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69" r:id="rId21"/>
    <p:sldId id="268" r:id="rId22"/>
    <p:sldId id="262" r:id="rId23"/>
    <p:sldId id="282" r:id="rId24"/>
    <p:sldId id="281" r:id="rId25"/>
    <p:sldId id="266" r:id="rId26"/>
    <p:sldId id="263" r:id="rId27"/>
    <p:sldId id="264" r:id="rId28"/>
  </p:sldIdLst>
  <p:sldSz cx="9144000" cy="6858000" type="screen4x3"/>
  <p:notesSz cx="67802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6600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9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507" y="0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70752-D50F-4891-895D-028D4703D410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022" y="4690267"/>
            <a:ext cx="5424170" cy="444182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8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507" y="9377368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44896-5BBB-41CA-B368-DFDD95A5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7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A44896-5BBB-41CA-B368-DFDD95A51EE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69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6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1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C5692-8D48-45F8-A308-84ED02F44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23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3248-1182-4EE6-A46E-7268644918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51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449DC-79D4-40D1-BC20-1AE6FDA2DD7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8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E232-D76B-4F0D-BA34-6AED9FF993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8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12C23-03DA-4822-87A3-56D99A9783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95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A392E-28AF-46B3-A2AA-D6F4F20BF8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07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B875B-ABD4-411F-8356-F4C64B9009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92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433-177C-4F72-84B9-345B17BC44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5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15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16CC5-5297-4DFC-9794-56373A253F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58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33948-FA42-4CF5-B48B-FE15E3559B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902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BFF00-29C8-484C-B403-9C8098F6A4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05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A5AD-3E36-47F2-AFC9-54B79218C6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47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37011-CE8A-454D-9A16-A4AA5A4191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1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8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4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52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6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31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8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7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83D4E3-FE2E-43CB-BF62-399D26B2E1B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1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13376"/>
          </a:xfrm>
        </p:spPr>
        <p:txBody>
          <a:bodyPr>
            <a:normAutofit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effectLst/>
                <a:latin typeface="Times New Roman"/>
              </a:rPr>
              <a:t>KHARKIV  NATIONAL  MEDICAL  UNIVERSITY</a:t>
            </a: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Department of Medical and Bioorganic Chemistry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«Medical Chemistry»</a:t>
            </a: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COMPLEX FORMATION IN Biological Systems</a:t>
            </a: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FUNDAMENTALS OF CHELATOTHERAPY</a:t>
            </a:r>
          </a:p>
          <a:p>
            <a:pPr lvl="0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Lecture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0" algn="r">
              <a:spcBef>
                <a:spcPts val="0"/>
              </a:spcBef>
            </a:pPr>
            <a:endParaRPr lang="en-US" sz="2800" b="1" cap="all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0" algn="l">
              <a:spcBef>
                <a:spcPts val="0"/>
              </a:spcBef>
            </a:pP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Head of Department: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</a:p>
          <a:p>
            <a:pPr lvl="0" indent="4572000" algn="l">
              <a:spcBef>
                <a:spcPts val="0"/>
              </a:spcBef>
            </a:pP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Pharm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D., 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Professor </a:t>
            </a: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Anna O. </a:t>
            </a:r>
            <a:r>
              <a:rPr lang="en-US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Syrovaya</a:t>
            </a:r>
            <a:endParaRPr lang="ru-RU" sz="20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dirty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733077" cy="173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83" y="404664"/>
            <a:ext cx="1313309" cy="16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CLASSIFICATION OF COMPLEX COMPOUNDS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424936" cy="4896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By nature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Aquacomplexes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contain water as the ligand: [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Co(H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]Cl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0" lvl="0" indent="0" algn="just">
              <a:buNone/>
            </a:pP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b="1" kern="100" spc="-50" dirty="0">
                <a:solidFill>
                  <a:srgbClr val="C00000"/>
                </a:solidFill>
                <a:latin typeface="Times New Roman"/>
                <a:ea typeface="Times New Roman"/>
              </a:rPr>
              <a:t>Ammines</a:t>
            </a:r>
            <a:r>
              <a:rPr lang="en-US" sz="2200" b="1" kern="100" spc="-50" dirty="0"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has</a:t>
            </a:r>
            <a:r>
              <a:rPr lang="en-US" sz="2200" b="1" i="1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ammonia molecules [Ag(NH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]OH,     </a:t>
            </a:r>
          </a:p>
          <a:p>
            <a:pPr marL="0" lvl="0" indent="0" algn="just">
              <a:buNone/>
            </a:pP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</a:t>
            </a:r>
            <a:r>
              <a:rPr lang="en-US" sz="2200" kern="100" spc="-5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                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[Co(NH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]Cl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; </a:t>
            </a:r>
            <a:endParaRPr lang="en-US" sz="2200" b="1" kern="100" spc="-5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b="1" kern="100" spc="-50" dirty="0">
                <a:solidFill>
                  <a:srgbClr val="C00000"/>
                </a:solidFill>
                <a:latin typeface="Times New Roman"/>
                <a:ea typeface="Times New Roman"/>
              </a:rPr>
              <a:t>	</a:t>
            </a:r>
            <a:r>
              <a:rPr lang="en-US" sz="2200" b="1" kern="100" spc="-50" dirty="0" smtClean="0">
                <a:solidFill>
                  <a:srgbClr val="C00000"/>
                </a:solidFill>
                <a:latin typeface="Times New Roman"/>
                <a:ea typeface="Times New Roman"/>
              </a:rPr>
              <a:t>and  </a:t>
            </a:r>
            <a:r>
              <a:rPr lang="en-US" sz="2200" b="1" kern="100" spc="-50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aminates</a:t>
            </a:r>
            <a:r>
              <a:rPr lang="en-US" sz="2200" kern="100" spc="-5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200" b="1" i="1" kern="100" spc="-50" dirty="0" smtClean="0">
                <a:latin typeface="Times New Roman"/>
                <a:ea typeface="Times New Roman"/>
              </a:rPr>
              <a:t>–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has amine </a:t>
            </a:r>
            <a:r>
              <a:rPr lang="en-US" sz="2200" kern="100" spc="-50" dirty="0">
                <a:latin typeface="Times New Roman"/>
                <a:ea typeface="Times New Roman"/>
              </a:rPr>
              <a:t>molecules: CH</a:t>
            </a:r>
            <a:r>
              <a:rPr lang="en-US" sz="2200" kern="100" spc="-50" baseline="-25000" dirty="0"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latin typeface="Times New Roman"/>
                <a:ea typeface="Times New Roman"/>
              </a:rPr>
              <a:t>NH</a:t>
            </a:r>
            <a:r>
              <a:rPr lang="en-US" sz="2200" kern="100" spc="-50" baseline="-25000" dirty="0">
                <a:latin typeface="Times New Roman"/>
                <a:ea typeface="Times New Roman"/>
              </a:rPr>
              <a:t>2 </a:t>
            </a:r>
            <a:r>
              <a:rPr lang="en-US" sz="2200" kern="100" spc="-50" dirty="0">
                <a:latin typeface="Times New Roman"/>
                <a:ea typeface="Times New Roman"/>
              </a:rPr>
              <a:t>(methylamine), </a:t>
            </a:r>
            <a:endParaRPr lang="en-US" sz="2200" kern="100" spc="-5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kern="100" spc="-50" dirty="0">
                <a:latin typeface="Times New Roman"/>
                <a:ea typeface="Times New Roman"/>
              </a:rPr>
              <a:t> 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                                                                               C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2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H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5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NH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2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latin typeface="Times New Roman"/>
                <a:ea typeface="Times New Roman"/>
              </a:rPr>
              <a:t>(ethylamine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).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kern="100" spc="-50" dirty="0" smtClean="0"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•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Acidocomplexes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[Ag(S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(acidic residues)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• Transition series : ligands= ions + neutral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moleculs</a:t>
            </a: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200" dirty="0" smtClean="0">
                <a:latin typeface="Times New Roman"/>
                <a:ea typeface="Times New Roman"/>
              </a:rPr>
              <a:t>  [</a:t>
            </a:r>
            <a:r>
              <a:rPr lang="en-US" sz="2200" dirty="0" err="1">
                <a:latin typeface="Times New Roman"/>
                <a:ea typeface="Times New Roman"/>
              </a:rPr>
              <a:t>Pt</a:t>
            </a:r>
            <a:r>
              <a:rPr lang="en-US" sz="2200" dirty="0">
                <a:latin typeface="Times New Roman"/>
                <a:ea typeface="Times New Roman"/>
              </a:rPr>
              <a:t>(NH</a:t>
            </a:r>
            <a:r>
              <a:rPr lang="en-US" sz="2200" baseline="-25000" dirty="0">
                <a:latin typeface="Times New Roman"/>
                <a:ea typeface="Times New Roman"/>
              </a:rPr>
              <a:t>3</a:t>
            </a:r>
            <a:r>
              <a:rPr lang="en-US" sz="2200" dirty="0">
                <a:latin typeface="Times New Roman"/>
                <a:ea typeface="Times New Roman"/>
              </a:rPr>
              <a:t>)Cl</a:t>
            </a:r>
            <a:r>
              <a:rPr lang="en-US" sz="2200" baseline="-25000" dirty="0">
                <a:latin typeface="Times New Roman"/>
                <a:ea typeface="Times New Roman"/>
              </a:rPr>
              <a:t>3</a:t>
            </a:r>
            <a:r>
              <a:rPr lang="en-US" sz="2200" dirty="0" smtClean="0">
                <a:latin typeface="Times New Roman"/>
                <a:ea typeface="Times New Roman"/>
              </a:rPr>
              <a:t>]</a:t>
            </a:r>
            <a:endParaRPr lang="en-US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en-US" sz="2200" kern="100" spc="-50" dirty="0"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•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Hydroxocomplexes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[Al(OH)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2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• Cyclic </a:t>
            </a:r>
            <a:r>
              <a:rPr lang="en-US" sz="2200" b="1" dirty="0">
                <a:solidFill>
                  <a:srgbClr val="C00000"/>
                </a:solidFill>
                <a:latin typeface="Times New Roman"/>
                <a:ea typeface="Times New Roman"/>
              </a:rPr>
              <a:t>or chelate </a:t>
            </a:r>
            <a:r>
              <a:rPr lang="en-US" sz="2200" dirty="0" smtClean="0">
                <a:latin typeface="Times New Roman"/>
                <a:ea typeface="Times New Roman"/>
              </a:rPr>
              <a:t>c. c. </a:t>
            </a:r>
            <a:r>
              <a:rPr lang="en-US" sz="2200" dirty="0">
                <a:latin typeface="Times New Roman"/>
                <a:ea typeface="Times New Roman"/>
              </a:rPr>
              <a:t>contain </a:t>
            </a:r>
            <a:r>
              <a:rPr lang="en-US" sz="2200" dirty="0" smtClean="0">
                <a:latin typeface="Times New Roman"/>
                <a:ea typeface="Times New Roman"/>
              </a:rPr>
              <a:t>2 or </a:t>
            </a:r>
            <a:r>
              <a:rPr lang="en-US" sz="2200" dirty="0" err="1">
                <a:latin typeface="Times New Roman"/>
                <a:ea typeface="Times New Roman"/>
              </a:rPr>
              <a:t>polydentate</a:t>
            </a:r>
            <a:r>
              <a:rPr lang="en-US" sz="2200" dirty="0">
                <a:latin typeface="Times New Roman"/>
                <a:ea typeface="Times New Roman"/>
              </a:rPr>
              <a:t> ligand </a:t>
            </a:r>
            <a:endParaRPr lang="en-US" sz="2200" dirty="0" smtClean="0">
              <a:latin typeface="Times New Roman"/>
              <a:ea typeface="Times New Roman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823" y="5229200"/>
            <a:ext cx="2437061" cy="145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ыгнутая вверх стрелка 6"/>
          <p:cNvSpPr/>
          <p:nvPr/>
        </p:nvSpPr>
        <p:spPr>
          <a:xfrm rot="10800000">
            <a:off x="3635896" y="3645024"/>
            <a:ext cx="1440160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68863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	</a:t>
            </a:r>
            <a:r>
              <a:rPr lang="en-US" sz="2800" dirty="0" smtClean="0">
                <a:latin typeface="Times New Roman"/>
                <a:ea typeface="Times New Roman"/>
              </a:rPr>
              <a:t>Central </a:t>
            </a:r>
            <a:r>
              <a:rPr lang="en-US" sz="2800" dirty="0">
                <a:latin typeface="Times New Roman"/>
                <a:ea typeface="Times New Roman"/>
              </a:rPr>
              <a:t>metal atom and the ligands (molecules or ions) directly bonded to it is collectively known as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sphere.</a:t>
            </a:r>
            <a:r>
              <a:rPr lang="en-US" sz="2800" dirty="0">
                <a:latin typeface="Times New Roman"/>
                <a:ea typeface="Times New Roman"/>
              </a:rPr>
              <a:t>   This part of the complex behaves as one unit and is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non-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represents coordination sphere in the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</a:t>
            </a:r>
            <a:r>
              <a:rPr lang="en-US" sz="2800" dirty="0">
                <a:latin typeface="Times New Roman"/>
                <a:ea typeface="Times New Roman"/>
              </a:rPr>
              <a:t>. The portion outside the  square bracket (coordination sphere) is 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latin typeface="Times New Roman"/>
                <a:ea typeface="Times New Roman"/>
              </a:rPr>
              <a:t>. </a:t>
            </a:r>
            <a:r>
              <a:rPr lang="en-US" sz="2800" dirty="0">
                <a:latin typeface="Times New Roman"/>
                <a:ea typeface="Times New Roman"/>
              </a:rPr>
              <a:t>Thus, the coordination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dirty="0">
                <a:latin typeface="Times New Roman"/>
                <a:ea typeface="Times New Roman"/>
              </a:rPr>
              <a:t>ionizes as</a:t>
            </a:r>
            <a:r>
              <a:rPr lang="en-US" sz="2800" dirty="0" smtClean="0">
                <a:latin typeface="Times New Roman"/>
                <a:ea typeface="Times New Roman"/>
              </a:rPr>
              <a:t>:</a:t>
            </a:r>
            <a:endParaRPr lang="en-US" sz="24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baseline="-25000" dirty="0" smtClean="0"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↔  </a:t>
            </a: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+ 2Cl</a:t>
            </a:r>
            <a:r>
              <a:rPr lang="en-US" sz="2800" baseline="30000" dirty="0">
                <a:latin typeface="Times New Roman"/>
                <a:ea typeface="Times New Roman"/>
              </a:rPr>
              <a:t>-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[Co(NH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Cl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-25000" dirty="0">
                <a:latin typeface="Times New Roman"/>
                <a:ea typeface="Times New Roman"/>
              </a:rPr>
              <a:t>  </a:t>
            </a:r>
            <a:r>
              <a:rPr lang="en-US" sz="2800" dirty="0">
                <a:latin typeface="Times New Roman"/>
                <a:ea typeface="Times New Roman"/>
              </a:rPr>
              <a:t>does not ionize because there is no group outside the square bracket.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3840" y="5083"/>
            <a:ext cx="1440160" cy="36933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My self work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4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320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Charge of a Complex ion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3"/>
            <a:ext cx="8928992" cy="15841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Times New Roman"/>
              </a:rPr>
              <a:t>is a</a:t>
            </a:r>
            <a:r>
              <a:rPr lang="en-US" b="1" dirty="0" smtClean="0">
                <a:latin typeface="Times New Roman"/>
                <a:ea typeface="Times New Roman"/>
              </a:rPr>
              <a:t> </a:t>
            </a:r>
            <a:r>
              <a:rPr lang="en-US" b="1" dirty="0">
                <a:latin typeface="Times New Roman"/>
                <a:ea typeface="Times New Roman"/>
              </a:rPr>
              <a:t>algebraic sum of charges carried by the central ion and the ligands coordinated to it. </a:t>
            </a:r>
            <a:r>
              <a:rPr lang="en-US" b="1" dirty="0" smtClean="0">
                <a:latin typeface="Times New Roman"/>
                <a:ea typeface="Times New Roman"/>
              </a:rPr>
              <a:t>[</a:t>
            </a:r>
            <a:r>
              <a:rPr lang="en-US" b="1" dirty="0">
                <a:latin typeface="Times New Roman"/>
                <a:ea typeface="Times New Roman"/>
              </a:rPr>
              <a:t>Ni(NH</a:t>
            </a:r>
            <a:r>
              <a:rPr lang="en-US" b="1" baseline="-25000" dirty="0">
                <a:latin typeface="Times New Roman"/>
                <a:ea typeface="Times New Roman"/>
              </a:rPr>
              <a:t>3</a:t>
            </a:r>
            <a:r>
              <a:rPr lang="en-US" b="1" dirty="0">
                <a:latin typeface="Times New Roman"/>
                <a:ea typeface="Times New Roman"/>
              </a:rPr>
              <a:t>)</a:t>
            </a:r>
            <a:r>
              <a:rPr lang="en-US" b="1" baseline="-25000" dirty="0">
                <a:latin typeface="Times New Roman"/>
                <a:ea typeface="Times New Roman"/>
              </a:rPr>
              <a:t>6</a:t>
            </a:r>
            <a:r>
              <a:rPr lang="en-US" b="1" dirty="0">
                <a:latin typeface="Times New Roman"/>
                <a:ea typeface="Times New Roman"/>
              </a:rPr>
              <a:t>]</a:t>
            </a:r>
            <a:r>
              <a:rPr lang="en-US" b="1" baseline="30000" dirty="0">
                <a:latin typeface="Times New Roman"/>
                <a:ea typeface="Times New Roman"/>
              </a:rPr>
              <a:t>2+</a:t>
            </a:r>
            <a:r>
              <a:rPr lang="en-US" b="1" dirty="0">
                <a:latin typeface="Times New Roman"/>
                <a:ea typeface="Times New Roman"/>
              </a:rPr>
              <a:t> carries a charge of +2 because Ni</a:t>
            </a:r>
            <a:r>
              <a:rPr lang="en-US" b="1" baseline="30000" dirty="0">
                <a:latin typeface="Times New Roman"/>
                <a:ea typeface="Times New Roman"/>
              </a:rPr>
              <a:t>2+</a:t>
            </a:r>
            <a:r>
              <a:rPr lang="en-US" b="1" dirty="0">
                <a:latin typeface="Times New Roman"/>
                <a:ea typeface="Times New Roman"/>
              </a:rPr>
              <a:t> ion carries a charge of +2 and ammonia molecule is neutral. </a:t>
            </a:r>
            <a:endParaRPr lang="ru-RU" sz="2800" b="1" dirty="0">
              <a:latin typeface="Times New Roman"/>
              <a:ea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816" y="1765515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Oxidation number or oxidation </a:t>
            </a:r>
            <a:r>
              <a:rPr lang="en-US" sz="20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state</a:t>
            </a:r>
          </a:p>
          <a:p>
            <a:pPr algn="ctr">
              <a:spcAft>
                <a:spcPts val="0"/>
              </a:spcAft>
            </a:pPr>
            <a:r>
              <a:rPr lang="en-US" sz="20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0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of the central metal atom</a:t>
            </a:r>
            <a:endParaRPr lang="ru-RU" cap="all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69" y="2492896"/>
            <a:ext cx="883652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b="1" dirty="0" smtClean="0">
                <a:latin typeface="Times New Roman"/>
                <a:ea typeface="Times New Roman"/>
              </a:rPr>
              <a:t>Oxidation </a:t>
            </a:r>
            <a:r>
              <a:rPr lang="en-US" sz="2400" b="1" dirty="0">
                <a:latin typeface="Times New Roman"/>
                <a:ea typeface="Times New Roman"/>
              </a:rPr>
              <a:t>number of the central atom is the main factor affecting the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coordination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number </a:t>
            </a:r>
            <a:r>
              <a:rPr lang="en-US" sz="2400" b="1" dirty="0" smtClean="0">
                <a:latin typeface="Times New Roman"/>
                <a:ea typeface="Times New Roman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en-US" sz="2400" b="1" dirty="0" smtClean="0">
                <a:latin typeface="Times New Roman"/>
                <a:ea typeface="Times New Roman"/>
              </a:rPr>
              <a:t>)!</a:t>
            </a:r>
          </a:p>
          <a:p>
            <a:pPr marL="342900" indent="-342900">
              <a:buAutoNum type="arabicParenR"/>
            </a:pPr>
            <a:r>
              <a:rPr lang="en-US" sz="2400" b="1" dirty="0" smtClean="0">
                <a:latin typeface="Times New Roman"/>
                <a:ea typeface="Times New Roman"/>
              </a:rPr>
              <a:t> The </a:t>
            </a:r>
            <a:r>
              <a:rPr lang="en-US" sz="2400" b="1" dirty="0">
                <a:latin typeface="Times New Roman"/>
                <a:ea typeface="Times New Roman"/>
              </a:rPr>
              <a:t>most characteristic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>
                <a:latin typeface="Times New Roman"/>
                <a:ea typeface="Times New Roman"/>
              </a:rPr>
              <a:t>in solutions and the charge of the central ion is given </a:t>
            </a:r>
            <a:r>
              <a:rPr lang="en-US" sz="2400" b="1" dirty="0" smtClean="0">
                <a:latin typeface="Times New Roman"/>
                <a:ea typeface="Times New Roman"/>
              </a:rPr>
              <a:t>below: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latin typeface="Times New Roman"/>
                <a:ea typeface="Times New Roman"/>
              </a:rPr>
              <a:t>Charge of the central ion    +1      +2      +3     +4</a:t>
            </a:r>
            <a:endParaRPr lang="ru-RU" sz="2400" b="1" dirty="0">
              <a:latin typeface="Times New Roman"/>
              <a:ea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                                        </a:t>
            </a:r>
            <a:r>
              <a:rPr lang="en-US" sz="2400" b="1" dirty="0">
                <a:latin typeface="Times New Roman"/>
                <a:ea typeface="Times New Roman"/>
              </a:rPr>
              <a:t>2      4,6     6,4     8</a:t>
            </a:r>
            <a:endParaRPr lang="ru-RU" sz="2400" b="1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</a:rPr>
              <a:t>.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</a:rPr>
              <a:t>6 is encountered in the complex compounds </a:t>
            </a:r>
            <a:r>
              <a:rPr lang="en-US" sz="2400" b="1" dirty="0" smtClean="0">
                <a:latin typeface="Times New Roman"/>
                <a:ea typeface="Times New Roman"/>
              </a:rPr>
              <a:t>of    </a:t>
            </a:r>
            <a:r>
              <a:rPr lang="en-US" sz="2400" b="1" dirty="0">
                <a:latin typeface="Times New Roman"/>
                <a:ea typeface="Times New Roman"/>
              </a:rPr>
              <a:t>Pt</a:t>
            </a:r>
            <a:r>
              <a:rPr lang="en-US" sz="2400" b="1" baseline="30000" dirty="0">
                <a:latin typeface="Times New Roman"/>
                <a:ea typeface="Times New Roman"/>
              </a:rPr>
              <a:t>4+</a:t>
            </a:r>
            <a:r>
              <a:rPr lang="en-US" sz="2400" b="1" dirty="0">
                <a:latin typeface="Times New Roman"/>
                <a:ea typeface="Times New Roman"/>
              </a:rPr>
              <a:t>, Cr</a:t>
            </a:r>
            <a:r>
              <a:rPr lang="en-US" sz="2400" b="1" baseline="30000" dirty="0">
                <a:latin typeface="Times New Roman"/>
                <a:ea typeface="Times New Roman"/>
              </a:rPr>
              <a:t>3+</a:t>
            </a:r>
            <a:r>
              <a:rPr lang="en-US" sz="2400" b="1" dirty="0">
                <a:latin typeface="Times New Roman"/>
                <a:ea typeface="Times New Roman"/>
              </a:rPr>
              <a:t>, Co</a:t>
            </a:r>
            <a:r>
              <a:rPr lang="en-US" sz="2400" b="1" baseline="30000" dirty="0">
                <a:latin typeface="Times New Roman"/>
                <a:ea typeface="Times New Roman"/>
              </a:rPr>
              <a:t>3+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r>
              <a:rPr lang="en-US" sz="2400" b="1" dirty="0" smtClean="0">
                <a:latin typeface="Times New Roman"/>
                <a:ea typeface="Times New Roman"/>
              </a:rPr>
              <a:t>Fe</a:t>
            </a:r>
            <a:r>
              <a:rPr lang="en-US" sz="2400" b="1" baseline="30000" dirty="0" smtClean="0">
                <a:latin typeface="Times New Roman"/>
                <a:ea typeface="Times New Roman"/>
              </a:rPr>
              <a:t>3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endParaRPr lang="en-US" sz="24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 smtClean="0">
                <a:latin typeface="Times New Roman"/>
                <a:ea typeface="Times New Roman"/>
              </a:rPr>
              <a:t>4 </a:t>
            </a:r>
            <a:r>
              <a:rPr lang="en-US" sz="2400" b="1" dirty="0">
                <a:latin typeface="Times New Roman"/>
                <a:ea typeface="Times New Roman"/>
              </a:rPr>
              <a:t>– </a:t>
            </a:r>
            <a:r>
              <a:rPr lang="en-US" sz="2400" b="1" dirty="0" smtClean="0">
                <a:latin typeface="Times New Roman"/>
                <a:ea typeface="Times New Roman"/>
              </a:rPr>
              <a:t>Cu</a:t>
            </a:r>
            <a:r>
              <a:rPr lang="en-US" sz="2400" b="1" baseline="30000" dirty="0" smtClean="0">
                <a:latin typeface="Times New Roman"/>
                <a:ea typeface="Times New Roman"/>
              </a:rPr>
              <a:t>2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, Zn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Pd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r>
              <a:rPr lang="en-US" sz="2400" b="1" dirty="0" smtClean="0">
                <a:latin typeface="Times New Roman"/>
                <a:ea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</a:rPr>
              <a:t>Pt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 </a:t>
            </a:r>
            <a:r>
              <a:rPr lang="en-US" sz="2400" b="1" dirty="0" smtClean="0">
                <a:latin typeface="Times New Roman"/>
                <a:ea typeface="Times New Roman"/>
              </a:rPr>
              <a:t>      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>
                <a:latin typeface="Times New Roman"/>
                <a:ea typeface="Times New Roman"/>
              </a:rPr>
              <a:t>2 – </a:t>
            </a:r>
            <a:r>
              <a:rPr lang="en-US" sz="2400" b="1" dirty="0" smtClean="0">
                <a:latin typeface="Times New Roman"/>
                <a:ea typeface="Times New Roman"/>
              </a:rPr>
              <a:t>Ag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 and Cu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. </a:t>
            </a:r>
            <a:endParaRPr lang="ru-RU" sz="24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65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969462"/>
          </a:xfrm>
        </p:spPr>
        <p:txBody>
          <a:bodyPr>
            <a:normAutofit fontScale="90000"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Oxidation number </a:t>
            </a:r>
            <a:r>
              <a:rPr lang="en-US" sz="32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(O.N.) the central </a:t>
            </a:r>
            <a:r>
              <a:rPr lang="en-US" sz="32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metal atom</a:t>
            </a:r>
            <a:endParaRPr lang="ru-RU" sz="6600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784976" cy="3744416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Times New Roman"/>
                <a:ea typeface="Times New Roman"/>
              </a:rPr>
              <a:t>Knowing the charge of the complex ion, we can calculate the oxidation number of the central metal atom. </a:t>
            </a:r>
            <a:r>
              <a:rPr lang="en-US" sz="2000" dirty="0" smtClean="0">
                <a:latin typeface="Times New Roman"/>
                <a:ea typeface="Times New Roman"/>
              </a:rPr>
              <a:t>        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 smtClean="0">
                <a:latin typeface="Times New Roman"/>
                <a:ea typeface="Times New Roman"/>
              </a:rPr>
              <a:t>	For example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ru-RU" sz="2000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n-US" sz="2000" b="1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+ 4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 + 2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(-1) = +1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(-2) = +1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3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.N. of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Cr= +3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[Ni(NH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2+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:               x+6(0)=+2 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x=+2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Ni = +2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[Co(NH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5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Cl]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2+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:          x+5(0)-1=+2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x=+3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Co =+3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[Fe(C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:            x+3(-2) =-3 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x=+3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Fe =+3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K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[Fe(CN)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]:              4(+1)+x+6(-1) =0   or  x= +2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Fe =+2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[Ni(CO)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]:                 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x+4(0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)=0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   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or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x=0             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O.N. of Ni =0</a:t>
            </a:r>
            <a:endParaRPr lang="ru-RU" sz="22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166483"/>
            <a:ext cx="1871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[Co(NH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7394" y="5736094"/>
            <a:ext cx="2205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Coordination number</a:t>
            </a:r>
          </a:p>
          <a:p>
            <a:pPr algn="ctr"/>
            <a:r>
              <a:rPr lang="en-US" dirty="0" smtClean="0"/>
              <a:t>2+4=6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726585" y="4653136"/>
            <a:ext cx="5400033" cy="1455584"/>
            <a:chOff x="1726585" y="4653136"/>
            <a:chExt cx="5400033" cy="1455584"/>
          </a:xfrm>
        </p:grpSpPr>
        <p:sp>
          <p:nvSpPr>
            <p:cNvPr id="4" name="Правая фигурная скобка 3"/>
            <p:cNvSpPr/>
            <p:nvPr/>
          </p:nvSpPr>
          <p:spPr>
            <a:xfrm rot="16200000">
              <a:off x="4211369" y="4302979"/>
              <a:ext cx="288032" cy="172701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55917" y="4653136"/>
              <a:ext cx="2101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Coordination sphere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26585" y="5733256"/>
              <a:ext cx="179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Central metal ion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64673" y="5739388"/>
              <a:ext cx="884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Ligands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6985" y="5166483"/>
              <a:ext cx="1469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Ionizable</a:t>
              </a:r>
              <a:r>
                <a:rPr lang="en-US" dirty="0" smtClean="0"/>
                <a:t> part</a:t>
              </a:r>
              <a:endParaRPr lang="ru-RU" dirty="0"/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V="1">
              <a:off x="3103889" y="5496907"/>
              <a:ext cx="504056" cy="2941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flipH="1" flipV="1">
              <a:off x="4106444" y="5508093"/>
              <a:ext cx="194756" cy="36780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4493667" y="5459048"/>
              <a:ext cx="154650" cy="41305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H="1" flipV="1">
              <a:off x="4494171" y="5482716"/>
              <a:ext cx="1624819" cy="322548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 flipV="1">
              <a:off x="4848761" y="5482715"/>
              <a:ext cx="1270229" cy="32254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90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6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(IUPAC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)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86" y="980728"/>
            <a:ext cx="9013010" cy="561662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1.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Order of naming ions.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In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ionic </a:t>
            </a:r>
            <a:r>
              <a:rPr lang="en-US" dirty="0">
                <a:latin typeface="Times New Roman"/>
                <a:ea typeface="Times New Roman"/>
              </a:rPr>
              <a:t>complexes, the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/>
                <a:ea typeface="Times New Roman"/>
              </a:rPr>
              <a:t>cation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is named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first </a:t>
            </a:r>
            <a:r>
              <a:rPr lang="en-US" dirty="0">
                <a:latin typeface="Times New Roman"/>
                <a:ea typeface="Times New Roman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then the anion </a:t>
            </a:r>
            <a:r>
              <a:rPr lang="en-US" dirty="0">
                <a:latin typeface="Times New Roman"/>
                <a:ea typeface="Times New Roman"/>
              </a:rPr>
              <a:t>(as in </a:t>
            </a:r>
            <a:r>
              <a:rPr lang="en-US" dirty="0" err="1">
                <a:latin typeface="Times New Roman"/>
                <a:ea typeface="Times New Roman"/>
              </a:rPr>
              <a:t>NaCl</a:t>
            </a:r>
            <a:r>
              <a:rPr lang="en-US" dirty="0">
                <a:latin typeface="Times New Roman"/>
                <a:ea typeface="Times New Roman"/>
              </a:rPr>
              <a:t>: sodium chloride).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Non-ionic</a:t>
            </a:r>
            <a:r>
              <a:rPr lang="en-US" dirty="0">
                <a:latin typeface="Times New Roman"/>
                <a:ea typeface="Times New Roman"/>
              </a:rPr>
              <a:t> complexes are given a one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word name</a:t>
            </a:r>
            <a:r>
              <a:rPr lang="en-US" dirty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1588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2.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Naming the coordination sphere. </a:t>
            </a:r>
            <a:r>
              <a:rPr lang="en-US" dirty="0">
                <a:latin typeface="Times New Roman"/>
                <a:ea typeface="Times New Roman"/>
              </a:rPr>
              <a:t>In naming the coordination sphere, the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ligands are named first </a:t>
            </a:r>
            <a:r>
              <a:rPr lang="en-US" dirty="0">
                <a:latin typeface="Times New Roman"/>
                <a:ea typeface="Times New Roman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then the central metal ion</a:t>
            </a:r>
            <a:r>
              <a:rPr lang="en-US" dirty="0">
                <a:latin typeface="Times New Roman"/>
                <a:ea typeface="Times New Roman"/>
              </a:rPr>
              <a:t>. 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ea typeface="Times New Roman"/>
              </a:rPr>
              <a:t>3.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ligands.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The names </a:t>
            </a:r>
            <a:r>
              <a:rPr lang="en-US" b="1" dirty="0">
                <a:solidFill>
                  <a:srgbClr val="0000FF"/>
                </a:solidFill>
                <a:latin typeface="Times New Roman"/>
                <a:ea typeface="Times New Roman"/>
              </a:rPr>
              <a:t>of negative ligands end in </a:t>
            </a:r>
            <a:r>
              <a:rPr lang="en-US" b="1" i="1" dirty="0">
                <a:latin typeface="Times New Roman"/>
                <a:ea typeface="Times New Roman"/>
              </a:rPr>
              <a:t>–o</a:t>
            </a:r>
            <a:r>
              <a:rPr lang="en-US" dirty="0">
                <a:latin typeface="Times New Roman"/>
                <a:ea typeface="Times New Roman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positive ligands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end in </a:t>
            </a:r>
            <a:r>
              <a:rPr lang="en-US" b="1" i="1" dirty="0">
                <a:latin typeface="Times New Roman"/>
                <a:ea typeface="Times New Roman"/>
              </a:rPr>
              <a:t>–</a:t>
            </a:r>
            <a:r>
              <a:rPr lang="en-US" b="1" i="1" dirty="0" err="1">
                <a:latin typeface="Times New Roman"/>
                <a:ea typeface="Times New Roman"/>
              </a:rPr>
              <a:t>ium</a:t>
            </a:r>
            <a:r>
              <a:rPr lang="en-US" b="1" i="1" dirty="0">
                <a:latin typeface="Times New Roman"/>
                <a:ea typeface="Times New Roman"/>
              </a:rPr>
              <a:t>.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b="1" dirty="0">
                <a:latin typeface="Times New Roman"/>
                <a:ea typeface="Times New Roman"/>
              </a:rPr>
              <a:t>The neutral ligands </a:t>
            </a:r>
            <a:r>
              <a:rPr lang="en-US" dirty="0">
                <a:latin typeface="Times New Roman"/>
                <a:ea typeface="Times New Roman"/>
              </a:rPr>
              <a:t>are named as </a:t>
            </a:r>
            <a:r>
              <a:rPr lang="en-US" dirty="0" smtClean="0">
                <a:latin typeface="Times New Roman"/>
                <a:ea typeface="Times New Roman"/>
              </a:rPr>
              <a:t>such: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latin typeface="Times New Roman"/>
                <a:ea typeface="Times New Roman"/>
              </a:rPr>
              <a:t>negative </a:t>
            </a:r>
            <a:r>
              <a:rPr lang="en-US" b="1" dirty="0">
                <a:latin typeface="Times New Roman"/>
                <a:ea typeface="Times New Roman"/>
              </a:rPr>
              <a:t>ligands end in </a:t>
            </a:r>
            <a:r>
              <a:rPr lang="en-US" b="1" i="1" dirty="0" smtClean="0">
                <a:latin typeface="Times New Roman"/>
                <a:ea typeface="Times New Roman"/>
              </a:rPr>
              <a:t>– o</a:t>
            </a:r>
            <a:r>
              <a:rPr lang="en-US" dirty="0" smtClean="0">
                <a:latin typeface="Times New Roman"/>
                <a:ea typeface="Times New Roman"/>
              </a:rPr>
              <a:t>: 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Br</a:t>
            </a:r>
            <a:r>
              <a:rPr lang="en-US" baseline="30000" dirty="0" smtClean="0">
                <a:latin typeface="Times New Roman"/>
                <a:ea typeface="Times New Roman"/>
              </a:rPr>
              <a:t>-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en-US" dirty="0" err="1" smtClean="0">
                <a:latin typeface="Times New Roman"/>
                <a:ea typeface="Times New Roman"/>
              </a:rPr>
              <a:t>bromo</a:t>
            </a:r>
            <a:r>
              <a:rPr lang="en-US" dirty="0" smtClean="0">
                <a:latin typeface="Times New Roman"/>
                <a:ea typeface="Times New Roman"/>
              </a:rPr>
              <a:t>; </a:t>
            </a:r>
            <a:r>
              <a:rPr lang="en-US" dirty="0">
                <a:latin typeface="Times New Roman"/>
                <a:ea typeface="Times New Roman"/>
              </a:rPr>
              <a:t>OH</a:t>
            </a:r>
            <a:r>
              <a:rPr lang="en-US" baseline="30000" dirty="0">
                <a:latin typeface="Times New Roman"/>
                <a:ea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hydroxo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  <a:r>
              <a:rPr lang="en-US" dirty="0">
                <a:latin typeface="Times New Roman"/>
                <a:ea typeface="Times New Roman"/>
              </a:rPr>
              <a:t> NO</a:t>
            </a:r>
            <a:r>
              <a:rPr lang="en-US" baseline="-25000" dirty="0">
                <a:latin typeface="Times New Roman"/>
                <a:ea typeface="Times New Roman"/>
              </a:rPr>
              <a:t>3</a:t>
            </a:r>
            <a:r>
              <a:rPr lang="en-US" baseline="30000" dirty="0">
                <a:latin typeface="Times New Roman"/>
                <a:ea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nitrato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  <a:r>
              <a:rPr lang="en-US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                     </a:t>
            </a:r>
            <a:r>
              <a:rPr lang="en-US" dirty="0" smtClean="0">
                <a:latin typeface="Times New Roman"/>
                <a:ea typeface="Times New Roman"/>
              </a:rPr>
              <a:t>CO</a:t>
            </a:r>
            <a:r>
              <a:rPr lang="en-US" baseline="-25000" dirty="0" smtClean="0">
                <a:latin typeface="Times New Roman"/>
                <a:ea typeface="Times New Roman"/>
              </a:rPr>
              <a:t>3</a:t>
            </a:r>
            <a:r>
              <a:rPr lang="en-US" baseline="30000" dirty="0" smtClean="0">
                <a:latin typeface="Times New Roman"/>
                <a:ea typeface="Times New Roman"/>
              </a:rPr>
              <a:t>2-</a:t>
            </a:r>
            <a:r>
              <a:rPr lang="en-US" dirty="0" smtClean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carbonato</a:t>
            </a:r>
            <a:r>
              <a:rPr lang="en-US" dirty="0" smtClean="0">
                <a:latin typeface="Times New Roman"/>
                <a:ea typeface="Times New Roman"/>
              </a:rPr>
              <a:t>; </a:t>
            </a:r>
            <a:r>
              <a:rPr lang="en-US" dirty="0">
                <a:latin typeface="Times New Roman"/>
                <a:ea typeface="Times New Roman"/>
              </a:rPr>
              <a:t>NO</a:t>
            </a:r>
            <a:r>
              <a:rPr lang="en-US" baseline="-25000" dirty="0">
                <a:latin typeface="Times New Roman"/>
                <a:ea typeface="Times New Roman"/>
              </a:rPr>
              <a:t>2</a:t>
            </a:r>
            <a:r>
              <a:rPr lang="en-US" baseline="30000" dirty="0">
                <a:latin typeface="Times New Roman"/>
                <a:ea typeface="Times New Roman"/>
              </a:rPr>
              <a:t>-  </a:t>
            </a:r>
            <a:r>
              <a:rPr lang="en-US" dirty="0" smtClean="0">
                <a:latin typeface="Times New Roman"/>
                <a:ea typeface="Times New Roman"/>
              </a:rPr>
              <a:t> nitro;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latin typeface="Times New Roman"/>
                <a:ea typeface="Times New Roman"/>
              </a:rPr>
              <a:t>positive </a:t>
            </a:r>
            <a:r>
              <a:rPr lang="en-US" b="1" dirty="0">
                <a:latin typeface="Times New Roman"/>
                <a:ea typeface="Times New Roman"/>
              </a:rPr>
              <a:t>ligands end in –</a:t>
            </a:r>
            <a:r>
              <a:rPr lang="en-US" b="1" dirty="0" err="1" smtClean="0">
                <a:latin typeface="Times New Roman"/>
                <a:ea typeface="Times New Roman"/>
              </a:rPr>
              <a:t>ium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NO</a:t>
            </a:r>
            <a:r>
              <a:rPr lang="en-US" baseline="30000" dirty="0">
                <a:latin typeface="Times New Roman"/>
                <a:ea typeface="Times New Roman"/>
              </a:rPr>
              <a:t>+ 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 smtClean="0">
                <a:latin typeface="Times New Roman"/>
                <a:ea typeface="Times New Roman"/>
              </a:rPr>
              <a:t>nitrosonium</a:t>
            </a:r>
            <a:r>
              <a:rPr lang="en-US" dirty="0" smtClean="0">
                <a:latin typeface="Times New Roman"/>
                <a:ea typeface="Times New Roman"/>
              </a:rPr>
              <a:t>;  NO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baseline="30000" dirty="0">
                <a:latin typeface="Times New Roman"/>
                <a:ea typeface="Times New Roman"/>
              </a:rPr>
              <a:t>+ </a:t>
            </a:r>
            <a:r>
              <a:rPr lang="en-US" dirty="0" err="1" smtClean="0">
                <a:latin typeface="Times New Roman"/>
                <a:ea typeface="Times New Roman"/>
              </a:rPr>
              <a:t>nitronium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</a:p>
          <a:p>
            <a:pPr marL="0" indent="360363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Times New Roman"/>
              </a:rPr>
              <a:t>neutral ligands are named as </a:t>
            </a:r>
            <a:r>
              <a:rPr lang="en-US" b="1" dirty="0" smtClean="0">
                <a:latin typeface="Times New Roman"/>
                <a:ea typeface="Times New Roman"/>
              </a:rPr>
              <a:t>such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CH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CH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2 </a:t>
            </a:r>
            <a:r>
              <a:rPr lang="en-US" dirty="0" err="1" smtClean="0">
                <a:latin typeface="Times New Roman"/>
                <a:ea typeface="Times New Roman"/>
              </a:rPr>
              <a:t>ethylenediamine</a:t>
            </a:r>
            <a:r>
              <a:rPr lang="en-US" sz="2800" dirty="0" smtClean="0"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C</a:t>
            </a:r>
            <a:r>
              <a:rPr lang="en-US" baseline="-25000" dirty="0" smtClean="0">
                <a:latin typeface="Times New Roman"/>
                <a:ea typeface="Times New Roman"/>
              </a:rPr>
              <a:t>6</a:t>
            </a:r>
            <a:r>
              <a:rPr lang="en-US" dirty="0" smtClean="0">
                <a:latin typeface="Times New Roman"/>
                <a:ea typeface="Times New Roman"/>
              </a:rPr>
              <a:t>H</a:t>
            </a:r>
            <a:r>
              <a:rPr lang="en-US" baseline="-25000" dirty="0" smtClean="0">
                <a:latin typeface="Times New Roman"/>
                <a:ea typeface="Times New Roman"/>
              </a:rPr>
              <a:t>5</a:t>
            </a:r>
            <a:r>
              <a:rPr lang="en-US" dirty="0" smtClean="0">
                <a:latin typeface="Times New Roman"/>
                <a:ea typeface="Times New Roman"/>
              </a:rPr>
              <a:t>N  pyridine</a:t>
            </a:r>
            <a:r>
              <a:rPr lang="en-US" dirty="0">
                <a:latin typeface="Times New Roman"/>
                <a:ea typeface="Times New Roman"/>
              </a:rPr>
              <a:t>.</a:t>
            </a:r>
            <a:endParaRPr lang="en-US" dirty="0" smtClean="0">
              <a:latin typeface="Times New Roman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However:  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O  </a:t>
            </a:r>
            <a:r>
              <a:rPr lang="en-US" dirty="0" err="1">
                <a:latin typeface="Times New Roman"/>
                <a:ea typeface="Times New Roman"/>
              </a:rPr>
              <a:t>aquo</a:t>
            </a:r>
            <a:r>
              <a:rPr lang="en-US" dirty="0">
                <a:latin typeface="Times New Roman"/>
                <a:ea typeface="Times New Roman"/>
              </a:rPr>
              <a:t> (</a:t>
            </a:r>
            <a:r>
              <a:rPr lang="en-US" dirty="0" smtClean="0">
                <a:latin typeface="Times New Roman"/>
                <a:ea typeface="Times New Roman"/>
              </a:rPr>
              <a:t>aqua); NO  </a:t>
            </a:r>
            <a:r>
              <a:rPr lang="en-US" dirty="0" err="1" smtClean="0">
                <a:latin typeface="Times New Roman"/>
                <a:ea typeface="Times New Roman"/>
              </a:rPr>
              <a:t>nitrosyl</a:t>
            </a:r>
            <a:r>
              <a:rPr lang="en-US" sz="2800" dirty="0" smtClean="0">
                <a:latin typeface="Times New Roman"/>
                <a:ea typeface="Times New Roman"/>
              </a:rPr>
              <a:t> ; 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3</a:t>
            </a:r>
            <a:r>
              <a:rPr lang="en-US" dirty="0" smtClean="0">
                <a:latin typeface="Times New Roman"/>
                <a:ea typeface="Times New Roman"/>
              </a:rPr>
              <a:t> ammine; CO  </a:t>
            </a:r>
            <a:r>
              <a:rPr lang="en-US" dirty="0">
                <a:latin typeface="Times New Roman"/>
                <a:ea typeface="Times New Roman"/>
              </a:rPr>
              <a:t>carbonyl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buFont typeface="Arial" charset="0"/>
              <a:buChar char="•"/>
            </a:pPr>
            <a:endParaRPr lang="en-US" dirty="0" smtClean="0">
              <a:latin typeface="Times New Roman"/>
              <a:ea typeface="Times New Roman"/>
            </a:endParaRPr>
          </a:p>
          <a:p>
            <a:pPr>
              <a:buFont typeface="Arial" charset="0"/>
              <a:buChar char="•"/>
            </a:pP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2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(IUPAC)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17" y="1008929"/>
            <a:ext cx="9001000" cy="587727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>
                <a:latin typeface="Times New Roman"/>
                <a:ea typeface="Times New Roman"/>
              </a:rPr>
              <a:t>4. Order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of naming ligands.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more than one type of ligands are present, they are named in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alphabetical order</a:t>
            </a:r>
            <a:r>
              <a:rPr lang="en-US" sz="36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3600" dirty="0">
                <a:latin typeface="Times New Roman"/>
                <a:ea typeface="Times New Roman"/>
              </a:rPr>
              <a:t>of preference without separation by </a:t>
            </a:r>
            <a:r>
              <a:rPr lang="en-US" sz="3600" dirty="0" smtClean="0">
                <a:latin typeface="Times New Roman"/>
                <a:ea typeface="Times New Roman"/>
              </a:rPr>
              <a:t>hyphen: [</a:t>
            </a:r>
            <a:r>
              <a:rPr lang="en-US" sz="3600" dirty="0">
                <a:latin typeface="Times New Roman"/>
                <a:ea typeface="Times New Roman"/>
              </a:rPr>
              <a:t>Co(NH</a:t>
            </a:r>
            <a:r>
              <a:rPr lang="en-US" sz="3600" baseline="-25000" dirty="0">
                <a:latin typeface="Times New Roman"/>
                <a:ea typeface="Times New Roman"/>
              </a:rPr>
              <a:t>3</a:t>
            </a:r>
            <a:r>
              <a:rPr lang="en-US" sz="3600" dirty="0">
                <a:latin typeface="Times New Roman"/>
                <a:ea typeface="Times New Roman"/>
              </a:rPr>
              <a:t>)</a:t>
            </a:r>
            <a:r>
              <a:rPr lang="en-US" sz="3600" baseline="-25000" dirty="0">
                <a:latin typeface="Times New Roman"/>
                <a:ea typeface="Times New Roman"/>
              </a:rPr>
              <a:t>4</a:t>
            </a:r>
            <a:r>
              <a:rPr lang="en-US" sz="3600" dirty="0">
                <a:latin typeface="Times New Roman"/>
                <a:ea typeface="Times New Roman"/>
              </a:rPr>
              <a:t>Cl(NO</a:t>
            </a:r>
            <a:r>
              <a:rPr lang="en-US" sz="3600" baseline="-25000" dirty="0">
                <a:latin typeface="Times New Roman"/>
                <a:ea typeface="Times New Roman"/>
              </a:rPr>
              <a:t>2</a:t>
            </a:r>
            <a:r>
              <a:rPr lang="en-US" sz="3600" dirty="0" smtClean="0">
                <a:latin typeface="Times New Roman"/>
                <a:ea typeface="Times New Roman"/>
              </a:rPr>
              <a:t>)]</a:t>
            </a:r>
            <a:r>
              <a:rPr lang="en-US" sz="3600" baseline="30000" dirty="0" smtClean="0">
                <a:latin typeface="Times New Roman"/>
                <a:ea typeface="Times New Roman"/>
              </a:rPr>
              <a:t>+</a:t>
            </a:r>
            <a:endParaRPr lang="en-US" sz="3600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 The </a:t>
            </a:r>
            <a:r>
              <a:rPr lang="en-US" sz="3600" dirty="0">
                <a:latin typeface="Times New Roman"/>
                <a:ea typeface="Times New Roman"/>
              </a:rPr>
              <a:t>ligands are named in the order: ammine, </a:t>
            </a:r>
            <a:r>
              <a:rPr lang="en-US" sz="3600" dirty="0" err="1" smtClean="0">
                <a:latin typeface="Times New Roman"/>
                <a:ea typeface="Times New Roman"/>
              </a:rPr>
              <a:t>chloro</a:t>
            </a:r>
            <a:r>
              <a:rPr lang="en-US" sz="3600" dirty="0" smtClean="0">
                <a:latin typeface="Times New Roman"/>
                <a:ea typeface="Times New Roman"/>
              </a:rPr>
              <a:t>, </a:t>
            </a:r>
            <a:r>
              <a:rPr lang="en-US" sz="3600" dirty="0">
                <a:latin typeface="Times New Roman"/>
                <a:ea typeface="Times New Roman"/>
              </a:rPr>
              <a:t>nitro. 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>
                <a:latin typeface="Times New Roman"/>
                <a:ea typeface="Times New Roman"/>
              </a:rPr>
              <a:t>5.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Numerical prefixes </a:t>
            </a:r>
            <a:r>
              <a:rPr lang="en-US" sz="3600" dirty="0">
                <a:latin typeface="Times New Roman"/>
                <a:ea typeface="Times New Roman"/>
              </a:rPr>
              <a:t>to indicate number of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ligands.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more than one ligands </a:t>
            </a:r>
            <a:r>
              <a:rPr lang="en-US" sz="3600" dirty="0" smtClean="0">
                <a:latin typeface="Times New Roman"/>
                <a:ea typeface="Times New Roman"/>
              </a:rPr>
              <a:t>are </a:t>
            </a:r>
            <a:r>
              <a:rPr lang="en-US" sz="3600" dirty="0">
                <a:latin typeface="Times New Roman"/>
                <a:ea typeface="Times New Roman"/>
              </a:rPr>
              <a:t>present in the complex, the prefixes di-, tri-, tetra, </a:t>
            </a:r>
            <a:r>
              <a:rPr lang="en-US" sz="3600" dirty="0" err="1">
                <a:latin typeface="Times New Roman"/>
                <a:ea typeface="Times New Roman"/>
              </a:rPr>
              <a:t>penta</a:t>
            </a:r>
            <a:r>
              <a:rPr lang="en-US" sz="3600" dirty="0">
                <a:latin typeface="Times New Roman"/>
                <a:ea typeface="Times New Roman"/>
              </a:rPr>
              <a:t>-, </a:t>
            </a:r>
            <a:r>
              <a:rPr lang="en-US" sz="3600" dirty="0" err="1">
                <a:latin typeface="Times New Roman"/>
                <a:ea typeface="Times New Roman"/>
              </a:rPr>
              <a:t>hexa</a:t>
            </a:r>
            <a:r>
              <a:rPr lang="en-US" sz="3600" dirty="0">
                <a:latin typeface="Times New Roman"/>
                <a:ea typeface="Times New Roman"/>
              </a:rPr>
              <a:t>-, </a:t>
            </a:r>
            <a:r>
              <a:rPr lang="en-US" sz="3600" dirty="0" smtClean="0">
                <a:latin typeface="Times New Roman"/>
                <a:ea typeface="Times New Roman"/>
              </a:rPr>
              <a:t>are </a:t>
            </a:r>
            <a:r>
              <a:rPr lang="en-US" sz="3600" dirty="0">
                <a:latin typeface="Times New Roman"/>
                <a:ea typeface="Times New Roman"/>
              </a:rPr>
              <a:t>used to </a:t>
            </a:r>
            <a:r>
              <a:rPr lang="en-US" sz="3600" dirty="0" smtClean="0">
                <a:latin typeface="Times New Roman"/>
                <a:ea typeface="Times New Roman"/>
              </a:rPr>
              <a:t>indicate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                                  their </a:t>
            </a:r>
            <a:r>
              <a:rPr lang="en-US" sz="3600" dirty="0">
                <a:latin typeface="Times New Roman"/>
                <a:ea typeface="Times New Roman"/>
              </a:rPr>
              <a:t>number: two, three, four, </a:t>
            </a:r>
            <a:r>
              <a:rPr lang="en-US" sz="3600" dirty="0" smtClean="0">
                <a:latin typeface="Times New Roman"/>
                <a:ea typeface="Times New Roman"/>
              </a:rPr>
              <a:t>five, six      respectively</a:t>
            </a:r>
            <a:r>
              <a:rPr lang="en-US" sz="3600" dirty="0">
                <a:latin typeface="Times New Roman"/>
                <a:ea typeface="Times New Roman"/>
              </a:rPr>
              <a:t>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6</a:t>
            </a:r>
            <a:r>
              <a:rPr lang="en-US" sz="3600" dirty="0">
                <a:latin typeface="Times New Roman"/>
                <a:ea typeface="Times New Roman"/>
              </a:rPr>
              <a:t>.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Ending of names.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the complex is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anionic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‒</a:t>
            </a:r>
            <a:r>
              <a:rPr lang="en-US" sz="3600" dirty="0" smtClean="0">
                <a:latin typeface="Times New Roman"/>
                <a:ea typeface="Times New Roman"/>
              </a:rPr>
              <a:t> the </a:t>
            </a:r>
            <a:r>
              <a:rPr lang="en-US" sz="3600" dirty="0">
                <a:latin typeface="Times New Roman"/>
                <a:ea typeface="Times New Roman"/>
              </a:rPr>
              <a:t>name of the central metal atom ends in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–ate</a:t>
            </a:r>
            <a:r>
              <a:rPr lang="en-US" sz="36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en-US" sz="36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K[</a:t>
            </a:r>
            <a:r>
              <a:rPr lang="en-US" sz="36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Pt</a:t>
            </a: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(NH</a:t>
            </a:r>
            <a:r>
              <a:rPr lang="en-US" sz="36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)Cl</a:t>
            </a:r>
            <a:r>
              <a:rPr lang="en-US" sz="36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</a:t>
            </a:r>
            <a:r>
              <a:rPr lang="en-US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] Potassium </a:t>
            </a:r>
            <a:r>
              <a:rPr lang="en-US" sz="36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amminepentachloroplatinate</a:t>
            </a:r>
            <a:r>
              <a:rPr lang="en-US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(IV) </a:t>
            </a:r>
            <a:endParaRPr lang="en-US" sz="36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3600" u="sng" dirty="0">
                <a:solidFill>
                  <a:prstClr val="black"/>
                </a:solidFill>
                <a:latin typeface="Times New Roman"/>
                <a:ea typeface="Times New Roman"/>
              </a:rPr>
              <a:t>When</a:t>
            </a:r>
            <a:r>
              <a:rPr lang="en-US" sz="3600" dirty="0">
                <a:solidFill>
                  <a:prstClr val="black"/>
                </a:solidFill>
                <a:latin typeface="Times New Roman"/>
                <a:ea typeface="Times New Roman"/>
              </a:rPr>
              <a:t> the complex is</a:t>
            </a:r>
            <a:r>
              <a:rPr lang="en-US" sz="3600" dirty="0" smtClean="0">
                <a:latin typeface="Times New Roman"/>
                <a:ea typeface="Times New Roman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cationic and neutral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complexes  ‒ </a:t>
            </a:r>
            <a:r>
              <a:rPr lang="en-US" sz="3600" dirty="0" smtClean="0">
                <a:latin typeface="Times New Roman"/>
                <a:ea typeface="Times New Roman"/>
              </a:rPr>
              <a:t>the </a:t>
            </a:r>
            <a:r>
              <a:rPr lang="en-US" sz="3600" dirty="0">
                <a:latin typeface="Times New Roman"/>
                <a:ea typeface="Times New Roman"/>
              </a:rPr>
              <a:t>name of the metal is written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without any characteristic ending. </a:t>
            </a:r>
            <a:endParaRPr lang="en-US" sz="36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sz="4400" b="1" dirty="0" smtClean="0">
                <a:latin typeface="Times New Roman"/>
                <a:ea typeface="Times New Roman"/>
              </a:rPr>
              <a:t>[</a:t>
            </a:r>
            <a:r>
              <a:rPr lang="en-US" sz="4400" b="1" dirty="0">
                <a:latin typeface="Times New Roman"/>
                <a:ea typeface="Times New Roman"/>
              </a:rPr>
              <a:t>Co(NH</a:t>
            </a:r>
            <a:r>
              <a:rPr lang="en-US" sz="4400" b="1" baseline="-25000" dirty="0">
                <a:latin typeface="Times New Roman"/>
                <a:ea typeface="Times New Roman"/>
              </a:rPr>
              <a:t>3</a:t>
            </a:r>
            <a:r>
              <a:rPr lang="en-US" sz="4400" b="1" dirty="0">
                <a:latin typeface="Times New Roman"/>
                <a:ea typeface="Times New Roman"/>
              </a:rPr>
              <a:t>)</a:t>
            </a:r>
            <a:r>
              <a:rPr lang="en-US" sz="4400" b="1" baseline="-25000" dirty="0">
                <a:latin typeface="Times New Roman"/>
                <a:ea typeface="Times New Roman"/>
              </a:rPr>
              <a:t>6</a:t>
            </a:r>
            <a:r>
              <a:rPr lang="en-US" sz="4400" b="1" dirty="0">
                <a:latin typeface="Times New Roman"/>
                <a:ea typeface="Times New Roman"/>
              </a:rPr>
              <a:t>]Cl</a:t>
            </a:r>
            <a:r>
              <a:rPr lang="en-US" sz="4400" b="1" baseline="-25000" dirty="0">
                <a:latin typeface="Times New Roman"/>
                <a:ea typeface="Times New Roman"/>
              </a:rPr>
              <a:t>3</a:t>
            </a:r>
            <a:r>
              <a:rPr lang="en-US" sz="4400" b="1" dirty="0">
                <a:latin typeface="Times New Roman"/>
                <a:ea typeface="Times New Roman"/>
              </a:rPr>
              <a:t> </a:t>
            </a:r>
            <a:r>
              <a:rPr lang="en-US" sz="4400" b="1" dirty="0" err="1">
                <a:latin typeface="Times New Roman"/>
                <a:ea typeface="Times New Roman"/>
              </a:rPr>
              <a:t>Hexaamminecobalt</a:t>
            </a:r>
            <a:r>
              <a:rPr lang="en-US" sz="4400" b="1" dirty="0">
                <a:latin typeface="Times New Roman"/>
                <a:ea typeface="Times New Roman"/>
              </a:rPr>
              <a:t>(III) chloride </a:t>
            </a:r>
            <a:endParaRPr lang="ru-RU" sz="29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1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(IUPAC)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904656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</a:pP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Latin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central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metals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(for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anionic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complexes)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ferrate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Fe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cuperate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Cu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argentate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Ag </a:t>
            </a:r>
          </a:p>
          <a:p>
            <a:pPr lvl="0" indent="0" algn="just"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aurate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Au                                      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K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[Fe(CN)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]    Potassium </a:t>
            </a:r>
            <a:r>
              <a:rPr lang="en-US" sz="1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hexacyanoferrate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(III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endParaRPr lang="en-US" sz="1800" b="1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• </a:t>
            </a:r>
            <a:r>
              <a:rPr lang="en-US" sz="1800" dirty="0" smtClean="0">
                <a:latin typeface="Times New Roman"/>
                <a:ea typeface="Times New Roman"/>
              </a:rPr>
              <a:t> If </a:t>
            </a:r>
            <a:r>
              <a:rPr lang="en-US" sz="1800" dirty="0">
                <a:latin typeface="Times New Roman"/>
                <a:ea typeface="Times New Roman"/>
              </a:rPr>
              <a:t>the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complex is cationic</a:t>
            </a:r>
            <a:r>
              <a:rPr lang="en-US" sz="1800" dirty="0">
                <a:latin typeface="Times New Roman"/>
                <a:ea typeface="Times New Roman"/>
              </a:rPr>
              <a:t> the name of the metal </a:t>
            </a:r>
            <a:r>
              <a:rPr lang="en-US" sz="1800" dirty="0" smtClean="0">
                <a:latin typeface="Times New Roman"/>
                <a:ea typeface="Times New Roman"/>
              </a:rPr>
              <a:t>is </a:t>
            </a:r>
            <a:r>
              <a:rPr lang="en-US" sz="1800" dirty="0">
                <a:latin typeface="Times New Roman"/>
                <a:ea typeface="Times New Roman"/>
              </a:rPr>
              <a:t>given as </a:t>
            </a:r>
            <a:r>
              <a:rPr lang="en-US" sz="1800" dirty="0" smtClean="0">
                <a:latin typeface="Times New Roman"/>
                <a:ea typeface="Times New Roman"/>
              </a:rPr>
              <a:t>such: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iron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Fe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</a:rPr>
              <a:t>copper for Cu </a:t>
            </a:r>
            <a:endParaRPr lang="en-US" sz="18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silver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Ag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gold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Au                                  </a:t>
            </a:r>
            <a:r>
              <a:rPr lang="en-US" sz="1800" b="1" dirty="0" smtClean="0">
                <a:latin typeface="Times New Roman"/>
                <a:ea typeface="Times New Roman"/>
              </a:rPr>
              <a:t>[Fe(CO)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5</a:t>
            </a:r>
            <a:r>
              <a:rPr lang="en-US" sz="1800" b="1" dirty="0">
                <a:latin typeface="Times New Roman"/>
                <a:ea typeface="Times New Roman"/>
              </a:rPr>
              <a:t>]  </a:t>
            </a:r>
            <a:r>
              <a:rPr lang="en-US" sz="1800" b="1" dirty="0" err="1">
                <a:latin typeface="Times New Roman"/>
                <a:ea typeface="Times New Roman"/>
              </a:rPr>
              <a:t>Pentacarbonyl</a:t>
            </a:r>
            <a:r>
              <a:rPr lang="en-US" sz="1800" b="1" dirty="0">
                <a:latin typeface="Times New Roman"/>
                <a:ea typeface="Times New Roman"/>
              </a:rPr>
              <a:t> iron(0</a:t>
            </a:r>
            <a:r>
              <a:rPr lang="en-US" sz="1800" b="1" dirty="0" smtClean="0">
                <a:latin typeface="Times New Roman"/>
                <a:ea typeface="Times New Roman"/>
              </a:rPr>
              <a:t>)</a:t>
            </a:r>
            <a:endParaRPr lang="ru-RU" sz="1800" b="1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7. Oxidation state of central metal ion </a:t>
            </a:r>
            <a:r>
              <a:rPr lang="en-US" sz="1800" b="1" dirty="0">
                <a:latin typeface="Times New Roman"/>
                <a:ea typeface="Times New Roman"/>
              </a:rPr>
              <a:t>is designated by a Roman numeral in the brackets at the end of the name of the complex without a gap between the two. </a:t>
            </a:r>
            <a:r>
              <a:rPr lang="en-US" sz="1800" b="1" dirty="0" smtClean="0">
                <a:latin typeface="Times New Roman"/>
                <a:ea typeface="Times New Roman"/>
              </a:rPr>
              <a:t>It </a:t>
            </a:r>
            <a:r>
              <a:rPr lang="en-US" sz="1800" b="1" dirty="0">
                <a:latin typeface="Times New Roman"/>
                <a:ea typeface="Times New Roman"/>
              </a:rPr>
              <a:t>may be noted that the gap should be only between </a:t>
            </a:r>
            <a:r>
              <a:rPr lang="en-US" sz="1800" b="1" dirty="0" err="1">
                <a:latin typeface="Times New Roman"/>
                <a:ea typeface="Times New Roman"/>
              </a:rPr>
              <a:t>cation</a:t>
            </a:r>
            <a:r>
              <a:rPr lang="en-US" sz="1800" b="1" dirty="0">
                <a:latin typeface="Times New Roman"/>
                <a:ea typeface="Times New Roman"/>
              </a:rPr>
              <a:t> and anion. The complex part should be written as one </a:t>
            </a:r>
            <a:r>
              <a:rPr lang="en-US" sz="1800" b="1" dirty="0" smtClean="0">
                <a:latin typeface="Times New Roman"/>
                <a:ea typeface="Times New Roman"/>
              </a:rPr>
              <a:t>word: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Ni</a:t>
            </a:r>
            <a:r>
              <a:rPr lang="en-US" sz="1800" b="1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 (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CO)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 – </a:t>
            </a:r>
            <a:r>
              <a:rPr lang="en-US" sz="18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Tetracarbonylnickel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(0)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Pt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+4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(NH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Cl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(NO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SO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2—</a:t>
            </a:r>
            <a:r>
              <a:rPr lang="en-US" sz="18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Tetraamminechloronitroplatinum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(IV) sulfate </a:t>
            </a:r>
            <a:r>
              <a:rPr lang="en-US" sz="1800" b="1" dirty="0" smtClean="0">
                <a:latin typeface="Times New Roman"/>
                <a:ea typeface="Times New Roman"/>
              </a:rPr>
              <a:t>                </a:t>
            </a:r>
            <a:endParaRPr lang="en-US" sz="1800" b="1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latin typeface="Times New Roman"/>
                <a:ea typeface="Times New Roman"/>
              </a:rPr>
              <a:t>Cu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+2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2</a:t>
            </a:r>
            <a:r>
              <a:rPr lang="en-US" sz="1800" b="1" dirty="0"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>
                <a:latin typeface="Times New Roman"/>
                <a:ea typeface="Times New Roman"/>
              </a:rPr>
              <a:t>Fe</a:t>
            </a:r>
            <a:r>
              <a:rPr lang="en-US" sz="1800" b="1" baseline="30000" dirty="0">
                <a:latin typeface="Times New Roman"/>
                <a:ea typeface="Times New Roman"/>
              </a:rPr>
              <a:t>+2</a:t>
            </a:r>
            <a:r>
              <a:rPr lang="en-US" sz="1800" b="1" dirty="0">
                <a:latin typeface="Times New Roman"/>
                <a:ea typeface="Times New Roman"/>
              </a:rPr>
              <a:t> (</a:t>
            </a:r>
            <a:r>
              <a:rPr lang="en-US" sz="1800" b="1" dirty="0" smtClean="0">
                <a:latin typeface="Times New Roman"/>
                <a:ea typeface="Times New Roman"/>
              </a:rPr>
              <a:t>CN)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6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>
                <a:latin typeface="Times New Roman"/>
                <a:ea typeface="Times New Roman"/>
              </a:rPr>
              <a:t>4-</a:t>
            </a:r>
            <a:r>
              <a:rPr lang="en-US" sz="1800" b="1" dirty="0">
                <a:latin typeface="Times New Roman"/>
                <a:ea typeface="Times New Roman"/>
              </a:rPr>
              <a:t> – Copper </a:t>
            </a:r>
            <a:r>
              <a:rPr lang="en-US" sz="1800" b="1" dirty="0" err="1" smtClean="0">
                <a:latin typeface="Times New Roman"/>
                <a:ea typeface="Times New Roman"/>
              </a:rPr>
              <a:t>hexacyanoferrate</a:t>
            </a:r>
            <a:r>
              <a:rPr lang="en-US" sz="1800" b="1" dirty="0" smtClean="0">
                <a:latin typeface="Times New Roman"/>
                <a:ea typeface="Times New Roman"/>
              </a:rPr>
              <a:t>(II)</a:t>
            </a:r>
            <a:endParaRPr lang="en-US" sz="1800" b="1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latin typeface="Times New Roman"/>
                <a:ea typeface="Times New Roman"/>
              </a:rPr>
              <a:t>K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 smtClean="0">
                <a:latin typeface="Times New Roman"/>
                <a:ea typeface="Times New Roman"/>
              </a:rPr>
              <a:t>Ag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+1</a:t>
            </a:r>
            <a:r>
              <a:rPr lang="en-US" sz="1800" b="1" dirty="0" smtClean="0">
                <a:latin typeface="Times New Roman"/>
                <a:ea typeface="Times New Roman"/>
              </a:rPr>
              <a:t>(CN)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2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1-</a:t>
            </a:r>
            <a:r>
              <a:rPr lang="en-US" sz="1800" b="1" dirty="0" smtClean="0">
                <a:latin typeface="Times New Roman"/>
                <a:ea typeface="Times New Roman"/>
              </a:rPr>
              <a:t> – Potassium </a:t>
            </a:r>
            <a:r>
              <a:rPr lang="en-US" sz="1800" b="1" dirty="0" err="1" smtClean="0">
                <a:latin typeface="Times New Roman"/>
                <a:ea typeface="Times New Roman"/>
              </a:rPr>
              <a:t>dicyanoargentate</a:t>
            </a:r>
            <a:r>
              <a:rPr lang="en-US" sz="1800" b="1" dirty="0" smtClean="0">
                <a:latin typeface="Times New Roman"/>
                <a:ea typeface="Times New Roman"/>
              </a:rPr>
              <a:t>(I)</a:t>
            </a:r>
            <a:endParaRPr lang="ru-RU" sz="18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47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1805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Bonding in Coordination </a:t>
            </a:r>
            <a:r>
              <a:rPr lang="en-US" sz="27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Compounds (C.C.)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036496" cy="638132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agent is usually a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d-elements: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number of empty 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d-orbitals available for accepting of ligands electrons.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2.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The central metal ion in the 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C.C.  provides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 number of empty orbitals for the formation of coordinate bonds with suitable ligands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3. The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appropriate atomic orbitals (s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p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and d) of the metal hybridize to give a set of equivalent orbitals </a:t>
            </a: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5015"/>
              </p:ext>
            </p:extLst>
          </p:nvPr>
        </p:nvGraphicFramePr>
        <p:xfrm>
          <a:off x="1043608" y="4797152"/>
          <a:ext cx="6768752" cy="172819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56015"/>
                <a:gridCol w="2256015"/>
                <a:gridCol w="2256722"/>
              </a:tblGrid>
              <a:tr h="384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Coordination number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/>
                          <a:ea typeface="Times New Roman"/>
                        </a:rPr>
                        <a:t>Hybridisation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Geometry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dsp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 or d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Tetrahedral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Square planar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Octahedral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04056"/>
          </a:xfrm>
        </p:spPr>
        <p:txBody>
          <a:bodyPr/>
          <a:lstStyle/>
          <a:p>
            <a:r>
              <a:rPr lang="en-US" sz="24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Bonding in Coordination Compounds (C.C.)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4. Each ligand has at least one orbital (of donor atom) containing a lone pair of electrons.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5</a:t>
            </a:r>
            <a:r>
              <a:rPr lang="en-US" dirty="0">
                <a:latin typeface="Times New Roman"/>
                <a:ea typeface="Times New Roman"/>
              </a:rPr>
              <a:t>. The empty hybrid orbitals of metal ion overlap with filled orbitals of the ligand to form metal-ligand coordinate covalent bonds. </a:t>
            </a:r>
            <a:endParaRPr lang="ru-RU" sz="2800" dirty="0">
              <a:latin typeface="Times New Roman"/>
              <a:ea typeface="Times New Roman"/>
            </a:endParaRPr>
          </a:p>
          <a:p>
            <a:pPr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Be</a:t>
            </a:r>
            <a:r>
              <a:rPr lang="ru-RU" baseline="30000" dirty="0">
                <a:latin typeface="Times New Roman"/>
                <a:ea typeface="Times New Roman"/>
              </a:rPr>
              <a:t>2+</a:t>
            </a:r>
            <a:r>
              <a:rPr lang="ru-RU" dirty="0">
                <a:latin typeface="Times New Roman"/>
                <a:ea typeface="Times New Roman"/>
              </a:rPr>
              <a:t>   +    4 :</a:t>
            </a:r>
            <a:r>
              <a:rPr lang="en-US" dirty="0" smtClean="0">
                <a:latin typeface="Times New Roman"/>
                <a:ea typeface="Times New Roman"/>
              </a:rPr>
              <a:t>F </a:t>
            </a:r>
            <a:r>
              <a:rPr lang="en-US" baseline="30000" dirty="0" smtClean="0">
                <a:latin typeface="Times New Roman"/>
                <a:ea typeface="Times New Roman"/>
              </a:rPr>
              <a:t>‒</a:t>
            </a:r>
            <a:r>
              <a:rPr lang="ru-RU" dirty="0" smtClean="0">
                <a:latin typeface="Times New Roman"/>
                <a:ea typeface="Times New Roman"/>
              </a:rPr>
              <a:t>    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</a:t>
            </a:r>
            <a:r>
              <a:rPr lang="ru-RU" dirty="0">
                <a:latin typeface="Times New Roman"/>
                <a:ea typeface="Times New Roman"/>
              </a:rPr>
              <a:t>     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</a:t>
            </a:r>
            <a:r>
              <a:rPr lang="en-US" dirty="0">
                <a:latin typeface="Times New Roman"/>
                <a:ea typeface="Times New Roman"/>
              </a:rPr>
              <a:t>Be F</a:t>
            </a:r>
            <a:r>
              <a:rPr lang="ru-RU" baseline="-25000" dirty="0">
                <a:latin typeface="Times New Roman"/>
                <a:ea typeface="Times New Roman"/>
              </a:rPr>
              <a:t>4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</a:t>
            </a:r>
            <a:r>
              <a:rPr lang="ru-RU" baseline="30000" dirty="0" smtClean="0">
                <a:latin typeface="Times New Roman"/>
                <a:ea typeface="Times New Roman"/>
              </a:rPr>
              <a:t>2-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            </a:t>
            </a:r>
            <a:r>
              <a:rPr lang="en-US" sz="2800" dirty="0" smtClean="0">
                <a:latin typeface="Times New Roman"/>
                <a:ea typeface="Times New Roman"/>
              </a:rPr>
              <a:t>acceptor </a:t>
            </a:r>
            <a:r>
              <a:rPr lang="en-US" dirty="0" smtClean="0">
                <a:latin typeface="Times New Roman"/>
                <a:ea typeface="Times New Roman"/>
              </a:rPr>
              <a:t>   </a:t>
            </a:r>
            <a:r>
              <a:rPr lang="en-US" sz="2800" dirty="0" smtClean="0">
                <a:latin typeface="Times New Roman"/>
                <a:ea typeface="Times New Roman"/>
              </a:rPr>
              <a:t>donor</a:t>
            </a:r>
            <a:r>
              <a:rPr lang="en-US" dirty="0" smtClean="0">
                <a:latin typeface="Times New Roman"/>
                <a:ea typeface="Times New Roman"/>
              </a:rPr>
              <a:t>          </a:t>
            </a:r>
            <a:r>
              <a:rPr lang="en-US" sz="2800" dirty="0" smtClean="0">
                <a:latin typeface="Times New Roman"/>
                <a:ea typeface="Times New Roman"/>
              </a:rPr>
              <a:t>tetrahedral geometry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                                                  </a:t>
            </a:r>
            <a:r>
              <a:rPr lang="en-US" sz="2800" dirty="0">
                <a:latin typeface="Times New Roman"/>
                <a:ea typeface="Times New Roman"/>
              </a:rPr>
              <a:t>sp</a:t>
            </a:r>
            <a:r>
              <a:rPr lang="en-US" sz="2800" baseline="30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 hybridization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7000"/>
                    </a14:imgEffect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13"/>
          <a:stretch/>
        </p:blipFill>
        <p:spPr bwMode="auto">
          <a:xfrm>
            <a:off x="2483768" y="4437112"/>
            <a:ext cx="2736303" cy="2573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3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b="1" kern="0" cap="all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Stability of Complex </a:t>
            </a:r>
            <a:r>
              <a:rPr lang="en-US" sz="3200" b="1" kern="0" cap="all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Compounds</a:t>
            </a:r>
            <a:endParaRPr lang="ru-RU" sz="5400" cap="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74008" cy="51020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kern="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Primary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800" b="1" kern="100" dirty="0" smtClean="0">
                <a:latin typeface="Times New Roman"/>
                <a:ea typeface="Times New Roman"/>
              </a:rPr>
              <a:t>dissociation – </a:t>
            </a:r>
            <a:r>
              <a:rPr lang="en-US" sz="2800" kern="100" dirty="0" smtClean="0">
                <a:latin typeface="Times New Roman"/>
                <a:ea typeface="Times New Roman"/>
              </a:rPr>
              <a:t>the</a:t>
            </a:r>
            <a:r>
              <a:rPr lang="en-US" sz="2800" b="1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 smtClean="0">
                <a:latin typeface="Times New Roman"/>
                <a:ea typeface="Times New Roman"/>
              </a:rPr>
              <a:t>solution of C.C. (</a:t>
            </a:r>
            <a:r>
              <a:rPr lang="en-US" sz="2400" kern="100" dirty="0">
                <a:latin typeface="Times New Roman"/>
                <a:ea typeface="Times New Roman"/>
              </a:rPr>
              <a:t>ions bonds): the destruction of the crystal lattice </a:t>
            </a:r>
            <a:r>
              <a:rPr lang="en-US" sz="2400" kern="100" dirty="0" smtClean="0">
                <a:latin typeface="Times New Roman"/>
                <a:ea typeface="Times New Roman"/>
              </a:rPr>
              <a:t>(trellis) on </a:t>
            </a:r>
            <a:r>
              <a:rPr lang="en-US" sz="2400" kern="100" dirty="0">
                <a:latin typeface="Times New Roman"/>
                <a:ea typeface="Times New Roman"/>
              </a:rPr>
              <a:t>the mechanism of dissociation of strong </a:t>
            </a:r>
            <a:r>
              <a:rPr lang="en-US" sz="2400" kern="100" dirty="0" smtClean="0">
                <a:latin typeface="Times New Roman"/>
                <a:ea typeface="Times New Roman"/>
              </a:rPr>
              <a:t>electrolytes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 (CN)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4K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 (CN)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4-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 (NH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 (NH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800" b="1" kern="100" dirty="0" smtClean="0">
                <a:latin typeface="Times New Roman"/>
                <a:ea typeface="Times New Roman"/>
              </a:rPr>
              <a:t>Secondary dissociation – </a:t>
            </a:r>
            <a:r>
              <a:rPr lang="en-US" sz="2400" kern="100" dirty="0" smtClean="0">
                <a:latin typeface="Times New Roman"/>
                <a:ea typeface="Times New Roman"/>
              </a:rPr>
              <a:t>the</a:t>
            </a:r>
            <a:r>
              <a:rPr lang="en-US" sz="2800" b="1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>
                <a:latin typeface="Times New Roman"/>
                <a:ea typeface="Times New Roman"/>
              </a:rPr>
              <a:t>ligands in the inner sphere are much more strongly bonded to the central atom and are </a:t>
            </a:r>
            <a:r>
              <a:rPr lang="en-US" sz="2400" kern="100" dirty="0" smtClean="0">
                <a:latin typeface="Times New Roman"/>
                <a:ea typeface="Times New Roman"/>
              </a:rPr>
              <a:t>detached </a:t>
            </a:r>
            <a:r>
              <a:rPr lang="en-US" sz="2400" kern="100" dirty="0">
                <a:latin typeface="Times New Roman"/>
                <a:ea typeface="Times New Roman"/>
              </a:rPr>
              <a:t>only to a small </a:t>
            </a:r>
            <a:r>
              <a:rPr lang="en-US" sz="2400" kern="100" dirty="0" smtClean="0">
                <a:latin typeface="Times New Roman"/>
                <a:ea typeface="Times New Roman"/>
              </a:rPr>
              <a:t>degree</a:t>
            </a:r>
            <a:r>
              <a:rPr lang="en-US" sz="2800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>
                <a:latin typeface="Times New Roman"/>
                <a:ea typeface="Times New Roman"/>
              </a:rPr>
              <a:t>c</a:t>
            </a:r>
            <a:r>
              <a:rPr lang="en-US" sz="2400" kern="100" dirty="0" smtClean="0">
                <a:latin typeface="Times New Roman"/>
                <a:ea typeface="Times New Roman"/>
              </a:rPr>
              <a:t>ovalent </a:t>
            </a:r>
            <a:r>
              <a:rPr lang="en-US" sz="2400" kern="100" dirty="0">
                <a:latin typeface="Times New Roman"/>
                <a:ea typeface="Times New Roman"/>
              </a:rPr>
              <a:t>bonds</a:t>
            </a:r>
            <a:r>
              <a:rPr lang="en-US" sz="2400" kern="100" dirty="0" smtClean="0">
                <a:latin typeface="Times New Roman"/>
                <a:ea typeface="Times New Roman"/>
              </a:rPr>
              <a:t>.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en-US" sz="2400" kern="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Mechanism of dissociation not strong  (</a:t>
            </a:r>
            <a:r>
              <a:rPr lang="en-US" sz="2400" kern="100" dirty="0" smtClean="0">
                <a:latin typeface="Times New Roman"/>
                <a:ea typeface="Times New Roman"/>
              </a:rPr>
              <a:t>weak</a:t>
            </a:r>
            <a:r>
              <a:rPr lang="ru-RU" sz="2400" kern="100" dirty="0" smtClean="0">
                <a:latin typeface="Times New Roman"/>
                <a:ea typeface="Times New Roman"/>
              </a:rPr>
              <a:t>)</a:t>
            </a:r>
            <a:r>
              <a:rPr lang="en-US" sz="2400" kern="100" dirty="0" smtClean="0">
                <a:latin typeface="Times New Roman"/>
                <a:ea typeface="Times New Roman"/>
              </a:rPr>
              <a:t> electrolytes 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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)]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de-DE" sz="2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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lvl="0" indent="0">
              <a:buNone/>
            </a:pPr>
            <a:endParaRPr lang="en-US" sz="2000" kern="100" dirty="0" smtClean="0">
              <a:latin typeface="Times New Roman"/>
              <a:ea typeface="Times New Roman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7346046" y="1988840"/>
            <a:ext cx="216024" cy="936104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62070" y="2133726"/>
            <a:ext cx="123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Irreversible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process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182" y="4621778"/>
            <a:ext cx="231775" cy="118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35651" y="4941168"/>
            <a:ext cx="1146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Reversible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process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624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 OF LECTURE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Complex compounds (C.C.)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agents. Ligands. Structure of C.C.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Bonding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 the solution of 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Stability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Classification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Nomenclature C.C. (by IUPAC)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and isomerism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Complexonometry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Chelatotherapy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8163" y="300038"/>
            <a:ext cx="821055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Stability of Complex Compounds. The instability constants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K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inst</a:t>
            </a:r>
            <a:r>
              <a:rPr lang="ru-RU" sz="2400" b="1" i="1" dirty="0" smtClean="0">
                <a:solidFill>
                  <a:srgbClr val="FF0000"/>
                </a:solidFill>
              </a:rPr>
              <a:t>:</a:t>
            </a:r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lvl="0" algn="ctr" eaLnBrk="1" hangingPunct="1">
              <a:buNone/>
            </a:pPr>
            <a:r>
              <a:rPr lang="en-US" sz="2000" b="1" i="1" dirty="0" smtClean="0"/>
              <a:t>Constants stability (</a:t>
            </a:r>
            <a:r>
              <a:rPr lang="en-US" sz="2000" b="1" i="1" dirty="0" err="1" smtClean="0"/>
              <a:t>K</a:t>
            </a:r>
            <a:r>
              <a:rPr lang="en-US" sz="2000" b="1" i="1" baseline="-25000" dirty="0" err="1" smtClean="0"/>
              <a:t>stab</a:t>
            </a:r>
            <a:r>
              <a:rPr lang="en-US" sz="2000" b="1" i="1" dirty="0" smtClean="0"/>
              <a:t>) and instability</a:t>
            </a:r>
            <a:r>
              <a:rPr lang="ru-RU" sz="2000" b="1" i="1" dirty="0" smtClean="0"/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K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inst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/>
              <a:t>mutually  inverse values</a:t>
            </a:r>
            <a:r>
              <a:rPr lang="ru-RU" sz="2000" b="1" i="1" dirty="0" smtClean="0"/>
              <a:t>:</a:t>
            </a:r>
          </a:p>
          <a:p>
            <a:pPr algn="just" eaLnBrk="1" hangingPunct="1">
              <a:buFontTx/>
              <a:buNone/>
            </a:pPr>
            <a:endParaRPr lang="ru-RU" sz="2000" b="1" i="1" dirty="0" smtClean="0"/>
          </a:p>
        </p:txBody>
      </p:sp>
      <p:grpSp>
        <p:nvGrpSpPr>
          <p:cNvPr id="10243" name="Group 3"/>
          <p:cNvGrpSpPr>
            <a:grpSpLocks noChangeAspect="1"/>
          </p:cNvGrpSpPr>
          <p:nvPr/>
        </p:nvGrpSpPr>
        <p:grpSpPr bwMode="auto">
          <a:xfrm>
            <a:off x="2339975" y="1268413"/>
            <a:ext cx="4487863" cy="982662"/>
            <a:chOff x="1474" y="2659"/>
            <a:chExt cx="2827" cy="619"/>
          </a:xfrm>
        </p:grpSpPr>
        <p:sp>
          <p:nvSpPr>
            <p:cNvPr id="10259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74" y="2659"/>
              <a:ext cx="2827" cy="619"/>
            </a:xfrm>
            <a:prstGeom prst="rect">
              <a:avLst/>
            </a:prstGeom>
            <a:solidFill>
              <a:srgbClr val="FFFF00"/>
            </a:solidFill>
            <a:ln w="25400" algn="ctr">
              <a:solidFill>
                <a:srgbClr val="FF6600"/>
              </a:solidFill>
              <a:miter lim="800000"/>
              <a:headEnd/>
              <a:tailEnd/>
            </a:ln>
            <a:effectLst>
              <a:outerShdw dist="170861" dir="2880767" algn="ctr" rotWithShape="0">
                <a:srgbClr val="3D12F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0" name="Line 5"/>
            <p:cNvSpPr>
              <a:spLocks noChangeShapeType="1"/>
            </p:cNvSpPr>
            <p:nvPr/>
          </p:nvSpPr>
          <p:spPr bwMode="auto">
            <a:xfrm>
              <a:off x="2082" y="2969"/>
              <a:ext cx="123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1" name="Rectangle 6"/>
            <p:cNvSpPr>
              <a:spLocks noChangeArrowheads="1"/>
            </p:cNvSpPr>
            <p:nvPr/>
          </p:nvSpPr>
          <p:spPr bwMode="auto">
            <a:xfrm>
              <a:off x="4229" y="2820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2" name="Rectangle 7"/>
            <p:cNvSpPr>
              <a:spLocks noChangeArrowheads="1"/>
            </p:cNvSpPr>
            <p:nvPr/>
          </p:nvSpPr>
          <p:spPr bwMode="auto">
            <a:xfrm>
              <a:off x="3024" y="312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3" name="Rectangle 8"/>
            <p:cNvSpPr>
              <a:spLocks noChangeArrowheads="1"/>
            </p:cNvSpPr>
            <p:nvPr/>
          </p:nvSpPr>
          <p:spPr bwMode="auto">
            <a:xfrm>
              <a:off x="2865" y="312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4" name="Rectangle 9"/>
            <p:cNvSpPr>
              <a:spLocks noChangeArrowheads="1"/>
            </p:cNvSpPr>
            <p:nvPr/>
          </p:nvSpPr>
          <p:spPr bwMode="auto">
            <a:xfrm>
              <a:off x="3185" y="2689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5" name="Rectangle 10"/>
            <p:cNvSpPr>
              <a:spLocks noChangeArrowheads="1"/>
            </p:cNvSpPr>
            <p:nvPr/>
          </p:nvSpPr>
          <p:spPr bwMode="auto">
            <a:xfrm>
              <a:off x="3035" y="2833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6" name="Rectangle 11"/>
            <p:cNvSpPr>
              <a:spLocks noChangeArrowheads="1"/>
            </p:cNvSpPr>
            <p:nvPr/>
          </p:nvSpPr>
          <p:spPr bwMode="auto">
            <a:xfrm>
              <a:off x="1690" y="2964"/>
              <a:ext cx="17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500" dirty="0" err="1" smtClean="0">
                  <a:solidFill>
                    <a:srgbClr val="000000"/>
                  </a:solidFill>
                  <a:latin typeface="Times New Roman" pitchFamily="18" charset="0"/>
                </a:rPr>
                <a:t>inst</a:t>
              </a: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267" name="Rectangle 12"/>
            <p:cNvSpPr>
              <a:spLocks noChangeArrowheads="1"/>
            </p:cNvSpPr>
            <p:nvPr/>
          </p:nvSpPr>
          <p:spPr bwMode="auto">
            <a:xfrm>
              <a:off x="3964" y="2836"/>
              <a:ext cx="2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8" name="Rectangle 13"/>
            <p:cNvSpPr>
              <a:spLocks noChangeArrowheads="1"/>
            </p:cNvSpPr>
            <p:nvPr/>
          </p:nvSpPr>
          <p:spPr bwMode="auto">
            <a:xfrm>
              <a:off x="3570" y="2836"/>
              <a:ext cx="26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6.8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9" name="Rectangle 14"/>
            <p:cNvSpPr>
              <a:spLocks noChangeArrowheads="1"/>
            </p:cNvSpPr>
            <p:nvPr/>
          </p:nvSpPr>
          <p:spPr bwMode="auto">
            <a:xfrm>
              <a:off x="3288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0" name="Rectangle 15"/>
            <p:cNvSpPr>
              <a:spLocks noChangeArrowheads="1"/>
            </p:cNvSpPr>
            <p:nvPr/>
          </p:nvSpPr>
          <p:spPr bwMode="auto">
            <a:xfrm>
              <a:off x="3125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1" name="Rectangle 16"/>
            <p:cNvSpPr>
              <a:spLocks noChangeArrowheads="1"/>
            </p:cNvSpPr>
            <p:nvPr/>
          </p:nvSpPr>
          <p:spPr bwMode="auto">
            <a:xfrm>
              <a:off x="2962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2" name="Rectangle 17"/>
            <p:cNvSpPr>
              <a:spLocks noChangeArrowheads="1"/>
            </p:cNvSpPr>
            <p:nvPr/>
          </p:nvSpPr>
          <p:spPr bwMode="auto">
            <a:xfrm>
              <a:off x="2123" y="2997"/>
              <a:ext cx="76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[[Ag(NH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3" name="Rectangle 18"/>
            <p:cNvSpPr>
              <a:spLocks noChangeArrowheads="1"/>
            </p:cNvSpPr>
            <p:nvPr/>
          </p:nvSpPr>
          <p:spPr bwMode="auto">
            <a:xfrm>
              <a:off x="3133" y="2706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4" name="Rectangle 19"/>
            <p:cNvSpPr>
              <a:spLocks noChangeArrowheads="1"/>
            </p:cNvSpPr>
            <p:nvPr/>
          </p:nvSpPr>
          <p:spPr bwMode="auto">
            <a:xfrm>
              <a:off x="2610" y="2706"/>
              <a:ext cx="4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][NH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5" name="Rectangle 20"/>
            <p:cNvSpPr>
              <a:spLocks noChangeArrowheads="1"/>
            </p:cNvSpPr>
            <p:nvPr/>
          </p:nvSpPr>
          <p:spPr bwMode="auto">
            <a:xfrm>
              <a:off x="2185" y="2706"/>
              <a:ext cx="3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[Ag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6" name="Rectangle 21"/>
            <p:cNvSpPr>
              <a:spLocks noChangeArrowheads="1"/>
            </p:cNvSpPr>
            <p:nvPr/>
          </p:nvSpPr>
          <p:spPr bwMode="auto">
            <a:xfrm>
              <a:off x="1547" y="2836"/>
              <a:ext cx="1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7" name="Rectangle 22"/>
            <p:cNvSpPr>
              <a:spLocks noChangeArrowheads="1"/>
            </p:cNvSpPr>
            <p:nvPr/>
          </p:nvSpPr>
          <p:spPr bwMode="auto">
            <a:xfrm>
              <a:off x="4173" y="2807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8" name="Rectangle 23"/>
            <p:cNvSpPr>
              <a:spLocks noChangeArrowheads="1"/>
            </p:cNvSpPr>
            <p:nvPr/>
          </p:nvSpPr>
          <p:spPr bwMode="auto">
            <a:xfrm>
              <a:off x="3189" y="2968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9" name="Rectangle 24"/>
            <p:cNvSpPr>
              <a:spLocks noChangeArrowheads="1"/>
            </p:cNvSpPr>
            <p:nvPr/>
          </p:nvSpPr>
          <p:spPr bwMode="auto">
            <a:xfrm>
              <a:off x="2510" y="2676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80" name="Rectangle 25"/>
            <p:cNvSpPr>
              <a:spLocks noChangeArrowheads="1"/>
            </p:cNvSpPr>
            <p:nvPr/>
          </p:nvSpPr>
          <p:spPr bwMode="auto">
            <a:xfrm>
              <a:off x="3896" y="2813"/>
              <a:ext cx="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</a:t>
              </a:r>
              <a:endParaRPr lang="ru-RU" smtClean="0">
                <a:solidFill>
                  <a:srgbClr val="000000"/>
                </a:solidFill>
                <a:sym typeface="Symbol" pitchFamily="18" charset="2"/>
              </a:endParaRPr>
            </a:p>
          </p:txBody>
        </p:sp>
        <p:sp>
          <p:nvSpPr>
            <p:cNvPr id="10281" name="Rectangle 26"/>
            <p:cNvSpPr>
              <a:spLocks noChangeArrowheads="1"/>
            </p:cNvSpPr>
            <p:nvPr/>
          </p:nvSpPr>
          <p:spPr bwMode="auto">
            <a:xfrm>
              <a:off x="3432" y="2813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82" name="Rectangle 27"/>
            <p:cNvSpPr>
              <a:spLocks noChangeArrowheads="1"/>
            </p:cNvSpPr>
            <p:nvPr/>
          </p:nvSpPr>
          <p:spPr bwMode="auto">
            <a:xfrm>
              <a:off x="1979" y="2813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1547813" y="4471988"/>
            <a:ext cx="680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[Ag(NO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-    </a:t>
            </a:r>
            <a:r>
              <a:rPr lang="ru-RU" sz="2000" b="1" baseline="30000" smtClean="0">
                <a:solidFill>
                  <a:srgbClr val="000000"/>
                </a:solidFill>
              </a:rPr>
              <a:t>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[Ag(NH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+       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[Ag(S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O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3-      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[Ag(CN)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-</a:t>
            </a:r>
            <a:endParaRPr lang="ru-RU" sz="2000" b="1" smtClean="0">
              <a:solidFill>
                <a:srgbClr val="000000"/>
              </a:solidFill>
            </a:endParaRPr>
          </a:p>
        </p:txBody>
      </p:sp>
      <p:sp>
        <p:nvSpPr>
          <p:cNvPr id="10245" name="AutoShape 29"/>
          <p:cNvSpPr>
            <a:spLocks noChangeArrowheads="1"/>
          </p:cNvSpPr>
          <p:nvPr/>
        </p:nvSpPr>
        <p:spPr bwMode="auto">
          <a:xfrm>
            <a:off x="1379538" y="5197475"/>
            <a:ext cx="7273925" cy="447675"/>
          </a:xfrm>
          <a:prstGeom prst="rightArrow">
            <a:avLst>
              <a:gd name="adj1" fmla="val 50000"/>
              <a:gd name="adj2" fmla="val 210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2929238" y="5236646"/>
            <a:ext cx="41729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Stability of the complex grows in going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10247" name="Object 3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5577543"/>
              </p:ext>
            </p:extLst>
          </p:nvPr>
        </p:nvGraphicFramePr>
        <p:xfrm>
          <a:off x="2874963" y="3176588"/>
          <a:ext cx="3960812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Формула" r:id="rId3" imgW="1854000" imgH="457200" progId="Equation.3">
                  <p:embed/>
                </p:oleObj>
              </mc:Choice>
              <mc:Fallback>
                <p:oleObj name="Формула" r:id="rId3" imgW="1854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3176588"/>
                        <a:ext cx="3960812" cy="976312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>
                        <a:outerShdw dist="161645" dir="2700000" algn="ctr" rotWithShape="0">
                          <a:srgbClr val="3D12F2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02" name="Rectangle 34"/>
          <p:cNvSpPr>
            <a:spLocks noChangeArrowheads="1"/>
          </p:cNvSpPr>
          <p:nvPr/>
        </p:nvSpPr>
        <p:spPr bwMode="auto">
          <a:xfrm>
            <a:off x="395288" y="4941888"/>
            <a:ext cx="6415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 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</a:t>
            </a:r>
            <a:endParaRPr lang="en-US" baseline="-25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3" name="Rectangle 35"/>
          <p:cNvSpPr>
            <a:spLocks noChangeArrowheads="1"/>
          </p:cNvSpPr>
          <p:nvPr/>
        </p:nvSpPr>
        <p:spPr bwMode="auto">
          <a:xfrm>
            <a:off x="1692275" y="4941888"/>
            <a:ext cx="1004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1.3х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4" name="Rectangle 36"/>
          <p:cNvSpPr>
            <a:spLocks noChangeArrowheads="1"/>
          </p:cNvSpPr>
          <p:nvPr/>
        </p:nvSpPr>
        <p:spPr bwMode="auto">
          <a:xfrm>
            <a:off x="3276600" y="4941888"/>
            <a:ext cx="1004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6.8</a:t>
            </a: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-8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5" name="Rectangle 37"/>
          <p:cNvSpPr>
            <a:spLocks noChangeArrowheads="1"/>
          </p:cNvSpPr>
          <p:nvPr/>
        </p:nvSpPr>
        <p:spPr bwMode="auto">
          <a:xfrm>
            <a:off x="5292725" y="4941888"/>
            <a:ext cx="898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-13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6" name="Rectangle 38"/>
          <p:cNvSpPr>
            <a:spLocks noChangeArrowheads="1"/>
          </p:cNvSpPr>
          <p:nvPr/>
        </p:nvSpPr>
        <p:spPr bwMode="auto">
          <a:xfrm>
            <a:off x="7164388" y="4941888"/>
            <a:ext cx="898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-21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75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22" y="1277035"/>
            <a:ext cx="4960768" cy="210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3834" y="116632"/>
            <a:ext cx="8579296" cy="720080"/>
          </a:xfrm>
        </p:spPr>
        <p:txBody>
          <a:bodyPr>
            <a:normAutofit/>
          </a:bodyPr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Spatial Structure and Isomerism in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C. C.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5840" y="764704"/>
            <a:ext cx="3998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Geometrics isomerism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0552" y="3356992"/>
            <a:ext cx="29578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dirty="0" smtClean="0">
                <a:solidFill>
                  <a:srgbClr val="C00000"/>
                </a:solidFill>
              </a:rPr>
              <a:t>Optic </a:t>
            </a:r>
            <a:r>
              <a:rPr lang="en-US" sz="3200" b="1" dirty="0">
                <a:solidFill>
                  <a:srgbClr val="C00000"/>
                </a:solidFill>
              </a:rPr>
              <a:t>isomerism</a:t>
            </a:r>
            <a:endParaRPr lang="ru-RU" sz="32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40481" y="3756426"/>
            <a:ext cx="5053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/>
              <a:t>D</a:t>
            </a:r>
            <a:r>
              <a:rPr lang="ru-RU" sz="3600" dirty="0" smtClean="0"/>
              <a:t> </a:t>
            </a:r>
            <a:r>
              <a:rPr lang="en-US" sz="3600" dirty="0" smtClean="0"/>
              <a:t>-</a:t>
            </a:r>
            <a:r>
              <a:rPr lang="ru-RU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isomer</a:t>
            </a:r>
            <a:r>
              <a:rPr lang="ru-RU" sz="3600" dirty="0" smtClean="0">
                <a:solidFill>
                  <a:prstClr val="black"/>
                </a:solidFill>
              </a:rPr>
              <a:t> </a:t>
            </a:r>
            <a:r>
              <a:rPr lang="en-US" sz="3600" dirty="0" smtClean="0"/>
              <a:t>end L - </a:t>
            </a:r>
            <a:r>
              <a:rPr lang="en-US" sz="3600" dirty="0" smtClean="0">
                <a:solidFill>
                  <a:prstClr val="black"/>
                </a:solidFill>
              </a:rPr>
              <a:t>isomer</a:t>
            </a:r>
            <a:endParaRPr lang="ru-RU" sz="3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4337" y="3754645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Write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1764" y="3811787"/>
            <a:ext cx="754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Left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436583"/>
            <a:ext cx="26626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For C.C. which have</a:t>
            </a:r>
          </a:p>
          <a:p>
            <a:pPr marL="342900" indent="-342900">
              <a:buAutoNum type="arabicParenR"/>
            </a:pPr>
            <a:r>
              <a:rPr lang="en-US" sz="2400" b="1" dirty="0" smtClean="0"/>
              <a:t>C.N. 4 end 6</a:t>
            </a:r>
          </a:p>
          <a:p>
            <a:pPr marL="342900" indent="-342900">
              <a:buAutoNum type="arabicParenR"/>
            </a:pPr>
            <a:r>
              <a:rPr lang="en-US" sz="2400" b="1" dirty="0" smtClean="0"/>
              <a:t>min 2 ligands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40552" y="4241442"/>
            <a:ext cx="2960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Solvate </a:t>
            </a:r>
            <a:r>
              <a:rPr lang="en-US" sz="3200" b="1" dirty="0" err="1" smtClean="0">
                <a:solidFill>
                  <a:srgbClr val="C00000"/>
                </a:solidFill>
              </a:rPr>
              <a:t>isomeris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924" y="4731271"/>
            <a:ext cx="82811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Change allocations molecules of solvent between inner </a:t>
            </a:r>
          </a:p>
          <a:p>
            <a:r>
              <a:rPr lang="en-US" sz="2800" dirty="0" smtClean="0"/>
              <a:t>and outer (outside) sphere</a:t>
            </a:r>
            <a:endParaRPr lang="ru-RU" sz="28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-63970" y="5517232"/>
            <a:ext cx="9207970" cy="1111458"/>
            <a:chOff x="-63970" y="5517232"/>
            <a:chExt cx="9207970" cy="1111458"/>
          </a:xfrm>
        </p:grpSpPr>
        <p:sp>
          <p:nvSpPr>
            <p:cNvPr id="11" name="TextBox 10"/>
            <p:cNvSpPr txBox="1"/>
            <p:nvPr/>
          </p:nvSpPr>
          <p:spPr>
            <a:xfrm>
              <a:off x="-63970" y="5517232"/>
              <a:ext cx="9207970" cy="6497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150000"/>
                </a:lnSpc>
                <a:spcBef>
                  <a:spcPct val="20000"/>
                </a:spcBef>
              </a:pP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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С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r(H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O)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6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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Cl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3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→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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С</a:t>
              </a:r>
              <a:r>
                <a:rPr lang="en-US" sz="2750" dirty="0" err="1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rCl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(H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O)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5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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Cl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∙H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O→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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CrCl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(H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O)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4</a:t>
              </a:r>
              <a:r>
                <a:rPr lang="ru-RU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  <a:sym typeface="Symbol"/>
                </a:rPr>
                <a:t></a:t>
              </a:r>
              <a:r>
                <a:rPr lang="uk-UA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С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l∙2H</a:t>
              </a:r>
              <a:r>
                <a:rPr lang="en-US" sz="2750" baseline="-2500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2</a:t>
              </a:r>
              <a:r>
                <a:rPr lang="en-US" sz="2750" dirty="0">
                  <a:solidFill>
                    <a:prstClr val="black"/>
                  </a:solidFill>
                  <a:latin typeface="Times New Roman"/>
                  <a:ea typeface="Calibri"/>
                  <a:cs typeface="Times New Roman"/>
                </a:rPr>
                <a:t>O</a:t>
              </a:r>
              <a:endParaRPr lang="ru-RU" sz="275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4337" y="6167025"/>
              <a:ext cx="9071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7030A0"/>
                  </a:solidFill>
                </a:rPr>
                <a:t>violet</a:t>
              </a:r>
              <a:endParaRPr lang="ru-RU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81383" y="6167024"/>
              <a:ext cx="1547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B050"/>
                  </a:solidFill>
                </a:rPr>
                <a:t>light green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28184" y="6167025"/>
              <a:ext cx="15549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6600"/>
                  </a:solidFill>
                </a:rPr>
                <a:t>dark green</a:t>
              </a:r>
              <a:endParaRPr lang="ru-RU" sz="2400" b="1" dirty="0">
                <a:solidFill>
                  <a:srgbClr val="00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9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905524" y="47379"/>
            <a:ext cx="3739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Ionization isomerism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5840" y="2606881"/>
            <a:ext cx="4271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Coordination isomerism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3121" y="585667"/>
            <a:ext cx="8711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Change allocations  of ligands  – acidic residues between inner and outside sphere</a:t>
            </a:r>
            <a:endParaRPr lang="ru-RU" sz="2400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867580" y="1446600"/>
            <a:ext cx="5740674" cy="1121526"/>
            <a:chOff x="1867580" y="1446600"/>
            <a:chExt cx="5740674" cy="1121526"/>
          </a:xfrm>
        </p:grpSpPr>
        <p:sp>
          <p:nvSpPr>
            <p:cNvPr id="12" name="TextBox 11"/>
            <p:cNvSpPr txBox="1"/>
            <p:nvPr/>
          </p:nvSpPr>
          <p:spPr>
            <a:xfrm>
              <a:off x="1867580" y="1446600"/>
              <a:ext cx="5740674" cy="659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ru-RU" sz="2800" dirty="0">
                  <a:latin typeface="Times New Roman"/>
                  <a:ea typeface="Calibri"/>
                  <a:cs typeface="Times New Roman"/>
                  <a:sym typeface="Symbol"/>
                </a:rPr>
                <a:t></a:t>
              </a:r>
              <a:r>
                <a:rPr lang="ru-RU" sz="2800" dirty="0">
                  <a:latin typeface="Times New Roman"/>
                  <a:ea typeface="Calibri"/>
                  <a:cs typeface="Times New Roman"/>
                </a:rPr>
                <a:t>С</a:t>
              </a:r>
              <a:r>
                <a:rPr lang="en-US" sz="2800" dirty="0" err="1">
                  <a:latin typeface="Times New Roman"/>
                  <a:ea typeface="Calibri"/>
                  <a:cs typeface="Times New Roman"/>
                </a:rPr>
                <a:t>oBr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(NH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3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)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5</a:t>
              </a:r>
              <a:r>
                <a:rPr lang="ru-RU" sz="2800" dirty="0">
                  <a:latin typeface="Times New Roman"/>
                  <a:ea typeface="Calibri"/>
                  <a:cs typeface="Times New Roman"/>
                  <a:sym typeface="Symbol"/>
                </a:rPr>
                <a:t>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SO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4</a:t>
              </a:r>
              <a:r>
                <a:rPr lang="ru-RU" sz="2800" dirty="0">
                  <a:latin typeface="Times New Roman"/>
                  <a:ea typeface="Calibri"/>
                  <a:cs typeface="Times New Roman"/>
                </a:rPr>
                <a:t>→</a:t>
              </a:r>
              <a:r>
                <a:rPr lang="ru-RU" sz="2800" dirty="0">
                  <a:latin typeface="Times New Roman"/>
                  <a:ea typeface="Calibri"/>
                  <a:cs typeface="Times New Roman"/>
                  <a:sym typeface="Symbol"/>
                </a:rPr>
                <a:t></a:t>
              </a:r>
              <a:r>
                <a:rPr lang="ru-RU" sz="2800" dirty="0">
                  <a:latin typeface="Times New Roman"/>
                  <a:ea typeface="Calibri"/>
                  <a:cs typeface="Times New Roman"/>
                </a:rPr>
                <a:t>С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oSO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4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(NH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3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)</a:t>
              </a:r>
              <a:r>
                <a:rPr lang="en-US" sz="2800" baseline="-25000" dirty="0">
                  <a:latin typeface="Times New Roman"/>
                  <a:ea typeface="Calibri"/>
                  <a:cs typeface="Times New Roman"/>
                </a:rPr>
                <a:t>5</a:t>
              </a:r>
              <a:r>
                <a:rPr lang="en-US" sz="2800" dirty="0">
                  <a:latin typeface="Times New Roman"/>
                  <a:ea typeface="Calibri"/>
                  <a:cs typeface="Times New Roman"/>
                  <a:sym typeface="Symbol"/>
                </a:rPr>
                <a:t></a:t>
              </a:r>
              <a:r>
                <a:rPr lang="en-US" sz="2800" dirty="0">
                  <a:latin typeface="Times New Roman"/>
                  <a:ea typeface="Calibri"/>
                  <a:cs typeface="Times New Roman"/>
                </a:rPr>
                <a:t>Br</a:t>
              </a:r>
              <a:endParaRPr lang="ru-RU" sz="2800" dirty="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75840" y="2106461"/>
              <a:ext cx="1427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D60093"/>
                  </a:solidFill>
                </a:rPr>
                <a:t>red-violet</a:t>
              </a:r>
              <a:endParaRPr lang="ru-RU" sz="2400" b="1" dirty="0">
                <a:solidFill>
                  <a:srgbClr val="D60093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35222" y="2095833"/>
              <a:ext cx="610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red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6648" y="3191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compounds,  which consists of  a complex  </a:t>
            </a:r>
            <a:r>
              <a:rPr lang="en-US" sz="2400" dirty="0" err="1" smtClean="0"/>
              <a:t>cations</a:t>
            </a:r>
            <a:r>
              <a:rPr lang="en-US" sz="2400" dirty="0" smtClean="0"/>
              <a:t> and complex anions, each can with hold anything from 2 </a:t>
            </a:r>
            <a:r>
              <a:rPr lang="en-US" sz="2400" dirty="0" err="1" smtClean="0"/>
              <a:t>complexing</a:t>
            </a:r>
            <a:r>
              <a:rPr lang="en-US" sz="2400" dirty="0" smtClean="0"/>
              <a:t> agent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92229" y="4914061"/>
            <a:ext cx="5491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Isomerism of chemical bonding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5243" y="5516879"/>
            <a:ext cx="87657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C.C., which have ligands with 2 atoms (can associate with  </a:t>
            </a:r>
            <a:r>
              <a:rPr lang="en-US" sz="2400" dirty="0" err="1"/>
              <a:t>complexing</a:t>
            </a:r>
            <a:r>
              <a:rPr lang="en-US" sz="2400" dirty="0"/>
              <a:t> </a:t>
            </a:r>
            <a:r>
              <a:rPr lang="en-US" sz="2400" dirty="0" smtClean="0"/>
              <a:t>agent)</a:t>
            </a:r>
            <a:endParaRPr lang="ru-RU" sz="2400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81632" y="6325855"/>
            <a:ext cx="6112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ym typeface="Symbol"/>
              </a:rPr>
              <a:t></a:t>
            </a:r>
            <a:r>
              <a:rPr lang="ru-RU" sz="2800" dirty="0"/>
              <a:t>С</a:t>
            </a:r>
            <a:r>
              <a:rPr lang="en-US" sz="2800" dirty="0"/>
              <a:t>o(NH</a:t>
            </a:r>
            <a:r>
              <a:rPr lang="en-US" sz="2800" baseline="-25000" dirty="0"/>
              <a:t>3</a:t>
            </a:r>
            <a:r>
              <a:rPr lang="en-US" sz="2800" dirty="0"/>
              <a:t>)</a:t>
            </a:r>
            <a:r>
              <a:rPr lang="en-US" sz="2800" baseline="-25000" dirty="0"/>
              <a:t>5</a:t>
            </a:r>
            <a:r>
              <a:rPr lang="en-US" sz="2800" dirty="0"/>
              <a:t>NO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  <a:r>
              <a:rPr lang="ru-RU" sz="2800" dirty="0">
                <a:sym typeface="Symbol"/>
              </a:rPr>
              <a:t></a:t>
            </a:r>
            <a:r>
              <a:rPr lang="en-US" sz="2800" dirty="0"/>
              <a:t>Cl</a:t>
            </a:r>
            <a:r>
              <a:rPr lang="en-US" sz="2800" baseline="-25000" dirty="0"/>
              <a:t>2          </a:t>
            </a:r>
            <a:r>
              <a:rPr lang="ru-RU" sz="2800" dirty="0">
                <a:sym typeface="Symbol"/>
              </a:rPr>
              <a:t></a:t>
            </a:r>
            <a:r>
              <a:rPr lang="ru-RU" sz="2800" dirty="0"/>
              <a:t>С</a:t>
            </a:r>
            <a:r>
              <a:rPr lang="en-US" sz="2800" dirty="0"/>
              <a:t>o(NH</a:t>
            </a:r>
            <a:r>
              <a:rPr lang="en-US" sz="2800" baseline="-25000" dirty="0"/>
              <a:t>3</a:t>
            </a:r>
            <a:r>
              <a:rPr lang="en-US" sz="2800" dirty="0"/>
              <a:t>)</a:t>
            </a:r>
            <a:r>
              <a:rPr lang="en-US" sz="2800" baseline="-25000" dirty="0"/>
              <a:t>5</a:t>
            </a:r>
            <a:r>
              <a:rPr lang="en-US" sz="2800" dirty="0"/>
              <a:t>ONO)</a:t>
            </a:r>
            <a:r>
              <a:rPr lang="ru-RU" sz="2800" dirty="0">
                <a:sym typeface="Symbol"/>
              </a:rPr>
              <a:t></a:t>
            </a:r>
            <a:r>
              <a:rPr lang="en-US" sz="2800" dirty="0"/>
              <a:t>Cl</a:t>
            </a:r>
            <a:r>
              <a:rPr lang="en-US" sz="2800" baseline="-25000" dirty="0"/>
              <a:t>2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76" y="3996641"/>
            <a:ext cx="907140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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Cr(CN)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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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Co(CN)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ctr">
              <a:lnSpc>
                <a:spcPct val="9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PtCl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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PdCl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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PdCl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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PtCl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endParaRPr lang="uk-UA" sz="28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65131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79296" cy="706090"/>
          </a:xfrm>
        </p:spPr>
        <p:txBody>
          <a:bodyPr/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Spatial Structure and Isomerism in C. C.</a:t>
            </a:r>
            <a:endParaRPr lang="ru-RU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09396" y="1609038"/>
            <a:ext cx="325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cs typeface="Times New Roman" pitchFamily="18" charset="0"/>
              </a:rPr>
              <a:t>linear configuration (C.N.=2)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3585798" y="1588453"/>
            <a:ext cx="1944687" cy="360362"/>
            <a:chOff x="2789" y="1207"/>
            <a:chExt cx="726" cy="144"/>
          </a:xfrm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2789" y="120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925" y="1282"/>
              <a:ext cx="49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3379" y="1215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Rectangle 12"/>
          <p:cNvSpPr>
            <a:spLocks noGrp="1" noChangeArrowheads="1"/>
          </p:cNvSpPr>
          <p:nvPr>
            <p:ph idx="1"/>
          </p:nvPr>
        </p:nvSpPr>
        <p:spPr bwMode="auto">
          <a:xfrm>
            <a:off x="772569" y="2460993"/>
            <a:ext cx="21034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tetrahedral (C.N.=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4)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grpSp>
        <p:nvGrpSpPr>
          <p:cNvPr id="11" name="Group 28"/>
          <p:cNvGrpSpPr>
            <a:grpSpLocks/>
          </p:cNvGrpSpPr>
          <p:nvPr/>
        </p:nvGrpSpPr>
        <p:grpSpPr bwMode="auto">
          <a:xfrm>
            <a:off x="3366324" y="2220564"/>
            <a:ext cx="1439862" cy="1366837"/>
            <a:chOff x="2472" y="1525"/>
            <a:chExt cx="907" cy="861"/>
          </a:xfrm>
        </p:grpSpPr>
        <p:sp>
          <p:nvSpPr>
            <p:cNvPr id="12" name="Oval 29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30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val 31"/>
            <p:cNvSpPr>
              <a:spLocks noChangeArrowheads="1"/>
            </p:cNvSpPr>
            <p:nvPr/>
          </p:nvSpPr>
          <p:spPr bwMode="auto">
            <a:xfrm>
              <a:off x="2472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val 32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>
              <a:off x="2608" y="161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>
              <a:off x="2562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5"/>
            <p:cNvSpPr>
              <a:spLocks/>
            </p:cNvSpPr>
            <p:nvPr/>
          </p:nvSpPr>
          <p:spPr bwMode="auto">
            <a:xfrm>
              <a:off x="2562" y="1706"/>
              <a:ext cx="1" cy="498"/>
            </a:xfrm>
            <a:custGeom>
              <a:avLst/>
              <a:gdLst>
                <a:gd name="T0" fmla="*/ 0 w 1"/>
                <a:gd name="T1" fmla="*/ 498 h 498"/>
                <a:gd name="T2" fmla="*/ 0 w 1"/>
                <a:gd name="T3" fmla="*/ 0 h 49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98">
                  <a:moveTo>
                    <a:pt x="0" y="498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36"/>
            <p:cNvSpPr>
              <a:spLocks/>
            </p:cNvSpPr>
            <p:nvPr/>
          </p:nvSpPr>
          <p:spPr bwMode="auto">
            <a:xfrm>
              <a:off x="3291" y="1706"/>
              <a:ext cx="1" cy="498"/>
            </a:xfrm>
            <a:custGeom>
              <a:avLst/>
              <a:gdLst>
                <a:gd name="T0" fmla="*/ 0 w 1"/>
                <a:gd name="T1" fmla="*/ 498 h 498"/>
                <a:gd name="T2" fmla="*/ 0 w 1"/>
                <a:gd name="T3" fmla="*/ 0 h 49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98">
                  <a:moveTo>
                    <a:pt x="0" y="498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val 39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Oval 40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 41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2472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 45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 46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5736076" y="1928795"/>
            <a:ext cx="1854563" cy="1728880"/>
            <a:chOff x="2789" y="1752"/>
            <a:chExt cx="862" cy="771"/>
          </a:xfrm>
        </p:grpSpPr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3214" y="1837"/>
              <a:ext cx="8" cy="333"/>
            </a:xfrm>
            <a:custGeom>
              <a:avLst/>
              <a:gdLst>
                <a:gd name="T0" fmla="*/ 0 w 8"/>
                <a:gd name="T1" fmla="*/ 333 h 333"/>
                <a:gd name="T2" fmla="*/ 8 w 8"/>
                <a:gd name="T3" fmla="*/ 0 h 33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333">
                  <a:moveTo>
                    <a:pt x="0" y="333"/>
                  </a:moveTo>
                  <a:lnTo>
                    <a:pt x="8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2880" y="2236"/>
              <a:ext cx="311" cy="212"/>
            </a:xfrm>
            <a:custGeom>
              <a:avLst/>
              <a:gdLst>
                <a:gd name="T0" fmla="*/ 0 w 311"/>
                <a:gd name="T1" fmla="*/ 212 h 212"/>
                <a:gd name="T2" fmla="*/ 311 w 311"/>
                <a:gd name="T3" fmla="*/ 0 h 2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11" h="212">
                  <a:moveTo>
                    <a:pt x="0" y="212"/>
                  </a:moveTo>
                  <a:lnTo>
                    <a:pt x="311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888" y="2456"/>
              <a:ext cx="659" cy="7"/>
            </a:xfrm>
            <a:custGeom>
              <a:avLst/>
              <a:gdLst>
                <a:gd name="T0" fmla="*/ 0 w 659"/>
                <a:gd name="T1" fmla="*/ 7 h 7"/>
                <a:gd name="T2" fmla="*/ 659 w 659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9" h="7">
                  <a:moveTo>
                    <a:pt x="0" y="7"/>
                  </a:moveTo>
                  <a:lnTo>
                    <a:pt x="659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3244" y="1849"/>
              <a:ext cx="295" cy="569"/>
            </a:xfrm>
            <a:custGeom>
              <a:avLst/>
              <a:gdLst>
                <a:gd name="T0" fmla="*/ 295 w 295"/>
                <a:gd name="T1" fmla="*/ 569 h 569"/>
                <a:gd name="T2" fmla="*/ 0 w 295"/>
                <a:gd name="T3" fmla="*/ 0 h 56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95" h="569">
                  <a:moveTo>
                    <a:pt x="295" y="569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2880" y="1857"/>
              <a:ext cx="296" cy="546"/>
            </a:xfrm>
            <a:custGeom>
              <a:avLst/>
              <a:gdLst>
                <a:gd name="T0" fmla="*/ 0 w 296"/>
                <a:gd name="T1" fmla="*/ 546 h 546"/>
                <a:gd name="T2" fmla="*/ 296 w 296"/>
                <a:gd name="T3" fmla="*/ 0 h 54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96" h="546">
                  <a:moveTo>
                    <a:pt x="0" y="546"/>
                  </a:moveTo>
                  <a:lnTo>
                    <a:pt x="296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2789" y="238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19"/>
            <p:cNvSpPr>
              <a:spLocks noChangeArrowheads="1"/>
            </p:cNvSpPr>
            <p:nvPr/>
          </p:nvSpPr>
          <p:spPr bwMode="auto">
            <a:xfrm>
              <a:off x="3515" y="238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Oval 20"/>
            <p:cNvSpPr>
              <a:spLocks noChangeArrowheads="1"/>
            </p:cNvSpPr>
            <p:nvPr/>
          </p:nvSpPr>
          <p:spPr bwMode="auto">
            <a:xfrm>
              <a:off x="3141" y="215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3152" y="1752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3221" y="2228"/>
              <a:ext cx="303" cy="205"/>
            </a:xfrm>
            <a:custGeom>
              <a:avLst/>
              <a:gdLst>
                <a:gd name="T0" fmla="*/ 303 w 303"/>
                <a:gd name="T1" fmla="*/ 205 h 205"/>
                <a:gd name="T2" fmla="*/ 0 w 303"/>
                <a:gd name="T3" fmla="*/ 0 h 20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03" h="205">
                  <a:moveTo>
                    <a:pt x="303" y="205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814080" y="3750663"/>
            <a:ext cx="686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4508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octahedral (C.N.=6),  depicted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  schematically in the form:</a:t>
            </a:r>
          </a:p>
        </p:txBody>
      </p:sp>
      <p:grpSp>
        <p:nvGrpSpPr>
          <p:cNvPr id="42" name="Group 53"/>
          <p:cNvGrpSpPr>
            <a:grpSpLocks/>
          </p:cNvGrpSpPr>
          <p:nvPr/>
        </p:nvGrpSpPr>
        <p:grpSpPr bwMode="auto">
          <a:xfrm>
            <a:off x="2022468" y="4168247"/>
            <a:ext cx="1525587" cy="2514600"/>
            <a:chOff x="703" y="1389"/>
            <a:chExt cx="1269" cy="2086"/>
          </a:xfrm>
        </p:grpSpPr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839" y="2750"/>
              <a:ext cx="415" cy="640"/>
            </a:xfrm>
            <a:custGeom>
              <a:avLst/>
              <a:gdLst>
                <a:gd name="T0" fmla="*/ 0 w 415"/>
                <a:gd name="T1" fmla="*/ 0 h 640"/>
                <a:gd name="T2" fmla="*/ 415 w 415"/>
                <a:gd name="T3" fmla="*/ 640 h 64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5" h="640">
                  <a:moveTo>
                    <a:pt x="0" y="0"/>
                  </a:moveTo>
                  <a:lnTo>
                    <a:pt x="415" y="64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1178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>
              <a:off x="839" y="2704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 9"/>
            <p:cNvSpPr>
              <a:spLocks noChangeArrowheads="1"/>
            </p:cNvSpPr>
            <p:nvPr/>
          </p:nvSpPr>
          <p:spPr bwMode="auto">
            <a:xfrm>
              <a:off x="1338" y="1389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0"/>
            <p:cNvSpPr>
              <a:spLocks noChangeArrowheads="1"/>
            </p:cNvSpPr>
            <p:nvPr/>
          </p:nvSpPr>
          <p:spPr bwMode="auto">
            <a:xfrm>
              <a:off x="1202" y="329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1618" y="2312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" y="2296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793" y="1570"/>
              <a:ext cx="608" cy="1081"/>
            </a:xfrm>
            <a:custGeom>
              <a:avLst/>
              <a:gdLst>
                <a:gd name="T0" fmla="*/ 608 w 608"/>
                <a:gd name="T1" fmla="*/ 0 h 1081"/>
                <a:gd name="T2" fmla="*/ 0 w 608"/>
                <a:gd name="T3" fmla="*/ 1081 h 108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08" h="1081">
                  <a:moveTo>
                    <a:pt x="608" y="0"/>
                  </a:moveTo>
                  <a:lnTo>
                    <a:pt x="0" y="1081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1429" y="1570"/>
              <a:ext cx="113" cy="1116"/>
            </a:xfrm>
            <a:custGeom>
              <a:avLst/>
              <a:gdLst>
                <a:gd name="T0" fmla="*/ 0 w 113"/>
                <a:gd name="T1" fmla="*/ 0 h 1116"/>
                <a:gd name="T2" fmla="*/ 113 w 113"/>
                <a:gd name="T3" fmla="*/ 1116 h 111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3" h="1116">
                  <a:moveTo>
                    <a:pt x="0" y="0"/>
                  </a:moveTo>
                  <a:lnTo>
                    <a:pt x="113" y="111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1471" y="1564"/>
              <a:ext cx="386" cy="665"/>
            </a:xfrm>
            <a:custGeom>
              <a:avLst/>
              <a:gdLst>
                <a:gd name="T0" fmla="*/ 0 w 386"/>
                <a:gd name="T1" fmla="*/ 0 h 665"/>
                <a:gd name="T2" fmla="*/ 386 w 386"/>
                <a:gd name="T3" fmla="*/ 665 h 66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6" h="665">
                  <a:moveTo>
                    <a:pt x="0" y="0"/>
                  </a:moveTo>
                  <a:lnTo>
                    <a:pt x="386" y="665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1156" y="1570"/>
              <a:ext cx="264" cy="642"/>
            </a:xfrm>
            <a:custGeom>
              <a:avLst/>
              <a:gdLst>
                <a:gd name="T0" fmla="*/ 264 w 264"/>
                <a:gd name="T1" fmla="*/ 0 h 642"/>
                <a:gd name="T2" fmla="*/ 0 w 264"/>
                <a:gd name="T3" fmla="*/ 642 h 64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4" h="642">
                  <a:moveTo>
                    <a:pt x="264" y="0"/>
                  </a:moveTo>
                  <a:lnTo>
                    <a:pt x="0" y="642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1311" y="2795"/>
              <a:ext cx="252" cy="553"/>
            </a:xfrm>
            <a:custGeom>
              <a:avLst/>
              <a:gdLst>
                <a:gd name="T0" fmla="*/ 252 w 252"/>
                <a:gd name="T1" fmla="*/ 0 h 553"/>
                <a:gd name="T2" fmla="*/ 0 w 252"/>
                <a:gd name="T3" fmla="*/ 553 h 55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2" h="553">
                  <a:moveTo>
                    <a:pt x="252" y="0"/>
                  </a:moveTo>
                  <a:lnTo>
                    <a:pt x="0" y="553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1329" y="2387"/>
              <a:ext cx="521" cy="925"/>
            </a:xfrm>
            <a:custGeom>
              <a:avLst/>
              <a:gdLst>
                <a:gd name="T0" fmla="*/ 521 w 521"/>
                <a:gd name="T1" fmla="*/ 0 h 925"/>
                <a:gd name="T2" fmla="*/ 0 w 521"/>
                <a:gd name="T3" fmla="*/ 925 h 9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21" h="925">
                  <a:moveTo>
                    <a:pt x="521" y="0"/>
                  </a:moveTo>
                  <a:lnTo>
                    <a:pt x="0" y="925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1110" y="2388"/>
              <a:ext cx="171" cy="900"/>
            </a:xfrm>
            <a:custGeom>
              <a:avLst/>
              <a:gdLst>
                <a:gd name="T0" fmla="*/ 0 w 171"/>
                <a:gd name="T1" fmla="*/ 0 h 900"/>
                <a:gd name="T2" fmla="*/ 171 w 171"/>
                <a:gd name="T3" fmla="*/ 900 h 90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1" h="900">
                  <a:moveTo>
                    <a:pt x="0" y="0"/>
                  </a:moveTo>
                  <a:lnTo>
                    <a:pt x="171" y="9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8"/>
            <p:cNvSpPr>
              <a:spLocks noChangeArrowheads="1"/>
            </p:cNvSpPr>
            <p:nvPr/>
          </p:nvSpPr>
          <p:spPr bwMode="auto">
            <a:xfrm>
              <a:off x="1791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7"/>
            <p:cNvSpPr>
              <a:spLocks noChangeArrowheads="1"/>
            </p:cNvSpPr>
            <p:nvPr/>
          </p:nvSpPr>
          <p:spPr bwMode="auto">
            <a:xfrm>
              <a:off x="1020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6"/>
            <p:cNvSpPr>
              <a:spLocks noChangeArrowheads="1"/>
            </p:cNvSpPr>
            <p:nvPr/>
          </p:nvSpPr>
          <p:spPr bwMode="auto">
            <a:xfrm>
              <a:off x="1474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 5"/>
            <p:cNvSpPr>
              <a:spLocks noChangeArrowheads="1"/>
            </p:cNvSpPr>
            <p:nvPr/>
          </p:nvSpPr>
          <p:spPr bwMode="auto">
            <a:xfrm>
              <a:off x="703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Group 54"/>
          <p:cNvGrpSpPr>
            <a:grpSpLocks/>
          </p:cNvGrpSpPr>
          <p:nvPr/>
        </p:nvGrpSpPr>
        <p:grpSpPr bwMode="auto">
          <a:xfrm>
            <a:off x="5763009" y="4168247"/>
            <a:ext cx="1727200" cy="2385165"/>
            <a:chOff x="3697" y="1480"/>
            <a:chExt cx="1269" cy="1995"/>
          </a:xfrm>
        </p:grpSpPr>
        <p:sp>
          <p:nvSpPr>
            <p:cNvPr id="62" name="Line 23"/>
            <p:cNvSpPr>
              <a:spLocks noChangeShapeType="1"/>
            </p:cNvSpPr>
            <p:nvPr/>
          </p:nvSpPr>
          <p:spPr bwMode="auto">
            <a:xfrm>
              <a:off x="4172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24"/>
            <p:cNvSpPr>
              <a:spLocks noChangeShapeType="1"/>
            </p:cNvSpPr>
            <p:nvPr/>
          </p:nvSpPr>
          <p:spPr bwMode="auto">
            <a:xfrm>
              <a:off x="3833" y="2704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 25"/>
            <p:cNvSpPr>
              <a:spLocks noChangeArrowheads="1"/>
            </p:cNvSpPr>
            <p:nvPr/>
          </p:nvSpPr>
          <p:spPr bwMode="auto">
            <a:xfrm>
              <a:off x="3697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 26"/>
            <p:cNvSpPr>
              <a:spLocks noChangeArrowheads="1"/>
            </p:cNvSpPr>
            <p:nvPr/>
          </p:nvSpPr>
          <p:spPr bwMode="auto">
            <a:xfrm>
              <a:off x="4468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4785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4612" y="2312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3833" y="2296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31"/>
            <p:cNvSpPr>
              <a:spLocks noChangeArrowheads="1"/>
            </p:cNvSpPr>
            <p:nvPr/>
          </p:nvSpPr>
          <p:spPr bwMode="auto">
            <a:xfrm>
              <a:off x="4241" y="329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4338" y="1616"/>
              <a:ext cx="41" cy="1678"/>
            </a:xfrm>
            <a:custGeom>
              <a:avLst/>
              <a:gdLst>
                <a:gd name="T0" fmla="*/ 41 w 41"/>
                <a:gd name="T1" fmla="*/ 0 h 1678"/>
                <a:gd name="T2" fmla="*/ 0 w 41"/>
                <a:gd name="T3" fmla="*/ 1678 h 167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" h="1678">
                  <a:moveTo>
                    <a:pt x="41" y="0"/>
                  </a:moveTo>
                  <a:lnTo>
                    <a:pt x="0" y="1678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4286" y="148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4014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210132" y="522198"/>
            <a:ext cx="88263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Identical ligands are symmetrically arranged in the space around the central atom. The even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coordination numbers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2,4, and 6 are encountered more often. The following geometrical configurations correspond to them: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" t="6707" r="5891" b="23593"/>
          <a:stretch/>
        </p:blipFill>
        <p:spPr bwMode="auto">
          <a:xfrm>
            <a:off x="107504" y="443345"/>
            <a:ext cx="8712968" cy="264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22" r="10443"/>
          <a:stretch/>
        </p:blipFill>
        <p:spPr bwMode="auto">
          <a:xfrm>
            <a:off x="0" y="3773119"/>
            <a:ext cx="3975993" cy="308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6" descr="http://nptel.ac.in/courses/104103069/module7/lec7/images/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nptel.ac.in/courses/104103069/module7/lec7/images/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312368" cy="259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8656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17659"/>
            <a:ext cx="12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5902" y="3331166"/>
            <a:ext cx="12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endParaRPr lang="ru-RU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515832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Carboanhydrase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65" name="Group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67993"/>
              </p:ext>
            </p:extLst>
          </p:nvPr>
        </p:nvGraphicFramePr>
        <p:xfrm>
          <a:off x="1042988" y="1628775"/>
          <a:ext cx="7345362" cy="4610101"/>
        </p:xfrm>
        <a:graphic>
          <a:graphicData uri="http://schemas.openxmlformats.org/drawingml/2006/table">
            <a:tbl>
              <a:tblPr/>
              <a:tblGrid>
                <a:gridCol w="2665412"/>
                <a:gridCol w="1511300"/>
                <a:gridCol w="3168650"/>
              </a:tblGrid>
              <a:tr h="3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Complex compound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Function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Hemoglobin,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Myoglobin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Storage and transport of oxygen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6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Vitamin B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hematopoiesis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Carbonic anhydrase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blood acidity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Superoxide dismutase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 and Cu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Protection from toxic of free radical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Catalase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Peroxidase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Decomposition of H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Cytochromes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Transport of electrons in the electron transport chain of mitochondria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Alcohol dehydrogenase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Metabolism and oxidation of alcohols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0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Chlorophyll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Mg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Photosynthesis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1" name="Rectangle 177"/>
          <p:cNvSpPr>
            <a:spLocks noChangeArrowheads="1"/>
          </p:cNvSpPr>
          <p:nvPr/>
        </p:nvSpPr>
        <p:spPr bwMode="auto">
          <a:xfrm>
            <a:off x="-4459288" y="5830888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2" name="Line 195"/>
          <p:cNvSpPr>
            <a:spLocks noChangeShapeType="1"/>
          </p:cNvSpPr>
          <p:nvPr/>
        </p:nvSpPr>
        <p:spPr bwMode="auto">
          <a:xfrm>
            <a:off x="996950" y="623728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3" name="Line 196"/>
          <p:cNvSpPr>
            <a:spLocks noChangeShapeType="1"/>
          </p:cNvSpPr>
          <p:nvPr/>
        </p:nvSpPr>
        <p:spPr bwMode="auto">
          <a:xfrm>
            <a:off x="989013" y="58896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4" name="Line 197"/>
          <p:cNvSpPr>
            <a:spLocks noChangeShapeType="1"/>
          </p:cNvSpPr>
          <p:nvPr/>
        </p:nvSpPr>
        <p:spPr bwMode="auto">
          <a:xfrm>
            <a:off x="1001713" y="53133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5" name="Line 198"/>
          <p:cNvSpPr>
            <a:spLocks noChangeShapeType="1"/>
          </p:cNvSpPr>
          <p:nvPr/>
        </p:nvSpPr>
        <p:spPr bwMode="auto">
          <a:xfrm>
            <a:off x="971550" y="39338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6" name="Line 199"/>
          <p:cNvSpPr>
            <a:spLocks noChangeShapeType="1"/>
          </p:cNvSpPr>
          <p:nvPr/>
        </p:nvSpPr>
        <p:spPr bwMode="auto">
          <a:xfrm>
            <a:off x="963613" y="45085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7" name="Line 200"/>
          <p:cNvSpPr>
            <a:spLocks noChangeShapeType="1"/>
          </p:cNvSpPr>
          <p:nvPr/>
        </p:nvSpPr>
        <p:spPr bwMode="auto">
          <a:xfrm>
            <a:off x="976313" y="33321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8" name="Line 201"/>
          <p:cNvSpPr>
            <a:spLocks noChangeShapeType="1"/>
          </p:cNvSpPr>
          <p:nvPr/>
        </p:nvSpPr>
        <p:spPr bwMode="auto">
          <a:xfrm>
            <a:off x="992188" y="294957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9" name="Line 202"/>
          <p:cNvSpPr>
            <a:spLocks noChangeShapeType="1"/>
          </p:cNvSpPr>
          <p:nvPr/>
        </p:nvSpPr>
        <p:spPr bwMode="auto">
          <a:xfrm>
            <a:off x="971550" y="25654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0" name="Line 203"/>
          <p:cNvSpPr>
            <a:spLocks noChangeShapeType="1"/>
          </p:cNvSpPr>
          <p:nvPr/>
        </p:nvSpPr>
        <p:spPr bwMode="auto">
          <a:xfrm>
            <a:off x="971550" y="198913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1" name="Line 204"/>
          <p:cNvSpPr>
            <a:spLocks noChangeShapeType="1"/>
          </p:cNvSpPr>
          <p:nvPr/>
        </p:nvSpPr>
        <p:spPr bwMode="auto">
          <a:xfrm>
            <a:off x="963613" y="1600856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2" name="Freeform 258"/>
          <p:cNvSpPr>
            <a:spLocks/>
          </p:cNvSpPr>
          <p:nvPr/>
        </p:nvSpPr>
        <p:spPr bwMode="auto">
          <a:xfrm>
            <a:off x="34925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3" name="Freeform 259"/>
          <p:cNvSpPr>
            <a:spLocks/>
          </p:cNvSpPr>
          <p:nvPr/>
        </p:nvSpPr>
        <p:spPr bwMode="auto">
          <a:xfrm>
            <a:off x="50038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692696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Metals coenzyme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kern="10" dirty="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400" kern="1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5400" kern="10" dirty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for your </a:t>
            </a: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attention!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must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know: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8863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bulding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compounds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C.C.)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role of C.C. in the metabolism of the organism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application of C.C. in medicine</a:t>
            </a:r>
          </a:p>
          <a:p>
            <a:pPr lvl="0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C.C., nomenclature of C.C., classification of C.C.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Complexonometry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Chelatotherapy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890586" cy="276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4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026368"/>
          </a:xfrm>
        </p:spPr>
        <p:txBody>
          <a:bodyPr>
            <a:no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Complex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</a:t>
            </a:r>
            <a:r>
              <a:rPr lang="en-US" sz="2800" b="1" cap="all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coordination compounds) 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(C.C.)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6" y="980729"/>
            <a:ext cx="8877672" cy="1224136"/>
          </a:xfrm>
        </p:spPr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are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 special class of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compounds,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in which the central metal atom or ion is surrounded by oppositely charged ions or neutral molecules more than its normal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valency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.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Arial" charset="0"/>
            </a:endParaRPr>
          </a:p>
          <a:p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65075" y="2089784"/>
            <a:ext cx="8784977" cy="3883926"/>
            <a:chOff x="143169" y="2430191"/>
            <a:chExt cx="7704404" cy="388392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5419" y="2546088"/>
              <a:ext cx="1426243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C.C.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1677763" y="2843832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56171" y="2673520"/>
              <a:ext cx="2592288" cy="863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</a:rPr>
                <a:t>Present in the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5287795" y="2555647"/>
              <a:ext cx="957385" cy="5400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V="1">
              <a:off x="5306801" y="3086148"/>
              <a:ext cx="938379" cy="95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15" idx="1"/>
            </p:cNvCxnSpPr>
            <p:nvPr/>
          </p:nvCxnSpPr>
          <p:spPr>
            <a:xfrm>
              <a:off x="5257440" y="3090928"/>
              <a:ext cx="1005957" cy="5543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6245180" y="243019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minerals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263397" y="2960692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plants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3397" y="351031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animals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1242544" y="3645326"/>
              <a:ext cx="484632" cy="71977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86529" y="4365104"/>
              <a:ext cx="3873503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Play many  important functions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153220" y="3641630"/>
              <a:ext cx="484632" cy="15885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43169" y="5287289"/>
              <a:ext cx="5760640" cy="403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In biological systems</a:t>
              </a:r>
              <a:r>
                <a:rPr lang="en-US" dirty="0" smtClean="0"/>
                <a:t>: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853" y="5810061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iron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41427" y="5805198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cobalt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760419" y="5805198"/>
              <a:ext cx="180516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magnesium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-39978" y="6028851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(hemoglobin) is coordination compound of</a:t>
            </a:r>
            <a:endParaRPr lang="ru-RU" dirty="0"/>
          </a:p>
        </p:txBody>
      </p:sp>
      <p:sp>
        <p:nvSpPr>
          <p:cNvPr id="30" name="Круговая стрелка 29"/>
          <p:cNvSpPr/>
          <p:nvPr/>
        </p:nvSpPr>
        <p:spPr>
          <a:xfrm rot="16041705" flipV="1">
            <a:off x="2123977" y="5412132"/>
            <a:ext cx="1034930" cy="1233439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94374" y="6053644"/>
            <a:ext cx="280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coordination </a:t>
            </a:r>
            <a:r>
              <a:rPr lang="en-US" dirty="0">
                <a:solidFill>
                  <a:prstClr val="black"/>
                </a:solidFill>
              </a:rPr>
              <a:t>compound </a:t>
            </a:r>
            <a:r>
              <a:rPr lang="en-US" dirty="0" smtClean="0">
                <a:solidFill>
                  <a:prstClr val="black"/>
                </a:solidFill>
              </a:rPr>
              <a:t>of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 rot="16041705" flipV="1">
            <a:off x="5478408" y="5317929"/>
            <a:ext cx="1034930" cy="1471430"/>
          </a:xfrm>
          <a:prstGeom prst="circularArrow">
            <a:avLst>
              <a:gd name="adj1" fmla="val 12500"/>
              <a:gd name="adj2" fmla="val 3226690"/>
              <a:gd name="adj3" fmla="val 20457681"/>
              <a:gd name="adj4" fmla="val 9587087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9773" y="5968847"/>
            <a:ext cx="1713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r>
              <a:rPr lang="en-US" dirty="0" smtClean="0"/>
              <a:t> is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coordination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compound </a:t>
            </a:r>
            <a:r>
              <a:rPr lang="en-US" dirty="0">
                <a:solidFill>
                  <a:prstClr val="black"/>
                </a:solidFill>
              </a:rPr>
              <a:t>of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" name="Круговая стрелка 33"/>
          <p:cNvSpPr/>
          <p:nvPr/>
        </p:nvSpPr>
        <p:spPr>
          <a:xfrm rot="16041705" flipV="1">
            <a:off x="8307225" y="5731305"/>
            <a:ext cx="938109" cy="877478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</a:t>
            </a:r>
            <a:r>
              <a:rPr lang="en-US" sz="32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theory, 1893 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233237" y="3249703"/>
            <a:ext cx="4392488" cy="50405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  <a:cs typeface="Arial" charset="0"/>
              </a:rPr>
              <a:t>Complex compounds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08520" y="2670734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/>
                <a:ea typeface="Times New Roman"/>
              </a:rPr>
              <a:t>Alfred Werner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algn="ctr"/>
            <a:r>
              <a:rPr lang="en-US" sz="1600" dirty="0" smtClean="0">
                <a:latin typeface="Times New Roman"/>
                <a:ea typeface="Times New Roman"/>
              </a:rPr>
              <a:t>(</a:t>
            </a:r>
            <a:r>
              <a:rPr lang="en-US" sz="1600" dirty="0">
                <a:latin typeface="Times New Roman"/>
                <a:ea typeface="Times New Roman"/>
              </a:rPr>
              <a:t>1866-1919</a:t>
            </a:r>
            <a:r>
              <a:rPr lang="en-US" sz="1600" dirty="0" smtClean="0">
                <a:latin typeface="Times New Roman"/>
                <a:ea typeface="Times New Roman"/>
              </a:rPr>
              <a:t>) </a:t>
            </a:r>
          </a:p>
          <a:p>
            <a:pPr algn="ctr"/>
            <a:r>
              <a:rPr lang="en-US" sz="1600" dirty="0" smtClean="0">
                <a:latin typeface="Times New Roman"/>
              </a:rPr>
              <a:t>Nobel </a:t>
            </a:r>
            <a:r>
              <a:rPr lang="en-US" sz="1600" dirty="0" err="1" smtClean="0">
                <a:latin typeface="Times New Roman"/>
              </a:rPr>
              <a:t>Prise</a:t>
            </a:r>
            <a:r>
              <a:rPr lang="en-US" sz="1600" dirty="0" smtClean="0">
                <a:latin typeface="Times New Roman"/>
              </a:rPr>
              <a:t> (1913)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09378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/>
                <a:ea typeface="Times New Roman"/>
              </a:rPr>
              <a:t>	one </a:t>
            </a:r>
            <a:r>
              <a:rPr lang="en-US" sz="2800" dirty="0">
                <a:latin typeface="Times New Roman"/>
                <a:ea typeface="Times New Roman"/>
              </a:rPr>
              <a:t>of the ions in a molecule </a:t>
            </a:r>
            <a:r>
              <a:rPr lang="en-US" sz="2800" dirty="0" smtClean="0">
                <a:latin typeface="Times New Roman"/>
                <a:ea typeface="Times New Roman"/>
              </a:rPr>
              <a:t>generally </a:t>
            </a:r>
            <a:r>
              <a:rPr lang="en-US" sz="2800" dirty="0">
                <a:latin typeface="Times New Roman"/>
                <a:ea typeface="Times New Roman"/>
              </a:rPr>
              <a:t>a positively charged one occupies a central position </a:t>
            </a:r>
            <a:r>
              <a:rPr lang="en-US" sz="2800" dirty="0" smtClean="0">
                <a:latin typeface="Times New Roman"/>
                <a:ea typeface="Times New Roman"/>
              </a:rPr>
              <a:t>‒ is </a:t>
            </a:r>
            <a:r>
              <a:rPr lang="en-US" sz="2800" dirty="0">
                <a:latin typeface="Times New Roman"/>
                <a:ea typeface="Times New Roman"/>
              </a:rPr>
              <a:t>called a </a:t>
            </a:r>
            <a:r>
              <a:rPr lang="en-US" sz="2800" b="1" i="1" dirty="0" err="1">
                <a:latin typeface="Times New Roman"/>
                <a:ea typeface="Times New Roman"/>
              </a:rPr>
              <a:t>complexing</a:t>
            </a:r>
            <a:r>
              <a:rPr lang="en-US" sz="2800" b="1" i="1" dirty="0">
                <a:latin typeface="Times New Roman"/>
                <a:ea typeface="Times New Roman"/>
              </a:rPr>
              <a:t> agent </a:t>
            </a:r>
            <a:r>
              <a:rPr lang="en-US" sz="2800" dirty="0">
                <a:latin typeface="Times New Roman"/>
                <a:ea typeface="Times New Roman"/>
              </a:rPr>
              <a:t>or</a:t>
            </a:r>
            <a:r>
              <a:rPr lang="en-US" sz="2800" b="1" i="1" dirty="0">
                <a:latin typeface="Times New Roman"/>
                <a:ea typeface="Times New Roman"/>
              </a:rPr>
              <a:t> central ion.</a:t>
            </a:r>
            <a:endParaRPr lang="ru-RU" sz="2800" dirty="0"/>
          </a:p>
        </p:txBody>
      </p:sp>
      <p:pic>
        <p:nvPicPr>
          <p:cNvPr id="1026" name="Picture 2" descr="http://www.nobeliat.ru/foto/c19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37459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60032" y="3714474"/>
            <a:ext cx="41044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valence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due to the formation of ionic and covalent bonds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exchange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mechanism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Incidental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valence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form a covalent bond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donor-acceptor mechanism.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769" y="3545615"/>
            <a:ext cx="349388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Werner</a:t>
            </a:r>
          </a:p>
          <a:p>
            <a:pPr lvl="0" algn="ctr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C.C. contains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complex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ion:</a:t>
            </a:r>
          </a:p>
          <a:p>
            <a:pPr lvl="0" algn="ctr"/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central atom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ion (metal) and ligands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smtClean="0">
                <a:latin typeface="Times New Roman"/>
                <a:ea typeface="Times New Roman"/>
              </a:rPr>
              <a:t>(neutral molecules, ions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[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central atom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ligands]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inner sphere of the complex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(complex ion)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structure of complex compound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6308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                                               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</a:t>
            </a:r>
            <a:r>
              <a:rPr lang="en-US" sz="2400" b="1" i="1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complex </a:t>
            </a:r>
            <a:r>
              <a:rPr lang="en-US" sz="2400" b="1" i="1" kern="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ion, inner sphere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K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3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[Fe(CN)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6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]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     [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(CN)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</a:t>
            </a: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  <a:r>
              <a:rPr lang="en-US" sz="1800" b="1" dirty="0" smtClean="0">
                <a:solidFill>
                  <a:srgbClr val="000000"/>
                </a:solidFill>
              </a:rPr>
              <a:t>for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4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Cl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6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16200000">
            <a:off x="4662914" y="-163983"/>
            <a:ext cx="463550" cy="2320925"/>
          </a:xfrm>
          <a:prstGeom prst="rightBrace">
            <a:avLst>
              <a:gd name="adj1" fmla="val 8333"/>
              <a:gd name="adj2" fmla="val 49244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000364" y="1412776"/>
            <a:ext cx="115093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59832" y="1700808"/>
            <a:ext cx="1033963" cy="37760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>
          <a:xfrm>
            <a:off x="4716016" y="1702142"/>
            <a:ext cx="0" cy="649287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>
          <a:xfrm>
            <a:off x="5648010" y="1806122"/>
            <a:ext cx="652182" cy="22066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144000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38141" y="2266877"/>
            <a:ext cx="27016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i="1" dirty="0" smtClean="0">
                <a:solidFill>
                  <a:srgbClr val="006600"/>
                </a:solidFill>
                <a:latin typeface="Times New Roman"/>
                <a:ea typeface="Times New Roman"/>
              </a:rPr>
              <a:t>ligands</a:t>
            </a:r>
          </a:p>
          <a:p>
            <a:pPr lvl="0">
              <a:defRPr/>
            </a:pPr>
            <a:endParaRPr lang="en-US" sz="2400" b="1" i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defRPr/>
            </a:pPr>
            <a:endParaRPr lang="en-US" sz="2400" b="1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en-US" sz="2000" b="1" i="1" dirty="0">
                <a:solidFill>
                  <a:prstClr val="black"/>
                </a:solidFill>
                <a:latin typeface="Times New Roman"/>
                <a:ea typeface="Times New Roman"/>
              </a:rPr>
              <a:t>a</a:t>
            </a:r>
            <a:r>
              <a:rPr lang="en-US" sz="20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re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neutral </a:t>
            </a: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molecules or ions attached </a:t>
            </a:r>
            <a:endParaRPr lang="ru-RU" sz="2000" b="1" i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i="1" kern="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agent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2057" y="1943424"/>
            <a:ext cx="32598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agent </a:t>
            </a:r>
          </a:p>
          <a:p>
            <a:pPr lvl="0" algn="ctr"/>
            <a:r>
              <a:rPr lang="en-US" sz="24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central metal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atom or ion)</a:t>
            </a:r>
          </a:p>
          <a:p>
            <a:pPr lvl="0" algn="ctr"/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s the atom or 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cation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to which one or more neutral molecules or anions are attached </a:t>
            </a: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5" y="1806122"/>
            <a:ext cx="334786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/>
                <a:ea typeface="Times New Roman"/>
              </a:rPr>
              <a:t> 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coordination number (</a:t>
            </a:r>
            <a:r>
              <a:rPr lang="en-US" sz="2400" b="1" i="1" dirty="0" err="1" smtClean="0">
                <a:solidFill>
                  <a:srgbClr val="D60093"/>
                </a:solidFill>
                <a:latin typeface="Times New Roman"/>
                <a:ea typeface="Times New Roman"/>
              </a:rPr>
              <a:t>C.n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.)</a:t>
            </a:r>
          </a:p>
          <a:p>
            <a:r>
              <a:rPr lang="en-US" sz="2000" b="1" dirty="0" smtClean="0">
                <a:latin typeface="Times New Roman"/>
                <a:ea typeface="Times New Roman"/>
              </a:rPr>
              <a:t> </a:t>
            </a:r>
          </a:p>
          <a:p>
            <a:endParaRPr lang="en-US" sz="2000" b="1" dirty="0">
              <a:latin typeface="Times New Roman"/>
            </a:endParaRPr>
          </a:p>
          <a:p>
            <a:r>
              <a:rPr lang="en-US" sz="2000" b="1" i="1" dirty="0" smtClean="0">
                <a:latin typeface="Times New Roman"/>
              </a:rPr>
              <a:t>is the </a:t>
            </a:r>
            <a:r>
              <a:rPr lang="en-US" sz="2000" b="1" i="1" dirty="0">
                <a:latin typeface="Times New Roman"/>
              </a:rPr>
              <a:t>number of ligands surrounding the central ion </a:t>
            </a:r>
            <a:r>
              <a:rPr lang="en-US" sz="2000" b="1" i="1" dirty="0" smtClean="0">
                <a:latin typeface="Times New Roman"/>
              </a:rPr>
              <a:t>(is </a:t>
            </a:r>
            <a:r>
              <a:rPr lang="en-US" sz="2000" b="1" i="1" dirty="0">
                <a:latin typeface="Times New Roman"/>
              </a:rPr>
              <a:t>the </a:t>
            </a:r>
            <a:r>
              <a:rPr lang="en-US" sz="2000" b="1" i="1" dirty="0" smtClean="0">
                <a:latin typeface="Times New Roman"/>
              </a:rPr>
              <a:t>total number of  </a:t>
            </a:r>
          </a:p>
          <a:p>
            <a:r>
              <a:rPr lang="en-US" sz="2000" b="1" i="1" dirty="0" smtClean="0">
                <a:latin typeface="Times New Roman"/>
              </a:rPr>
              <a:t>Ϭ-bonds formed by 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agent + Ligands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057" y="899840"/>
            <a:ext cx="2026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ions of the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outside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sphere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104315" y="3178999"/>
            <a:ext cx="0" cy="30359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57" y="2764296"/>
            <a:ext cx="328613" cy="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74" y="2549629"/>
            <a:ext cx="32861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6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kern="0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complexing</a:t>
            </a:r>
            <a:r>
              <a:rPr lang="en-US" sz="3100" b="1" kern="0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agent </a:t>
            </a:r>
            <a:r>
              <a:rPr lang="en-US" sz="3100" b="1" kern="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(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central </a:t>
            </a:r>
            <a:r>
              <a:rPr lang="en-US" sz="31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ion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62373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Alkaline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metals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alkaline-earth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metals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form unstable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complexes</a:t>
            </a:r>
          </a:p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800" b="1" cap="all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have free atomic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orbitals</a:t>
            </a:r>
          </a:p>
          <a:p>
            <a:endParaRPr lang="en-US" sz="2800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d- (Cu, Fe,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and f-elements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(atoms and </a:t>
            </a:r>
            <a:r>
              <a:rPr lang="en-US" sz="2800" dirty="0" err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of elements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small atomic radius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big nuclear charge,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easy to polarize anions and 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molecule ligands, made  =&gt; C.C.; p-elements (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Al).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Cr, Co, Ni, Fe, 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,Cd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,Zn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,Cr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,Co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,Ni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 ion: </a:t>
            </a:r>
            <a:r>
              <a:rPr lang="en-US" sz="2400" kern="100" dirty="0">
                <a:latin typeface="Times New Roman"/>
                <a:ea typeface="Times New Roman"/>
              </a:rPr>
              <a:t>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Ni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6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 </a:t>
            </a:r>
            <a:r>
              <a:rPr lang="en-US" sz="2400" kern="100" dirty="0">
                <a:latin typeface="Times New Roman"/>
                <a:ea typeface="Times New Roman"/>
              </a:rPr>
              <a:t>:</a:t>
            </a:r>
            <a:r>
              <a:rPr lang="en-US" sz="2400" kern="100" dirty="0" smtClean="0">
                <a:latin typeface="Times New Roman"/>
                <a:ea typeface="Times New Roman"/>
              </a:rPr>
              <a:t>     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Ni </a:t>
            </a:r>
            <a:r>
              <a:rPr lang="en-US" sz="2400" b="1" kern="100" baseline="30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2+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 central ion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                           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Cu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4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		K[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Ag</a:t>
            </a:r>
            <a:r>
              <a:rPr lang="en-US" sz="2400" kern="100" dirty="0" smtClean="0">
                <a:latin typeface="Times New Roman"/>
                <a:ea typeface="Times New Roman"/>
              </a:rPr>
              <a:t>(CN)</a:t>
            </a:r>
            <a:r>
              <a:rPr lang="en-US" sz="2400" kern="100" baseline="-25000" dirty="0">
                <a:latin typeface="Times New Roman"/>
                <a:ea typeface="Times New Roman"/>
              </a:rPr>
              <a:t>2</a:t>
            </a:r>
            <a:r>
              <a:rPr lang="en-US" sz="2400" kern="100" dirty="0" smtClean="0">
                <a:latin typeface="Times New Roman"/>
                <a:ea typeface="Times New Roman"/>
              </a:rPr>
              <a:t>]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30405" y="2132856"/>
            <a:ext cx="79208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  <a:endParaRPr lang="ru-RU" sz="2800" b="1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036496" cy="3535943"/>
          </a:xfrm>
        </p:spPr>
        <p:txBody>
          <a:bodyPr/>
          <a:lstStyle/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are ions (anions)or neutral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molecules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attached to the </a:t>
            </a:r>
            <a:r>
              <a:rPr lang="en-US" sz="2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complexing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agent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hrough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coordinate bonds.</a:t>
            </a:r>
          </a:p>
          <a:p>
            <a:pPr marL="0" indent="0" algn="ctr">
              <a:buNone/>
            </a:pP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[Ni(NH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5936" y="177281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427625" y="1709961"/>
            <a:ext cx="576064" cy="4228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572001" y="1700808"/>
            <a:ext cx="508765" cy="3232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71102" y="2024046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Central ion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should have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vacant orbitals.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752" y="2852294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100" dirty="0">
                <a:latin typeface="Times New Roman"/>
                <a:ea typeface="Times New Roman"/>
              </a:rPr>
              <a:t>s</a:t>
            </a:r>
            <a:r>
              <a:rPr lang="en-US" sz="2000" kern="100" dirty="0" smtClean="0">
                <a:latin typeface="Times New Roman"/>
                <a:ea typeface="Times New Roman"/>
              </a:rPr>
              <a:t>hould </a:t>
            </a:r>
            <a:r>
              <a:rPr lang="en-US" sz="2000" kern="100" dirty="0">
                <a:latin typeface="Times New Roman"/>
                <a:ea typeface="Times New Roman"/>
              </a:rPr>
              <a:t>have lone pairs of electrons in the outermost orbitals which can be donated to the central ion. </a:t>
            </a:r>
            <a:r>
              <a:rPr lang="en-US" sz="2000" dirty="0">
                <a:latin typeface="Times New Roman"/>
                <a:ea typeface="Times New Roman"/>
              </a:rPr>
              <a:t> </a:t>
            </a:r>
            <a:r>
              <a:rPr lang="en-US" sz="2000" dirty="0" smtClean="0">
                <a:latin typeface="Times New Roman"/>
                <a:ea typeface="Times New Roman"/>
              </a:rPr>
              <a:t>The </a:t>
            </a:r>
            <a:r>
              <a:rPr lang="en-US" sz="2000" dirty="0">
                <a:latin typeface="Times New Roman"/>
                <a:ea typeface="Times New Roman"/>
              </a:rPr>
              <a:t>atom in the ligand which can donate the electron pairs is called </a:t>
            </a:r>
            <a:r>
              <a:rPr lang="en-US" sz="2000" b="1" i="1" dirty="0">
                <a:latin typeface="Times New Roman"/>
                <a:ea typeface="Times New Roman"/>
              </a:rPr>
              <a:t>donor atom</a:t>
            </a:r>
            <a:r>
              <a:rPr lang="en-US" sz="2000" dirty="0">
                <a:latin typeface="Times New Roman"/>
                <a:ea typeface="Times New Roman"/>
              </a:rPr>
              <a:t>.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56491" y="1988840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molecules of ammonia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 ligands: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6035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9264" y="3697868"/>
            <a:ext cx="7805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Ligands. Dentate of LIGANDS</a:t>
            </a:r>
            <a:endParaRPr lang="en-US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752" y="4077072"/>
            <a:ext cx="9090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many </a:t>
            </a:r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US" dirty="0" smtClean="0">
                <a:latin typeface="Arial"/>
                <a:cs typeface="Arial"/>
              </a:rPr>
              <a:t>-</a:t>
            </a:r>
            <a:r>
              <a:rPr lang="en-US" dirty="0" smtClean="0"/>
              <a:t>bonds building ligand by central ion? 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monodentate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</a:rPr>
              <a:t>unidentate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dirty="0" smtClean="0"/>
              <a:t>ligands only </a:t>
            </a:r>
            <a:r>
              <a:rPr lang="en-US" dirty="0"/>
              <a:t>one donor </a:t>
            </a:r>
            <a:r>
              <a:rPr lang="en-US" dirty="0" smtClean="0"/>
              <a:t>atom : </a:t>
            </a:r>
            <a:r>
              <a:rPr lang="ru-RU" dirty="0" smtClean="0"/>
              <a:t>(</a:t>
            </a:r>
            <a:r>
              <a:rPr lang="ru-RU" dirty="0" err="1" smtClean="0"/>
              <a:t>Cl</a:t>
            </a:r>
            <a:r>
              <a:rPr lang="ru-RU" dirty="0" smtClean="0"/>
              <a:t>-</a:t>
            </a:r>
            <a:r>
              <a:rPr lang="ru-RU" dirty="0"/>
              <a:t>, F-, CN-, OH-</a:t>
            </a:r>
            <a:r>
              <a:rPr lang="ru-RU" dirty="0" smtClean="0"/>
              <a:t>) </a:t>
            </a:r>
            <a:r>
              <a:rPr lang="en-US" dirty="0">
                <a:solidFill>
                  <a:prstClr val="black"/>
                </a:solidFill>
              </a:rPr>
              <a:t>ions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</a:t>
            </a:r>
            <a:r>
              <a:rPr lang="ru-RU" dirty="0" smtClean="0"/>
              <a:t>(</a:t>
            </a:r>
            <a:r>
              <a:rPr lang="ru-RU" dirty="0"/>
              <a:t>H</a:t>
            </a:r>
            <a:r>
              <a:rPr lang="ru-RU" baseline="-25000" dirty="0"/>
              <a:t>2</a:t>
            </a:r>
            <a:r>
              <a:rPr lang="ru-RU" dirty="0"/>
              <a:t>O, NH</a:t>
            </a:r>
            <a:r>
              <a:rPr lang="ru-RU" baseline="-25000" dirty="0"/>
              <a:t>3</a:t>
            </a:r>
            <a:r>
              <a:rPr lang="ru-RU" dirty="0"/>
              <a:t>, CO,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6</a:t>
            </a:r>
            <a:r>
              <a:rPr lang="ru-RU" dirty="0"/>
              <a:t>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5</a:t>
            </a:r>
            <a:r>
              <a:rPr lang="ru-RU" dirty="0"/>
              <a:t>N</a:t>
            </a:r>
            <a:r>
              <a:rPr lang="ru-RU" dirty="0" smtClean="0"/>
              <a:t>)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moleculs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bidentate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ligands </a:t>
            </a:r>
            <a:r>
              <a:rPr lang="en-US" dirty="0"/>
              <a:t>are </a:t>
            </a:r>
            <a:r>
              <a:rPr lang="en-US" dirty="0" smtClean="0"/>
              <a:t>two </a:t>
            </a:r>
            <a:r>
              <a:rPr lang="en-US" dirty="0"/>
              <a:t>donor atoms and </a:t>
            </a:r>
            <a:r>
              <a:rPr lang="en-US" dirty="0" smtClean="0"/>
              <a:t>can </a:t>
            </a:r>
            <a:r>
              <a:rPr lang="en-US" dirty="0"/>
              <a:t>coordinate to the central ion at 2</a:t>
            </a:r>
            <a:r>
              <a:rPr lang="en-US" dirty="0" smtClean="0"/>
              <a:t> positions:</a:t>
            </a:r>
          </a:p>
          <a:p>
            <a:r>
              <a:rPr lang="en-US" dirty="0" smtClean="0"/>
              <a:t>                    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),   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SO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С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О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   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 – N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/>
          </a:p>
          <a:p>
            <a:r>
              <a:rPr lang="en-US" b="1" i="1" dirty="0" smtClean="0">
                <a:solidFill>
                  <a:srgbClr val="000000"/>
                </a:solidFill>
                <a:cs typeface="Arial" charset="0"/>
              </a:rPr>
              <a:t>            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Ethylenediamine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                           ions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Hydrazyn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  <a:cs typeface="Arial" charset="0"/>
              </a:rPr>
              <a:t>polydentate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cs typeface="Arial" charset="0"/>
              </a:rPr>
              <a:t>ligands 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have more than 2 donor atoms</a:t>
            </a:r>
          </a:p>
          <a:p>
            <a:r>
              <a:rPr lang="en-US" dirty="0" err="1">
                <a:solidFill>
                  <a:srgbClr val="000000"/>
                </a:solidFill>
                <a:cs typeface="Arial" charset="0"/>
              </a:rPr>
              <a:t>ethylenediaminetetraacetic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acid is a </a:t>
            </a:r>
            <a:r>
              <a:rPr lang="en-US" dirty="0" err="1">
                <a:solidFill>
                  <a:srgbClr val="000000"/>
                </a:solidFill>
                <a:cs typeface="Arial" charset="0"/>
              </a:rPr>
              <a:t>tetradentate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ligand (EDTA). </a:t>
            </a:r>
          </a:p>
          <a:p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Bisodium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salt of EDTA is used for treatment of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hypercalcemia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.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505" y="5886564"/>
            <a:ext cx="2939776" cy="82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873523" y="2582033"/>
            <a:ext cx="4896544" cy="361781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7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CLASSIFICATION OF COMPLEX COMPOUNDS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640960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1. By electrically charge</a:t>
            </a:r>
          </a:p>
          <a:p>
            <a:pPr algn="just">
              <a:spcAft>
                <a:spcPts val="0"/>
              </a:spcAft>
            </a:pPr>
            <a:r>
              <a:rPr lang="en-US" b="1" kern="1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Cationic complex</a:t>
            </a:r>
            <a:r>
              <a:rPr lang="en-US" kern="1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is a complex ion which has a  positive charge: [Co(NH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3+</a:t>
            </a:r>
            <a:r>
              <a:rPr lang="en-US" kern="100" dirty="0" smtClean="0">
                <a:latin typeface="Times New Roman"/>
                <a:ea typeface="Times New Roman"/>
              </a:rPr>
              <a:t>, [Ni(NH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2+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268288" algn="l"/>
              </a:tabLst>
            </a:pPr>
            <a:r>
              <a:rPr lang="en-US" b="1" kern="100" dirty="0" smtClean="0">
                <a:solidFill>
                  <a:srgbClr val="0000FF"/>
                </a:solidFill>
                <a:latin typeface="Times New Roman"/>
                <a:ea typeface="Times New Roman"/>
              </a:rPr>
              <a:t>Anionic complex</a:t>
            </a:r>
            <a:r>
              <a:rPr lang="en-US" b="1" i="1" kern="100" dirty="0" smtClean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is a complex ion which has a  negative charge: [Ag(CN)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-</a:t>
            </a:r>
            <a:r>
              <a:rPr lang="en-US" kern="100" dirty="0" smtClean="0">
                <a:latin typeface="Times New Roman"/>
                <a:ea typeface="Times New Roman"/>
              </a:rPr>
              <a:t>, [Fe(CN)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4-</a:t>
            </a:r>
            <a:r>
              <a:rPr lang="en-US" kern="100" dirty="0" smtClean="0">
                <a:latin typeface="Times New Roman"/>
                <a:ea typeface="Times New Roman"/>
              </a:rPr>
              <a:t>.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360363" algn="l"/>
              </a:tabLst>
            </a:pPr>
            <a:r>
              <a:rPr lang="en-US" kern="100" dirty="0" smtClean="0">
                <a:latin typeface="Times New Roman"/>
                <a:ea typeface="Times New Roman"/>
              </a:rPr>
              <a:t>	</a:t>
            </a:r>
            <a:r>
              <a:rPr lang="en-US" b="1" kern="100" dirty="0" smtClean="0">
                <a:solidFill>
                  <a:srgbClr val="006600"/>
                </a:solidFill>
                <a:latin typeface="Times New Roman"/>
                <a:ea typeface="Times New Roman"/>
              </a:rPr>
              <a:t>Neutral complex</a:t>
            </a:r>
            <a:r>
              <a:rPr lang="en-US" b="1" i="1" kern="100" dirty="0" smtClean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has not charge [Co(NH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Cl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], [Ni(CO)</a:t>
            </a:r>
            <a:r>
              <a:rPr lang="en-US" kern="100" baseline="-25000" dirty="0" smtClean="0">
                <a:latin typeface="Times New Roman"/>
                <a:ea typeface="Times New Roman"/>
              </a:rPr>
              <a:t>4</a:t>
            </a:r>
            <a:r>
              <a:rPr lang="en-US" kern="100" dirty="0" smtClean="0">
                <a:latin typeface="Times New Roman"/>
                <a:ea typeface="Times New Roman"/>
              </a:rPr>
              <a:t>], [</a:t>
            </a:r>
            <a:r>
              <a:rPr lang="en-US" kern="100" dirty="0" err="1" smtClean="0">
                <a:latin typeface="Times New Roman"/>
                <a:ea typeface="Times New Roman"/>
              </a:rPr>
              <a:t>Pt</a:t>
            </a:r>
            <a:r>
              <a:rPr lang="en-US" kern="100" dirty="0" smtClean="0">
                <a:latin typeface="Times New Roman"/>
                <a:ea typeface="Times New Roman"/>
              </a:rPr>
              <a:t>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Cl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].</a:t>
            </a: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r>
              <a:rPr lang="en-US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2. By acidity of the aqueous solution: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Complex acid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[SiF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]→2H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+[SiF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2-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basices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[Ag(NH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+OH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salts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→[Zn(NH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+SO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sz="2400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360363" algn="l"/>
              </a:tabLst>
            </a:pPr>
            <a:endParaRPr lang="ru-RU" sz="28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7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2157</Words>
  <Application>Microsoft Office PowerPoint</Application>
  <PresentationFormat>Экран (4:3)</PresentationFormat>
  <Paragraphs>369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Тема Office</vt:lpstr>
      <vt:lpstr>Оформление по умолчанию</vt:lpstr>
      <vt:lpstr>Формула</vt:lpstr>
      <vt:lpstr>Презентация PowerPoint</vt:lpstr>
      <vt:lpstr>Презентация PowerPoint</vt:lpstr>
      <vt:lpstr>We must to know:</vt:lpstr>
      <vt:lpstr>Complex compounds (coordination compounds)  (C.C.)</vt:lpstr>
      <vt:lpstr>coordination theory, 1893 </vt:lpstr>
      <vt:lpstr>structure of complex compound</vt:lpstr>
      <vt:lpstr>complexing agent   (central   ion) </vt:lpstr>
      <vt:lpstr>Ligands</vt:lpstr>
      <vt:lpstr>CLASSIFICATION OF COMPLEX COMPOUNDS</vt:lpstr>
      <vt:lpstr>CLASSIFICATION OF COMPLEX COMPOUNDS</vt:lpstr>
      <vt:lpstr>Coordination Sphere</vt:lpstr>
      <vt:lpstr>Charge of a Complex ion </vt:lpstr>
      <vt:lpstr>Oxidation number (O.N.) the central metal atom</vt:lpstr>
      <vt:lpstr>Nomenclature of Coordination Compounds (IUPAC) </vt:lpstr>
      <vt:lpstr>Nomenclature of Coordination Compounds (IUPAC)</vt:lpstr>
      <vt:lpstr>Nomenclature of Coordination Compounds (IUPAC)</vt:lpstr>
      <vt:lpstr>Bonding in Coordination Compounds (C.C.) </vt:lpstr>
      <vt:lpstr>Bonding in Coordination Compounds (C.C.)</vt:lpstr>
      <vt:lpstr>Stability of Complex Compounds</vt:lpstr>
      <vt:lpstr>Презентация PowerPoint</vt:lpstr>
      <vt:lpstr>Spatial Structure and Isomerism in C. C.</vt:lpstr>
      <vt:lpstr>Презентация PowerPoint</vt:lpstr>
      <vt:lpstr>Spatial Structure and Isomerism in C. C.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место7</cp:lastModifiedBy>
  <cp:revision>92</cp:revision>
  <cp:lastPrinted>2017-09-05T07:10:30Z</cp:lastPrinted>
  <dcterms:created xsi:type="dcterms:W3CDTF">2016-07-19T06:44:48Z</dcterms:created>
  <dcterms:modified xsi:type="dcterms:W3CDTF">2017-09-25T06:52:41Z</dcterms:modified>
</cp:coreProperties>
</file>