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81" r:id="rId3"/>
    <p:sldId id="289" r:id="rId4"/>
    <p:sldId id="292" r:id="rId5"/>
    <p:sldId id="290" r:id="rId6"/>
    <p:sldId id="298" r:id="rId7"/>
    <p:sldId id="293" r:id="rId8"/>
    <p:sldId id="291" r:id="rId9"/>
    <p:sldId id="257" r:id="rId10"/>
    <p:sldId id="258" r:id="rId11"/>
    <p:sldId id="282" r:id="rId12"/>
    <p:sldId id="259" r:id="rId13"/>
    <p:sldId id="283" r:id="rId14"/>
    <p:sldId id="260" r:id="rId15"/>
    <p:sldId id="284" r:id="rId16"/>
    <p:sldId id="261" r:id="rId17"/>
    <p:sldId id="262" r:id="rId18"/>
    <p:sldId id="263" r:id="rId19"/>
    <p:sldId id="295" r:id="rId20"/>
    <p:sldId id="294" r:id="rId21"/>
    <p:sldId id="296" r:id="rId22"/>
    <p:sldId id="297" r:id="rId23"/>
    <p:sldId id="299" r:id="rId24"/>
    <p:sldId id="51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6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6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C37E50-DFC3-4A27-BCB5-EE424898D264}" type="datetimeFigureOut">
              <a:rPr lang="uk-UA" smtClean="0"/>
              <a:pPr/>
              <a:t>21.10.2019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6EC31-F519-405D-B76F-57BAB2D35FF8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ТОРАКАЛЬНА РАДІОЛОГІЯ</a:t>
            </a:r>
          </a:p>
          <a:p>
            <a:endParaRPr lang="uk-UA" dirty="0"/>
          </a:p>
          <a:p>
            <a:r>
              <a:rPr lang="uk-UA" i="1" dirty="0"/>
              <a:t>Проф. М. І. Пилипенко (2014)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Катетер легеневої артерії </a:t>
            </a:r>
            <a:r>
              <a:rPr lang="uk-UA" sz="1200" b="1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Швана-Ганца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13</a:t>
            </a:fld>
            <a:endParaRPr lang="uk-U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Вдих – Х ребра</a:t>
            </a:r>
          </a:p>
          <a:p>
            <a:r>
              <a:rPr lang="uk-UA" dirty="0"/>
              <a:t>Видих – </a:t>
            </a:r>
            <a:r>
              <a:rPr lang="en-US" dirty="0"/>
              <a:t>VII </a:t>
            </a:r>
            <a:r>
              <a:rPr lang="ru-RU" dirty="0"/>
              <a:t>ребра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15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Vena</a:t>
            </a:r>
            <a:r>
              <a:rPr lang="en-US" baseline="0" dirty="0"/>
              <a:t> </a:t>
            </a:r>
            <a:r>
              <a:rPr lang="en-US" baseline="0" dirty="0" err="1"/>
              <a:t>azygos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3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4</a:t>
            </a:fld>
            <a:endParaRPr 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23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5</a:t>
            </a:fld>
            <a:endParaRPr lang="uk-U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Назогастральна</a:t>
            </a:r>
            <a:r>
              <a:rPr lang="uk-UA" sz="1200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(НГ) трубка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7</a:t>
            </a:fld>
            <a:endParaRPr lang="uk-U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Нормальний хід НГ. (А) У ЗП проекції НГ проходить безпосередньо за трахеєю до кіля,  потім відхиляється вліво на шлунково-стравохідному переході. (B) На бічному знімку НГ видно за трахеєю (T) і далі за серцем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8</a:t>
            </a:fld>
            <a:endParaRPr lang="uk-U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25</a:t>
            </a:r>
            <a:endParaRPr lang="uk-UA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9</a:t>
            </a:fld>
            <a:endParaRPr lang="uk-U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Тіні грудей</a:t>
            </a:r>
          </a:p>
          <a:p>
            <a:r>
              <a:rPr lang="uk-UA" dirty="0"/>
              <a:t>Розмір і форма грудей</a:t>
            </a:r>
          </a:p>
          <a:p>
            <a:r>
              <a:rPr lang="uk-UA" dirty="0"/>
              <a:t>Одностороння  </a:t>
            </a:r>
            <a:r>
              <a:rPr lang="uk-UA" dirty="0" err="1"/>
              <a:t>мастектомія</a:t>
            </a:r>
            <a:endParaRPr lang="uk-UA" dirty="0"/>
          </a:p>
          <a:p>
            <a:r>
              <a:rPr lang="uk-UA" dirty="0"/>
              <a:t>Тіні </a:t>
            </a:r>
            <a:r>
              <a:rPr lang="uk-UA" dirty="0" err="1"/>
              <a:t>смочків</a:t>
            </a:r>
            <a:endParaRPr lang="uk-UA" dirty="0"/>
          </a:p>
          <a:p>
            <a:r>
              <a:rPr lang="uk-UA" dirty="0"/>
              <a:t>Ідентифікація тіней </a:t>
            </a:r>
            <a:r>
              <a:rPr lang="uk-UA" dirty="0" err="1"/>
              <a:t>смлчків</a:t>
            </a:r>
            <a:endParaRPr lang="uk-UA" dirty="0"/>
          </a:p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10</a:t>
            </a:fld>
            <a:endParaRPr lang="uk-U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26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11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lumMod val="75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 Cyr" pitchFamily="34" charset="-52"/>
              </a:rPr>
              <a:t>ТОРАКАЛЬНА РАДІОЛОГІЯ</a:t>
            </a:r>
            <a:br>
              <a:rPr lang="uk-U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00306"/>
            <a:ext cx="6400800" cy="1752600"/>
          </a:xfrm>
        </p:spPr>
        <p:txBody>
          <a:bodyPr/>
          <a:lstStyle/>
          <a:p>
            <a:r>
              <a:rPr lang="ru-RU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Частина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ІІІ</a:t>
            </a:r>
          </a:p>
          <a:p>
            <a:r>
              <a:rPr lang="uk-UA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АНОМАЛЬНІ ЗОБРАЖЕННЯ ГРУДНОЇ КЛІТКИ (ГК)</a:t>
            </a:r>
            <a:endParaRPr lang="ru-RU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00694" y="5929330"/>
            <a:ext cx="23890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i="1" dirty="0">
                <a:solidFill>
                  <a:srgbClr val="C00000"/>
                </a:solidFill>
              </a:rPr>
              <a:t>Проф. М. І. Пилипенко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571472" y="928670"/>
            <a:ext cx="7929618" cy="5000660"/>
          </a:xfrm>
        </p:spPr>
        <p:txBody>
          <a:bodyPr>
            <a:normAutofit/>
          </a:bodyPr>
          <a:lstStyle/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Правильний хід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Правильне положення: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Кінчик у ВПВ (1‒4 см нижче медіального кінця правої ключиці)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Аномальні положення: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= 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яремна вена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протилежна підключична</a:t>
            </a:r>
          </a:p>
          <a:p>
            <a:endParaRPr lang="uk-UA" dirty="0"/>
          </a:p>
        </p:txBody>
      </p:sp>
      <p:sp>
        <p:nvSpPr>
          <p:cNvPr id="3" name="Rectangle 2"/>
          <p:cNvSpPr/>
          <p:nvPr/>
        </p:nvSpPr>
        <p:spPr>
          <a:xfrm>
            <a:off x="571472" y="214290"/>
            <a:ext cx="80171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>
                <a:ln w="31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Катетери яремної і підключичної вен</a:t>
            </a:r>
            <a:endParaRPr lang="uk-UA" sz="3200" dirty="0">
              <a:ln w="3175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14282" y="5286388"/>
            <a:ext cx="8715436" cy="1500198"/>
          </a:xfrm>
        </p:spPr>
        <p:txBody>
          <a:bodyPr>
            <a:normAutofit fontScale="85000" lnSpcReduction="20000"/>
          </a:bodyPr>
          <a:lstStyle/>
          <a:p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Нормальний хід ПК </a:t>
            </a:r>
            <a:r>
              <a:rPr lang="en-US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Sc</a:t>
            </a:r>
            <a:r>
              <a:rPr lang="en-US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}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Кінчик ПК йде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медіально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потім донизу до медіального кінця ключиці, далі у ВПВ. Також видно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ET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і 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NG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Інше — спіральні дроти ЕКГ </a:t>
            </a:r>
          </a:p>
        </p:txBody>
      </p:sp>
      <p:pic>
        <p:nvPicPr>
          <p:cNvPr id="3" name="Picture 2" descr="3-26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219" y="142852"/>
            <a:ext cx="8543269" cy="507209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14282" y="4429132"/>
            <a:ext cx="8715436" cy="1752600"/>
          </a:xfrm>
        </p:spPr>
        <p:txBody>
          <a:bodyPr>
            <a:noAutofit/>
          </a:bodyPr>
          <a:lstStyle/>
          <a:p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Аномальні ходи ПК. </a:t>
            </a:r>
            <a:r>
              <a:rPr lang="uk-UA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(А)</a:t>
            </a:r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кінчик катетера в яремній вені, </a:t>
            </a:r>
            <a:r>
              <a:rPr lang="uk-UA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(B)</a:t>
            </a:r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кінчик катетера в протилежній підключичній вені. Також видно </a:t>
            </a:r>
            <a:r>
              <a:rPr lang="uk-UA" sz="24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НГ-трубку</a:t>
            </a:r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і </a:t>
            </a:r>
            <a:r>
              <a:rPr lang="uk-UA" sz="24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ЕКГ-дріт</a:t>
            </a:r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Справа — грудні трубки. Розрив лінії плевральної трубки близько до ребер — порт трубки, недостатня глибина введення</a:t>
            </a:r>
          </a:p>
        </p:txBody>
      </p:sp>
      <p:pic>
        <p:nvPicPr>
          <p:cNvPr id="5" name="Picture 4" descr="3-27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8604"/>
            <a:ext cx="4572000" cy="3660790"/>
          </a:xfrm>
          <a:prstGeom prst="rect">
            <a:avLst/>
          </a:prstGeom>
        </p:spPr>
      </p:pic>
      <p:pic>
        <p:nvPicPr>
          <p:cNvPr id="6" name="Picture 5" descr="3-27 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14290"/>
            <a:ext cx="4572032" cy="390527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50001" y="1643050"/>
            <a:ext cx="8643998" cy="5072098"/>
          </a:xfrm>
        </p:spPr>
        <p:txBody>
          <a:bodyPr/>
          <a:lstStyle/>
          <a:p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Призначення: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моніторинг серцевого або 	легеневого артеріального тиску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Нормальний хід:</a:t>
            </a:r>
          </a:p>
          <a:p>
            <a:pPr algn="l">
              <a:lnSpc>
                <a:spcPct val="90000"/>
              </a:lnSpc>
              <a:spcBef>
                <a:spcPts val="0"/>
              </a:spcBef>
            </a:pP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=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ВПВ, </a:t>
            </a:r>
          </a:p>
          <a:p>
            <a:pPr algn="l">
              <a:lnSpc>
                <a:spcPct val="90000"/>
              </a:lnSpc>
              <a:spcBef>
                <a:spcPts val="0"/>
              </a:spcBef>
            </a:pP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праве передсердя, </a:t>
            </a:r>
          </a:p>
          <a:p>
            <a:pPr algn="l">
              <a:lnSpc>
                <a:spcPct val="90000"/>
              </a:lnSpc>
              <a:spcBef>
                <a:spcPts val="0"/>
              </a:spcBef>
            </a:pP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правий шлуночок,  </a:t>
            </a:r>
          </a:p>
          <a:p>
            <a:pPr algn="l">
              <a:lnSpc>
                <a:spcPct val="90000"/>
              </a:lnSpc>
              <a:spcBef>
                <a:spcPts val="0"/>
              </a:spcBef>
            </a:pP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головні легеневі артерії  (права) або </a:t>
            </a:r>
          </a:p>
          <a:p>
            <a:pPr algn="l">
              <a:lnSpc>
                <a:spcPct val="90000"/>
              </a:lnSpc>
              <a:spcBef>
                <a:spcPts val="0"/>
              </a:spcBef>
            </a:pP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периферичні легеневі артерії</a:t>
            </a:r>
          </a:p>
        </p:txBody>
      </p:sp>
      <p:sp>
        <p:nvSpPr>
          <p:cNvPr id="3" name="Rectangle 2"/>
          <p:cNvSpPr/>
          <p:nvPr/>
        </p:nvSpPr>
        <p:spPr>
          <a:xfrm>
            <a:off x="642910" y="202148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i="1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Катетер легеневої артерії </a:t>
            </a:r>
            <a:r>
              <a:rPr lang="uk-UA" sz="3600" b="1" i="1" dirty="0" err="1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Швана-Ганца</a:t>
            </a:r>
            <a:endParaRPr lang="uk-UA" sz="3600" dirty="0">
              <a:ln w="3175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57158" y="2071678"/>
            <a:ext cx="8429684" cy="4714908"/>
          </a:xfrm>
        </p:spPr>
        <p:txBody>
          <a:bodyPr/>
          <a:lstStyle/>
          <a:p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Шляхи введення: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плечьовий</a:t>
            </a:r>
            <a:endParaRPr lang="uk-UA" b="1" i="1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стегенний</a:t>
            </a:r>
          </a:p>
          <a:p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Ускладнення: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=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інфаркт легені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катетер в НПВ</a:t>
            </a:r>
          </a:p>
          <a:p>
            <a:pPr algn="l"/>
            <a:endParaRPr lang="uk-UA" b="1" i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1538" y="546067"/>
            <a:ext cx="7072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i="1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Катетер легеневої артерії </a:t>
            </a:r>
            <a:r>
              <a:rPr lang="uk-UA" sz="3600" b="1" i="1" dirty="0" err="1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Швана-Ганца</a:t>
            </a:r>
            <a:endParaRPr lang="uk-UA" sz="3600" dirty="0">
              <a:ln w="3175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14282" y="5105424"/>
            <a:ext cx="8643998" cy="1752600"/>
          </a:xfrm>
        </p:spPr>
        <p:txBody>
          <a:bodyPr>
            <a:normAutofit fontScale="70000" lnSpcReduction="20000"/>
          </a:bodyPr>
          <a:lstStyle/>
          <a:p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Нормальний хід катетера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Швана-Ганца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введений справа в підключичну вену (</a:t>
            </a:r>
            <a:r>
              <a:rPr lang="uk-UA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Sc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і далі ‒ верхню порожнисту вену (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SVC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), праве передсердя (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), правий шлуночок (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RV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), головну легеневу артерію (</a:t>
            </a:r>
            <a:r>
              <a:rPr lang="en-US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MPA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),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артері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ю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нижн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ьої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частки прав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ої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легені (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RLL 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</p:txBody>
      </p:sp>
      <p:pic>
        <p:nvPicPr>
          <p:cNvPr id="4" name="Picture 3" descr="3-28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7250" y="-24"/>
            <a:ext cx="4889500" cy="50927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0" y="4962548"/>
            <a:ext cx="9144000" cy="1752600"/>
          </a:xfrm>
        </p:spPr>
        <p:txBody>
          <a:bodyPr>
            <a:normAutofit fontScale="77500" lnSpcReduction="20000"/>
          </a:bodyPr>
          <a:lstStyle/>
          <a:p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Стегенний шлях катетера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Швана-Ганца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нижня порожниста вена (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IVC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), м'який S-подібний  вигин через праве передсердя (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), правий шлуночок (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RV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), ліву головну легеневу артерію (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). Видно також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НГК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підключичний катетер зліва та кілька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ЕКГ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дротів</a:t>
            </a:r>
          </a:p>
        </p:txBody>
      </p:sp>
      <p:pic>
        <p:nvPicPr>
          <p:cNvPr id="5" name="Picture 4" descr="3-29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-24"/>
            <a:ext cx="4301867" cy="492922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14282" y="4891110"/>
            <a:ext cx="8643998" cy="1752600"/>
          </a:xfrm>
        </p:spPr>
        <p:txBody>
          <a:bodyPr>
            <a:normAutofit fontScale="85000" lnSpcReduction="20000"/>
          </a:bodyPr>
          <a:lstStyle/>
          <a:p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Катетер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Швана-Ганца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— інфаркт.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(А)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Катетер вставлений далеко в легеневу артерію нижньої частки справа.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(B)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Кілька годин по тому видно ущільнення в цьому регіоні як прояв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інфаркта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легені — обструкція катетером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кровотоку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5" name="Picture 4" descr="3-30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0"/>
            <a:ext cx="3357554" cy="4775550"/>
          </a:xfrm>
          <a:prstGeom prst="rect">
            <a:avLst/>
          </a:prstGeom>
        </p:spPr>
      </p:pic>
      <p:pic>
        <p:nvPicPr>
          <p:cNvPr id="6" name="Picture 5" descr="3-30 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-1"/>
            <a:ext cx="3428992" cy="4843867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85720" y="4286256"/>
            <a:ext cx="8572560" cy="1752600"/>
          </a:xfrm>
        </p:spPr>
        <p:txBody>
          <a:bodyPr>
            <a:noAutofit/>
          </a:bodyPr>
          <a:lstStyle/>
          <a:p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Аномальний хід катетера </a:t>
            </a:r>
            <a:r>
              <a:rPr lang="uk-UA" sz="24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Швана-Ганца</a:t>
            </a:r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r>
              <a:rPr lang="uk-UA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(А)</a:t>
            </a:r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Правий підключичний підхід, далі тягнеться вниз вздовж правого боку хребта нижче рівня лівого купола діафрагми. </a:t>
            </a:r>
            <a:r>
              <a:rPr lang="uk-UA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(В) </a:t>
            </a:r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Боком — видно хід далі через серце вниз в НПВ (стрілки). Також видно підключичний катетер зліва з кінчиком у ВПВ</a:t>
            </a:r>
          </a:p>
        </p:txBody>
      </p:sp>
      <p:pic>
        <p:nvPicPr>
          <p:cNvPr id="5" name="Picture 4" descr="3-3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-24"/>
            <a:ext cx="7620000" cy="407196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5391176"/>
            <a:ext cx="9144000" cy="1252534"/>
          </a:xfrm>
        </p:spPr>
        <p:txBody>
          <a:bodyPr>
            <a:normAutofit fontScale="92500" lnSpcReduction="20000"/>
          </a:bodyPr>
          <a:lstStyle/>
          <a:p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Справа — грудні трубки. Розрив лінії плевральної трубки близько до ребер — порт трубки; недостатня глибина введення</a:t>
            </a: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285852" y="0"/>
            <a:ext cx="647741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1" u="none" strike="noStrike" cap="none" normalizeH="0" baseline="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Плевральні (грудні) трубки </a:t>
            </a:r>
            <a:endParaRPr kumimoji="0" lang="uk-UA" sz="4000" b="0" i="1" u="none" strike="noStrike" cap="none" normalizeH="0" baseline="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3-27 2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571480"/>
            <a:ext cx="5572164" cy="4759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86058"/>
            <a:ext cx="7772400" cy="214313"/>
          </a:xfrm>
        </p:spPr>
        <p:txBody>
          <a:bodyPr>
            <a:normAutofit fontScale="90000"/>
          </a:bodyPr>
          <a:lstStyle/>
          <a:p>
            <a:b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0" y="1676400"/>
            <a:ext cx="9144000" cy="5181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uk-UA" b="1" i="1" dirty="0">
                <a:ln>
                  <a:solidFill>
                    <a:srgbClr val="FFC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Передопераційні знімки мають значення пацієнтам, які: </a:t>
            </a:r>
          </a:p>
          <a:p>
            <a:pPr algn="l">
              <a:lnSpc>
                <a:spcPct val="90000"/>
              </a:lnSpc>
              <a:spcBef>
                <a:spcPts val="0"/>
              </a:spcBef>
            </a:pPr>
            <a:r>
              <a:rPr lang="uk-UA" b="1" i="1" dirty="0">
                <a:ln>
                  <a:solidFill>
                    <a:srgbClr val="FFC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uk-UA" b="1" i="1" dirty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uk-UA" b="1" i="1" dirty="0">
                <a:ln>
                  <a:solidFill>
                    <a:srgbClr val="FFC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перенесли </a:t>
            </a:r>
            <a:r>
              <a:rPr lang="uk-UA" b="1" i="1" dirty="0" err="1">
                <a:ln>
                  <a:solidFill>
                    <a:srgbClr val="FFC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торакальну</a:t>
            </a:r>
            <a:r>
              <a:rPr lang="uk-UA" b="1" i="1" dirty="0">
                <a:ln>
                  <a:solidFill>
                    <a:srgbClr val="FFC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операцію, </a:t>
            </a:r>
          </a:p>
          <a:p>
            <a:pPr algn="l">
              <a:lnSpc>
                <a:spcPct val="90000"/>
              </a:lnSpc>
              <a:spcBef>
                <a:spcPts val="0"/>
              </a:spcBef>
            </a:pPr>
            <a:r>
              <a:rPr lang="uk-UA" b="1" i="1" dirty="0">
                <a:ln>
                  <a:solidFill>
                    <a:srgbClr val="FFC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uk-UA" b="1" i="1" dirty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uk-UA" b="1" i="1" dirty="0">
                <a:ln>
                  <a:solidFill>
                    <a:srgbClr val="FFC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 історією респіраторних або 			серцевих проблем, </a:t>
            </a:r>
          </a:p>
          <a:p>
            <a:pPr algn="l">
              <a:lnSpc>
                <a:spcPct val="90000"/>
              </a:lnSpc>
              <a:spcBef>
                <a:spcPts val="0"/>
              </a:spcBef>
            </a:pPr>
            <a:r>
              <a:rPr lang="uk-UA" b="1" i="1" dirty="0">
                <a:ln>
                  <a:solidFill>
                    <a:srgbClr val="FFC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uk-UA" b="1" i="1" dirty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uk-UA" b="1" i="1" dirty="0">
                <a:ln>
                  <a:solidFill>
                    <a:srgbClr val="FFC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 гарячкою, </a:t>
            </a:r>
          </a:p>
          <a:p>
            <a:pPr algn="l">
              <a:lnSpc>
                <a:spcPct val="90000"/>
              </a:lnSpc>
              <a:spcBef>
                <a:spcPts val="0"/>
              </a:spcBef>
            </a:pPr>
            <a:r>
              <a:rPr lang="uk-UA" b="1" i="1" dirty="0">
                <a:ln>
                  <a:solidFill>
                    <a:srgbClr val="FFC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uk-UA" b="1" i="1" dirty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uk-UA" b="1" i="1" dirty="0">
                <a:ln>
                  <a:solidFill>
                    <a:srgbClr val="FFC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 ослабленим імунітетом, </a:t>
            </a:r>
          </a:p>
          <a:p>
            <a:pPr algn="l">
              <a:lnSpc>
                <a:spcPct val="90000"/>
              </a:lnSpc>
              <a:spcBef>
                <a:spcPts val="0"/>
              </a:spcBef>
            </a:pPr>
            <a:r>
              <a:rPr lang="uk-UA" b="1" i="1" dirty="0">
                <a:ln>
                  <a:solidFill>
                    <a:srgbClr val="FFC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uk-UA" b="1" i="1" dirty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uk-UA" b="1" i="1" dirty="0">
                <a:ln>
                  <a:solidFill>
                    <a:srgbClr val="FFC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 гострим животом, </a:t>
            </a:r>
          </a:p>
          <a:p>
            <a:pPr algn="l">
              <a:lnSpc>
                <a:spcPct val="90000"/>
              </a:lnSpc>
              <a:spcBef>
                <a:spcPts val="0"/>
              </a:spcBef>
            </a:pPr>
            <a:r>
              <a:rPr lang="uk-UA" b="1" i="1" dirty="0">
                <a:ln>
                  <a:solidFill>
                    <a:srgbClr val="FFC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uk-UA" b="1" i="1" dirty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uk-UA" b="1" i="1" dirty="0">
                <a:ln>
                  <a:solidFill>
                    <a:srgbClr val="FFC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 відомим або підозрюваним раком 	</a:t>
            </a:r>
            <a:r>
              <a:rPr lang="uk-UA" b="1" i="1" dirty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uk-UA" b="1" i="1" dirty="0">
                <a:ln>
                  <a:solidFill>
                    <a:srgbClr val="FFC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старше 65 років</a:t>
            </a:r>
          </a:p>
        </p:txBody>
      </p:sp>
      <p:sp>
        <p:nvSpPr>
          <p:cNvPr id="5" name="Rectangle 4"/>
          <p:cNvSpPr/>
          <p:nvPr/>
        </p:nvSpPr>
        <p:spPr>
          <a:xfrm>
            <a:off x="285720" y="428604"/>
            <a:ext cx="85011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i="1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Знімки ГК перед госпіталізацією та передопераційні</a:t>
            </a:r>
            <a:endParaRPr lang="uk-UA" sz="320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57158" y="4643446"/>
            <a:ext cx="8429684" cy="2038352"/>
          </a:xfrm>
        </p:spPr>
        <p:txBody>
          <a:bodyPr>
            <a:normAutofit fontScale="77500" lnSpcReduction="20000"/>
          </a:bodyPr>
          <a:lstStyle/>
          <a:p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Водій ритму. (А) ЗП знімок, видно вузол керування під шкірою над верхньою часткою лівої легені. Дріт йде по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брахіо-цефальній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вені у праве передсердя (RA) і далі у правий шлуночок, де розташований електрод (RV). (B) Бічний знімок дає можливість чітко визначити хід.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785918" y="0"/>
            <a:ext cx="54834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1" u="none" strike="noStrike" cap="none" normalizeH="0" baseline="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Серцевий водій ритму </a:t>
            </a:r>
            <a:endParaRPr kumimoji="0" lang="uk-UA" sz="4000" b="0" i="1" u="none" strike="noStrike" cap="none" normalizeH="0" baseline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3-32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500042"/>
            <a:ext cx="3786183" cy="3869702"/>
          </a:xfrm>
          <a:prstGeom prst="rect">
            <a:avLst/>
          </a:prstGeom>
        </p:spPr>
      </p:pic>
      <p:pic>
        <p:nvPicPr>
          <p:cNvPr id="7" name="Picture 6" descr="3-32 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500042"/>
            <a:ext cx="3500430" cy="389937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85720" y="1428736"/>
            <a:ext cx="8572560" cy="4857784"/>
          </a:xfrm>
        </p:spPr>
        <p:txBody>
          <a:bodyPr>
            <a:normAutofit fontScale="70000" lnSpcReduction="20000"/>
          </a:bodyPr>
          <a:lstStyle/>
          <a:p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ЕКГ дроти металеві, легко впізнати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електроди на кінці, 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розміщуються на верхній частині ГК, 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не повторюють внутрішні анатомічні шляхи 	(наприклад, венозні структури)</a:t>
            </a:r>
          </a:p>
          <a:p>
            <a:pPr algn="l"/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algn="l"/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uk-UA" sz="36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Інші об'єкти, які часто плутають</a:t>
            </a:r>
            <a:r>
              <a:rPr lang="uk-UA" sz="36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</a:p>
          <a:p>
            <a:pPr algn="l"/>
            <a:r>
              <a:rPr lang="uk-UA" sz="36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uk-UA" sz="36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sz="36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катетери подачі кисню в носові </a:t>
            </a:r>
            <a:r>
              <a:rPr lang="uk-UA" sz="36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канюлі</a:t>
            </a:r>
            <a:r>
              <a:rPr lang="uk-UA" sz="36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і 	</a:t>
            </a:r>
          </a:p>
          <a:p>
            <a:pPr algn="l"/>
            <a:r>
              <a:rPr lang="uk-UA" sz="36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uk-UA" sz="36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sz="36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маски. </a:t>
            </a:r>
          </a:p>
          <a:p>
            <a:pPr algn="l"/>
            <a:r>
              <a:rPr lang="uk-UA" sz="36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uk-UA" sz="36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Вони можуть мати вигляд катетерів, але теж  не слідують нормальним судинам або анатомічним шляхам </a:t>
            </a:r>
            <a:endParaRPr lang="uk-UA" b="1" i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40" y="117439"/>
            <a:ext cx="68579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Зовнішні електрокардіографічні (ЕКГ) дроти і трубки</a:t>
            </a:r>
            <a:endParaRPr lang="uk-UA" sz="28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3-80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-25"/>
            <a:ext cx="5789046" cy="588885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57224" y="6000768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Зовнішні електрокардіографічні (ЕКГ) дроти</a:t>
            </a:r>
            <a:endParaRPr lang="uk-UA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221139" cy="6454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AC2CD256-225A-43B8-AB15-E27C21991AB2}"/>
              </a:ext>
            </a:extLst>
          </p:cNvPr>
          <p:cNvSpPr/>
          <p:nvPr/>
        </p:nvSpPr>
        <p:spPr>
          <a:xfrm>
            <a:off x="1835696" y="1916832"/>
            <a:ext cx="5400600" cy="1161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Кінець</a:t>
            </a:r>
            <a:endParaRPr lang="uk-UA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14282" y="2000240"/>
            <a:ext cx="8643998" cy="3638560"/>
          </a:xfrm>
        </p:spPr>
        <p:txBody>
          <a:bodyPr/>
          <a:lstStyle/>
          <a:p>
            <a:r>
              <a:rPr lang="uk-UA" b="1" i="1" dirty="0">
                <a:ln>
                  <a:solidFill>
                    <a:srgbClr val="FFC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Пацієнти в палатах інтенсивної терапії дуже слабкі, зазвичай, зі штучною вентиляцією легенів. Майже всі ці пацієнти мають трубки або катетери, які часто зміщуються</a:t>
            </a:r>
            <a:r>
              <a:rPr lang="uk-UA" b="1" i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285720" y="357166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i="1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Рентгенографія ГК в палаті інтенсивної терапії</a:t>
            </a:r>
            <a:endParaRPr lang="uk-UA" sz="3600" i="1" dirty="0">
              <a:ln w="3175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50001" y="1285860"/>
            <a:ext cx="8643998" cy="5000660"/>
          </a:xfrm>
        </p:spPr>
        <p:txBody>
          <a:bodyPr>
            <a:normAutofit lnSpcReduction="10000"/>
          </a:bodyPr>
          <a:lstStyle/>
          <a:p>
            <a:pPr algn="l"/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Правильний хід:</a:t>
            </a:r>
          </a:p>
          <a:p>
            <a:pPr algn="l"/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=</a:t>
            </a:r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 прямому знімку</a:t>
            </a:r>
          </a:p>
          <a:p>
            <a:pPr algn="l"/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= </a:t>
            </a:r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боковому</a:t>
            </a:r>
            <a:endParaRPr lang="uk-UA" sz="2800" b="1" i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Правильне положення:</a:t>
            </a:r>
          </a:p>
          <a:p>
            <a:pPr algn="l"/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 </a:t>
            </a:r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верхнє (між ключиць)</a:t>
            </a:r>
          </a:p>
          <a:p>
            <a:pPr algn="l"/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=</a:t>
            </a:r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нижнє  (1 см над кілем)</a:t>
            </a:r>
          </a:p>
          <a:p>
            <a:pPr algn="l"/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Ускладнення:</a:t>
            </a:r>
          </a:p>
          <a:p>
            <a:pPr algn="l"/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=  </a:t>
            </a:r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стравохід</a:t>
            </a:r>
          </a:p>
          <a:p>
            <a:pPr algn="l"/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ателектаз</a:t>
            </a:r>
          </a:p>
          <a:p>
            <a:pPr algn="l"/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endParaRPr lang="uk-UA" sz="2400" b="1" i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7280" y="428604"/>
            <a:ext cx="60351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i="1" dirty="0" err="1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Ендотрахеальна</a:t>
            </a:r>
            <a:r>
              <a:rPr lang="uk-UA" sz="3200" i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uk-UA" sz="3200" i="1" dirty="0" err="1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ЕТ</a:t>
            </a:r>
            <a:r>
              <a:rPr lang="uk-UA" sz="3200" i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трубка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4488"/>
            <a:ext cx="7772400" cy="1143008"/>
          </a:xfrm>
        </p:spPr>
        <p:txBody>
          <a:bodyPr>
            <a:normAutofit fontScale="90000"/>
          </a:bodyPr>
          <a:lstStyle/>
          <a:p>
            <a:b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14282" y="5143512"/>
            <a:ext cx="8715436" cy="1277007"/>
          </a:xfrm>
        </p:spPr>
        <p:txBody>
          <a:bodyPr>
            <a:noAutofit/>
          </a:bodyPr>
          <a:lstStyle/>
          <a:p>
            <a:r>
              <a:rPr lang="uk-UA" sz="24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Ателектаз лівої легені. </a:t>
            </a:r>
            <a:r>
              <a:rPr lang="uk-UA" sz="2400" b="1" i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ЕТ</a:t>
            </a:r>
            <a:r>
              <a:rPr lang="uk-UA" sz="24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занадто низько, кінчик в правому головному бронху. Лівий головний бронх закритий, повітря в легеню не надходить. Легеня втратила об'єм зі зсувом середостіння вліво</a:t>
            </a:r>
          </a:p>
        </p:txBody>
      </p:sp>
      <p:pic>
        <p:nvPicPr>
          <p:cNvPr id="6" name="Picture 5" descr="3-23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-24"/>
            <a:ext cx="6429420" cy="517693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22939" cy="6386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4488"/>
            <a:ext cx="7772400" cy="1143008"/>
          </a:xfrm>
        </p:spPr>
        <p:txBody>
          <a:bodyPr>
            <a:normAutofit fontScale="90000"/>
          </a:bodyPr>
          <a:lstStyle/>
          <a:p>
            <a:b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14282" y="1214422"/>
            <a:ext cx="8643998" cy="5060254"/>
          </a:xfrm>
        </p:spPr>
        <p:txBody>
          <a:bodyPr>
            <a:normAutofit/>
          </a:bodyPr>
          <a:lstStyle/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Правильний хід: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 прямому знімку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=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боковому</a:t>
            </a:r>
            <a:endParaRPr lang="uk-UA" b="1" i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Правильне положення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=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перевірка</a:t>
            </a:r>
            <a:endParaRPr lang="uk-UA" b="1" i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Ускладнення: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= 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стравохід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трахея, легені</a:t>
            </a:r>
          </a:p>
          <a:p>
            <a:pPr algn="l"/>
            <a:endParaRPr lang="uk-UA" b="1" i="1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12849" y="285728"/>
            <a:ext cx="6373861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Назо-гастральна</a:t>
            </a:r>
            <a:r>
              <a:rPr lang="uk-UA" sz="3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(НГ) трубка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5357826"/>
            <a:ext cx="9144000" cy="1143008"/>
          </a:xfrm>
        </p:spPr>
        <p:txBody>
          <a:bodyPr>
            <a:normAutofit fontScale="90000"/>
          </a:bodyPr>
          <a:lstStyle/>
          <a:p>
            <a:b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3-24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" y="155290"/>
            <a:ext cx="9144000" cy="470247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66682" y="5510226"/>
            <a:ext cx="9144000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uk-UA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br>
              <a:rPr kumimoji="0" lang="uk-UA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5002612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Нормальний хід НГ. </a:t>
            </a:r>
            <a:r>
              <a:rPr lang="uk-UA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(А)</a:t>
            </a:r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У ЗП проекції НГ проходить безпосередньо за трахеєю до кіля,  потім відхиляється вліво на шлунково-стравохідному переході. </a:t>
            </a:r>
            <a:r>
              <a:rPr lang="uk-UA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(B)</a:t>
            </a:r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 бічному знімку НГ видно за трахеєю (T) і далі за серцем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85720" y="5000636"/>
            <a:ext cx="8643998" cy="1466848"/>
          </a:xfrm>
        </p:spPr>
        <p:txBody>
          <a:bodyPr>
            <a:noAutofit/>
          </a:bodyPr>
          <a:lstStyle/>
          <a:p>
            <a:pPr marL="457200" indent="-457200" algn="l"/>
            <a:r>
              <a:rPr lang="uk-UA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(А)</a:t>
            </a:r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НГ трубка в правому головному бронху. </a:t>
            </a:r>
          </a:p>
          <a:p>
            <a:pPr marL="457200" indent="-457200" algn="l"/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(В)</a:t>
            </a:r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Якщо трубка досить жорстка і, якщо її наполегливо штовхати, можна перфорувати легеню і вийти в плевральну порожнину </a:t>
            </a:r>
          </a:p>
        </p:txBody>
      </p:sp>
      <p:pic>
        <p:nvPicPr>
          <p:cNvPr id="4" name="Picture 3" descr="3-25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965" y="285728"/>
            <a:ext cx="9155965" cy="421484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1529</TotalTime>
  <Words>669</Words>
  <Application>Microsoft Office PowerPoint</Application>
  <PresentationFormat>Екран (4:3)</PresentationFormat>
  <Paragraphs>117</Paragraphs>
  <Slides>24</Slides>
  <Notes>11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24</vt:i4>
      </vt:variant>
    </vt:vector>
  </HeadingPairs>
  <TitlesOfParts>
    <vt:vector size="29" baseType="lpstr">
      <vt:lpstr>Arial</vt:lpstr>
      <vt:lpstr>Arial Cyr</vt:lpstr>
      <vt:lpstr>Calibri</vt:lpstr>
      <vt:lpstr>Monotype Corsiva</vt:lpstr>
      <vt:lpstr>Office Theme</vt:lpstr>
      <vt:lpstr>ТОРАКАЛЬНА РАДІОЛОГІЯ </vt:lpstr>
      <vt:lpstr>     </vt:lpstr>
      <vt:lpstr>Презентація PowerPoint</vt:lpstr>
      <vt:lpstr>Презентація PowerPoint</vt:lpstr>
      <vt:lpstr>  </vt:lpstr>
      <vt:lpstr>Презентація PowerPoint</vt:lpstr>
      <vt:lpstr>  </vt:lpstr>
      <vt:lpstr> 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name</dc:creator>
  <cp:lastModifiedBy>Микола Пилипенко</cp:lastModifiedBy>
  <cp:revision>52</cp:revision>
  <dcterms:created xsi:type="dcterms:W3CDTF">2009-10-28T19:35:23Z</dcterms:created>
  <dcterms:modified xsi:type="dcterms:W3CDTF">2019-10-21T19:06:41Z</dcterms:modified>
</cp:coreProperties>
</file>