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02D5D-F459-4472-9A80-F16BA96F710F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2D65D-A9DD-47E0-B284-8DC7CAA253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9756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02D5D-F459-4472-9A80-F16BA96F710F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2D65D-A9DD-47E0-B284-8DC7CAA253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88688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02D5D-F459-4472-9A80-F16BA96F710F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2D65D-A9DD-47E0-B284-8DC7CAA253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53949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02D5D-F459-4472-9A80-F16BA96F710F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2D65D-A9DD-47E0-B284-8DC7CAA253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9947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02D5D-F459-4472-9A80-F16BA96F710F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2D65D-A9DD-47E0-B284-8DC7CAA253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5655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02D5D-F459-4472-9A80-F16BA96F710F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2D65D-A9DD-47E0-B284-8DC7CAA253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10731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02D5D-F459-4472-9A80-F16BA96F710F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2D65D-A9DD-47E0-B284-8DC7CAA253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37100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02D5D-F459-4472-9A80-F16BA96F710F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2D65D-A9DD-47E0-B284-8DC7CAA253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613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02D5D-F459-4472-9A80-F16BA96F710F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2D65D-A9DD-47E0-B284-8DC7CAA253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66323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02D5D-F459-4472-9A80-F16BA96F710F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2D65D-A9DD-47E0-B284-8DC7CAA253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70480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02D5D-F459-4472-9A80-F16BA96F710F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2D65D-A9DD-47E0-B284-8DC7CAA253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86111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102D5D-F459-4472-9A80-F16BA96F710F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B2D65D-A9DD-47E0-B284-8DC7CAA253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2471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695459" y="206063"/>
            <a:ext cx="11496541" cy="59093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2400" b="1" dirty="0" err="1">
                <a:solidFill>
                  <a:schemeClr val="accent2"/>
                </a:solidFill>
              </a:rPr>
              <a:t>Харк</a:t>
            </a:r>
            <a:r>
              <a:rPr lang="uk-UA" sz="2400" b="1" dirty="0">
                <a:solidFill>
                  <a:schemeClr val="accent2"/>
                </a:solidFill>
              </a:rPr>
              <a:t>і</a:t>
            </a:r>
            <a:r>
              <a:rPr lang="ru-RU" sz="2400" b="1" dirty="0" err="1">
                <a:solidFill>
                  <a:schemeClr val="accent2"/>
                </a:solidFill>
              </a:rPr>
              <a:t>вський</a:t>
            </a:r>
            <a:r>
              <a:rPr lang="ru-RU" sz="2400" b="1" dirty="0">
                <a:solidFill>
                  <a:schemeClr val="accent2"/>
                </a:solidFill>
              </a:rPr>
              <a:t> </a:t>
            </a:r>
            <a:r>
              <a:rPr lang="ru-RU" sz="2400" b="1" dirty="0" err="1">
                <a:solidFill>
                  <a:schemeClr val="accent2"/>
                </a:solidFill>
              </a:rPr>
              <a:t>національний</a:t>
            </a:r>
            <a:r>
              <a:rPr lang="ru-RU" sz="2400" b="1" dirty="0">
                <a:solidFill>
                  <a:schemeClr val="accent2"/>
                </a:solidFill>
              </a:rPr>
              <a:t> </a:t>
            </a:r>
            <a:r>
              <a:rPr lang="ru-RU" sz="2400" b="1" dirty="0" err="1">
                <a:solidFill>
                  <a:schemeClr val="accent2"/>
                </a:solidFill>
              </a:rPr>
              <a:t>медичний</a:t>
            </a:r>
            <a:r>
              <a:rPr lang="ru-RU" sz="2400" b="1" dirty="0">
                <a:solidFill>
                  <a:schemeClr val="accent2"/>
                </a:solidFill>
              </a:rPr>
              <a:t> </a:t>
            </a:r>
            <a:r>
              <a:rPr lang="ru-RU" sz="2400" b="1" dirty="0" err="1">
                <a:solidFill>
                  <a:schemeClr val="accent2"/>
                </a:solidFill>
              </a:rPr>
              <a:t>університет</a:t>
            </a:r>
            <a:r>
              <a:rPr lang="ru-RU" sz="2400" b="1" dirty="0">
                <a:solidFill>
                  <a:schemeClr val="accent2"/>
                </a:solidFill>
              </a:rPr>
              <a:t/>
            </a:r>
            <a:br>
              <a:rPr lang="ru-RU" sz="2400" b="1" dirty="0">
                <a:solidFill>
                  <a:schemeClr val="accent2"/>
                </a:solidFill>
              </a:rPr>
            </a:br>
            <a:r>
              <a:rPr lang="ru-RU" sz="2400" b="1" dirty="0">
                <a:solidFill>
                  <a:schemeClr val="accent2"/>
                </a:solidFill>
              </a:rPr>
              <a:t/>
            </a:r>
            <a:br>
              <a:rPr lang="ru-RU" sz="2400" b="1" dirty="0">
                <a:solidFill>
                  <a:schemeClr val="accent2"/>
                </a:solidFill>
              </a:rPr>
            </a:br>
            <a:r>
              <a:rPr lang="ru-RU" sz="2400" b="1" dirty="0">
                <a:solidFill>
                  <a:schemeClr val="accent2"/>
                </a:solidFill>
              </a:rPr>
              <a:t/>
            </a:r>
            <a:br>
              <a:rPr lang="ru-RU" sz="2400" b="1" dirty="0">
                <a:solidFill>
                  <a:schemeClr val="accent2"/>
                </a:solidFill>
              </a:rPr>
            </a:br>
            <a:r>
              <a:rPr lang="ru-RU" sz="2000" b="1" dirty="0">
                <a:solidFill>
                  <a:schemeClr val="accent2"/>
                </a:solidFill>
              </a:rPr>
              <a:t>Кафедра </a:t>
            </a:r>
            <a:r>
              <a:rPr lang="ru-RU" sz="2000" b="1" dirty="0" err="1">
                <a:solidFill>
                  <a:schemeClr val="accent2"/>
                </a:solidFill>
              </a:rPr>
              <a:t>медичної</a:t>
            </a:r>
            <a:r>
              <a:rPr lang="ru-RU" sz="2000" b="1" dirty="0">
                <a:solidFill>
                  <a:schemeClr val="accent2"/>
                </a:solidFill>
              </a:rPr>
              <a:t> та </a:t>
            </a:r>
            <a:r>
              <a:rPr lang="ru-RU" sz="2000" b="1" dirty="0" err="1">
                <a:solidFill>
                  <a:schemeClr val="accent2"/>
                </a:solidFill>
              </a:rPr>
              <a:t>біоорганічної</a:t>
            </a:r>
            <a:r>
              <a:rPr lang="ru-RU" sz="2000" b="1" dirty="0">
                <a:solidFill>
                  <a:schemeClr val="accent2"/>
                </a:solidFill>
              </a:rPr>
              <a:t> </a:t>
            </a:r>
            <a:r>
              <a:rPr lang="ru-RU" sz="2000" b="1" dirty="0" err="1">
                <a:solidFill>
                  <a:schemeClr val="accent2"/>
                </a:solidFill>
              </a:rPr>
              <a:t>хімії</a:t>
            </a:r>
            <a:r>
              <a:rPr lang="ru-RU" sz="2000" b="1" dirty="0">
                <a:solidFill>
                  <a:schemeClr val="accent2"/>
                </a:solidFill>
              </a:rPr>
              <a:t/>
            </a:r>
            <a:br>
              <a:rPr lang="ru-RU" sz="2000" b="1" dirty="0">
                <a:solidFill>
                  <a:schemeClr val="accent2"/>
                </a:solidFill>
              </a:rPr>
            </a:br>
            <a:r>
              <a:rPr lang="ru-RU" sz="2000" b="1" dirty="0">
                <a:solidFill>
                  <a:schemeClr val="accent2"/>
                </a:solidFill>
              </a:rPr>
              <a:t/>
            </a:r>
            <a:br>
              <a:rPr lang="ru-RU" sz="2000" b="1" dirty="0">
                <a:solidFill>
                  <a:schemeClr val="accent2"/>
                </a:solidFill>
              </a:rPr>
            </a:br>
            <a:r>
              <a:rPr lang="ru-RU" sz="2000" b="1" dirty="0">
                <a:solidFill>
                  <a:srgbClr val="006600"/>
                </a:solidFill>
              </a:rPr>
              <a:t> «</a:t>
            </a:r>
            <a:r>
              <a:rPr lang="ru-RU" sz="2000" b="1" dirty="0" err="1">
                <a:solidFill>
                  <a:srgbClr val="006600"/>
                </a:solidFill>
              </a:rPr>
              <a:t>Медична</a:t>
            </a:r>
            <a:r>
              <a:rPr lang="ru-RU" sz="2000" b="1" dirty="0">
                <a:solidFill>
                  <a:srgbClr val="006600"/>
                </a:solidFill>
              </a:rPr>
              <a:t> </a:t>
            </a:r>
            <a:r>
              <a:rPr lang="ru-RU" sz="2000" b="1" dirty="0" err="1">
                <a:solidFill>
                  <a:srgbClr val="006600"/>
                </a:solidFill>
              </a:rPr>
              <a:t>хімія</a:t>
            </a:r>
            <a:r>
              <a:rPr lang="ru-RU" sz="2000" b="1" dirty="0">
                <a:solidFill>
                  <a:srgbClr val="006600"/>
                </a:solidFill>
              </a:rPr>
              <a:t>»</a:t>
            </a:r>
            <a:br>
              <a:rPr lang="ru-RU" sz="2000" b="1" dirty="0">
                <a:solidFill>
                  <a:srgbClr val="006600"/>
                </a:solidFill>
              </a:rPr>
            </a:br>
            <a:r>
              <a:rPr lang="ru-RU" sz="2000" b="1" dirty="0">
                <a:solidFill>
                  <a:srgbClr val="006600"/>
                </a:solidFill>
              </a:rPr>
              <a:t/>
            </a:r>
            <a:br>
              <a:rPr lang="ru-RU" sz="2000" b="1" dirty="0">
                <a:solidFill>
                  <a:srgbClr val="006600"/>
                </a:solidFill>
              </a:rPr>
            </a:br>
            <a:endParaRPr lang="ru-RU" sz="2000" b="1" dirty="0">
              <a:solidFill>
                <a:srgbClr val="006600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ru-RU" sz="2000" b="1" dirty="0" err="1">
                <a:solidFill>
                  <a:srgbClr val="006600"/>
                </a:solidFill>
              </a:rPr>
              <a:t>Лекція</a:t>
            </a:r>
            <a:r>
              <a:rPr lang="ru-RU" sz="2000" b="1" dirty="0">
                <a:solidFill>
                  <a:srgbClr val="006600"/>
                </a:solidFill>
              </a:rPr>
              <a:t> № </a:t>
            </a:r>
            <a:r>
              <a:rPr lang="ru-RU" sz="2000" b="1" dirty="0">
                <a:solidFill>
                  <a:srgbClr val="006600"/>
                </a:solidFill>
              </a:rPr>
              <a:t>8</a:t>
            </a:r>
            <a:endParaRPr lang="ru-RU" sz="2000" b="1" dirty="0">
              <a:solidFill>
                <a:srgbClr val="006600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endParaRPr lang="uk-UA" sz="2000" b="1" dirty="0" smtClean="0">
              <a:solidFill>
                <a:srgbClr val="006600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endParaRPr lang="ru-RU" sz="2000" b="1" dirty="0">
              <a:solidFill>
                <a:srgbClr val="006600"/>
              </a:solidFill>
            </a:endParaRPr>
          </a:p>
          <a:p>
            <a:pPr algn="ctr" eaLnBrk="1" hangingPunct="1"/>
            <a:r>
              <a:rPr lang="uk-UA" sz="2800" b="1" dirty="0" smtClean="0">
                <a:solidFill>
                  <a:srgbClr val="CC0000"/>
                </a:solidFill>
              </a:rPr>
              <a:t>Розчинність речовин.</a:t>
            </a:r>
            <a:endParaRPr lang="uk-UA" sz="2000" dirty="0" smtClean="0">
              <a:solidFill>
                <a:srgbClr val="CC0000"/>
              </a:solidFill>
            </a:endParaRPr>
          </a:p>
          <a:p>
            <a:pPr algn="just" eaLnBrk="1" hangingPunct="1"/>
            <a:endParaRPr lang="uk-UA" sz="2000" dirty="0">
              <a:solidFill>
                <a:srgbClr val="CC0000"/>
              </a:solidFill>
            </a:endParaRPr>
          </a:p>
          <a:p>
            <a:pPr algn="r" eaLnBrk="1" hangingPunct="1"/>
            <a:r>
              <a:rPr lang="uk-UA" sz="2000" b="1" dirty="0">
                <a:solidFill>
                  <a:srgbClr val="6600CC"/>
                </a:solidFill>
              </a:rPr>
              <a:t>Лектор: </a:t>
            </a:r>
            <a:r>
              <a:rPr lang="uk-UA" sz="2000" b="1" dirty="0" smtClean="0">
                <a:solidFill>
                  <a:srgbClr val="6600CC"/>
                </a:solidFill>
              </a:rPr>
              <a:t>доцент </a:t>
            </a:r>
            <a:r>
              <a:rPr lang="uk-UA" sz="2000" b="1" dirty="0" err="1" smtClean="0">
                <a:solidFill>
                  <a:srgbClr val="6600CC"/>
                </a:solidFill>
              </a:rPr>
              <a:t>Петюніна</a:t>
            </a:r>
            <a:r>
              <a:rPr lang="uk-UA" sz="2000" b="1" dirty="0" smtClean="0">
                <a:solidFill>
                  <a:srgbClr val="6600CC"/>
                </a:solidFill>
              </a:rPr>
              <a:t> В.М.</a:t>
            </a:r>
            <a:endParaRPr lang="ru-RU" sz="2000" b="1" dirty="0">
              <a:solidFill>
                <a:srgbClr val="6600CC"/>
              </a:solidFill>
            </a:endParaRPr>
          </a:p>
          <a:p>
            <a:pPr algn="just" eaLnBrk="1" hangingPunct="1"/>
            <a:endParaRPr lang="uk-UA" sz="2000" b="1" dirty="0">
              <a:solidFill>
                <a:srgbClr val="6600CC"/>
              </a:solidFill>
            </a:endParaRPr>
          </a:p>
          <a:p>
            <a:pPr algn="ctr" eaLnBrk="1" hangingPunct="1"/>
            <a:endParaRPr lang="ru-RU" sz="2800" b="1" dirty="0">
              <a:solidFill>
                <a:srgbClr val="CC0000"/>
              </a:solidFill>
            </a:endParaRPr>
          </a:p>
        </p:txBody>
      </p:sp>
      <p:pic>
        <p:nvPicPr>
          <p:cNvPr id="5" name="Рисунок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3405" y="1686125"/>
            <a:ext cx="1729534" cy="2204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0855" y="1686125"/>
            <a:ext cx="2272133" cy="2272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152436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081826"/>
            <a:ext cx="10515600" cy="5095137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uk-UA" dirty="0" smtClean="0"/>
              <a:t>Розчинність речовин:</a:t>
            </a:r>
          </a:p>
          <a:p>
            <a:pPr marL="0" indent="0">
              <a:buNone/>
            </a:pPr>
            <a:r>
              <a:rPr lang="uk-UA" dirty="0" smtClean="0"/>
              <a:t>а) газів у рідинах. Газові закони і їх значення для процесів життєдіяльності.</a:t>
            </a:r>
          </a:p>
          <a:p>
            <a:pPr marL="0" indent="0">
              <a:buNone/>
            </a:pPr>
            <a:r>
              <a:rPr lang="uk-UA" dirty="0" smtClean="0"/>
              <a:t>б) рідин і твердих речовин у рідинах.</a:t>
            </a:r>
          </a:p>
          <a:p>
            <a:pPr marL="0" indent="0">
              <a:buNone/>
            </a:pPr>
            <a:r>
              <a:rPr lang="uk-UA" dirty="0" smtClean="0"/>
              <a:t>2. Розподіл розчиненої речовини між двома рідинами, які не змішуються.</a:t>
            </a:r>
          </a:p>
          <a:p>
            <a:pPr marL="0" indent="0">
              <a:buNone/>
            </a:pPr>
            <a:r>
              <a:rPr lang="uk-UA" dirty="0" smtClean="0"/>
              <a:t>3. Величини, що характеризують кількісний склад розчинів.</a:t>
            </a:r>
          </a:p>
          <a:p>
            <a:pPr marL="0" indent="0">
              <a:buNone/>
            </a:pPr>
            <a:endParaRPr lang="uk-UA" dirty="0"/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754728" y="25758"/>
            <a:ext cx="4682544" cy="1056068"/>
          </a:xfrm>
        </p:spPr>
        <p:txBody>
          <a:bodyPr>
            <a:normAutofit/>
          </a:bodyPr>
          <a:lstStyle/>
          <a:p>
            <a:pPr algn="ctr"/>
            <a:r>
              <a:rPr lang="uk-UA" b="1" dirty="0" smtClean="0">
                <a:solidFill>
                  <a:srgbClr val="FF0000"/>
                </a:solidFill>
              </a:rPr>
              <a:t>План лекції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40004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88565" y="94669"/>
            <a:ext cx="5214870" cy="832610"/>
          </a:xfrm>
        </p:spPr>
        <p:txBody>
          <a:bodyPr/>
          <a:lstStyle/>
          <a:p>
            <a:r>
              <a:rPr lang="uk-UA" dirty="0" smtClean="0">
                <a:solidFill>
                  <a:srgbClr val="FF0000"/>
                </a:solidFill>
              </a:rPr>
              <a:t>Розчинність речовин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808194"/>
            <a:ext cx="12192000" cy="4240324"/>
          </a:xfrm>
        </p:spPr>
        <p:txBody>
          <a:bodyPr>
            <a:noAutofit/>
          </a:bodyPr>
          <a:lstStyle/>
          <a:p>
            <a:r>
              <a:rPr lang="uk-UA" sz="4400" i="1" dirty="0"/>
              <a:t>Розчинність</a:t>
            </a:r>
            <a:r>
              <a:rPr lang="uk-UA" sz="4400" dirty="0"/>
              <a:t> – це мимовільний процес, що відбувається за рахунок дифузії молекул або іонів із області з більшою концентрацією в область із меншою концентрацією, у результаті чого речовина рівномірно розподіляється у повному об’ємі розчину.</a:t>
            </a:r>
            <a:endParaRPr lang="ru-RU" sz="4400" dirty="0"/>
          </a:p>
          <a:p>
            <a:r>
              <a:rPr lang="uk-UA" sz="4800" dirty="0"/>
              <a:t>Розчинність залежить від температури, зовнішнього тиску, природи речовини, що розчиняється, і розчинника.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83802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60938" y="0"/>
            <a:ext cx="8202769" cy="897004"/>
          </a:xfrm>
        </p:spPr>
        <p:txBody>
          <a:bodyPr>
            <a:normAutofit/>
          </a:bodyPr>
          <a:lstStyle/>
          <a:p>
            <a:r>
              <a:rPr lang="uk-UA" dirty="0">
                <a:solidFill>
                  <a:srgbClr val="FF0000"/>
                </a:solidFill>
              </a:rPr>
              <a:t>Розчинність газів у рідині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0152" y="682580"/>
            <a:ext cx="12101847" cy="61754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4400" dirty="0" smtClean="0"/>
              <a:t>Залежить від:</a:t>
            </a:r>
          </a:p>
          <a:p>
            <a:r>
              <a:rPr lang="uk-UA" sz="4400" dirty="0" smtClean="0">
                <a:solidFill>
                  <a:srgbClr val="FF0000"/>
                </a:solidFill>
              </a:rPr>
              <a:t>Температури.</a:t>
            </a:r>
            <a:r>
              <a:rPr lang="uk-UA" sz="4400" dirty="0" smtClean="0"/>
              <a:t> Так як процес розчинення газу у рідині екзотермічний зниження температури підвищує розчинність;</a:t>
            </a:r>
          </a:p>
          <a:p>
            <a:r>
              <a:rPr lang="uk-UA" sz="4400" dirty="0" smtClean="0">
                <a:solidFill>
                  <a:srgbClr val="FF0000"/>
                </a:solidFill>
              </a:rPr>
              <a:t>Тиску. </a:t>
            </a:r>
            <a:r>
              <a:rPr lang="uk-UA" sz="4400" dirty="0" smtClean="0"/>
              <a:t>За принципом </a:t>
            </a:r>
            <a:r>
              <a:rPr lang="uk-UA" sz="4400" dirty="0" err="1" smtClean="0"/>
              <a:t>Ле-Шательє</a:t>
            </a:r>
            <a:r>
              <a:rPr lang="uk-UA" sz="4400" dirty="0" smtClean="0"/>
              <a:t> підвищення тиску збільшує розчинність</a:t>
            </a:r>
            <a:r>
              <a:rPr lang="uk-UA" sz="4400" dirty="0" smtClean="0"/>
              <a:t> газу у рідині;</a:t>
            </a:r>
          </a:p>
          <a:p>
            <a:r>
              <a:rPr lang="uk-UA" sz="4400" dirty="0" smtClean="0">
                <a:solidFill>
                  <a:srgbClr val="FF0000"/>
                </a:solidFill>
              </a:rPr>
              <a:t>Наявність електролітів. </a:t>
            </a:r>
            <a:r>
              <a:rPr lang="uk-UA" sz="4400" dirty="0" smtClean="0"/>
              <a:t>Знижує розчинність газів у рідині.</a:t>
            </a:r>
          </a:p>
          <a:p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9676479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15496" y="120428"/>
            <a:ext cx="3746679" cy="1012914"/>
          </a:xfrm>
        </p:spPr>
        <p:txBody>
          <a:bodyPr/>
          <a:lstStyle/>
          <a:p>
            <a:r>
              <a:rPr lang="uk-UA" dirty="0" smtClean="0">
                <a:solidFill>
                  <a:srgbClr val="FF0000"/>
                </a:solidFill>
              </a:rPr>
              <a:t>Газові закони</a:t>
            </a:r>
            <a:endParaRPr lang="ru-RU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0" y="1133342"/>
                <a:ext cx="12192000" cy="5724658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uk-UA" i="1" u="sng" dirty="0" smtClean="0"/>
                  <a:t>Закон У. Генрі:</a:t>
                </a:r>
              </a:p>
              <a:p>
                <a:pPr marL="0" indent="0" fontAlgn="base">
                  <a:buNone/>
                </a:pPr>
                <a:r>
                  <a:rPr lang="uk-UA" dirty="0"/>
                  <a:t>	</a:t>
                </a:r>
                <a:r>
                  <a:rPr lang="uk-UA" dirty="0" smtClean="0"/>
                  <a:t>Маса </a:t>
                </a:r>
                <a:r>
                  <a:rPr lang="uk-UA" dirty="0"/>
                  <a:t>газу, що розчинився при постійній температурі в даному об'ємі рідини, прямо пропорційна його парціальному тиску над розчином.</a:t>
                </a:r>
                <a:endParaRPr lang="ru-RU" dirty="0"/>
              </a:p>
              <a:p>
                <a:pPr marL="0" indent="0" algn="ctr" fontAlgn="base">
                  <a:buNone/>
                </a:pPr>
                <a:r>
                  <a:rPr lang="uk-UA" i="1" dirty="0"/>
                  <a:t>m</a:t>
                </a:r>
                <a:r>
                  <a:rPr lang="uk-UA" dirty="0"/>
                  <a:t> = </a:t>
                </a:r>
                <a:r>
                  <a:rPr lang="uk-UA" i="1" dirty="0"/>
                  <a:t>K </a:t>
                </a:r>
                <a:r>
                  <a:rPr lang="uk-UA" dirty="0"/>
                  <a:t>∙</a:t>
                </a:r>
                <a:r>
                  <a:rPr lang="uk-UA" i="1" dirty="0"/>
                  <a:t> p</a:t>
                </a:r>
                <a:endParaRPr lang="ru-RU" dirty="0"/>
              </a:p>
              <a:p>
                <a:pPr marL="0" indent="0">
                  <a:buNone/>
                </a:pPr>
                <a:r>
                  <a:rPr lang="uk-UA" dirty="0" smtClean="0"/>
                  <a:t>	Чисельне </a:t>
                </a:r>
                <a:r>
                  <a:rPr lang="uk-UA" dirty="0"/>
                  <a:t>значення коефіцієнта </a:t>
                </a:r>
                <a:r>
                  <a:rPr lang="uk-UA" i="1" dirty="0"/>
                  <a:t>K</a:t>
                </a:r>
                <a:r>
                  <a:rPr lang="uk-UA" dirty="0"/>
                  <a:t> відображає залежність розчинності від природи газу, розчинника й температури</a:t>
                </a:r>
                <a:r>
                  <a:rPr lang="uk-UA" dirty="0" smtClean="0"/>
                  <a:t>.</a:t>
                </a:r>
              </a:p>
              <a:p>
                <a:pPr marL="0" indent="0">
                  <a:buNone/>
                </a:pPr>
                <a:r>
                  <a:rPr lang="uk-UA" i="1" u="sng" dirty="0" smtClean="0"/>
                  <a:t>Закон І.М. Сєченова:</a:t>
                </a:r>
              </a:p>
              <a:p>
                <a:pPr marL="0" indent="0" algn="ctr" fontAlgn="base">
                  <a:buNone/>
                </a:pPr>
                <a:r>
                  <a:rPr lang="uk-UA" i="1" dirty="0"/>
                  <a:t>S</a:t>
                </a:r>
                <a:r>
                  <a:rPr lang="uk-UA" dirty="0"/>
                  <a:t> = </a:t>
                </a:r>
                <a:r>
                  <a:rPr lang="uk-UA" i="1" dirty="0"/>
                  <a:t>S</a:t>
                </a:r>
                <a:r>
                  <a:rPr lang="uk-UA" baseline="-25000" dirty="0"/>
                  <a:t>0</a:t>
                </a:r>
                <a:r>
                  <a:rPr lang="uk-UA" dirty="0"/>
                  <a:t>e</a:t>
                </a:r>
                <a:r>
                  <a:rPr lang="uk-UA" baseline="30000" dirty="0"/>
                  <a:t>–</a:t>
                </a:r>
                <a:r>
                  <a:rPr lang="uk-UA" i="1" baseline="30000" dirty="0" err="1"/>
                  <a:t>kc</a:t>
                </a:r>
                <a:r>
                  <a:rPr lang="uk-UA" dirty="0"/>
                  <a:t> </a:t>
                </a:r>
                <a:endParaRPr lang="uk-UA" dirty="0" smtClean="0"/>
              </a:p>
              <a:p>
                <a:pPr marL="0" indent="0" fontAlgn="base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uk-UA"/>
                        <m:t>ln</m:t>
                      </m:r>
                      <m:f>
                        <m:fPr>
                          <m:ctrlPr>
                            <a:rPr lang="ru-RU" i="1"/>
                          </m:ctrlPr>
                        </m:fPr>
                        <m:num>
                          <m:sSub>
                            <m:sSubPr>
                              <m:ctrlPr>
                                <a:rPr lang="ru-RU" i="1"/>
                              </m:ctrlPr>
                            </m:sSubPr>
                            <m:e>
                              <m:r>
                                <m:rPr>
                                  <m:nor/>
                                </m:rPr>
                                <a:rPr lang="uk-UA"/>
                                <m:t>S</m:t>
                              </m:r>
                            </m:e>
                            <m:sub>
                              <m:r>
                                <m:rPr>
                                  <m:nor/>
                                </m:rPr>
                                <a:rPr lang="uk-UA"/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m:rPr>
                              <m:nor/>
                            </m:rPr>
                            <a:rPr lang="uk-UA"/>
                            <m:t>S</m:t>
                          </m:r>
                        </m:den>
                      </m:f>
                      <m:r>
                        <m:rPr>
                          <m:nor/>
                        </m:rPr>
                        <a:rPr lang="uk-UA"/>
                        <m:t>=</m:t>
                      </m:r>
                      <m:r>
                        <m:rPr>
                          <m:nor/>
                        </m:rPr>
                        <a:rPr lang="uk-UA"/>
                        <m:t>KC</m:t>
                      </m:r>
                    </m:oMath>
                  </m:oMathPara>
                </a14:m>
                <a:endParaRPr lang="ru-RU" dirty="0"/>
              </a:p>
              <a:p>
                <a:pPr marL="0" indent="0" fontAlgn="base">
                  <a:buNone/>
                </a:pPr>
                <a:r>
                  <a:rPr lang="uk-UA" dirty="0"/>
                  <a:t>де e – основа натурального логарифму</a:t>
                </a:r>
                <a:r>
                  <a:rPr lang="uk-UA" dirty="0" smtClean="0"/>
                  <a:t>,</a:t>
                </a:r>
              </a:p>
              <a:p>
                <a:pPr marL="0" indent="0" fontAlgn="base">
                  <a:buNone/>
                </a:pPr>
                <a:r>
                  <a:rPr lang="uk-UA" dirty="0" smtClean="0"/>
                  <a:t>     </a:t>
                </a:r>
                <a:r>
                  <a:rPr lang="uk-UA" i="1" dirty="0" smtClean="0"/>
                  <a:t>K</a:t>
                </a:r>
                <a:r>
                  <a:rPr lang="uk-UA" dirty="0" smtClean="0"/>
                  <a:t> </a:t>
                </a:r>
                <a:r>
                  <a:rPr lang="uk-UA" dirty="0"/>
                  <a:t>– константа, значення якої залежить від природи електроліту й розчиненого газу та температури.</a:t>
                </a:r>
                <a:endParaRPr lang="ru-RU" dirty="0"/>
              </a:p>
              <a:p>
                <a:pPr marL="0" indent="0">
                  <a:buNone/>
                </a:pPr>
                <a:endParaRPr lang="ru-RU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133342"/>
                <a:ext cx="12192000" cy="5724658"/>
              </a:xfrm>
              <a:blipFill rotWithShape="0">
                <a:blip r:embed="rId2"/>
                <a:stretch>
                  <a:fillRect l="-1000" t="-2449" r="-85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713235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067504" cy="1223493"/>
          </a:xfrm>
        </p:spPr>
        <p:txBody>
          <a:bodyPr/>
          <a:lstStyle/>
          <a:p>
            <a:r>
              <a:rPr lang="uk-UA" dirty="0">
                <a:solidFill>
                  <a:srgbClr val="FF0000"/>
                </a:solidFill>
              </a:rPr>
              <a:t>Розчинність твердих і рідких речовин у рідинах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0152" y="1107583"/>
            <a:ext cx="12101848" cy="5750417"/>
          </a:xfrm>
        </p:spPr>
        <p:txBody>
          <a:bodyPr>
            <a:normAutofit/>
          </a:bodyPr>
          <a:lstStyle/>
          <a:p>
            <a:r>
              <a:rPr lang="uk-UA" sz="3600" dirty="0" smtClean="0"/>
              <a:t>Розчинність </a:t>
            </a:r>
            <a:r>
              <a:rPr lang="uk-UA" sz="3600" dirty="0"/>
              <a:t>більшості твердих речовин залежить від температури й не залежить практично від тиску</a:t>
            </a:r>
            <a:r>
              <a:rPr lang="uk-UA" sz="3600" dirty="0" smtClean="0"/>
              <a:t>.</a:t>
            </a:r>
          </a:p>
          <a:p>
            <a:endParaRPr lang="ru-RU" sz="3600" dirty="0"/>
          </a:p>
          <a:p>
            <a:r>
              <a:rPr lang="uk-UA" sz="4000" dirty="0" smtClean="0"/>
              <a:t>Підкоряється</a:t>
            </a:r>
            <a:r>
              <a:rPr lang="uk-UA" sz="3600" dirty="0" smtClean="0"/>
              <a:t> </a:t>
            </a:r>
            <a:r>
              <a:rPr lang="uk-UA" sz="3600" dirty="0"/>
              <a:t>правилу «подібне розчиняється у подібному</a:t>
            </a:r>
            <a:r>
              <a:rPr lang="uk-UA" sz="3600" dirty="0" smtClean="0"/>
              <a:t>».</a:t>
            </a:r>
          </a:p>
          <a:p>
            <a:endParaRPr lang="uk-UA" sz="3600" dirty="0" smtClean="0"/>
          </a:p>
          <a:p>
            <a:r>
              <a:rPr lang="uk-UA" sz="3600" dirty="0"/>
              <a:t>Розчинення рідини у рідині залежить насамперед від природи розчинника й речовини, що розчиняється.</a:t>
            </a:r>
            <a:endParaRPr lang="ru-RU" sz="3600" dirty="0"/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0781970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4820"/>
            <a:ext cx="12192000" cy="1325563"/>
          </a:xfrm>
        </p:spPr>
        <p:txBody>
          <a:bodyPr/>
          <a:lstStyle/>
          <a:p>
            <a:pPr algn="ctr"/>
            <a:r>
              <a:rPr lang="uk-UA" dirty="0" smtClean="0">
                <a:solidFill>
                  <a:srgbClr val="FF0000"/>
                </a:solidFill>
              </a:rPr>
              <a:t>Величини, що характеризують кількісний склад розчинів</a:t>
            </a:r>
            <a:endParaRPr lang="ru-RU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90152" y="1510383"/>
                <a:ext cx="12101848" cy="5347617"/>
              </a:xfrm>
            </p:spPr>
            <p:txBody>
              <a:bodyPr/>
              <a:lstStyle/>
              <a:p>
                <a:r>
                  <a:rPr lang="uk-UA" i="1" dirty="0"/>
                  <a:t>Масова частка</a:t>
                </a:r>
                <a:r>
                  <a:rPr lang="uk-UA" dirty="0"/>
                  <a:t> </a:t>
                </a:r>
                <a:endParaRPr lang="ru-RU" dirty="0"/>
              </a:p>
              <a:p>
                <a:pPr marL="0" indent="0" algn="ctr" fontAlgn="base">
                  <a:buNone/>
                </a:pPr>
                <a14:m>
                  <m:oMath xmlns:m="http://schemas.openxmlformats.org/officeDocument/2006/math">
                    <m:r>
                      <a:rPr lang="uk-UA" i="1"/>
                      <m:t>𝜔</m:t>
                    </m:r>
                    <m:d>
                      <m:dPr>
                        <m:ctrlPr>
                          <a:rPr lang="ru-RU" i="1"/>
                        </m:ctrlPr>
                      </m:dPr>
                      <m:e>
                        <m:r>
                          <a:rPr lang="uk-UA" i="1"/>
                          <m:t>х</m:t>
                        </m:r>
                      </m:e>
                    </m:d>
                    <m:r>
                      <a:rPr lang="uk-UA" b="1" i="1"/>
                      <m:t>=</m:t>
                    </m:r>
                    <m:f>
                      <m:fPr>
                        <m:ctrlPr>
                          <a:rPr lang="ru-RU" b="1" i="1"/>
                        </m:ctrlPr>
                      </m:fPr>
                      <m:num>
                        <m:sSub>
                          <m:sSubPr>
                            <m:ctrlPr>
                              <a:rPr lang="ru-RU" i="1"/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uk-UA"/>
                              <m:t>m</m:t>
                            </m:r>
                          </m:e>
                          <m:sub>
                            <m:r>
                              <a:rPr lang="uk-UA"/>
                              <m:t>(</m:t>
                            </m:r>
                            <m:r>
                              <m:rPr>
                                <m:sty m:val="p"/>
                              </m:rPr>
                              <a:rPr lang="uk-UA"/>
                              <m:t>x</m:t>
                            </m:r>
                            <m:r>
                              <a:rPr lang="uk-UA"/>
                              <m:t>)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ru-RU" b="1" i="1"/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uk-UA"/>
                              <m:t>m</m:t>
                            </m:r>
                          </m:e>
                          <m:sub>
                            <m:r>
                              <a:rPr lang="uk-UA" b="1" i="1"/>
                              <m:t>(роз−ну)</m:t>
                            </m:r>
                          </m:sub>
                        </m:sSub>
                      </m:den>
                    </m:f>
                    <m:r>
                      <a:rPr lang="uk-UA" b="1" i="1"/>
                      <m:t> ·</m:t>
                    </m:r>
                    <m:r>
                      <a:rPr lang="uk-UA"/>
                      <m:t>100</m:t>
                    </m:r>
                    <m:r>
                      <a:rPr lang="uk-UA" b="1" i="1"/>
                      <m:t>% </m:t>
                    </m:r>
                  </m:oMath>
                </a14:m>
                <a:r>
                  <a:rPr lang="uk-UA" dirty="0"/>
                  <a:t> або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uk-UA"/>
                      <m:t>m</m:t>
                    </m:r>
                    <m:d>
                      <m:dPr>
                        <m:ctrlPr>
                          <a:rPr lang="ru-RU" i="1"/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uk-UA"/>
                          <m:t>x</m:t>
                        </m:r>
                      </m:e>
                    </m:d>
                    <m:r>
                      <a:rPr lang="uk-UA"/>
                      <m:t>= </m:t>
                    </m:r>
                    <m:f>
                      <m:fPr>
                        <m:ctrlPr>
                          <a:rPr lang="ru-RU" i="1"/>
                        </m:ctrlPr>
                      </m:fPr>
                      <m:num>
                        <m:sSub>
                          <m:sSubPr>
                            <m:ctrlPr>
                              <a:rPr lang="ru-RU" i="1"/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uk-UA"/>
                              <m:t>m</m:t>
                            </m:r>
                          </m:e>
                          <m:sub>
                            <m:r>
                              <a:rPr lang="uk-UA"/>
                              <m:t>(</m:t>
                            </m:r>
                            <m:r>
                              <m:rPr>
                                <m:sty m:val="p"/>
                              </m:rPr>
                              <a:rPr lang="uk-UA"/>
                              <m:t>x</m:t>
                            </m:r>
                            <m:r>
                              <a:rPr lang="uk-UA"/>
                              <m:t>)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ru-RU" i="1"/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uk-UA"/>
                              <m:t>m</m:t>
                            </m:r>
                          </m:e>
                          <m:sub>
                            <m:r>
                              <a:rPr lang="uk-UA"/>
                              <m:t>(х)</m:t>
                            </m:r>
                          </m:sub>
                        </m:sSub>
                        <m:r>
                          <a:rPr lang="uk-UA"/>
                          <m:t>+ </m:t>
                        </m:r>
                        <m:sSub>
                          <m:sSubPr>
                            <m:ctrlPr>
                              <a:rPr lang="ru-RU" i="1"/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uk-UA"/>
                              <m:t>m</m:t>
                            </m:r>
                          </m:e>
                          <m:sub>
                            <m:r>
                              <a:rPr lang="uk-UA"/>
                              <m:t>(роз</m:t>
                            </m:r>
                            <m:r>
                              <a:rPr lang="uk-UA" i="1"/>
                              <m:t>−</m:t>
                            </m:r>
                            <m:r>
                              <a:rPr lang="uk-UA"/>
                              <m:t>ка)</m:t>
                            </m:r>
                          </m:sub>
                        </m:sSub>
                      </m:den>
                    </m:f>
                    <m:r>
                      <a:rPr lang="uk-UA"/>
                      <m:t> ·100% </m:t>
                    </m:r>
                  </m:oMath>
                </a14:m>
                <a:r>
                  <a:rPr lang="uk-UA" dirty="0"/>
                  <a:t>,</a:t>
                </a:r>
                <a:endParaRPr lang="ru-RU" dirty="0"/>
              </a:p>
              <a:p>
                <a:r>
                  <a:rPr lang="uk-UA" i="1" dirty="0"/>
                  <a:t>Молярна концентрація</a:t>
                </a:r>
                <a:endParaRPr lang="ru-RU" dirty="0"/>
              </a:p>
              <a:p>
                <a:pPr marL="0" indent="0" algn="ctr" fontAlgn="base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ru-RU" i="1"/>
                        </m:ctrlPr>
                      </m:sSubPr>
                      <m:e>
                        <m:r>
                          <m:rPr>
                            <m:nor/>
                          </m:rPr>
                          <a:rPr lang="uk-UA"/>
                          <m:t>C</m:t>
                        </m:r>
                      </m:e>
                      <m:sub>
                        <m:r>
                          <m:rPr>
                            <m:nor/>
                          </m:rPr>
                          <a:rPr lang="uk-UA"/>
                          <m:t>(</m:t>
                        </m:r>
                        <m:r>
                          <m:rPr>
                            <m:nor/>
                          </m:rPr>
                          <a:rPr lang="uk-UA"/>
                          <m:t>x</m:t>
                        </m:r>
                        <m:r>
                          <m:rPr>
                            <m:nor/>
                          </m:rPr>
                          <a:rPr lang="uk-UA"/>
                          <m:t>)</m:t>
                        </m:r>
                      </m:sub>
                    </m:sSub>
                    <m:r>
                      <m:rPr>
                        <m:nor/>
                      </m:rPr>
                      <a:rPr lang="uk-UA"/>
                      <m:t>= </m:t>
                    </m:r>
                    <m:f>
                      <m:fPr>
                        <m:ctrlPr>
                          <a:rPr lang="ru-RU" i="1"/>
                        </m:ctrlPr>
                      </m:fPr>
                      <m:num>
                        <m:sSub>
                          <m:sSubPr>
                            <m:ctrlPr>
                              <a:rPr lang="ru-RU" i="1"/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uk-UA"/>
                              <m:t>ν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uk-UA"/>
                              <m:t>(х)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ru-RU" i="1"/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uk-UA"/>
                              <m:t>V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uk-UA"/>
                              <m:t>(р</m:t>
                            </m:r>
                            <m:r>
                              <m:rPr>
                                <m:nor/>
                              </m:rPr>
                              <a:rPr lang="uk-UA" i="1"/>
                              <m:t>−</m:t>
                            </m:r>
                            <m:r>
                              <m:rPr>
                                <m:nor/>
                              </m:rPr>
                              <a:rPr lang="uk-UA"/>
                              <m:t>ну)</m:t>
                            </m:r>
                          </m:sub>
                        </m:sSub>
                      </m:den>
                    </m:f>
                    <m:r>
                      <m:rPr>
                        <m:nor/>
                      </m:rPr>
                      <a:rPr lang="uk-UA"/>
                      <m:t>= </m:t>
                    </m:r>
                    <m:f>
                      <m:fPr>
                        <m:ctrlPr>
                          <a:rPr lang="ru-RU" i="1"/>
                        </m:ctrlPr>
                      </m:fPr>
                      <m:num>
                        <m:sSub>
                          <m:sSubPr>
                            <m:ctrlPr>
                              <a:rPr lang="ru-RU" i="1"/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uk-UA"/>
                              <m:t>m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uk-UA"/>
                              <m:t>(</m:t>
                            </m:r>
                            <m:r>
                              <m:rPr>
                                <m:nor/>
                              </m:rPr>
                              <a:rPr lang="uk-UA"/>
                              <m:t>x</m:t>
                            </m:r>
                            <m:r>
                              <m:rPr>
                                <m:nor/>
                              </m:rPr>
                              <a:rPr lang="uk-UA"/>
                              <m:t>)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ru-RU" i="1"/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uk-UA"/>
                              <m:t>M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uk-UA"/>
                              <m:t>(</m:t>
                            </m:r>
                            <m:r>
                              <m:rPr>
                                <m:nor/>
                              </m:rPr>
                              <a:rPr lang="uk-UA"/>
                              <m:t>x</m:t>
                            </m:r>
                            <m:r>
                              <m:rPr>
                                <m:nor/>
                              </m:rPr>
                              <a:rPr lang="uk-UA"/>
                              <m:t>)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uk-UA"/>
                          <m:t>·</m:t>
                        </m:r>
                        <m:sSub>
                          <m:sSubPr>
                            <m:ctrlPr>
                              <a:rPr lang="ru-RU" i="1"/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uk-UA"/>
                              <m:t>V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uk-UA"/>
                              <m:t>(роз</m:t>
                            </m:r>
                            <m:r>
                              <m:rPr>
                                <m:nor/>
                              </m:rPr>
                              <a:rPr lang="uk-UA" i="1"/>
                              <m:t>−</m:t>
                            </m:r>
                            <m:r>
                              <m:rPr>
                                <m:nor/>
                              </m:rPr>
                              <a:rPr lang="uk-UA"/>
                              <m:t>ну)</m:t>
                            </m:r>
                          </m:sub>
                        </m:sSub>
                      </m:den>
                    </m:f>
                  </m:oMath>
                </a14:m>
                <a:r>
                  <a:rPr lang="uk-UA" dirty="0"/>
                  <a:t> 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/>
                        </m:ctrlPr>
                      </m:sSubPr>
                      <m:e>
                        <m:r>
                          <m:rPr>
                            <m:nor/>
                          </m:rPr>
                          <a:rPr lang="uk-UA"/>
                          <m:t>m</m:t>
                        </m:r>
                      </m:e>
                      <m:sub>
                        <m:r>
                          <m:rPr>
                            <m:nor/>
                          </m:rPr>
                          <a:rPr lang="uk-UA"/>
                          <m:t>(х)</m:t>
                        </m:r>
                      </m:sub>
                    </m:sSub>
                    <m:r>
                      <m:rPr>
                        <m:nor/>
                      </m:rPr>
                      <a:rPr lang="uk-UA"/>
                      <m:t>= </m:t>
                    </m:r>
                    <m:sSub>
                      <m:sSubPr>
                        <m:ctrlPr>
                          <a:rPr lang="ru-RU" i="1"/>
                        </m:ctrlPr>
                      </m:sSubPr>
                      <m:e>
                        <m:r>
                          <m:rPr>
                            <m:nor/>
                          </m:rPr>
                          <a:rPr lang="uk-UA"/>
                          <m:t>C</m:t>
                        </m:r>
                      </m:e>
                      <m:sub>
                        <m:r>
                          <m:rPr>
                            <m:nor/>
                          </m:rPr>
                          <a:rPr lang="uk-UA"/>
                          <m:t>(х)</m:t>
                        </m:r>
                      </m:sub>
                    </m:sSub>
                    <m:r>
                      <m:rPr>
                        <m:nor/>
                      </m:rPr>
                      <a:rPr lang="uk-UA"/>
                      <m:t>·</m:t>
                    </m:r>
                    <m:sSub>
                      <m:sSubPr>
                        <m:ctrlPr>
                          <a:rPr lang="ru-RU" i="1"/>
                        </m:ctrlPr>
                      </m:sSubPr>
                      <m:e>
                        <m:r>
                          <m:rPr>
                            <m:nor/>
                          </m:rPr>
                          <a:rPr lang="uk-UA"/>
                          <m:t>M</m:t>
                        </m:r>
                      </m:e>
                      <m:sub>
                        <m:r>
                          <m:rPr>
                            <m:nor/>
                          </m:rPr>
                          <a:rPr lang="uk-UA"/>
                          <m:t>(х)</m:t>
                        </m:r>
                      </m:sub>
                    </m:sSub>
                    <m:r>
                      <m:rPr>
                        <m:nor/>
                      </m:rPr>
                      <a:rPr lang="uk-UA"/>
                      <m:t>·</m:t>
                    </m:r>
                    <m:sSub>
                      <m:sSubPr>
                        <m:ctrlPr>
                          <a:rPr lang="ru-RU" i="1"/>
                        </m:ctrlPr>
                      </m:sSubPr>
                      <m:e>
                        <m:r>
                          <m:rPr>
                            <m:nor/>
                          </m:rPr>
                          <a:rPr lang="uk-UA"/>
                          <m:t>V</m:t>
                        </m:r>
                      </m:e>
                      <m:sub>
                        <m:r>
                          <m:rPr>
                            <m:nor/>
                          </m:rPr>
                          <a:rPr lang="uk-UA"/>
                          <m:t>(роз</m:t>
                        </m:r>
                        <m:r>
                          <m:rPr>
                            <m:nor/>
                          </m:rPr>
                          <a:rPr lang="uk-UA" i="1"/>
                          <m:t>−</m:t>
                        </m:r>
                        <m:r>
                          <m:rPr>
                            <m:nor/>
                          </m:rPr>
                          <a:rPr lang="uk-UA"/>
                          <m:t>ну)</m:t>
                        </m:r>
                      </m:sub>
                    </m:sSub>
                  </m:oMath>
                </a14:m>
                <a:r>
                  <a:rPr lang="uk-UA" dirty="0"/>
                  <a:t>,</a:t>
                </a:r>
                <a:endParaRPr lang="ru-RU" dirty="0"/>
              </a:p>
              <a:p>
                <a:r>
                  <a:rPr lang="uk-UA" i="1" dirty="0"/>
                  <a:t>Мольна концентрація</a:t>
                </a:r>
                <a:r>
                  <a:rPr lang="uk-UA" dirty="0"/>
                  <a:t> (</a:t>
                </a:r>
                <a:r>
                  <a:rPr lang="uk-UA" i="1" dirty="0" err="1"/>
                  <a:t>моляльність</a:t>
                </a:r>
                <a:r>
                  <a:rPr lang="uk-UA" dirty="0" smtClean="0"/>
                  <a:t>)</a:t>
                </a:r>
                <a:endParaRPr lang="en-US" dirty="0" smtClean="0"/>
              </a:p>
              <a:p>
                <a:endParaRPr lang="en-US" i="1" dirty="0"/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ru-RU" i="1"/>
                        </m:ctrlPr>
                      </m:sSubPr>
                      <m:e>
                        <m:r>
                          <m:rPr>
                            <m:nor/>
                          </m:rPr>
                          <a:rPr lang="uk-UA"/>
                          <m:t>b</m:t>
                        </m:r>
                      </m:e>
                      <m:sub>
                        <m:r>
                          <m:rPr>
                            <m:nor/>
                          </m:rPr>
                          <a:rPr lang="uk-UA"/>
                          <m:t>(</m:t>
                        </m:r>
                        <m:r>
                          <m:rPr>
                            <m:nor/>
                          </m:rPr>
                          <a:rPr lang="uk-UA"/>
                          <m:t>x</m:t>
                        </m:r>
                        <m:r>
                          <m:rPr>
                            <m:nor/>
                          </m:rPr>
                          <a:rPr lang="uk-UA"/>
                          <m:t>)</m:t>
                        </m:r>
                      </m:sub>
                    </m:sSub>
                    <m:r>
                      <m:rPr>
                        <m:nor/>
                      </m:rPr>
                      <a:rPr lang="uk-UA"/>
                      <m:t>= </m:t>
                    </m:r>
                    <m:f>
                      <m:fPr>
                        <m:ctrlPr>
                          <a:rPr lang="ru-RU" i="1"/>
                        </m:ctrlPr>
                      </m:fPr>
                      <m:num>
                        <m:sSub>
                          <m:sSubPr>
                            <m:ctrlPr>
                              <a:rPr lang="ru-RU" i="1"/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uk-UA"/>
                              <m:t>ν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uk-UA"/>
                              <m:t>(х)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ru-RU" i="1"/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uk-UA"/>
                              <m:t>m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uk-UA"/>
                              <m:t>(р</m:t>
                            </m:r>
                            <m:r>
                              <m:rPr>
                                <m:nor/>
                              </m:rPr>
                              <a:rPr lang="uk-UA" i="1"/>
                              <m:t>−</m:t>
                            </m:r>
                            <m:r>
                              <m:rPr>
                                <m:nor/>
                              </m:rPr>
                              <a:rPr lang="uk-UA"/>
                              <m:t>ка)</m:t>
                            </m:r>
                          </m:sub>
                        </m:sSub>
                      </m:den>
                    </m:f>
                    <m:r>
                      <m:rPr>
                        <m:nor/>
                      </m:rPr>
                      <a:rPr lang="uk-UA"/>
                      <m:t>= </m:t>
                    </m:r>
                    <m:f>
                      <m:fPr>
                        <m:ctrlPr>
                          <a:rPr lang="ru-RU" i="1"/>
                        </m:ctrlPr>
                      </m:fPr>
                      <m:num>
                        <m:sSub>
                          <m:sSubPr>
                            <m:ctrlPr>
                              <a:rPr lang="ru-RU" i="1"/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uk-UA"/>
                              <m:t>m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uk-UA"/>
                              <m:t>(</m:t>
                            </m:r>
                            <m:r>
                              <m:rPr>
                                <m:nor/>
                              </m:rPr>
                              <a:rPr lang="uk-UA"/>
                              <m:t>x</m:t>
                            </m:r>
                            <m:r>
                              <m:rPr>
                                <m:nor/>
                              </m:rPr>
                              <a:rPr lang="uk-UA"/>
                              <m:t>)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ru-RU" i="1"/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uk-UA"/>
                              <m:t>M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uk-UA"/>
                              <m:t>(</m:t>
                            </m:r>
                            <m:r>
                              <m:rPr>
                                <m:nor/>
                              </m:rPr>
                              <a:rPr lang="uk-UA"/>
                              <m:t>x</m:t>
                            </m:r>
                            <m:r>
                              <m:rPr>
                                <m:nor/>
                              </m:rPr>
                              <a:rPr lang="uk-UA"/>
                              <m:t>)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uk-UA"/>
                          <m:t>·</m:t>
                        </m:r>
                        <m:sSub>
                          <m:sSubPr>
                            <m:ctrlPr>
                              <a:rPr lang="ru-RU" i="1"/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uk-UA"/>
                              <m:t>m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uk-UA"/>
                              <m:t>(роз</m:t>
                            </m:r>
                            <m:r>
                              <m:rPr>
                                <m:nor/>
                              </m:rPr>
                              <a:rPr lang="uk-UA" i="1"/>
                              <m:t>−</m:t>
                            </m:r>
                            <m:r>
                              <m:rPr>
                                <m:nor/>
                              </m:rPr>
                              <a:rPr lang="uk-UA"/>
                              <m:t>ка)</m:t>
                            </m:r>
                          </m:sub>
                        </m:sSub>
                      </m:den>
                    </m:f>
                  </m:oMath>
                </a14:m>
                <a:r>
                  <a:rPr lang="uk-UA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/>
                        </m:ctrlPr>
                      </m:sSubPr>
                      <m:e>
                        <m:r>
                          <m:rPr>
                            <m:nor/>
                          </m:rPr>
                          <a:rPr lang="uk-UA"/>
                          <m:t>m</m:t>
                        </m:r>
                      </m:e>
                      <m:sub>
                        <m:r>
                          <m:rPr>
                            <m:nor/>
                          </m:rPr>
                          <a:rPr lang="uk-UA"/>
                          <m:t>(роз</m:t>
                        </m:r>
                        <m:r>
                          <m:rPr>
                            <m:nor/>
                          </m:rPr>
                          <a:rPr lang="uk-UA" i="1"/>
                          <m:t>−</m:t>
                        </m:r>
                        <m:r>
                          <m:rPr>
                            <m:nor/>
                          </m:rPr>
                          <a:rPr lang="uk-UA"/>
                          <m:t>ка)</m:t>
                        </m:r>
                      </m:sub>
                    </m:sSub>
                    <m:r>
                      <m:rPr>
                        <m:nor/>
                      </m:rPr>
                      <a:rPr lang="uk-UA"/>
                      <m:t>= </m:t>
                    </m:r>
                    <m:sSub>
                      <m:sSubPr>
                        <m:ctrlPr>
                          <a:rPr lang="ru-RU" i="1"/>
                        </m:ctrlPr>
                      </m:sSubPr>
                      <m:e>
                        <m:r>
                          <m:rPr>
                            <m:nor/>
                          </m:rPr>
                          <a:rPr lang="uk-UA"/>
                          <m:t>m</m:t>
                        </m:r>
                      </m:e>
                      <m:sub>
                        <m:r>
                          <m:rPr>
                            <m:nor/>
                          </m:rPr>
                          <a:rPr lang="uk-UA"/>
                          <m:t>(роз</m:t>
                        </m:r>
                        <m:r>
                          <m:rPr>
                            <m:nor/>
                          </m:rPr>
                          <a:rPr lang="uk-UA" i="1"/>
                          <m:t>−</m:t>
                        </m:r>
                        <m:r>
                          <m:rPr>
                            <m:nor/>
                          </m:rPr>
                          <a:rPr lang="uk-UA"/>
                          <m:t>ну)</m:t>
                        </m:r>
                      </m:sub>
                    </m:sSub>
                    <m:r>
                      <m:rPr>
                        <m:nor/>
                      </m:rPr>
                      <a:rPr lang="uk-UA" i="1"/>
                      <m:t>−</m:t>
                    </m:r>
                    <m:r>
                      <m:rPr>
                        <m:nor/>
                      </m:rPr>
                      <a:rPr lang="uk-UA"/>
                      <m:t> </m:t>
                    </m:r>
                    <m:sSub>
                      <m:sSubPr>
                        <m:ctrlPr>
                          <a:rPr lang="ru-RU" i="1"/>
                        </m:ctrlPr>
                      </m:sSubPr>
                      <m:e>
                        <m:r>
                          <m:rPr>
                            <m:nor/>
                          </m:rPr>
                          <a:rPr lang="uk-UA"/>
                          <m:t>m</m:t>
                        </m:r>
                      </m:e>
                      <m:sub>
                        <m:r>
                          <m:rPr>
                            <m:nor/>
                          </m:rPr>
                          <a:rPr lang="uk-UA"/>
                          <m:t>(х)</m:t>
                        </m:r>
                      </m:sub>
                    </m:sSub>
                  </m:oMath>
                </a14:m>
                <a:endParaRPr lang="ru-RU" dirty="0"/>
              </a:p>
              <a:p>
                <a:endParaRPr lang="ru-RU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0152" y="1510383"/>
                <a:ext cx="12101848" cy="5347617"/>
              </a:xfrm>
              <a:blipFill rotWithShape="0">
                <a:blip r:embed="rId2"/>
                <a:stretch>
                  <a:fillRect l="-907" t="-193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079605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309092" y="1510382"/>
                <a:ext cx="11990232" cy="5482845"/>
              </a:xfrm>
            </p:spPr>
            <p:txBody>
              <a:bodyPr>
                <a:normAutofit/>
              </a:bodyPr>
              <a:lstStyle/>
              <a:p>
                <a:r>
                  <a:rPr lang="uk-UA" i="1" dirty="0"/>
                  <a:t>Молярна частка</a:t>
                </a:r>
                <a:endParaRPr lang="ru-RU" dirty="0"/>
              </a:p>
              <a:p>
                <a:pPr marL="0" indent="0" algn="ctr" fontAlgn="base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ru-RU" i="1"/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uk-UA"/>
                          <m:t>N</m:t>
                        </m:r>
                      </m:e>
                      <m:sub>
                        <m:r>
                          <a:rPr lang="uk-UA"/>
                          <m:t>(</m:t>
                        </m:r>
                        <m:r>
                          <m:rPr>
                            <m:sty m:val="p"/>
                          </m:rPr>
                          <a:rPr lang="uk-UA"/>
                          <m:t>x</m:t>
                        </m:r>
                        <m:r>
                          <a:rPr lang="uk-UA"/>
                          <m:t>)</m:t>
                        </m:r>
                      </m:sub>
                    </m:sSub>
                  </m:oMath>
                </a14:m>
                <a:r>
                  <a:rPr lang="uk-UA" dirty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/>
                        </m:ctrlPr>
                      </m:fPr>
                      <m:num>
                        <m:sSub>
                          <m:sSubPr>
                            <m:ctrlPr>
                              <a:rPr lang="ru-RU" i="1"/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uk-UA"/>
                              <m:t>ν</m:t>
                            </m:r>
                          </m:e>
                          <m:sub>
                            <m:r>
                              <a:rPr lang="uk-UA"/>
                              <m:t>(</m:t>
                            </m:r>
                            <m:r>
                              <m:rPr>
                                <m:sty m:val="p"/>
                              </m:rPr>
                              <a:rPr lang="uk-UA"/>
                              <m:t>x</m:t>
                            </m:r>
                            <m:r>
                              <a:rPr lang="uk-UA"/>
                              <m:t>)</m:t>
                            </m:r>
                          </m:sub>
                        </m:sSub>
                      </m:num>
                      <m:den>
                        <m:nary>
                          <m:naryPr>
                            <m:chr m:val="∑"/>
                            <m:limLoc m:val="undOvr"/>
                            <m:subHide m:val="on"/>
                            <m:supHide m:val="on"/>
                            <m:ctrlPr>
                              <a:rPr lang="ru-RU" i="1"/>
                            </m:ctrlPr>
                          </m:naryPr>
                          <m:sub/>
                          <m:sup/>
                          <m:e>
                            <m:sSub>
                              <m:sSubPr>
                                <m:ctrlPr>
                                  <a:rPr lang="ru-RU" i="1"/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uk-UA"/>
                                  <m:t>ν</m:t>
                                </m:r>
                                <m:r>
                                  <a:rPr lang="uk-UA"/>
                                  <m:t>(</m:t>
                                </m:r>
                                <m:r>
                                  <m:rPr>
                                    <m:sty m:val="p"/>
                                  </m:rPr>
                                  <a:rPr lang="uk-UA"/>
                                  <m:t>x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uk-UA"/>
                                  <m:t>j</m:t>
                                </m:r>
                              </m:sub>
                            </m:sSub>
                            <m:r>
                              <a:rPr lang="uk-UA"/>
                              <m:t>)</m:t>
                            </m:r>
                          </m:e>
                        </m:nary>
                      </m:den>
                    </m:f>
                  </m:oMath>
                </a14:m>
                <a:r>
                  <a:rPr lang="uk-UA" dirty="0"/>
                  <a:t> 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/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uk-UA"/>
                          <m:t>ν</m:t>
                        </m:r>
                      </m:e>
                      <m:sub>
                        <m:r>
                          <a:rPr lang="uk-UA"/>
                          <m:t>(</m:t>
                        </m:r>
                        <m:r>
                          <m:rPr>
                            <m:sty m:val="p"/>
                          </m:rPr>
                          <a:rPr lang="uk-UA"/>
                          <m:t>x</m:t>
                        </m:r>
                        <m:r>
                          <a:rPr lang="uk-UA"/>
                          <m:t>)</m:t>
                        </m:r>
                      </m:sub>
                    </m:sSub>
                    <m:r>
                      <a:rPr lang="uk-UA"/>
                      <m:t>= </m:t>
                    </m:r>
                    <m:f>
                      <m:fPr>
                        <m:ctrlPr>
                          <a:rPr lang="ru-RU" i="1"/>
                        </m:ctrlPr>
                      </m:fPr>
                      <m:num>
                        <m:sSub>
                          <m:sSubPr>
                            <m:ctrlPr>
                              <a:rPr lang="ru-RU" i="1"/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uk-UA"/>
                              <m:t>m</m:t>
                            </m:r>
                          </m:e>
                          <m:sub>
                            <m:r>
                              <a:rPr lang="uk-UA"/>
                              <m:t>(</m:t>
                            </m:r>
                            <m:r>
                              <m:rPr>
                                <m:sty m:val="p"/>
                              </m:rPr>
                              <a:rPr lang="uk-UA"/>
                              <m:t>x</m:t>
                            </m:r>
                            <m:r>
                              <a:rPr lang="uk-UA"/>
                              <m:t>)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ru-RU" i="1"/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uk-UA"/>
                              <m:t>M</m:t>
                            </m:r>
                          </m:e>
                          <m:sub>
                            <m:r>
                              <a:rPr lang="uk-UA"/>
                              <m:t>(</m:t>
                            </m:r>
                            <m:r>
                              <m:rPr>
                                <m:sty m:val="p"/>
                              </m:rPr>
                              <a:rPr lang="uk-UA"/>
                              <m:t>x</m:t>
                            </m:r>
                            <m:r>
                              <a:rPr lang="uk-UA"/>
                              <m:t>)</m:t>
                            </m:r>
                          </m:sub>
                        </m:sSub>
                      </m:den>
                    </m:f>
                  </m:oMath>
                </a14:m>
                <a:r>
                  <a:rPr lang="uk-UA" dirty="0"/>
                  <a:t> ,</a:t>
                </a:r>
                <a:endParaRPr lang="ru-RU" dirty="0"/>
              </a:p>
              <a:p>
                <a:pPr marL="0" indent="0" fontAlgn="base">
                  <a:buNone/>
                </a:pPr>
                <a:r>
                  <a:rPr lang="uk-UA" dirty="0"/>
                  <a:t>для </a:t>
                </a:r>
                <a:r>
                  <a:rPr lang="uk-UA" dirty="0" err="1"/>
                  <a:t>двохкомпонентної</a:t>
                </a:r>
                <a:r>
                  <a:rPr lang="uk-UA" dirty="0"/>
                  <a:t> системи</a:t>
                </a:r>
                <a:r>
                  <a:rPr lang="uk-UA" dirty="0" smtClean="0"/>
                  <a:t>:</a:t>
                </a:r>
                <a:r>
                  <a:rPr lang="en-US" dirty="0" smtClean="0"/>
                  <a:t>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/>
                        </m:ctrlPr>
                      </m:sSubPr>
                      <m:e>
                        <m:r>
                          <m:rPr>
                            <m:nor/>
                          </m:rPr>
                          <a:rPr lang="uk-UA"/>
                          <m:t>N</m:t>
                        </m:r>
                      </m:e>
                      <m:sub>
                        <m:r>
                          <m:rPr>
                            <m:nor/>
                          </m:rPr>
                          <a:rPr lang="uk-UA"/>
                          <m:t>(</m:t>
                        </m:r>
                        <m:r>
                          <m:rPr>
                            <m:nor/>
                          </m:rPr>
                          <a:rPr lang="uk-UA"/>
                          <m:t>x</m:t>
                        </m:r>
                        <m:r>
                          <m:rPr>
                            <m:nor/>
                          </m:rPr>
                          <a:rPr lang="uk-UA"/>
                          <m:t>)</m:t>
                        </m:r>
                      </m:sub>
                    </m:sSub>
                    <m:r>
                      <m:rPr>
                        <m:nor/>
                      </m:rPr>
                      <a:rPr lang="uk-UA"/>
                      <m:t>= </m:t>
                    </m:r>
                    <m:f>
                      <m:fPr>
                        <m:ctrlPr>
                          <a:rPr lang="ru-RU" i="1"/>
                        </m:ctrlPr>
                      </m:fPr>
                      <m:num>
                        <m:sSub>
                          <m:sSubPr>
                            <m:ctrlPr>
                              <a:rPr lang="ru-RU" i="1"/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uk-UA"/>
                              <m:t>ν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uk-UA"/>
                              <m:t>(</m:t>
                            </m:r>
                            <m:r>
                              <m:rPr>
                                <m:nor/>
                              </m:rPr>
                              <a:rPr lang="uk-UA"/>
                              <m:t>x</m:t>
                            </m:r>
                            <m:r>
                              <m:rPr>
                                <m:nor/>
                              </m:rPr>
                              <a:rPr lang="uk-UA"/>
                              <m:t>)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ru-RU" i="1"/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uk-UA"/>
                              <m:t>ν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uk-UA"/>
                              <m:t>(</m:t>
                            </m:r>
                            <m:r>
                              <m:rPr>
                                <m:nor/>
                              </m:rPr>
                              <a:rPr lang="uk-UA"/>
                              <m:t>x</m:t>
                            </m:r>
                            <m:r>
                              <m:rPr>
                                <m:nor/>
                              </m:rPr>
                              <a:rPr lang="uk-UA"/>
                              <m:t>)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uk-UA"/>
                          <m:t>+</m:t>
                        </m:r>
                        <m:sSub>
                          <m:sSubPr>
                            <m:ctrlPr>
                              <a:rPr lang="ru-RU" i="1"/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uk-UA"/>
                              <m:t>ν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uk-UA"/>
                              <m:t>(роз</m:t>
                            </m:r>
                            <m:r>
                              <m:rPr>
                                <m:nor/>
                              </m:rPr>
                              <a:rPr lang="uk-UA" i="1"/>
                              <m:t>−</m:t>
                            </m:r>
                            <m:r>
                              <m:rPr>
                                <m:nor/>
                              </m:rPr>
                              <a:rPr lang="uk-UA"/>
                              <m:t>ка)</m:t>
                            </m:r>
                          </m:sub>
                        </m:sSub>
                      </m:den>
                    </m:f>
                  </m:oMath>
                </a14:m>
                <a:endParaRPr lang="ru-RU" dirty="0"/>
              </a:p>
              <a:p>
                <a:r>
                  <a:rPr lang="uk-UA" i="1" dirty="0"/>
                  <a:t>Молярна концентрація еквівалента</a:t>
                </a:r>
                <a:r>
                  <a:rPr lang="uk-UA" dirty="0"/>
                  <a:t> </a:t>
                </a:r>
                <a:endParaRPr lang="ru-RU" dirty="0"/>
              </a:p>
              <a:p>
                <a:pPr marL="0" indent="0" fontAlgn="base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i="1"/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uk-UA"/>
                            <m:t>С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uk-UA"/>
                            <m:t>е</m:t>
                          </m:r>
                        </m:sub>
                      </m:sSub>
                      <m:r>
                        <m:rPr>
                          <m:nor/>
                        </m:rPr>
                        <a:rPr lang="uk-UA"/>
                        <m:t>= </m:t>
                      </m:r>
                      <m:f>
                        <m:fPr>
                          <m:ctrlPr>
                            <a:rPr lang="ru-RU" i="1"/>
                          </m:ctrlPr>
                        </m:fPr>
                        <m:num>
                          <m:sSub>
                            <m:sSubPr>
                              <m:ctrlPr>
                                <a:rPr lang="ru-RU" i="1"/>
                              </m:ctrlPr>
                            </m:sSubPr>
                            <m:e>
                              <m:r>
                                <m:rPr>
                                  <m:nor/>
                                </m:rPr>
                                <a:rPr lang="uk-UA"/>
                                <m:t>ν</m:t>
                              </m:r>
                            </m:e>
                            <m:sub>
                              <m:r>
                                <m:rPr>
                                  <m:nor/>
                                </m:rPr>
                                <a:rPr lang="uk-UA"/>
                                <m:t>е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ru-RU" i="1"/>
                              </m:ctrlPr>
                            </m:sSubPr>
                            <m:e>
                              <m:r>
                                <m:rPr>
                                  <m:nor/>
                                </m:rPr>
                                <a:rPr lang="uk-UA"/>
                                <m:t>V</m:t>
                              </m:r>
                            </m:e>
                            <m:sub>
                              <m:r>
                                <m:rPr>
                                  <m:nor/>
                                </m:rPr>
                                <a:rPr lang="uk-UA"/>
                                <m:t>(р</m:t>
                              </m:r>
                              <m:r>
                                <m:rPr>
                                  <m:nor/>
                                </m:rPr>
                                <a:rPr lang="uk-UA" i="1"/>
                                <m:t>−</m:t>
                              </m:r>
                              <m:r>
                                <m:rPr>
                                  <m:nor/>
                                </m:rPr>
                                <a:rPr lang="uk-UA"/>
                                <m:t>ну)</m:t>
                              </m:r>
                            </m:sub>
                          </m:sSub>
                        </m:den>
                      </m:f>
                      <m:r>
                        <m:rPr>
                          <m:nor/>
                        </m:rPr>
                        <a:rPr lang="uk-UA"/>
                        <m:t>= </m:t>
                      </m:r>
                      <m:f>
                        <m:fPr>
                          <m:ctrlPr>
                            <a:rPr lang="ru-RU" i="1"/>
                          </m:ctrlPr>
                        </m:fPr>
                        <m:num>
                          <m:sSub>
                            <m:sSubPr>
                              <m:ctrlPr>
                                <a:rPr lang="ru-RU" i="1"/>
                              </m:ctrlPr>
                            </m:sSubPr>
                            <m:e>
                              <m:r>
                                <m:rPr>
                                  <m:nor/>
                                </m:rPr>
                                <a:rPr lang="uk-UA"/>
                                <m:t>m</m:t>
                              </m:r>
                            </m:e>
                            <m:sub>
                              <m:r>
                                <m:rPr>
                                  <m:nor/>
                                </m:rPr>
                                <a:rPr lang="uk-UA"/>
                                <m:t>(</m:t>
                              </m:r>
                              <m:r>
                                <m:rPr>
                                  <m:nor/>
                                </m:rPr>
                                <a:rPr lang="uk-UA"/>
                                <m:t>x</m:t>
                              </m:r>
                              <m:r>
                                <m:rPr>
                                  <m:nor/>
                                </m:rPr>
                                <a:rPr lang="uk-UA"/>
                                <m:t>)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ru-RU" i="1"/>
                              </m:ctrlPr>
                            </m:sSubPr>
                            <m:e>
                              <m:r>
                                <m:rPr>
                                  <m:nor/>
                                </m:rPr>
                                <a:rPr lang="uk-UA"/>
                                <m:t>M</m:t>
                              </m:r>
                            </m:e>
                            <m:sub>
                              <m:r>
                                <m:rPr>
                                  <m:nor/>
                                </m:rPr>
                                <a:rPr lang="uk-UA"/>
                                <m:t>e</m:t>
                              </m:r>
                            </m:sub>
                          </m:sSub>
                          <m:r>
                            <m:rPr>
                              <m:nor/>
                            </m:rPr>
                            <a:rPr lang="uk-UA"/>
                            <m:t>·</m:t>
                          </m:r>
                          <m:sSub>
                            <m:sSubPr>
                              <m:ctrlPr>
                                <a:rPr lang="ru-RU" i="1"/>
                              </m:ctrlPr>
                            </m:sSubPr>
                            <m:e>
                              <m:r>
                                <m:rPr>
                                  <m:nor/>
                                </m:rPr>
                                <a:rPr lang="uk-UA"/>
                                <m:t>V</m:t>
                              </m:r>
                            </m:e>
                            <m:sub>
                              <m:r>
                                <m:rPr>
                                  <m:nor/>
                                </m:rPr>
                                <a:rPr lang="uk-UA"/>
                                <m:t>(роз</m:t>
                              </m:r>
                              <m:r>
                                <m:rPr>
                                  <m:nor/>
                                </m:rPr>
                                <a:rPr lang="uk-UA" i="1"/>
                                <m:t>−</m:t>
                              </m:r>
                              <m:r>
                                <m:rPr>
                                  <m:nor/>
                                </m:rPr>
                                <a:rPr lang="uk-UA"/>
                                <m:t>ну)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ru-RU" dirty="0"/>
              </a:p>
              <a:p>
                <a:r>
                  <a:rPr lang="uk-UA" i="1" dirty="0"/>
                  <a:t>Титр розчину</a:t>
                </a:r>
                <a:endParaRPr lang="ru-RU" dirty="0"/>
              </a:p>
              <a:p>
                <a:pPr marL="0" indent="0" algn="ctr" fontAlgn="base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ru-RU" i="1"/>
                        </m:ctrlPr>
                      </m:sSubPr>
                      <m:e>
                        <m:r>
                          <m:rPr>
                            <m:nor/>
                          </m:rPr>
                          <a:rPr lang="uk-UA"/>
                          <m:t>T</m:t>
                        </m:r>
                      </m:e>
                      <m:sub>
                        <m:r>
                          <m:rPr>
                            <m:nor/>
                          </m:rPr>
                          <a:rPr lang="uk-UA"/>
                          <m:t>(</m:t>
                        </m:r>
                        <m:r>
                          <m:rPr>
                            <m:nor/>
                          </m:rPr>
                          <a:rPr lang="uk-UA"/>
                          <m:t>x</m:t>
                        </m:r>
                        <m:r>
                          <m:rPr>
                            <m:nor/>
                          </m:rPr>
                          <a:rPr lang="uk-UA"/>
                          <m:t>)</m:t>
                        </m:r>
                      </m:sub>
                    </m:sSub>
                    <m:r>
                      <m:rPr>
                        <m:nor/>
                      </m:rPr>
                      <a:rPr lang="uk-UA"/>
                      <m:t>= </m:t>
                    </m:r>
                    <m:f>
                      <m:fPr>
                        <m:ctrlPr>
                          <a:rPr lang="ru-RU" i="1"/>
                        </m:ctrlPr>
                      </m:fPr>
                      <m:num>
                        <m:sSub>
                          <m:sSubPr>
                            <m:ctrlPr>
                              <a:rPr lang="ru-RU" i="1"/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uk-UA"/>
                              <m:t>m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uk-UA"/>
                              <m:t>(</m:t>
                            </m:r>
                            <m:r>
                              <m:rPr>
                                <m:nor/>
                              </m:rPr>
                              <a:rPr lang="uk-UA"/>
                              <m:t>x</m:t>
                            </m:r>
                            <m:r>
                              <m:rPr>
                                <m:nor/>
                              </m:rPr>
                              <a:rPr lang="uk-UA"/>
                              <m:t>)</m:t>
                            </m:r>
                          </m:sub>
                        </m:sSub>
                      </m:num>
                      <m:den>
                        <m:r>
                          <m:rPr>
                            <m:nor/>
                          </m:rPr>
                          <a:rPr lang="en-US" b="0" i="0" smtClean="0"/>
                          <m:t>V</m:t>
                        </m:r>
                      </m:den>
                    </m:f>
                  </m:oMath>
                </a14:m>
                <a:r>
                  <a:rPr lang="uk-UA" dirty="0"/>
                  <a:t> 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/>
                        </m:ctrlPr>
                      </m:sSubPr>
                      <m:e>
                        <m:r>
                          <m:rPr>
                            <m:nor/>
                          </m:rPr>
                          <a:rPr lang="uk-UA"/>
                          <m:t>T</m:t>
                        </m:r>
                      </m:e>
                      <m:sub>
                        <m:r>
                          <m:rPr>
                            <m:nor/>
                          </m:rPr>
                          <a:rPr lang="uk-UA"/>
                          <m:t>(</m:t>
                        </m:r>
                        <m:r>
                          <m:rPr>
                            <m:nor/>
                          </m:rPr>
                          <a:rPr lang="uk-UA"/>
                          <m:t>x</m:t>
                        </m:r>
                        <m:r>
                          <m:rPr>
                            <m:nor/>
                          </m:rPr>
                          <a:rPr lang="uk-UA"/>
                          <m:t>)</m:t>
                        </m:r>
                      </m:sub>
                    </m:sSub>
                    <m:r>
                      <m:rPr>
                        <m:nor/>
                      </m:rPr>
                      <a:rPr lang="uk-UA"/>
                      <m:t>= </m:t>
                    </m:r>
                    <m:f>
                      <m:fPr>
                        <m:ctrlPr>
                          <a:rPr lang="ru-RU" i="1"/>
                        </m:ctrlPr>
                      </m:fPr>
                      <m:num>
                        <m:sSub>
                          <m:sSubPr>
                            <m:ctrlPr>
                              <a:rPr lang="ru-RU" i="1"/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uk-UA"/>
                              <m:t>C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uk-UA"/>
                              <m:t>e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uk-UA"/>
                          <m:t>(</m:t>
                        </m:r>
                        <m:r>
                          <m:rPr>
                            <m:nor/>
                          </m:rPr>
                          <a:rPr lang="uk-UA"/>
                          <m:t>x</m:t>
                        </m:r>
                        <m:r>
                          <m:rPr>
                            <m:nor/>
                          </m:rPr>
                          <a:rPr lang="uk-UA"/>
                          <m:t>)·</m:t>
                        </m:r>
                        <m:sSub>
                          <m:sSubPr>
                            <m:ctrlPr>
                              <a:rPr lang="ru-RU" i="1"/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uk-UA"/>
                              <m:t>M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uk-UA"/>
                              <m:t>e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uk-UA"/>
                          <m:t>(</m:t>
                        </m:r>
                        <m:r>
                          <m:rPr>
                            <m:nor/>
                          </m:rPr>
                          <a:rPr lang="uk-UA"/>
                          <m:t>x</m:t>
                        </m:r>
                        <m:r>
                          <m:rPr>
                            <m:nor/>
                          </m:rPr>
                          <a:rPr lang="uk-UA"/>
                          <m:t>)</m:t>
                        </m:r>
                      </m:num>
                      <m:den>
                        <m:r>
                          <m:rPr>
                            <m:nor/>
                          </m:rPr>
                          <a:rPr lang="uk-UA" smtClean="0"/>
                          <m:t>1000</m:t>
                        </m:r>
                      </m:den>
                    </m:f>
                  </m:oMath>
                </a14:m>
                <a:endParaRPr lang="ru-RU" dirty="0"/>
              </a:p>
              <a:p>
                <a:endParaRPr lang="ru-RU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09092" y="1510382"/>
                <a:ext cx="11990232" cy="5482845"/>
              </a:xfrm>
              <a:blipFill rotWithShape="0">
                <a:blip r:embed="rId2"/>
                <a:stretch>
                  <a:fillRect l="-1068" t="-189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0" y="184820"/>
            <a:ext cx="12192000" cy="1325563"/>
          </a:xfrm>
        </p:spPr>
        <p:txBody>
          <a:bodyPr/>
          <a:lstStyle/>
          <a:p>
            <a:pPr algn="ctr"/>
            <a:r>
              <a:rPr lang="uk-UA" dirty="0" smtClean="0">
                <a:solidFill>
                  <a:srgbClr val="FF0000"/>
                </a:solidFill>
              </a:rPr>
              <a:t>Величини, що характеризують кількісний склад розчинів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392175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227</Words>
  <Application>Microsoft Office PowerPoint</Application>
  <PresentationFormat>Широкоэкранный</PresentationFormat>
  <Paragraphs>53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Тема Office</vt:lpstr>
      <vt:lpstr>Презентация PowerPoint</vt:lpstr>
      <vt:lpstr>План лекції</vt:lpstr>
      <vt:lpstr>Розчинність речовин</vt:lpstr>
      <vt:lpstr>Розчинність газів у рідині</vt:lpstr>
      <vt:lpstr>Газові закони</vt:lpstr>
      <vt:lpstr>Розчинність твердих і рідких речовин у рідинах</vt:lpstr>
      <vt:lpstr>Величини, що характеризують кількісний склад розчинів</vt:lpstr>
      <vt:lpstr>Величини, що характеризують кількісний склад розчинів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5</cp:revision>
  <dcterms:created xsi:type="dcterms:W3CDTF">2018-02-27T13:40:56Z</dcterms:created>
  <dcterms:modified xsi:type="dcterms:W3CDTF">2018-02-27T14:41:02Z</dcterms:modified>
</cp:coreProperties>
</file>