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1" r:id="rId4"/>
    <p:sldId id="264" r:id="rId5"/>
    <p:sldId id="270" r:id="rId6"/>
    <p:sldId id="265" r:id="rId7"/>
    <p:sldId id="266" r:id="rId8"/>
    <p:sldId id="261" r:id="rId9"/>
    <p:sldId id="287" r:id="rId10"/>
    <p:sldId id="267" r:id="rId11"/>
    <p:sldId id="274" r:id="rId12"/>
    <p:sldId id="272" r:id="rId13"/>
    <p:sldId id="271" r:id="rId14"/>
    <p:sldId id="273" r:id="rId15"/>
    <p:sldId id="258" r:id="rId16"/>
    <p:sldId id="288" r:id="rId17"/>
    <p:sldId id="259" r:id="rId18"/>
    <p:sldId id="289" r:id="rId19"/>
    <p:sldId id="275" r:id="rId20"/>
    <p:sldId id="262" r:id="rId21"/>
    <p:sldId id="263" r:id="rId22"/>
    <p:sldId id="260" r:id="rId23"/>
    <p:sldId id="290" r:id="rId24"/>
    <p:sldId id="277" r:id="rId25"/>
    <p:sldId id="279" r:id="rId26"/>
    <p:sldId id="280" r:id="rId27"/>
    <p:sldId id="283" r:id="rId28"/>
    <p:sldId id="284" r:id="rId29"/>
    <p:sldId id="281" r:id="rId30"/>
    <p:sldId id="282" r:id="rId31"/>
    <p:sldId id="285" r:id="rId32"/>
    <p:sldId id="276" r:id="rId33"/>
    <p:sldId id="28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31C"/>
    <a:srgbClr val="0A0D10"/>
    <a:srgbClr val="003300"/>
    <a:srgbClr val="022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10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5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6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5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17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6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4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61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07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4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77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05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7D24F-ECCC-45A5-B9F2-526A15F7B7D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12D38-6D7A-46A4-B8E0-DA7E42FC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2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emf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45719" y="1472185"/>
            <a:ext cx="7089230" cy="2011086"/>
          </a:xfrm>
        </p:spPr>
        <p:txBody>
          <a:bodyPr>
            <a:normAutofit fontScale="90000"/>
          </a:bodyPr>
          <a:lstStyle/>
          <a:p>
            <a:pPr algn="r"/>
            <a:r>
              <a:rPr lang="uk-UA" sz="72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Досвід роботи </a:t>
            </a:r>
            <a:br>
              <a:rPr lang="uk-UA" sz="72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</a:br>
            <a:r>
              <a:rPr lang="uk-UA" sz="72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бібліотек Британії</a:t>
            </a:r>
            <a:endParaRPr lang="en-US" sz="72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73595" y="3813822"/>
            <a:ext cx="6161354" cy="705552"/>
          </a:xfrm>
        </p:spPr>
        <p:txBody>
          <a:bodyPr>
            <a:normAutofit/>
          </a:bodyPr>
          <a:lstStyle/>
          <a:p>
            <a:pPr algn="r"/>
            <a:r>
              <a:rPr lang="uk-UA" sz="40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п</a:t>
            </a:r>
            <a:r>
              <a:rPr lang="uk-UA" sz="40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огляд українського бібліотекаря</a:t>
            </a:r>
            <a:endParaRPr lang="en-US" sz="40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7036525" y="5582194"/>
            <a:ext cx="4937761" cy="1101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uk-UA" sz="20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Ірина Киричок</a:t>
            </a:r>
          </a:p>
          <a:p>
            <a:pPr algn="r">
              <a:spcBef>
                <a:spcPts val="0"/>
              </a:spcBef>
            </a:pPr>
            <a:r>
              <a:rPr lang="uk-UA" sz="20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д</a:t>
            </a:r>
            <a:r>
              <a:rPr lang="uk-UA" sz="20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иректор Наукової бібліотеки</a:t>
            </a:r>
          </a:p>
          <a:p>
            <a:pPr algn="r">
              <a:spcBef>
                <a:spcPts val="0"/>
              </a:spcBef>
            </a:pPr>
            <a:r>
              <a:rPr lang="uk-UA" sz="20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Харківського національного медичного університету</a:t>
            </a:r>
          </a:p>
          <a:p>
            <a:pPr algn="r">
              <a:spcBef>
                <a:spcPts val="0"/>
              </a:spcBef>
            </a:pPr>
            <a:r>
              <a:rPr lang="uk-UA" sz="20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2024</a:t>
            </a:r>
            <a:endParaRPr lang="en-US" sz="20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165" y="134034"/>
            <a:ext cx="914479" cy="9144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356" y="370173"/>
            <a:ext cx="4920916" cy="631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57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3559" y="587790"/>
            <a:ext cx="6108441" cy="457240"/>
          </a:xfrm>
        </p:spPr>
        <p:txBody>
          <a:bodyPr>
            <a:normAutofit/>
          </a:bodyPr>
          <a:lstStyle/>
          <a:p>
            <a:r>
              <a:rPr lang="uk-UA" sz="2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Головна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sp>
        <p:nvSpPr>
          <p:cNvPr id="9" name="Подзаголовок 3"/>
          <p:cNvSpPr txBox="1">
            <a:spLocks/>
          </p:cNvSpPr>
          <p:nvPr/>
        </p:nvSpPr>
        <p:spPr>
          <a:xfrm>
            <a:off x="152361" y="2069701"/>
            <a:ext cx="3298418" cy="515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Зала старих каталогів</a:t>
            </a:r>
            <a:endParaRPr lang="uk-UA" sz="26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785" y="1307592"/>
            <a:ext cx="5899533" cy="26547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61" y="2566869"/>
            <a:ext cx="3305416" cy="41539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785" y="4059938"/>
            <a:ext cx="5913119" cy="26609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49681" y="2796236"/>
            <a:ext cx="5413249" cy="243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74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1154" y="1425738"/>
            <a:ext cx="9203132" cy="4545854"/>
          </a:xfrm>
          <a:prstGeom prst="rect">
            <a:avLst/>
          </a:prstGeom>
        </p:spPr>
      </p:pic>
      <p:sp>
        <p:nvSpPr>
          <p:cNvPr id="12" name="Подзаголовок 3"/>
          <p:cNvSpPr txBox="1">
            <a:spLocks/>
          </p:cNvSpPr>
          <p:nvPr/>
        </p:nvSpPr>
        <p:spPr>
          <a:xfrm>
            <a:off x="236337" y="1600200"/>
            <a:ext cx="2460210" cy="4522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uk-UA" sz="2200" dirty="0" smtClean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Особливості систематизації та розстановки фонду</a:t>
            </a:r>
          </a:p>
          <a:p>
            <a:pPr algn="l">
              <a:lnSpc>
                <a:spcPct val="100000"/>
              </a:lnSpc>
            </a:pPr>
            <a:endParaRPr lang="uk-UA" sz="2200" dirty="0" smtClean="0">
              <a:solidFill>
                <a:srgbClr val="44546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  <a:p>
            <a:pPr algn="l">
              <a:lnSpc>
                <a:spcPct val="100000"/>
              </a:lnSpc>
            </a:pPr>
            <a:r>
              <a:rPr lang="uk-UA" sz="2200" dirty="0" smtClean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Поличний шифр містить інформацію про:</a:t>
            </a:r>
          </a:p>
          <a:p>
            <a:pPr marL="177800" indent="-1778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rgbClr val="44546A">
                    <a:lumMod val="75000"/>
                  </a:srgbClr>
                </a:solidFill>
                <a:latin typeface="Bahnschrift Light Condensed" panose="020B0502040204020203" pitchFamily="34" charset="0"/>
              </a:rPr>
              <a:t>галузь знань</a:t>
            </a:r>
          </a:p>
          <a:p>
            <a:pPr marL="177800" indent="-1778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rgbClr val="44546A">
                    <a:lumMod val="75000"/>
                  </a:srgbClr>
                </a:solidFill>
                <a:latin typeface="Bahnschrift Light Condensed" panose="020B0502040204020203" pitchFamily="34" charset="0"/>
              </a:rPr>
              <a:t>формат книги</a:t>
            </a:r>
          </a:p>
          <a:p>
            <a:pPr marL="177800" indent="-1778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2200" dirty="0">
                <a:solidFill>
                  <a:srgbClr val="44546A">
                    <a:lumMod val="75000"/>
                  </a:srgbClr>
                </a:solidFill>
                <a:latin typeface="Bahnschrift Light Condensed" panose="020B0502040204020203" pitchFamily="34" charset="0"/>
              </a:rPr>
              <a:t>п</a:t>
            </a:r>
            <a:r>
              <a:rPr lang="uk-UA" sz="2200" dirty="0" smtClean="0">
                <a:solidFill>
                  <a:srgbClr val="44546A">
                    <a:lumMod val="75000"/>
                  </a:srgbClr>
                </a:solidFill>
                <a:latin typeface="Bahnschrift Light Condensed" panose="020B0502040204020203" pitchFamily="34" charset="0"/>
              </a:rPr>
              <a:t>орядковий номер надходжень</a:t>
            </a:r>
            <a:endParaRPr lang="uk-UA" sz="22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6083559" y="587790"/>
            <a:ext cx="6108441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Головна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194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49854" y="2605755"/>
            <a:ext cx="2267713" cy="13172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Простір </a:t>
            </a:r>
          </a:p>
          <a:p>
            <a:pPr marL="92075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для </a:t>
            </a:r>
          </a:p>
          <a:p>
            <a:pPr marL="92075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користувачів</a:t>
            </a:r>
            <a:endParaRPr lang="uk-UA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181" y="4102581"/>
            <a:ext cx="5788191" cy="26046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182" y="1303412"/>
            <a:ext cx="5788191" cy="26046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231595" y="2439239"/>
            <a:ext cx="5403853" cy="3132203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6083559" y="587790"/>
            <a:ext cx="6108441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Головна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205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151364" y="1441119"/>
            <a:ext cx="5318491" cy="7462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Відділ рідкісних та цінних видань</a:t>
            </a:r>
          </a:p>
          <a:p>
            <a:pPr marL="92075"/>
            <a:r>
              <a:rPr lang="en-US" sz="2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Rare Books and Early Manuscripts Fellow</a:t>
            </a:r>
            <a:endParaRPr lang="uk-UA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365" y="2230896"/>
            <a:ext cx="5318491" cy="415694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2217" y="1516442"/>
            <a:ext cx="6286718" cy="4871402"/>
          </a:xfrm>
          <a:prstGeom prst="rect">
            <a:avLst/>
          </a:prstGeom>
        </p:spPr>
      </p:pic>
      <p:sp>
        <p:nvSpPr>
          <p:cNvPr id="16" name="Подзаголовок 2"/>
          <p:cNvSpPr txBox="1">
            <a:spLocks/>
          </p:cNvSpPr>
          <p:nvPr/>
        </p:nvSpPr>
        <p:spPr>
          <a:xfrm>
            <a:off x="6083559" y="587790"/>
            <a:ext cx="6108441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Головна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163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6057" y="1441119"/>
            <a:ext cx="4045732" cy="74622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Відділ рідкісних та цінних видань</a:t>
            </a:r>
          </a:p>
          <a:p>
            <a:pPr marL="92075"/>
            <a:r>
              <a:rPr lang="en-US" sz="2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Rare Books and Early Manuscripts Fellow</a:t>
            </a:r>
            <a:endParaRPr lang="uk-UA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" y="2099871"/>
            <a:ext cx="3454908" cy="46065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02211" y="2890697"/>
            <a:ext cx="5271190" cy="23720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8656" y="1441119"/>
            <a:ext cx="5527040" cy="24871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617593" y="4229514"/>
            <a:ext cx="2734054" cy="22186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203593" y="4319553"/>
            <a:ext cx="2734580" cy="2050935"/>
          </a:xfrm>
          <a:prstGeom prst="rect">
            <a:avLst/>
          </a:prstGeom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6083559" y="587790"/>
            <a:ext cx="6108441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Головна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859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St </a:t>
            </a:r>
            <a:r>
              <a:rPr lang="en-US" sz="2800" dirty="0" err="1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Neots</a:t>
            </a:r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 Library, Cambridge shire</a:t>
            </a:r>
            <a:r>
              <a:rPr lang="uk-UA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</a:t>
            </a:r>
            <a:r>
              <a:rPr lang="uk-UA" sz="2800" dirty="0" smtClean="0">
                <a:latin typeface="Bahnschrift SemiBold Condensed" panose="020B0502040204020203" pitchFamily="34" charset="0"/>
              </a:rPr>
              <a:t>3</a:t>
            </a:r>
            <a:endParaRPr lang="en-US" sz="2800" dirty="0"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05100"/>
            <a:ext cx="12192000" cy="1962150"/>
          </a:xfrm>
        </p:spPr>
        <p:txBody>
          <a:bodyPr>
            <a:normAutofit/>
          </a:bodyPr>
          <a:lstStyle/>
          <a:p>
            <a:r>
              <a:rPr lang="uk-UA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Муніципальна </a:t>
            </a:r>
            <a:r>
              <a:rPr lang="uk-UA" sz="4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бібліотека </a:t>
            </a:r>
            <a:r>
              <a:rPr lang="uk-UA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в Сент </a:t>
            </a:r>
            <a:r>
              <a:rPr lang="uk-UA" sz="48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Неотсі</a:t>
            </a:r>
            <a:endParaRPr lang="uk-UA" sz="48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  <a:p>
            <a:r>
              <a:rPr lang="uk-UA" sz="48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Кембриджшир</a:t>
            </a:r>
            <a:endParaRPr lang="en-US" sz="4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147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St </a:t>
            </a:r>
            <a:r>
              <a:rPr lang="en-US" sz="2800" dirty="0" err="1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Neots</a:t>
            </a:r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 Library, Cambridge shire</a:t>
            </a:r>
            <a:r>
              <a:rPr lang="uk-UA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</a:t>
            </a:r>
            <a:r>
              <a:rPr lang="uk-UA" sz="2800" dirty="0" smtClean="0">
                <a:latin typeface="Bahnschrift SemiBold Condensed" panose="020B0502040204020203" pitchFamily="34" charset="0"/>
              </a:rPr>
              <a:t>3</a:t>
            </a:r>
            <a:endParaRPr lang="en-US" sz="2800" dirty="0"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4736" y="1180496"/>
            <a:ext cx="5330258" cy="31701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0" y="3690238"/>
            <a:ext cx="6058725" cy="29446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61" y="1180497"/>
            <a:ext cx="5285690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33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Bodleian Library, Oxford  University</a:t>
            </a:r>
            <a:r>
              <a:rPr lang="uk-UA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5943601" y="587790"/>
            <a:ext cx="6115128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Бодліанська бібліотека Оксфордського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sp>
        <p:nvSpPr>
          <p:cNvPr id="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533650"/>
            <a:ext cx="12192000" cy="1962150"/>
          </a:xfrm>
        </p:spPr>
        <p:txBody>
          <a:bodyPr>
            <a:normAutofit/>
          </a:bodyPr>
          <a:lstStyle/>
          <a:p>
            <a:r>
              <a:rPr lang="uk-UA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Бодліанська </a:t>
            </a:r>
            <a:r>
              <a:rPr lang="uk-UA" sz="4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бібліотека </a:t>
            </a:r>
            <a:r>
              <a:rPr lang="uk-UA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 </a:t>
            </a:r>
          </a:p>
          <a:p>
            <a:r>
              <a:rPr lang="uk-UA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Оксфордського університету</a:t>
            </a:r>
            <a:endParaRPr lang="en-US" sz="4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47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Bodleian Library, Oxford  University</a:t>
            </a:r>
            <a:r>
              <a:rPr lang="uk-UA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66"/>
          <a:stretch/>
        </p:blipFill>
        <p:spPr>
          <a:xfrm>
            <a:off x="6327648" y="1186073"/>
            <a:ext cx="5697290" cy="44633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6530" y="1186073"/>
            <a:ext cx="3329287" cy="4436903"/>
          </a:xfrm>
          <a:prstGeom prst="rect">
            <a:avLst/>
          </a:prstGeom>
        </p:spPr>
      </p:pic>
      <p:sp>
        <p:nvSpPr>
          <p:cNvPr id="10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2361" y="5640206"/>
            <a:ext cx="2522107" cy="932044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rgbClr val="12131C"/>
                </a:solidFill>
                <a:latin typeface="Bahnschrift Light Condensed" panose="020B0502040204020203" pitchFamily="34" charset="0"/>
              </a:rPr>
              <a:t>Камера </a:t>
            </a:r>
            <a:r>
              <a:rPr lang="uk-UA" sz="2000" dirty="0" err="1">
                <a:solidFill>
                  <a:srgbClr val="12131C"/>
                </a:solidFill>
                <a:latin typeface="Bahnschrift Light Condensed" panose="020B0502040204020203" pitchFamily="34" charset="0"/>
              </a:rPr>
              <a:t>Редкліфа</a:t>
            </a:r>
            <a:r>
              <a:rPr lang="uk-UA" sz="2000" dirty="0">
                <a:solidFill>
                  <a:srgbClr val="12131C"/>
                </a:solidFill>
                <a:latin typeface="Bahnschrift Light Condensed" panose="020B0502040204020203" pitchFamily="34" charset="0"/>
              </a:rPr>
              <a:t> (</a:t>
            </a:r>
            <a:r>
              <a:rPr lang="ru-RU" sz="2000" dirty="0" err="1">
                <a:solidFill>
                  <a:srgbClr val="12131C"/>
                </a:solidFill>
                <a:latin typeface="Bahnschrift Light Condensed" panose="020B0502040204020203" pitchFamily="34" charset="0"/>
              </a:rPr>
              <a:t>побудована</a:t>
            </a:r>
            <a:r>
              <a:rPr lang="ru-RU" sz="2000" dirty="0">
                <a:solidFill>
                  <a:srgbClr val="12131C"/>
                </a:solidFill>
                <a:latin typeface="Bahnschrift Light Condensed" panose="020B0502040204020203" pitchFamily="34" charset="0"/>
              </a:rPr>
              <a:t> в </a:t>
            </a:r>
            <a:r>
              <a:rPr lang="ru-RU" sz="2000" dirty="0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1737–1749</a:t>
            </a:r>
            <a:r>
              <a:rPr lang="uk-UA" sz="2000" dirty="0">
                <a:solidFill>
                  <a:srgbClr val="12131C"/>
                </a:solidFill>
                <a:latin typeface="Bahnschrift Light Condensed" panose="020B0502040204020203" pitchFamily="34" charset="0"/>
              </a:rPr>
              <a:t>)</a:t>
            </a:r>
          </a:p>
        </p:txBody>
      </p:sp>
      <p:sp>
        <p:nvSpPr>
          <p:cNvPr id="11" name="Подзаголовок 3"/>
          <p:cNvSpPr txBox="1">
            <a:spLocks/>
          </p:cNvSpPr>
          <p:nvPr/>
        </p:nvSpPr>
        <p:spPr>
          <a:xfrm>
            <a:off x="2846530" y="5639662"/>
            <a:ext cx="3329287" cy="791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uk-UA" sz="2000" dirty="0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У дворі центрального корпусу Бодліанської бібліотеки</a:t>
            </a:r>
          </a:p>
        </p:txBody>
      </p:sp>
      <p:sp>
        <p:nvSpPr>
          <p:cNvPr id="12" name="Подзаголовок 3"/>
          <p:cNvSpPr txBox="1">
            <a:spLocks/>
          </p:cNvSpPr>
          <p:nvPr/>
        </p:nvSpPr>
        <p:spPr>
          <a:xfrm>
            <a:off x="6327648" y="5689467"/>
            <a:ext cx="5731080" cy="563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dirty="0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Кампус Оксфордського університету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4" r="18753"/>
          <a:stretch/>
        </p:blipFill>
        <p:spPr>
          <a:xfrm>
            <a:off x="152361" y="1186073"/>
            <a:ext cx="2522107" cy="4437448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5943601" y="587790"/>
            <a:ext cx="6115128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Бодліанська бібліотека Оксфордського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23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Bodleian Library, Oxford  University</a:t>
            </a:r>
            <a:r>
              <a:rPr lang="uk-UA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61" y="1207008"/>
            <a:ext cx="6751359" cy="5428606"/>
          </a:xfrm>
          <a:prstGeom prst="rect">
            <a:avLst/>
          </a:prstGeom>
        </p:spPr>
      </p:pic>
      <p:sp>
        <p:nvSpPr>
          <p:cNvPr id="8" name="Подзаголовок 3"/>
          <p:cNvSpPr txBox="1">
            <a:spLocks/>
          </p:cNvSpPr>
          <p:nvPr/>
        </p:nvSpPr>
        <p:spPr>
          <a:xfrm>
            <a:off x="6903720" y="4343400"/>
            <a:ext cx="5155009" cy="2432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uk-UA" sz="2000" dirty="0">
                <a:solidFill>
                  <a:srgbClr val="1213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Фонд</a:t>
            </a:r>
          </a:p>
          <a:p>
            <a:pPr marL="182563" indent="-182563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12131C"/>
                </a:solidFill>
                <a:latin typeface="Bahnschrift Light Condensed" panose="020B0502040204020203" pitchFamily="34" charset="0"/>
              </a:rPr>
              <a:t>понад 13 млн друкованих одиниць </a:t>
            </a:r>
          </a:p>
          <a:p>
            <a:pPr marL="182563" indent="-182563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12131C"/>
                </a:solidFill>
                <a:latin typeface="Bahnschrift Light Condensed" panose="020B0502040204020203" pitchFamily="34" charset="0"/>
              </a:rPr>
              <a:t>понад 80 тис. електронних журналів і видатні спеціальні колекції, зокрема рідкісні книги та рукописи, класичні папіруси, карти, музика, мистецтво та друковані ефемери.</a:t>
            </a:r>
            <a:endParaRPr lang="en-US" sz="2000" dirty="0">
              <a:solidFill>
                <a:srgbClr val="12131C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9" name="Подзаголовок 3"/>
          <p:cNvSpPr txBox="1">
            <a:spLocks/>
          </p:cNvSpPr>
          <p:nvPr/>
        </p:nvSpPr>
        <p:spPr>
          <a:xfrm>
            <a:off x="6903720" y="1102307"/>
            <a:ext cx="5070566" cy="3136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 algn="just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000" dirty="0">
                <a:solidFill>
                  <a:srgbClr val="12131C"/>
                </a:solidFill>
                <a:latin typeface="Bahnschrift Light Condensed" panose="020B0502040204020203" pitchFamily="34" charset="0"/>
              </a:rPr>
              <a:t>Засновник – єпископ Томас де Кобем (?- 1327)</a:t>
            </a:r>
          </a:p>
          <a:p>
            <a:pPr marL="265113" indent="-265113" algn="just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000" dirty="0">
                <a:solidFill>
                  <a:srgbClr val="12131C"/>
                </a:solidFill>
                <a:latin typeface="Bahnschrift Light Condensed" panose="020B0502040204020203" pitchFamily="34" charset="0"/>
              </a:rPr>
              <a:t>1410 рік – бібліотека повністю перейшла у розпорядження Оксфордського університету</a:t>
            </a:r>
          </a:p>
          <a:p>
            <a:pPr marL="265113" indent="-265113" algn="just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000" dirty="0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1602 рік – сер Томас </a:t>
            </a:r>
            <a:r>
              <a:rPr lang="uk-UA" sz="2000" dirty="0" err="1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Бодлі</a:t>
            </a:r>
            <a:r>
              <a:rPr lang="uk-UA" sz="2000" dirty="0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 </a:t>
            </a:r>
            <a:r>
              <a:rPr lang="en-US" sz="2000" dirty="0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(1545—1613)</a:t>
            </a:r>
            <a:r>
              <a:rPr lang="uk-UA" sz="2000" dirty="0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, перебував на дипломатичній </a:t>
            </a:r>
            <a:r>
              <a:rPr lang="uk-UA" sz="2000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службі у королеви </a:t>
            </a:r>
            <a:r>
              <a:rPr lang="uk-UA" sz="2000" dirty="0" smtClean="0">
                <a:solidFill>
                  <a:srgbClr val="12131C"/>
                </a:solidFill>
                <a:latin typeface="Bahnschrift Light Condensed" panose="020B0502040204020203" pitchFamily="34" charset="0"/>
              </a:rPr>
              <a:t>Єлизавети, відомий колекціонер стародавніх манускриптів, відновив та розширив університетську бібліотеку, яка сьогодні носить його ім’я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943601" y="587790"/>
            <a:ext cx="6115128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Бодліанська бібліотека Оксфордського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68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3294"/>
            <a:ext cx="1197428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Medical </a:t>
            </a:r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Library</a:t>
            </a:r>
            <a:r>
              <a:rPr lang="uk-UA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2190750"/>
            <a:ext cx="12192000" cy="1060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Медична бібліотека Кембриджського університету</a:t>
            </a:r>
            <a:endParaRPr lang="en-US" sz="4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243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Bodleian Library, Oxford  University</a:t>
            </a:r>
            <a:r>
              <a:rPr lang="uk-UA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059168" y="5603057"/>
            <a:ext cx="4915118" cy="10891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Меморіальні стенди з прізвищами тих, </a:t>
            </a:r>
            <a:endParaRPr lang="uk-UA" sz="2000" dirty="0" smtClean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хто 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зробив значний внесок у розвиток бібліотеки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:</a:t>
            </a:r>
          </a:p>
          <a:p>
            <a:pPr>
              <a:spcBef>
                <a:spcPts val="0"/>
              </a:spcBef>
            </a:pPr>
            <a:endParaRPr lang="uk-UA" sz="8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121 запис впродовж 1439-2022 років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9168" y="1181928"/>
            <a:ext cx="4915118" cy="44211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555"/>
          <a:stretch/>
        </p:blipFill>
        <p:spPr>
          <a:xfrm>
            <a:off x="3258712" y="1181027"/>
            <a:ext cx="3587535" cy="4422030"/>
          </a:xfrm>
          <a:prstGeom prst="rect">
            <a:avLst/>
          </a:prstGeom>
        </p:spPr>
      </p:pic>
      <p:sp>
        <p:nvSpPr>
          <p:cNvPr id="10" name="Подзаголовок 3"/>
          <p:cNvSpPr txBox="1">
            <a:spLocks/>
          </p:cNvSpPr>
          <p:nvPr/>
        </p:nvSpPr>
        <p:spPr>
          <a:xfrm>
            <a:off x="3258712" y="5648195"/>
            <a:ext cx="3587535" cy="998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А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рхітектурні 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елементи з 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на честь 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тих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, </a:t>
            </a:r>
          </a:p>
          <a:p>
            <a:pPr>
              <a:spcBef>
                <a:spcPts val="0"/>
              </a:spcBef>
            </a:pP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хто зробив значний внесок у розвиток бібліотеки</a:t>
            </a:r>
          </a:p>
          <a:p>
            <a:endParaRPr lang="uk-UA" sz="2000" dirty="0" smtClean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61" y="1616534"/>
            <a:ext cx="4347702" cy="2042125"/>
          </a:xfrm>
          <a:prstGeom prst="rect">
            <a:avLst/>
          </a:prstGeom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5943601" y="587790"/>
            <a:ext cx="6115128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Бодліанська бібліотека Оксфордського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9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Bodleian Library, Oxford  University</a:t>
            </a:r>
            <a:r>
              <a:rPr lang="uk-UA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23520" y="6275817"/>
            <a:ext cx="11517086" cy="53267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Зала Дюка Гамфрі (побудована в 1488 р)</a:t>
            </a:r>
            <a:endParaRPr lang="en-US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61" y="1153727"/>
            <a:ext cx="3832920" cy="51105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864" y="1153727"/>
            <a:ext cx="3832920" cy="51105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1367" y="1153727"/>
            <a:ext cx="3832919" cy="5110560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5943601" y="587790"/>
            <a:ext cx="6115128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Бодліанська бібліотека Оксфордського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7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2378490"/>
            <a:ext cx="12191999" cy="879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4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91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2361" y="4695010"/>
            <a:ext cx="8006946" cy="2129245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>
                <a:latin typeface="Bahnschrift Light Condensed" panose="020B0502040204020203" pitchFamily="34" charset="0"/>
              </a:rPr>
              <a:t>Фонд:</a:t>
            </a:r>
          </a:p>
          <a:p>
            <a:pPr marL="266700" indent="-266700" algn="just">
              <a:buFont typeface="Arial" panose="020B0604020202020204" pitchFamily="34" charset="0"/>
              <a:buChar char="•"/>
            </a:pPr>
            <a:r>
              <a:rPr lang="ru-RU" sz="2600" dirty="0">
                <a:latin typeface="Bahnschrift Light Condensed" panose="020B0502040204020203" pitchFamily="34" charset="0"/>
              </a:rPr>
              <a:t>150 млн </a:t>
            </a:r>
            <a:r>
              <a:rPr lang="ru-RU" sz="2600" dirty="0" err="1">
                <a:latin typeface="Bahnschrift Light Condensed" panose="020B0502040204020203" pitchFamily="34" charset="0"/>
              </a:rPr>
              <a:t>одиниць</a:t>
            </a:r>
            <a:r>
              <a:rPr lang="ru-RU" sz="2600" dirty="0">
                <a:latin typeface="Bahnschrift Light Condensed" panose="020B0502040204020203" pitchFamily="34" charset="0"/>
              </a:rPr>
              <a:t> </a:t>
            </a:r>
            <a:r>
              <a:rPr lang="ru-RU" sz="2600" dirty="0" err="1">
                <a:latin typeface="Bahnschrift Light Condensed" panose="020B0502040204020203" pitchFamily="34" charset="0"/>
              </a:rPr>
              <a:t>зберігання</a:t>
            </a:r>
            <a:r>
              <a:rPr lang="ru-RU" sz="2600" dirty="0">
                <a:latin typeface="Bahnschrift Light Condensed" panose="020B0502040204020203" pitchFamily="34" charset="0"/>
              </a:rPr>
              <a:t>, </a:t>
            </a:r>
            <a:r>
              <a:rPr lang="ru-RU" sz="2600" dirty="0" err="1">
                <a:latin typeface="Bahnschrift Light Condensed" panose="020B0502040204020203" pitchFamily="34" charset="0"/>
              </a:rPr>
              <a:t>серед</a:t>
            </a:r>
            <a:r>
              <a:rPr lang="ru-RU" sz="2600" dirty="0">
                <a:latin typeface="Bahnschrift Light Condensed" panose="020B0502040204020203" pitchFamily="34" charset="0"/>
              </a:rPr>
              <a:t> </a:t>
            </a:r>
            <a:r>
              <a:rPr lang="ru-RU" sz="2600" dirty="0" err="1">
                <a:latin typeface="Bahnschrift Light Condensed" panose="020B0502040204020203" pitchFamily="34" charset="0"/>
              </a:rPr>
              <a:t>яких</a:t>
            </a:r>
            <a:r>
              <a:rPr lang="ru-RU" sz="2600" dirty="0">
                <a:latin typeface="Bahnschrift Light Condensed" panose="020B0502040204020203" pitchFamily="34" charset="0"/>
              </a:rPr>
              <a:t> </a:t>
            </a:r>
          </a:p>
          <a:p>
            <a:pPr marL="361950" lvl="1" indent="-266700" algn="just">
              <a:buFont typeface="Arial" panose="020B0604020202020204" pitchFamily="34" charset="0"/>
              <a:buChar char="•"/>
            </a:pPr>
            <a:r>
              <a:rPr lang="ru-RU" sz="2300" dirty="0" err="1">
                <a:latin typeface="Bahnschrift Light Condensed" panose="020B0502040204020203" pitchFamily="34" charset="0"/>
              </a:rPr>
              <a:t>понад</a:t>
            </a:r>
            <a:r>
              <a:rPr lang="ru-RU" sz="2300" dirty="0">
                <a:latin typeface="Bahnschrift Light Condensed" panose="020B0502040204020203" pitchFamily="34" charset="0"/>
              </a:rPr>
              <a:t> 14 млн </a:t>
            </a:r>
            <a:r>
              <a:rPr lang="ru-RU" sz="2300" dirty="0" err="1">
                <a:latin typeface="Bahnschrift Light Condensed" panose="020B0502040204020203" pitchFamily="34" charset="0"/>
              </a:rPr>
              <a:t>книжок</a:t>
            </a:r>
            <a:r>
              <a:rPr lang="ru-RU" sz="2300" dirty="0">
                <a:latin typeface="Bahnschrift Light Condensed" panose="020B0502040204020203" pitchFamily="34" charset="0"/>
              </a:rPr>
              <a:t>, </a:t>
            </a:r>
            <a:r>
              <a:rPr lang="ru-RU" sz="2300" dirty="0" err="1">
                <a:latin typeface="Bahnschrift Light Condensed" panose="020B0502040204020203" pitchFamily="34" charset="0"/>
              </a:rPr>
              <a:t>більш</a:t>
            </a:r>
            <a:r>
              <a:rPr lang="ru-RU" sz="2300" dirty="0">
                <a:latin typeface="Bahnschrift Light Condensed" panose="020B0502040204020203" pitchFamily="34" charset="0"/>
              </a:rPr>
              <a:t> 12 тис. </a:t>
            </a:r>
            <a:r>
              <a:rPr lang="ru-RU" sz="2300" dirty="0" err="1">
                <a:latin typeface="Bahnschrift Light Condensed" panose="020B0502040204020203" pitchFamily="34" charset="0"/>
              </a:rPr>
              <a:t>інкунабул</a:t>
            </a:r>
            <a:r>
              <a:rPr lang="ru-RU" sz="2300" dirty="0">
                <a:latin typeface="Bahnschrift Light Condensed" panose="020B0502040204020203" pitchFamily="34" charset="0"/>
              </a:rPr>
              <a:t> (одна з </a:t>
            </a:r>
            <a:r>
              <a:rPr lang="ru-RU" sz="2300" dirty="0" err="1">
                <a:latin typeface="Bahnschrift Light Condensed" panose="020B0502040204020203" pitchFamily="34" charset="0"/>
              </a:rPr>
              <a:t>найбільших</a:t>
            </a:r>
            <a:r>
              <a:rPr lang="ru-RU" sz="2300" dirty="0">
                <a:latin typeface="Bahnschrift Light Condensed" panose="020B0502040204020203" pitchFamily="34" charset="0"/>
              </a:rPr>
              <a:t> </a:t>
            </a:r>
            <a:r>
              <a:rPr lang="ru-RU" sz="2300" dirty="0" err="1" smtClean="0">
                <a:latin typeface="Bahnschrift Light Condensed" panose="020B0502040204020203" pitchFamily="34" charset="0"/>
              </a:rPr>
              <a:t>колекцій</a:t>
            </a:r>
            <a:r>
              <a:rPr lang="ru-RU" sz="2300" dirty="0" smtClean="0">
                <a:latin typeface="Bahnschrift Light Condensed" panose="020B0502040204020203" pitchFamily="34" charset="0"/>
              </a:rPr>
              <a:t> </a:t>
            </a:r>
            <a:r>
              <a:rPr lang="ru-RU" sz="2300" dirty="0">
                <a:latin typeface="Bahnschrift Light Condensed" panose="020B0502040204020203" pitchFamily="34" charset="0"/>
              </a:rPr>
              <a:t>у </a:t>
            </a:r>
            <a:r>
              <a:rPr lang="ru-RU" sz="2300" dirty="0" err="1">
                <a:latin typeface="Bahnschrift Light Condensed" panose="020B0502040204020203" pitchFamily="34" charset="0"/>
              </a:rPr>
              <a:t>світі</a:t>
            </a:r>
            <a:r>
              <a:rPr lang="ru-RU" sz="2300" dirty="0" smtClean="0">
                <a:latin typeface="Bahnschrift Light Condensed" panose="020B0502040204020203" pitchFamily="34" charset="0"/>
              </a:rPr>
              <a:t>) </a:t>
            </a:r>
            <a:endParaRPr lang="ru-RU" sz="2300" dirty="0">
              <a:latin typeface="Bahnschrift Light Condensed" panose="020B0502040204020203" pitchFamily="34" charset="0"/>
            </a:endParaRPr>
          </a:p>
          <a:p>
            <a:pPr marL="361950" lvl="1" indent="-266700" algn="just">
              <a:buFont typeface="Arial" panose="020B0604020202020204" pitchFamily="34" charset="0"/>
              <a:buChar char="•"/>
            </a:pPr>
            <a:r>
              <a:rPr lang="ru-RU" sz="2300" dirty="0">
                <a:latin typeface="Bahnschrift Light Condensed" panose="020B0502040204020203" pitchFamily="34" charset="0"/>
              </a:rPr>
              <a:t>920 тис. </a:t>
            </a:r>
            <a:r>
              <a:rPr lang="ru-RU" sz="2300" dirty="0" err="1">
                <a:latin typeface="Bahnschrift Light Condensed" panose="020B0502040204020203" pitchFamily="34" charset="0"/>
              </a:rPr>
              <a:t>назв</a:t>
            </a:r>
            <a:r>
              <a:rPr lang="ru-RU" sz="2300" dirty="0">
                <a:latin typeface="Bahnschrift Light Condensed" panose="020B0502040204020203" pitchFamily="34" charset="0"/>
              </a:rPr>
              <a:t> </a:t>
            </a:r>
            <a:r>
              <a:rPr lang="ru-RU" sz="2300" dirty="0" err="1">
                <a:latin typeface="Bahnschrift Light Condensed" panose="020B0502040204020203" pitchFamily="34" charset="0"/>
              </a:rPr>
              <a:t>журналів</a:t>
            </a:r>
            <a:r>
              <a:rPr lang="ru-RU" sz="2300" dirty="0">
                <a:latin typeface="Bahnschrift Light Condensed" panose="020B0502040204020203" pitchFamily="34" charset="0"/>
              </a:rPr>
              <a:t> і газет</a:t>
            </a:r>
            <a:r>
              <a:rPr lang="ru-RU" sz="2300" dirty="0" smtClean="0">
                <a:latin typeface="Bahnschrift Light Condensed" panose="020B0502040204020203" pitchFamily="34" charset="0"/>
              </a:rPr>
              <a:t>,</a:t>
            </a:r>
            <a:endParaRPr lang="ru-RU" sz="2300" dirty="0">
              <a:latin typeface="Bahnschrift Light Condensed" panose="020B0502040204020203" pitchFamily="34" charset="0"/>
            </a:endParaRPr>
          </a:p>
          <a:p>
            <a:pPr marL="361950" lvl="1" indent="-266700" algn="just">
              <a:buFont typeface="Arial" panose="020B0604020202020204" pitchFamily="34" charset="0"/>
              <a:buChar char="•"/>
            </a:pPr>
            <a:r>
              <a:rPr lang="ru-RU" sz="2300" dirty="0">
                <a:latin typeface="Bahnschrift Light Condensed" panose="020B0502040204020203" pitchFamily="34" charset="0"/>
              </a:rPr>
              <a:t>58 млн </a:t>
            </a:r>
            <a:r>
              <a:rPr lang="ru-RU" sz="2300" dirty="0" err="1" smtClean="0">
                <a:latin typeface="Bahnschrift Light Condensed" panose="020B0502040204020203" pitchFamily="34" charset="0"/>
              </a:rPr>
              <a:t>патентів</a:t>
            </a:r>
            <a:endParaRPr lang="ru-RU" sz="2300" dirty="0">
              <a:latin typeface="Bahnschrift Light Condensed" panose="020B0502040204020203" pitchFamily="34" charset="0"/>
            </a:endParaRPr>
          </a:p>
          <a:p>
            <a:pPr marL="361950" lvl="1" indent="-266700" algn="just">
              <a:buFont typeface="Arial" panose="020B0604020202020204" pitchFamily="34" charset="0"/>
              <a:buChar char="•"/>
            </a:pPr>
            <a:r>
              <a:rPr lang="ru-RU" sz="2300" dirty="0">
                <a:latin typeface="Bahnschrift Light Condensed" panose="020B0502040204020203" pitchFamily="34" charset="0"/>
              </a:rPr>
              <a:t>3 млн </a:t>
            </a:r>
            <a:r>
              <a:rPr lang="ru-RU" sz="2300" dirty="0" err="1" smtClean="0">
                <a:latin typeface="Bahnschrift Light Condensed" panose="020B0502040204020203" pitchFamily="34" charset="0"/>
              </a:rPr>
              <a:t>звукозаписів</a:t>
            </a:r>
            <a:endParaRPr lang="en-US" sz="2300" dirty="0"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61" y="1170301"/>
            <a:ext cx="7629295" cy="34331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9307" y="1170301"/>
            <a:ext cx="3814979" cy="5086638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7415783" y="587790"/>
            <a:ext cx="4642945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64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326733" y="1519526"/>
            <a:ext cx="2731995" cy="28159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Національний звуковий 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архів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uk-UA" sz="2000" dirty="0" smtClean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понад 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6 млн 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звукозаписів: 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музики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розмовної мови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навколишнього середовища</a:t>
            </a:r>
            <a:endParaRPr lang="uk-UA" sz="20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415783" y="587790"/>
            <a:ext cx="4642945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61" y="1170865"/>
            <a:ext cx="2551176" cy="50267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5552" y="1170864"/>
            <a:ext cx="2523531" cy="49959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6050" y="1170864"/>
            <a:ext cx="3746988" cy="499598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661817" y="6258648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uk-UA" sz="2000" dirty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Національний звуковий архів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16900" y="6255360"/>
            <a:ext cx="4068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uk-UA" sz="2000" dirty="0" smtClean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Прозоре сховище рідкісних та цінних видань</a:t>
            </a:r>
            <a:endParaRPr lang="uk-UA" sz="2000" dirty="0">
              <a:solidFill>
                <a:srgbClr val="44546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4506" y="6263930"/>
            <a:ext cx="1422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uk-UA" sz="2000" dirty="0" smtClean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Хол бібліотеки</a:t>
            </a:r>
            <a:endParaRPr lang="uk-UA" sz="2000" dirty="0">
              <a:solidFill>
                <a:srgbClr val="44546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0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522208" y="4926293"/>
            <a:ext cx="3536520" cy="468668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Експозиція творів Тараса Шевченка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415783" y="587790"/>
            <a:ext cx="4642945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0257" y="2380357"/>
            <a:ext cx="5218916" cy="24670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40" y="1033461"/>
            <a:ext cx="5215167" cy="2346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40" y="3986371"/>
            <a:ext cx="5218916" cy="2348512"/>
          </a:xfrm>
          <a:prstGeom prst="rect">
            <a:avLst/>
          </a:prstGeom>
        </p:spPr>
      </p:pic>
      <p:sp>
        <p:nvSpPr>
          <p:cNvPr id="12" name="Подзаголовок 3"/>
          <p:cNvSpPr txBox="1">
            <a:spLocks/>
          </p:cNvSpPr>
          <p:nvPr/>
        </p:nvSpPr>
        <p:spPr>
          <a:xfrm>
            <a:off x="2965736" y="3380286"/>
            <a:ext cx="3536520" cy="468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Експозиція творів Вільяма Шекспіра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13" name="Подзаголовок 3"/>
          <p:cNvSpPr txBox="1">
            <a:spLocks/>
          </p:cNvSpPr>
          <p:nvPr/>
        </p:nvSpPr>
        <p:spPr>
          <a:xfrm>
            <a:off x="2395650" y="6371459"/>
            <a:ext cx="3986863" cy="3895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Експозиція різноформатних видань Корана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14" name="Подзаголовок 3"/>
          <p:cNvSpPr txBox="1">
            <a:spLocks/>
          </p:cNvSpPr>
          <p:nvPr/>
        </p:nvSpPr>
        <p:spPr>
          <a:xfrm>
            <a:off x="6446521" y="1476182"/>
            <a:ext cx="5612208" cy="468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Виставка рідкісних та цінних видань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1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2361" y="1126019"/>
            <a:ext cx="11821925" cy="4937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Читальні зали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з відкритим фондом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415783" y="587790"/>
            <a:ext cx="4642945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585" y="1700784"/>
            <a:ext cx="3678975" cy="49053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948" y="1693553"/>
            <a:ext cx="3678976" cy="49053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1312" y="1700783"/>
            <a:ext cx="3672012" cy="489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7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2361" y="1126019"/>
            <a:ext cx="11821925" cy="4937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Читальні зали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з відкритим фондом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415783" y="587790"/>
            <a:ext cx="4642945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694" y="1700784"/>
            <a:ext cx="3706407" cy="49418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5279" y="1700784"/>
            <a:ext cx="3696462" cy="49286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959" y="1700784"/>
            <a:ext cx="3696462" cy="492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6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2361" y="1126019"/>
            <a:ext cx="11821925" cy="4937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Читальні зали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з відкритим фондом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415783" y="587790"/>
            <a:ext cx="4642945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838" y="1700784"/>
            <a:ext cx="3648456" cy="48646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6626" y="1700784"/>
            <a:ext cx="3648456" cy="48646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14" y="1700784"/>
            <a:ext cx="3648456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2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2361" y="1126019"/>
            <a:ext cx="11821925" cy="4937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Читальні зали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з відкритим фондом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415783" y="587790"/>
            <a:ext cx="4642945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521" y="1700784"/>
            <a:ext cx="4904271" cy="29919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4032" y="1700784"/>
            <a:ext cx="4742688" cy="29626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0941" y="2350008"/>
            <a:ext cx="3243834" cy="43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5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3294"/>
            <a:ext cx="1197428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Medical </a:t>
            </a:r>
            <a:r>
              <a:rPr lang="en-US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Library</a:t>
            </a:r>
            <a:r>
              <a:rPr lang="uk-UA" sz="2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239513" y="1365418"/>
            <a:ext cx="6656832" cy="531733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Весна 2022 </a:t>
            </a: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року:</a:t>
            </a:r>
          </a:p>
          <a:p>
            <a:pPr algn="just">
              <a:lnSpc>
                <a:spcPct val="110000"/>
              </a:lnSpc>
            </a:pP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Харківський 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національний медичний </a:t>
            </a: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університет став учасником 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проєкту «</a:t>
            </a: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Єднання» – твінінгова взаємодія 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(побратимство) університету з партнером з </a:t>
            </a: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Великобританії – Кембриджським університетом, 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а саме його </a:t>
            </a: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Школою 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Клінічної </a:t>
            </a: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Медицини</a:t>
            </a:r>
          </a:p>
          <a:p>
            <a:pPr algn="just">
              <a:lnSpc>
                <a:spcPct val="110000"/>
              </a:lnSpc>
            </a:pP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Зима 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2023 року: </a:t>
            </a:r>
            <a:endParaRPr lang="uk-UA" sz="28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Онлайн 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зустріч з керівництвом </a:t>
            </a: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Медичної бібліотеки Кембриджського університету</a:t>
            </a:r>
          </a:p>
          <a:p>
            <a:pPr algn="just">
              <a:lnSpc>
                <a:spcPct val="110000"/>
              </a:lnSpc>
            </a:pP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Весна 2023 року: </a:t>
            </a:r>
          </a:p>
          <a:p>
            <a:pPr algn="just">
              <a:lnSpc>
                <a:spcPct val="110000"/>
              </a:lnSpc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В</a:t>
            </a:r>
            <a:r>
              <a:rPr lang="uk-UA" sz="28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ізит директора Наукової бібліотеки ХНМУ до 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Медичної бібліотеки Кембриджського університету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61" y="1365419"/>
            <a:ext cx="4796031" cy="5317339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724641"/>
            <a:ext cx="12192000" cy="640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Медична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3996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2361" y="1126019"/>
            <a:ext cx="11821925" cy="4937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Простір для самостійної роботи</a:t>
            </a:r>
            <a:endParaRPr lang="uk-UA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415783" y="587790"/>
            <a:ext cx="4642945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314" y="1776059"/>
            <a:ext cx="5812972" cy="43597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78982" y="1049438"/>
            <a:ext cx="4359728" cy="581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1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British Library, London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червень 2024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7415783" y="587790"/>
            <a:ext cx="4642945" cy="45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Британська бібліотека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7391" y="1371600"/>
            <a:ext cx="3709958" cy="51996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76950" y="1993613"/>
            <a:ext cx="5467350" cy="1456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uk-UA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ВІДВІДУВАННЯ:</a:t>
            </a:r>
          </a:p>
          <a:p>
            <a:pPr marL="342900" indent="-3429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фізичні – 1,42 </a:t>
            </a:r>
            <a:r>
              <a:rPr lang="uk-UA" sz="24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млн</a:t>
            </a:r>
            <a:endParaRPr lang="uk-UA" sz="24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2400" dirty="0" err="1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іртуальні</a:t>
            </a:r>
            <a:r>
              <a:rPr lang="uk-UA" sz="24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(</a:t>
            </a:r>
            <a:r>
              <a:rPr lang="uk-UA" sz="2400" dirty="0" err="1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вебсайт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) — 2 млн на рік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38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Про британські бібліотеки (короткі нотатки з відпустки)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750089" y="690677"/>
            <a:ext cx="7224197" cy="827227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uk-UA" sz="2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«БІБЛІОТЕРАПЕВТ» корпоративне видання НБ ХНМУ </a:t>
            </a:r>
          </a:p>
          <a:p>
            <a:pPr algn="r"/>
            <a:r>
              <a:rPr lang="en-US" sz="2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https://libr.knmu.edu.ua/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543" y="2633472"/>
            <a:ext cx="2813024" cy="3950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07" y="2030305"/>
            <a:ext cx="2810835" cy="3950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8739" y="2030305"/>
            <a:ext cx="2788347" cy="3950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5779" y="2633472"/>
            <a:ext cx="2798507" cy="3950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279107" y="1594798"/>
            <a:ext cx="2810835" cy="3118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Бібліотерапевт. – 2023. - № 4/5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sp>
        <p:nvSpPr>
          <p:cNvPr id="10" name="Подзаголовок 3"/>
          <p:cNvSpPr txBox="1">
            <a:spLocks/>
          </p:cNvSpPr>
          <p:nvPr/>
        </p:nvSpPr>
        <p:spPr>
          <a:xfrm>
            <a:off x="3237496" y="1594798"/>
            <a:ext cx="2810835" cy="3118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Бібліотерапевт.</a:t>
            </a:r>
            <a:r>
              <a:rPr lang="uk-UA" sz="2300" dirty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 –</a:t>
            </a:r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 2023. - № 6/7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sp>
        <p:nvSpPr>
          <p:cNvPr id="11" name="Подзаголовок 3"/>
          <p:cNvSpPr txBox="1">
            <a:spLocks/>
          </p:cNvSpPr>
          <p:nvPr/>
        </p:nvSpPr>
        <p:spPr>
          <a:xfrm>
            <a:off x="6217390" y="2120441"/>
            <a:ext cx="2810835" cy="3118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Бібліотерапевт.</a:t>
            </a:r>
            <a:r>
              <a:rPr lang="uk-UA" sz="2300" dirty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 –</a:t>
            </a:r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 2024. - № 5/6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sp>
        <p:nvSpPr>
          <p:cNvPr id="12" name="Подзаголовок 3"/>
          <p:cNvSpPr txBox="1">
            <a:spLocks/>
          </p:cNvSpPr>
          <p:nvPr/>
        </p:nvSpPr>
        <p:spPr>
          <a:xfrm>
            <a:off x="9163451" y="2120440"/>
            <a:ext cx="2810835" cy="3118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Бібліотерапевт.</a:t>
            </a:r>
            <a:r>
              <a:rPr lang="uk-UA" sz="2300" dirty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 –</a:t>
            </a:r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 2024. - № 7/8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9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152" y="1965960"/>
            <a:ext cx="12118848" cy="856411"/>
          </a:xfrm>
        </p:spPr>
        <p:txBody>
          <a:bodyPr>
            <a:noAutofit/>
          </a:bodyPr>
          <a:lstStyle/>
          <a:p>
            <a:r>
              <a:rPr lang="uk-UA" sz="48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Дякую за увагу!</a:t>
            </a:r>
            <a:endParaRPr lang="en-US" sz="4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943" y="157983"/>
            <a:ext cx="914479" cy="914479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7036525" y="5582194"/>
            <a:ext cx="4937761" cy="1101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20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Ірина Киричок</a:t>
            </a:r>
          </a:p>
          <a:p>
            <a:pPr algn="r"/>
            <a:r>
              <a:rPr lang="uk-UA" sz="20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д</a:t>
            </a:r>
            <a:r>
              <a:rPr lang="uk-UA" sz="20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иректор Наукової бібліотеки ХНМУ</a:t>
            </a:r>
          </a:p>
          <a:p>
            <a:pPr algn="r"/>
            <a:r>
              <a:rPr lang="en-US" sz="2000" dirty="0" smtClean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iv.kyrychok@knmu.edu.ua</a:t>
            </a:r>
            <a:endParaRPr lang="en-US" sz="20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39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3294"/>
            <a:ext cx="1197428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Medical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707382" y="1756328"/>
            <a:ext cx="3328415" cy="4956048"/>
          </a:xfrm>
        </p:spPr>
        <p:txBody>
          <a:bodyPr>
            <a:normAutofit lnSpcReduction="10000"/>
          </a:bodyPr>
          <a:lstStyle/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Фонд:</a:t>
            </a:r>
          </a:p>
          <a:p>
            <a:pPr marL="357188" indent="-265113" algn="just">
              <a:buFont typeface="Arial" panose="020B0604020202020204" pitchFamily="34" charset="0"/>
              <a:buChar char="•"/>
            </a:pPr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50 000 книг і брошур </a:t>
            </a:r>
          </a:p>
          <a:p>
            <a:pPr marL="357188" indent="-265113" algn="just">
              <a:buFont typeface="Arial" panose="020B0604020202020204" pitchFamily="34" charset="0"/>
              <a:buChar char="•"/>
            </a:pPr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3 000 серійних</a:t>
            </a:r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 </a:t>
            </a:r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назв</a:t>
            </a:r>
          </a:p>
          <a:p>
            <a:pPr marL="92075" lvl="0"/>
            <a:endParaRPr lang="uk-UA" sz="2600" dirty="0" smtClean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marL="92075" lvl="0"/>
            <a:r>
              <a:rPr lang="uk-UA" sz="2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Е-ресурси:</a:t>
            </a:r>
          </a:p>
          <a:p>
            <a:pPr marL="357188" lvl="0" indent="-265113" algn="just">
              <a:buFont typeface="Arial" panose="020B0604020202020204" pitchFamily="34" charset="0"/>
              <a:buChar char="•"/>
            </a:pPr>
            <a:r>
              <a:rPr lang="uk-UA" sz="26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Е-каталог </a:t>
            </a:r>
            <a:r>
              <a:rPr lang="en-US" sz="2600" dirty="0" err="1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iDiscover</a:t>
            </a:r>
            <a:endParaRPr lang="uk-UA" sz="26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marL="357188" lvl="0" indent="-265113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NHS Knowledge and Library Hub</a:t>
            </a:r>
            <a:endParaRPr lang="uk-UA" sz="26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marL="357188" lvl="0" indent="-265113" algn="just">
              <a:buFont typeface="Arial" panose="020B0604020202020204" pitchFamily="34" charset="0"/>
              <a:buChar char="•"/>
            </a:pPr>
            <a:r>
              <a:rPr lang="uk-UA" sz="26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бази даних, колекції цифрових архівів і першоджерела в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Cambridge Databases AZ</a:t>
            </a:r>
          </a:p>
          <a:p>
            <a:pPr marL="92075" algn="just"/>
            <a:endParaRPr lang="uk-UA" sz="26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972" y="4352022"/>
            <a:ext cx="5216760" cy="23475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972" y="1756329"/>
            <a:ext cx="5200410" cy="23401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148" y="1756328"/>
            <a:ext cx="3133345" cy="4956048"/>
          </a:xfrm>
          <a:prstGeom prst="rect">
            <a:avLst/>
          </a:prstGeom>
        </p:spPr>
      </p:pic>
      <p:sp>
        <p:nvSpPr>
          <p:cNvPr id="10" name="Подзаголовок 3"/>
          <p:cNvSpPr txBox="1">
            <a:spLocks/>
          </p:cNvSpPr>
          <p:nvPr/>
        </p:nvSpPr>
        <p:spPr>
          <a:xfrm>
            <a:off x="4041649" y="609523"/>
            <a:ext cx="8150352" cy="1146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>
              <a:buFont typeface="Arial" panose="020B0604020202020204" pitchFamily="34" charset="0"/>
              <a:buChar char="•"/>
            </a:pPr>
            <a:endParaRPr lang="uk-UA" sz="2600" dirty="0" smtClean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marL="265113" indent="-265113">
              <a:buFont typeface="Arial" panose="020B0604020202020204" pitchFamily="34" charset="0"/>
              <a:buChar char="•"/>
            </a:pPr>
            <a:endParaRPr lang="uk-UA" sz="26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724641"/>
            <a:ext cx="12192000" cy="640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Медична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04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3294"/>
            <a:ext cx="1197428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Medical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10" name="Подзаголовок 3"/>
          <p:cNvSpPr txBox="1">
            <a:spLocks/>
          </p:cNvSpPr>
          <p:nvPr/>
        </p:nvSpPr>
        <p:spPr>
          <a:xfrm>
            <a:off x="4041649" y="609523"/>
            <a:ext cx="8150352" cy="1146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>
              <a:buFont typeface="Arial" panose="020B0604020202020204" pitchFamily="34" charset="0"/>
              <a:buChar char="•"/>
            </a:pPr>
            <a:endParaRPr lang="uk-UA" sz="2600" dirty="0" smtClean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marL="265113" indent="-265113">
              <a:buFont typeface="Arial" panose="020B0604020202020204" pitchFamily="34" charset="0"/>
              <a:buChar char="•"/>
            </a:pPr>
            <a:endParaRPr lang="uk-UA" sz="26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666"/>
          <a:stretch/>
        </p:blipFill>
        <p:spPr>
          <a:xfrm>
            <a:off x="7004304" y="1129516"/>
            <a:ext cx="4320758" cy="55461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36" y="1129516"/>
            <a:ext cx="5939536" cy="26727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36" y="4002902"/>
            <a:ext cx="5939536" cy="2672791"/>
          </a:xfrm>
          <a:prstGeom prst="rect">
            <a:avLst/>
          </a:prstGeom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0" y="626780"/>
            <a:ext cx="12192000" cy="640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Медична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074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3294"/>
            <a:ext cx="1197428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Medical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677523"/>
            <a:ext cx="12191999" cy="529485"/>
          </a:xfrm>
        </p:spPr>
        <p:txBody>
          <a:bodyPr>
            <a:normAutofit/>
          </a:bodyPr>
          <a:lstStyle/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Простір для користувачів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8141" y="1207007"/>
            <a:ext cx="5701047" cy="25654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78" y="1207007"/>
            <a:ext cx="5152986" cy="53952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0989" y="4023359"/>
            <a:ext cx="5728199" cy="2578853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1543090" y="1501385"/>
            <a:ext cx="2057400" cy="988358"/>
          </a:xfrm>
          <a:prstGeom prst="wedgeEllipseCallout">
            <a:avLst>
              <a:gd name="adj1" fmla="val 46759"/>
              <a:gd name="adj2" fmla="val 1183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Shhhh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0755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3294"/>
            <a:ext cx="1197428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Medical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540497" y="3163824"/>
            <a:ext cx="3433790" cy="401392"/>
          </a:xfrm>
        </p:spPr>
        <p:txBody>
          <a:bodyPr>
            <a:normAutofit/>
          </a:bodyPr>
          <a:lstStyle/>
          <a:p>
            <a:pPr algn="r"/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Онлайн замовлення літератури</a:t>
            </a:r>
            <a:endParaRPr lang="en-US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896" y="1296915"/>
            <a:ext cx="8290599" cy="37338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9543" y="3633216"/>
            <a:ext cx="5974743" cy="3038535"/>
          </a:xfrm>
          <a:prstGeom prst="rect">
            <a:avLst/>
          </a:prstGeom>
        </p:spPr>
      </p:pic>
      <p:sp>
        <p:nvSpPr>
          <p:cNvPr id="14" name="Подзаголовок 3"/>
          <p:cNvSpPr txBox="1">
            <a:spLocks/>
          </p:cNvSpPr>
          <p:nvPr/>
        </p:nvSpPr>
        <p:spPr>
          <a:xfrm>
            <a:off x="1" y="5030732"/>
            <a:ext cx="5999542" cy="1330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    </a:t>
            </a:r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На </a:t>
            </a:r>
            <a:r>
              <a:rPr lang="uk-UA" sz="22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ресепшені</a:t>
            </a:r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:</a:t>
            </a:r>
          </a:p>
          <a:p>
            <a:pPr marL="342900" indent="-160338" algn="l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Е-пошук джерел</a:t>
            </a:r>
          </a:p>
          <a:p>
            <a:pPr marL="342900" indent="-160338" algn="l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Бронювання та онлайн замовлення літератури</a:t>
            </a:r>
            <a:endParaRPr lang="en-US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0" y="719154"/>
            <a:ext cx="12192000" cy="640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Медична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585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05100"/>
            <a:ext cx="12192000" cy="1962150"/>
          </a:xfrm>
        </p:spPr>
        <p:txBody>
          <a:bodyPr>
            <a:normAutofit/>
          </a:bodyPr>
          <a:lstStyle/>
          <a:p>
            <a:r>
              <a:rPr lang="uk-UA" sz="4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Головна бібліотека Кембриджського університету</a:t>
            </a:r>
            <a:endParaRPr lang="en-US" sz="4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027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21920" y="113294"/>
            <a:ext cx="12096206" cy="496229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Cambridge University Library</a:t>
            </a:r>
            <a:r>
              <a:rPr lang="uk-UA" sz="2800" dirty="0">
                <a:solidFill>
                  <a:srgbClr val="003300"/>
                </a:solidFill>
                <a:latin typeface="Bahnschrift SemiBold Condensed" panose="020B0502040204020203" pitchFamily="34" charset="0"/>
              </a:rPr>
              <a:t>, травень 2023</a:t>
            </a:r>
            <a:endParaRPr lang="en-US" sz="2800" dirty="0">
              <a:solidFill>
                <a:srgbClr val="0033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1" y="130551"/>
            <a:ext cx="914479" cy="91447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31990"/>
            <a:ext cx="12192000" cy="640778"/>
          </a:xfrm>
        </p:spPr>
        <p:txBody>
          <a:bodyPr>
            <a:normAutofit/>
          </a:bodyPr>
          <a:lstStyle/>
          <a:p>
            <a:r>
              <a:rPr lang="uk-UA" sz="2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Головна бібліотека Кембриджського університету</a:t>
            </a:r>
            <a:endParaRPr lang="en-US" sz="2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57" y="1572765"/>
            <a:ext cx="3819184" cy="50922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7106" y="1572765"/>
            <a:ext cx="3819184" cy="5092245"/>
          </a:xfrm>
          <a:prstGeom prst="rect">
            <a:avLst/>
          </a:prstGeom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3971545" y="1524615"/>
            <a:ext cx="4183557" cy="146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Фонд:</a:t>
            </a:r>
          </a:p>
          <a:p>
            <a:pPr marL="357188" indent="-265113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п</a:t>
            </a:r>
            <a:r>
              <a:rPr lang="uk-UA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онад 7 млн книг і брошур </a:t>
            </a:r>
          </a:p>
          <a:p>
            <a:pPr marL="357188" indent="-265113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п</a:t>
            </a:r>
            <a:r>
              <a:rPr lang="uk-UA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онад 1,5 млн періодичних видань</a:t>
            </a:r>
            <a:endParaRPr lang="uk-UA" sz="26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10" name="Подзаголовок 3"/>
          <p:cNvSpPr txBox="1">
            <a:spLocks/>
          </p:cNvSpPr>
          <p:nvPr/>
        </p:nvSpPr>
        <p:spPr>
          <a:xfrm>
            <a:off x="3907536" y="4170630"/>
            <a:ext cx="4183557" cy="2687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Е-ресурси:</a:t>
            </a:r>
          </a:p>
          <a:p>
            <a:pPr marL="357188" lvl="0" indent="-265113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44546A">
                    <a:lumMod val="75000"/>
                  </a:srgbClr>
                </a:solidFill>
                <a:latin typeface="Bahnschrift Light Condensed" panose="020B0502040204020203" pitchFamily="34" charset="0"/>
              </a:rPr>
              <a:t>Е-каталог </a:t>
            </a:r>
            <a:r>
              <a:rPr lang="en-US" dirty="0" err="1">
                <a:solidFill>
                  <a:srgbClr val="44546A">
                    <a:lumMod val="75000"/>
                  </a:srgbClr>
                </a:solidFill>
                <a:latin typeface="Bahnschrift Light Condensed" panose="020B0502040204020203" pitchFamily="34" charset="0"/>
              </a:rPr>
              <a:t>iDiscover</a:t>
            </a:r>
            <a:endParaRPr lang="uk-UA" dirty="0">
              <a:solidFill>
                <a:srgbClr val="44546A">
                  <a:lumMod val="75000"/>
                </a:srgbClr>
              </a:solidFill>
              <a:latin typeface="Bahnschrift Light Condensed" panose="020B0502040204020203" pitchFamily="34" charset="0"/>
            </a:endParaRPr>
          </a:p>
          <a:p>
            <a:pPr marL="357188" indent="-265113" algn="just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NHS Knowledge and Library Hub</a:t>
            </a:r>
            <a:endParaRPr lang="uk-UA" dirty="0" smtClean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marL="357188" indent="-265113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бази даних, колекції цифрових архівів і першоджерела в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rPr>
              <a:t>Cambridge Databases AZ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endParaRPr lang="uk-UA" sz="2600" dirty="0" smtClean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marL="265113" indent="-265113">
              <a:buFont typeface="Arial" panose="020B0604020202020204" pitchFamily="34" charset="0"/>
              <a:buChar char="•"/>
            </a:pPr>
            <a:endParaRPr lang="uk-UA" sz="2600" dirty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35555" y="2990088"/>
            <a:ext cx="4055538" cy="107899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200" dirty="0" smtClean="0">
                <a:solidFill>
                  <a:srgbClr val="C00000"/>
                </a:solidFill>
                <a:latin typeface="Bahnschrift Light Condensed" panose="020B0502040204020203" pitchFamily="34" charset="0"/>
              </a:rPr>
              <a:t>Поповнення </a:t>
            </a:r>
            <a:r>
              <a:rPr lang="uk-UA" sz="2200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через обов’язковий примірник – 800-1200 </a:t>
            </a:r>
            <a:r>
              <a:rPr lang="uk-UA" sz="2200" dirty="0" smtClean="0">
                <a:solidFill>
                  <a:srgbClr val="C00000"/>
                </a:solidFill>
                <a:latin typeface="Bahnschrift Light Condensed" panose="020B0502040204020203" pitchFamily="34" charset="0"/>
              </a:rPr>
              <a:t>од. </a:t>
            </a:r>
            <a:r>
              <a:rPr lang="uk-UA" sz="2200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щотижня</a:t>
            </a:r>
            <a:endParaRPr lang="uk-UA" sz="2200" dirty="0">
              <a:solidFill>
                <a:srgbClr val="44546A">
                  <a:lumMod val="75000"/>
                </a:srgbClr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236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16631</TotalTime>
  <Words>833</Words>
  <Application>Microsoft Office PowerPoint</Application>
  <PresentationFormat>Широкоэкранный</PresentationFormat>
  <Paragraphs>163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Bahnschrift Light Condensed</vt:lpstr>
      <vt:lpstr>Bahnschrift SemiBold Condensed</vt:lpstr>
      <vt:lpstr>Calibri</vt:lpstr>
      <vt:lpstr>Calibri Light</vt:lpstr>
      <vt:lpstr>verdana</vt:lpstr>
      <vt:lpstr>Wingdings</vt:lpstr>
      <vt:lpstr>Тема Office</vt:lpstr>
      <vt:lpstr>Досвід роботи  бібліотек Британії</vt:lpstr>
      <vt:lpstr>Cambridge University Medical Library, травень 2023</vt:lpstr>
      <vt:lpstr>Cambridge University Medical Library, травень 2023</vt:lpstr>
      <vt:lpstr>Cambridge University Medical Library, травень 2023</vt:lpstr>
      <vt:lpstr>Cambridge University Medical Library, травень 2023</vt:lpstr>
      <vt:lpstr>Cambridge University Medical Library, травень 2023</vt:lpstr>
      <vt:lpstr>Cambridge University Medical Library, травень 2023</vt:lpstr>
      <vt:lpstr>Cambridge University Library, травень 2023</vt:lpstr>
      <vt:lpstr>Cambridge University Library, травень 2023</vt:lpstr>
      <vt:lpstr>Cambridge University Library, травень 2023</vt:lpstr>
      <vt:lpstr>Cambridge University Library, травень 2023</vt:lpstr>
      <vt:lpstr>Cambridge University Library, травень 2023</vt:lpstr>
      <vt:lpstr>Cambridge University Library, травень 2023</vt:lpstr>
      <vt:lpstr>Cambridge University Library, травень 2023</vt:lpstr>
      <vt:lpstr>St Neots Library, Cambridge shire, травень 2023</vt:lpstr>
      <vt:lpstr>St Neots Library, Cambridge shire, травень 2023</vt:lpstr>
      <vt:lpstr>Bodleian Library, Oxford  University, червень 2024</vt:lpstr>
      <vt:lpstr>Bodleian Library, Oxford  University, червень 2024</vt:lpstr>
      <vt:lpstr>Bodleian Library, Oxford  University, червень 2024</vt:lpstr>
      <vt:lpstr>Bodleian Library, Oxford  University, червень 2024</vt:lpstr>
      <vt:lpstr>Bodleian Library, Oxford  University, червень 2024</vt:lpstr>
      <vt:lpstr>British Library, London, червень 2024</vt:lpstr>
      <vt:lpstr>British Library, London, червень 2024</vt:lpstr>
      <vt:lpstr>British Library, London, червень 2024</vt:lpstr>
      <vt:lpstr>British Library, London, червень 2024</vt:lpstr>
      <vt:lpstr>British Library, London, червень 2024</vt:lpstr>
      <vt:lpstr>British Library, London, червень 2024</vt:lpstr>
      <vt:lpstr>British Library, London, червень 2024</vt:lpstr>
      <vt:lpstr>British Library, London, червень 2024</vt:lpstr>
      <vt:lpstr>British Library, London, червень 2024</vt:lpstr>
      <vt:lpstr>British Library, London, червень 2024</vt:lpstr>
      <vt:lpstr>Про британські бібліотеки (короткі нотатки з відпустки)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Британські бібліотеки</dc:title>
  <dc:creator>Standard User</dc:creator>
  <cp:lastModifiedBy>Kyrychok Iryna</cp:lastModifiedBy>
  <cp:revision>125</cp:revision>
  <dcterms:created xsi:type="dcterms:W3CDTF">2024-10-03T11:41:10Z</dcterms:created>
  <dcterms:modified xsi:type="dcterms:W3CDTF">2024-11-04T18:41:30Z</dcterms:modified>
</cp:coreProperties>
</file>