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91" r:id="rId4"/>
    <p:sldId id="264" r:id="rId5"/>
    <p:sldId id="270" r:id="rId6"/>
    <p:sldId id="265" r:id="rId7"/>
    <p:sldId id="266" r:id="rId8"/>
    <p:sldId id="261" r:id="rId9"/>
    <p:sldId id="287" r:id="rId10"/>
    <p:sldId id="267" r:id="rId11"/>
    <p:sldId id="274" r:id="rId12"/>
    <p:sldId id="272" r:id="rId13"/>
    <p:sldId id="271" r:id="rId14"/>
    <p:sldId id="273" r:id="rId15"/>
    <p:sldId id="258" r:id="rId16"/>
    <p:sldId id="288" r:id="rId17"/>
    <p:sldId id="259" r:id="rId18"/>
    <p:sldId id="289" r:id="rId19"/>
    <p:sldId id="275" r:id="rId20"/>
    <p:sldId id="262" r:id="rId21"/>
    <p:sldId id="263" r:id="rId22"/>
    <p:sldId id="260" r:id="rId23"/>
    <p:sldId id="290" r:id="rId24"/>
    <p:sldId id="277" r:id="rId25"/>
    <p:sldId id="279" r:id="rId26"/>
    <p:sldId id="280" r:id="rId27"/>
    <p:sldId id="283" r:id="rId28"/>
    <p:sldId id="284" r:id="rId29"/>
    <p:sldId id="281" r:id="rId30"/>
    <p:sldId id="282" r:id="rId31"/>
    <p:sldId id="285" r:id="rId32"/>
    <p:sldId id="276" r:id="rId33"/>
    <p:sldId id="286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131C"/>
    <a:srgbClr val="0A0D10"/>
    <a:srgbClr val="003300"/>
    <a:srgbClr val="022E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51" d="100"/>
          <a:sy n="51" d="100"/>
        </p:scale>
        <p:origin x="10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7D24F-ECCC-45A5-B9F2-526A15F7B7D9}" type="datetimeFigureOut">
              <a:rPr lang="en-US" smtClean="0"/>
              <a:t>10/26/2024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12D38-6D7A-46A4-B8E0-DA7E42FC3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051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7D24F-ECCC-45A5-B9F2-526A15F7B7D9}" type="datetimeFigureOut">
              <a:rPr lang="en-US" smtClean="0"/>
              <a:t>10/26/2024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12D38-6D7A-46A4-B8E0-DA7E42FC3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466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7D24F-ECCC-45A5-B9F2-526A15F7B7D9}" type="datetimeFigureOut">
              <a:rPr lang="en-US" smtClean="0"/>
              <a:t>10/26/2024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12D38-6D7A-46A4-B8E0-DA7E42FC3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58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7D24F-ECCC-45A5-B9F2-526A15F7B7D9}" type="datetimeFigureOut">
              <a:rPr lang="en-US" smtClean="0"/>
              <a:t>10/26/2024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12D38-6D7A-46A4-B8E0-DA7E42FC3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217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7D24F-ECCC-45A5-B9F2-526A15F7B7D9}" type="datetimeFigureOut">
              <a:rPr lang="en-US" smtClean="0"/>
              <a:t>10/26/2024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12D38-6D7A-46A4-B8E0-DA7E42FC3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962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7D24F-ECCC-45A5-B9F2-526A15F7B7D9}" type="datetimeFigureOut">
              <a:rPr lang="en-US" smtClean="0"/>
              <a:t>10/26/2024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12D38-6D7A-46A4-B8E0-DA7E42FC3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645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7D24F-ECCC-45A5-B9F2-526A15F7B7D9}" type="datetimeFigureOut">
              <a:rPr lang="en-US" smtClean="0"/>
              <a:t>10/26/2024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12D38-6D7A-46A4-B8E0-DA7E42FC3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361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7D24F-ECCC-45A5-B9F2-526A15F7B7D9}" type="datetimeFigureOut">
              <a:rPr lang="en-US" smtClean="0"/>
              <a:t>10/26/2024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12D38-6D7A-46A4-B8E0-DA7E42FC3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807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7D24F-ECCC-45A5-B9F2-526A15F7B7D9}" type="datetimeFigureOut">
              <a:rPr lang="en-US" smtClean="0"/>
              <a:t>10/26/2024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12D38-6D7A-46A4-B8E0-DA7E42FC3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349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7D24F-ECCC-45A5-B9F2-526A15F7B7D9}" type="datetimeFigureOut">
              <a:rPr lang="en-US" smtClean="0"/>
              <a:t>10/26/2024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12D38-6D7A-46A4-B8E0-DA7E42FC3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977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7D24F-ECCC-45A5-B9F2-526A15F7B7D9}" type="datetimeFigureOut">
              <a:rPr lang="en-US" smtClean="0"/>
              <a:t>10/26/2024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12D38-6D7A-46A4-B8E0-DA7E42FC3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052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87D24F-ECCC-45A5-B9F2-526A15F7B7D9}" type="datetimeFigureOut">
              <a:rPr lang="en-US" smtClean="0"/>
              <a:t>10/26/2024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812D38-6D7A-46A4-B8E0-DA7E42FC3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72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4.png"/><Relationship Id="rId4" Type="http://schemas.openxmlformats.org/officeDocument/2006/relationships/image" Target="../media/image43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6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5.png"/><Relationship Id="rId4" Type="http://schemas.openxmlformats.org/officeDocument/2006/relationships/image" Target="../media/image5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6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1.emf"/><Relationship Id="rId5" Type="http://schemas.openxmlformats.org/officeDocument/2006/relationships/image" Target="../media/image70.emf"/><Relationship Id="rId4" Type="http://schemas.openxmlformats.org/officeDocument/2006/relationships/image" Target="../media/image69.emf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45719" y="1472185"/>
            <a:ext cx="7089230" cy="2011086"/>
          </a:xfrm>
        </p:spPr>
        <p:txBody>
          <a:bodyPr>
            <a:normAutofit fontScale="90000"/>
          </a:bodyPr>
          <a:lstStyle/>
          <a:p>
            <a:pPr algn="r"/>
            <a:r>
              <a:rPr lang="uk-UA" sz="7200" dirty="0" smtClean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Досвід роботи </a:t>
            </a:r>
            <a:br>
              <a:rPr lang="uk-UA" sz="7200" dirty="0" smtClean="0">
                <a:solidFill>
                  <a:srgbClr val="003300"/>
                </a:solidFill>
                <a:latin typeface="Bahnschrift SemiBold Condensed" panose="020B0502040204020203" pitchFamily="34" charset="0"/>
              </a:rPr>
            </a:br>
            <a:r>
              <a:rPr lang="uk-UA" sz="7200" dirty="0" smtClean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бібліотек Британії</a:t>
            </a:r>
            <a:endParaRPr lang="en-US" sz="7200" dirty="0">
              <a:solidFill>
                <a:srgbClr val="003300"/>
              </a:solidFill>
              <a:latin typeface="Bahnschrift SemiBold Condensed" panose="020B0502040204020203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73595" y="3813822"/>
            <a:ext cx="6161354" cy="705552"/>
          </a:xfrm>
        </p:spPr>
        <p:txBody>
          <a:bodyPr>
            <a:normAutofit/>
          </a:bodyPr>
          <a:lstStyle/>
          <a:p>
            <a:pPr algn="r"/>
            <a:r>
              <a:rPr lang="uk-UA" sz="4000" dirty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п</a:t>
            </a:r>
            <a:r>
              <a:rPr lang="uk-UA" sz="4000" dirty="0" smtClean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огляд українського бібліотекаря</a:t>
            </a:r>
            <a:endParaRPr lang="en-US" sz="4000" dirty="0">
              <a:solidFill>
                <a:srgbClr val="003300"/>
              </a:solidFill>
              <a:latin typeface="Bahnschrift SemiBold Condensed" panose="020B0502040204020203" pitchFamily="34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7036525" y="5582194"/>
            <a:ext cx="4937761" cy="11016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ts val="0"/>
              </a:spcBef>
            </a:pPr>
            <a:r>
              <a:rPr lang="uk-UA" sz="2000" dirty="0" smtClean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Ірина Киричок</a:t>
            </a:r>
          </a:p>
          <a:p>
            <a:pPr algn="r">
              <a:spcBef>
                <a:spcPts val="0"/>
              </a:spcBef>
            </a:pPr>
            <a:r>
              <a:rPr lang="uk-UA" sz="2000" dirty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д</a:t>
            </a:r>
            <a:r>
              <a:rPr lang="uk-UA" sz="2000" dirty="0" smtClean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иректор Наукової бібліотеки</a:t>
            </a:r>
          </a:p>
          <a:p>
            <a:pPr algn="r">
              <a:spcBef>
                <a:spcPts val="0"/>
              </a:spcBef>
            </a:pPr>
            <a:r>
              <a:rPr lang="uk-UA" sz="2000" dirty="0" smtClean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Харківського національного медичного університету</a:t>
            </a:r>
          </a:p>
          <a:p>
            <a:pPr algn="r">
              <a:spcBef>
                <a:spcPts val="0"/>
              </a:spcBef>
            </a:pPr>
            <a:r>
              <a:rPr lang="uk-UA" sz="2000" dirty="0" smtClean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2024</a:t>
            </a:r>
            <a:endParaRPr lang="en-US" sz="2000" dirty="0">
              <a:solidFill>
                <a:srgbClr val="003300"/>
              </a:solidFill>
              <a:latin typeface="Bahnschrift SemiBold Condensed" panose="020B0502040204020203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8165" y="134034"/>
            <a:ext cx="914479" cy="91447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4356" y="370173"/>
            <a:ext cx="4920916" cy="6313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4576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21920" y="113294"/>
            <a:ext cx="12096206" cy="496229"/>
          </a:xfrm>
        </p:spPr>
        <p:txBody>
          <a:bodyPr>
            <a:normAutofit/>
          </a:bodyPr>
          <a:lstStyle/>
          <a:p>
            <a:pPr algn="r"/>
            <a:r>
              <a:rPr lang="en-US" sz="2800" dirty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Cambridge University Library</a:t>
            </a:r>
            <a:r>
              <a:rPr lang="uk-UA" sz="2800" dirty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, травень 2023</a:t>
            </a:r>
            <a:endParaRPr lang="en-US" sz="2800" dirty="0">
              <a:solidFill>
                <a:srgbClr val="003300"/>
              </a:solidFill>
              <a:latin typeface="Bahnschrift SemiBold Condensed" panose="020B0502040204020203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61" y="130551"/>
            <a:ext cx="914479" cy="914479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83559" y="587790"/>
            <a:ext cx="6108441" cy="457240"/>
          </a:xfrm>
        </p:spPr>
        <p:txBody>
          <a:bodyPr>
            <a:normAutofit/>
          </a:bodyPr>
          <a:lstStyle/>
          <a:p>
            <a:r>
              <a:rPr lang="uk-UA" sz="26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Головна бібліотека Кембриджського університету</a:t>
            </a:r>
            <a:endParaRPr lang="en-US" sz="2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 Condensed" panose="020B0502040204020203" pitchFamily="34" charset="0"/>
            </a:endParaRPr>
          </a:p>
        </p:txBody>
      </p:sp>
      <p:sp>
        <p:nvSpPr>
          <p:cNvPr id="9" name="Подзаголовок 3"/>
          <p:cNvSpPr txBox="1">
            <a:spLocks/>
          </p:cNvSpPr>
          <p:nvPr/>
        </p:nvSpPr>
        <p:spPr>
          <a:xfrm>
            <a:off x="152361" y="2069701"/>
            <a:ext cx="3298418" cy="5154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2075"/>
            <a:r>
              <a:rPr lang="uk-UA" sz="2600" dirty="0" smtClean="0">
                <a:solidFill>
                  <a:schemeClr val="tx2">
                    <a:lumMod val="75000"/>
                  </a:schemeClr>
                </a:solidFill>
                <a:latin typeface="Bahnschrift Light Condensed" panose="020B0502040204020203" pitchFamily="34" charset="0"/>
              </a:rPr>
              <a:t>Зала старих каталогів</a:t>
            </a:r>
            <a:endParaRPr lang="uk-UA" sz="2600" dirty="0">
              <a:solidFill>
                <a:schemeClr val="tx2">
                  <a:lumMod val="75000"/>
                </a:schemeClr>
              </a:solidFill>
              <a:latin typeface="Bahnschrift Light Condensed" panose="020B0502040204020203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4785" y="1307592"/>
            <a:ext cx="5899533" cy="265479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361" y="2566869"/>
            <a:ext cx="3305416" cy="415397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4785" y="4059938"/>
            <a:ext cx="5913119" cy="266090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049681" y="2796236"/>
            <a:ext cx="5413249" cy="2435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2746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21920" y="113294"/>
            <a:ext cx="12096206" cy="496229"/>
          </a:xfrm>
        </p:spPr>
        <p:txBody>
          <a:bodyPr>
            <a:normAutofit/>
          </a:bodyPr>
          <a:lstStyle/>
          <a:p>
            <a:pPr algn="r"/>
            <a:r>
              <a:rPr lang="en-US" sz="2800" dirty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Cambridge University Library</a:t>
            </a:r>
            <a:r>
              <a:rPr lang="uk-UA" sz="2800" dirty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, травень 2023</a:t>
            </a:r>
            <a:endParaRPr lang="en-US" sz="2800" dirty="0">
              <a:solidFill>
                <a:srgbClr val="003300"/>
              </a:solidFill>
              <a:latin typeface="Bahnschrift SemiBold Condensed" panose="020B0502040204020203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61" y="130551"/>
            <a:ext cx="914479" cy="91447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71154" y="1425738"/>
            <a:ext cx="9203132" cy="4545854"/>
          </a:xfrm>
          <a:prstGeom prst="rect">
            <a:avLst/>
          </a:prstGeom>
        </p:spPr>
      </p:pic>
      <p:sp>
        <p:nvSpPr>
          <p:cNvPr id="12" name="Подзаголовок 3"/>
          <p:cNvSpPr txBox="1">
            <a:spLocks/>
          </p:cNvSpPr>
          <p:nvPr/>
        </p:nvSpPr>
        <p:spPr>
          <a:xfrm>
            <a:off x="236337" y="1600200"/>
            <a:ext cx="2460210" cy="4522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uk-UA" sz="2200" dirty="0" smtClean="0">
                <a:solidFill>
                  <a:srgbClr val="44546A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Особливості систематизації та розстановки фонду</a:t>
            </a:r>
          </a:p>
          <a:p>
            <a:pPr algn="l">
              <a:lnSpc>
                <a:spcPct val="100000"/>
              </a:lnSpc>
            </a:pPr>
            <a:endParaRPr lang="uk-UA" sz="2200" dirty="0" smtClean="0">
              <a:solidFill>
                <a:srgbClr val="44546A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 Condensed" panose="020B0502040204020203" pitchFamily="34" charset="0"/>
            </a:endParaRPr>
          </a:p>
          <a:p>
            <a:pPr algn="l">
              <a:lnSpc>
                <a:spcPct val="100000"/>
              </a:lnSpc>
            </a:pPr>
            <a:r>
              <a:rPr lang="uk-UA" sz="2200" dirty="0" smtClean="0">
                <a:solidFill>
                  <a:srgbClr val="44546A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Поличний шифр містить інформацію про:</a:t>
            </a:r>
          </a:p>
          <a:p>
            <a:pPr marL="177800" indent="-1778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uk-UA" sz="2200" dirty="0" smtClean="0">
                <a:solidFill>
                  <a:srgbClr val="44546A">
                    <a:lumMod val="75000"/>
                  </a:srgbClr>
                </a:solidFill>
                <a:latin typeface="Bahnschrift Light Condensed" panose="020B0502040204020203" pitchFamily="34" charset="0"/>
              </a:rPr>
              <a:t>галузь знань</a:t>
            </a:r>
          </a:p>
          <a:p>
            <a:pPr marL="177800" indent="-1778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uk-UA" sz="2200" dirty="0" smtClean="0">
                <a:solidFill>
                  <a:srgbClr val="44546A">
                    <a:lumMod val="75000"/>
                  </a:srgbClr>
                </a:solidFill>
                <a:latin typeface="Bahnschrift Light Condensed" panose="020B0502040204020203" pitchFamily="34" charset="0"/>
              </a:rPr>
              <a:t>формат книги</a:t>
            </a:r>
          </a:p>
          <a:p>
            <a:pPr marL="177800" indent="-1778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uk-UA" sz="2200" dirty="0">
                <a:solidFill>
                  <a:srgbClr val="44546A">
                    <a:lumMod val="75000"/>
                  </a:srgbClr>
                </a:solidFill>
                <a:latin typeface="Bahnschrift Light Condensed" panose="020B0502040204020203" pitchFamily="34" charset="0"/>
              </a:rPr>
              <a:t>п</a:t>
            </a:r>
            <a:r>
              <a:rPr lang="uk-UA" sz="2200" dirty="0" smtClean="0">
                <a:solidFill>
                  <a:srgbClr val="44546A">
                    <a:lumMod val="75000"/>
                  </a:srgbClr>
                </a:solidFill>
                <a:latin typeface="Bahnschrift Light Condensed" panose="020B0502040204020203" pitchFamily="34" charset="0"/>
              </a:rPr>
              <a:t>орядковий номер надходжень</a:t>
            </a:r>
            <a:endParaRPr lang="uk-UA" sz="2200" dirty="0">
              <a:solidFill>
                <a:schemeClr val="tx2">
                  <a:lumMod val="75000"/>
                </a:schemeClr>
              </a:solidFill>
              <a:latin typeface="Bahnschrift Light Condensed" panose="020B0502040204020203" pitchFamily="34" charset="0"/>
            </a:endParaRPr>
          </a:p>
        </p:txBody>
      </p:sp>
      <p:sp>
        <p:nvSpPr>
          <p:cNvPr id="13" name="Подзаголовок 2"/>
          <p:cNvSpPr txBox="1">
            <a:spLocks/>
          </p:cNvSpPr>
          <p:nvPr/>
        </p:nvSpPr>
        <p:spPr>
          <a:xfrm>
            <a:off x="6083559" y="587790"/>
            <a:ext cx="6108441" cy="457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260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Головна бібліотека Кембриджського університету</a:t>
            </a:r>
            <a:endParaRPr lang="en-US" sz="2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21947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21920" y="113294"/>
            <a:ext cx="12096206" cy="496229"/>
          </a:xfrm>
        </p:spPr>
        <p:txBody>
          <a:bodyPr>
            <a:normAutofit/>
          </a:bodyPr>
          <a:lstStyle/>
          <a:p>
            <a:pPr algn="r"/>
            <a:r>
              <a:rPr lang="en-US" sz="2800" dirty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Cambridge University Library</a:t>
            </a:r>
            <a:r>
              <a:rPr lang="uk-UA" sz="2800" dirty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, травень 2023</a:t>
            </a:r>
            <a:endParaRPr lang="en-US" sz="2800" dirty="0">
              <a:solidFill>
                <a:srgbClr val="003300"/>
              </a:solidFill>
              <a:latin typeface="Bahnschrift SemiBold Condensed" panose="020B0502040204020203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61" y="130551"/>
            <a:ext cx="914479" cy="914479"/>
          </a:xfrm>
          <a:prstGeom prst="rect">
            <a:avLst/>
          </a:prstGeom>
        </p:spPr>
      </p:pic>
      <p:sp>
        <p:nvSpPr>
          <p:cNvPr id="9" name="Подзаголовок 3"/>
          <p:cNvSpPr txBox="1">
            <a:spLocks/>
          </p:cNvSpPr>
          <p:nvPr/>
        </p:nvSpPr>
        <p:spPr>
          <a:xfrm>
            <a:off x="49854" y="2605755"/>
            <a:ext cx="2267713" cy="131723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2075"/>
            <a:r>
              <a:rPr lang="uk-UA" sz="2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Простір </a:t>
            </a:r>
          </a:p>
          <a:p>
            <a:pPr marL="92075"/>
            <a:r>
              <a:rPr lang="uk-UA" sz="2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для </a:t>
            </a:r>
          </a:p>
          <a:p>
            <a:pPr marL="92075"/>
            <a:r>
              <a:rPr lang="uk-UA" sz="2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користувачів</a:t>
            </a:r>
            <a:endParaRPr lang="uk-UA" sz="2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 Condensed" panose="020B0502040204020203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6181" y="4102581"/>
            <a:ext cx="5788191" cy="260468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6182" y="1303412"/>
            <a:ext cx="5788191" cy="260468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231595" y="2439239"/>
            <a:ext cx="5403853" cy="3132203"/>
          </a:xfrm>
          <a:prstGeom prst="rect">
            <a:avLst/>
          </a:prstGeom>
        </p:spPr>
      </p:pic>
      <p:sp>
        <p:nvSpPr>
          <p:cNvPr id="10" name="Подзаголовок 2"/>
          <p:cNvSpPr txBox="1">
            <a:spLocks/>
          </p:cNvSpPr>
          <p:nvPr/>
        </p:nvSpPr>
        <p:spPr>
          <a:xfrm>
            <a:off x="6083559" y="587790"/>
            <a:ext cx="6108441" cy="457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260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Головна бібліотека Кембриджського університету</a:t>
            </a:r>
            <a:endParaRPr lang="en-US" sz="2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92056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21920" y="113294"/>
            <a:ext cx="12096206" cy="496229"/>
          </a:xfrm>
        </p:spPr>
        <p:txBody>
          <a:bodyPr>
            <a:normAutofit/>
          </a:bodyPr>
          <a:lstStyle/>
          <a:p>
            <a:pPr algn="r"/>
            <a:r>
              <a:rPr lang="en-US" sz="2800" dirty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Cambridge University Library</a:t>
            </a:r>
            <a:r>
              <a:rPr lang="uk-UA" sz="2800" dirty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, травень 2023</a:t>
            </a:r>
            <a:endParaRPr lang="en-US" sz="2800" dirty="0">
              <a:solidFill>
                <a:srgbClr val="003300"/>
              </a:solidFill>
              <a:latin typeface="Bahnschrift SemiBold Condensed" panose="020B0502040204020203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61" y="130551"/>
            <a:ext cx="914479" cy="914479"/>
          </a:xfrm>
          <a:prstGeom prst="rect">
            <a:avLst/>
          </a:prstGeom>
        </p:spPr>
      </p:pic>
      <p:sp>
        <p:nvSpPr>
          <p:cNvPr id="9" name="Подзаголовок 3"/>
          <p:cNvSpPr txBox="1">
            <a:spLocks/>
          </p:cNvSpPr>
          <p:nvPr/>
        </p:nvSpPr>
        <p:spPr>
          <a:xfrm>
            <a:off x="151364" y="1441119"/>
            <a:ext cx="5318491" cy="74622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2075"/>
            <a:r>
              <a:rPr lang="uk-UA" sz="2600" dirty="0" smtClean="0">
                <a:solidFill>
                  <a:schemeClr val="tx2">
                    <a:lumMod val="75000"/>
                  </a:schemeClr>
                </a:solidFill>
                <a:latin typeface="Bahnschrift Light Condensed" panose="020B0502040204020203" pitchFamily="34" charset="0"/>
              </a:rPr>
              <a:t>Відділ рідкісних та цінних видань</a:t>
            </a:r>
          </a:p>
          <a:p>
            <a:pPr marL="92075"/>
            <a:r>
              <a:rPr lang="en-US" sz="26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Rare Books and Early Manuscripts Fellow</a:t>
            </a:r>
            <a:endParaRPr lang="uk-UA" sz="2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 Condensed" panose="020B0502040204020203" pitchFamily="34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1365" y="2230896"/>
            <a:ext cx="5318491" cy="415694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22217" y="1516442"/>
            <a:ext cx="6286718" cy="4871402"/>
          </a:xfrm>
          <a:prstGeom prst="rect">
            <a:avLst/>
          </a:prstGeom>
        </p:spPr>
      </p:pic>
      <p:sp>
        <p:nvSpPr>
          <p:cNvPr id="16" name="Подзаголовок 2"/>
          <p:cNvSpPr txBox="1">
            <a:spLocks/>
          </p:cNvSpPr>
          <p:nvPr/>
        </p:nvSpPr>
        <p:spPr>
          <a:xfrm>
            <a:off x="6083559" y="587790"/>
            <a:ext cx="6108441" cy="457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260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Головна бібліотека Кембриджського університету</a:t>
            </a:r>
            <a:endParaRPr lang="en-US" sz="2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91638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21920" y="113294"/>
            <a:ext cx="12096206" cy="496229"/>
          </a:xfrm>
        </p:spPr>
        <p:txBody>
          <a:bodyPr>
            <a:normAutofit/>
          </a:bodyPr>
          <a:lstStyle/>
          <a:p>
            <a:pPr algn="r"/>
            <a:r>
              <a:rPr lang="en-US" sz="2800" dirty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Cambridge University Library</a:t>
            </a:r>
            <a:r>
              <a:rPr lang="uk-UA" sz="2800" dirty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, травень 2023</a:t>
            </a:r>
            <a:endParaRPr lang="en-US" sz="2800" dirty="0">
              <a:solidFill>
                <a:srgbClr val="003300"/>
              </a:solidFill>
              <a:latin typeface="Bahnschrift SemiBold Condensed" panose="020B0502040204020203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61" y="130551"/>
            <a:ext cx="914479" cy="914479"/>
          </a:xfrm>
          <a:prstGeom prst="rect">
            <a:avLst/>
          </a:prstGeom>
        </p:spPr>
      </p:pic>
      <p:sp>
        <p:nvSpPr>
          <p:cNvPr id="9" name="Подзаголовок 3"/>
          <p:cNvSpPr txBox="1">
            <a:spLocks/>
          </p:cNvSpPr>
          <p:nvPr/>
        </p:nvSpPr>
        <p:spPr>
          <a:xfrm>
            <a:off x="6057" y="1441119"/>
            <a:ext cx="4045732" cy="74622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2075"/>
            <a:r>
              <a:rPr lang="uk-UA" sz="2600" dirty="0" smtClean="0">
                <a:solidFill>
                  <a:schemeClr val="tx2">
                    <a:lumMod val="75000"/>
                  </a:schemeClr>
                </a:solidFill>
                <a:latin typeface="Bahnschrift Light Condensed" panose="020B0502040204020203" pitchFamily="34" charset="0"/>
              </a:rPr>
              <a:t>Відділ рідкісних та цінних видань</a:t>
            </a:r>
          </a:p>
          <a:p>
            <a:pPr marL="92075"/>
            <a:r>
              <a:rPr lang="en-US" sz="26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Rare Books and Early Manuscripts Fellow</a:t>
            </a:r>
            <a:endParaRPr lang="uk-UA" sz="2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 Condensed" panose="020B0502040204020203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140" y="2099871"/>
            <a:ext cx="3454908" cy="46065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02211" y="2890697"/>
            <a:ext cx="5271190" cy="237203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8656" y="1441119"/>
            <a:ext cx="5527040" cy="248716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617593" y="4229514"/>
            <a:ext cx="2734054" cy="221869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9203593" y="4319553"/>
            <a:ext cx="2734580" cy="2050935"/>
          </a:xfrm>
          <a:prstGeom prst="rect">
            <a:avLst/>
          </a:prstGeom>
        </p:spPr>
      </p:pic>
      <p:sp>
        <p:nvSpPr>
          <p:cNvPr id="15" name="Подзаголовок 2"/>
          <p:cNvSpPr txBox="1">
            <a:spLocks/>
          </p:cNvSpPr>
          <p:nvPr/>
        </p:nvSpPr>
        <p:spPr>
          <a:xfrm>
            <a:off x="6083559" y="587790"/>
            <a:ext cx="6108441" cy="457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2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Головна бібліотека Кембриджського університету</a:t>
            </a:r>
            <a:endParaRPr lang="en-US" sz="2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48598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21920" y="113294"/>
            <a:ext cx="12096206" cy="496229"/>
          </a:xfrm>
        </p:spPr>
        <p:txBody>
          <a:bodyPr>
            <a:normAutofit/>
          </a:bodyPr>
          <a:lstStyle/>
          <a:p>
            <a:pPr algn="r"/>
            <a:r>
              <a:rPr lang="en-US" sz="2800" dirty="0" smtClean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St </a:t>
            </a:r>
            <a:r>
              <a:rPr lang="en-US" sz="2800" dirty="0" err="1" smtClean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Neots</a:t>
            </a:r>
            <a:r>
              <a:rPr lang="en-US" sz="2800" dirty="0" smtClean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 Library, Cambridge shire</a:t>
            </a:r>
            <a:r>
              <a:rPr lang="uk-UA" sz="2800" dirty="0" smtClean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, травень 202</a:t>
            </a:r>
            <a:r>
              <a:rPr lang="uk-UA" sz="2800" dirty="0" smtClean="0">
                <a:latin typeface="Bahnschrift SemiBold Condensed" panose="020B0502040204020203" pitchFamily="34" charset="0"/>
              </a:rPr>
              <a:t>3</a:t>
            </a:r>
            <a:endParaRPr lang="en-US" sz="2800" dirty="0">
              <a:latin typeface="Bahnschrift SemiBold Condensed" panose="020B0502040204020203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61" y="130551"/>
            <a:ext cx="914479" cy="914479"/>
          </a:xfrm>
          <a:prstGeom prst="rect">
            <a:avLst/>
          </a:prstGeom>
        </p:spPr>
      </p:pic>
      <p:sp>
        <p:nvSpPr>
          <p:cNvPr id="1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705100"/>
            <a:ext cx="12192000" cy="1962150"/>
          </a:xfrm>
        </p:spPr>
        <p:txBody>
          <a:bodyPr>
            <a:normAutofit/>
          </a:bodyPr>
          <a:lstStyle/>
          <a:p>
            <a:r>
              <a:rPr lang="uk-UA" sz="4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Муніципальна </a:t>
            </a:r>
            <a:r>
              <a:rPr lang="uk-UA" sz="4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бібліотека </a:t>
            </a:r>
            <a:r>
              <a:rPr lang="uk-UA" sz="4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в Сент </a:t>
            </a:r>
            <a:r>
              <a:rPr lang="uk-UA" sz="4800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Неотсі</a:t>
            </a:r>
            <a:endParaRPr lang="uk-UA" sz="4800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 Condensed" panose="020B0502040204020203" pitchFamily="34" charset="0"/>
            </a:endParaRPr>
          </a:p>
          <a:p>
            <a:r>
              <a:rPr lang="uk-UA" sz="4800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Кембриджшир</a:t>
            </a:r>
            <a:endParaRPr lang="en-US" sz="48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71476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21920" y="113294"/>
            <a:ext cx="12096206" cy="496229"/>
          </a:xfrm>
        </p:spPr>
        <p:txBody>
          <a:bodyPr>
            <a:normAutofit/>
          </a:bodyPr>
          <a:lstStyle/>
          <a:p>
            <a:pPr algn="r"/>
            <a:r>
              <a:rPr lang="en-US" sz="2800" dirty="0" smtClean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St </a:t>
            </a:r>
            <a:r>
              <a:rPr lang="en-US" sz="2800" dirty="0" err="1" smtClean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Neots</a:t>
            </a:r>
            <a:r>
              <a:rPr lang="en-US" sz="2800" dirty="0" smtClean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 Library, Cambridge shire</a:t>
            </a:r>
            <a:r>
              <a:rPr lang="uk-UA" sz="2800" dirty="0" smtClean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, травень 202</a:t>
            </a:r>
            <a:r>
              <a:rPr lang="uk-UA" sz="2800" dirty="0" smtClean="0">
                <a:latin typeface="Bahnschrift SemiBold Condensed" panose="020B0502040204020203" pitchFamily="34" charset="0"/>
              </a:rPr>
              <a:t>3</a:t>
            </a:r>
            <a:endParaRPr lang="en-US" sz="2800" dirty="0">
              <a:latin typeface="Bahnschrift SemiBold Condensed" panose="020B0502040204020203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61" y="130551"/>
            <a:ext cx="914479" cy="91447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84736" y="1180496"/>
            <a:ext cx="5330258" cy="317019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71750" y="3690238"/>
            <a:ext cx="6058725" cy="294462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361" y="1180497"/>
            <a:ext cx="5285690" cy="3170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6331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21920" y="113294"/>
            <a:ext cx="12096206" cy="496229"/>
          </a:xfrm>
        </p:spPr>
        <p:txBody>
          <a:bodyPr>
            <a:normAutofit/>
          </a:bodyPr>
          <a:lstStyle/>
          <a:p>
            <a:pPr algn="r"/>
            <a:r>
              <a:rPr lang="en-US" sz="2800" dirty="0" smtClean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Bodleian Library, Oxford  University</a:t>
            </a:r>
            <a:r>
              <a:rPr lang="uk-UA" sz="2800" dirty="0" smtClean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, червень 2024</a:t>
            </a:r>
            <a:endParaRPr lang="en-US" sz="2800" dirty="0">
              <a:solidFill>
                <a:srgbClr val="003300"/>
              </a:solidFill>
              <a:latin typeface="Bahnschrift SemiBold Condensed" panose="020B0502040204020203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61" y="130551"/>
            <a:ext cx="914479" cy="914479"/>
          </a:xfrm>
          <a:prstGeom prst="rect">
            <a:avLst/>
          </a:prstGeom>
        </p:spPr>
      </p:pic>
      <p:sp>
        <p:nvSpPr>
          <p:cNvPr id="14" name="Подзаголовок 2"/>
          <p:cNvSpPr txBox="1">
            <a:spLocks/>
          </p:cNvSpPr>
          <p:nvPr/>
        </p:nvSpPr>
        <p:spPr>
          <a:xfrm>
            <a:off x="5943601" y="587790"/>
            <a:ext cx="6115128" cy="457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2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Бодліанська бібліотека Оксфордського університету</a:t>
            </a:r>
            <a:endParaRPr lang="en-US" sz="2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 Condensed" panose="020B0502040204020203" pitchFamily="34" charset="0"/>
            </a:endParaRPr>
          </a:p>
        </p:txBody>
      </p:sp>
      <p:sp>
        <p:nvSpPr>
          <p:cNvPr id="1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533650"/>
            <a:ext cx="12192000" cy="1962150"/>
          </a:xfrm>
        </p:spPr>
        <p:txBody>
          <a:bodyPr>
            <a:normAutofit/>
          </a:bodyPr>
          <a:lstStyle/>
          <a:p>
            <a:r>
              <a:rPr lang="uk-UA" sz="4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Бодліанська </a:t>
            </a:r>
            <a:r>
              <a:rPr lang="uk-UA" sz="4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бібліотека </a:t>
            </a:r>
            <a:r>
              <a:rPr lang="uk-UA" sz="4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 </a:t>
            </a:r>
          </a:p>
          <a:p>
            <a:r>
              <a:rPr lang="uk-UA" sz="4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Оксфордського університету</a:t>
            </a:r>
            <a:endParaRPr lang="en-US" sz="48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2470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21920" y="113294"/>
            <a:ext cx="12096206" cy="496229"/>
          </a:xfrm>
        </p:spPr>
        <p:txBody>
          <a:bodyPr>
            <a:normAutofit/>
          </a:bodyPr>
          <a:lstStyle/>
          <a:p>
            <a:pPr algn="r"/>
            <a:r>
              <a:rPr lang="en-US" sz="2800" dirty="0" smtClean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Bodleian Library, Oxford  University</a:t>
            </a:r>
            <a:r>
              <a:rPr lang="uk-UA" sz="2800" dirty="0" smtClean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, червень 2024</a:t>
            </a:r>
            <a:endParaRPr lang="en-US" sz="2800" dirty="0">
              <a:solidFill>
                <a:srgbClr val="003300"/>
              </a:solidFill>
              <a:latin typeface="Bahnschrift SemiBold Condensed" panose="020B0502040204020203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61" y="130551"/>
            <a:ext cx="914479" cy="91447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266"/>
          <a:stretch/>
        </p:blipFill>
        <p:spPr>
          <a:xfrm>
            <a:off x="6327648" y="1186073"/>
            <a:ext cx="5697290" cy="446337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6530" y="1186073"/>
            <a:ext cx="3329287" cy="4436903"/>
          </a:xfrm>
          <a:prstGeom prst="rect">
            <a:avLst/>
          </a:prstGeom>
        </p:spPr>
      </p:pic>
      <p:sp>
        <p:nvSpPr>
          <p:cNvPr id="10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52361" y="5640206"/>
            <a:ext cx="2522107" cy="932044"/>
          </a:xfrm>
        </p:spPr>
        <p:txBody>
          <a:bodyPr>
            <a:normAutofit/>
          </a:bodyPr>
          <a:lstStyle/>
          <a:p>
            <a:r>
              <a:rPr lang="uk-UA" sz="2000" dirty="0">
                <a:solidFill>
                  <a:srgbClr val="12131C"/>
                </a:solidFill>
                <a:latin typeface="Bahnschrift Light Condensed" panose="020B0502040204020203" pitchFamily="34" charset="0"/>
              </a:rPr>
              <a:t>Камера </a:t>
            </a:r>
            <a:r>
              <a:rPr lang="uk-UA" sz="2000" dirty="0" err="1">
                <a:solidFill>
                  <a:srgbClr val="12131C"/>
                </a:solidFill>
                <a:latin typeface="Bahnschrift Light Condensed" panose="020B0502040204020203" pitchFamily="34" charset="0"/>
              </a:rPr>
              <a:t>Редкліфа</a:t>
            </a:r>
            <a:r>
              <a:rPr lang="uk-UA" sz="2000" dirty="0">
                <a:solidFill>
                  <a:srgbClr val="12131C"/>
                </a:solidFill>
                <a:latin typeface="Bahnschrift Light Condensed" panose="020B0502040204020203" pitchFamily="34" charset="0"/>
              </a:rPr>
              <a:t> (</a:t>
            </a:r>
            <a:r>
              <a:rPr lang="ru-RU" sz="2000" dirty="0" err="1">
                <a:solidFill>
                  <a:srgbClr val="12131C"/>
                </a:solidFill>
                <a:latin typeface="Bahnschrift Light Condensed" panose="020B0502040204020203" pitchFamily="34" charset="0"/>
              </a:rPr>
              <a:t>побудована</a:t>
            </a:r>
            <a:r>
              <a:rPr lang="ru-RU" sz="2000" dirty="0">
                <a:solidFill>
                  <a:srgbClr val="12131C"/>
                </a:solidFill>
                <a:latin typeface="Bahnschrift Light Condensed" panose="020B0502040204020203" pitchFamily="34" charset="0"/>
              </a:rPr>
              <a:t> в </a:t>
            </a:r>
            <a:r>
              <a:rPr lang="ru-RU" sz="2000" dirty="0" smtClean="0">
                <a:solidFill>
                  <a:srgbClr val="12131C"/>
                </a:solidFill>
                <a:latin typeface="Bahnschrift Light Condensed" panose="020B0502040204020203" pitchFamily="34" charset="0"/>
              </a:rPr>
              <a:t>1737–1749</a:t>
            </a:r>
            <a:r>
              <a:rPr lang="uk-UA" sz="2000" dirty="0">
                <a:solidFill>
                  <a:srgbClr val="12131C"/>
                </a:solidFill>
                <a:latin typeface="Bahnschrift Light Condensed" panose="020B0502040204020203" pitchFamily="34" charset="0"/>
              </a:rPr>
              <a:t>)</a:t>
            </a:r>
          </a:p>
        </p:txBody>
      </p:sp>
      <p:sp>
        <p:nvSpPr>
          <p:cNvPr id="11" name="Подзаголовок 3"/>
          <p:cNvSpPr txBox="1">
            <a:spLocks/>
          </p:cNvSpPr>
          <p:nvPr/>
        </p:nvSpPr>
        <p:spPr>
          <a:xfrm>
            <a:off x="2846530" y="5639662"/>
            <a:ext cx="3329287" cy="7916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uk-UA" sz="2000" dirty="0" smtClean="0">
                <a:solidFill>
                  <a:srgbClr val="12131C"/>
                </a:solidFill>
                <a:latin typeface="Bahnschrift Light Condensed" panose="020B0502040204020203" pitchFamily="34" charset="0"/>
              </a:rPr>
              <a:t>У дворі центрального корпусу Бодліанської бібліотеки</a:t>
            </a:r>
          </a:p>
        </p:txBody>
      </p:sp>
      <p:sp>
        <p:nvSpPr>
          <p:cNvPr id="12" name="Подзаголовок 3"/>
          <p:cNvSpPr txBox="1">
            <a:spLocks/>
          </p:cNvSpPr>
          <p:nvPr/>
        </p:nvSpPr>
        <p:spPr>
          <a:xfrm>
            <a:off x="6327648" y="5689467"/>
            <a:ext cx="5731080" cy="5630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2000" dirty="0" smtClean="0">
                <a:solidFill>
                  <a:srgbClr val="12131C"/>
                </a:solidFill>
                <a:latin typeface="Bahnschrift Light Condensed" panose="020B0502040204020203" pitchFamily="34" charset="0"/>
              </a:rPr>
              <a:t>Кампус Оксфордського університету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64" r="18753"/>
          <a:stretch/>
        </p:blipFill>
        <p:spPr>
          <a:xfrm>
            <a:off x="152361" y="1186073"/>
            <a:ext cx="2522107" cy="4437448"/>
          </a:xfrm>
          <a:prstGeom prst="rect">
            <a:avLst/>
          </a:prstGeom>
        </p:spPr>
      </p:pic>
      <p:sp>
        <p:nvSpPr>
          <p:cNvPr id="14" name="Подзаголовок 2"/>
          <p:cNvSpPr txBox="1">
            <a:spLocks/>
          </p:cNvSpPr>
          <p:nvPr/>
        </p:nvSpPr>
        <p:spPr>
          <a:xfrm>
            <a:off x="5943601" y="587790"/>
            <a:ext cx="6115128" cy="457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2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Бодліанська бібліотека Оксфордського університету</a:t>
            </a:r>
            <a:endParaRPr lang="en-US" sz="2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3238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21920" y="113294"/>
            <a:ext cx="12096206" cy="496229"/>
          </a:xfrm>
        </p:spPr>
        <p:txBody>
          <a:bodyPr>
            <a:normAutofit/>
          </a:bodyPr>
          <a:lstStyle/>
          <a:p>
            <a:pPr algn="r"/>
            <a:r>
              <a:rPr lang="en-US" sz="2800" dirty="0" smtClean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Bodleian Library, Oxford  University</a:t>
            </a:r>
            <a:r>
              <a:rPr lang="uk-UA" sz="2800" dirty="0" smtClean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, червень 2024</a:t>
            </a:r>
            <a:endParaRPr lang="en-US" sz="2800" dirty="0">
              <a:solidFill>
                <a:srgbClr val="003300"/>
              </a:solidFill>
              <a:latin typeface="Bahnschrift SemiBold Condensed" panose="020B0502040204020203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61" y="130551"/>
            <a:ext cx="914479" cy="91447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361" y="1207008"/>
            <a:ext cx="6751359" cy="5428606"/>
          </a:xfrm>
          <a:prstGeom prst="rect">
            <a:avLst/>
          </a:prstGeom>
        </p:spPr>
      </p:pic>
      <p:sp>
        <p:nvSpPr>
          <p:cNvPr id="8" name="Подзаголовок 3"/>
          <p:cNvSpPr txBox="1">
            <a:spLocks/>
          </p:cNvSpPr>
          <p:nvPr/>
        </p:nvSpPr>
        <p:spPr>
          <a:xfrm>
            <a:off x="6903720" y="4343400"/>
            <a:ext cx="5155009" cy="24323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uk-UA" sz="2000" dirty="0">
                <a:solidFill>
                  <a:srgbClr val="1213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Фонд</a:t>
            </a:r>
          </a:p>
          <a:p>
            <a:pPr marL="182563" indent="-182563" algn="just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uk-UA" sz="2000" dirty="0">
                <a:solidFill>
                  <a:srgbClr val="12131C"/>
                </a:solidFill>
                <a:latin typeface="Bahnschrift Light Condensed" panose="020B0502040204020203" pitchFamily="34" charset="0"/>
              </a:rPr>
              <a:t>понад 13 млн друкованих одиниць </a:t>
            </a:r>
          </a:p>
          <a:p>
            <a:pPr marL="182563" indent="-182563" algn="just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uk-UA" sz="2000" dirty="0">
                <a:solidFill>
                  <a:srgbClr val="12131C"/>
                </a:solidFill>
                <a:latin typeface="Bahnschrift Light Condensed" panose="020B0502040204020203" pitchFamily="34" charset="0"/>
              </a:rPr>
              <a:t>понад 80 тис. електронних журналів і видатні спеціальні колекції, зокрема рідкісні книги та рукописи, класичні папіруси, карти, музика, мистецтво та друковані ефемери.</a:t>
            </a:r>
            <a:endParaRPr lang="en-US" sz="2000" dirty="0">
              <a:solidFill>
                <a:srgbClr val="12131C"/>
              </a:solidFill>
              <a:latin typeface="Bahnschrift Light Condensed" panose="020B0502040204020203" pitchFamily="34" charset="0"/>
            </a:endParaRPr>
          </a:p>
        </p:txBody>
      </p:sp>
      <p:sp>
        <p:nvSpPr>
          <p:cNvPr id="9" name="Подзаголовок 3"/>
          <p:cNvSpPr txBox="1">
            <a:spLocks/>
          </p:cNvSpPr>
          <p:nvPr/>
        </p:nvSpPr>
        <p:spPr>
          <a:xfrm>
            <a:off x="6903720" y="1102307"/>
            <a:ext cx="5070566" cy="31363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5113" indent="-265113" algn="just">
              <a:lnSpc>
                <a:spcPct val="13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uk-UA" sz="2000" dirty="0">
                <a:solidFill>
                  <a:srgbClr val="12131C"/>
                </a:solidFill>
                <a:latin typeface="Bahnschrift Light Condensed" panose="020B0502040204020203" pitchFamily="34" charset="0"/>
              </a:rPr>
              <a:t>Засновник – єпископ Томас де Кобем (?- 1327)</a:t>
            </a:r>
          </a:p>
          <a:p>
            <a:pPr marL="265113" indent="-265113" algn="just">
              <a:lnSpc>
                <a:spcPct val="13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uk-UA" sz="2000" dirty="0">
                <a:solidFill>
                  <a:srgbClr val="12131C"/>
                </a:solidFill>
                <a:latin typeface="Bahnschrift Light Condensed" panose="020B0502040204020203" pitchFamily="34" charset="0"/>
              </a:rPr>
              <a:t>1410 рік – бібліотека повністю перейшла у розпорядження Оксфордського університету</a:t>
            </a:r>
          </a:p>
          <a:p>
            <a:pPr marL="265113" indent="-265113" algn="just">
              <a:lnSpc>
                <a:spcPct val="13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uk-UA" sz="2000" dirty="0" smtClean="0">
                <a:solidFill>
                  <a:srgbClr val="12131C"/>
                </a:solidFill>
                <a:latin typeface="Bahnschrift Light Condensed" panose="020B0502040204020203" pitchFamily="34" charset="0"/>
              </a:rPr>
              <a:t>1602 рік – сер Томас </a:t>
            </a:r>
            <a:r>
              <a:rPr lang="uk-UA" sz="2000" dirty="0" err="1" smtClean="0">
                <a:solidFill>
                  <a:srgbClr val="12131C"/>
                </a:solidFill>
                <a:latin typeface="Bahnschrift Light Condensed" panose="020B0502040204020203" pitchFamily="34" charset="0"/>
              </a:rPr>
              <a:t>Бодлі</a:t>
            </a:r>
            <a:r>
              <a:rPr lang="uk-UA" sz="2000" dirty="0" smtClean="0">
                <a:solidFill>
                  <a:srgbClr val="12131C"/>
                </a:solidFill>
                <a:latin typeface="Bahnschrift Light Condensed" panose="020B0502040204020203" pitchFamily="34" charset="0"/>
              </a:rPr>
              <a:t> </a:t>
            </a:r>
            <a:r>
              <a:rPr lang="en-US" sz="2000" dirty="0" smtClean="0">
                <a:solidFill>
                  <a:srgbClr val="12131C"/>
                </a:solidFill>
                <a:latin typeface="Bahnschrift Light Condensed" panose="020B0502040204020203" pitchFamily="34" charset="0"/>
              </a:rPr>
              <a:t>(1545—1613)</a:t>
            </a:r>
            <a:r>
              <a:rPr lang="uk-UA" sz="2000" dirty="0" smtClean="0">
                <a:solidFill>
                  <a:srgbClr val="12131C"/>
                </a:solidFill>
                <a:latin typeface="Bahnschrift Light Condensed" panose="020B0502040204020203" pitchFamily="34" charset="0"/>
              </a:rPr>
              <a:t>, перебував на дипломатичній </a:t>
            </a:r>
            <a:r>
              <a:rPr lang="uk-UA" sz="2000" smtClean="0">
                <a:solidFill>
                  <a:srgbClr val="12131C"/>
                </a:solidFill>
                <a:latin typeface="Bahnschrift Light Condensed" panose="020B0502040204020203" pitchFamily="34" charset="0"/>
              </a:rPr>
              <a:t>службі у королеви </a:t>
            </a:r>
            <a:r>
              <a:rPr lang="uk-UA" sz="2000" dirty="0" smtClean="0">
                <a:solidFill>
                  <a:srgbClr val="12131C"/>
                </a:solidFill>
                <a:latin typeface="Bahnschrift Light Condensed" panose="020B0502040204020203" pitchFamily="34" charset="0"/>
              </a:rPr>
              <a:t>Єлизавети, відомий колекціонер стародавніх манускриптів, відновив та розширив університетську бібліотеку, яка сьогодні носить його ім’я</a:t>
            </a: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5943601" y="587790"/>
            <a:ext cx="6115128" cy="457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2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Бодліанська бібліотека Оксфордського університету</a:t>
            </a:r>
            <a:endParaRPr lang="en-US" sz="2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1686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13294"/>
            <a:ext cx="11974286" cy="496229"/>
          </a:xfrm>
        </p:spPr>
        <p:txBody>
          <a:bodyPr>
            <a:normAutofit/>
          </a:bodyPr>
          <a:lstStyle/>
          <a:p>
            <a:pPr algn="r"/>
            <a:r>
              <a:rPr lang="en-US" sz="2800" dirty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Cambridge University Medical </a:t>
            </a:r>
            <a:r>
              <a:rPr lang="en-US" sz="2800" dirty="0" smtClean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Library</a:t>
            </a:r>
            <a:r>
              <a:rPr lang="uk-UA" sz="2800" dirty="0" smtClean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, травень 2023</a:t>
            </a:r>
            <a:endParaRPr lang="en-US" sz="2800" dirty="0">
              <a:solidFill>
                <a:srgbClr val="003300"/>
              </a:solidFill>
              <a:latin typeface="Bahnschrift SemiBold Condensed" panose="020B0502040204020203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61" y="130551"/>
            <a:ext cx="914479" cy="914479"/>
          </a:xfrm>
          <a:prstGeom prst="rect">
            <a:avLst/>
          </a:prstGeom>
        </p:spPr>
      </p:pic>
      <p:sp>
        <p:nvSpPr>
          <p:cNvPr id="8" name="Подзаголовок 2"/>
          <p:cNvSpPr txBox="1">
            <a:spLocks/>
          </p:cNvSpPr>
          <p:nvPr/>
        </p:nvSpPr>
        <p:spPr>
          <a:xfrm>
            <a:off x="0" y="2190750"/>
            <a:ext cx="12192000" cy="10606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4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Медична бібліотека Кембриджського університету</a:t>
            </a:r>
            <a:endParaRPr lang="en-US" sz="48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32436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21920" y="113294"/>
            <a:ext cx="12096206" cy="496229"/>
          </a:xfrm>
        </p:spPr>
        <p:txBody>
          <a:bodyPr>
            <a:normAutofit/>
          </a:bodyPr>
          <a:lstStyle/>
          <a:p>
            <a:pPr algn="r"/>
            <a:r>
              <a:rPr lang="en-US" sz="2800" dirty="0" smtClean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Bodleian Library, Oxford  University</a:t>
            </a:r>
            <a:r>
              <a:rPr lang="uk-UA" sz="2800" dirty="0" smtClean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, червень 2024</a:t>
            </a:r>
            <a:endParaRPr lang="en-US" sz="2800" dirty="0">
              <a:solidFill>
                <a:srgbClr val="003300"/>
              </a:solidFill>
              <a:latin typeface="Bahnschrift SemiBold Condensed" panose="020B0502040204020203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61" y="130551"/>
            <a:ext cx="914479" cy="914479"/>
          </a:xfrm>
          <a:prstGeom prst="rect">
            <a:avLst/>
          </a:prstGeom>
        </p:spPr>
      </p:pic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7059168" y="5603057"/>
            <a:ext cx="4915118" cy="108918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uk-UA" sz="2000" dirty="0">
                <a:solidFill>
                  <a:schemeClr val="tx2">
                    <a:lumMod val="75000"/>
                  </a:schemeClr>
                </a:solidFill>
                <a:latin typeface="Bahnschrift Light Condensed" panose="020B0502040204020203" pitchFamily="34" charset="0"/>
              </a:rPr>
              <a:t>Меморіальні стенди з прізвищами тих, </a:t>
            </a:r>
            <a:endParaRPr lang="uk-UA" sz="2000" dirty="0" smtClean="0">
              <a:solidFill>
                <a:schemeClr val="tx2">
                  <a:lumMod val="75000"/>
                </a:schemeClr>
              </a:solidFill>
              <a:latin typeface="Bahnschrift Light Condensed" panose="020B0502040204020203" pitchFamily="34" charset="0"/>
            </a:endParaRPr>
          </a:p>
          <a:p>
            <a:pPr>
              <a:spcBef>
                <a:spcPts val="0"/>
              </a:spcBef>
            </a:pPr>
            <a:r>
              <a:rPr lang="uk-UA" sz="2000" dirty="0" smtClean="0">
                <a:solidFill>
                  <a:schemeClr val="tx2">
                    <a:lumMod val="75000"/>
                  </a:schemeClr>
                </a:solidFill>
                <a:latin typeface="Bahnschrift Light Condensed" panose="020B0502040204020203" pitchFamily="34" charset="0"/>
              </a:rPr>
              <a:t>хто </a:t>
            </a:r>
            <a:r>
              <a:rPr lang="uk-UA" sz="2000" dirty="0">
                <a:solidFill>
                  <a:schemeClr val="tx2">
                    <a:lumMod val="75000"/>
                  </a:schemeClr>
                </a:solidFill>
                <a:latin typeface="Bahnschrift Light Condensed" panose="020B0502040204020203" pitchFamily="34" charset="0"/>
              </a:rPr>
              <a:t>зробив значний внесок у розвиток бібліотеки</a:t>
            </a:r>
            <a:r>
              <a:rPr lang="uk-UA" sz="2000" dirty="0" smtClean="0">
                <a:solidFill>
                  <a:schemeClr val="tx2">
                    <a:lumMod val="75000"/>
                  </a:schemeClr>
                </a:solidFill>
                <a:latin typeface="Bahnschrift Light Condensed" panose="020B0502040204020203" pitchFamily="34" charset="0"/>
              </a:rPr>
              <a:t>:</a:t>
            </a:r>
          </a:p>
          <a:p>
            <a:pPr>
              <a:spcBef>
                <a:spcPts val="0"/>
              </a:spcBef>
            </a:pPr>
            <a:endParaRPr lang="uk-UA" sz="800" dirty="0">
              <a:solidFill>
                <a:schemeClr val="tx2">
                  <a:lumMod val="75000"/>
                </a:schemeClr>
              </a:solidFill>
              <a:latin typeface="Bahnschrift Light Condensed" panose="020B0502040204020203" pitchFamily="34" charset="0"/>
            </a:endParaRPr>
          </a:p>
          <a:p>
            <a:pPr>
              <a:spcBef>
                <a:spcPts val="0"/>
              </a:spcBef>
            </a:pPr>
            <a:r>
              <a:rPr lang="uk-UA" sz="2000" dirty="0">
                <a:solidFill>
                  <a:schemeClr val="tx2">
                    <a:lumMod val="75000"/>
                  </a:schemeClr>
                </a:solidFill>
                <a:latin typeface="Bahnschrift Light Condensed" panose="020B0502040204020203" pitchFamily="34" charset="0"/>
              </a:rPr>
              <a:t>121 запис впродовж 1439-2022 років</a:t>
            </a:r>
            <a:endParaRPr lang="en-US" sz="2000" dirty="0">
              <a:solidFill>
                <a:schemeClr val="tx2">
                  <a:lumMod val="75000"/>
                </a:schemeClr>
              </a:solidFill>
              <a:latin typeface="Bahnschrift Light Condensed" panose="020B0502040204020203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59168" y="1181928"/>
            <a:ext cx="4915118" cy="442112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7555"/>
          <a:stretch/>
        </p:blipFill>
        <p:spPr>
          <a:xfrm>
            <a:off x="3258712" y="1181027"/>
            <a:ext cx="3587535" cy="4422030"/>
          </a:xfrm>
          <a:prstGeom prst="rect">
            <a:avLst/>
          </a:prstGeom>
        </p:spPr>
      </p:pic>
      <p:sp>
        <p:nvSpPr>
          <p:cNvPr id="10" name="Подзаголовок 3"/>
          <p:cNvSpPr txBox="1">
            <a:spLocks/>
          </p:cNvSpPr>
          <p:nvPr/>
        </p:nvSpPr>
        <p:spPr>
          <a:xfrm>
            <a:off x="3258712" y="5648195"/>
            <a:ext cx="3587535" cy="9989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uk-UA" sz="2000" dirty="0">
                <a:solidFill>
                  <a:schemeClr val="tx2">
                    <a:lumMod val="75000"/>
                  </a:schemeClr>
                </a:solidFill>
                <a:latin typeface="Bahnschrift Light Condensed" panose="020B0502040204020203" pitchFamily="34" charset="0"/>
              </a:rPr>
              <a:t>А</a:t>
            </a:r>
            <a:r>
              <a:rPr lang="uk-UA" sz="2000" dirty="0" smtClean="0">
                <a:solidFill>
                  <a:schemeClr val="tx2">
                    <a:lumMod val="75000"/>
                  </a:schemeClr>
                </a:solidFill>
                <a:latin typeface="Bahnschrift Light Condensed" panose="020B0502040204020203" pitchFamily="34" charset="0"/>
              </a:rPr>
              <a:t>рхітектурні </a:t>
            </a:r>
            <a:r>
              <a:rPr lang="uk-UA" sz="2000" dirty="0">
                <a:solidFill>
                  <a:schemeClr val="tx2">
                    <a:lumMod val="75000"/>
                  </a:schemeClr>
                </a:solidFill>
                <a:latin typeface="Bahnschrift Light Condensed" panose="020B0502040204020203" pitchFamily="34" charset="0"/>
              </a:rPr>
              <a:t>елементи з </a:t>
            </a:r>
            <a:r>
              <a:rPr lang="uk-UA" sz="2000" dirty="0" smtClean="0">
                <a:solidFill>
                  <a:schemeClr val="tx2">
                    <a:lumMod val="75000"/>
                  </a:schemeClr>
                </a:solidFill>
                <a:latin typeface="Bahnschrift Light Condensed" panose="020B0502040204020203" pitchFamily="34" charset="0"/>
              </a:rPr>
              <a:t>на честь </a:t>
            </a:r>
            <a:r>
              <a:rPr lang="uk-UA" sz="2000" dirty="0">
                <a:solidFill>
                  <a:schemeClr val="tx2">
                    <a:lumMod val="75000"/>
                  </a:schemeClr>
                </a:solidFill>
                <a:latin typeface="Bahnschrift Light Condensed" panose="020B0502040204020203" pitchFamily="34" charset="0"/>
              </a:rPr>
              <a:t>тих</a:t>
            </a:r>
            <a:r>
              <a:rPr lang="uk-UA" sz="2000" dirty="0" smtClean="0">
                <a:solidFill>
                  <a:schemeClr val="tx2">
                    <a:lumMod val="75000"/>
                  </a:schemeClr>
                </a:solidFill>
                <a:latin typeface="Bahnschrift Light Condensed" panose="020B0502040204020203" pitchFamily="34" charset="0"/>
              </a:rPr>
              <a:t>, </a:t>
            </a:r>
          </a:p>
          <a:p>
            <a:pPr>
              <a:spcBef>
                <a:spcPts val="0"/>
              </a:spcBef>
            </a:pPr>
            <a:r>
              <a:rPr lang="uk-UA" sz="2000" dirty="0" smtClean="0">
                <a:solidFill>
                  <a:schemeClr val="tx2">
                    <a:lumMod val="75000"/>
                  </a:schemeClr>
                </a:solidFill>
                <a:latin typeface="Bahnschrift Light Condensed" panose="020B0502040204020203" pitchFamily="34" charset="0"/>
              </a:rPr>
              <a:t>хто зробив значний внесок у розвиток бібліотеки</a:t>
            </a:r>
          </a:p>
          <a:p>
            <a:endParaRPr lang="uk-UA" sz="2000" dirty="0" smtClean="0">
              <a:solidFill>
                <a:schemeClr val="tx2">
                  <a:lumMod val="75000"/>
                </a:schemeClr>
              </a:solidFill>
              <a:latin typeface="Bahnschrift Light Condensed" panose="020B0502040204020203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361" y="1616534"/>
            <a:ext cx="4347702" cy="2042125"/>
          </a:xfrm>
          <a:prstGeom prst="rect">
            <a:avLst/>
          </a:prstGeom>
        </p:spPr>
      </p:pic>
      <p:sp>
        <p:nvSpPr>
          <p:cNvPr id="12" name="Подзаголовок 2"/>
          <p:cNvSpPr txBox="1">
            <a:spLocks/>
          </p:cNvSpPr>
          <p:nvPr/>
        </p:nvSpPr>
        <p:spPr>
          <a:xfrm>
            <a:off x="5943601" y="587790"/>
            <a:ext cx="6115128" cy="457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2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Бодліанська бібліотека Оксфордського університету</a:t>
            </a:r>
            <a:endParaRPr lang="en-US" sz="2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4694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21920" y="113294"/>
            <a:ext cx="12096206" cy="496229"/>
          </a:xfrm>
        </p:spPr>
        <p:txBody>
          <a:bodyPr>
            <a:normAutofit/>
          </a:bodyPr>
          <a:lstStyle/>
          <a:p>
            <a:pPr algn="r"/>
            <a:r>
              <a:rPr lang="en-US" sz="2800" dirty="0" smtClean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Bodleian Library, Oxford  University</a:t>
            </a:r>
            <a:r>
              <a:rPr lang="uk-UA" sz="2800" dirty="0" smtClean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, червень 2024</a:t>
            </a:r>
            <a:endParaRPr lang="en-US" sz="2800" dirty="0">
              <a:solidFill>
                <a:srgbClr val="003300"/>
              </a:solidFill>
              <a:latin typeface="Bahnschrift SemiBold Condensed" panose="020B0502040204020203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61" y="130551"/>
            <a:ext cx="914479" cy="914479"/>
          </a:xfrm>
          <a:prstGeom prst="rect">
            <a:avLst/>
          </a:prstGeom>
        </p:spPr>
      </p:pic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23520" y="6275817"/>
            <a:ext cx="11517086" cy="532674"/>
          </a:xfrm>
        </p:spPr>
        <p:txBody>
          <a:bodyPr>
            <a:normAutofit/>
          </a:bodyPr>
          <a:lstStyle/>
          <a:p>
            <a:r>
              <a:rPr lang="uk-UA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Зала Дюка Гамфрі (побудована в 1488 р)</a:t>
            </a:r>
            <a:endParaRPr lang="en-US" dirty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 Condensed" panose="020B0502040204020203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361" y="1153727"/>
            <a:ext cx="3832920" cy="511056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6864" y="1153727"/>
            <a:ext cx="3832920" cy="511056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1367" y="1153727"/>
            <a:ext cx="3832919" cy="5110560"/>
          </a:xfrm>
          <a:prstGeom prst="rect">
            <a:avLst/>
          </a:prstGeom>
        </p:spPr>
      </p:pic>
      <p:sp>
        <p:nvSpPr>
          <p:cNvPr id="8" name="Подзаголовок 2"/>
          <p:cNvSpPr txBox="1">
            <a:spLocks/>
          </p:cNvSpPr>
          <p:nvPr/>
        </p:nvSpPr>
        <p:spPr>
          <a:xfrm>
            <a:off x="5943601" y="587790"/>
            <a:ext cx="6115128" cy="457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2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Бодліанська бібліотека Оксфордського університету</a:t>
            </a:r>
            <a:endParaRPr lang="en-US" sz="2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6756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21920" y="113294"/>
            <a:ext cx="12096206" cy="496229"/>
          </a:xfrm>
        </p:spPr>
        <p:txBody>
          <a:bodyPr>
            <a:normAutofit/>
          </a:bodyPr>
          <a:lstStyle/>
          <a:p>
            <a:pPr algn="r"/>
            <a:r>
              <a:rPr lang="en-US" sz="2800" dirty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British Library, London</a:t>
            </a:r>
            <a:r>
              <a:rPr lang="uk-UA" sz="2800" dirty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, червень 2024</a:t>
            </a:r>
            <a:endParaRPr lang="en-US" sz="2800" dirty="0">
              <a:solidFill>
                <a:srgbClr val="003300"/>
              </a:solidFill>
              <a:latin typeface="Bahnschrift SemiBold Condensed" panose="020B0502040204020203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61" y="130551"/>
            <a:ext cx="914479" cy="914479"/>
          </a:xfrm>
          <a:prstGeom prst="rect">
            <a:avLst/>
          </a:prstGeom>
        </p:spPr>
      </p:pic>
      <p:sp>
        <p:nvSpPr>
          <p:cNvPr id="11" name="Подзаголовок 2"/>
          <p:cNvSpPr txBox="1">
            <a:spLocks/>
          </p:cNvSpPr>
          <p:nvPr/>
        </p:nvSpPr>
        <p:spPr>
          <a:xfrm>
            <a:off x="0" y="2378490"/>
            <a:ext cx="12191999" cy="8790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4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Британська бібліотека</a:t>
            </a:r>
            <a:endParaRPr lang="en-US" sz="48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5913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21920" y="113294"/>
            <a:ext cx="12096206" cy="496229"/>
          </a:xfrm>
        </p:spPr>
        <p:txBody>
          <a:bodyPr>
            <a:normAutofit/>
          </a:bodyPr>
          <a:lstStyle/>
          <a:p>
            <a:pPr algn="r"/>
            <a:r>
              <a:rPr lang="en-US" sz="2800" dirty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British Library, London</a:t>
            </a:r>
            <a:r>
              <a:rPr lang="uk-UA" sz="2800" dirty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, червень 2024</a:t>
            </a:r>
            <a:endParaRPr lang="en-US" sz="2800" dirty="0">
              <a:solidFill>
                <a:srgbClr val="003300"/>
              </a:solidFill>
              <a:latin typeface="Bahnschrift SemiBold Condensed" panose="020B0502040204020203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61" y="130551"/>
            <a:ext cx="914479" cy="914479"/>
          </a:xfrm>
          <a:prstGeom prst="rect">
            <a:avLst/>
          </a:prstGeom>
        </p:spPr>
      </p:pic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52361" y="4695010"/>
            <a:ext cx="8006946" cy="2129245"/>
          </a:xfrm>
        </p:spPr>
        <p:txBody>
          <a:bodyPr>
            <a:normAutofit fontScale="92500" lnSpcReduction="10000"/>
          </a:bodyPr>
          <a:lstStyle/>
          <a:p>
            <a:r>
              <a:rPr lang="uk-UA" dirty="0" smtClean="0">
                <a:latin typeface="Bahnschrift Light Condensed" panose="020B0502040204020203" pitchFamily="34" charset="0"/>
              </a:rPr>
              <a:t>Фонд:</a:t>
            </a:r>
          </a:p>
          <a:p>
            <a:pPr marL="266700" indent="-266700" algn="just">
              <a:buFont typeface="Arial" panose="020B0604020202020204" pitchFamily="34" charset="0"/>
              <a:buChar char="•"/>
            </a:pPr>
            <a:r>
              <a:rPr lang="ru-RU" sz="2600" dirty="0">
                <a:latin typeface="Bahnschrift Light Condensed" panose="020B0502040204020203" pitchFamily="34" charset="0"/>
              </a:rPr>
              <a:t>150 млн </a:t>
            </a:r>
            <a:r>
              <a:rPr lang="ru-RU" sz="2600" dirty="0" err="1">
                <a:latin typeface="Bahnschrift Light Condensed" panose="020B0502040204020203" pitchFamily="34" charset="0"/>
              </a:rPr>
              <a:t>одиниць</a:t>
            </a:r>
            <a:r>
              <a:rPr lang="ru-RU" sz="2600" dirty="0">
                <a:latin typeface="Bahnschrift Light Condensed" panose="020B0502040204020203" pitchFamily="34" charset="0"/>
              </a:rPr>
              <a:t> </a:t>
            </a:r>
            <a:r>
              <a:rPr lang="ru-RU" sz="2600" dirty="0" err="1">
                <a:latin typeface="Bahnschrift Light Condensed" panose="020B0502040204020203" pitchFamily="34" charset="0"/>
              </a:rPr>
              <a:t>зберігання</a:t>
            </a:r>
            <a:r>
              <a:rPr lang="ru-RU" sz="2600" dirty="0">
                <a:latin typeface="Bahnschrift Light Condensed" panose="020B0502040204020203" pitchFamily="34" charset="0"/>
              </a:rPr>
              <a:t>, </a:t>
            </a:r>
            <a:r>
              <a:rPr lang="ru-RU" sz="2600" dirty="0" err="1">
                <a:latin typeface="Bahnschrift Light Condensed" panose="020B0502040204020203" pitchFamily="34" charset="0"/>
              </a:rPr>
              <a:t>серед</a:t>
            </a:r>
            <a:r>
              <a:rPr lang="ru-RU" sz="2600" dirty="0">
                <a:latin typeface="Bahnschrift Light Condensed" panose="020B0502040204020203" pitchFamily="34" charset="0"/>
              </a:rPr>
              <a:t> </a:t>
            </a:r>
            <a:r>
              <a:rPr lang="ru-RU" sz="2600" dirty="0" err="1">
                <a:latin typeface="Bahnschrift Light Condensed" panose="020B0502040204020203" pitchFamily="34" charset="0"/>
              </a:rPr>
              <a:t>яких</a:t>
            </a:r>
            <a:r>
              <a:rPr lang="ru-RU" sz="2600" dirty="0">
                <a:latin typeface="Bahnschrift Light Condensed" panose="020B0502040204020203" pitchFamily="34" charset="0"/>
              </a:rPr>
              <a:t> </a:t>
            </a:r>
          </a:p>
          <a:p>
            <a:pPr marL="361950" lvl="1" indent="-266700" algn="just">
              <a:buFont typeface="Arial" panose="020B0604020202020204" pitchFamily="34" charset="0"/>
              <a:buChar char="•"/>
            </a:pPr>
            <a:r>
              <a:rPr lang="ru-RU" sz="2300" dirty="0" err="1">
                <a:latin typeface="Bahnschrift Light Condensed" panose="020B0502040204020203" pitchFamily="34" charset="0"/>
              </a:rPr>
              <a:t>понад</a:t>
            </a:r>
            <a:r>
              <a:rPr lang="ru-RU" sz="2300" dirty="0">
                <a:latin typeface="Bahnschrift Light Condensed" panose="020B0502040204020203" pitchFamily="34" charset="0"/>
              </a:rPr>
              <a:t> 14 млн </a:t>
            </a:r>
            <a:r>
              <a:rPr lang="ru-RU" sz="2300" dirty="0" err="1">
                <a:latin typeface="Bahnschrift Light Condensed" panose="020B0502040204020203" pitchFamily="34" charset="0"/>
              </a:rPr>
              <a:t>книжок</a:t>
            </a:r>
            <a:r>
              <a:rPr lang="ru-RU" sz="2300" dirty="0">
                <a:latin typeface="Bahnschrift Light Condensed" panose="020B0502040204020203" pitchFamily="34" charset="0"/>
              </a:rPr>
              <a:t>, </a:t>
            </a:r>
            <a:r>
              <a:rPr lang="ru-RU" sz="2300" dirty="0" err="1">
                <a:latin typeface="Bahnschrift Light Condensed" panose="020B0502040204020203" pitchFamily="34" charset="0"/>
              </a:rPr>
              <a:t>більш</a:t>
            </a:r>
            <a:r>
              <a:rPr lang="ru-RU" sz="2300" dirty="0">
                <a:latin typeface="Bahnschrift Light Condensed" panose="020B0502040204020203" pitchFamily="34" charset="0"/>
              </a:rPr>
              <a:t> 12 тис. </a:t>
            </a:r>
            <a:r>
              <a:rPr lang="ru-RU" sz="2300" dirty="0" err="1">
                <a:latin typeface="Bahnschrift Light Condensed" panose="020B0502040204020203" pitchFamily="34" charset="0"/>
              </a:rPr>
              <a:t>інкунабул</a:t>
            </a:r>
            <a:r>
              <a:rPr lang="ru-RU" sz="2300" dirty="0">
                <a:latin typeface="Bahnschrift Light Condensed" panose="020B0502040204020203" pitchFamily="34" charset="0"/>
              </a:rPr>
              <a:t> (одна з </a:t>
            </a:r>
            <a:r>
              <a:rPr lang="ru-RU" sz="2300" dirty="0" err="1">
                <a:latin typeface="Bahnschrift Light Condensed" panose="020B0502040204020203" pitchFamily="34" charset="0"/>
              </a:rPr>
              <a:t>найбільших</a:t>
            </a:r>
            <a:r>
              <a:rPr lang="ru-RU" sz="2300" dirty="0">
                <a:latin typeface="Bahnschrift Light Condensed" panose="020B0502040204020203" pitchFamily="34" charset="0"/>
              </a:rPr>
              <a:t> </a:t>
            </a:r>
            <a:r>
              <a:rPr lang="ru-RU" sz="2300" dirty="0" err="1" smtClean="0">
                <a:latin typeface="Bahnschrift Light Condensed" panose="020B0502040204020203" pitchFamily="34" charset="0"/>
              </a:rPr>
              <a:t>колекцій</a:t>
            </a:r>
            <a:r>
              <a:rPr lang="ru-RU" sz="2300" dirty="0" smtClean="0">
                <a:latin typeface="Bahnschrift Light Condensed" panose="020B0502040204020203" pitchFamily="34" charset="0"/>
              </a:rPr>
              <a:t> </a:t>
            </a:r>
            <a:r>
              <a:rPr lang="ru-RU" sz="2300" dirty="0">
                <a:latin typeface="Bahnschrift Light Condensed" panose="020B0502040204020203" pitchFamily="34" charset="0"/>
              </a:rPr>
              <a:t>у </a:t>
            </a:r>
            <a:r>
              <a:rPr lang="ru-RU" sz="2300" dirty="0" err="1">
                <a:latin typeface="Bahnschrift Light Condensed" panose="020B0502040204020203" pitchFamily="34" charset="0"/>
              </a:rPr>
              <a:t>світі</a:t>
            </a:r>
            <a:r>
              <a:rPr lang="ru-RU" sz="2300" dirty="0" smtClean="0">
                <a:latin typeface="Bahnschrift Light Condensed" panose="020B0502040204020203" pitchFamily="34" charset="0"/>
              </a:rPr>
              <a:t>) </a:t>
            </a:r>
            <a:endParaRPr lang="ru-RU" sz="2300" dirty="0">
              <a:latin typeface="Bahnschrift Light Condensed" panose="020B0502040204020203" pitchFamily="34" charset="0"/>
            </a:endParaRPr>
          </a:p>
          <a:p>
            <a:pPr marL="361950" lvl="1" indent="-266700" algn="just">
              <a:buFont typeface="Arial" panose="020B0604020202020204" pitchFamily="34" charset="0"/>
              <a:buChar char="•"/>
            </a:pPr>
            <a:r>
              <a:rPr lang="ru-RU" sz="2300" dirty="0">
                <a:latin typeface="Bahnschrift Light Condensed" panose="020B0502040204020203" pitchFamily="34" charset="0"/>
              </a:rPr>
              <a:t>920 тис. </a:t>
            </a:r>
            <a:r>
              <a:rPr lang="ru-RU" sz="2300" dirty="0" err="1">
                <a:latin typeface="Bahnschrift Light Condensed" panose="020B0502040204020203" pitchFamily="34" charset="0"/>
              </a:rPr>
              <a:t>назв</a:t>
            </a:r>
            <a:r>
              <a:rPr lang="ru-RU" sz="2300" dirty="0">
                <a:latin typeface="Bahnschrift Light Condensed" panose="020B0502040204020203" pitchFamily="34" charset="0"/>
              </a:rPr>
              <a:t> </a:t>
            </a:r>
            <a:r>
              <a:rPr lang="ru-RU" sz="2300" dirty="0" err="1">
                <a:latin typeface="Bahnschrift Light Condensed" panose="020B0502040204020203" pitchFamily="34" charset="0"/>
              </a:rPr>
              <a:t>журналів</a:t>
            </a:r>
            <a:r>
              <a:rPr lang="ru-RU" sz="2300" dirty="0">
                <a:latin typeface="Bahnschrift Light Condensed" panose="020B0502040204020203" pitchFamily="34" charset="0"/>
              </a:rPr>
              <a:t> і газет</a:t>
            </a:r>
            <a:r>
              <a:rPr lang="ru-RU" sz="2300" dirty="0" smtClean="0">
                <a:latin typeface="Bahnschrift Light Condensed" panose="020B0502040204020203" pitchFamily="34" charset="0"/>
              </a:rPr>
              <a:t>,</a:t>
            </a:r>
            <a:endParaRPr lang="ru-RU" sz="2300" dirty="0">
              <a:latin typeface="Bahnschrift Light Condensed" panose="020B0502040204020203" pitchFamily="34" charset="0"/>
            </a:endParaRPr>
          </a:p>
          <a:p>
            <a:pPr marL="361950" lvl="1" indent="-266700" algn="just">
              <a:buFont typeface="Arial" panose="020B0604020202020204" pitchFamily="34" charset="0"/>
              <a:buChar char="•"/>
            </a:pPr>
            <a:r>
              <a:rPr lang="ru-RU" sz="2300" dirty="0">
                <a:latin typeface="Bahnschrift Light Condensed" panose="020B0502040204020203" pitchFamily="34" charset="0"/>
              </a:rPr>
              <a:t>58 млн </a:t>
            </a:r>
            <a:r>
              <a:rPr lang="ru-RU" sz="2300" dirty="0" err="1" smtClean="0">
                <a:latin typeface="Bahnschrift Light Condensed" panose="020B0502040204020203" pitchFamily="34" charset="0"/>
              </a:rPr>
              <a:t>патентів</a:t>
            </a:r>
            <a:endParaRPr lang="ru-RU" sz="2300" dirty="0">
              <a:latin typeface="Bahnschrift Light Condensed" panose="020B0502040204020203" pitchFamily="34" charset="0"/>
            </a:endParaRPr>
          </a:p>
          <a:p>
            <a:pPr marL="361950" lvl="1" indent="-266700" algn="just">
              <a:buFont typeface="Arial" panose="020B0604020202020204" pitchFamily="34" charset="0"/>
              <a:buChar char="•"/>
            </a:pPr>
            <a:r>
              <a:rPr lang="ru-RU" sz="2300" dirty="0">
                <a:latin typeface="Bahnschrift Light Condensed" panose="020B0502040204020203" pitchFamily="34" charset="0"/>
              </a:rPr>
              <a:t>3 млн </a:t>
            </a:r>
            <a:r>
              <a:rPr lang="ru-RU" sz="2300" dirty="0" err="1" smtClean="0">
                <a:latin typeface="Bahnschrift Light Condensed" panose="020B0502040204020203" pitchFamily="34" charset="0"/>
              </a:rPr>
              <a:t>звукозаписів</a:t>
            </a:r>
            <a:endParaRPr lang="en-US" sz="2300" dirty="0">
              <a:latin typeface="Bahnschrift Light Condensed" panose="020B0502040204020203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361" y="1170301"/>
            <a:ext cx="7629295" cy="343318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59307" y="1170301"/>
            <a:ext cx="3814979" cy="5086638"/>
          </a:xfrm>
          <a:prstGeom prst="rect">
            <a:avLst/>
          </a:prstGeom>
        </p:spPr>
      </p:pic>
      <p:sp>
        <p:nvSpPr>
          <p:cNvPr id="11" name="Подзаголовок 2"/>
          <p:cNvSpPr txBox="1">
            <a:spLocks/>
          </p:cNvSpPr>
          <p:nvPr/>
        </p:nvSpPr>
        <p:spPr>
          <a:xfrm>
            <a:off x="7415783" y="587790"/>
            <a:ext cx="4642945" cy="457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uk-UA" sz="2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Британська бібліотека</a:t>
            </a:r>
            <a:endParaRPr lang="en-US" sz="2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3649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21920" y="113294"/>
            <a:ext cx="12096206" cy="496229"/>
          </a:xfrm>
        </p:spPr>
        <p:txBody>
          <a:bodyPr>
            <a:normAutofit/>
          </a:bodyPr>
          <a:lstStyle/>
          <a:p>
            <a:pPr algn="r"/>
            <a:r>
              <a:rPr lang="en-US" sz="2800" dirty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British Library, London</a:t>
            </a:r>
            <a:r>
              <a:rPr lang="uk-UA" sz="2800" dirty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, червень 2024</a:t>
            </a:r>
            <a:endParaRPr lang="en-US" sz="2800" dirty="0">
              <a:solidFill>
                <a:srgbClr val="003300"/>
              </a:solidFill>
              <a:latin typeface="Bahnschrift SemiBold Condensed" panose="020B0502040204020203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61" y="130551"/>
            <a:ext cx="914479" cy="914479"/>
          </a:xfrm>
          <a:prstGeom prst="rect">
            <a:avLst/>
          </a:prstGeom>
        </p:spPr>
      </p:pic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9326733" y="1519526"/>
            <a:ext cx="2731995" cy="281592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uk-UA" sz="20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Національний звуковий </a:t>
            </a:r>
            <a:r>
              <a:rPr lang="uk-UA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архів</a:t>
            </a:r>
          </a:p>
          <a:p>
            <a:pPr algn="l">
              <a:lnSpc>
                <a:spcPct val="110000"/>
              </a:lnSpc>
              <a:spcBef>
                <a:spcPts val="0"/>
              </a:spcBef>
            </a:pPr>
            <a:endParaRPr lang="uk-UA" sz="2000" dirty="0" smtClean="0">
              <a:solidFill>
                <a:schemeClr val="tx2">
                  <a:lumMod val="75000"/>
                </a:schemeClr>
              </a:solidFill>
              <a:latin typeface="Bahnschrift Light Condensed" panose="020B0502040204020203" pitchFamily="34" charset="0"/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</a:pPr>
            <a:r>
              <a:rPr lang="uk-UA" sz="2000" dirty="0" smtClean="0">
                <a:solidFill>
                  <a:schemeClr val="tx2">
                    <a:lumMod val="75000"/>
                  </a:schemeClr>
                </a:solidFill>
                <a:latin typeface="Bahnschrift Light Condensed" panose="020B0502040204020203" pitchFamily="34" charset="0"/>
              </a:rPr>
              <a:t>понад </a:t>
            </a:r>
            <a:r>
              <a:rPr lang="uk-UA" sz="2000" dirty="0">
                <a:solidFill>
                  <a:schemeClr val="tx2">
                    <a:lumMod val="75000"/>
                  </a:schemeClr>
                </a:solidFill>
                <a:latin typeface="Bahnschrift Light Condensed" panose="020B0502040204020203" pitchFamily="34" charset="0"/>
              </a:rPr>
              <a:t>6 млн </a:t>
            </a:r>
            <a:r>
              <a:rPr lang="uk-UA" sz="2000" dirty="0" smtClean="0">
                <a:solidFill>
                  <a:schemeClr val="tx2">
                    <a:lumMod val="75000"/>
                  </a:schemeClr>
                </a:solidFill>
                <a:latin typeface="Bahnschrift Light Condensed" panose="020B0502040204020203" pitchFamily="34" charset="0"/>
              </a:rPr>
              <a:t>звукозаписів: </a:t>
            </a:r>
          </a:p>
          <a:p>
            <a:pPr marL="342900" indent="-342900" algn="l">
              <a:lnSpc>
                <a:spcPct val="110000"/>
              </a:lnSpc>
              <a:spcBef>
                <a:spcPts val="0"/>
              </a:spcBef>
              <a:buFontTx/>
              <a:buChar char="-"/>
            </a:pPr>
            <a:r>
              <a:rPr lang="uk-UA" sz="2000" dirty="0" smtClean="0">
                <a:solidFill>
                  <a:schemeClr val="tx2">
                    <a:lumMod val="75000"/>
                  </a:schemeClr>
                </a:solidFill>
                <a:latin typeface="Bahnschrift Light Condensed" panose="020B0502040204020203" pitchFamily="34" charset="0"/>
              </a:rPr>
              <a:t>музики</a:t>
            </a:r>
          </a:p>
          <a:p>
            <a:pPr marL="342900" indent="-342900" algn="l">
              <a:lnSpc>
                <a:spcPct val="110000"/>
              </a:lnSpc>
              <a:spcBef>
                <a:spcPts val="0"/>
              </a:spcBef>
              <a:buFontTx/>
              <a:buChar char="-"/>
            </a:pPr>
            <a:r>
              <a:rPr lang="uk-UA" sz="2000" dirty="0" smtClean="0">
                <a:solidFill>
                  <a:schemeClr val="tx2">
                    <a:lumMod val="75000"/>
                  </a:schemeClr>
                </a:solidFill>
                <a:latin typeface="Bahnschrift Light Condensed" panose="020B0502040204020203" pitchFamily="34" charset="0"/>
              </a:rPr>
              <a:t>розмовної мови</a:t>
            </a:r>
          </a:p>
          <a:p>
            <a:pPr marL="342900" indent="-342900" algn="l">
              <a:lnSpc>
                <a:spcPct val="110000"/>
              </a:lnSpc>
              <a:spcBef>
                <a:spcPts val="0"/>
              </a:spcBef>
              <a:buFontTx/>
              <a:buChar char="-"/>
            </a:pPr>
            <a:r>
              <a:rPr lang="uk-UA" sz="2000" dirty="0" smtClean="0">
                <a:solidFill>
                  <a:schemeClr val="tx2">
                    <a:lumMod val="75000"/>
                  </a:schemeClr>
                </a:solidFill>
                <a:latin typeface="Bahnschrift Light Condensed" panose="020B0502040204020203" pitchFamily="34" charset="0"/>
              </a:rPr>
              <a:t>навколишнього середовища</a:t>
            </a:r>
            <a:endParaRPr lang="uk-UA" sz="2000" dirty="0">
              <a:solidFill>
                <a:schemeClr val="tx2">
                  <a:lumMod val="75000"/>
                </a:schemeClr>
              </a:solidFill>
              <a:latin typeface="Bahnschrift Light Condensed" panose="020B0502040204020203" pitchFamily="34" charset="0"/>
            </a:endParaRP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7415783" y="587790"/>
            <a:ext cx="4642945" cy="457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uk-UA" sz="2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Британська бібліотека</a:t>
            </a:r>
            <a:endParaRPr lang="en-US" sz="2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 Condensed" panose="020B0502040204020203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361" y="1170865"/>
            <a:ext cx="2551176" cy="502676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55552" y="1170864"/>
            <a:ext cx="2523531" cy="499598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6050" y="1170864"/>
            <a:ext cx="3746988" cy="499598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6661817" y="6258648"/>
            <a:ext cx="27109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lang="uk-UA" sz="2000" dirty="0">
                <a:solidFill>
                  <a:srgbClr val="44546A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Національний звуковий архів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616900" y="6255360"/>
            <a:ext cx="4068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lang="uk-UA" sz="2000" dirty="0" smtClean="0">
                <a:solidFill>
                  <a:srgbClr val="44546A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Прозоре сховище рідкісних та цінних видань</a:t>
            </a:r>
            <a:endParaRPr lang="uk-UA" sz="2000" dirty="0">
              <a:solidFill>
                <a:srgbClr val="44546A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 Condensed" panose="020B0502040204020203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54506" y="6263930"/>
            <a:ext cx="14221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lang="uk-UA" sz="2000" dirty="0" smtClean="0">
                <a:solidFill>
                  <a:srgbClr val="44546A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Хол бібліотеки</a:t>
            </a:r>
            <a:endParaRPr lang="uk-UA" sz="2000" dirty="0">
              <a:solidFill>
                <a:srgbClr val="44546A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4602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21920" y="113294"/>
            <a:ext cx="12096206" cy="496229"/>
          </a:xfrm>
        </p:spPr>
        <p:txBody>
          <a:bodyPr>
            <a:normAutofit/>
          </a:bodyPr>
          <a:lstStyle/>
          <a:p>
            <a:pPr algn="r"/>
            <a:r>
              <a:rPr lang="en-US" sz="2800" dirty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British Library, London</a:t>
            </a:r>
            <a:r>
              <a:rPr lang="uk-UA" sz="2800" dirty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, червень 2024</a:t>
            </a:r>
            <a:endParaRPr lang="en-US" sz="2800" dirty="0">
              <a:solidFill>
                <a:srgbClr val="003300"/>
              </a:solidFill>
              <a:latin typeface="Bahnschrift SemiBold Condensed" panose="020B0502040204020203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61" y="130551"/>
            <a:ext cx="914479" cy="914479"/>
          </a:xfrm>
          <a:prstGeom prst="rect">
            <a:avLst/>
          </a:prstGeom>
        </p:spPr>
      </p:pic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8522208" y="4926293"/>
            <a:ext cx="3536520" cy="468668"/>
          </a:xfrm>
        </p:spPr>
        <p:txBody>
          <a:bodyPr>
            <a:normAutofit/>
          </a:bodyPr>
          <a:lstStyle/>
          <a:p>
            <a:r>
              <a:rPr lang="uk-UA" sz="2000" dirty="0">
                <a:solidFill>
                  <a:schemeClr val="tx2">
                    <a:lumMod val="75000"/>
                  </a:schemeClr>
                </a:solidFill>
                <a:latin typeface="Bahnschrift Light Condensed" panose="020B0502040204020203" pitchFamily="34" charset="0"/>
              </a:rPr>
              <a:t>Експозиція творів Тараса Шевченка</a:t>
            </a:r>
            <a:endParaRPr lang="en-US" sz="2000" dirty="0">
              <a:solidFill>
                <a:schemeClr val="tx2">
                  <a:lumMod val="75000"/>
                </a:schemeClr>
              </a:solidFill>
              <a:latin typeface="Bahnschrift Light Condensed" panose="020B0502040204020203" pitchFamily="34" charset="0"/>
            </a:endParaRP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7415783" y="587790"/>
            <a:ext cx="4642945" cy="457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uk-UA" sz="2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Британська бібліотека</a:t>
            </a:r>
            <a:endParaRPr lang="en-US" sz="2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 Condensed" panose="020B0502040204020203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20257" y="2380357"/>
            <a:ext cx="5218916" cy="246704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840" y="1033461"/>
            <a:ext cx="5215167" cy="234682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840" y="3986371"/>
            <a:ext cx="5218916" cy="2348512"/>
          </a:xfrm>
          <a:prstGeom prst="rect">
            <a:avLst/>
          </a:prstGeom>
        </p:spPr>
      </p:pic>
      <p:sp>
        <p:nvSpPr>
          <p:cNvPr id="12" name="Подзаголовок 3"/>
          <p:cNvSpPr txBox="1">
            <a:spLocks/>
          </p:cNvSpPr>
          <p:nvPr/>
        </p:nvSpPr>
        <p:spPr>
          <a:xfrm>
            <a:off x="2965736" y="3380286"/>
            <a:ext cx="3536520" cy="4686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2000" dirty="0">
                <a:solidFill>
                  <a:schemeClr val="tx2">
                    <a:lumMod val="75000"/>
                  </a:schemeClr>
                </a:solidFill>
                <a:latin typeface="Bahnschrift Light Condensed" panose="020B0502040204020203" pitchFamily="34" charset="0"/>
              </a:rPr>
              <a:t>Експозиція творів Вільяма Шекспіра</a:t>
            </a:r>
            <a:endParaRPr lang="en-US" sz="2000" dirty="0">
              <a:solidFill>
                <a:schemeClr val="tx2">
                  <a:lumMod val="75000"/>
                </a:schemeClr>
              </a:solidFill>
              <a:latin typeface="Bahnschrift Light Condensed" panose="020B0502040204020203" pitchFamily="34" charset="0"/>
            </a:endParaRPr>
          </a:p>
        </p:txBody>
      </p:sp>
      <p:sp>
        <p:nvSpPr>
          <p:cNvPr id="13" name="Подзаголовок 3"/>
          <p:cNvSpPr txBox="1">
            <a:spLocks/>
          </p:cNvSpPr>
          <p:nvPr/>
        </p:nvSpPr>
        <p:spPr>
          <a:xfrm>
            <a:off x="2395650" y="6371459"/>
            <a:ext cx="3986863" cy="3895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uk-UA" sz="2000" dirty="0">
                <a:solidFill>
                  <a:schemeClr val="tx2">
                    <a:lumMod val="75000"/>
                  </a:schemeClr>
                </a:solidFill>
                <a:latin typeface="Bahnschrift Light Condensed" panose="020B0502040204020203" pitchFamily="34" charset="0"/>
              </a:rPr>
              <a:t>Експозиція різноформатних видань Корана</a:t>
            </a:r>
            <a:endParaRPr lang="en-US" sz="2000" dirty="0">
              <a:solidFill>
                <a:schemeClr val="tx2">
                  <a:lumMod val="75000"/>
                </a:schemeClr>
              </a:solidFill>
              <a:latin typeface="Bahnschrift Light Condensed" panose="020B0502040204020203" pitchFamily="34" charset="0"/>
            </a:endParaRPr>
          </a:p>
        </p:txBody>
      </p:sp>
      <p:sp>
        <p:nvSpPr>
          <p:cNvPr id="14" name="Подзаголовок 3"/>
          <p:cNvSpPr txBox="1">
            <a:spLocks/>
          </p:cNvSpPr>
          <p:nvPr/>
        </p:nvSpPr>
        <p:spPr>
          <a:xfrm>
            <a:off x="6446521" y="1476182"/>
            <a:ext cx="5612208" cy="4686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Виставка рідкісних та цінних видань</a:t>
            </a:r>
            <a:endParaRPr lang="en-US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2312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21920" y="113294"/>
            <a:ext cx="12096206" cy="496229"/>
          </a:xfrm>
        </p:spPr>
        <p:txBody>
          <a:bodyPr>
            <a:normAutofit/>
          </a:bodyPr>
          <a:lstStyle/>
          <a:p>
            <a:pPr algn="r"/>
            <a:r>
              <a:rPr lang="en-US" sz="2800" dirty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British Library, London</a:t>
            </a:r>
            <a:r>
              <a:rPr lang="uk-UA" sz="2800" dirty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, червень 2024</a:t>
            </a:r>
            <a:endParaRPr lang="en-US" sz="2800" dirty="0">
              <a:solidFill>
                <a:srgbClr val="003300"/>
              </a:solidFill>
              <a:latin typeface="Bahnschrift SemiBold Condensed" panose="020B0502040204020203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61" y="130551"/>
            <a:ext cx="914479" cy="914479"/>
          </a:xfrm>
          <a:prstGeom prst="rect">
            <a:avLst/>
          </a:prstGeom>
        </p:spPr>
      </p:pic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52361" y="1126019"/>
            <a:ext cx="11821925" cy="493776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uk-UA" sz="22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Читальні зали </a:t>
            </a:r>
            <a:r>
              <a:rPr lang="uk-UA" sz="22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з відкритим фондом</a:t>
            </a: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7415783" y="587790"/>
            <a:ext cx="4642945" cy="457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uk-UA" sz="2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Британська бібліотека</a:t>
            </a:r>
            <a:endParaRPr lang="en-US" sz="2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 Condensed" panose="020B0502040204020203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585" y="1700784"/>
            <a:ext cx="3678975" cy="490530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0948" y="1693553"/>
            <a:ext cx="3678976" cy="49053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11312" y="1700783"/>
            <a:ext cx="3672012" cy="4898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37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21920" y="113294"/>
            <a:ext cx="12096206" cy="496229"/>
          </a:xfrm>
        </p:spPr>
        <p:txBody>
          <a:bodyPr>
            <a:normAutofit/>
          </a:bodyPr>
          <a:lstStyle/>
          <a:p>
            <a:pPr algn="r"/>
            <a:r>
              <a:rPr lang="en-US" sz="2800" dirty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British Library, London</a:t>
            </a:r>
            <a:r>
              <a:rPr lang="uk-UA" sz="2800" dirty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, червень 2024</a:t>
            </a:r>
            <a:endParaRPr lang="en-US" sz="2800" dirty="0">
              <a:solidFill>
                <a:srgbClr val="003300"/>
              </a:solidFill>
              <a:latin typeface="Bahnschrift SemiBold Condensed" panose="020B0502040204020203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61" y="130551"/>
            <a:ext cx="914479" cy="914479"/>
          </a:xfrm>
          <a:prstGeom prst="rect">
            <a:avLst/>
          </a:prstGeom>
        </p:spPr>
      </p:pic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52361" y="1126019"/>
            <a:ext cx="11821925" cy="493776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uk-UA" sz="22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Читальні зали </a:t>
            </a:r>
            <a:r>
              <a:rPr lang="uk-UA" sz="22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з відкритим фондом</a:t>
            </a: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7415783" y="587790"/>
            <a:ext cx="4642945" cy="457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uk-UA" sz="2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Британська бібліотека</a:t>
            </a:r>
            <a:endParaRPr lang="en-US" sz="2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 Condensed" panose="020B0502040204020203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694" y="1700784"/>
            <a:ext cx="3706407" cy="494187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5279" y="1700784"/>
            <a:ext cx="3696462" cy="492861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1959" y="1700784"/>
            <a:ext cx="3696462" cy="4928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86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21920" y="113294"/>
            <a:ext cx="12096206" cy="496229"/>
          </a:xfrm>
        </p:spPr>
        <p:txBody>
          <a:bodyPr>
            <a:normAutofit/>
          </a:bodyPr>
          <a:lstStyle/>
          <a:p>
            <a:pPr algn="r"/>
            <a:r>
              <a:rPr lang="en-US" sz="2800" dirty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British Library, London</a:t>
            </a:r>
            <a:r>
              <a:rPr lang="uk-UA" sz="2800" dirty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, червень 2024</a:t>
            </a:r>
            <a:endParaRPr lang="en-US" sz="2800" dirty="0">
              <a:solidFill>
                <a:srgbClr val="003300"/>
              </a:solidFill>
              <a:latin typeface="Bahnschrift SemiBold Condensed" panose="020B0502040204020203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61" y="130551"/>
            <a:ext cx="914479" cy="914479"/>
          </a:xfrm>
          <a:prstGeom prst="rect">
            <a:avLst/>
          </a:prstGeom>
        </p:spPr>
      </p:pic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52361" y="1126019"/>
            <a:ext cx="11821925" cy="493776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uk-UA" sz="22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Читальні зали </a:t>
            </a:r>
            <a:r>
              <a:rPr lang="uk-UA" sz="22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з відкритим фондом</a:t>
            </a: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7415783" y="587790"/>
            <a:ext cx="4642945" cy="457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uk-UA" sz="2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Британська бібліотека</a:t>
            </a:r>
            <a:endParaRPr lang="en-US" sz="2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 Condensed" panose="020B0502040204020203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8838" y="1700784"/>
            <a:ext cx="3648456" cy="486460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6626" y="1700784"/>
            <a:ext cx="3648456" cy="48646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414" y="1700784"/>
            <a:ext cx="3648456" cy="4864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422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21920" y="113294"/>
            <a:ext cx="12096206" cy="496229"/>
          </a:xfrm>
        </p:spPr>
        <p:txBody>
          <a:bodyPr>
            <a:normAutofit/>
          </a:bodyPr>
          <a:lstStyle/>
          <a:p>
            <a:pPr algn="r"/>
            <a:r>
              <a:rPr lang="en-US" sz="2800" dirty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British Library, London</a:t>
            </a:r>
            <a:r>
              <a:rPr lang="uk-UA" sz="2800" dirty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, червень 2024</a:t>
            </a:r>
            <a:endParaRPr lang="en-US" sz="2800" dirty="0">
              <a:solidFill>
                <a:srgbClr val="003300"/>
              </a:solidFill>
              <a:latin typeface="Bahnschrift SemiBold Condensed" panose="020B0502040204020203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61" y="130551"/>
            <a:ext cx="914479" cy="914479"/>
          </a:xfrm>
          <a:prstGeom prst="rect">
            <a:avLst/>
          </a:prstGeom>
        </p:spPr>
      </p:pic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52361" y="1126019"/>
            <a:ext cx="11821925" cy="493776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uk-UA" sz="22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Читальні зали </a:t>
            </a:r>
            <a:r>
              <a:rPr lang="uk-UA" sz="22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з відкритим фондом</a:t>
            </a: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7415783" y="587790"/>
            <a:ext cx="4642945" cy="457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uk-UA" sz="2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Британська бібліотека</a:t>
            </a:r>
            <a:endParaRPr lang="en-US" sz="2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 Condensed" panose="020B0502040204020203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9521" y="1700784"/>
            <a:ext cx="4904271" cy="299197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14032" y="1700784"/>
            <a:ext cx="4742688" cy="296265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0941" y="2350008"/>
            <a:ext cx="3243834" cy="4325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6854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13294"/>
            <a:ext cx="11974286" cy="496229"/>
          </a:xfrm>
        </p:spPr>
        <p:txBody>
          <a:bodyPr>
            <a:normAutofit/>
          </a:bodyPr>
          <a:lstStyle/>
          <a:p>
            <a:pPr algn="r"/>
            <a:r>
              <a:rPr lang="en-US" sz="2800" dirty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Cambridge University Medical </a:t>
            </a:r>
            <a:r>
              <a:rPr lang="en-US" sz="2800" dirty="0" smtClean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Library</a:t>
            </a:r>
            <a:r>
              <a:rPr lang="uk-UA" sz="2800" dirty="0" smtClean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, травень 2023</a:t>
            </a:r>
            <a:endParaRPr lang="en-US" sz="2800" dirty="0">
              <a:solidFill>
                <a:srgbClr val="003300"/>
              </a:solidFill>
              <a:latin typeface="Bahnschrift SemiBold Condensed" panose="020B0502040204020203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61" y="130551"/>
            <a:ext cx="914479" cy="914479"/>
          </a:xfrm>
          <a:prstGeom prst="rect">
            <a:avLst/>
          </a:prstGeom>
        </p:spPr>
      </p:pic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239513" y="1365418"/>
            <a:ext cx="6656832" cy="5317339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10000"/>
              </a:lnSpc>
            </a:pPr>
            <a:r>
              <a:rPr lang="uk-UA" sz="2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Весна 2022 </a:t>
            </a:r>
            <a:r>
              <a:rPr lang="uk-UA" sz="2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року:</a:t>
            </a:r>
          </a:p>
          <a:p>
            <a:pPr algn="just">
              <a:lnSpc>
                <a:spcPct val="110000"/>
              </a:lnSpc>
            </a:pPr>
            <a:r>
              <a:rPr lang="uk-UA" sz="2800" dirty="0" smtClean="0">
                <a:solidFill>
                  <a:schemeClr val="tx2">
                    <a:lumMod val="75000"/>
                  </a:schemeClr>
                </a:solidFill>
                <a:latin typeface="Bahnschrift Light Condensed" panose="020B0502040204020203" pitchFamily="34" charset="0"/>
              </a:rPr>
              <a:t>Харківський </a:t>
            </a:r>
            <a:r>
              <a:rPr lang="uk-UA" sz="2800" dirty="0">
                <a:solidFill>
                  <a:schemeClr val="tx2">
                    <a:lumMod val="75000"/>
                  </a:schemeClr>
                </a:solidFill>
                <a:latin typeface="Bahnschrift Light Condensed" panose="020B0502040204020203" pitchFamily="34" charset="0"/>
              </a:rPr>
              <a:t>національний медичний </a:t>
            </a:r>
            <a:r>
              <a:rPr lang="uk-UA" sz="2800" dirty="0" smtClean="0">
                <a:solidFill>
                  <a:schemeClr val="tx2">
                    <a:lumMod val="75000"/>
                  </a:schemeClr>
                </a:solidFill>
                <a:latin typeface="Bahnschrift Light Condensed" panose="020B0502040204020203" pitchFamily="34" charset="0"/>
              </a:rPr>
              <a:t>університет став учасником </a:t>
            </a:r>
            <a:r>
              <a:rPr lang="uk-UA" sz="2800" dirty="0">
                <a:solidFill>
                  <a:schemeClr val="tx2">
                    <a:lumMod val="75000"/>
                  </a:schemeClr>
                </a:solidFill>
                <a:latin typeface="Bahnschrift Light Condensed" panose="020B0502040204020203" pitchFamily="34" charset="0"/>
              </a:rPr>
              <a:t>проєкту «</a:t>
            </a:r>
            <a:r>
              <a:rPr lang="uk-UA" sz="2800" dirty="0" smtClean="0">
                <a:solidFill>
                  <a:schemeClr val="tx2">
                    <a:lumMod val="75000"/>
                  </a:schemeClr>
                </a:solidFill>
                <a:latin typeface="Bahnschrift Light Condensed" panose="020B0502040204020203" pitchFamily="34" charset="0"/>
              </a:rPr>
              <a:t>Єднання» – твінінгова взаємодія </a:t>
            </a:r>
            <a:r>
              <a:rPr lang="uk-UA" sz="2800" dirty="0">
                <a:solidFill>
                  <a:schemeClr val="tx2">
                    <a:lumMod val="75000"/>
                  </a:schemeClr>
                </a:solidFill>
                <a:latin typeface="Bahnschrift Light Condensed" panose="020B0502040204020203" pitchFamily="34" charset="0"/>
              </a:rPr>
              <a:t>(побратимство) університету з партнером з </a:t>
            </a:r>
            <a:r>
              <a:rPr lang="uk-UA" sz="2800" dirty="0" smtClean="0">
                <a:solidFill>
                  <a:schemeClr val="tx2">
                    <a:lumMod val="75000"/>
                  </a:schemeClr>
                </a:solidFill>
                <a:latin typeface="Bahnschrift Light Condensed" panose="020B0502040204020203" pitchFamily="34" charset="0"/>
              </a:rPr>
              <a:t>Великобританії – Кембриджським університетом, </a:t>
            </a:r>
            <a:r>
              <a:rPr lang="uk-UA" sz="2800" dirty="0">
                <a:solidFill>
                  <a:schemeClr val="tx2">
                    <a:lumMod val="75000"/>
                  </a:schemeClr>
                </a:solidFill>
                <a:latin typeface="Bahnschrift Light Condensed" panose="020B0502040204020203" pitchFamily="34" charset="0"/>
              </a:rPr>
              <a:t>а саме його </a:t>
            </a:r>
            <a:r>
              <a:rPr lang="uk-UA" sz="2800" dirty="0" smtClean="0">
                <a:solidFill>
                  <a:schemeClr val="tx2">
                    <a:lumMod val="75000"/>
                  </a:schemeClr>
                </a:solidFill>
                <a:latin typeface="Bahnschrift Light Condensed" panose="020B0502040204020203" pitchFamily="34" charset="0"/>
              </a:rPr>
              <a:t>Школою </a:t>
            </a:r>
            <a:r>
              <a:rPr lang="uk-UA" sz="2800" dirty="0">
                <a:solidFill>
                  <a:schemeClr val="tx2">
                    <a:lumMod val="75000"/>
                  </a:schemeClr>
                </a:solidFill>
                <a:latin typeface="Bahnschrift Light Condensed" panose="020B0502040204020203" pitchFamily="34" charset="0"/>
              </a:rPr>
              <a:t>Клінічної </a:t>
            </a:r>
            <a:r>
              <a:rPr lang="uk-UA" sz="2800" dirty="0" smtClean="0">
                <a:solidFill>
                  <a:schemeClr val="tx2">
                    <a:lumMod val="75000"/>
                  </a:schemeClr>
                </a:solidFill>
                <a:latin typeface="Bahnschrift Light Condensed" panose="020B0502040204020203" pitchFamily="34" charset="0"/>
              </a:rPr>
              <a:t>Медицини</a:t>
            </a:r>
          </a:p>
          <a:p>
            <a:pPr algn="just">
              <a:lnSpc>
                <a:spcPct val="110000"/>
              </a:lnSpc>
            </a:pPr>
            <a:r>
              <a:rPr lang="uk-UA" sz="2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Зима </a:t>
            </a:r>
            <a:r>
              <a:rPr lang="uk-UA" sz="2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2023 року: </a:t>
            </a:r>
            <a:endParaRPr lang="uk-UA" sz="2800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 Condensed" panose="020B0502040204020203" pitchFamily="34" charset="0"/>
            </a:endParaRPr>
          </a:p>
          <a:p>
            <a:pPr algn="just">
              <a:lnSpc>
                <a:spcPct val="110000"/>
              </a:lnSpc>
            </a:pPr>
            <a:r>
              <a:rPr lang="uk-UA" sz="2800" dirty="0" smtClean="0">
                <a:solidFill>
                  <a:schemeClr val="tx2">
                    <a:lumMod val="75000"/>
                  </a:schemeClr>
                </a:solidFill>
                <a:latin typeface="Bahnschrift Light Condensed" panose="020B0502040204020203" pitchFamily="34" charset="0"/>
              </a:rPr>
              <a:t>Онлайн </a:t>
            </a:r>
            <a:r>
              <a:rPr lang="uk-UA" sz="2800" dirty="0">
                <a:solidFill>
                  <a:schemeClr val="tx2">
                    <a:lumMod val="75000"/>
                  </a:schemeClr>
                </a:solidFill>
                <a:latin typeface="Bahnschrift Light Condensed" panose="020B0502040204020203" pitchFamily="34" charset="0"/>
              </a:rPr>
              <a:t>зустріч з керівництвом </a:t>
            </a:r>
            <a:r>
              <a:rPr lang="uk-UA" sz="2800" dirty="0" smtClean="0">
                <a:solidFill>
                  <a:schemeClr val="tx2">
                    <a:lumMod val="75000"/>
                  </a:schemeClr>
                </a:solidFill>
                <a:latin typeface="Bahnschrift Light Condensed" panose="020B0502040204020203" pitchFamily="34" charset="0"/>
              </a:rPr>
              <a:t>Медичної бібліотеки Кембриджського університету</a:t>
            </a:r>
          </a:p>
          <a:p>
            <a:pPr algn="just">
              <a:lnSpc>
                <a:spcPct val="110000"/>
              </a:lnSpc>
            </a:pPr>
            <a:r>
              <a:rPr lang="uk-UA" sz="2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Весна 2023 року: </a:t>
            </a:r>
          </a:p>
          <a:p>
            <a:pPr algn="just">
              <a:lnSpc>
                <a:spcPct val="110000"/>
              </a:lnSpc>
            </a:pPr>
            <a:r>
              <a:rPr lang="uk-UA" sz="2800" dirty="0">
                <a:solidFill>
                  <a:schemeClr val="tx2">
                    <a:lumMod val="75000"/>
                  </a:schemeClr>
                </a:solidFill>
                <a:latin typeface="Bahnschrift Light Condensed" panose="020B0502040204020203" pitchFamily="34" charset="0"/>
              </a:rPr>
              <a:t>В</a:t>
            </a:r>
            <a:r>
              <a:rPr lang="uk-UA" sz="2800" dirty="0" smtClean="0">
                <a:solidFill>
                  <a:schemeClr val="tx2">
                    <a:lumMod val="75000"/>
                  </a:schemeClr>
                </a:solidFill>
                <a:latin typeface="Bahnschrift Light Condensed" panose="020B0502040204020203" pitchFamily="34" charset="0"/>
              </a:rPr>
              <a:t>ізит директора Наукової бібліотеки ХНМУ до </a:t>
            </a:r>
            <a:r>
              <a:rPr lang="uk-UA" sz="2800" dirty="0">
                <a:solidFill>
                  <a:schemeClr val="tx2">
                    <a:lumMod val="75000"/>
                  </a:schemeClr>
                </a:solidFill>
                <a:latin typeface="Bahnschrift Light Condensed" panose="020B0502040204020203" pitchFamily="34" charset="0"/>
              </a:rPr>
              <a:t>Медичної бібліотеки Кембриджського університету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9061" y="1365419"/>
            <a:ext cx="4796031" cy="5317339"/>
          </a:xfrm>
          <a:prstGeom prst="rect">
            <a:avLst/>
          </a:prstGeom>
        </p:spPr>
      </p:pic>
      <p:sp>
        <p:nvSpPr>
          <p:cNvPr id="8" name="Подзаголовок 2"/>
          <p:cNvSpPr txBox="1">
            <a:spLocks/>
          </p:cNvSpPr>
          <p:nvPr/>
        </p:nvSpPr>
        <p:spPr>
          <a:xfrm>
            <a:off x="0" y="724641"/>
            <a:ext cx="12192000" cy="6407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2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Медична бібліотека Кембриджського університету</a:t>
            </a:r>
            <a:endParaRPr lang="en-US" sz="2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839963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21920" y="113294"/>
            <a:ext cx="12096206" cy="496229"/>
          </a:xfrm>
        </p:spPr>
        <p:txBody>
          <a:bodyPr>
            <a:normAutofit/>
          </a:bodyPr>
          <a:lstStyle/>
          <a:p>
            <a:pPr algn="r"/>
            <a:r>
              <a:rPr lang="en-US" sz="2800" dirty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British Library, London</a:t>
            </a:r>
            <a:r>
              <a:rPr lang="uk-UA" sz="2800" dirty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, червень 2024</a:t>
            </a:r>
            <a:endParaRPr lang="en-US" sz="2800" dirty="0">
              <a:solidFill>
                <a:srgbClr val="003300"/>
              </a:solidFill>
              <a:latin typeface="Bahnschrift SemiBold Condensed" panose="020B0502040204020203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61" y="130551"/>
            <a:ext cx="914479" cy="914479"/>
          </a:xfrm>
          <a:prstGeom prst="rect">
            <a:avLst/>
          </a:prstGeom>
        </p:spPr>
      </p:pic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52361" y="1126019"/>
            <a:ext cx="11821925" cy="493776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uk-UA" sz="22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Простір для самостійної роботи</a:t>
            </a:r>
            <a:endParaRPr lang="uk-UA" sz="22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 Condensed" panose="020B0502040204020203" pitchFamily="34" charset="0"/>
            </a:endParaRP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7415783" y="587790"/>
            <a:ext cx="4642945" cy="457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uk-UA" sz="2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Британська бібліотека</a:t>
            </a:r>
            <a:endParaRPr lang="en-US" sz="2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 Condensed" panose="020B0502040204020203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1314" y="1776059"/>
            <a:ext cx="5812972" cy="435972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878982" y="1049438"/>
            <a:ext cx="4359728" cy="5812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719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21920" y="113294"/>
            <a:ext cx="12096206" cy="496229"/>
          </a:xfrm>
        </p:spPr>
        <p:txBody>
          <a:bodyPr>
            <a:normAutofit/>
          </a:bodyPr>
          <a:lstStyle/>
          <a:p>
            <a:pPr algn="r"/>
            <a:r>
              <a:rPr lang="en-US" sz="2800" dirty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British Library, London</a:t>
            </a:r>
            <a:r>
              <a:rPr lang="uk-UA" sz="2800" dirty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, червень 2024</a:t>
            </a:r>
            <a:endParaRPr lang="en-US" sz="2800" dirty="0">
              <a:solidFill>
                <a:srgbClr val="003300"/>
              </a:solidFill>
              <a:latin typeface="Bahnschrift SemiBold Condensed" panose="020B0502040204020203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61" y="130551"/>
            <a:ext cx="914479" cy="914479"/>
          </a:xfrm>
          <a:prstGeom prst="rect">
            <a:avLst/>
          </a:prstGeom>
        </p:spPr>
      </p:pic>
      <p:sp>
        <p:nvSpPr>
          <p:cNvPr id="11" name="Подзаголовок 2"/>
          <p:cNvSpPr txBox="1">
            <a:spLocks/>
          </p:cNvSpPr>
          <p:nvPr/>
        </p:nvSpPr>
        <p:spPr>
          <a:xfrm>
            <a:off x="7415783" y="587790"/>
            <a:ext cx="4642945" cy="457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uk-UA" sz="2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Британська бібліотека</a:t>
            </a:r>
            <a:endParaRPr lang="en-US" sz="2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 Condensed" panose="020B0502040204020203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57391" y="1371600"/>
            <a:ext cx="3709958" cy="519964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076950" y="1993613"/>
            <a:ext cx="5467350" cy="1456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000"/>
              </a:spcBef>
            </a:pPr>
            <a:r>
              <a:rPr lang="uk-UA" sz="2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ВІДВІДУВАННЯ:</a:t>
            </a:r>
          </a:p>
          <a:p>
            <a:pPr marL="342900" indent="-342900" algn="just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uk-UA" sz="2400" dirty="0">
                <a:solidFill>
                  <a:schemeClr val="tx2">
                    <a:lumMod val="75000"/>
                  </a:schemeClr>
                </a:solidFill>
                <a:latin typeface="Bahnschrift Light Condensed" panose="020B0502040204020203" pitchFamily="34" charset="0"/>
              </a:rPr>
              <a:t>фізичні – 1,42 </a:t>
            </a:r>
            <a:r>
              <a:rPr lang="uk-UA" sz="2400" dirty="0" smtClean="0">
                <a:solidFill>
                  <a:schemeClr val="tx2">
                    <a:lumMod val="75000"/>
                  </a:schemeClr>
                </a:solidFill>
                <a:latin typeface="Bahnschrift Light Condensed" panose="020B0502040204020203" pitchFamily="34" charset="0"/>
              </a:rPr>
              <a:t>млн</a:t>
            </a:r>
            <a:endParaRPr lang="uk-UA" sz="2400" dirty="0">
              <a:solidFill>
                <a:schemeClr val="tx2">
                  <a:lumMod val="75000"/>
                </a:schemeClr>
              </a:solidFill>
              <a:latin typeface="Bahnschrift Light Condensed" panose="020B0502040204020203" pitchFamily="34" charset="0"/>
            </a:endParaRPr>
          </a:p>
          <a:p>
            <a:pPr marL="342900" indent="-342900" algn="just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uk-UA" sz="2400" dirty="0" err="1" smtClean="0">
                <a:solidFill>
                  <a:schemeClr val="tx2">
                    <a:lumMod val="75000"/>
                  </a:schemeClr>
                </a:solidFill>
                <a:latin typeface="Bahnschrift Light Condensed" panose="020B0502040204020203" pitchFamily="34" charset="0"/>
              </a:rPr>
              <a:t>іртуальні</a:t>
            </a:r>
            <a:r>
              <a:rPr lang="uk-UA" sz="2400" dirty="0" smtClean="0">
                <a:solidFill>
                  <a:schemeClr val="tx2">
                    <a:lumMod val="75000"/>
                  </a:schemeClr>
                </a:solidFill>
                <a:latin typeface="Bahnschrift Light Condensed" panose="020B0502040204020203" pitchFamily="34" charset="0"/>
              </a:rPr>
              <a:t> </a:t>
            </a:r>
            <a:r>
              <a:rPr lang="uk-UA" sz="2400" dirty="0">
                <a:solidFill>
                  <a:schemeClr val="tx2">
                    <a:lumMod val="75000"/>
                  </a:schemeClr>
                </a:solidFill>
                <a:latin typeface="Bahnschrift Light Condensed" panose="020B0502040204020203" pitchFamily="34" charset="0"/>
              </a:rPr>
              <a:t>(</a:t>
            </a:r>
            <a:r>
              <a:rPr lang="uk-UA" sz="2400" dirty="0" err="1">
                <a:solidFill>
                  <a:schemeClr val="tx2">
                    <a:lumMod val="75000"/>
                  </a:schemeClr>
                </a:solidFill>
                <a:latin typeface="Bahnschrift Light Condensed" panose="020B0502040204020203" pitchFamily="34" charset="0"/>
              </a:rPr>
              <a:t>вебсайт</a:t>
            </a:r>
            <a:r>
              <a:rPr lang="uk-UA" sz="2400" dirty="0">
                <a:solidFill>
                  <a:schemeClr val="tx2">
                    <a:lumMod val="75000"/>
                  </a:schemeClr>
                </a:solidFill>
                <a:latin typeface="Bahnschrift Light Condensed" panose="020B0502040204020203" pitchFamily="34" charset="0"/>
              </a:rPr>
              <a:t>) — 2 млн на рік</a:t>
            </a:r>
            <a:endParaRPr lang="en-US" sz="2400" dirty="0">
              <a:solidFill>
                <a:schemeClr val="tx2">
                  <a:lumMod val="75000"/>
                </a:schemeClr>
              </a:solidFill>
              <a:latin typeface="Bahnschrift Ligh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1386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21920" y="113294"/>
            <a:ext cx="12096206" cy="496229"/>
          </a:xfrm>
        </p:spPr>
        <p:txBody>
          <a:bodyPr>
            <a:normAutofit/>
          </a:bodyPr>
          <a:lstStyle/>
          <a:p>
            <a:pPr algn="r"/>
            <a:r>
              <a:rPr lang="uk-UA" sz="2800" dirty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Про британські бібліотеки (короткі нотатки з відпустки)</a:t>
            </a:r>
            <a:endParaRPr lang="en-US" sz="2800" dirty="0">
              <a:solidFill>
                <a:srgbClr val="003300"/>
              </a:solidFill>
              <a:latin typeface="Bahnschrift SemiBold Condensed" panose="020B0502040204020203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61" y="130551"/>
            <a:ext cx="914479" cy="914479"/>
          </a:xfrm>
          <a:prstGeom prst="rect">
            <a:avLst/>
          </a:prstGeom>
        </p:spPr>
      </p:pic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4750089" y="690677"/>
            <a:ext cx="7224197" cy="827227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uk-UA" sz="26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«БІБЛІОТЕРАПЕВТ» корпоративне видання НБ ХНМУ </a:t>
            </a:r>
          </a:p>
          <a:p>
            <a:pPr algn="r"/>
            <a:r>
              <a:rPr lang="en-US" sz="26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https://libr.knmu.edu.ua/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5543" y="2633472"/>
            <a:ext cx="2813024" cy="3950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9107" y="2030305"/>
            <a:ext cx="2810835" cy="3950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48739" y="2030305"/>
            <a:ext cx="2788347" cy="3950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75779" y="2633472"/>
            <a:ext cx="2798507" cy="3950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Подзаголовок 3"/>
          <p:cNvSpPr txBox="1">
            <a:spLocks/>
          </p:cNvSpPr>
          <p:nvPr/>
        </p:nvSpPr>
        <p:spPr>
          <a:xfrm>
            <a:off x="279107" y="1594798"/>
            <a:ext cx="2810835" cy="311863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2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Бібліотерапевт. – 2023. - № 4/5</a:t>
            </a:r>
            <a:endParaRPr lang="en-US" sz="2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 Condensed" panose="020B0502040204020203" pitchFamily="34" charset="0"/>
            </a:endParaRPr>
          </a:p>
        </p:txBody>
      </p:sp>
      <p:sp>
        <p:nvSpPr>
          <p:cNvPr id="10" name="Подзаголовок 3"/>
          <p:cNvSpPr txBox="1">
            <a:spLocks/>
          </p:cNvSpPr>
          <p:nvPr/>
        </p:nvSpPr>
        <p:spPr>
          <a:xfrm>
            <a:off x="3237496" y="1594798"/>
            <a:ext cx="2810835" cy="311863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2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Бібліотерапевт.</a:t>
            </a:r>
            <a:r>
              <a:rPr lang="uk-UA" sz="2300" dirty="0">
                <a:solidFill>
                  <a:srgbClr val="44546A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 –</a:t>
            </a:r>
            <a:r>
              <a:rPr lang="uk-UA" sz="2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 2023. - № 6/7</a:t>
            </a:r>
            <a:endParaRPr lang="en-US" sz="2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 Condensed" panose="020B0502040204020203" pitchFamily="34" charset="0"/>
            </a:endParaRPr>
          </a:p>
        </p:txBody>
      </p:sp>
      <p:sp>
        <p:nvSpPr>
          <p:cNvPr id="11" name="Подзаголовок 3"/>
          <p:cNvSpPr txBox="1">
            <a:spLocks/>
          </p:cNvSpPr>
          <p:nvPr/>
        </p:nvSpPr>
        <p:spPr>
          <a:xfrm>
            <a:off x="6217390" y="2120441"/>
            <a:ext cx="2810835" cy="311863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2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Бібліотерапевт.</a:t>
            </a:r>
            <a:r>
              <a:rPr lang="uk-UA" sz="2300" dirty="0">
                <a:solidFill>
                  <a:srgbClr val="44546A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 –</a:t>
            </a:r>
            <a:r>
              <a:rPr lang="uk-UA" sz="2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 2024. - № 5/6</a:t>
            </a:r>
            <a:endParaRPr lang="en-US" sz="2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 Condensed" panose="020B0502040204020203" pitchFamily="34" charset="0"/>
            </a:endParaRPr>
          </a:p>
        </p:txBody>
      </p:sp>
      <p:sp>
        <p:nvSpPr>
          <p:cNvPr id="12" name="Подзаголовок 3"/>
          <p:cNvSpPr txBox="1">
            <a:spLocks/>
          </p:cNvSpPr>
          <p:nvPr/>
        </p:nvSpPr>
        <p:spPr>
          <a:xfrm>
            <a:off x="9163451" y="2120440"/>
            <a:ext cx="2810835" cy="311863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2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Бібліотерапевт.</a:t>
            </a:r>
            <a:r>
              <a:rPr lang="uk-UA" sz="2300" dirty="0">
                <a:solidFill>
                  <a:srgbClr val="44546A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 –</a:t>
            </a:r>
            <a:r>
              <a:rPr lang="uk-UA" sz="2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 2024. - № 7/8</a:t>
            </a:r>
            <a:endParaRPr lang="en-US" sz="2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193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152" y="1965960"/>
            <a:ext cx="12118848" cy="856411"/>
          </a:xfrm>
        </p:spPr>
        <p:txBody>
          <a:bodyPr>
            <a:noAutofit/>
          </a:bodyPr>
          <a:lstStyle/>
          <a:p>
            <a:r>
              <a:rPr lang="uk-UA" sz="4800" dirty="0" smtClean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Дякую за увагу!</a:t>
            </a:r>
            <a:endParaRPr lang="en-US" sz="4800" dirty="0">
              <a:solidFill>
                <a:srgbClr val="003300"/>
              </a:solidFill>
              <a:latin typeface="Bahnschrift SemiBold Condensed" panose="020B0502040204020203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8943" y="157983"/>
            <a:ext cx="914479" cy="914479"/>
          </a:xfrm>
          <a:prstGeom prst="rect">
            <a:avLst/>
          </a:prstGeom>
        </p:spPr>
      </p:pic>
      <p:sp>
        <p:nvSpPr>
          <p:cNvPr id="7" name="Подзаголовок 2"/>
          <p:cNvSpPr txBox="1">
            <a:spLocks/>
          </p:cNvSpPr>
          <p:nvPr/>
        </p:nvSpPr>
        <p:spPr>
          <a:xfrm>
            <a:off x="7036525" y="5582194"/>
            <a:ext cx="4937761" cy="11016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uk-UA" sz="2000" dirty="0" smtClean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Ірина Киричок</a:t>
            </a:r>
          </a:p>
          <a:p>
            <a:pPr algn="r"/>
            <a:r>
              <a:rPr lang="uk-UA" sz="2000" dirty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д</a:t>
            </a:r>
            <a:r>
              <a:rPr lang="uk-UA" sz="2000" dirty="0" smtClean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иректор Наукової бібліотеки ХНМУ</a:t>
            </a:r>
          </a:p>
          <a:p>
            <a:pPr algn="r"/>
            <a:r>
              <a:rPr lang="en-US" sz="2000" dirty="0" smtClean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iv.kyrychok@knmu.edu.ua</a:t>
            </a:r>
            <a:endParaRPr lang="en-US" sz="2000" dirty="0">
              <a:solidFill>
                <a:srgbClr val="003300"/>
              </a:solidFill>
              <a:latin typeface="Bahnschrift SemiBold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7391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13294"/>
            <a:ext cx="11974286" cy="496229"/>
          </a:xfrm>
        </p:spPr>
        <p:txBody>
          <a:bodyPr>
            <a:normAutofit/>
          </a:bodyPr>
          <a:lstStyle/>
          <a:p>
            <a:pPr algn="r"/>
            <a:r>
              <a:rPr lang="en-US" sz="2800" dirty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Cambridge University Medical Library</a:t>
            </a:r>
            <a:r>
              <a:rPr lang="uk-UA" sz="2800" dirty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, травень 2023</a:t>
            </a:r>
            <a:endParaRPr lang="en-US" sz="2800" dirty="0">
              <a:solidFill>
                <a:srgbClr val="003300"/>
              </a:solidFill>
              <a:latin typeface="Bahnschrift SemiBold Condensed" panose="020B0502040204020203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61" y="130551"/>
            <a:ext cx="914479" cy="914479"/>
          </a:xfrm>
          <a:prstGeom prst="rect">
            <a:avLst/>
          </a:prstGeom>
        </p:spPr>
      </p:pic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8707382" y="1756328"/>
            <a:ext cx="3328415" cy="4956048"/>
          </a:xfrm>
        </p:spPr>
        <p:txBody>
          <a:bodyPr>
            <a:normAutofit lnSpcReduction="10000"/>
          </a:bodyPr>
          <a:lstStyle/>
          <a:p>
            <a:r>
              <a:rPr lang="uk-UA" sz="2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Фонд:</a:t>
            </a:r>
          </a:p>
          <a:p>
            <a:pPr marL="357188" indent="-265113" algn="just">
              <a:buFont typeface="Arial" panose="020B0604020202020204" pitchFamily="34" charset="0"/>
              <a:buChar char="•"/>
            </a:pPr>
            <a:r>
              <a:rPr lang="uk-UA" sz="2600" dirty="0" smtClean="0">
                <a:solidFill>
                  <a:schemeClr val="tx2">
                    <a:lumMod val="75000"/>
                  </a:schemeClr>
                </a:solidFill>
                <a:latin typeface="Bahnschrift Light Condensed" panose="020B0502040204020203" pitchFamily="34" charset="0"/>
              </a:rPr>
              <a:t>50 000 книг і брошур </a:t>
            </a:r>
          </a:p>
          <a:p>
            <a:pPr marL="357188" indent="-265113" algn="just">
              <a:buFont typeface="Arial" panose="020B0604020202020204" pitchFamily="34" charset="0"/>
              <a:buChar char="•"/>
            </a:pPr>
            <a:r>
              <a:rPr lang="uk-UA" sz="2600" dirty="0" smtClean="0">
                <a:solidFill>
                  <a:schemeClr val="tx2">
                    <a:lumMod val="75000"/>
                  </a:schemeClr>
                </a:solidFill>
                <a:latin typeface="Bahnschrift Light Condensed" panose="020B0502040204020203" pitchFamily="34" charset="0"/>
              </a:rPr>
              <a:t>3 000 серійних</a:t>
            </a:r>
            <a:r>
              <a:rPr lang="uk-UA" sz="2600" dirty="0" smtClean="0">
                <a:solidFill>
                  <a:schemeClr val="tx2">
                    <a:lumMod val="75000"/>
                  </a:schemeClr>
                </a:solidFill>
                <a:latin typeface="verdana" panose="020B0604030504040204" pitchFamily="34" charset="0"/>
              </a:rPr>
              <a:t> </a:t>
            </a:r>
            <a:r>
              <a:rPr lang="uk-UA" sz="2600" dirty="0" smtClean="0">
                <a:solidFill>
                  <a:schemeClr val="tx2">
                    <a:lumMod val="75000"/>
                  </a:schemeClr>
                </a:solidFill>
                <a:latin typeface="Bahnschrift Light Condensed" panose="020B0502040204020203" pitchFamily="34" charset="0"/>
              </a:rPr>
              <a:t>назв</a:t>
            </a:r>
          </a:p>
          <a:p>
            <a:pPr marL="92075" lvl="0"/>
            <a:endParaRPr lang="uk-UA" sz="2600" dirty="0" smtClean="0">
              <a:solidFill>
                <a:schemeClr val="tx2">
                  <a:lumMod val="75000"/>
                </a:schemeClr>
              </a:solidFill>
              <a:latin typeface="Bahnschrift Light Condensed" panose="020B0502040204020203" pitchFamily="34" charset="0"/>
            </a:endParaRPr>
          </a:p>
          <a:p>
            <a:pPr marL="92075" lvl="0"/>
            <a:r>
              <a:rPr lang="uk-UA" sz="26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Е-ресурси:</a:t>
            </a:r>
          </a:p>
          <a:p>
            <a:pPr marL="357188" lvl="0" indent="-265113" algn="just">
              <a:buFont typeface="Arial" panose="020B0604020202020204" pitchFamily="34" charset="0"/>
              <a:buChar char="•"/>
            </a:pPr>
            <a:r>
              <a:rPr lang="uk-UA" sz="2600" dirty="0">
                <a:solidFill>
                  <a:schemeClr val="tx2">
                    <a:lumMod val="75000"/>
                  </a:schemeClr>
                </a:solidFill>
                <a:latin typeface="Bahnschrift Light Condensed" panose="020B0502040204020203" pitchFamily="34" charset="0"/>
              </a:rPr>
              <a:t>Е-каталог </a:t>
            </a:r>
            <a:r>
              <a:rPr lang="en-US" sz="2600" dirty="0" err="1">
                <a:solidFill>
                  <a:schemeClr val="tx2">
                    <a:lumMod val="75000"/>
                  </a:schemeClr>
                </a:solidFill>
                <a:latin typeface="Bahnschrift Light Condensed" panose="020B0502040204020203" pitchFamily="34" charset="0"/>
              </a:rPr>
              <a:t>iDiscover</a:t>
            </a:r>
            <a:endParaRPr lang="uk-UA" sz="2600" dirty="0">
              <a:solidFill>
                <a:schemeClr val="tx2">
                  <a:lumMod val="75000"/>
                </a:schemeClr>
              </a:solidFill>
              <a:latin typeface="Bahnschrift Light Condensed" panose="020B0502040204020203" pitchFamily="34" charset="0"/>
            </a:endParaRPr>
          </a:p>
          <a:p>
            <a:pPr marL="357188" lvl="0" indent="-265113" algn="just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tx2">
                    <a:lumMod val="75000"/>
                  </a:schemeClr>
                </a:solidFill>
                <a:latin typeface="Bahnschrift Light Condensed" panose="020B0502040204020203" pitchFamily="34" charset="0"/>
              </a:rPr>
              <a:t>NHS Knowledge and Library Hub</a:t>
            </a:r>
            <a:endParaRPr lang="uk-UA" sz="2600" dirty="0">
              <a:solidFill>
                <a:schemeClr val="tx2">
                  <a:lumMod val="75000"/>
                </a:schemeClr>
              </a:solidFill>
              <a:latin typeface="Bahnschrift Light Condensed" panose="020B0502040204020203" pitchFamily="34" charset="0"/>
            </a:endParaRPr>
          </a:p>
          <a:p>
            <a:pPr marL="357188" lvl="0" indent="-265113" algn="just">
              <a:buFont typeface="Arial" panose="020B0604020202020204" pitchFamily="34" charset="0"/>
              <a:buChar char="•"/>
            </a:pPr>
            <a:r>
              <a:rPr lang="uk-UA" sz="2600" dirty="0">
                <a:solidFill>
                  <a:schemeClr val="tx2">
                    <a:lumMod val="75000"/>
                  </a:schemeClr>
                </a:solidFill>
                <a:latin typeface="Bahnschrift Light Condensed" panose="020B0502040204020203" pitchFamily="34" charset="0"/>
              </a:rPr>
              <a:t>бази даних, колекції цифрових архівів і першоджерела в </a:t>
            </a:r>
            <a:r>
              <a:rPr lang="en-US" sz="2600" dirty="0">
                <a:solidFill>
                  <a:schemeClr val="tx2">
                    <a:lumMod val="75000"/>
                  </a:schemeClr>
                </a:solidFill>
                <a:latin typeface="Bahnschrift Light Condensed" panose="020B0502040204020203" pitchFamily="34" charset="0"/>
              </a:rPr>
              <a:t>Cambridge Databases AZ</a:t>
            </a:r>
          </a:p>
          <a:p>
            <a:pPr marL="92075" algn="just"/>
            <a:endParaRPr lang="uk-UA" sz="2600" dirty="0">
              <a:solidFill>
                <a:schemeClr val="tx2">
                  <a:lumMod val="75000"/>
                </a:schemeClr>
              </a:solidFill>
              <a:latin typeface="Bahnschrift Light Condensed" panose="020B0502040204020203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972" y="4352022"/>
            <a:ext cx="5216760" cy="234754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972" y="1756329"/>
            <a:ext cx="5200410" cy="234018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7148" y="1756328"/>
            <a:ext cx="3133345" cy="4956048"/>
          </a:xfrm>
          <a:prstGeom prst="rect">
            <a:avLst/>
          </a:prstGeom>
        </p:spPr>
      </p:pic>
      <p:sp>
        <p:nvSpPr>
          <p:cNvPr id="10" name="Подзаголовок 3"/>
          <p:cNvSpPr txBox="1">
            <a:spLocks/>
          </p:cNvSpPr>
          <p:nvPr/>
        </p:nvSpPr>
        <p:spPr>
          <a:xfrm>
            <a:off x="4041649" y="609523"/>
            <a:ext cx="8150352" cy="11468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5113" indent="-265113">
              <a:buFont typeface="Arial" panose="020B0604020202020204" pitchFamily="34" charset="0"/>
              <a:buChar char="•"/>
            </a:pPr>
            <a:endParaRPr lang="uk-UA" sz="2600" dirty="0" smtClean="0">
              <a:solidFill>
                <a:schemeClr val="tx2">
                  <a:lumMod val="75000"/>
                </a:schemeClr>
              </a:solidFill>
              <a:latin typeface="Bahnschrift Light Condensed" panose="020B0502040204020203" pitchFamily="34" charset="0"/>
            </a:endParaRPr>
          </a:p>
          <a:p>
            <a:pPr marL="265113" indent="-265113">
              <a:buFont typeface="Arial" panose="020B0604020202020204" pitchFamily="34" charset="0"/>
              <a:buChar char="•"/>
            </a:pPr>
            <a:endParaRPr lang="uk-UA" sz="2600" dirty="0">
              <a:solidFill>
                <a:schemeClr val="tx2">
                  <a:lumMod val="75000"/>
                </a:schemeClr>
              </a:solidFill>
              <a:latin typeface="Bahnschrift Light Condensed" panose="020B0502040204020203" pitchFamily="34" charset="0"/>
            </a:endParaRP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0" y="724641"/>
            <a:ext cx="12192000" cy="6407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2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Медична бібліотека Кембриджського університету</a:t>
            </a:r>
            <a:endParaRPr lang="en-US" sz="2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10464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13294"/>
            <a:ext cx="11974286" cy="496229"/>
          </a:xfrm>
        </p:spPr>
        <p:txBody>
          <a:bodyPr>
            <a:normAutofit/>
          </a:bodyPr>
          <a:lstStyle/>
          <a:p>
            <a:pPr algn="r"/>
            <a:r>
              <a:rPr lang="en-US" sz="2800" dirty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Cambridge University Medical Library</a:t>
            </a:r>
            <a:r>
              <a:rPr lang="uk-UA" sz="2800" dirty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, травень 2023</a:t>
            </a:r>
            <a:endParaRPr lang="en-US" sz="2800" dirty="0">
              <a:solidFill>
                <a:srgbClr val="003300"/>
              </a:solidFill>
              <a:latin typeface="Bahnschrift SemiBold Condensed" panose="020B0502040204020203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61" y="130551"/>
            <a:ext cx="914479" cy="914479"/>
          </a:xfrm>
          <a:prstGeom prst="rect">
            <a:avLst/>
          </a:prstGeom>
        </p:spPr>
      </p:pic>
      <p:sp>
        <p:nvSpPr>
          <p:cNvPr id="10" name="Подзаголовок 3"/>
          <p:cNvSpPr txBox="1">
            <a:spLocks/>
          </p:cNvSpPr>
          <p:nvPr/>
        </p:nvSpPr>
        <p:spPr>
          <a:xfrm>
            <a:off x="4041649" y="609523"/>
            <a:ext cx="8150352" cy="11468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5113" indent="-265113">
              <a:buFont typeface="Arial" panose="020B0604020202020204" pitchFamily="34" charset="0"/>
              <a:buChar char="•"/>
            </a:pPr>
            <a:endParaRPr lang="uk-UA" sz="2600" dirty="0" smtClean="0">
              <a:solidFill>
                <a:schemeClr val="tx2">
                  <a:lumMod val="75000"/>
                </a:schemeClr>
              </a:solidFill>
              <a:latin typeface="Bahnschrift Light Condensed" panose="020B0502040204020203" pitchFamily="34" charset="0"/>
            </a:endParaRPr>
          </a:p>
          <a:p>
            <a:pPr marL="265113" indent="-265113">
              <a:buFont typeface="Arial" panose="020B0604020202020204" pitchFamily="34" charset="0"/>
              <a:buChar char="•"/>
            </a:pPr>
            <a:endParaRPr lang="uk-UA" sz="2600" dirty="0">
              <a:solidFill>
                <a:schemeClr val="tx2">
                  <a:lumMod val="75000"/>
                </a:schemeClr>
              </a:solidFill>
              <a:latin typeface="Bahnschrift Light Condensed" panose="020B0502040204020203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2666"/>
          <a:stretch/>
        </p:blipFill>
        <p:spPr>
          <a:xfrm>
            <a:off x="7004304" y="1129516"/>
            <a:ext cx="4320758" cy="554617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0536" y="1129516"/>
            <a:ext cx="5939536" cy="267279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0536" y="4002902"/>
            <a:ext cx="5939536" cy="2672791"/>
          </a:xfrm>
          <a:prstGeom prst="rect">
            <a:avLst/>
          </a:prstGeom>
        </p:spPr>
      </p:pic>
      <p:sp>
        <p:nvSpPr>
          <p:cNvPr id="15" name="Подзаголовок 2"/>
          <p:cNvSpPr txBox="1">
            <a:spLocks/>
          </p:cNvSpPr>
          <p:nvPr/>
        </p:nvSpPr>
        <p:spPr>
          <a:xfrm>
            <a:off x="0" y="626780"/>
            <a:ext cx="12192000" cy="6407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2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Медична бібліотека Кембриджського університету</a:t>
            </a:r>
            <a:endParaRPr lang="en-US" sz="2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5074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13294"/>
            <a:ext cx="11974286" cy="496229"/>
          </a:xfrm>
        </p:spPr>
        <p:txBody>
          <a:bodyPr>
            <a:normAutofit/>
          </a:bodyPr>
          <a:lstStyle/>
          <a:p>
            <a:pPr algn="r"/>
            <a:r>
              <a:rPr lang="en-US" sz="2800" dirty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Cambridge University Medical Library</a:t>
            </a:r>
            <a:r>
              <a:rPr lang="uk-UA" sz="2800" dirty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, травень 2023</a:t>
            </a:r>
            <a:endParaRPr lang="en-US" sz="2800" dirty="0">
              <a:solidFill>
                <a:srgbClr val="003300"/>
              </a:solidFill>
              <a:latin typeface="Bahnschrift SemiBold Condensed" panose="020B0502040204020203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61" y="130551"/>
            <a:ext cx="914479" cy="914479"/>
          </a:xfrm>
          <a:prstGeom prst="rect">
            <a:avLst/>
          </a:prstGeom>
        </p:spPr>
      </p:pic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0" y="677523"/>
            <a:ext cx="12191999" cy="529485"/>
          </a:xfrm>
        </p:spPr>
        <p:txBody>
          <a:bodyPr>
            <a:normAutofit/>
          </a:bodyPr>
          <a:lstStyle/>
          <a:p>
            <a:r>
              <a:rPr lang="uk-UA" sz="2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Простір для користувачів</a:t>
            </a:r>
            <a:endParaRPr lang="en-US" sz="2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 Condensed" panose="020B0502040204020203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8141" y="1207007"/>
            <a:ext cx="5701047" cy="256547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2578" y="1207007"/>
            <a:ext cx="5152986" cy="539520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50989" y="4023359"/>
            <a:ext cx="5728199" cy="2578853"/>
          </a:xfrm>
          <a:prstGeom prst="rect">
            <a:avLst/>
          </a:prstGeom>
        </p:spPr>
      </p:pic>
      <p:sp>
        <p:nvSpPr>
          <p:cNvPr id="3" name="Овальная выноска 2"/>
          <p:cNvSpPr/>
          <p:nvPr/>
        </p:nvSpPr>
        <p:spPr>
          <a:xfrm>
            <a:off x="1543090" y="1501385"/>
            <a:ext cx="2057400" cy="988358"/>
          </a:xfrm>
          <a:prstGeom prst="wedgeEllipseCallout">
            <a:avLst>
              <a:gd name="adj1" fmla="val 46759"/>
              <a:gd name="adj2" fmla="val 11839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Shhhh</a:t>
            </a:r>
            <a:endParaRPr lang="en-US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707558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13294"/>
            <a:ext cx="11974286" cy="496229"/>
          </a:xfrm>
        </p:spPr>
        <p:txBody>
          <a:bodyPr>
            <a:normAutofit/>
          </a:bodyPr>
          <a:lstStyle/>
          <a:p>
            <a:pPr algn="r"/>
            <a:r>
              <a:rPr lang="en-US" sz="2800" dirty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Cambridge University Medical Library</a:t>
            </a:r>
            <a:r>
              <a:rPr lang="uk-UA" sz="2800" dirty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, травень 2023</a:t>
            </a:r>
            <a:endParaRPr lang="en-US" sz="2800" dirty="0">
              <a:solidFill>
                <a:srgbClr val="003300"/>
              </a:solidFill>
              <a:latin typeface="Bahnschrift SemiBold Condensed" panose="020B0502040204020203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61" y="130551"/>
            <a:ext cx="914479" cy="914479"/>
          </a:xfrm>
          <a:prstGeom prst="rect">
            <a:avLst/>
          </a:prstGeom>
        </p:spPr>
      </p:pic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8540497" y="3163824"/>
            <a:ext cx="3433790" cy="401392"/>
          </a:xfrm>
        </p:spPr>
        <p:txBody>
          <a:bodyPr>
            <a:normAutofit/>
          </a:bodyPr>
          <a:lstStyle/>
          <a:p>
            <a:pPr algn="r"/>
            <a:r>
              <a:rPr lang="uk-UA" sz="22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Онлайн замовлення літератури</a:t>
            </a:r>
            <a:endParaRPr lang="en-US" sz="22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 Condensed" panose="020B0502040204020203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896" y="1296915"/>
            <a:ext cx="8290599" cy="373381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99543" y="3633216"/>
            <a:ext cx="5974743" cy="3038535"/>
          </a:xfrm>
          <a:prstGeom prst="rect">
            <a:avLst/>
          </a:prstGeom>
        </p:spPr>
      </p:pic>
      <p:sp>
        <p:nvSpPr>
          <p:cNvPr id="14" name="Подзаголовок 3"/>
          <p:cNvSpPr txBox="1">
            <a:spLocks/>
          </p:cNvSpPr>
          <p:nvPr/>
        </p:nvSpPr>
        <p:spPr>
          <a:xfrm>
            <a:off x="1" y="5030732"/>
            <a:ext cx="5999542" cy="13306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uk-UA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    </a:t>
            </a:r>
            <a:r>
              <a:rPr lang="uk-UA" sz="22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На </a:t>
            </a:r>
            <a:r>
              <a:rPr lang="uk-UA" sz="2200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ресепшені</a:t>
            </a:r>
            <a:r>
              <a:rPr lang="uk-UA" sz="22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:</a:t>
            </a:r>
          </a:p>
          <a:p>
            <a:pPr marL="342900" indent="-160338" algn="l">
              <a:buFont typeface="Arial" panose="020B0604020202020204" pitchFamily="34" charset="0"/>
              <a:buChar char="•"/>
            </a:pPr>
            <a:r>
              <a:rPr lang="uk-UA" sz="22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Е-пошук джерел</a:t>
            </a:r>
          </a:p>
          <a:p>
            <a:pPr marL="342900" indent="-160338" algn="l">
              <a:buFont typeface="Arial" panose="020B0604020202020204" pitchFamily="34" charset="0"/>
              <a:buChar char="•"/>
            </a:pPr>
            <a:r>
              <a:rPr lang="uk-UA" sz="22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Бронювання та онлайн замовлення літератури</a:t>
            </a:r>
            <a:endParaRPr lang="en-US" sz="22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 Condensed" panose="020B0502040204020203" pitchFamily="34" charset="0"/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0" y="719154"/>
            <a:ext cx="12192000" cy="6407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2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Медична бібліотека Кембриджського університету</a:t>
            </a:r>
            <a:endParaRPr lang="en-US" sz="2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75858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21920" y="113294"/>
            <a:ext cx="12096206" cy="496229"/>
          </a:xfrm>
        </p:spPr>
        <p:txBody>
          <a:bodyPr>
            <a:normAutofit/>
          </a:bodyPr>
          <a:lstStyle/>
          <a:p>
            <a:pPr algn="r"/>
            <a:r>
              <a:rPr lang="en-US" sz="2800" dirty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Cambridge University Library</a:t>
            </a:r>
            <a:r>
              <a:rPr lang="uk-UA" sz="2800" dirty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, травень 2023</a:t>
            </a:r>
            <a:endParaRPr lang="en-US" sz="2800" dirty="0">
              <a:solidFill>
                <a:srgbClr val="003300"/>
              </a:solidFill>
              <a:latin typeface="Bahnschrift SemiBold Condensed" panose="020B0502040204020203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61" y="130551"/>
            <a:ext cx="914479" cy="914479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705100"/>
            <a:ext cx="12192000" cy="1962150"/>
          </a:xfrm>
        </p:spPr>
        <p:txBody>
          <a:bodyPr>
            <a:normAutofit/>
          </a:bodyPr>
          <a:lstStyle/>
          <a:p>
            <a:r>
              <a:rPr lang="uk-UA" sz="4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Головна бібліотека Кембриджського університету</a:t>
            </a:r>
            <a:endParaRPr lang="en-US" sz="48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50272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21920" y="113294"/>
            <a:ext cx="12096206" cy="496229"/>
          </a:xfrm>
        </p:spPr>
        <p:txBody>
          <a:bodyPr>
            <a:normAutofit/>
          </a:bodyPr>
          <a:lstStyle/>
          <a:p>
            <a:pPr algn="r"/>
            <a:r>
              <a:rPr lang="en-US" sz="2800" dirty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Cambridge University Library</a:t>
            </a:r>
            <a:r>
              <a:rPr lang="uk-UA" sz="2800" dirty="0">
                <a:solidFill>
                  <a:srgbClr val="003300"/>
                </a:solidFill>
                <a:latin typeface="Bahnschrift SemiBold Condensed" panose="020B0502040204020203" pitchFamily="34" charset="0"/>
              </a:rPr>
              <a:t>, травень 2023</a:t>
            </a:r>
            <a:endParaRPr lang="en-US" sz="2800" dirty="0">
              <a:solidFill>
                <a:srgbClr val="003300"/>
              </a:solidFill>
              <a:latin typeface="Bahnschrift SemiBold Condensed" panose="020B0502040204020203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61" y="130551"/>
            <a:ext cx="914479" cy="914479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931990"/>
            <a:ext cx="12192000" cy="640778"/>
          </a:xfrm>
        </p:spPr>
        <p:txBody>
          <a:bodyPr>
            <a:normAutofit/>
          </a:bodyPr>
          <a:lstStyle/>
          <a:p>
            <a:r>
              <a:rPr lang="uk-UA" sz="26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Головна бібліотека Кембриджського університету</a:t>
            </a:r>
            <a:endParaRPr lang="en-US" sz="2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 Condensed" panose="020B0502040204020203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357" y="1572765"/>
            <a:ext cx="3819184" cy="509224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7106" y="1572765"/>
            <a:ext cx="3819184" cy="5092245"/>
          </a:xfrm>
          <a:prstGeom prst="rect">
            <a:avLst/>
          </a:prstGeom>
        </p:spPr>
      </p:pic>
      <p:sp>
        <p:nvSpPr>
          <p:cNvPr id="9" name="Подзаголовок 3"/>
          <p:cNvSpPr txBox="1">
            <a:spLocks/>
          </p:cNvSpPr>
          <p:nvPr/>
        </p:nvSpPr>
        <p:spPr>
          <a:xfrm>
            <a:off x="3971545" y="1524615"/>
            <a:ext cx="4183557" cy="14654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Фонд:</a:t>
            </a:r>
          </a:p>
          <a:p>
            <a:pPr marL="357188" indent="-265113" algn="just">
              <a:buFont typeface="Arial" panose="020B0604020202020204" pitchFamily="34" charset="0"/>
              <a:buChar char="•"/>
            </a:pPr>
            <a:r>
              <a:rPr lang="uk-UA" dirty="0">
                <a:solidFill>
                  <a:schemeClr val="tx2">
                    <a:lumMod val="75000"/>
                  </a:schemeClr>
                </a:solidFill>
                <a:latin typeface="Bahnschrift Light Condensed" panose="020B0502040204020203" pitchFamily="34" charset="0"/>
              </a:rPr>
              <a:t>п</a:t>
            </a:r>
            <a:r>
              <a:rPr lang="uk-UA" dirty="0" smtClean="0">
                <a:solidFill>
                  <a:schemeClr val="tx2">
                    <a:lumMod val="75000"/>
                  </a:schemeClr>
                </a:solidFill>
                <a:latin typeface="Bahnschrift Light Condensed" panose="020B0502040204020203" pitchFamily="34" charset="0"/>
              </a:rPr>
              <a:t>онад 7 млн книг і брошур </a:t>
            </a:r>
          </a:p>
          <a:p>
            <a:pPr marL="357188" indent="-265113" algn="just">
              <a:buFont typeface="Arial" panose="020B0604020202020204" pitchFamily="34" charset="0"/>
              <a:buChar char="•"/>
            </a:pPr>
            <a:r>
              <a:rPr lang="uk-UA" dirty="0">
                <a:solidFill>
                  <a:schemeClr val="tx2">
                    <a:lumMod val="75000"/>
                  </a:schemeClr>
                </a:solidFill>
                <a:latin typeface="Bahnschrift Light Condensed" panose="020B0502040204020203" pitchFamily="34" charset="0"/>
              </a:rPr>
              <a:t>п</a:t>
            </a:r>
            <a:r>
              <a:rPr lang="uk-UA" dirty="0" smtClean="0">
                <a:solidFill>
                  <a:schemeClr val="tx2">
                    <a:lumMod val="75000"/>
                  </a:schemeClr>
                </a:solidFill>
                <a:latin typeface="Bahnschrift Light Condensed" panose="020B0502040204020203" pitchFamily="34" charset="0"/>
              </a:rPr>
              <a:t>онад 1,5 млн періодичних видань</a:t>
            </a:r>
            <a:endParaRPr lang="uk-UA" sz="2600" dirty="0">
              <a:solidFill>
                <a:schemeClr val="tx2">
                  <a:lumMod val="75000"/>
                </a:schemeClr>
              </a:solidFill>
              <a:latin typeface="Bahnschrift Light Condensed" panose="020B0502040204020203" pitchFamily="34" charset="0"/>
            </a:endParaRPr>
          </a:p>
        </p:txBody>
      </p:sp>
      <p:sp>
        <p:nvSpPr>
          <p:cNvPr id="10" name="Подзаголовок 3"/>
          <p:cNvSpPr txBox="1">
            <a:spLocks/>
          </p:cNvSpPr>
          <p:nvPr/>
        </p:nvSpPr>
        <p:spPr>
          <a:xfrm>
            <a:off x="3907536" y="4170630"/>
            <a:ext cx="4183557" cy="26873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Е-ресурси:</a:t>
            </a:r>
          </a:p>
          <a:p>
            <a:pPr marL="357188" lvl="0" indent="-265113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uk-UA" dirty="0">
                <a:solidFill>
                  <a:srgbClr val="44546A">
                    <a:lumMod val="75000"/>
                  </a:srgbClr>
                </a:solidFill>
                <a:latin typeface="Bahnschrift Light Condensed" panose="020B0502040204020203" pitchFamily="34" charset="0"/>
              </a:rPr>
              <a:t>Е-каталог </a:t>
            </a:r>
            <a:r>
              <a:rPr lang="en-US" dirty="0" err="1">
                <a:solidFill>
                  <a:srgbClr val="44546A">
                    <a:lumMod val="75000"/>
                  </a:srgbClr>
                </a:solidFill>
                <a:latin typeface="Bahnschrift Light Condensed" panose="020B0502040204020203" pitchFamily="34" charset="0"/>
              </a:rPr>
              <a:t>iDiscover</a:t>
            </a:r>
            <a:endParaRPr lang="uk-UA" dirty="0">
              <a:solidFill>
                <a:srgbClr val="44546A">
                  <a:lumMod val="75000"/>
                </a:srgbClr>
              </a:solidFill>
              <a:latin typeface="Bahnschrift Light Condensed" panose="020B0502040204020203" pitchFamily="34" charset="0"/>
            </a:endParaRPr>
          </a:p>
          <a:p>
            <a:pPr marL="357188" indent="-265113"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Bahnschrift Light Condensed" panose="020B0502040204020203" pitchFamily="34" charset="0"/>
              </a:rPr>
              <a:t>NHS Knowledge and Library Hub</a:t>
            </a:r>
            <a:endParaRPr lang="uk-UA" dirty="0" smtClean="0">
              <a:solidFill>
                <a:schemeClr val="tx2">
                  <a:lumMod val="75000"/>
                </a:schemeClr>
              </a:solidFill>
              <a:latin typeface="Bahnschrift Light Condensed" panose="020B0502040204020203" pitchFamily="34" charset="0"/>
            </a:endParaRPr>
          </a:p>
          <a:p>
            <a:pPr marL="357188" indent="-265113" algn="just">
              <a:buFont typeface="Arial" panose="020B0604020202020204" pitchFamily="34" charset="0"/>
              <a:buChar char="•"/>
            </a:pPr>
            <a:r>
              <a:rPr lang="uk-UA" dirty="0" smtClean="0">
                <a:solidFill>
                  <a:schemeClr val="tx2">
                    <a:lumMod val="75000"/>
                  </a:schemeClr>
                </a:solidFill>
                <a:latin typeface="Bahnschrift Light Condensed" panose="020B0502040204020203" pitchFamily="34" charset="0"/>
              </a:rPr>
              <a:t>бази даних, колекції цифрових архівів і першоджерела в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Bahnschrift Light Condensed" panose="020B0502040204020203" pitchFamily="34" charset="0"/>
              </a:rPr>
              <a:t>Cambridge Databases AZ</a:t>
            </a:r>
          </a:p>
          <a:p>
            <a:pPr marL="265113" indent="-265113">
              <a:buFont typeface="Arial" panose="020B0604020202020204" pitchFamily="34" charset="0"/>
              <a:buChar char="•"/>
            </a:pPr>
            <a:endParaRPr lang="uk-UA" sz="2600" dirty="0" smtClean="0">
              <a:solidFill>
                <a:schemeClr val="tx2">
                  <a:lumMod val="75000"/>
                </a:schemeClr>
              </a:solidFill>
              <a:latin typeface="Bahnschrift Light Condensed" panose="020B0502040204020203" pitchFamily="34" charset="0"/>
            </a:endParaRPr>
          </a:p>
          <a:p>
            <a:pPr marL="265113" indent="-265113">
              <a:buFont typeface="Arial" panose="020B0604020202020204" pitchFamily="34" charset="0"/>
              <a:buChar char="•"/>
            </a:pPr>
            <a:endParaRPr lang="uk-UA" sz="2600" dirty="0">
              <a:solidFill>
                <a:schemeClr val="tx2">
                  <a:lumMod val="75000"/>
                </a:schemeClr>
              </a:solidFill>
              <a:latin typeface="Bahnschrift Light Condensed" panose="020B0502040204020203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035555" y="2990088"/>
            <a:ext cx="4055538" cy="107899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uk-UA" sz="2200" dirty="0" smtClean="0">
                <a:solidFill>
                  <a:srgbClr val="C00000"/>
                </a:solidFill>
                <a:latin typeface="Bahnschrift Light Condensed" panose="020B0502040204020203" pitchFamily="34" charset="0"/>
              </a:rPr>
              <a:t>Поповнення </a:t>
            </a:r>
            <a:r>
              <a:rPr lang="uk-UA" sz="2200" dirty="0">
                <a:solidFill>
                  <a:srgbClr val="C00000"/>
                </a:solidFill>
                <a:latin typeface="Bahnschrift Light Condensed" panose="020B0502040204020203" pitchFamily="34" charset="0"/>
              </a:rPr>
              <a:t>через обов’язковий примірник – 800-1200 </a:t>
            </a:r>
            <a:r>
              <a:rPr lang="uk-UA" sz="2200" dirty="0" smtClean="0">
                <a:solidFill>
                  <a:srgbClr val="C00000"/>
                </a:solidFill>
                <a:latin typeface="Bahnschrift Light Condensed" panose="020B0502040204020203" pitchFamily="34" charset="0"/>
              </a:rPr>
              <a:t>од. </a:t>
            </a:r>
            <a:r>
              <a:rPr lang="uk-UA" sz="2200" dirty="0">
                <a:solidFill>
                  <a:srgbClr val="C00000"/>
                </a:solidFill>
                <a:latin typeface="Bahnschrift Light Condensed" panose="020B0502040204020203" pitchFamily="34" charset="0"/>
              </a:rPr>
              <a:t>щотижня</a:t>
            </a:r>
            <a:endParaRPr lang="uk-UA" sz="2200" dirty="0">
              <a:solidFill>
                <a:srgbClr val="44546A">
                  <a:lumMod val="75000"/>
                </a:srgbClr>
              </a:solidFill>
              <a:latin typeface="Bahnschrift Ligh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023666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16631</TotalTime>
  <Words>833</Words>
  <Application>Microsoft Office PowerPoint</Application>
  <PresentationFormat>Широкоэкранный</PresentationFormat>
  <Paragraphs>163</Paragraphs>
  <Slides>33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41" baseType="lpstr">
      <vt:lpstr>Arial</vt:lpstr>
      <vt:lpstr>Bahnschrift Light Condensed</vt:lpstr>
      <vt:lpstr>Bahnschrift SemiBold Condensed</vt:lpstr>
      <vt:lpstr>Calibri</vt:lpstr>
      <vt:lpstr>Calibri Light</vt:lpstr>
      <vt:lpstr>verdana</vt:lpstr>
      <vt:lpstr>Wingdings</vt:lpstr>
      <vt:lpstr>Тема Office</vt:lpstr>
      <vt:lpstr>Досвід роботи  бібліотек Британії</vt:lpstr>
      <vt:lpstr>Cambridge University Medical Library, травень 2023</vt:lpstr>
      <vt:lpstr>Cambridge University Medical Library, травень 2023</vt:lpstr>
      <vt:lpstr>Cambridge University Medical Library, травень 2023</vt:lpstr>
      <vt:lpstr>Cambridge University Medical Library, травень 2023</vt:lpstr>
      <vt:lpstr>Cambridge University Medical Library, травень 2023</vt:lpstr>
      <vt:lpstr>Cambridge University Medical Library, травень 2023</vt:lpstr>
      <vt:lpstr>Cambridge University Library, травень 2023</vt:lpstr>
      <vt:lpstr>Cambridge University Library, травень 2023</vt:lpstr>
      <vt:lpstr>Cambridge University Library, травень 2023</vt:lpstr>
      <vt:lpstr>Cambridge University Library, травень 2023</vt:lpstr>
      <vt:lpstr>Cambridge University Library, травень 2023</vt:lpstr>
      <vt:lpstr>Cambridge University Library, травень 2023</vt:lpstr>
      <vt:lpstr>Cambridge University Library, травень 2023</vt:lpstr>
      <vt:lpstr>St Neots Library, Cambridge shire, травень 2023</vt:lpstr>
      <vt:lpstr>St Neots Library, Cambridge shire, травень 2023</vt:lpstr>
      <vt:lpstr>Bodleian Library, Oxford  University, червень 2024</vt:lpstr>
      <vt:lpstr>Bodleian Library, Oxford  University, червень 2024</vt:lpstr>
      <vt:lpstr>Bodleian Library, Oxford  University, червень 2024</vt:lpstr>
      <vt:lpstr>Bodleian Library, Oxford  University, червень 2024</vt:lpstr>
      <vt:lpstr>Bodleian Library, Oxford  University, червень 2024</vt:lpstr>
      <vt:lpstr>British Library, London, червень 2024</vt:lpstr>
      <vt:lpstr>British Library, London, червень 2024</vt:lpstr>
      <vt:lpstr>British Library, London, червень 2024</vt:lpstr>
      <vt:lpstr>British Library, London, червень 2024</vt:lpstr>
      <vt:lpstr>British Library, London, червень 2024</vt:lpstr>
      <vt:lpstr>British Library, London, червень 2024</vt:lpstr>
      <vt:lpstr>British Library, London, червень 2024</vt:lpstr>
      <vt:lpstr>British Library, London, червень 2024</vt:lpstr>
      <vt:lpstr>British Library, London, червень 2024</vt:lpstr>
      <vt:lpstr>British Library, London, червень 2024</vt:lpstr>
      <vt:lpstr>Про британські бібліотеки (короткі нотатки з відпустки)</vt:lpstr>
      <vt:lpstr>Дякую за увагу!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Британські бібліотеки</dc:title>
  <dc:creator>Standard User</dc:creator>
  <cp:lastModifiedBy>Kyrychok Iryna</cp:lastModifiedBy>
  <cp:revision>125</cp:revision>
  <dcterms:created xsi:type="dcterms:W3CDTF">2024-10-03T11:41:10Z</dcterms:created>
  <dcterms:modified xsi:type="dcterms:W3CDTF">2024-11-04T18:41:30Z</dcterms:modified>
</cp:coreProperties>
</file>