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309" r:id="rId5"/>
    <p:sldId id="330" r:id="rId6"/>
    <p:sldId id="328" r:id="rId7"/>
    <p:sldId id="267" r:id="rId8"/>
    <p:sldId id="331" r:id="rId9"/>
    <p:sldId id="332" r:id="rId10"/>
    <p:sldId id="337" r:id="rId11"/>
    <p:sldId id="333" r:id="rId12"/>
    <p:sldId id="343" r:id="rId13"/>
    <p:sldId id="338" r:id="rId14"/>
    <p:sldId id="344" r:id="rId15"/>
    <p:sldId id="334" r:id="rId16"/>
    <p:sldId id="335" r:id="rId17"/>
    <p:sldId id="278" r:id="rId18"/>
    <p:sldId id="304" r:id="rId19"/>
    <p:sldId id="263" r:id="rId20"/>
    <p:sldId id="312" r:id="rId21"/>
    <p:sldId id="346" r:id="rId22"/>
    <p:sldId id="303" r:id="rId23"/>
    <p:sldId id="284" r:id="rId24"/>
    <p:sldId id="272" r:id="rId25"/>
    <p:sldId id="339" r:id="rId26"/>
    <p:sldId id="287" r:id="rId27"/>
    <p:sldId id="286" r:id="rId28"/>
    <p:sldId id="280" r:id="rId29"/>
    <p:sldId id="293" r:id="rId30"/>
    <p:sldId id="296" r:id="rId31"/>
    <p:sldId id="340" r:id="rId32"/>
    <p:sldId id="345" r:id="rId33"/>
    <p:sldId id="298" r:id="rId34"/>
    <p:sldId id="301" r:id="rId35"/>
    <p:sldId id="341" r:id="rId36"/>
    <p:sldId id="302" r:id="rId37"/>
    <p:sldId id="283" r:id="rId38"/>
    <p:sldId id="347" r:id="rId39"/>
    <p:sldId id="342" r:id="rId40"/>
    <p:sldId id="308" r:id="rId41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4639"/>
    <a:srgbClr val="D03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/>
  </p:normalViewPr>
  <p:slideViewPr>
    <p:cSldViewPr snapToGrid="0">
      <p:cViewPr varScale="1">
        <p:scale>
          <a:sx n="83" d="100"/>
          <a:sy n="83" d="100"/>
        </p:scale>
        <p:origin x="57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320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BE06336-053D-414B-8AE4-ABC396D1DD08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D331BE-4A26-441F-AE74-A51A4C94AC14}" type="slidenum">
              <a:rPr lang="ru-RU" noProof="1" smtClean="0"/>
              <a:t>‹№›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612178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40993F6-63CD-47BA-8763-A2A52200607A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F6B3765-1535-41FB-A927-AAD2D1E85382}" type="slidenum">
              <a:rPr lang="ru-RU" noProof="1" dirty="0" smtClean="0"/>
              <a:t>‹№›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1701522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F6B3765-1535-41FB-A927-AAD2D1E85382}" type="slidenum">
              <a:rPr lang="ru-RU" noProof="1" dirty="0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165492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F6B3765-1535-41FB-A927-AAD2D1E85382}" type="slidenum">
              <a:rPr lang="ru-RU" noProof="1" smtClean="0"/>
              <a:t>3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55336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rtlCol="0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1"/>
              <a:t>Образец подзаголовка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6520FB-C54B-4C7D-80C7-2F6DDCC22EBF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pPr rtl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39788" y="987425"/>
            <a:ext cx="10515600" cy="3379735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5186516"/>
            <a:ext cx="10514012" cy="682472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3ED7EB-58AB-428E-ACF7-49D2A52E56D9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489399"/>
            <a:ext cx="10514012" cy="1501826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3E6BA6-17B4-4FB9-A7D9-2F5011A2CCBD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12" y="372940"/>
            <a:ext cx="9302752" cy="2992904"/>
          </a:xfrm>
        </p:spPr>
        <p:txBody>
          <a:bodyPr rtlCol="0" anchor="ctr"/>
          <a:lstStyle>
            <a:lvl1pPr>
              <a:defRPr sz="44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373372"/>
            <a:ext cx="875229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4509544"/>
            <a:ext cx="10512424" cy="1489496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64165"/>
            <a:ext cx="2743200" cy="365125"/>
          </a:xfrm>
        </p:spPr>
        <p:txBody>
          <a:bodyPr rtlCol="0"/>
          <a:lstStyle/>
          <a:p>
            <a:pPr rtl="0"/>
            <a:fld id="{573A4B32-25BD-4828-A192-CE41C628ADA8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64165"/>
            <a:ext cx="4114800" cy="365125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8610600" y="6364165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  <p:sp>
        <p:nvSpPr>
          <p:cNvPr id="9" name="Надпись 8"/>
          <p:cNvSpPr txBox="1"/>
          <p:nvPr/>
        </p:nvSpPr>
        <p:spPr>
          <a:xfrm>
            <a:off x="1111044" y="79463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0" name="Надпись 9"/>
          <p:cNvSpPr txBox="1"/>
          <p:nvPr/>
        </p:nvSpPr>
        <p:spPr>
          <a:xfrm>
            <a:off x="10437812" y="275101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850581"/>
            <a:ext cx="10514012" cy="1140644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EF5FAC-77C2-46B7-98D0-99F5DE4E3138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37282" y="188595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 hasCustomPrompt="1"/>
          </p:nvPr>
        </p:nvSpPr>
        <p:spPr>
          <a:xfrm>
            <a:off x="1356798" y="257175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 hasCustomPrompt="1"/>
          </p:nvPr>
        </p:nvSpPr>
        <p:spPr>
          <a:xfrm>
            <a:off x="4577441" y="257175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 hasCustomPrompt="1"/>
          </p:nvPr>
        </p:nvSpPr>
        <p:spPr>
          <a:xfrm>
            <a:off x="7829035" y="257175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249C62-B262-41FF-9EFF-8D6E8C401B4A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3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32085" y="4297503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0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 hasCustomPrompt="1"/>
          </p:nvPr>
        </p:nvSpPr>
        <p:spPr>
          <a:xfrm>
            <a:off x="1332085" y="4873765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68997" y="4297503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 hasCustomPrompt="1"/>
          </p:nvPr>
        </p:nvSpPr>
        <p:spPr>
          <a:xfrm>
            <a:off x="4567644" y="4873764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5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804322" y="4297503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6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 hasCustomPrompt="1"/>
          </p:nvPr>
        </p:nvSpPr>
        <p:spPr>
          <a:xfrm>
            <a:off x="7804197" y="4873762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478066-C09A-4FB5-B1B7-9587C9DBD9DD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C7C0A3-2FA9-4CE7-841B-530A6DAC9C91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B80801-B3CB-4161-9F9B-8A76E85C7028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C81E6C-0201-4619-A2EF-7C98B368F231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rtlCol="0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8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1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793631-BD76-4D8D-88A6-7A4790E3A8B4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20000" y="1825625"/>
            <a:ext cx="5025216" cy="435133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319840" y="1825625"/>
            <a:ext cx="5033960" cy="435133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4D80CA-41C2-4BFE-804F-3A9D72999D2A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0000" y="1681163"/>
            <a:ext cx="5025216" cy="823912"/>
          </a:xfrm>
        </p:spPr>
        <p:txBody>
          <a:bodyPr rtlCol="0"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20000" y="2505075"/>
            <a:ext cx="5025216" cy="368458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319840" y="2505075"/>
            <a:ext cx="5035548" cy="368458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BEBB72-50CB-422F-85B0-F6074F343462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E70688-9AC8-4F19-ACA5-D0E549EB2FDA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806B3C-197C-40CB-A2E4-9E67AA60008E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20000" y="2057400"/>
            <a:ext cx="3652025" cy="3811588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698BD3-476B-4550-9723-23EDFF3399F5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20000" y="2057400"/>
            <a:ext cx="3652025" cy="3811588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1A716-8CEB-4D00-8BD4-C6F90011AFC9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1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0D73FAFC-BB07-43C7-9D2F-9A2A372AEB82}" type="datetime1">
              <a:rPr lang="ru-RU" noProof="1" smtClean="0"/>
              <a:t>14.11.2024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6D22F896-40B5-4ADD-8801-0D06FADFA095}" type="slidenum">
              <a:rPr lang="ru-RU" noProof="1" dirty="0" smtClean="0"/>
              <a:pPr rtl="0"/>
              <a:t>‹№›</a:t>
            </a:fld>
            <a:endParaRPr lang="ru-RU" noProof="1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repo.knmu.edu.ua/handle/123456789/33497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220" y="-64654"/>
            <a:ext cx="4722780" cy="69919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80827" y="327660"/>
            <a:ext cx="38568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5400" dirty="0">
                <a:solidFill>
                  <a:schemeClr val="accent3">
                    <a:lumMod val="75000"/>
                  </a:schemeClr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Репозитарій  ХНМУ</a:t>
            </a:r>
            <a:endParaRPr lang="ru-RU" sz="5400" dirty="0">
              <a:solidFill>
                <a:schemeClr val="accent3">
                  <a:lumMod val="75000"/>
                </a:schemeClr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" y="327660"/>
            <a:ext cx="1905000" cy="190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0060" y="3674657"/>
            <a:ext cx="645762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+mj-lt"/>
              </a:rPr>
              <a:t>Самоархівування </a:t>
            </a:r>
            <a:r>
              <a:rPr lang="ru-RU" sz="6000" dirty="0" smtClean="0">
                <a:solidFill>
                  <a:schemeClr val="bg1"/>
                </a:solidFill>
                <a:latin typeface="Corbel" panose="020B0503020204020204" pitchFamily="34" charset="0"/>
              </a:rPr>
              <a:t>документів</a:t>
            </a:r>
            <a:endParaRPr lang="ru-RU" sz="60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ru-RU" sz="4400" dirty="0" smtClean="0">
                <a:solidFill>
                  <a:schemeClr val="bg1"/>
                </a:solidFill>
              </a:rPr>
              <a:t>2024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84096" y="5570643"/>
            <a:ext cx="4237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/>
              <a:t>Борзенкова Вікторія Миколаївна</a:t>
            </a:r>
          </a:p>
          <a:p>
            <a:pPr algn="r"/>
            <a:r>
              <a:rPr lang="uk-UA" dirty="0" smtClean="0"/>
              <a:t>головний бібліограф відділу інформаційно-бібліографічної роботи НБ ХНМУ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74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47" y="567559"/>
            <a:ext cx="5555430" cy="325820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647663" y="1277092"/>
            <a:ext cx="51713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 </a:t>
            </a:r>
            <a:r>
              <a:rPr lang="ru-RU" sz="2800" b="1" dirty="0">
                <a:solidFill>
                  <a:schemeClr val="bg1"/>
                </a:solidFill>
              </a:rPr>
              <a:t>спливному вікні </a:t>
            </a:r>
            <a:r>
              <a:rPr lang="ru-RU" sz="2800" b="1" dirty="0" smtClean="0">
                <a:solidFill>
                  <a:schemeClr val="bg1"/>
                </a:solidFill>
              </a:rPr>
              <a:t>відображений перелік  колекцій </a:t>
            </a:r>
            <a:r>
              <a:rPr lang="ru-RU" sz="2800" b="1" dirty="0">
                <a:solidFill>
                  <a:schemeClr val="bg1"/>
                </a:solidFill>
              </a:rPr>
              <a:t>кафедри, до яких Вам надано доступ</a:t>
            </a:r>
            <a:r>
              <a:rPr lang="ru-RU" sz="2800" b="1" dirty="0"/>
              <a:t>)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613504" y="4778845"/>
            <a:ext cx="48413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Правильно оберіть зібрання (колекцію) певної кафедри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5984328" y="4089352"/>
            <a:ext cx="5171352" cy="52322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лекційні матеріали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5984328" y="4699385"/>
            <a:ext cx="5171352" cy="52322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навчально-методичні матеріали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5984328" y="5326251"/>
            <a:ext cx="5171352" cy="52322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наукові праці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5984328" y="5935740"/>
            <a:ext cx="5171352" cy="52322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наукові роботи молодих вчених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420" y="5046518"/>
            <a:ext cx="688908" cy="5974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5091" y="141640"/>
            <a:ext cx="2341067" cy="6462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429216" y="6296680"/>
            <a:ext cx="663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10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41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97" y="2359552"/>
            <a:ext cx="3628928" cy="392871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2" name="Прямокутник 1"/>
          <p:cNvSpPr/>
          <p:nvPr/>
        </p:nvSpPr>
        <p:spPr>
          <a:xfrm>
            <a:off x="575585" y="655940"/>
            <a:ext cx="113296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Крім </a:t>
            </a:r>
            <a:r>
              <a:rPr lang="ru-RU" sz="2800" b="1" dirty="0">
                <a:solidFill>
                  <a:schemeClr val="bg1"/>
                </a:solidFill>
              </a:rPr>
              <a:t>того, доступна опція імпорту ваших публікацій із зовнішніх джерел з подальшим внесенням необхідних метаданих</a:t>
            </a:r>
          </a:p>
          <a:p>
            <a:endParaRPr lang="uk-UA" sz="2800" b="1" dirty="0">
              <a:solidFill>
                <a:schemeClr val="bg1"/>
              </a:solidFill>
            </a:endParaRPr>
          </a:p>
        </p:txBody>
      </p:sp>
      <p:cxnSp>
        <p:nvCxnSpPr>
          <p:cNvPr id="12" name="Сполучна лінія уступом 11"/>
          <p:cNvCxnSpPr/>
          <p:nvPr/>
        </p:nvCxnSpPr>
        <p:spPr>
          <a:xfrm>
            <a:off x="4348425" y="4584650"/>
            <a:ext cx="539469" cy="470585"/>
          </a:xfrm>
          <a:prstGeom prst="bentConnector3">
            <a:avLst>
              <a:gd name="adj1" fmla="val 48052"/>
            </a:avLst>
          </a:prstGeom>
          <a:ln w="539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92852" y="3081623"/>
            <a:ext cx="1176630" cy="7864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894" y="4045649"/>
            <a:ext cx="6606174" cy="222907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980" y="4063164"/>
            <a:ext cx="1018904" cy="521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4141" y="135452"/>
            <a:ext cx="2341067" cy="6462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433604" y="6299549"/>
            <a:ext cx="542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11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7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47101" y="629323"/>
            <a:ext cx="110463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Розміщення публікації потребує завантаження файлу електронної повнотекстової версії документу та заповнення відповідних полів (метаданих) з інформацією про матеріал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52" y="2143124"/>
            <a:ext cx="10816272" cy="418071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441220" y="6295268"/>
            <a:ext cx="713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12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0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6785" y="628048"/>
            <a:ext cx="111314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Спочатку розмістіть файл</a:t>
            </a:r>
          </a:p>
          <a:p>
            <a:endParaRPr lang="uk-UA" sz="2800" b="1" dirty="0" smtClean="0">
              <a:solidFill>
                <a:schemeClr val="bg1"/>
              </a:solidFill>
            </a:endParaRPr>
          </a:p>
          <a:p>
            <a:endParaRPr lang="uk-UA" sz="2800" b="1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Завантажити файл можна перетягнувши його на сторінку або натиснувши «Перегляд»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21" y="4520433"/>
            <a:ext cx="10827654" cy="175704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679977" y="4509779"/>
            <a:ext cx="1176630" cy="786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675" y="628048"/>
            <a:ext cx="620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06</a:t>
            </a:r>
            <a:endParaRPr lang="uk-UA" sz="2800" b="1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5566" y="159601"/>
            <a:ext cx="2341067" cy="646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32434" y="6296531"/>
            <a:ext cx="619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13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41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649638" y="363293"/>
            <a:ext cx="2396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ФАЙЛ</a:t>
            </a:r>
            <a:endParaRPr lang="ru-RU" sz="2400" b="1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725" y="3099565"/>
            <a:ext cx="4953000" cy="31752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9" name="Прямокутник 8"/>
          <p:cNvSpPr/>
          <p:nvPr/>
        </p:nvSpPr>
        <p:spPr>
          <a:xfrm>
            <a:off x="590550" y="679850"/>
            <a:ext cx="10925175" cy="5292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b="1" dirty="0">
                <a:solidFill>
                  <a:schemeClr val="bg1"/>
                </a:solidFill>
              </a:rPr>
              <a:t>•  Використовуйте рекомендований формат (</a:t>
            </a:r>
            <a:r>
              <a:rPr lang="en-US" sz="2600" b="1" dirty="0">
                <a:solidFill>
                  <a:schemeClr val="bg1"/>
                </a:solidFill>
              </a:rPr>
              <a:t>pdf </a:t>
            </a:r>
            <a:r>
              <a:rPr lang="uk-UA" sz="2600" b="1" dirty="0">
                <a:solidFill>
                  <a:schemeClr val="bg1"/>
                </a:solidFill>
              </a:rPr>
              <a:t>з окремим текстовим шаром</a:t>
            </a:r>
            <a:r>
              <a:rPr lang="uk-UA" sz="2600" b="1" dirty="0" smtClean="0">
                <a:solidFill>
                  <a:schemeClr val="bg1"/>
                </a:solidFill>
              </a:rPr>
              <a:t>).</a:t>
            </a:r>
            <a:r>
              <a:rPr lang="ru-RU" sz="2600" b="1" dirty="0" smtClean="0">
                <a:solidFill>
                  <a:schemeClr val="bg1"/>
                </a:solidFill>
              </a:rPr>
              <a:t> </a:t>
            </a:r>
            <a:endParaRPr lang="uk-UA" sz="2600" b="1" dirty="0">
              <a:solidFill>
                <a:schemeClr val="bg1"/>
              </a:solidFill>
            </a:endParaRPr>
          </a:p>
          <a:p>
            <a:r>
              <a:rPr lang="uk-UA" sz="2600" b="1" dirty="0">
                <a:solidFill>
                  <a:schemeClr val="bg1"/>
                </a:solidFill>
              </a:rPr>
              <a:t>•  Розмір файлу має бути не більше 500 Мб</a:t>
            </a:r>
          </a:p>
          <a:p>
            <a:r>
              <a:rPr lang="uk-UA" sz="2600" b="1" dirty="0">
                <a:solidFill>
                  <a:schemeClr val="bg1"/>
                </a:solidFill>
              </a:rPr>
              <a:t>•  У файлі мають бути назва твору і ПІБ всіх </a:t>
            </a:r>
            <a:r>
              <a:rPr lang="uk-UA" sz="2600" b="1" dirty="0" smtClean="0">
                <a:solidFill>
                  <a:schemeClr val="bg1"/>
                </a:solidFill>
              </a:rPr>
              <a:t>авторів</a:t>
            </a:r>
          </a:p>
          <a:p>
            <a:r>
              <a:rPr lang="uk-UA" sz="2600" b="1" dirty="0" smtClean="0">
                <a:solidFill>
                  <a:schemeClr val="bg1"/>
                </a:solidFill>
              </a:rPr>
              <a:t>•  Сторінки розміщуйте послідовно (розвороти не використовуйте)</a:t>
            </a:r>
          </a:p>
          <a:p>
            <a:r>
              <a:rPr lang="uk-UA" sz="2600" b="1" dirty="0" smtClean="0">
                <a:solidFill>
                  <a:schemeClr val="bg1"/>
                </a:solidFill>
              </a:rPr>
              <a:t>•  </a:t>
            </a:r>
            <a:r>
              <a:rPr lang="uk-UA" sz="2600" b="1" dirty="0">
                <a:solidFill>
                  <a:schemeClr val="bg1"/>
                </a:solidFill>
              </a:rPr>
              <a:t>Назви файлів мають були </a:t>
            </a:r>
          </a:p>
          <a:p>
            <a:r>
              <a:rPr lang="uk-UA" sz="2600" b="1" dirty="0">
                <a:solidFill>
                  <a:schemeClr val="bg1"/>
                </a:solidFill>
              </a:rPr>
              <a:t>коректними  та змістовними </a:t>
            </a:r>
          </a:p>
          <a:p>
            <a:r>
              <a:rPr lang="uk-UA" sz="2600" b="1" dirty="0">
                <a:solidFill>
                  <a:schemeClr val="bg1"/>
                </a:solidFill>
              </a:rPr>
              <a:t>(осмисленими)  і  довжиною </a:t>
            </a:r>
          </a:p>
          <a:p>
            <a:r>
              <a:rPr lang="uk-UA" sz="2600" b="1" dirty="0">
                <a:solidFill>
                  <a:schemeClr val="bg1"/>
                </a:solidFill>
              </a:rPr>
              <a:t>до 50 символів. Рекомендована </a:t>
            </a:r>
          </a:p>
          <a:p>
            <a:r>
              <a:rPr lang="uk-UA" sz="2600" b="1" dirty="0">
                <a:solidFill>
                  <a:schemeClr val="bg1"/>
                </a:solidFill>
              </a:rPr>
              <a:t>назва файлу латиницею </a:t>
            </a:r>
            <a:endParaRPr lang="uk-UA" sz="2600" b="1" dirty="0" smtClean="0">
              <a:solidFill>
                <a:schemeClr val="bg1"/>
              </a:solidFill>
            </a:endParaRPr>
          </a:p>
          <a:p>
            <a:r>
              <a:rPr lang="uk-UA" sz="2600" b="1" dirty="0" smtClean="0">
                <a:solidFill>
                  <a:schemeClr val="bg1"/>
                </a:solidFill>
              </a:rPr>
              <a:t>у </a:t>
            </a:r>
            <a:r>
              <a:rPr lang="uk-UA" sz="2600" b="1" dirty="0">
                <a:solidFill>
                  <a:schemeClr val="bg1"/>
                </a:solidFill>
              </a:rPr>
              <a:t>форматі </a:t>
            </a:r>
            <a:r>
              <a:rPr lang="en-US" sz="2600" b="1" dirty="0">
                <a:solidFill>
                  <a:schemeClr val="bg1"/>
                </a:solidFill>
              </a:rPr>
              <a:t>Author1_Title.pdf.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 </a:t>
            </a:r>
            <a:r>
              <a:rPr lang="uk-UA" sz="2600" b="1" dirty="0">
                <a:solidFill>
                  <a:schemeClr val="bg1"/>
                </a:solidFill>
              </a:rPr>
              <a:t>Наприклад, </a:t>
            </a:r>
          </a:p>
          <a:p>
            <a:r>
              <a:rPr lang="en-US" sz="2600" b="1" dirty="0" smtClean="0">
                <a:solidFill>
                  <a:schemeClr val="bg1"/>
                </a:solidFill>
              </a:rPr>
              <a:t>Sydorenko_Marker_oxidative_stress.pdf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8404" y="6293912"/>
            <a:ext cx="580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14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16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34202" y="1739170"/>
            <a:ext cx="111094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• Додайте також скан обгортки, титульного листка і сторінку зі змісту, де вказано заявлений твір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2995978"/>
            <a:ext cx="2486025" cy="329128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906" y="2995978"/>
            <a:ext cx="2486026" cy="329128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6088" y="2995978"/>
            <a:ext cx="2455712" cy="329128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1" name="Прямокутник 10"/>
          <p:cNvSpPr/>
          <p:nvPr/>
        </p:nvSpPr>
        <p:spPr>
          <a:xfrm>
            <a:off x="634202" y="633712"/>
            <a:ext cx="111983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• </a:t>
            </a:r>
            <a:r>
              <a:rPr lang="ru-RU" sz="2800" b="1" dirty="0">
                <a:solidFill>
                  <a:schemeClr val="bg1"/>
                </a:solidFill>
              </a:rPr>
              <a:t>Не завантажуйте файл збірки в цілому, виокремлюйте конкретні сторінки публікації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1664" y="6296449"/>
            <a:ext cx="623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15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772280" y="2526196"/>
            <a:ext cx="4914145" cy="3785652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schemeClr val="bg1"/>
                </a:solidFill>
                <a:latin typeface="+mj-lt"/>
              </a:rPr>
              <a:t>•</a:t>
            </a:r>
            <a:r>
              <a:rPr lang="en-US" sz="2400" b="1" dirty="0" smtClean="0">
                <a:latin typeface="+mj-lt"/>
              </a:rPr>
              <a:t>•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AUTHORS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автори)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TITLE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назва)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DATE OF ISSUE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дата публікації)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CITATION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цитування)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TYPE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тип/вид)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LANGUAGE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мова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)</a:t>
            </a:r>
          </a:p>
          <a:p>
            <a:pPr lvl="0"/>
            <a:endParaRPr lang="ru-RU" sz="2400" b="1" dirty="0">
              <a:solidFill>
                <a:schemeClr val="bg1"/>
              </a:solidFill>
              <a:latin typeface="+mj-lt"/>
            </a:endParaRPr>
          </a:p>
          <a:p>
            <a:pPr lvl="0"/>
            <a:endParaRPr lang="ru-RU" sz="2400" b="1" dirty="0" smtClean="0">
              <a:solidFill>
                <a:schemeClr val="bg1"/>
              </a:solidFill>
              <a:latin typeface="+mj-lt"/>
            </a:endParaRPr>
          </a:p>
          <a:p>
            <a:pPr lvl="0"/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21644" y="2526196"/>
            <a:ext cx="5117918" cy="3785652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+mj-lt"/>
              </a:rPr>
              <a:t>•	OTHER TITLES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інші назви)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PUBLISHER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видавець)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SERIES/REPORT NO  </a:t>
            </a:r>
          </a:p>
          <a:p>
            <a:r>
              <a:rPr lang="en-US" sz="2400" b="1" dirty="0">
                <a:solidFill>
                  <a:schemeClr val="bg1"/>
                </a:solidFill>
                <a:latin typeface="+mj-lt"/>
              </a:rPr>
              <a:t>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номер серії/звіту) 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IDENTIFIERS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ідентифікатори) 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SUBJECT  KEYWORDS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ключові слова або словосполучення)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ABSTRACT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анотація)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SPONSORS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спонсори)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•	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DESCRIPTION  (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опис)</a:t>
            </a:r>
          </a:p>
        </p:txBody>
      </p:sp>
      <p:sp>
        <p:nvSpPr>
          <p:cNvPr id="9" name="Блок-схема: посилання на іншу сторінку 8"/>
          <p:cNvSpPr/>
          <p:nvPr/>
        </p:nvSpPr>
        <p:spPr>
          <a:xfrm>
            <a:off x="1829834" y="1485560"/>
            <a:ext cx="2572504" cy="842297"/>
          </a:xfrm>
          <a:prstGeom prst="flowChartOffpageConnector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1854892" y="1550153"/>
            <a:ext cx="2547446" cy="523220"/>
          </a:xfrm>
          <a:prstGeom prst="rect">
            <a:avLst/>
          </a:prstGeom>
          <a:noFill/>
          <a:ln w="412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</a:rPr>
              <a:t>Обов’язкові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00965" y="1550153"/>
            <a:ext cx="2864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Факультативні</a:t>
            </a:r>
            <a:endParaRPr lang="uk-UA" sz="2800" b="1" dirty="0">
              <a:solidFill>
                <a:srgbClr val="0070C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2976" y="1452516"/>
            <a:ext cx="2655415" cy="875341"/>
          </a:xfrm>
          <a:prstGeom prst="rect">
            <a:avLst/>
          </a:prstGeom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67505" y="588300"/>
            <a:ext cx="7767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Правильно заповніть всі поля метаданих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415" y="533316"/>
            <a:ext cx="59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07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8815" y="6296202"/>
            <a:ext cx="688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16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8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329" y="5065001"/>
            <a:ext cx="11319641" cy="14918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8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Введіть </a:t>
            </a:r>
            <a:r>
              <a:rPr lang="ru-RU" sz="28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ПІБ всіх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авторів </a:t>
            </a:r>
            <a:endParaRPr lang="ru-RU" sz="2800" b="1" dirty="0">
              <a:solidFill>
                <a:srgbClr val="FF0000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8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•  ПІБ авторів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введіть </a:t>
            </a:r>
            <a:r>
              <a:rPr lang="ru-RU" sz="28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мовою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публікації</a:t>
            </a:r>
          </a:p>
          <a:p>
            <a:pPr lvl="0" defTabSz="914400"/>
            <a:r>
              <a:rPr lang="ru-RU" sz="28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• </a:t>
            </a:r>
            <a:r>
              <a:rPr lang="ru-RU" sz="2800" b="1" dirty="0" smtClean="0">
                <a:solidFill>
                  <a:srgbClr val="FFC000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Після прізвища ОБОВ’ЯЗКО поставте кому</a:t>
            </a:r>
            <a:endParaRPr lang="ru-RU" sz="2800" b="1" dirty="0">
              <a:solidFill>
                <a:schemeClr val="bg1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800" b="1" dirty="0">
              <a:solidFill>
                <a:schemeClr val="bg1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800" b="1" dirty="0">
              <a:solidFill>
                <a:schemeClr val="bg1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1931" y="555146"/>
            <a:ext cx="3888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</a:rPr>
              <a:t>AUTHORS</a:t>
            </a:r>
            <a:r>
              <a:rPr lang="uk-UA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+mj-lt"/>
              </a:rPr>
              <a:t> (</a:t>
            </a:r>
            <a:r>
              <a:rPr lang="ru-RU" sz="3200" b="1" dirty="0">
                <a:solidFill>
                  <a:schemeClr val="bg1"/>
                </a:solidFill>
                <a:latin typeface="+mj-lt"/>
              </a:rPr>
              <a:t>автори)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654993"/>
            <a:ext cx="10782300" cy="250729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438517" y="6295202"/>
            <a:ext cx="562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17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00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38517" y="6295202"/>
            <a:ext cx="562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18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1891" y="812800"/>
            <a:ext cx="108566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ru-RU" sz="2800" b="1" dirty="0">
                <a:solidFill>
                  <a:prstClr val="black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ПІБ авторів рекомендовано ввести повністю у двох варіантах: українською та англійською мовами, використовуючи транслітерацію, ухвалену законодавством України. (Слід узгодити правильний варіант з власником ПІБ)</a:t>
            </a:r>
          </a:p>
          <a:p>
            <a:pPr lvl="0" defTabSz="914400"/>
            <a:r>
              <a:rPr lang="ru-RU" sz="2800" b="1" dirty="0">
                <a:solidFill>
                  <a:prstClr val="black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endParaRPr lang="ru-RU" sz="2800" b="1" dirty="0">
              <a:solidFill>
                <a:srgbClr val="FF0000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800" b="1" dirty="0">
                <a:solidFill>
                  <a:prstClr val="black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• Ім’я та по-батькові співавторів, повні дані яких невідомі, вносьте </a:t>
            </a:r>
            <a:r>
              <a:rPr lang="ru-RU" sz="2800" b="1" dirty="0" smtClean="0">
                <a:solidFill>
                  <a:prstClr val="black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скорочено</a:t>
            </a:r>
          </a:p>
          <a:p>
            <a:pPr lvl="0" defTabSz="914400"/>
            <a:endParaRPr lang="ru-RU" sz="2800" b="1" dirty="0" smtClean="0">
              <a:solidFill>
                <a:prstClr val="black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800" b="1" dirty="0" smtClean="0">
                <a:solidFill>
                  <a:prstClr val="black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• Не використовуйте літери ВЕЛИКОГО РЕГІСТРУ </a:t>
            </a:r>
          </a:p>
          <a:p>
            <a:pPr lvl="0" defTabSz="914400"/>
            <a:r>
              <a:rPr lang="ru-RU" sz="2800" b="1" dirty="0" smtClean="0">
                <a:solidFill>
                  <a:prstClr val="black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(ВАКУЛЕНКО, С. І.)</a:t>
            </a:r>
            <a:endParaRPr lang="ru-RU" sz="2800" b="1" dirty="0">
              <a:solidFill>
                <a:prstClr val="black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51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80204" y="554940"/>
            <a:ext cx="2980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+mj-lt"/>
              </a:rPr>
              <a:t>TITLE (</a:t>
            </a:r>
            <a:r>
              <a:rPr lang="ru-RU" sz="3200" b="1" dirty="0">
                <a:solidFill>
                  <a:schemeClr val="bg1"/>
                </a:solidFill>
                <a:latin typeface="+mj-lt"/>
              </a:rPr>
              <a:t>назва)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39997" y="554939"/>
            <a:ext cx="5080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OTHER </a:t>
            </a:r>
            <a:r>
              <a:rPr lang="en-US" sz="3200" b="1" dirty="0" smtClean="0">
                <a:solidFill>
                  <a:schemeClr val="bg1"/>
                </a:solidFill>
              </a:rPr>
              <a:t>TITLES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(</a:t>
            </a:r>
            <a:r>
              <a:rPr lang="ru-RU" sz="3200" b="1" dirty="0">
                <a:solidFill>
                  <a:schemeClr val="bg1"/>
                </a:solidFill>
              </a:rPr>
              <a:t>інші назви)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290" y="1262005"/>
            <a:ext cx="1137839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•  Назву матеріалу </a:t>
            </a:r>
            <a:r>
              <a:rPr lang="ru-RU" sz="2800" b="1" dirty="0" smtClean="0">
                <a:solidFill>
                  <a:schemeClr val="bg1"/>
                </a:solidFill>
              </a:rPr>
              <a:t>введіть </a:t>
            </a:r>
            <a:r>
              <a:rPr lang="ru-RU" sz="2800" b="1" dirty="0">
                <a:solidFill>
                  <a:schemeClr val="bg1"/>
                </a:solidFill>
              </a:rPr>
              <a:t>повністю. Вона повинна збігатися з </a:t>
            </a:r>
            <a:r>
              <a:rPr lang="ru-RU" sz="2800" b="1" dirty="0" smtClean="0">
                <a:solidFill>
                  <a:schemeClr val="bg1"/>
                </a:solidFill>
              </a:rPr>
              <a:t>опублікованою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</a:rPr>
              <a:t>За необхідності додайте </a:t>
            </a:r>
            <a:r>
              <a:rPr lang="ru-RU" sz="2800" b="1" dirty="0">
                <a:solidFill>
                  <a:schemeClr val="bg1"/>
                </a:solidFill>
              </a:rPr>
              <a:t>варіанти назви іншими мовами, використовуючи функцію «+Додати ще»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•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Не пишіть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назву літерами ВЕЛИКОГО РЕГІСТРУ</a:t>
            </a:r>
          </a:p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Не ставте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крапку наприкінці назви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529" y="3941970"/>
            <a:ext cx="9166299" cy="236679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443253" y="6299891"/>
            <a:ext cx="64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19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1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15400" cy="1325563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Про що будемо говорити?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9" name="Місце для тексту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3600" dirty="0" smtClean="0">
                <a:solidFill>
                  <a:srgbClr val="0070C0"/>
                </a:solidFill>
              </a:rPr>
              <a:t>01</a:t>
            </a:r>
            <a:endParaRPr lang="uk-UA" sz="3600" dirty="0">
              <a:solidFill>
                <a:srgbClr val="0070C0"/>
              </a:solidFill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2904140"/>
          </a:xfrm>
          <a:ln w="25400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Оновлена версія </a:t>
            </a:r>
            <a:r>
              <a:rPr lang="uk-UA" sz="2800" dirty="0" smtClean="0">
                <a:solidFill>
                  <a:schemeClr val="bg1"/>
                </a:solidFill>
              </a:rPr>
              <a:t>Репозитарія</a:t>
            </a:r>
          </a:p>
          <a:p>
            <a:pPr algn="ctr"/>
            <a:endParaRPr lang="uk-UA" sz="2800" dirty="0">
              <a:solidFill>
                <a:schemeClr val="bg1"/>
              </a:solidFill>
            </a:endParaRPr>
          </a:p>
          <a:p>
            <a:pPr algn="ctr"/>
            <a:r>
              <a:rPr lang="uk-UA" sz="2800" dirty="0">
                <a:solidFill>
                  <a:schemeClr val="bg1"/>
                </a:solidFill>
              </a:rPr>
              <a:t>Що </a:t>
            </a:r>
            <a:r>
              <a:rPr lang="uk-UA" sz="2800" dirty="0" smtClean="0">
                <a:solidFill>
                  <a:schemeClr val="bg1"/>
                </a:solidFill>
              </a:rPr>
              <a:t>змінилося: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</a:rPr>
              <a:t>Інтерфейс</a:t>
            </a:r>
            <a:endParaRPr lang="uk-UA" sz="2800" dirty="0">
              <a:solidFill>
                <a:schemeClr val="bg1"/>
              </a:solidFill>
            </a:endParaRPr>
          </a:p>
          <a:p>
            <a:endParaRPr lang="uk-UA" dirty="0"/>
          </a:p>
        </p:txBody>
      </p:sp>
      <p:sp>
        <p:nvSpPr>
          <p:cNvPr id="10" name="Місце для тексту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sz="3600" dirty="0" smtClean="0">
                <a:solidFill>
                  <a:srgbClr val="0070C0"/>
                </a:solidFill>
              </a:rPr>
              <a:t>02</a:t>
            </a:r>
            <a:endParaRPr lang="uk-UA" sz="3600" dirty="0">
              <a:solidFill>
                <a:srgbClr val="0070C0"/>
              </a:solidFill>
            </a:endParaRPr>
          </a:p>
        </p:txBody>
      </p:sp>
      <p:sp>
        <p:nvSpPr>
          <p:cNvPr id="12" name="Місце для тексту 11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2904140"/>
          </a:xfrm>
          <a:ln w="25400"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uk-UA" sz="2800" dirty="0" smtClean="0">
                <a:solidFill>
                  <a:schemeClr val="bg1"/>
                </a:solidFill>
              </a:rPr>
              <a:t>Оновлена версія Репозитарія</a:t>
            </a:r>
          </a:p>
          <a:p>
            <a:pPr algn="ctr"/>
            <a:endParaRPr lang="uk-UA" sz="2800" dirty="0">
              <a:solidFill>
                <a:schemeClr val="bg1"/>
              </a:solidFill>
            </a:endParaRPr>
          </a:p>
          <a:p>
            <a:pPr algn="ctr"/>
            <a:r>
              <a:rPr lang="uk-UA" sz="2800" dirty="0" smtClean="0">
                <a:solidFill>
                  <a:schemeClr val="bg1"/>
                </a:solidFill>
              </a:rPr>
              <a:t>Що залишилося незмінним:</a:t>
            </a:r>
          </a:p>
          <a:p>
            <a:pPr algn="ctr"/>
            <a:r>
              <a:rPr lang="uk-UA" sz="2800" dirty="0">
                <a:solidFill>
                  <a:schemeClr val="bg1"/>
                </a:solidFill>
              </a:rPr>
              <a:t>п</a:t>
            </a:r>
            <a:r>
              <a:rPr lang="uk-UA" sz="2800" dirty="0" smtClean="0">
                <a:solidFill>
                  <a:schemeClr val="bg1"/>
                </a:solidFill>
              </a:rPr>
              <a:t>равила і побажання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11" name="Місце для тексту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sz="3600" dirty="0" smtClean="0">
                <a:solidFill>
                  <a:srgbClr val="0070C0"/>
                </a:solidFill>
              </a:rPr>
              <a:t>03</a:t>
            </a:r>
            <a:endParaRPr lang="uk-UA" sz="3600" dirty="0">
              <a:solidFill>
                <a:srgbClr val="0070C0"/>
              </a:solidFill>
            </a:endParaRPr>
          </a:p>
        </p:txBody>
      </p:sp>
      <p:sp>
        <p:nvSpPr>
          <p:cNvPr id="13" name="Місце для тексту 12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2904140"/>
          </a:xfrm>
          <a:ln w="2540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chemeClr val="bg1"/>
                </a:solidFill>
              </a:rPr>
              <a:t>Вимоги до метаданих і файлу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>
          <a:xfrm>
            <a:off x="11245104" y="6333602"/>
            <a:ext cx="649940" cy="365125"/>
          </a:xfrm>
        </p:spPr>
        <p:txBody>
          <a:bodyPr/>
          <a:lstStyle/>
          <a:p>
            <a:pPr rtl="0"/>
            <a:r>
              <a:rPr lang="ru-RU" sz="2800" noProof="1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151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74543" y="588715"/>
            <a:ext cx="3174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DATE OF </a:t>
            </a:r>
            <a:r>
              <a:rPr lang="en-US" sz="3200" b="1" dirty="0" smtClean="0">
                <a:solidFill>
                  <a:schemeClr val="bg1"/>
                </a:solidFill>
              </a:rPr>
              <a:t>ISSUE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en-US" sz="3200" b="1" dirty="0">
                <a:solidFill>
                  <a:schemeClr val="bg1"/>
                </a:solidFill>
              </a:rPr>
              <a:t>дата публікації)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4543" y="5226284"/>
            <a:ext cx="3226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PUBLISHER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endParaRPr lang="uk-UA" sz="3200" b="1" dirty="0" smtClean="0">
              <a:solidFill>
                <a:schemeClr val="bg1"/>
              </a:solidFill>
            </a:endParaRPr>
          </a:p>
          <a:p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ru-RU" sz="3200" b="1" dirty="0" smtClean="0">
                <a:solidFill>
                  <a:schemeClr val="bg1"/>
                </a:solidFill>
              </a:rPr>
              <a:t>видавець)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4501528" y="5350361"/>
            <a:ext cx="77982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</a:rPr>
              <a:t>Можете вказати </a:t>
            </a:r>
            <a:r>
              <a:rPr lang="ru-RU" sz="2800" b="1" dirty="0">
                <a:solidFill>
                  <a:schemeClr val="bg1"/>
                </a:solidFill>
              </a:rPr>
              <a:t>організацію, яка видала </a:t>
            </a:r>
            <a:r>
              <a:rPr lang="ru-RU" sz="2800" b="1" dirty="0" smtClean="0">
                <a:solidFill>
                  <a:schemeClr val="bg1"/>
                </a:solidFill>
              </a:rPr>
              <a:t>матеріал. Це поле факультативне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4501528" y="616604"/>
            <a:ext cx="68422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</a:rPr>
              <a:t>Введіть </a:t>
            </a:r>
            <a:r>
              <a:rPr lang="ru-RU" sz="2800" b="1" dirty="0">
                <a:solidFill>
                  <a:schemeClr val="bg1"/>
                </a:solidFill>
              </a:rPr>
              <a:t>рік публікації </a:t>
            </a:r>
            <a:r>
              <a:rPr lang="ru-RU" sz="2800" b="1" dirty="0" smtClean="0">
                <a:solidFill>
                  <a:schemeClr val="bg1"/>
                </a:solidFill>
              </a:rPr>
              <a:t>матеріалу,  день </a:t>
            </a:r>
            <a:r>
              <a:rPr lang="ru-RU" sz="2800" b="1" dirty="0">
                <a:solidFill>
                  <a:schemeClr val="bg1"/>
                </a:solidFill>
              </a:rPr>
              <a:t>і місяць </a:t>
            </a:r>
            <a:r>
              <a:rPr lang="ru-RU" sz="2800" b="1" dirty="0" smtClean="0">
                <a:solidFill>
                  <a:schemeClr val="bg1"/>
                </a:solidFill>
              </a:rPr>
              <a:t>– факультативно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232863"/>
            <a:ext cx="10746105" cy="245534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430000" y="6296024"/>
            <a:ext cx="628650" cy="52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20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59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63197" y="569385"/>
            <a:ext cx="4435367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CITATION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ru-RU" sz="3200" b="1" dirty="0">
                <a:solidFill>
                  <a:schemeClr val="bg1"/>
                </a:solidFill>
              </a:rPr>
              <a:t>цитування)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44" y="1459021"/>
            <a:ext cx="10768506" cy="134532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38460" y="3392623"/>
            <a:ext cx="110050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Введіть </a:t>
            </a:r>
            <a:r>
              <a:rPr lang="uk-UA" sz="2800" b="1" dirty="0">
                <a:solidFill>
                  <a:schemeClr val="bg1"/>
                </a:solidFill>
              </a:rPr>
              <a:t>повний бібліографічний опис для опублікованих матеріалів згідно ДСТУ ГОСТ 7.1-2006. </a:t>
            </a:r>
            <a:endParaRPr lang="uk-UA" sz="2800" b="1" dirty="0" smtClean="0">
              <a:solidFill>
                <a:schemeClr val="bg1"/>
              </a:solidFill>
            </a:endParaRPr>
          </a:p>
          <a:p>
            <a:r>
              <a:rPr lang="uk-UA" sz="2800" b="1" dirty="0" smtClean="0">
                <a:solidFill>
                  <a:schemeClr val="bg1"/>
                </a:solidFill>
              </a:rPr>
              <a:t>•</a:t>
            </a:r>
            <a:r>
              <a:rPr lang="uk-UA" sz="2800" b="1" dirty="0">
                <a:solidFill>
                  <a:schemeClr val="bg1"/>
                </a:solidFill>
              </a:rPr>
              <a:t>	Бібліографічний опис має бути внесений мовою оригіналу. Статтю </a:t>
            </a:r>
            <a:r>
              <a:rPr lang="uk-UA" sz="2800" b="1" dirty="0" smtClean="0">
                <a:solidFill>
                  <a:schemeClr val="bg1"/>
                </a:solidFill>
              </a:rPr>
              <a:t>опишіть мовою </a:t>
            </a:r>
            <a:r>
              <a:rPr lang="uk-UA" sz="2800" b="1" dirty="0">
                <a:solidFill>
                  <a:schemeClr val="bg1"/>
                </a:solidFill>
              </a:rPr>
              <a:t>публікації, джерело (за знаком «//») – на мові оформлення </a:t>
            </a:r>
            <a:r>
              <a:rPr lang="uk-UA" sz="2800" b="1" dirty="0" smtClean="0">
                <a:solidFill>
                  <a:schemeClr val="bg1"/>
                </a:solidFill>
              </a:rPr>
              <a:t>джерела. Перекладати метадані іншими мовами не слід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82599" y="6255512"/>
            <a:ext cx="571500" cy="5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21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0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0155" y="647043"/>
            <a:ext cx="114454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•  </a:t>
            </a:r>
            <a:r>
              <a:rPr lang="uk-UA" sz="2800" b="1" dirty="0" smtClean="0">
                <a:solidFill>
                  <a:schemeClr val="bg1"/>
                </a:solidFill>
              </a:rPr>
              <a:t>Введіть </a:t>
            </a:r>
            <a:r>
              <a:rPr lang="uk-UA" sz="2800" b="1" dirty="0">
                <a:solidFill>
                  <a:schemeClr val="bg1"/>
                </a:solidFill>
              </a:rPr>
              <a:t>прізвища та ініціали всіх авторів</a:t>
            </a:r>
          </a:p>
          <a:p>
            <a:r>
              <a:rPr lang="uk-UA" sz="2800" b="1" dirty="0" smtClean="0">
                <a:solidFill>
                  <a:schemeClr val="bg1"/>
                </a:solidFill>
              </a:rPr>
              <a:t>•  У </a:t>
            </a:r>
            <a:r>
              <a:rPr lang="uk-UA" sz="2800" b="1" dirty="0">
                <a:solidFill>
                  <a:schemeClr val="bg1"/>
                </a:solidFill>
              </a:rPr>
              <a:t>матеріалах конференцій </a:t>
            </a:r>
            <a:r>
              <a:rPr lang="uk-UA" sz="2800" b="1" dirty="0" smtClean="0">
                <a:solidFill>
                  <a:schemeClr val="bg1"/>
                </a:solidFill>
              </a:rPr>
              <a:t>вкажіть </a:t>
            </a:r>
            <a:r>
              <a:rPr lang="uk-UA" sz="2800" b="1" dirty="0">
                <a:solidFill>
                  <a:schemeClr val="bg1"/>
                </a:solidFill>
              </a:rPr>
              <a:t>Місце проведення конференції, Дату проведення конференції та Вихідні дані (тобто де і коли видавався збірник)</a:t>
            </a:r>
          </a:p>
          <a:p>
            <a:r>
              <a:rPr lang="uk-UA" sz="2800" b="1" dirty="0" smtClean="0">
                <a:solidFill>
                  <a:schemeClr val="bg1"/>
                </a:solidFill>
              </a:rPr>
              <a:t>•  Вкажіть </a:t>
            </a:r>
            <a:r>
              <a:rPr lang="uk-UA" sz="2800" b="1" dirty="0">
                <a:solidFill>
                  <a:schemeClr val="bg1"/>
                </a:solidFill>
              </a:rPr>
              <a:t>сторінки, на яких розміщено матеріал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664451" y="4731088"/>
            <a:ext cx="10860799" cy="156966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0070C0"/>
                </a:solidFill>
              </a:rPr>
              <a:t>Авдєєвський Є. М. </a:t>
            </a:r>
            <a:r>
              <a:rPr lang="uk-UA" sz="2400" dirty="0">
                <a:solidFill>
                  <a:srgbClr val="0070C0"/>
                </a:solidFill>
              </a:rPr>
              <a:t>Діагностика запальних захворювань нижніх дихальних шляхів у дітей / </a:t>
            </a:r>
            <a:r>
              <a:rPr lang="uk-UA" sz="2400" dirty="0" smtClean="0">
                <a:solidFill>
                  <a:srgbClr val="0070C0"/>
                </a:solidFill>
              </a:rPr>
              <a:t>Є. М. Авдєєвський, П. С. Іванов </a:t>
            </a:r>
            <a:r>
              <a:rPr lang="uk-UA" sz="2400" dirty="0">
                <a:solidFill>
                  <a:srgbClr val="0070C0"/>
                </a:solidFill>
              </a:rPr>
              <a:t>// </a:t>
            </a:r>
            <a:r>
              <a:rPr lang="en-US" sz="2400" dirty="0">
                <a:solidFill>
                  <a:srgbClr val="0070C0"/>
                </a:solidFill>
              </a:rPr>
              <a:t>ISIC-2020 : [International Scientific Interdisciplinary Conference for medical students and young scientists, Kharkiv, 08–09 october 2020] : abstract book / KNMU. – Kharkiv, 2020. – P. 17–18.</a:t>
            </a:r>
            <a:endParaRPr lang="uk-UA" sz="24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91900" y="6257925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22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1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7342" y="319864"/>
            <a:ext cx="8044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1044" y="635482"/>
            <a:ext cx="110489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•  НЕ використовуйте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літери ВЕЛИКОГО РЕГІСТРУ поза правилами правопису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•  Не змінюйте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послідовність ПІБ авторів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•  Тире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і дефіс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вживайте відповідно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правопису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•  Виважено використовуйте пробіли</a:t>
            </a: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311" y="4354900"/>
            <a:ext cx="10838464" cy="1938992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ІВАНОВ П. С. ДІАГНОСТИКА </a:t>
            </a:r>
            <a:r>
              <a:rPr lang="ru-RU" sz="24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ЗАПАЛЬНИХ ЗАХВОРЮВАНЬ НИЖНІХ ДИХАЛЬНИХ ШЛЯХІВ У ДІТЕЙ /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Є. </a:t>
            </a:r>
            <a:r>
              <a:rPr lang="ru-RU" sz="24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М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. АВДЄЄВСЬКИЙ, П. С. ІВАНОВ // 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ISIC–2020 </a:t>
            </a:r>
            <a:r>
              <a:rPr lang="en-US" sz="24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: [International Scientific Interdisciplinary Conference for medical students and young scientists, </a:t>
            </a:r>
            <a:r>
              <a:rPr lang="ru-RU" sz="24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Харків, 08–09 жовтня 2020] : збірка тез / ХНМУ. – Харків, 2020. – С. 17–18</a:t>
            </a:r>
            <a:r>
              <a:rPr lang="ru-RU" sz="24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  <a:r>
              <a:rPr lang="ru-RU" sz="2400" dirty="0"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</a:p>
        </p:txBody>
      </p:sp>
      <p:sp>
        <p:nvSpPr>
          <p:cNvPr id="5" name="Множення 4"/>
          <p:cNvSpPr/>
          <p:nvPr/>
        </p:nvSpPr>
        <p:spPr>
          <a:xfrm>
            <a:off x="2817758" y="3591718"/>
            <a:ext cx="5896303" cy="3266282"/>
          </a:xfrm>
          <a:prstGeom prst="mathMultiply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11401425" y="6255792"/>
            <a:ext cx="561975" cy="541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23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87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7342" y="319864"/>
            <a:ext cx="8044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1025" y="620591"/>
            <a:ext cx="108775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</a:rPr>
              <a:t>Оберіть </a:t>
            </a:r>
            <a:r>
              <a:rPr lang="ru-RU" sz="2800" b="1" dirty="0">
                <a:solidFill>
                  <a:schemeClr val="bg1"/>
                </a:solidFill>
              </a:rPr>
              <a:t>з </a:t>
            </a:r>
            <a:r>
              <a:rPr lang="ru-RU" sz="2800" b="1" dirty="0" smtClean="0">
                <a:solidFill>
                  <a:schemeClr val="bg1"/>
                </a:solidFill>
              </a:rPr>
              <a:t>«Прикладів </a:t>
            </a:r>
            <a:r>
              <a:rPr lang="ru-RU" sz="2800" b="1" dirty="0">
                <a:solidFill>
                  <a:schemeClr val="bg1"/>
                </a:solidFill>
              </a:rPr>
              <a:t>бібліографічного </a:t>
            </a:r>
            <a:r>
              <a:rPr lang="ru-RU" sz="2800" b="1" dirty="0" smtClean="0">
                <a:solidFill>
                  <a:schemeClr val="bg1"/>
                </a:solidFill>
              </a:rPr>
              <a:t>опису» (за посиланням: 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2"/>
              </a:rPr>
              <a:t>https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/>
              </a:rPr>
              <a:t>://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2"/>
              </a:rPr>
              <a:t>repo.knmu.edu.ua/handle/123456789/33497</a:t>
            </a:r>
            <a:r>
              <a:rPr lang="uk-UA" sz="2800" b="1" dirty="0" smtClean="0">
                <a:solidFill>
                  <a:schemeClr val="bg1"/>
                </a:solidFill>
              </a:rPr>
              <a:t>) </a:t>
            </a:r>
            <a:r>
              <a:rPr lang="ru-RU" sz="2800" b="1" dirty="0" smtClean="0">
                <a:solidFill>
                  <a:schemeClr val="bg1"/>
                </a:solidFill>
              </a:rPr>
              <a:t>той</a:t>
            </a:r>
            <a:r>
              <a:rPr lang="ru-RU" sz="2800" b="1" dirty="0">
                <a:solidFill>
                  <a:schemeClr val="bg1"/>
                </a:solidFill>
              </a:rPr>
              <a:t>, що відповідає потребі, </a:t>
            </a:r>
            <a:r>
              <a:rPr lang="ru-RU" sz="2800" b="1" dirty="0" smtClean="0">
                <a:solidFill>
                  <a:schemeClr val="bg1"/>
                </a:solidFill>
              </a:rPr>
              <a:t>скопіюйте </a:t>
            </a:r>
            <a:r>
              <a:rPr lang="ru-RU" sz="2800" b="1" dirty="0">
                <a:solidFill>
                  <a:schemeClr val="bg1"/>
                </a:solidFill>
              </a:rPr>
              <a:t>його у документ програми </a:t>
            </a:r>
            <a:r>
              <a:rPr lang="en-US" sz="2800" b="1" dirty="0">
                <a:solidFill>
                  <a:schemeClr val="bg1"/>
                </a:solidFill>
              </a:rPr>
              <a:t>Word, </a:t>
            </a:r>
            <a:r>
              <a:rPr lang="ru-RU" sz="2800" b="1" dirty="0">
                <a:solidFill>
                  <a:schemeClr val="bg1"/>
                </a:solidFill>
              </a:rPr>
              <a:t>замінити дані на необхідні, зберігаючи бібліографічні і розділові знаки. Потім готовий опис </a:t>
            </a:r>
            <a:r>
              <a:rPr lang="ru-RU" sz="2800" b="1" dirty="0" smtClean="0">
                <a:solidFill>
                  <a:schemeClr val="bg1"/>
                </a:solidFill>
              </a:rPr>
              <a:t> розмістіть </a:t>
            </a:r>
            <a:r>
              <a:rPr lang="ru-RU" sz="2800" b="1" dirty="0">
                <a:solidFill>
                  <a:schemeClr val="bg1"/>
                </a:solidFill>
              </a:rPr>
              <a:t>у віконце</a:t>
            </a:r>
          </a:p>
          <a:p>
            <a:r>
              <a:rPr lang="ru-RU" sz="2000" dirty="0">
                <a:solidFill>
                  <a:schemeClr val="bg1"/>
                </a:solidFill>
              </a:rPr>
              <a:t>	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17381" y="640301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28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99" y="3355325"/>
            <a:ext cx="5235467" cy="295749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654" y="3340216"/>
            <a:ext cx="5204921" cy="297260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1407818" y="6258653"/>
            <a:ext cx="60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24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86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925" y="104775"/>
            <a:ext cx="11239500" cy="6753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Приклад складання бібліографічного опису статті чотирьох авторів зі збірки матеріалів конференції:</a:t>
            </a:r>
          </a:p>
          <a:p>
            <a:endParaRPr lang="ru-RU" sz="2000" b="1" dirty="0">
              <a:solidFill>
                <a:schemeClr val="bg1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2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Назва статті•/•Ініціали та прізвище першого автора,•ініціали та прізвища наступних авторів•//•Назва конференції•:•інформація про те, який захід проведено,•де проходила конференція,•коли проходила конференція•/•хто проводив конференцію.•–•Місто видання збірника•:•назва видавництва,•рік видання збірника.•–•Сторінки, на яких розміщено статтю.</a:t>
            </a:r>
          </a:p>
          <a:p>
            <a:endParaRPr lang="ru-RU" sz="2000" b="1" dirty="0">
              <a:solidFill>
                <a:schemeClr val="bg1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Результат:</a:t>
            </a:r>
          </a:p>
          <a:p>
            <a:endParaRPr lang="ru-RU" sz="2000" b="1" dirty="0">
              <a:solidFill>
                <a:schemeClr val="bg1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2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Магістратура•–•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складова•частина•наукової•діяльності•фахівця•/•</a:t>
            </a:r>
            <a:r>
              <a:rPr lang="ru-RU" sz="22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І.•І.•Соколова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, •</a:t>
            </a:r>
            <a:r>
              <a:rPr lang="ru-RU" sz="22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О.•Г.•Денисова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,•</a:t>
            </a:r>
            <a:r>
              <a:rPr lang="ru-RU" sz="22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О.•Ю.•Стоян,•О.•Г.•Ярошенко•//•Сучасний•стан•та•перспективи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•</a:t>
            </a:r>
          </a:p>
          <a:p>
            <a:r>
              <a:rPr lang="ru-RU" sz="22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підготовки•лікарів-інтернів•у•Харківському•національному•медичному•університеті• :•</a:t>
            </a:r>
            <a:r>
              <a:rPr lang="ru-RU" sz="2200" b="1" dirty="0" err="1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матеріали•ХХХІХ•навчально-методичної•конференції</a:t>
            </a:r>
            <a:r>
              <a:rPr lang="ru-RU" sz="2200" b="1" dirty="0" err="1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,•Харків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, •</a:t>
            </a:r>
            <a:r>
              <a:rPr lang="ru-RU" sz="22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11•квітня•2012•р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.• /•</a:t>
            </a:r>
            <a:r>
              <a:rPr lang="ru-RU" sz="22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ХНМУ.•–•Харків•:•ХНМУ,•2012.•–•С.•69–71.</a:t>
            </a:r>
          </a:p>
          <a:p>
            <a:r>
              <a:rPr lang="ru-RU" sz="20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         </a:t>
            </a:r>
            <a:endParaRPr lang="ru-RU" sz="2000" b="1" dirty="0" smtClean="0">
              <a:solidFill>
                <a:schemeClr val="bg1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(• </a:t>
            </a:r>
            <a:r>
              <a:rPr lang="ru-RU" sz="20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– один пробіл)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01425" y="6257924"/>
            <a:ext cx="590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25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1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70524" y="558271"/>
            <a:ext cx="10804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</a:rPr>
              <a:t>SERIES</a:t>
            </a:r>
            <a:r>
              <a:rPr lang="ru-RU" sz="3200" b="1" dirty="0">
                <a:solidFill>
                  <a:schemeClr val="bg1"/>
                </a:solidFill>
                <a:latin typeface="+mj-lt"/>
              </a:rPr>
              <a:t>/</a:t>
            </a:r>
            <a:r>
              <a:rPr lang="en-US" sz="3200" b="1" dirty="0">
                <a:solidFill>
                  <a:schemeClr val="bg1"/>
                </a:solidFill>
                <a:latin typeface="+mj-lt"/>
              </a:rPr>
              <a:t>REPORT NO</a:t>
            </a:r>
            <a:r>
              <a:rPr lang="ru-RU" sz="3200" b="1" dirty="0">
                <a:solidFill>
                  <a:schemeClr val="bg1"/>
                </a:solidFill>
                <a:latin typeface="+mj-lt"/>
              </a:rPr>
              <a:t> (номер серії/</a:t>
            </a:r>
            <a:r>
              <a:rPr lang="ru-RU" sz="3200" b="1" dirty="0" err="1">
                <a:solidFill>
                  <a:schemeClr val="bg1"/>
                </a:solidFill>
                <a:latin typeface="+mj-lt"/>
              </a:rPr>
              <a:t>звіту</a:t>
            </a:r>
            <a:r>
              <a:rPr lang="ru-RU" sz="3200" b="1" dirty="0" smtClean="0">
                <a:solidFill>
                  <a:schemeClr val="bg1"/>
                </a:solidFill>
                <a:latin typeface="+mj-lt"/>
              </a:rPr>
              <a:t>)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- факультативно</a:t>
            </a:r>
            <a:r>
              <a:rPr lang="ru-RU" sz="2800" dirty="0" smtClean="0">
                <a:solidFill>
                  <a:schemeClr val="bg1"/>
                </a:solidFill>
                <a:latin typeface="+mj-lt"/>
              </a:rPr>
              <a:t> </a:t>
            </a:r>
            <a:endParaRPr lang="uk-UA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524" y="2020415"/>
            <a:ext cx="9606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IDENTIFIERS</a:t>
            </a:r>
            <a:r>
              <a:rPr lang="uk-UA" sz="3200" b="1" dirty="0">
                <a:solidFill>
                  <a:schemeClr val="bg1"/>
                </a:solidFill>
              </a:rPr>
              <a:t> (ідентифікатори</a:t>
            </a:r>
            <a:r>
              <a:rPr lang="uk-UA" sz="3200" b="1" dirty="0" smtClean="0">
                <a:solidFill>
                  <a:schemeClr val="bg1"/>
                </a:solidFill>
              </a:rPr>
              <a:t>) </a:t>
            </a:r>
            <a:r>
              <a:rPr lang="uk-UA" sz="2800" b="1" dirty="0" smtClean="0">
                <a:solidFill>
                  <a:schemeClr val="bg1"/>
                </a:solidFill>
              </a:rPr>
              <a:t>- факультативно</a:t>
            </a:r>
            <a:r>
              <a:rPr lang="uk-UA" sz="2800" dirty="0" smtClean="0">
                <a:solidFill>
                  <a:schemeClr val="bg1"/>
                </a:solidFill>
              </a:rPr>
              <a:t>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68" y="3097420"/>
            <a:ext cx="10861457" cy="319408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410950" y="6260512"/>
            <a:ext cx="561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26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0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85295" y="595328"/>
            <a:ext cx="4477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TYPE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(</a:t>
            </a:r>
            <a:r>
              <a:rPr lang="ru-RU" sz="3200" b="1" dirty="0">
                <a:solidFill>
                  <a:schemeClr val="bg1"/>
                </a:solidFill>
              </a:rPr>
              <a:t>тип / вид)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99" y="2867024"/>
            <a:ext cx="10753725" cy="340141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9" name="Прямокутник 8"/>
          <p:cNvSpPr/>
          <p:nvPr/>
        </p:nvSpPr>
        <p:spPr>
          <a:xfrm>
            <a:off x="585295" y="1615760"/>
            <a:ext cx="103631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Оберіть вид документу, що дійсно відповідає публікації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10949" y="6258910"/>
            <a:ext cx="71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27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1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1420" y="581369"/>
            <a:ext cx="4487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LANGUAGE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ru-RU" sz="3200" b="1" dirty="0">
                <a:solidFill>
                  <a:schemeClr val="bg1"/>
                </a:solidFill>
              </a:rPr>
              <a:t>мова)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621420" y="1604018"/>
            <a:ext cx="10245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Оберіть мову основного тексту твору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485" y="2857499"/>
            <a:ext cx="10814816" cy="341506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420475" y="6263043"/>
            <a:ext cx="600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28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03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35260" y="640235"/>
            <a:ext cx="11414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SUBJECT  KEYWORDS (ключові  слова  або словосполучення)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548640" y="1225010"/>
            <a:ext cx="110065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</a:rPr>
              <a:t>Введіть основні терміни, що пояснюють зміст публікації</a:t>
            </a:r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</a:rPr>
              <a:t>Введіть </a:t>
            </a:r>
            <a:r>
              <a:rPr lang="ru-RU" sz="2800" b="1" dirty="0">
                <a:solidFill>
                  <a:schemeClr val="bg1"/>
                </a:solidFill>
              </a:rPr>
              <a:t>кожне словосполучення в окреме </a:t>
            </a:r>
            <a:r>
              <a:rPr lang="ru-RU" sz="2800" b="1" dirty="0" smtClean="0">
                <a:solidFill>
                  <a:schemeClr val="bg1"/>
                </a:solidFill>
              </a:rPr>
              <a:t>віконце почергово, поставивши курсор на напис «</a:t>
            </a:r>
            <a:r>
              <a:rPr lang="en-US" sz="2800" b="1" dirty="0" smtClean="0">
                <a:solidFill>
                  <a:schemeClr val="bg1"/>
                </a:solidFill>
              </a:rPr>
              <a:t>Subject Keywords</a:t>
            </a:r>
            <a:r>
              <a:rPr lang="uk-UA" sz="2800" b="1" dirty="0" smtClean="0">
                <a:solidFill>
                  <a:schemeClr val="bg1"/>
                </a:solidFill>
              </a:rPr>
              <a:t>». Д</a:t>
            </a:r>
            <a:r>
              <a:rPr lang="ru-RU" sz="2800" b="1" dirty="0" smtClean="0">
                <a:solidFill>
                  <a:schemeClr val="bg1"/>
                </a:solidFill>
              </a:rPr>
              <a:t>ля цього </a:t>
            </a:r>
            <a:r>
              <a:rPr lang="ru-RU" sz="2800" b="1" dirty="0">
                <a:solidFill>
                  <a:schemeClr val="bg1"/>
                </a:solidFill>
              </a:rPr>
              <a:t>після </a:t>
            </a:r>
            <a:r>
              <a:rPr lang="ru-RU" sz="2800" b="1" dirty="0" smtClean="0">
                <a:solidFill>
                  <a:schemeClr val="bg1"/>
                </a:solidFill>
              </a:rPr>
              <a:t>кожного </a:t>
            </a:r>
            <a:r>
              <a:rPr lang="ru-RU" sz="2800" b="1" dirty="0">
                <a:solidFill>
                  <a:schemeClr val="bg1"/>
                </a:solidFill>
              </a:rPr>
              <a:t>натисніть </a:t>
            </a:r>
            <a:r>
              <a:rPr lang="ru-RU" sz="2800" b="1" dirty="0" smtClean="0">
                <a:solidFill>
                  <a:schemeClr val="bg1"/>
                </a:solidFill>
              </a:rPr>
              <a:t>«Enter»</a:t>
            </a:r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• </a:t>
            </a:r>
            <a:r>
              <a:rPr lang="ru-RU" sz="2800" b="1" dirty="0" smtClean="0">
                <a:solidFill>
                  <a:schemeClr val="bg1"/>
                </a:solidFill>
              </a:rPr>
              <a:t>Можете </a:t>
            </a:r>
            <a:r>
              <a:rPr lang="ru-RU" sz="2800" b="1" dirty="0">
                <a:solidFill>
                  <a:schemeClr val="bg1"/>
                </a:solidFill>
              </a:rPr>
              <a:t>додати одразу всі ключові слова, </a:t>
            </a:r>
            <a:r>
              <a:rPr lang="ru-RU" sz="2800" b="1" dirty="0" smtClean="0">
                <a:solidFill>
                  <a:schemeClr val="bg1"/>
                </a:solidFill>
              </a:rPr>
              <a:t>відокремивши </a:t>
            </a:r>
            <a:r>
              <a:rPr lang="ru-RU" sz="2800" b="1" dirty="0">
                <a:solidFill>
                  <a:schemeClr val="bg1"/>
                </a:solidFill>
              </a:rPr>
              <a:t>їх комами. Після цього </a:t>
            </a:r>
            <a:r>
              <a:rPr lang="ru-RU" sz="2800" b="1" dirty="0" smtClean="0">
                <a:solidFill>
                  <a:schemeClr val="bg1"/>
                </a:solidFill>
              </a:rPr>
              <a:t>натисніть </a:t>
            </a:r>
            <a:r>
              <a:rPr lang="en-US" sz="2800" b="1" dirty="0">
                <a:solidFill>
                  <a:schemeClr val="bg1"/>
                </a:solidFill>
              </a:rPr>
              <a:t>Enter, </a:t>
            </a:r>
            <a:r>
              <a:rPr lang="ru-RU" sz="2800" b="1" dirty="0" smtClean="0">
                <a:solidFill>
                  <a:schemeClr val="bg1"/>
                </a:solidFill>
              </a:rPr>
              <a:t>щоб </a:t>
            </a:r>
            <a:r>
              <a:rPr lang="ru-RU" sz="2800" b="1" dirty="0">
                <a:solidFill>
                  <a:schemeClr val="bg1"/>
                </a:solidFill>
              </a:rPr>
              <a:t>система їх розділила </a:t>
            </a:r>
            <a:r>
              <a:rPr lang="ru-RU" sz="2800" b="1" dirty="0" smtClean="0">
                <a:solidFill>
                  <a:schemeClr val="bg1"/>
                </a:solidFill>
              </a:rPr>
              <a:t>автоматично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23" y="4333553"/>
            <a:ext cx="10783827" cy="19752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643" y="158935"/>
            <a:ext cx="2341067" cy="646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17302" y="6261203"/>
            <a:ext cx="563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29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24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12230" y="669020"/>
            <a:ext cx="10823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Ознайомтесь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з основними вимогами Репозитарію ХНМУ, які викладені в Положенні та інших пов’язаних документах, розміщених на головній сторінці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архіву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691" y="627338"/>
            <a:ext cx="630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01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11532074" y="6274424"/>
            <a:ext cx="5378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3</a:t>
            </a:r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323" y="2228193"/>
            <a:ext cx="9853281" cy="411542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008" y="4584298"/>
            <a:ext cx="1176630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>
          <a:xfrm>
            <a:off x="603169" y="650641"/>
            <a:ext cx="113305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•  </a:t>
            </a:r>
            <a:r>
              <a:rPr lang="uk-UA" sz="2800" b="1" dirty="0">
                <a:solidFill>
                  <a:schemeClr val="bg1"/>
                </a:solidFill>
              </a:rPr>
              <a:t>Не вносьте малоінформативні слова і словосполучення, такі як «лікування», «діагностика» </a:t>
            </a:r>
            <a:r>
              <a:rPr lang="uk-UA" sz="2800" b="1" dirty="0" smtClean="0">
                <a:solidFill>
                  <a:schemeClr val="bg1"/>
                </a:solidFill>
              </a:rPr>
              <a:t>тощо</a:t>
            </a:r>
            <a:endParaRPr lang="uk-UA" sz="2800" b="1" dirty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•  Пишіть </a:t>
            </a:r>
            <a:r>
              <a:rPr lang="ru-RU" sz="2800" b="1" dirty="0">
                <a:solidFill>
                  <a:schemeClr val="bg1"/>
                </a:solidFill>
              </a:rPr>
              <a:t>словосполучення з маленької </a:t>
            </a:r>
            <a:r>
              <a:rPr lang="ru-RU" sz="2800" b="1" dirty="0" smtClean="0">
                <a:solidFill>
                  <a:schemeClr val="bg1"/>
                </a:solidFill>
              </a:rPr>
              <a:t>літери</a:t>
            </a:r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</a:rPr>
              <a:t>Не ставте знаки пунктуації</a:t>
            </a:r>
          </a:p>
          <a:p>
            <a:r>
              <a:rPr lang="uk-UA" sz="2800" b="1" dirty="0" smtClean="0">
                <a:solidFill>
                  <a:schemeClr val="bg1"/>
                </a:solidFill>
              </a:rPr>
              <a:t>•  </a:t>
            </a:r>
            <a:r>
              <a:rPr lang="ru-RU" sz="2800" b="1" dirty="0" smtClean="0">
                <a:solidFill>
                  <a:schemeClr val="bg1"/>
                </a:solidFill>
              </a:rPr>
              <a:t>Не </a:t>
            </a:r>
            <a:r>
              <a:rPr lang="ru-RU" sz="2800" b="1" dirty="0">
                <a:solidFill>
                  <a:schemeClr val="bg1"/>
                </a:solidFill>
              </a:rPr>
              <a:t>пишіть літерами ВЕЛИКОГО РЕГІСТРУ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40" y="4248519"/>
            <a:ext cx="10720699" cy="202824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979" y="3947772"/>
            <a:ext cx="3493311" cy="24264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10950" y="6257710"/>
            <a:ext cx="672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30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19738" y="588238"/>
            <a:ext cx="5485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ABSTRACT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ru-RU" sz="3200" b="1" dirty="0">
                <a:solidFill>
                  <a:schemeClr val="bg1"/>
                </a:solidFill>
              </a:rPr>
              <a:t>анотація)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619738" y="1173013"/>
            <a:ext cx="111396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• </a:t>
            </a:r>
            <a:r>
              <a:rPr lang="ru-RU" sz="2800" b="1" dirty="0" smtClean="0">
                <a:solidFill>
                  <a:schemeClr val="bg1"/>
                </a:solidFill>
              </a:rPr>
              <a:t> Не </a:t>
            </a:r>
            <a:r>
              <a:rPr lang="ru-RU" sz="2800" b="1" dirty="0">
                <a:solidFill>
                  <a:schemeClr val="bg1"/>
                </a:solidFill>
              </a:rPr>
              <a:t>вносьте занадто великі об’єми </a:t>
            </a:r>
            <a:r>
              <a:rPr lang="ru-RU" sz="2800" b="1" dirty="0" smtClean="0">
                <a:solidFill>
                  <a:schemeClr val="bg1"/>
                </a:solidFill>
              </a:rPr>
              <a:t>тексту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•  Не використовуйте </a:t>
            </a:r>
            <a:r>
              <a:rPr lang="ru-RU" sz="2800" b="1" dirty="0">
                <a:solidFill>
                  <a:schemeClr val="bg1"/>
                </a:solidFill>
              </a:rPr>
              <a:t>літери ВЕЛИКОГО РЕГІСТРУ поза правилами правопису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•  Анотації</a:t>
            </a:r>
            <a:r>
              <a:rPr lang="ru-RU" sz="2800" b="1" dirty="0">
                <a:solidFill>
                  <a:schemeClr val="bg1"/>
                </a:solidFill>
              </a:rPr>
              <a:t>, резюме </a:t>
            </a:r>
            <a:r>
              <a:rPr lang="ru-RU" sz="2800" b="1" dirty="0" smtClean="0">
                <a:solidFill>
                  <a:schemeClr val="bg1"/>
                </a:solidFill>
              </a:rPr>
              <a:t>розміщуйте </a:t>
            </a:r>
            <a:r>
              <a:rPr lang="ru-RU" sz="2800" b="1" dirty="0">
                <a:solidFill>
                  <a:schemeClr val="bg1"/>
                </a:solidFill>
              </a:rPr>
              <a:t>відформатованими, щоб позбутися прихованих абзаців та розривів </a:t>
            </a:r>
            <a:r>
              <a:rPr lang="ru-RU" sz="2800" b="1" dirty="0" smtClean="0">
                <a:solidFill>
                  <a:schemeClr val="bg1"/>
                </a:solidFill>
              </a:rPr>
              <a:t>слів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42" y="3480371"/>
            <a:ext cx="10801633" cy="28453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54544" y="62484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31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94" y="3941344"/>
            <a:ext cx="9060508" cy="235662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010" y="560490"/>
            <a:ext cx="5324765" cy="31789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94" y="560490"/>
            <a:ext cx="4947244" cy="31789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5423" y="1679853"/>
            <a:ext cx="1176630" cy="7864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014921" y="3036003"/>
            <a:ext cx="1176630" cy="786452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367895" y="830317"/>
            <a:ext cx="504497" cy="210207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3194" y="2149968"/>
            <a:ext cx="530398" cy="2316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58576" y="6248400"/>
            <a:ext cx="55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32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18470" y="1560048"/>
            <a:ext cx="87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DESCRIPTION </a:t>
            </a:r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ru-RU" sz="3200" b="1" dirty="0">
                <a:solidFill>
                  <a:schemeClr val="bg1"/>
                </a:solidFill>
              </a:rPr>
              <a:t>опис</a:t>
            </a:r>
            <a:r>
              <a:rPr lang="ru-RU" sz="3200" b="1" dirty="0" smtClean="0">
                <a:solidFill>
                  <a:schemeClr val="bg1"/>
                </a:solidFill>
              </a:rPr>
              <a:t>) – факультативне поле </a:t>
            </a:r>
            <a:endParaRPr lang="uk-UA" sz="3200" b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618470" y="2547356"/>
            <a:ext cx="109352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За необхідності додайте будь яку іншу описову інформацію</a:t>
            </a:r>
            <a:r>
              <a:rPr lang="uk-UA" sz="2800" b="1" dirty="0">
                <a:solidFill>
                  <a:schemeClr val="bg1"/>
                </a:solidFill>
              </a:rPr>
              <a:t>, </a:t>
            </a:r>
            <a:r>
              <a:rPr lang="uk-UA" sz="2800" b="1" dirty="0" smtClean="0">
                <a:solidFill>
                  <a:schemeClr val="bg1"/>
                </a:solidFill>
              </a:rPr>
              <a:t>подяки, зміст </a:t>
            </a:r>
            <a:r>
              <a:rPr lang="uk-UA" sz="2800" b="1" dirty="0">
                <a:solidFill>
                  <a:schemeClr val="bg1"/>
                </a:solidFill>
              </a:rPr>
              <a:t>матеріалу, відгуки, коментарі про матеріал тощо – ті дані, для яких відсутні окремі поля (в довільній формі), а також </a:t>
            </a:r>
            <a:r>
              <a:rPr lang="uk-UA" sz="2800" b="1" dirty="0" smtClean="0">
                <a:solidFill>
                  <a:schemeClr val="bg1"/>
                </a:solidFill>
              </a:rPr>
              <a:t>службову </a:t>
            </a:r>
            <a:r>
              <a:rPr lang="uk-UA" sz="2800" b="1" dirty="0">
                <a:solidFill>
                  <a:schemeClr val="bg1"/>
                </a:solidFill>
              </a:rPr>
              <a:t>інформацію, яка призначається для адміністратора Репозитарію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8470" y="594066"/>
            <a:ext cx="8786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SPONSORS </a:t>
            </a:r>
            <a:r>
              <a:rPr lang="uk-UA" sz="3200" b="1" dirty="0" smtClean="0">
                <a:solidFill>
                  <a:schemeClr val="bg1"/>
                </a:solidFill>
              </a:rPr>
              <a:t>(спонсори) – факультативне поле</a:t>
            </a:r>
            <a:endParaRPr lang="uk-UA" sz="32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932" y="5018939"/>
            <a:ext cx="10742986" cy="124247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455393" y="6253188"/>
            <a:ext cx="638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33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4196" y="659300"/>
            <a:ext cx="113344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Ознайомтеся з умовами ліцензії та по завершенню натисніть </a:t>
            </a:r>
            <a:r>
              <a:rPr lang="ru-RU" sz="2800" b="1" dirty="0" smtClean="0">
                <a:solidFill>
                  <a:schemeClr val="bg1"/>
                </a:solidFill>
              </a:rPr>
              <a:t>–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«</a:t>
            </a:r>
            <a:r>
              <a:rPr lang="ru-RU" sz="2800" b="1" dirty="0">
                <a:solidFill>
                  <a:schemeClr val="bg1"/>
                </a:solidFill>
              </a:rPr>
              <a:t>Я підтверджую ліцензію</a:t>
            </a:r>
            <a:r>
              <a:rPr lang="ru-RU" sz="2800" b="1" dirty="0" smtClean="0">
                <a:solidFill>
                  <a:schemeClr val="bg1"/>
                </a:solidFill>
              </a:rPr>
              <a:t>».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 Ви </a:t>
            </a:r>
            <a:r>
              <a:rPr lang="ru-RU" sz="2800" b="1" dirty="0">
                <a:solidFill>
                  <a:schemeClr val="bg1"/>
                </a:solidFill>
              </a:rPr>
              <a:t>повинні дати згоду на умови ліцензії, щоб </a:t>
            </a:r>
            <a:r>
              <a:rPr lang="ru-RU" sz="2800" b="1" dirty="0" smtClean="0">
                <a:solidFill>
                  <a:schemeClr val="bg1"/>
                </a:solidFill>
              </a:rPr>
              <a:t>завершити подання</a:t>
            </a:r>
            <a:endParaRPr lang="en-US" sz="2800" b="1" dirty="0" smtClean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Ви </a:t>
            </a:r>
            <a:r>
              <a:rPr lang="ru-RU" sz="2800" b="1" dirty="0">
                <a:solidFill>
                  <a:schemeClr val="bg1"/>
                </a:solidFill>
              </a:rPr>
              <a:t>можете видалити подання, натиснувши «Скасувати», </a:t>
            </a:r>
            <a:r>
              <a:rPr lang="ru-RU" sz="2800" b="1" dirty="0" smtClean="0">
                <a:solidFill>
                  <a:schemeClr val="bg1"/>
                </a:solidFill>
              </a:rPr>
              <a:t>зберегти роботу натиснувши «Зберегти», або </a:t>
            </a:r>
            <a:r>
              <a:rPr lang="ru-RU" sz="2800" b="1" dirty="0">
                <a:solidFill>
                  <a:schemeClr val="bg1"/>
                </a:solidFill>
              </a:rPr>
              <a:t>зберегти </a:t>
            </a:r>
            <a:r>
              <a:rPr lang="ru-RU" sz="2800" b="1" dirty="0" smtClean="0">
                <a:solidFill>
                  <a:schemeClr val="bg1"/>
                </a:solidFill>
              </a:rPr>
              <a:t>свою </a:t>
            </a:r>
            <a:r>
              <a:rPr lang="ru-RU" sz="2800" b="1" dirty="0">
                <a:solidFill>
                  <a:schemeClr val="bg1"/>
                </a:solidFill>
              </a:rPr>
              <a:t>роботу натиснувши «Зберегти на потім» </a:t>
            </a:r>
            <a:r>
              <a:rPr lang="ru-RU" sz="2800" b="1" dirty="0" smtClean="0">
                <a:solidFill>
                  <a:schemeClr val="bg1"/>
                </a:solidFill>
              </a:rPr>
              <a:t>щоб </a:t>
            </a:r>
            <a:r>
              <a:rPr lang="ru-RU" sz="2800" b="1" dirty="0">
                <a:solidFill>
                  <a:schemeClr val="bg1"/>
                </a:solidFill>
              </a:rPr>
              <a:t>повернутися до неї </a:t>
            </a:r>
            <a:r>
              <a:rPr lang="ru-RU" sz="2800" b="1" dirty="0" smtClean="0">
                <a:solidFill>
                  <a:schemeClr val="bg1"/>
                </a:solidFill>
              </a:rPr>
              <a:t>пізніше.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71" y="4115459"/>
            <a:ext cx="10832954" cy="217564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80178" y="4899538"/>
            <a:ext cx="1176630" cy="7864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7043" y="4704449"/>
            <a:ext cx="786452" cy="11766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858" y="4704449"/>
            <a:ext cx="786452" cy="11766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250" y="633905"/>
            <a:ext cx="630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08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250" y="2327871"/>
            <a:ext cx="630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09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58575" y="6248191"/>
            <a:ext cx="638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34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2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4196" y="659300"/>
            <a:ext cx="11334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Для завершення подання натисніть «+Депозит</a:t>
            </a:r>
            <a:r>
              <a:rPr lang="ru-RU" sz="2800" b="1" dirty="0" smtClean="0">
                <a:solidFill>
                  <a:schemeClr val="bg1"/>
                </a:solidFill>
              </a:rPr>
              <a:t>»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71" y="4115459"/>
            <a:ext cx="10832954" cy="217564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8058" y="4750978"/>
            <a:ext cx="786452" cy="11766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58575" y="6248191"/>
            <a:ext cx="638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35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21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9247" y="655804"/>
            <a:ext cx="108069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Ваш </a:t>
            </a:r>
            <a:r>
              <a:rPr lang="ru-RU" sz="2800" b="1" dirty="0">
                <a:solidFill>
                  <a:schemeClr val="bg1"/>
                </a:solidFill>
              </a:rPr>
              <a:t>матеріал як незавершене відправлення буде </a:t>
            </a:r>
            <a:r>
              <a:rPr lang="ru-RU" sz="2800" b="1" dirty="0" smtClean="0">
                <a:solidFill>
                  <a:schemeClr val="bg1"/>
                </a:solidFill>
              </a:rPr>
              <a:t>доступний Вам </a:t>
            </a:r>
            <a:r>
              <a:rPr lang="ru-RU" sz="2800" b="1" dirty="0">
                <a:solidFill>
                  <a:schemeClr val="bg1"/>
                </a:solidFill>
              </a:rPr>
              <a:t>на сторінці </a:t>
            </a:r>
            <a:r>
              <a:rPr lang="ru-RU" sz="2800" b="1" dirty="0" smtClean="0">
                <a:solidFill>
                  <a:schemeClr val="bg1"/>
                </a:solidFill>
              </a:rPr>
              <a:t>«</a:t>
            </a:r>
            <a:r>
              <a:rPr lang="uk-UA" sz="2800" b="1" dirty="0" smtClean="0">
                <a:solidFill>
                  <a:schemeClr val="bg1"/>
                </a:solidFill>
              </a:rPr>
              <a:t>Моє середовище</a:t>
            </a:r>
            <a:r>
              <a:rPr lang="ru-RU" sz="2800" b="1" dirty="0" smtClean="0">
                <a:solidFill>
                  <a:schemeClr val="bg1"/>
                </a:solidFill>
              </a:rPr>
              <a:t>».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699247" y="5430878"/>
            <a:ext cx="110011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При виконанні всіх вимог матеріал буде затверджено до розміщення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966" y="1729688"/>
            <a:ext cx="7985234" cy="346163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1452783" y="6248399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36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04872" y="4758220"/>
            <a:ext cx="91880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dirty="0">
                <a:solidFill>
                  <a:schemeClr val="bg1"/>
                </a:solidFill>
                <a:latin typeface="+mj-lt"/>
              </a:rPr>
              <a:t>Борзенкова Вікторія Миколаївна</a:t>
            </a:r>
          </a:p>
          <a:p>
            <a:pPr algn="r"/>
            <a:r>
              <a:rPr lang="uk-UA" sz="2400" dirty="0" smtClean="0">
                <a:solidFill>
                  <a:schemeClr val="bg1"/>
                </a:solidFill>
                <a:latin typeface="+mj-lt"/>
              </a:rPr>
              <a:t>2024</a:t>
            </a:r>
            <a:endParaRPr lang="uk-UA" sz="2400" dirty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uk-UA" sz="2400" dirty="0" smtClean="0">
                <a:solidFill>
                  <a:schemeClr val="bg1"/>
                </a:solidFill>
                <a:latin typeface="+mj-lt"/>
              </a:rPr>
              <a:t>0679010528</a:t>
            </a:r>
            <a:endParaRPr lang="uk-UA" sz="2400" dirty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en-US" sz="2400" dirty="0" smtClean="0">
                <a:solidFill>
                  <a:schemeClr val="bg1"/>
                </a:solidFill>
                <a:latin typeface="+mj-lt"/>
              </a:rPr>
              <a:t>URI</a:t>
            </a:r>
            <a:r>
              <a:rPr lang="uk-UA" sz="2400" dirty="0" smtClean="0">
                <a:solidFill>
                  <a:schemeClr val="bg1"/>
                </a:solidFill>
                <a:latin typeface="+mj-lt"/>
              </a:rPr>
              <a:t>: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https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://repo.knmu.edu.ua/handle/123456789/34750</a:t>
            </a:r>
            <a:endParaRPr lang="uk-UA" sz="2400" dirty="0">
              <a:solidFill>
                <a:schemeClr val="bg1"/>
              </a:solidFill>
              <a:latin typeface="+mj-lt"/>
            </a:endParaRPr>
          </a:p>
          <a:p>
            <a:pPr algn="r"/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667791" y="1734207"/>
            <a:ext cx="6526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solidFill>
                  <a:srgbClr val="0070C0"/>
                </a:solidFill>
              </a:rPr>
              <a:t>ДЯКУЮ ЗА УВАГУ!</a:t>
            </a:r>
            <a:endParaRPr lang="uk-UA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9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589" y="2165131"/>
            <a:ext cx="9963980" cy="409267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41132" y="669006"/>
            <a:ext cx="110718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Перевірте, </a:t>
            </a:r>
            <a:r>
              <a:rPr lang="ru-RU" sz="28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чи не було розміщено цей матеріал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раніше </a:t>
            </a:r>
            <a:endParaRPr lang="ru-RU" sz="2800" b="1" dirty="0">
              <a:solidFill>
                <a:schemeClr val="bg1"/>
              </a:solidFill>
              <a:latin typeface="+mj-lt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(</a:t>
            </a:r>
            <a:r>
              <a:rPr lang="ru-RU" sz="2800" b="1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</a:rPr>
              <a:t>можливо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, в колекції іншої кафедри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),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щоб уникнути дублювання</a:t>
            </a:r>
          </a:p>
        </p:txBody>
      </p:sp>
      <p:sp>
        <p:nvSpPr>
          <p:cNvPr id="5" name="Стрілка вправо 4"/>
          <p:cNvSpPr/>
          <p:nvPr/>
        </p:nvSpPr>
        <p:spPr>
          <a:xfrm>
            <a:off x="2795752" y="3120655"/>
            <a:ext cx="1156138" cy="74623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77513" y="622840"/>
            <a:ext cx="693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02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12221" y="6257809"/>
            <a:ext cx="731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4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99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000" y="2606566"/>
            <a:ext cx="9135578" cy="3654231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672793" y="637669"/>
            <a:ext cx="110148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+mj-lt"/>
              </a:rPr>
              <a:t>Авторизуйтесь у системі</a:t>
            </a:r>
            <a:endParaRPr lang="uk-UA" sz="2800" b="1" dirty="0">
              <a:solidFill>
                <a:schemeClr val="bg1"/>
              </a:solidFill>
              <a:latin typeface="+mj-lt"/>
            </a:endParaRPr>
          </a:p>
          <a:p>
            <a:r>
              <a:rPr lang="uk-UA" sz="2800" b="1" dirty="0" smtClean="0">
                <a:solidFill>
                  <a:schemeClr val="bg1"/>
                </a:solidFill>
                <a:latin typeface="+mj-lt"/>
              </a:rPr>
              <a:t>Для цього натисніть «</a:t>
            </a:r>
            <a:r>
              <a:rPr lang="uk-UA" sz="2800" b="1" dirty="0">
                <a:solidFill>
                  <a:schemeClr val="bg1"/>
                </a:solidFill>
                <a:latin typeface="+mj-lt"/>
              </a:rPr>
              <a:t>Увійти», </a:t>
            </a:r>
            <a:r>
              <a:rPr lang="uk-UA" sz="2800" b="1" dirty="0" smtClean="0">
                <a:solidFill>
                  <a:schemeClr val="bg1"/>
                </a:solidFill>
                <a:latin typeface="+mj-lt"/>
              </a:rPr>
              <a:t>введіть </a:t>
            </a:r>
            <a:r>
              <a:rPr lang="en-US" sz="2800" b="1" dirty="0" smtClean="0">
                <a:solidFill>
                  <a:schemeClr val="bg1"/>
                </a:solidFill>
              </a:rPr>
              <a:t>email</a:t>
            </a:r>
            <a:r>
              <a:rPr lang="uk-UA" sz="2800" b="1" dirty="0" smtClean="0">
                <a:solidFill>
                  <a:schemeClr val="bg1"/>
                </a:solidFill>
              </a:rPr>
              <a:t> та пароль, які були задані при реєстрації. Якщо забули пароль, натисніть </a:t>
            </a:r>
          </a:p>
          <a:p>
            <a:r>
              <a:rPr lang="uk-UA" sz="2800" b="1" dirty="0" smtClean="0">
                <a:solidFill>
                  <a:schemeClr val="bg1"/>
                </a:solidFill>
              </a:rPr>
              <a:t>«Забули пароль?» і відновіть його</a:t>
            </a:r>
            <a:r>
              <a:rPr lang="uk-UA" sz="2800" b="1" dirty="0" smtClean="0">
                <a:solidFill>
                  <a:schemeClr val="bg1"/>
                </a:solidFill>
                <a:latin typeface="+mj-lt"/>
              </a:rPr>
              <a:t>. Далі – «Увійти»</a:t>
            </a:r>
            <a:endParaRPr lang="uk-UA" sz="2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108670" y="1855038"/>
            <a:ext cx="1168932" cy="7813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082" y="617933"/>
            <a:ext cx="693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03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63350" y="6261966"/>
            <a:ext cx="547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5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1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19" y="2007476"/>
            <a:ext cx="10140246" cy="428191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2" name="Прямокутник 1"/>
          <p:cNvSpPr/>
          <p:nvPr/>
        </p:nvSpPr>
        <p:spPr>
          <a:xfrm>
            <a:off x="604693" y="688043"/>
            <a:ext cx="98727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Перейдіть на сторінку «</a:t>
            </a:r>
            <a:r>
              <a:rPr lang="ru-RU" sz="2800" b="1" dirty="0" smtClean="0">
                <a:solidFill>
                  <a:schemeClr val="bg1"/>
                </a:solidFill>
              </a:rPr>
              <a:t>Моє середовище» в особистий архів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386720" y="3021761"/>
            <a:ext cx="1176630" cy="786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45" y="621368"/>
            <a:ext cx="557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04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63350" y="6334780"/>
            <a:ext cx="473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6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3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64" y="2066925"/>
            <a:ext cx="10833211" cy="420008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07361" y="670362"/>
            <a:ext cx="111638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На цій сторінці Ви будете бачити роботи, які розмістили раніше, та ті, що чекають затвердження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041" y="138083"/>
            <a:ext cx="2341067" cy="6462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635107" y="6267005"/>
            <a:ext cx="464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7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89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59" y="2515516"/>
            <a:ext cx="7827747" cy="377444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2" name="Прямокутник 1"/>
          <p:cNvSpPr/>
          <p:nvPr/>
        </p:nvSpPr>
        <p:spPr>
          <a:xfrm>
            <a:off x="646386" y="645874"/>
            <a:ext cx="1122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Натисніть «+» та оберіть «Документ»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03239" y="184209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70C0"/>
                </a:solidFill>
              </a:rPr>
              <a:t>Що змінилося?</a:t>
            </a:r>
            <a:endParaRPr lang="uk-UA" sz="24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579" y="2557048"/>
            <a:ext cx="1176630" cy="78645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85631" y="2776853"/>
            <a:ext cx="725214" cy="346842"/>
          </a:xfrm>
          <a:prstGeom prst="ellipse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2405" y="2504246"/>
            <a:ext cx="2584537" cy="377444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9146" y="3024076"/>
            <a:ext cx="1176630" cy="7864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9229" y="3222213"/>
            <a:ext cx="774259" cy="390178"/>
          </a:xfrm>
          <a:prstGeom prst="rect">
            <a:avLst/>
          </a:prstGeom>
        </p:spPr>
      </p:pic>
      <p:cxnSp>
        <p:nvCxnSpPr>
          <p:cNvPr id="12" name="Сполучна лінія уступом 11"/>
          <p:cNvCxnSpPr/>
          <p:nvPr/>
        </p:nvCxnSpPr>
        <p:spPr>
          <a:xfrm>
            <a:off x="8550990" y="4000005"/>
            <a:ext cx="515007" cy="402735"/>
          </a:xfrm>
          <a:prstGeom prst="bentConnector3">
            <a:avLst/>
          </a:prstGeom>
          <a:ln w="539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317" y="604342"/>
            <a:ext cx="578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70C0"/>
                </a:solidFill>
              </a:rPr>
              <a:t>05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95776" y="6289964"/>
            <a:ext cx="548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8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60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24" y="2428586"/>
            <a:ext cx="10725326" cy="381218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2" name="Прямокутник 1"/>
          <p:cNvSpPr/>
          <p:nvPr/>
        </p:nvSpPr>
        <p:spPr>
          <a:xfrm>
            <a:off x="512632" y="626420"/>
            <a:ext cx="1122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Також можете використати цей варіант розміщення файлу: «+»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960902" y="3354953"/>
            <a:ext cx="1176630" cy="78645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0288104" y="3585713"/>
            <a:ext cx="725214" cy="324933"/>
          </a:xfrm>
          <a:prstGeom prst="ellipse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217" y="135402"/>
            <a:ext cx="2341067" cy="646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20895" y="6240767"/>
            <a:ext cx="462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9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55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620_TF77929380.potx" id="{67EFF964-FA2B-429E-926E-6E33DFCDEACF}" vid="{4990CF1E-A862-4CC9-B573-BA5FBE23659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F23494-F630-4E01-81EA-AA2F2975971E}">
  <ds:schemaRefs>
    <ds:schemaRef ds:uri="http://purl.org/dc/elements/1.1/"/>
    <ds:schemaRef ds:uri="71af3243-3dd4-4a8d-8c0d-dd76da1f02a5"/>
    <ds:schemaRef ds:uri="16c05727-aa75-4e4a-9b5f-8a80a1165891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C083022-B7D0-4DE3-9976-6A91422D9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6CE1C2-24FF-4125-B61C-AD39973FCD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Глубина</Template>
  <TotalTime>0</TotalTime>
  <Words>1284</Words>
  <Application>Microsoft Office PowerPoint</Application>
  <PresentationFormat>Широкий екран</PresentationFormat>
  <Paragraphs>202</Paragraphs>
  <Slides>37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37</vt:i4>
      </vt:variant>
    </vt:vector>
  </HeadingPairs>
  <TitlesOfParts>
    <vt:vector size="43" baseType="lpstr">
      <vt:lpstr>Arial</vt:lpstr>
      <vt:lpstr>Bahnschrift</vt:lpstr>
      <vt:lpstr>Calibri</vt:lpstr>
      <vt:lpstr>Corbel</vt:lpstr>
      <vt:lpstr>Microsoft Himalaya</vt:lpstr>
      <vt:lpstr>Глубина</vt:lpstr>
      <vt:lpstr>Презентація PowerPoint</vt:lpstr>
      <vt:lpstr>Про що будемо говорити?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2022-09-23T13:09:17Z</dcterms:created>
  <dcterms:modified xsi:type="dcterms:W3CDTF">2024-11-14T11:20:43Z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