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648" r:id="rId4"/>
  </p:sldMasterIdLst>
  <p:notesMasterIdLst>
    <p:notesMasterId r:id="rId42"/>
  </p:notesMasterIdLst>
  <p:handoutMasterIdLst>
    <p:handoutMasterId r:id="rId43"/>
  </p:handoutMasterIdLst>
  <p:sldIdLst>
    <p:sldId id="309" r:id="rId5"/>
    <p:sldId id="330" r:id="rId6"/>
    <p:sldId id="328" r:id="rId7"/>
    <p:sldId id="267" r:id="rId8"/>
    <p:sldId id="331" r:id="rId9"/>
    <p:sldId id="332" r:id="rId10"/>
    <p:sldId id="337" r:id="rId11"/>
    <p:sldId id="333" r:id="rId12"/>
    <p:sldId id="343" r:id="rId13"/>
    <p:sldId id="338" r:id="rId14"/>
    <p:sldId id="344" r:id="rId15"/>
    <p:sldId id="334" r:id="rId16"/>
    <p:sldId id="335" r:id="rId17"/>
    <p:sldId id="278" r:id="rId18"/>
    <p:sldId id="304" r:id="rId19"/>
    <p:sldId id="263" r:id="rId20"/>
    <p:sldId id="312" r:id="rId21"/>
    <p:sldId id="346" r:id="rId22"/>
    <p:sldId id="303" r:id="rId23"/>
    <p:sldId id="284" r:id="rId24"/>
    <p:sldId id="272" r:id="rId25"/>
    <p:sldId id="339" r:id="rId26"/>
    <p:sldId id="287" r:id="rId27"/>
    <p:sldId id="286" r:id="rId28"/>
    <p:sldId id="280" r:id="rId29"/>
    <p:sldId id="293" r:id="rId30"/>
    <p:sldId id="296" r:id="rId31"/>
    <p:sldId id="340" r:id="rId32"/>
    <p:sldId id="345" r:id="rId33"/>
    <p:sldId id="298" r:id="rId34"/>
    <p:sldId id="301" r:id="rId35"/>
    <p:sldId id="341" r:id="rId36"/>
    <p:sldId id="302" r:id="rId37"/>
    <p:sldId id="283" r:id="rId38"/>
    <p:sldId id="347" r:id="rId39"/>
    <p:sldId id="342" r:id="rId40"/>
    <p:sldId id="308" r:id="rId41"/>
  </p:sldIdLst>
  <p:sldSz cx="12192000" cy="6858000"/>
  <p:notesSz cx="6858000" cy="9144000"/>
  <p:defaultTextStyle>
    <a:defPPr rtl="0"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4639"/>
    <a:srgbClr val="D03A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03" autoAdjust="0"/>
    <p:restoredTop sz="94660"/>
  </p:normalViewPr>
  <p:slideViewPr>
    <p:cSldViewPr snapToGrid="0">
      <p:cViewPr varScale="1">
        <p:scale>
          <a:sx n="83" d="100"/>
          <a:sy n="83" d="100"/>
        </p:scale>
        <p:origin x="57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3" d="100"/>
          <a:sy n="63" d="100"/>
        </p:scale>
        <p:origin x="320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slide" Target="slides/slide3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1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FBE06336-053D-414B-8AE4-ABC396D1DD08}" type="datetime1">
              <a:rPr lang="ru-RU" noProof="1" smtClean="0"/>
              <a:t>14.11.2024</a:t>
            </a:fld>
            <a:endParaRPr lang="ru-RU" noProof="1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1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8D331BE-4A26-441F-AE74-A51A4C94AC14}" type="slidenum">
              <a:rPr lang="ru-RU" noProof="1" smtClean="0"/>
              <a:t>‹№›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4612178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1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40993F6-63CD-47BA-8763-A2A52200607A}" type="datetime1">
              <a:rPr lang="ru-RU" noProof="1" smtClean="0"/>
              <a:t>14.11.2024</a:t>
            </a:fld>
            <a:endParaRPr lang="ru-RU" noProof="1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1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1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F6B3765-1535-41FB-A927-AAD2D1E85382}" type="slidenum">
              <a:rPr lang="ru-RU" noProof="1" dirty="0" smtClean="0"/>
              <a:t>‹№›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317015224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BF6B3765-1535-41FB-A927-AAD2D1E85382}" type="slidenum">
              <a:rPr lang="ru-RU" noProof="1" dirty="0" smtClean="0"/>
              <a:t>1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41654926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BF6B3765-1535-41FB-A927-AAD2D1E85382}" type="slidenum">
              <a:rPr lang="ru-RU" noProof="1" smtClean="0"/>
              <a:t>3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3255336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rtlCol="0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 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1"/>
              <a:t>Образец подзаголовка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E6520FB-C54B-4C7D-80C7-2F6DDCC22EBF}" type="datetime1">
              <a:rPr lang="ru-RU" noProof="1" smtClean="0"/>
              <a:t>14.11.2024</a:t>
            </a:fld>
            <a:endParaRPr lang="ru-RU" noProof="1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9" name="Номер слайда 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pPr rtl="0"/>
              <a:t>‹№›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ый 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3" name="Рисунок 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839788" y="987425"/>
            <a:ext cx="10515600" cy="3379735"/>
          </a:xfrm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1"/>
              <a:t>Щелкните значок, чтобы добавить изображение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5186516"/>
            <a:ext cx="10514012" cy="682472"/>
          </a:xfrm>
        </p:spPr>
        <p:txBody>
          <a:bodyPr rtlCol="0"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83ED7EB-58AB-428E-ACF7-49D2A52E56D9}" type="datetime1">
              <a:rPr lang="ru-RU" noProof="1" smtClean="0"/>
              <a:t>14.11.2024</a:t>
            </a:fld>
            <a:endParaRPr lang="ru-RU" noProof="1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‹№›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rtlCol="0" anchor="ctr"/>
          <a:lstStyle>
            <a:lvl1pPr>
              <a:defRPr sz="3200"/>
            </a:lvl1pPr>
          </a:lstStyle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4489399"/>
            <a:ext cx="10514012" cy="1501826"/>
          </a:xfrm>
        </p:spPr>
        <p:txBody>
          <a:bodyPr rtlCol="0"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73E6BA6-17B4-4FB9-A7D9-2F5011A2CCBD}" type="datetime1">
              <a:rPr lang="ru-RU" noProof="1" smtClean="0"/>
              <a:t>14.11.2024</a:t>
            </a:fld>
            <a:endParaRPr lang="ru-RU" noProof="1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‹№›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6212" y="372940"/>
            <a:ext cx="9302752" cy="2992904"/>
          </a:xfrm>
        </p:spPr>
        <p:txBody>
          <a:bodyPr rtlCol="0" anchor="ctr"/>
          <a:lstStyle>
            <a:lvl1pPr>
              <a:defRPr sz="4400"/>
            </a:lvl1pPr>
          </a:lstStyle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12" name="Текст 3"/>
          <p:cNvSpPr>
            <a:spLocks noGrp="1"/>
          </p:cNvSpPr>
          <p:nvPr>
            <p:ph type="body" sz="half" idx="13" hasCustomPrompt="1"/>
          </p:nvPr>
        </p:nvSpPr>
        <p:spPr>
          <a:xfrm>
            <a:off x="1720644" y="3373372"/>
            <a:ext cx="8752299" cy="548968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838200" y="4509544"/>
            <a:ext cx="10512424" cy="1489496"/>
          </a:xfrm>
        </p:spPr>
        <p:txBody>
          <a:bodyPr rtlCol="0"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64165"/>
            <a:ext cx="2743200" cy="365125"/>
          </a:xfrm>
        </p:spPr>
        <p:txBody>
          <a:bodyPr rtlCol="0"/>
          <a:lstStyle/>
          <a:p>
            <a:pPr rtl="0"/>
            <a:fld id="{573A4B32-25BD-4828-A192-CE41C628ADA8}" type="datetime1">
              <a:rPr lang="ru-RU" noProof="1" smtClean="0"/>
              <a:t>14.11.2024</a:t>
            </a:fld>
            <a:endParaRPr lang="ru-RU" noProof="1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64165"/>
            <a:ext cx="4114800" cy="365125"/>
          </a:xfrm>
        </p:spPr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>
          <a:xfrm>
            <a:off x="8610600" y="6364165"/>
            <a:ext cx="2743200" cy="365125"/>
          </a:xfrm>
        </p:spPr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‹№›</a:t>
            </a:fld>
            <a:endParaRPr lang="ru-RU" noProof="1"/>
          </a:p>
        </p:txBody>
      </p:sp>
      <p:sp>
        <p:nvSpPr>
          <p:cNvPr id="9" name="Надпись 8"/>
          <p:cNvSpPr txBox="1"/>
          <p:nvPr/>
        </p:nvSpPr>
        <p:spPr>
          <a:xfrm>
            <a:off x="1111044" y="79463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rtl="0"/>
            <a:r>
              <a:rPr lang="ru-RU" sz="8000" noProof="1">
                <a:solidFill>
                  <a:schemeClr val="tx1"/>
                </a:solidFill>
                <a:effectLst/>
              </a:rPr>
              <a:t>«</a:t>
            </a:r>
          </a:p>
        </p:txBody>
      </p:sp>
      <p:sp>
        <p:nvSpPr>
          <p:cNvPr id="10" name="Надпись 9"/>
          <p:cNvSpPr txBox="1"/>
          <p:nvPr/>
        </p:nvSpPr>
        <p:spPr>
          <a:xfrm>
            <a:off x="10437812" y="275101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ru-RU" sz="8000" noProof="1">
                <a:solidFill>
                  <a:schemeClr val="tx1"/>
                </a:solidFill>
                <a:effectLst/>
              </a:rPr>
              <a:t>»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rtlCol="0" anchor="b">
            <a:normAutofit/>
          </a:bodyPr>
          <a:lstStyle>
            <a:lvl1pPr>
              <a:defRPr sz="5400"/>
            </a:lvl1pPr>
          </a:lstStyle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4850581"/>
            <a:ext cx="10514012" cy="1140644"/>
          </a:xfrm>
        </p:spPr>
        <p:txBody>
          <a:bodyPr rtlCol="0"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4EF5FAC-77C2-46B7-98D0-99F5DE4E3138}" type="datetime1">
              <a:rPr lang="ru-RU" noProof="1" smtClean="0"/>
              <a:t>14.11.2024</a:t>
            </a:fld>
            <a:endParaRPr lang="ru-RU" noProof="1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‹№›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ойной столбе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 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rtlCol="0"/>
          <a:lstStyle/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7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1337282" y="1885950"/>
            <a:ext cx="2946866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8" name="Текст 3"/>
          <p:cNvSpPr>
            <a:spLocks noGrp="1"/>
          </p:cNvSpPr>
          <p:nvPr>
            <p:ph type="body" sz="half" idx="15" hasCustomPrompt="1"/>
          </p:nvPr>
        </p:nvSpPr>
        <p:spPr>
          <a:xfrm>
            <a:off x="1356798" y="2571750"/>
            <a:ext cx="2927350" cy="3589338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9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 rtl="0">
              <a:buNone/>
            </a:pPr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10" name="Текст 3"/>
          <p:cNvSpPr>
            <a:spLocks noGrp="1"/>
          </p:cNvSpPr>
          <p:nvPr>
            <p:ph type="body" sz="half" idx="16" hasCustomPrompt="1"/>
          </p:nvPr>
        </p:nvSpPr>
        <p:spPr>
          <a:xfrm>
            <a:off x="4577441" y="2571750"/>
            <a:ext cx="2946794" cy="3589338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11" name="Текст 4"/>
          <p:cNvSpPr>
            <a:spLocks noGrp="1"/>
          </p:cNvSpPr>
          <p:nvPr>
            <p:ph type="body" sz="quarter" idx="13" hasCustomPrompt="1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 rtl="0">
              <a:buNone/>
            </a:pPr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12" name="Текст 3"/>
          <p:cNvSpPr>
            <a:spLocks noGrp="1"/>
          </p:cNvSpPr>
          <p:nvPr>
            <p:ph type="body" sz="half" idx="17" hasCustomPrompt="1"/>
          </p:nvPr>
        </p:nvSpPr>
        <p:spPr>
          <a:xfrm>
            <a:off x="7829035" y="2571750"/>
            <a:ext cx="2932113" cy="3589338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3249C62-B262-41FF-9EFF-8D6E8C401B4A}" type="datetime1">
              <a:rPr lang="ru-RU" noProof="1" smtClean="0"/>
              <a:t>14.11.2024</a:t>
            </a:fld>
            <a:endParaRPr lang="ru-RU" noProof="1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‹№›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3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 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rtlCol="0"/>
          <a:lstStyle/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19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1332085" y="4297503"/>
            <a:ext cx="2940050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20" name="Рисунок 2"/>
          <p:cNvSpPr>
            <a:spLocks noGrp="1" noChangeAspect="1"/>
          </p:cNvSpPr>
          <p:nvPr>
            <p:ph type="pic" idx="15" hasCustomPrompt="1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1"/>
              <a:t>Щелкните значок, чтобы добавить изображение</a:t>
            </a:r>
          </a:p>
        </p:txBody>
      </p:sp>
      <p:sp>
        <p:nvSpPr>
          <p:cNvPr id="21" name="Текст 3"/>
          <p:cNvSpPr>
            <a:spLocks noGrp="1"/>
          </p:cNvSpPr>
          <p:nvPr>
            <p:ph type="body" sz="half" idx="18" hasCustomPrompt="1"/>
          </p:nvPr>
        </p:nvSpPr>
        <p:spPr>
          <a:xfrm>
            <a:off x="1332085" y="4873765"/>
            <a:ext cx="2940050" cy="659189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22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4568997" y="4297503"/>
            <a:ext cx="2930525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23" name="Рисунок 2"/>
          <p:cNvSpPr>
            <a:spLocks noGrp="1" noChangeAspect="1"/>
          </p:cNvSpPr>
          <p:nvPr>
            <p:ph type="pic" idx="21" hasCustomPrompt="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1"/>
              <a:t>Щелкните значок, чтобы добавить изображение</a:t>
            </a:r>
          </a:p>
        </p:txBody>
      </p:sp>
      <p:sp>
        <p:nvSpPr>
          <p:cNvPr id="24" name="Текст 3"/>
          <p:cNvSpPr>
            <a:spLocks noGrp="1"/>
          </p:cNvSpPr>
          <p:nvPr>
            <p:ph type="body" sz="half" idx="19" hasCustomPrompt="1"/>
          </p:nvPr>
        </p:nvSpPr>
        <p:spPr>
          <a:xfrm>
            <a:off x="4567644" y="4873764"/>
            <a:ext cx="2934406" cy="659189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25" name="Текст 4"/>
          <p:cNvSpPr>
            <a:spLocks noGrp="1"/>
          </p:cNvSpPr>
          <p:nvPr>
            <p:ph type="body" sz="quarter" idx="13" hasCustomPrompt="1"/>
          </p:nvPr>
        </p:nvSpPr>
        <p:spPr>
          <a:xfrm>
            <a:off x="7804322" y="4297503"/>
            <a:ext cx="2932113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26" name="Рисунок 2"/>
          <p:cNvSpPr>
            <a:spLocks noGrp="1" noChangeAspect="1"/>
          </p:cNvSpPr>
          <p:nvPr>
            <p:ph type="pic" idx="22" hasCustomPrompt="1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1"/>
              <a:t>Щелкните значок, чтобы добавить изображение</a:t>
            </a:r>
          </a:p>
        </p:txBody>
      </p:sp>
      <p:sp>
        <p:nvSpPr>
          <p:cNvPr id="27" name="Текст 3"/>
          <p:cNvSpPr>
            <a:spLocks noGrp="1"/>
          </p:cNvSpPr>
          <p:nvPr>
            <p:ph type="body" sz="half" idx="20" hasCustomPrompt="1"/>
          </p:nvPr>
        </p:nvSpPr>
        <p:spPr>
          <a:xfrm>
            <a:off x="7804197" y="4873762"/>
            <a:ext cx="2935997" cy="659189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C478066-C09A-4FB5-B1B7-9587C9DBD9DD}" type="datetime1">
              <a:rPr lang="ru-RU" noProof="1" smtClean="0"/>
              <a:t>14.11.2024</a:t>
            </a:fld>
            <a:endParaRPr lang="ru-RU" noProof="1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‹№›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7C7C0A3-2FA9-4CE7-841B-530A6DAC9C91}" type="datetime1">
              <a:rPr lang="ru-RU" noProof="1" smtClean="0"/>
              <a:t>14.11.2024</a:t>
            </a:fld>
            <a:endParaRPr lang="ru-RU" noProof="1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‹№›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 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 rtlCol="0"/>
          <a:lstStyle/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6B80801-B3CB-4161-9F9B-8A76E85C7028}" type="datetime1">
              <a:rPr lang="ru-RU" noProof="1" smtClean="0"/>
              <a:t>14.11.2024</a:t>
            </a:fld>
            <a:endParaRPr lang="ru-RU" noProof="1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‹№›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9C81E6C-0201-4619-A2EF-7C98B368F231}" type="datetime1">
              <a:rPr lang="ru-RU" noProof="1" smtClean="0"/>
              <a:t>14.11.2024</a:t>
            </a:fld>
            <a:endParaRPr lang="ru-RU" noProof="1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‹№›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rtlCol="0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8" name="Подзаголовок 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rtlCol="0"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1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A793631-BD76-4D8D-88A6-7A4790E3A8B4}" type="datetime1">
              <a:rPr lang="ru-RU" noProof="1" smtClean="0"/>
              <a:t>14.11.2024</a:t>
            </a:fld>
            <a:endParaRPr lang="ru-RU" noProof="1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‹№›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 hasCustomPrompt="1"/>
          </p:nvPr>
        </p:nvSpPr>
        <p:spPr>
          <a:xfrm>
            <a:off x="1120000" y="1825625"/>
            <a:ext cx="5025216" cy="4351338"/>
          </a:xfrm>
        </p:spPr>
        <p:txBody>
          <a:bodyPr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6319840" y="1825625"/>
            <a:ext cx="5033960" cy="4351338"/>
          </a:xfrm>
        </p:spPr>
        <p:txBody>
          <a:bodyPr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54D80CA-41C2-4BFE-804F-3A9D72999D2A}" type="datetime1">
              <a:rPr lang="ru-RU" noProof="1" smtClean="0"/>
              <a:t>14.11.2024</a:t>
            </a:fld>
            <a:endParaRPr lang="ru-RU" noProof="1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‹№›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rtlCol="0"/>
          <a:lstStyle/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1120000" y="1681163"/>
            <a:ext cx="5025216" cy="823912"/>
          </a:xfrm>
        </p:spPr>
        <p:txBody>
          <a:bodyPr rtlCol="0"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1120000" y="2505075"/>
            <a:ext cx="5025216" cy="3684588"/>
          </a:xfrm>
        </p:spPr>
        <p:txBody>
          <a:bodyPr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 rtl="0">
              <a:buNone/>
            </a:pPr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6319840" y="2505075"/>
            <a:ext cx="5035548" cy="3684588"/>
          </a:xfrm>
        </p:spPr>
        <p:txBody>
          <a:bodyPr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5BEBB72-50CB-422F-85B0-F6074F343462}" type="datetime1">
              <a:rPr lang="ru-RU" noProof="1" smtClean="0"/>
              <a:t>14.11.2024</a:t>
            </a:fld>
            <a:endParaRPr lang="ru-RU" noProof="1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9" name="Номер слайда 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‹№›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DE70688-9AC8-4F19-ACA5-D0E549EB2FDA}" type="datetime1">
              <a:rPr lang="ru-RU" noProof="1" smtClean="0"/>
              <a:t>14.11.2024</a:t>
            </a:fld>
            <a:endParaRPr lang="ru-RU" noProof="1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‹№›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6806B3C-197C-40CB-A2E4-9E67AA60008E}" type="datetime1">
              <a:rPr lang="ru-RU" noProof="1" smtClean="0"/>
              <a:t>14.11.2024</a:t>
            </a:fld>
            <a:endParaRPr lang="ru-RU" noProof="1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4" name="Номер слайда 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‹№›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1120000" y="2057400"/>
            <a:ext cx="3652025" cy="3811588"/>
          </a:xfrm>
        </p:spPr>
        <p:txBody>
          <a:bodyPr rtlCol="0"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0698BD3-476B-4550-9723-23EDFF3399F5}" type="datetime1">
              <a:rPr lang="ru-RU" noProof="1" smtClean="0"/>
              <a:t>14.11.2024</a:t>
            </a:fld>
            <a:endParaRPr lang="ru-RU" noProof="1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‹№›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Изображение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3" name="Рисунок 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5183188" y="987425"/>
            <a:ext cx="6172200" cy="4873625"/>
          </a:xfrm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1"/>
              <a:t>Щелкните значок, чтобы добавить фото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1120000" y="2057400"/>
            <a:ext cx="3652025" cy="3811588"/>
          </a:xfrm>
        </p:spPr>
        <p:txBody>
          <a:bodyPr rtlCol="0"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6F1A716-8CEB-4D00-8BD4-C6F90011AFC9}" type="datetime1">
              <a:rPr lang="ru-RU" noProof="1" smtClean="0"/>
              <a:t>14.11.2024</a:t>
            </a:fld>
            <a:endParaRPr lang="ru-RU" noProof="1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‹№›</a:t>
            </a:fld>
            <a:endParaRPr lang="ru-RU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1"/>
              <a:t>Стиль образца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pPr rtl="0"/>
            <a:fld id="{0D73FAFC-BB07-43C7-9D2F-9A2A372AEB82}" type="datetime1">
              <a:rPr lang="ru-RU" noProof="1" smtClean="0"/>
              <a:t>14.11.2024</a:t>
            </a:fld>
            <a:endParaRPr lang="ru-RU" noProof="1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pPr rtl="0"/>
            <a:endParaRPr lang="ru-RU" noProof="1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pPr rtl="0"/>
            <a:fld id="{6D22F896-40B5-4ADD-8801-0D06FADFA095}" type="slidenum">
              <a:rPr lang="ru-RU" noProof="1" dirty="0" smtClean="0"/>
              <a:pPr rtl="0"/>
              <a:t>‹№›</a:t>
            </a:fld>
            <a:endParaRPr lang="ru-RU" noProof="1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hyperlink" Target="https://repo.knmu.edu.ua/handle/123456789/33497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8.png"/><Relationship Id="rId4" Type="http://schemas.openxmlformats.org/officeDocument/2006/relationships/image" Target="../media/image45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9220" y="-64654"/>
            <a:ext cx="4722780" cy="69919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80827" y="327660"/>
            <a:ext cx="385685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uk-UA" sz="5400" dirty="0">
                <a:solidFill>
                  <a:schemeClr val="accent3">
                    <a:lumMod val="75000"/>
                  </a:schemeClr>
                </a:solidFill>
                <a:latin typeface="+mj-lt"/>
                <a:ea typeface="Microsoft Himalaya" panose="01010100010101010101" pitchFamily="2" charset="0"/>
                <a:cs typeface="Microsoft Himalaya" panose="01010100010101010101" pitchFamily="2" charset="0"/>
              </a:rPr>
              <a:t>Репозитарій  ХНМУ</a:t>
            </a:r>
            <a:endParaRPr lang="ru-RU" sz="5400" dirty="0">
              <a:solidFill>
                <a:schemeClr val="accent3">
                  <a:lumMod val="75000"/>
                </a:schemeClr>
              </a:solidFill>
              <a:latin typeface="+mj-lt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060" y="327660"/>
            <a:ext cx="1905000" cy="1905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80060" y="3674657"/>
            <a:ext cx="645762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+mj-lt"/>
              </a:rPr>
              <a:t>Самоархівування </a:t>
            </a:r>
            <a:r>
              <a:rPr lang="ru-RU" sz="6000" dirty="0" smtClean="0">
                <a:solidFill>
                  <a:schemeClr val="bg1"/>
                </a:solidFill>
                <a:latin typeface="Corbel" panose="020B0503020204020204" pitchFamily="34" charset="0"/>
              </a:rPr>
              <a:t>документів</a:t>
            </a:r>
            <a:endParaRPr lang="ru-RU" sz="6000" dirty="0">
              <a:solidFill>
                <a:schemeClr val="bg1"/>
              </a:solidFill>
              <a:latin typeface="Bahnschrift" panose="020B0502040204020203" pitchFamily="34" charset="0"/>
            </a:endParaRPr>
          </a:p>
          <a:p>
            <a:r>
              <a:rPr lang="ru-RU" sz="4400" dirty="0" smtClean="0">
                <a:solidFill>
                  <a:schemeClr val="bg1"/>
                </a:solidFill>
              </a:rPr>
              <a:t>2024 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784096" y="5570643"/>
            <a:ext cx="42377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uk-UA" dirty="0" smtClean="0"/>
              <a:t>Борзенкова Вікторія Миколаївна</a:t>
            </a:r>
          </a:p>
          <a:p>
            <a:pPr algn="r"/>
            <a:r>
              <a:rPr lang="uk-UA" dirty="0" smtClean="0"/>
              <a:t>головний бібліограф відділу інформаційно-бібліографічної роботи НБ ХНМУ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20745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147" y="567559"/>
            <a:ext cx="5555430" cy="3258206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6647663" y="1277092"/>
            <a:ext cx="51713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У </a:t>
            </a:r>
            <a:r>
              <a:rPr lang="ru-RU" sz="2800" b="1" dirty="0">
                <a:solidFill>
                  <a:schemeClr val="bg1"/>
                </a:solidFill>
              </a:rPr>
              <a:t>спливному вікні </a:t>
            </a:r>
            <a:r>
              <a:rPr lang="ru-RU" sz="2800" b="1" dirty="0" smtClean="0">
                <a:solidFill>
                  <a:schemeClr val="bg1"/>
                </a:solidFill>
              </a:rPr>
              <a:t>відображений перелік  колекцій </a:t>
            </a:r>
            <a:r>
              <a:rPr lang="ru-RU" sz="2800" b="1" dirty="0">
                <a:solidFill>
                  <a:schemeClr val="bg1"/>
                </a:solidFill>
              </a:rPr>
              <a:t>кафедри, до яких Вам надано доступ</a:t>
            </a:r>
            <a:r>
              <a:rPr lang="ru-RU" sz="2800" b="1" dirty="0"/>
              <a:t>)</a:t>
            </a:r>
          </a:p>
        </p:txBody>
      </p:sp>
      <p:sp>
        <p:nvSpPr>
          <p:cNvPr id="6" name="Прямокутник 5"/>
          <p:cNvSpPr/>
          <p:nvPr/>
        </p:nvSpPr>
        <p:spPr>
          <a:xfrm>
            <a:off x="613504" y="4778845"/>
            <a:ext cx="48413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</a:rPr>
              <a:t>Правильно оберіть зібрання (колекцію) певної кафедри</a:t>
            </a:r>
          </a:p>
        </p:txBody>
      </p:sp>
      <p:sp>
        <p:nvSpPr>
          <p:cNvPr id="7" name="Прямокутник 6"/>
          <p:cNvSpPr/>
          <p:nvPr/>
        </p:nvSpPr>
        <p:spPr>
          <a:xfrm>
            <a:off x="5984328" y="4089352"/>
            <a:ext cx="5171352" cy="523220"/>
          </a:xfrm>
          <a:prstGeom prst="rect">
            <a:avLst/>
          </a:prstGeom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uk-UA" sz="2800" dirty="0">
                <a:solidFill>
                  <a:schemeClr val="bg1"/>
                </a:solidFill>
              </a:rPr>
              <a:t>лекційні матеріали</a:t>
            </a:r>
          </a:p>
        </p:txBody>
      </p:sp>
      <p:sp>
        <p:nvSpPr>
          <p:cNvPr id="8" name="Прямокутник 7"/>
          <p:cNvSpPr/>
          <p:nvPr/>
        </p:nvSpPr>
        <p:spPr>
          <a:xfrm>
            <a:off x="5984328" y="4699385"/>
            <a:ext cx="5171352" cy="523220"/>
          </a:xfrm>
          <a:prstGeom prst="rect">
            <a:avLst/>
          </a:prstGeom>
          <a:ln w="38100"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uk-UA" sz="2800" dirty="0">
                <a:solidFill>
                  <a:schemeClr val="bg1"/>
                </a:solidFill>
              </a:rPr>
              <a:t>навчально-методичні матеріали</a:t>
            </a:r>
          </a:p>
        </p:txBody>
      </p:sp>
      <p:sp>
        <p:nvSpPr>
          <p:cNvPr id="9" name="Прямокутник 8"/>
          <p:cNvSpPr/>
          <p:nvPr/>
        </p:nvSpPr>
        <p:spPr>
          <a:xfrm>
            <a:off x="5984328" y="5326251"/>
            <a:ext cx="5171352" cy="523220"/>
          </a:xfrm>
          <a:prstGeom prst="rect">
            <a:avLst/>
          </a:prstGeom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uk-UA" sz="2800" dirty="0">
                <a:solidFill>
                  <a:schemeClr val="bg1"/>
                </a:solidFill>
              </a:rPr>
              <a:t>наукові праці</a:t>
            </a:r>
          </a:p>
        </p:txBody>
      </p:sp>
      <p:sp>
        <p:nvSpPr>
          <p:cNvPr id="10" name="Прямокутник 9"/>
          <p:cNvSpPr/>
          <p:nvPr/>
        </p:nvSpPr>
        <p:spPr>
          <a:xfrm>
            <a:off x="5984328" y="5935740"/>
            <a:ext cx="5171352" cy="523220"/>
          </a:xfrm>
          <a:prstGeom prst="rect">
            <a:avLst/>
          </a:prstGeom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uk-UA" sz="2800" dirty="0">
                <a:solidFill>
                  <a:schemeClr val="bg1"/>
                </a:solidFill>
              </a:rPr>
              <a:t>наукові роботи молодих вчених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5420" y="5046518"/>
            <a:ext cx="688908" cy="59746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45091" y="141640"/>
            <a:ext cx="2341067" cy="64623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1429216" y="6296680"/>
            <a:ext cx="663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bg1"/>
                </a:solidFill>
              </a:rPr>
              <a:t>10</a:t>
            </a:r>
            <a:endParaRPr lang="uk-UA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41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497" y="2359552"/>
            <a:ext cx="3628928" cy="3928710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2" name="Прямокутник 1"/>
          <p:cNvSpPr/>
          <p:nvPr/>
        </p:nvSpPr>
        <p:spPr>
          <a:xfrm>
            <a:off x="575585" y="655940"/>
            <a:ext cx="1132962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Крім </a:t>
            </a:r>
            <a:r>
              <a:rPr lang="ru-RU" sz="2800" b="1" dirty="0">
                <a:solidFill>
                  <a:schemeClr val="bg1"/>
                </a:solidFill>
              </a:rPr>
              <a:t>того, доступна опція імпорту ваших публікацій із зовнішніх джерел з подальшим внесенням необхідних метаданих</a:t>
            </a:r>
          </a:p>
          <a:p>
            <a:endParaRPr lang="uk-UA" sz="2800" b="1" dirty="0">
              <a:solidFill>
                <a:schemeClr val="bg1"/>
              </a:solidFill>
            </a:endParaRPr>
          </a:p>
        </p:txBody>
      </p:sp>
      <p:cxnSp>
        <p:nvCxnSpPr>
          <p:cNvPr id="12" name="Сполучна лінія уступом 11"/>
          <p:cNvCxnSpPr/>
          <p:nvPr/>
        </p:nvCxnSpPr>
        <p:spPr>
          <a:xfrm>
            <a:off x="4348425" y="4584650"/>
            <a:ext cx="539469" cy="470585"/>
          </a:xfrm>
          <a:prstGeom prst="bentConnector3">
            <a:avLst>
              <a:gd name="adj1" fmla="val 48052"/>
            </a:avLst>
          </a:prstGeom>
          <a:ln w="539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2692852" y="3081623"/>
            <a:ext cx="1176630" cy="7864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7894" y="4045649"/>
            <a:ext cx="6606174" cy="2229077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78980" y="4063164"/>
            <a:ext cx="1018904" cy="52148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64141" y="135452"/>
            <a:ext cx="2341067" cy="64623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1433604" y="6299549"/>
            <a:ext cx="5427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bg1"/>
                </a:solidFill>
              </a:rPr>
              <a:t>11</a:t>
            </a:r>
            <a:endParaRPr lang="uk-UA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57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547101" y="629323"/>
            <a:ext cx="1104637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Розміщення публікації потребує завантаження файлу електронної повнотекстової версії документу та заповнення відповідних полів (метаданих) з інформацією про матеріал</a:t>
            </a:r>
            <a:endParaRPr lang="uk-UA" sz="2800" b="1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152" y="2143124"/>
            <a:ext cx="10816272" cy="4180719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1441220" y="6295268"/>
            <a:ext cx="713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bg1"/>
                </a:solidFill>
              </a:rPr>
              <a:t>12</a:t>
            </a:r>
            <a:endParaRPr lang="uk-UA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307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6785" y="628048"/>
            <a:ext cx="1113141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chemeClr val="bg1"/>
                </a:solidFill>
              </a:rPr>
              <a:t>Спочатку розмістіть файл</a:t>
            </a:r>
          </a:p>
          <a:p>
            <a:endParaRPr lang="uk-UA" sz="2800" b="1" dirty="0" smtClean="0">
              <a:solidFill>
                <a:schemeClr val="bg1"/>
              </a:solidFill>
            </a:endParaRPr>
          </a:p>
          <a:p>
            <a:endParaRPr lang="uk-UA" sz="2800" b="1" dirty="0" smtClean="0">
              <a:solidFill>
                <a:schemeClr val="bg1"/>
              </a:solidFill>
            </a:endParaRPr>
          </a:p>
          <a:p>
            <a:r>
              <a:rPr lang="ru-RU" sz="2800" b="1" dirty="0" smtClean="0">
                <a:solidFill>
                  <a:schemeClr val="bg1"/>
                </a:solidFill>
              </a:rPr>
              <a:t>Завантажити файл можна перетягнувши його на сторінку або натиснувши «Перегляд»</a:t>
            </a:r>
            <a:endParaRPr lang="uk-UA" sz="2800" b="1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221" y="4520433"/>
            <a:ext cx="10827654" cy="1757048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6679977" y="4509779"/>
            <a:ext cx="1176630" cy="7864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675" y="628048"/>
            <a:ext cx="6201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0070C0"/>
                </a:solidFill>
              </a:rPr>
              <a:t>06</a:t>
            </a:r>
            <a:endParaRPr lang="uk-UA" sz="2800" b="1" dirty="0">
              <a:solidFill>
                <a:srgbClr val="0070C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35566" y="159601"/>
            <a:ext cx="2341067" cy="64623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432434" y="6296531"/>
            <a:ext cx="6191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bg1"/>
                </a:solidFill>
              </a:rPr>
              <a:t>13</a:t>
            </a:r>
            <a:endParaRPr lang="uk-UA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41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8649638" y="363293"/>
            <a:ext cx="23963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/>
              <a:t>ФАЙЛ</a:t>
            </a:r>
            <a:endParaRPr lang="ru-RU" sz="2400" b="1" dirty="0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2725" y="3099565"/>
            <a:ext cx="4953000" cy="3175297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9" name="Прямокутник 8"/>
          <p:cNvSpPr/>
          <p:nvPr/>
        </p:nvSpPr>
        <p:spPr>
          <a:xfrm>
            <a:off x="590550" y="679850"/>
            <a:ext cx="10925175" cy="5292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600" b="1" dirty="0">
                <a:solidFill>
                  <a:schemeClr val="bg1"/>
                </a:solidFill>
              </a:rPr>
              <a:t>•  Використовуйте рекомендований формат (</a:t>
            </a:r>
            <a:r>
              <a:rPr lang="en-US" sz="2600" b="1" dirty="0">
                <a:solidFill>
                  <a:schemeClr val="bg1"/>
                </a:solidFill>
              </a:rPr>
              <a:t>pdf </a:t>
            </a:r>
            <a:r>
              <a:rPr lang="uk-UA" sz="2600" b="1" dirty="0">
                <a:solidFill>
                  <a:schemeClr val="bg1"/>
                </a:solidFill>
              </a:rPr>
              <a:t>з окремим текстовим шаром</a:t>
            </a:r>
            <a:r>
              <a:rPr lang="uk-UA" sz="2600" b="1" dirty="0" smtClean="0">
                <a:solidFill>
                  <a:schemeClr val="bg1"/>
                </a:solidFill>
              </a:rPr>
              <a:t>).</a:t>
            </a:r>
            <a:r>
              <a:rPr lang="ru-RU" sz="2600" b="1" dirty="0" smtClean="0">
                <a:solidFill>
                  <a:schemeClr val="bg1"/>
                </a:solidFill>
              </a:rPr>
              <a:t> </a:t>
            </a:r>
            <a:endParaRPr lang="uk-UA" sz="2600" b="1" dirty="0">
              <a:solidFill>
                <a:schemeClr val="bg1"/>
              </a:solidFill>
            </a:endParaRPr>
          </a:p>
          <a:p>
            <a:r>
              <a:rPr lang="uk-UA" sz="2600" b="1" dirty="0">
                <a:solidFill>
                  <a:schemeClr val="bg1"/>
                </a:solidFill>
              </a:rPr>
              <a:t>•  Розмір файлу має бути не більше 500 Мб</a:t>
            </a:r>
          </a:p>
          <a:p>
            <a:r>
              <a:rPr lang="uk-UA" sz="2600" b="1" dirty="0">
                <a:solidFill>
                  <a:schemeClr val="bg1"/>
                </a:solidFill>
              </a:rPr>
              <a:t>•  У файлі мають бути назва твору і ПІБ всіх </a:t>
            </a:r>
            <a:r>
              <a:rPr lang="uk-UA" sz="2600" b="1" dirty="0" smtClean="0">
                <a:solidFill>
                  <a:schemeClr val="bg1"/>
                </a:solidFill>
              </a:rPr>
              <a:t>авторів</a:t>
            </a:r>
          </a:p>
          <a:p>
            <a:r>
              <a:rPr lang="uk-UA" sz="2600" b="1" dirty="0" smtClean="0">
                <a:solidFill>
                  <a:schemeClr val="bg1"/>
                </a:solidFill>
              </a:rPr>
              <a:t>•  Сторінки розміщуйте послідовно (розвороти не використовуйте)</a:t>
            </a:r>
          </a:p>
          <a:p>
            <a:r>
              <a:rPr lang="uk-UA" sz="2600" b="1" dirty="0" smtClean="0">
                <a:solidFill>
                  <a:schemeClr val="bg1"/>
                </a:solidFill>
              </a:rPr>
              <a:t>•  </a:t>
            </a:r>
            <a:r>
              <a:rPr lang="uk-UA" sz="2600" b="1" dirty="0">
                <a:solidFill>
                  <a:schemeClr val="bg1"/>
                </a:solidFill>
              </a:rPr>
              <a:t>Назви файлів мають були </a:t>
            </a:r>
          </a:p>
          <a:p>
            <a:r>
              <a:rPr lang="uk-UA" sz="2600" b="1" dirty="0">
                <a:solidFill>
                  <a:schemeClr val="bg1"/>
                </a:solidFill>
              </a:rPr>
              <a:t>коректними  та змістовними </a:t>
            </a:r>
          </a:p>
          <a:p>
            <a:r>
              <a:rPr lang="uk-UA" sz="2600" b="1" dirty="0">
                <a:solidFill>
                  <a:schemeClr val="bg1"/>
                </a:solidFill>
              </a:rPr>
              <a:t>(осмисленими)  і  довжиною </a:t>
            </a:r>
          </a:p>
          <a:p>
            <a:r>
              <a:rPr lang="uk-UA" sz="2600" b="1" dirty="0">
                <a:solidFill>
                  <a:schemeClr val="bg1"/>
                </a:solidFill>
              </a:rPr>
              <a:t>до 50 символів. Рекомендована </a:t>
            </a:r>
          </a:p>
          <a:p>
            <a:r>
              <a:rPr lang="uk-UA" sz="2600" b="1" dirty="0">
                <a:solidFill>
                  <a:schemeClr val="bg1"/>
                </a:solidFill>
              </a:rPr>
              <a:t>назва файлу латиницею </a:t>
            </a:r>
            <a:endParaRPr lang="uk-UA" sz="2600" b="1" dirty="0" smtClean="0">
              <a:solidFill>
                <a:schemeClr val="bg1"/>
              </a:solidFill>
            </a:endParaRPr>
          </a:p>
          <a:p>
            <a:r>
              <a:rPr lang="uk-UA" sz="2600" b="1" dirty="0" smtClean="0">
                <a:solidFill>
                  <a:schemeClr val="bg1"/>
                </a:solidFill>
              </a:rPr>
              <a:t>у </a:t>
            </a:r>
            <a:r>
              <a:rPr lang="uk-UA" sz="2600" b="1" dirty="0">
                <a:solidFill>
                  <a:schemeClr val="bg1"/>
                </a:solidFill>
              </a:rPr>
              <a:t>форматі </a:t>
            </a:r>
            <a:r>
              <a:rPr lang="en-US" sz="2600" b="1" dirty="0">
                <a:solidFill>
                  <a:schemeClr val="bg1"/>
                </a:solidFill>
              </a:rPr>
              <a:t>Author1_Title.pdf.</a:t>
            </a:r>
          </a:p>
          <a:p>
            <a:r>
              <a:rPr lang="en-US" sz="2600" b="1" dirty="0">
                <a:solidFill>
                  <a:schemeClr val="bg1"/>
                </a:solidFill>
              </a:rPr>
              <a:t> </a:t>
            </a:r>
            <a:r>
              <a:rPr lang="uk-UA" sz="2600" b="1" dirty="0">
                <a:solidFill>
                  <a:schemeClr val="bg1"/>
                </a:solidFill>
              </a:rPr>
              <a:t>Наприклад, </a:t>
            </a:r>
          </a:p>
          <a:p>
            <a:r>
              <a:rPr lang="en-US" sz="2600" b="1" dirty="0" smtClean="0">
                <a:solidFill>
                  <a:schemeClr val="bg1"/>
                </a:solidFill>
              </a:rPr>
              <a:t>Sydorenko_Marker_oxidative_stress.pdf</a:t>
            </a:r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38404" y="6293912"/>
            <a:ext cx="5809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bg1"/>
                </a:solidFill>
              </a:rPr>
              <a:t>14</a:t>
            </a:r>
            <a:endParaRPr lang="uk-UA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16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634202" y="1739170"/>
            <a:ext cx="111094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• Додайте також скан обгортки, титульного листка і сторінку зі змісту, де вказано заявлений твір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7325" y="2995978"/>
            <a:ext cx="2486025" cy="3291283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5906" y="2995978"/>
            <a:ext cx="2486026" cy="3291284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6088" y="2995978"/>
            <a:ext cx="2455712" cy="3291284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11" name="Прямокутник 10"/>
          <p:cNvSpPr/>
          <p:nvPr/>
        </p:nvSpPr>
        <p:spPr>
          <a:xfrm>
            <a:off x="634202" y="633712"/>
            <a:ext cx="1119838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• </a:t>
            </a:r>
            <a:r>
              <a:rPr lang="ru-RU" sz="2800" b="1" dirty="0">
                <a:solidFill>
                  <a:schemeClr val="bg1"/>
                </a:solidFill>
              </a:rPr>
              <a:t>Не завантажуйте файл збірки в цілому, виокремлюйте конкретні сторінки публікації</a:t>
            </a:r>
            <a:endParaRPr lang="uk-UA" sz="28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31664" y="6296449"/>
            <a:ext cx="623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bg1"/>
                </a:solidFill>
              </a:rPr>
              <a:t>15</a:t>
            </a:r>
            <a:endParaRPr lang="uk-UA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52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772280" y="2526196"/>
            <a:ext cx="4914145" cy="3785652"/>
          </a:xfrm>
          <a:prstGeom prst="rect">
            <a:avLst/>
          </a:prstGeom>
          <a:noFill/>
          <a:ln w="254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>
                <a:solidFill>
                  <a:schemeClr val="bg1"/>
                </a:solidFill>
                <a:latin typeface="+mj-lt"/>
              </a:rPr>
              <a:t>•</a:t>
            </a:r>
            <a:r>
              <a:rPr lang="en-US" sz="2400" b="1" dirty="0" smtClean="0">
                <a:latin typeface="+mj-lt"/>
              </a:rPr>
              <a:t>•</a:t>
            </a:r>
            <a:r>
              <a:rPr lang="en-US" b="1" dirty="0">
                <a:solidFill>
                  <a:schemeClr val="bg1"/>
                </a:solidFill>
                <a:latin typeface="+mj-lt"/>
              </a:rPr>
              <a:t>	</a:t>
            </a:r>
            <a:r>
              <a:rPr lang="en-US" sz="2400" b="1" dirty="0">
                <a:solidFill>
                  <a:schemeClr val="bg1"/>
                </a:solidFill>
                <a:latin typeface="+mj-lt"/>
              </a:rPr>
              <a:t>AUTHORS  (</a:t>
            </a:r>
            <a:r>
              <a:rPr lang="ru-RU" sz="2400" b="1" dirty="0">
                <a:solidFill>
                  <a:schemeClr val="bg1"/>
                </a:solidFill>
                <a:latin typeface="+mj-lt"/>
              </a:rPr>
              <a:t>автори)</a:t>
            </a:r>
          </a:p>
          <a:p>
            <a:pPr lvl="0"/>
            <a:r>
              <a:rPr lang="ru-RU" sz="2400" b="1" dirty="0">
                <a:solidFill>
                  <a:schemeClr val="bg1"/>
                </a:solidFill>
                <a:latin typeface="+mj-lt"/>
              </a:rPr>
              <a:t>•	</a:t>
            </a:r>
            <a:r>
              <a:rPr lang="en-US" sz="2400" b="1" dirty="0">
                <a:solidFill>
                  <a:schemeClr val="bg1"/>
                </a:solidFill>
                <a:latin typeface="+mj-lt"/>
              </a:rPr>
              <a:t>TITLE  (</a:t>
            </a:r>
            <a:r>
              <a:rPr lang="ru-RU" sz="2400" b="1" dirty="0">
                <a:solidFill>
                  <a:schemeClr val="bg1"/>
                </a:solidFill>
                <a:latin typeface="+mj-lt"/>
              </a:rPr>
              <a:t>назва)</a:t>
            </a:r>
          </a:p>
          <a:p>
            <a:pPr lvl="0"/>
            <a:r>
              <a:rPr lang="ru-RU" sz="2400" b="1" dirty="0">
                <a:solidFill>
                  <a:schemeClr val="bg1"/>
                </a:solidFill>
                <a:latin typeface="+mj-lt"/>
              </a:rPr>
              <a:t>•	</a:t>
            </a:r>
            <a:r>
              <a:rPr lang="en-US" sz="2400" b="1" dirty="0">
                <a:solidFill>
                  <a:schemeClr val="bg1"/>
                </a:solidFill>
                <a:latin typeface="+mj-lt"/>
              </a:rPr>
              <a:t>DATE OF ISSUE  (</a:t>
            </a:r>
            <a:r>
              <a:rPr lang="ru-RU" sz="2400" b="1" dirty="0">
                <a:solidFill>
                  <a:schemeClr val="bg1"/>
                </a:solidFill>
                <a:latin typeface="+mj-lt"/>
              </a:rPr>
              <a:t>дата публікації)</a:t>
            </a:r>
          </a:p>
          <a:p>
            <a:pPr lvl="0"/>
            <a:r>
              <a:rPr lang="ru-RU" sz="2400" b="1" dirty="0">
                <a:solidFill>
                  <a:schemeClr val="bg1"/>
                </a:solidFill>
                <a:latin typeface="+mj-lt"/>
              </a:rPr>
              <a:t>•	</a:t>
            </a:r>
            <a:r>
              <a:rPr lang="en-US" sz="2400" b="1" dirty="0">
                <a:solidFill>
                  <a:schemeClr val="bg1"/>
                </a:solidFill>
                <a:latin typeface="+mj-lt"/>
              </a:rPr>
              <a:t>CITATION  (</a:t>
            </a:r>
            <a:r>
              <a:rPr lang="ru-RU" sz="2400" b="1" dirty="0">
                <a:solidFill>
                  <a:schemeClr val="bg1"/>
                </a:solidFill>
                <a:latin typeface="+mj-lt"/>
              </a:rPr>
              <a:t>цитування)</a:t>
            </a:r>
          </a:p>
          <a:p>
            <a:pPr lvl="0"/>
            <a:r>
              <a:rPr lang="ru-RU" sz="2400" b="1" dirty="0">
                <a:solidFill>
                  <a:schemeClr val="bg1"/>
                </a:solidFill>
                <a:latin typeface="+mj-lt"/>
              </a:rPr>
              <a:t>•	</a:t>
            </a:r>
            <a:r>
              <a:rPr lang="en-US" sz="2400" b="1" dirty="0">
                <a:solidFill>
                  <a:schemeClr val="bg1"/>
                </a:solidFill>
                <a:latin typeface="+mj-lt"/>
              </a:rPr>
              <a:t>TYPE  (</a:t>
            </a:r>
            <a:r>
              <a:rPr lang="ru-RU" sz="2400" b="1" dirty="0">
                <a:solidFill>
                  <a:schemeClr val="bg1"/>
                </a:solidFill>
                <a:latin typeface="+mj-lt"/>
              </a:rPr>
              <a:t>тип/вид)</a:t>
            </a:r>
          </a:p>
          <a:p>
            <a:pPr lvl="0"/>
            <a:r>
              <a:rPr lang="ru-RU" sz="2400" b="1" dirty="0">
                <a:solidFill>
                  <a:schemeClr val="bg1"/>
                </a:solidFill>
                <a:latin typeface="+mj-lt"/>
              </a:rPr>
              <a:t>•	</a:t>
            </a:r>
            <a:r>
              <a:rPr lang="en-US" sz="2400" b="1" dirty="0">
                <a:solidFill>
                  <a:schemeClr val="bg1"/>
                </a:solidFill>
                <a:latin typeface="+mj-lt"/>
              </a:rPr>
              <a:t>LANGUAGE  (</a:t>
            </a:r>
            <a:r>
              <a:rPr lang="ru-RU" sz="2400" b="1" dirty="0">
                <a:solidFill>
                  <a:schemeClr val="bg1"/>
                </a:solidFill>
                <a:latin typeface="+mj-lt"/>
              </a:rPr>
              <a:t>мова</a:t>
            </a:r>
            <a:r>
              <a:rPr lang="ru-RU" sz="2400" b="1" dirty="0" smtClean="0">
                <a:solidFill>
                  <a:schemeClr val="bg1"/>
                </a:solidFill>
                <a:latin typeface="+mj-lt"/>
              </a:rPr>
              <a:t>)</a:t>
            </a:r>
          </a:p>
          <a:p>
            <a:pPr lvl="0"/>
            <a:endParaRPr lang="ru-RU" sz="2400" b="1" dirty="0">
              <a:solidFill>
                <a:schemeClr val="bg1"/>
              </a:solidFill>
              <a:latin typeface="+mj-lt"/>
            </a:endParaRPr>
          </a:p>
          <a:p>
            <a:pPr lvl="0"/>
            <a:endParaRPr lang="ru-RU" sz="2400" b="1" dirty="0" smtClean="0">
              <a:solidFill>
                <a:schemeClr val="bg1"/>
              </a:solidFill>
              <a:latin typeface="+mj-lt"/>
            </a:endParaRPr>
          </a:p>
          <a:p>
            <a:pPr lvl="0"/>
            <a:endParaRPr lang="ru-RU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321644" y="2526196"/>
            <a:ext cx="5117918" cy="3785652"/>
          </a:xfrm>
          <a:prstGeom prst="rect">
            <a:avLst/>
          </a:prstGeom>
          <a:noFill/>
          <a:ln w="254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+mj-lt"/>
              </a:rPr>
              <a:t>•	OTHER TITLES  (</a:t>
            </a:r>
            <a:r>
              <a:rPr lang="ru-RU" sz="2400" b="1" dirty="0">
                <a:solidFill>
                  <a:schemeClr val="bg1"/>
                </a:solidFill>
                <a:latin typeface="+mj-lt"/>
              </a:rPr>
              <a:t>інші назви)</a:t>
            </a:r>
          </a:p>
          <a:p>
            <a:r>
              <a:rPr lang="ru-RU" sz="2400" b="1" dirty="0">
                <a:solidFill>
                  <a:schemeClr val="bg1"/>
                </a:solidFill>
                <a:latin typeface="+mj-lt"/>
              </a:rPr>
              <a:t>•	</a:t>
            </a:r>
            <a:r>
              <a:rPr lang="en-US" sz="2400" b="1" dirty="0">
                <a:solidFill>
                  <a:schemeClr val="bg1"/>
                </a:solidFill>
                <a:latin typeface="+mj-lt"/>
              </a:rPr>
              <a:t>PUBLISHER  (</a:t>
            </a:r>
            <a:r>
              <a:rPr lang="ru-RU" sz="2400" b="1" dirty="0">
                <a:solidFill>
                  <a:schemeClr val="bg1"/>
                </a:solidFill>
                <a:latin typeface="+mj-lt"/>
              </a:rPr>
              <a:t>видавець)</a:t>
            </a:r>
          </a:p>
          <a:p>
            <a:r>
              <a:rPr lang="ru-RU" sz="2400" b="1" dirty="0">
                <a:solidFill>
                  <a:schemeClr val="bg1"/>
                </a:solidFill>
                <a:latin typeface="+mj-lt"/>
              </a:rPr>
              <a:t>•	</a:t>
            </a:r>
            <a:r>
              <a:rPr lang="en-US" sz="2400" b="1" dirty="0">
                <a:solidFill>
                  <a:schemeClr val="bg1"/>
                </a:solidFill>
                <a:latin typeface="+mj-lt"/>
              </a:rPr>
              <a:t>SERIES/REPORT NO  </a:t>
            </a:r>
          </a:p>
          <a:p>
            <a:r>
              <a:rPr lang="en-US" sz="2400" b="1" dirty="0">
                <a:solidFill>
                  <a:schemeClr val="bg1"/>
                </a:solidFill>
                <a:latin typeface="+mj-lt"/>
              </a:rPr>
              <a:t>(</a:t>
            </a:r>
            <a:r>
              <a:rPr lang="ru-RU" sz="2400" b="1" dirty="0">
                <a:solidFill>
                  <a:schemeClr val="bg1"/>
                </a:solidFill>
                <a:latin typeface="+mj-lt"/>
              </a:rPr>
              <a:t>номер серії/звіту) </a:t>
            </a:r>
          </a:p>
          <a:p>
            <a:r>
              <a:rPr lang="ru-RU" sz="2400" b="1" dirty="0">
                <a:solidFill>
                  <a:schemeClr val="bg1"/>
                </a:solidFill>
                <a:latin typeface="+mj-lt"/>
              </a:rPr>
              <a:t>•	</a:t>
            </a:r>
            <a:r>
              <a:rPr lang="en-US" sz="2400" b="1" dirty="0">
                <a:solidFill>
                  <a:schemeClr val="bg1"/>
                </a:solidFill>
                <a:latin typeface="+mj-lt"/>
              </a:rPr>
              <a:t>IDENTIFIERS  (</a:t>
            </a:r>
            <a:r>
              <a:rPr lang="ru-RU" sz="2400" b="1" dirty="0">
                <a:solidFill>
                  <a:schemeClr val="bg1"/>
                </a:solidFill>
                <a:latin typeface="+mj-lt"/>
              </a:rPr>
              <a:t>ідентифікатори) </a:t>
            </a:r>
          </a:p>
          <a:p>
            <a:r>
              <a:rPr lang="ru-RU" sz="2400" b="1" dirty="0">
                <a:solidFill>
                  <a:schemeClr val="bg1"/>
                </a:solidFill>
                <a:latin typeface="+mj-lt"/>
              </a:rPr>
              <a:t>•	</a:t>
            </a:r>
            <a:r>
              <a:rPr lang="en-US" sz="2400" b="1" dirty="0">
                <a:solidFill>
                  <a:schemeClr val="bg1"/>
                </a:solidFill>
                <a:latin typeface="+mj-lt"/>
              </a:rPr>
              <a:t>SUBJECT  KEYWORDS  (</a:t>
            </a:r>
            <a:r>
              <a:rPr lang="ru-RU" sz="2400" b="1" dirty="0">
                <a:solidFill>
                  <a:schemeClr val="bg1"/>
                </a:solidFill>
                <a:latin typeface="+mj-lt"/>
              </a:rPr>
              <a:t>ключові слова або словосполучення)</a:t>
            </a:r>
          </a:p>
          <a:p>
            <a:r>
              <a:rPr lang="ru-RU" sz="2400" b="1" dirty="0">
                <a:solidFill>
                  <a:schemeClr val="bg1"/>
                </a:solidFill>
                <a:latin typeface="+mj-lt"/>
              </a:rPr>
              <a:t>•	</a:t>
            </a:r>
            <a:r>
              <a:rPr lang="en-US" sz="2400" b="1" dirty="0">
                <a:solidFill>
                  <a:schemeClr val="bg1"/>
                </a:solidFill>
                <a:latin typeface="+mj-lt"/>
              </a:rPr>
              <a:t>ABSTRACT  (</a:t>
            </a:r>
            <a:r>
              <a:rPr lang="ru-RU" sz="2400" b="1" dirty="0">
                <a:solidFill>
                  <a:schemeClr val="bg1"/>
                </a:solidFill>
                <a:latin typeface="+mj-lt"/>
              </a:rPr>
              <a:t>анотація)</a:t>
            </a:r>
          </a:p>
          <a:p>
            <a:r>
              <a:rPr lang="ru-RU" sz="2400" b="1" dirty="0">
                <a:solidFill>
                  <a:schemeClr val="bg1"/>
                </a:solidFill>
                <a:latin typeface="+mj-lt"/>
              </a:rPr>
              <a:t>•	</a:t>
            </a:r>
            <a:r>
              <a:rPr lang="en-US" sz="2400" b="1" dirty="0">
                <a:solidFill>
                  <a:schemeClr val="bg1"/>
                </a:solidFill>
                <a:latin typeface="+mj-lt"/>
              </a:rPr>
              <a:t>SPONSORS  (</a:t>
            </a:r>
            <a:r>
              <a:rPr lang="ru-RU" sz="2400" b="1" dirty="0">
                <a:solidFill>
                  <a:schemeClr val="bg1"/>
                </a:solidFill>
                <a:latin typeface="+mj-lt"/>
              </a:rPr>
              <a:t>спонсори)</a:t>
            </a:r>
          </a:p>
          <a:p>
            <a:r>
              <a:rPr lang="ru-RU" sz="2400" b="1" dirty="0">
                <a:solidFill>
                  <a:schemeClr val="bg1"/>
                </a:solidFill>
                <a:latin typeface="+mj-lt"/>
              </a:rPr>
              <a:t>•	</a:t>
            </a:r>
            <a:r>
              <a:rPr lang="en-US" sz="2400" b="1" dirty="0">
                <a:solidFill>
                  <a:schemeClr val="bg1"/>
                </a:solidFill>
                <a:latin typeface="+mj-lt"/>
              </a:rPr>
              <a:t>DESCRIPTION  (</a:t>
            </a:r>
            <a:r>
              <a:rPr lang="ru-RU" sz="2400" b="1" dirty="0">
                <a:solidFill>
                  <a:schemeClr val="bg1"/>
                </a:solidFill>
                <a:latin typeface="+mj-lt"/>
              </a:rPr>
              <a:t>опис)</a:t>
            </a:r>
          </a:p>
        </p:txBody>
      </p:sp>
      <p:sp>
        <p:nvSpPr>
          <p:cNvPr id="9" name="Блок-схема: посилання на іншу сторінку 8"/>
          <p:cNvSpPr/>
          <p:nvPr/>
        </p:nvSpPr>
        <p:spPr>
          <a:xfrm>
            <a:off x="1829834" y="1485560"/>
            <a:ext cx="2572504" cy="842297"/>
          </a:xfrm>
          <a:prstGeom prst="flowChartOffpageConnector">
            <a:avLst/>
          </a:prstGeom>
          <a:noFill/>
          <a:ln w="635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" name="TextBox 10"/>
          <p:cNvSpPr txBox="1"/>
          <p:nvPr/>
        </p:nvSpPr>
        <p:spPr>
          <a:xfrm>
            <a:off x="1854892" y="1550153"/>
            <a:ext cx="2547446" cy="523220"/>
          </a:xfrm>
          <a:prstGeom prst="rect">
            <a:avLst/>
          </a:prstGeom>
          <a:noFill/>
          <a:ln w="412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solidFill>
                  <a:srgbClr val="0070C0"/>
                </a:solidFill>
              </a:rPr>
              <a:t>Обов’язкові</a:t>
            </a:r>
            <a:endParaRPr lang="uk-UA" sz="2800" b="1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00965" y="1550153"/>
            <a:ext cx="28641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0070C0"/>
                </a:solidFill>
              </a:rPr>
              <a:t>Факультативні</a:t>
            </a:r>
            <a:endParaRPr lang="uk-UA" sz="2800" b="1" dirty="0">
              <a:solidFill>
                <a:srgbClr val="0070C0"/>
              </a:solidFill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2976" y="1452516"/>
            <a:ext cx="2655415" cy="875341"/>
          </a:xfrm>
          <a:prstGeom prst="rect">
            <a:avLst/>
          </a:prstGeom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667505" y="588300"/>
            <a:ext cx="77671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chemeClr val="bg1"/>
                </a:solidFill>
              </a:rPr>
              <a:t>Правильно заповніть всі поля метаданих</a:t>
            </a:r>
            <a:endParaRPr lang="uk-UA" sz="28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415" y="533316"/>
            <a:ext cx="599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0070C0"/>
                </a:solidFill>
              </a:rPr>
              <a:t>07</a:t>
            </a:r>
            <a:endParaRPr lang="uk-UA" sz="28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38815" y="6296202"/>
            <a:ext cx="6884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bg1"/>
                </a:solidFill>
              </a:rPr>
              <a:t>16</a:t>
            </a:r>
            <a:endParaRPr lang="uk-UA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58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3329" y="5065001"/>
            <a:ext cx="11319641" cy="149181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r>
              <a:rPr lang="ru-RU" sz="28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</a:t>
            </a:r>
            <a:r>
              <a:rPr lang="ru-RU" sz="2800" b="1" dirty="0" smtClean="0">
                <a:solidFill>
                  <a:schemeClr val="bg1"/>
                </a:solidFill>
                <a:latin typeface="+mj-lt"/>
                <a:ea typeface="Microsoft Himalaya" panose="01010100010101010101" pitchFamily="2" charset="0"/>
                <a:cs typeface="Microsoft Himalaya" panose="01010100010101010101" pitchFamily="2" charset="0"/>
              </a:rPr>
              <a:t>Введіть </a:t>
            </a:r>
            <a:r>
              <a:rPr lang="ru-RU" sz="2800" b="1" dirty="0">
                <a:solidFill>
                  <a:schemeClr val="bg1"/>
                </a:solidFill>
                <a:latin typeface="+mj-lt"/>
                <a:ea typeface="Microsoft Himalaya" panose="01010100010101010101" pitchFamily="2" charset="0"/>
                <a:cs typeface="Microsoft Himalaya" panose="01010100010101010101" pitchFamily="2" charset="0"/>
              </a:rPr>
              <a:t>ПІБ всіх </a:t>
            </a:r>
            <a:r>
              <a:rPr lang="ru-RU" sz="2800" b="1" dirty="0" smtClean="0">
                <a:solidFill>
                  <a:schemeClr val="bg1"/>
                </a:solidFill>
                <a:latin typeface="+mj-lt"/>
                <a:ea typeface="Microsoft Himalaya" panose="01010100010101010101" pitchFamily="2" charset="0"/>
                <a:cs typeface="Microsoft Himalaya" panose="01010100010101010101" pitchFamily="2" charset="0"/>
              </a:rPr>
              <a:t>авторів </a:t>
            </a:r>
            <a:endParaRPr lang="ru-RU" sz="2800" b="1" dirty="0">
              <a:solidFill>
                <a:srgbClr val="FF0000"/>
              </a:solidFill>
              <a:latin typeface="+mj-lt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r>
              <a:rPr lang="ru-RU" sz="2800" b="1" dirty="0">
                <a:solidFill>
                  <a:schemeClr val="bg1"/>
                </a:solidFill>
                <a:latin typeface="+mj-lt"/>
                <a:ea typeface="Microsoft Himalaya" panose="01010100010101010101" pitchFamily="2" charset="0"/>
                <a:cs typeface="Microsoft Himalaya" panose="01010100010101010101" pitchFamily="2" charset="0"/>
              </a:rPr>
              <a:t>•  ПІБ авторів </a:t>
            </a:r>
            <a:r>
              <a:rPr lang="ru-RU" sz="2800" b="1" dirty="0" smtClean="0">
                <a:solidFill>
                  <a:schemeClr val="bg1"/>
                </a:solidFill>
                <a:latin typeface="+mj-lt"/>
                <a:ea typeface="Microsoft Himalaya" panose="01010100010101010101" pitchFamily="2" charset="0"/>
                <a:cs typeface="Microsoft Himalaya" panose="01010100010101010101" pitchFamily="2" charset="0"/>
              </a:rPr>
              <a:t>введіть </a:t>
            </a:r>
            <a:r>
              <a:rPr lang="ru-RU" sz="2800" b="1" dirty="0">
                <a:solidFill>
                  <a:schemeClr val="bg1"/>
                </a:solidFill>
                <a:latin typeface="+mj-lt"/>
                <a:ea typeface="Microsoft Himalaya" panose="01010100010101010101" pitchFamily="2" charset="0"/>
                <a:cs typeface="Microsoft Himalaya" panose="01010100010101010101" pitchFamily="2" charset="0"/>
              </a:rPr>
              <a:t>мовою </a:t>
            </a:r>
            <a:r>
              <a:rPr lang="ru-RU" sz="2800" b="1" dirty="0" smtClean="0">
                <a:solidFill>
                  <a:schemeClr val="bg1"/>
                </a:solidFill>
                <a:latin typeface="+mj-lt"/>
                <a:ea typeface="Microsoft Himalaya" panose="01010100010101010101" pitchFamily="2" charset="0"/>
                <a:cs typeface="Microsoft Himalaya" panose="01010100010101010101" pitchFamily="2" charset="0"/>
              </a:rPr>
              <a:t>публікації</a:t>
            </a:r>
          </a:p>
          <a:p>
            <a:pPr lvl="0" defTabSz="914400"/>
            <a:r>
              <a:rPr lang="ru-RU" sz="2800" b="1" dirty="0">
                <a:solidFill>
                  <a:schemeClr val="bg1"/>
                </a:solidFill>
                <a:latin typeface="+mj-lt"/>
                <a:ea typeface="Microsoft Himalaya" panose="01010100010101010101" pitchFamily="2" charset="0"/>
                <a:cs typeface="Microsoft Himalaya" panose="01010100010101010101" pitchFamily="2" charset="0"/>
              </a:rPr>
              <a:t>• </a:t>
            </a:r>
            <a:r>
              <a:rPr lang="ru-RU" sz="2800" b="1" dirty="0" smtClean="0">
                <a:solidFill>
                  <a:srgbClr val="FFC000"/>
                </a:solidFill>
                <a:latin typeface="+mj-lt"/>
                <a:ea typeface="Microsoft Himalaya" panose="01010100010101010101" pitchFamily="2" charset="0"/>
                <a:cs typeface="Microsoft Himalaya" panose="01010100010101010101" pitchFamily="2" charset="0"/>
              </a:rPr>
              <a:t>Після прізвища ОБОВ’ЯЗКО поставте кому</a:t>
            </a:r>
            <a:endParaRPr lang="ru-RU" sz="2800" b="1" dirty="0">
              <a:solidFill>
                <a:schemeClr val="bg1"/>
              </a:solidFill>
              <a:latin typeface="+mj-lt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800" b="1" dirty="0">
              <a:solidFill>
                <a:schemeClr val="bg1"/>
              </a:solidFill>
              <a:latin typeface="+mj-lt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800" b="1" dirty="0">
              <a:solidFill>
                <a:schemeClr val="bg1"/>
              </a:solidFill>
              <a:latin typeface="+mj-lt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1931" y="555146"/>
            <a:ext cx="38888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+mj-lt"/>
              </a:rPr>
              <a:t>AUTHORS</a:t>
            </a:r>
            <a:r>
              <a:rPr lang="uk-UA" sz="32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3200" b="1" dirty="0">
                <a:solidFill>
                  <a:schemeClr val="bg1"/>
                </a:solidFill>
                <a:latin typeface="+mj-lt"/>
              </a:rPr>
              <a:t> (</a:t>
            </a:r>
            <a:r>
              <a:rPr lang="ru-RU" sz="3200" b="1" dirty="0">
                <a:solidFill>
                  <a:schemeClr val="bg1"/>
                </a:solidFill>
                <a:latin typeface="+mj-lt"/>
              </a:rPr>
              <a:t>автори)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654993"/>
            <a:ext cx="10782300" cy="2507299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1438517" y="6295202"/>
            <a:ext cx="562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bg1"/>
                </a:solidFill>
              </a:rPr>
              <a:t>17</a:t>
            </a:r>
            <a:endParaRPr lang="uk-UA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00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438517" y="6295202"/>
            <a:ext cx="562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bg1"/>
                </a:solidFill>
              </a:rPr>
              <a:t>18</a:t>
            </a:r>
            <a:endParaRPr lang="uk-UA" sz="28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1891" y="812800"/>
            <a:ext cx="1085662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/>
            <a:r>
              <a:rPr lang="ru-RU" sz="2800" b="1" dirty="0">
                <a:solidFill>
                  <a:prstClr val="black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ПІБ авторів рекомендовано ввести повністю у двох варіантах: українською та англійською мовами, використовуючи транслітерацію, ухвалену законодавством України. (Слід узгодити правильний варіант з власником ПІБ)</a:t>
            </a:r>
          </a:p>
          <a:p>
            <a:pPr lvl="0" defTabSz="914400"/>
            <a:r>
              <a:rPr lang="ru-RU" sz="2800" b="1" dirty="0">
                <a:solidFill>
                  <a:prstClr val="black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 </a:t>
            </a:r>
            <a:r>
              <a:rPr lang="ru-RU" sz="2800" b="1" dirty="0">
                <a:solidFill>
                  <a:prstClr val="black"/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 </a:t>
            </a:r>
            <a:endParaRPr lang="ru-RU" sz="2800" b="1" dirty="0">
              <a:solidFill>
                <a:srgbClr val="FF0000"/>
              </a:solidFill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r>
              <a:rPr lang="ru-RU" sz="2800" b="1" dirty="0">
                <a:solidFill>
                  <a:prstClr val="black"/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• Ім’я та по-батькові співавторів, повні дані яких невідомі, вносьте </a:t>
            </a:r>
            <a:r>
              <a:rPr lang="ru-RU" sz="2800" b="1" dirty="0" smtClean="0">
                <a:solidFill>
                  <a:prstClr val="black"/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скорочено</a:t>
            </a:r>
          </a:p>
          <a:p>
            <a:pPr lvl="0" defTabSz="914400"/>
            <a:endParaRPr lang="ru-RU" sz="2800" b="1" dirty="0" smtClean="0">
              <a:solidFill>
                <a:prstClr val="black"/>
              </a:solidFill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r>
              <a:rPr lang="ru-RU" sz="2800" b="1" dirty="0" smtClean="0">
                <a:solidFill>
                  <a:prstClr val="black"/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• Не використовуйте літери ВЕЛИКОГО РЕГІСТРУ </a:t>
            </a:r>
          </a:p>
          <a:p>
            <a:pPr lvl="0" defTabSz="914400"/>
            <a:r>
              <a:rPr lang="ru-RU" sz="2800" b="1" dirty="0" smtClean="0">
                <a:solidFill>
                  <a:prstClr val="black"/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(ВАКУЛЕНКО, С. І.)</a:t>
            </a:r>
            <a:endParaRPr lang="ru-RU" sz="2800" b="1" dirty="0">
              <a:solidFill>
                <a:prstClr val="black"/>
              </a:solidFill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951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380204" y="554940"/>
            <a:ext cx="29806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+mj-lt"/>
              </a:rPr>
              <a:t>TITLE (</a:t>
            </a:r>
            <a:r>
              <a:rPr lang="ru-RU" sz="3200" b="1" dirty="0">
                <a:solidFill>
                  <a:schemeClr val="bg1"/>
                </a:solidFill>
                <a:latin typeface="+mj-lt"/>
              </a:rPr>
              <a:t>назва)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639997" y="554939"/>
            <a:ext cx="50809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OTHER </a:t>
            </a:r>
            <a:r>
              <a:rPr lang="en-US" sz="3200" b="1" dirty="0" smtClean="0">
                <a:solidFill>
                  <a:schemeClr val="bg1"/>
                </a:solidFill>
              </a:rPr>
              <a:t>TITLES</a:t>
            </a:r>
            <a:r>
              <a:rPr lang="uk-UA" sz="3200" b="1" dirty="0" smtClean="0">
                <a:solidFill>
                  <a:schemeClr val="bg1"/>
                </a:solidFill>
              </a:rPr>
              <a:t> </a:t>
            </a:r>
            <a:r>
              <a:rPr lang="en-US" sz="3200" b="1" dirty="0" smtClean="0">
                <a:solidFill>
                  <a:schemeClr val="bg1"/>
                </a:solidFill>
              </a:rPr>
              <a:t> </a:t>
            </a:r>
            <a:r>
              <a:rPr lang="en-US" sz="3200" b="1" dirty="0">
                <a:solidFill>
                  <a:schemeClr val="bg1"/>
                </a:solidFill>
              </a:rPr>
              <a:t>(</a:t>
            </a:r>
            <a:r>
              <a:rPr lang="ru-RU" sz="3200" b="1" dirty="0">
                <a:solidFill>
                  <a:schemeClr val="bg1"/>
                </a:solidFill>
              </a:rPr>
              <a:t>інші назви)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3290" y="1262005"/>
            <a:ext cx="11378397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</a:rPr>
              <a:t>•  Назву матеріалу </a:t>
            </a:r>
            <a:r>
              <a:rPr lang="ru-RU" sz="2800" b="1" dirty="0" smtClean="0">
                <a:solidFill>
                  <a:schemeClr val="bg1"/>
                </a:solidFill>
              </a:rPr>
              <a:t>введіть </a:t>
            </a:r>
            <a:r>
              <a:rPr lang="ru-RU" sz="2800" b="1" dirty="0">
                <a:solidFill>
                  <a:schemeClr val="bg1"/>
                </a:solidFill>
              </a:rPr>
              <a:t>повністю. Вона повинна збігатися з </a:t>
            </a:r>
            <a:r>
              <a:rPr lang="ru-RU" sz="2800" b="1" dirty="0" smtClean="0">
                <a:solidFill>
                  <a:schemeClr val="bg1"/>
                </a:solidFill>
              </a:rPr>
              <a:t>опублікованою</a:t>
            </a:r>
          </a:p>
          <a:p>
            <a:r>
              <a:rPr lang="ru-RU" sz="2800" b="1" dirty="0">
                <a:solidFill>
                  <a:schemeClr val="bg1"/>
                </a:solidFill>
              </a:rPr>
              <a:t>•  </a:t>
            </a:r>
            <a:r>
              <a:rPr lang="ru-RU" sz="2800" b="1" dirty="0" smtClean="0">
                <a:solidFill>
                  <a:schemeClr val="bg1"/>
                </a:solidFill>
              </a:rPr>
              <a:t>За необхідності додайте </a:t>
            </a:r>
            <a:r>
              <a:rPr lang="ru-RU" sz="2800" b="1" dirty="0">
                <a:solidFill>
                  <a:schemeClr val="bg1"/>
                </a:solidFill>
              </a:rPr>
              <a:t>варіанти назви іншими мовами, використовуючи функцію «+Додати ще»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•</a:t>
            </a:r>
            <a:r>
              <a:rPr lang="ru-RU" dirty="0" smtClean="0">
                <a:solidFill>
                  <a:schemeClr val="bg1"/>
                </a:solidFill>
              </a:rPr>
              <a:t>  </a:t>
            </a:r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Не пишіть </a:t>
            </a:r>
            <a:r>
              <a:rPr lang="ru-RU" sz="2800" b="1" dirty="0">
                <a:solidFill>
                  <a:schemeClr val="bg1"/>
                </a:solidFill>
                <a:latin typeface="+mj-lt"/>
              </a:rPr>
              <a:t>назву літерами ВЕЛИКОГО РЕГІСТРУ</a:t>
            </a:r>
          </a:p>
          <a:p>
            <a:r>
              <a:rPr lang="ru-RU" sz="2800" b="1" dirty="0">
                <a:solidFill>
                  <a:schemeClr val="bg1"/>
                </a:solidFill>
                <a:latin typeface="+mj-lt"/>
              </a:rPr>
              <a:t>•  </a:t>
            </a:r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Не ставте </a:t>
            </a:r>
            <a:r>
              <a:rPr lang="ru-RU" sz="2800" b="1" dirty="0">
                <a:solidFill>
                  <a:schemeClr val="bg1"/>
                </a:solidFill>
                <a:latin typeface="+mj-lt"/>
              </a:rPr>
              <a:t>крапку наприкінці назви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5529" y="3941970"/>
            <a:ext cx="9166299" cy="2366791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1443253" y="6299891"/>
            <a:ext cx="647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bg1"/>
                </a:solidFill>
              </a:rPr>
              <a:t>19</a:t>
            </a:r>
            <a:endParaRPr lang="uk-UA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41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915400" cy="1325563"/>
          </a:xfrm>
        </p:spPr>
        <p:txBody>
          <a:bodyPr/>
          <a:lstStyle/>
          <a:p>
            <a:pPr algn="ctr"/>
            <a:r>
              <a:rPr lang="uk-UA" b="1" dirty="0" smtClean="0">
                <a:solidFill>
                  <a:schemeClr val="bg1"/>
                </a:solidFill>
              </a:rPr>
              <a:t>Про що будемо говорити?</a:t>
            </a:r>
            <a:endParaRPr lang="uk-UA" b="1" dirty="0">
              <a:solidFill>
                <a:schemeClr val="bg1"/>
              </a:solidFill>
            </a:endParaRPr>
          </a:p>
        </p:txBody>
      </p:sp>
      <p:sp>
        <p:nvSpPr>
          <p:cNvPr id="9" name="Місце для тексту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z="3600" dirty="0" smtClean="0">
                <a:solidFill>
                  <a:srgbClr val="0070C0"/>
                </a:solidFill>
              </a:rPr>
              <a:t>01</a:t>
            </a:r>
            <a:endParaRPr lang="uk-UA" sz="3600" dirty="0">
              <a:solidFill>
                <a:srgbClr val="0070C0"/>
              </a:solidFill>
            </a:endParaRP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2904140"/>
          </a:xfrm>
          <a:ln w="25400">
            <a:solidFill>
              <a:schemeClr val="bg1"/>
            </a:solidFill>
          </a:ln>
        </p:spPr>
        <p:txBody>
          <a:bodyPr/>
          <a:lstStyle/>
          <a:p>
            <a:pPr algn="ctr"/>
            <a:r>
              <a:rPr lang="uk-UA" sz="2800" dirty="0">
                <a:solidFill>
                  <a:schemeClr val="bg1"/>
                </a:solidFill>
              </a:rPr>
              <a:t>Оновлена версія </a:t>
            </a:r>
            <a:r>
              <a:rPr lang="uk-UA" sz="2800" dirty="0" smtClean="0">
                <a:solidFill>
                  <a:schemeClr val="bg1"/>
                </a:solidFill>
              </a:rPr>
              <a:t>Репозитарія</a:t>
            </a:r>
          </a:p>
          <a:p>
            <a:pPr algn="ctr"/>
            <a:endParaRPr lang="uk-UA" sz="2800" dirty="0">
              <a:solidFill>
                <a:schemeClr val="bg1"/>
              </a:solidFill>
            </a:endParaRPr>
          </a:p>
          <a:p>
            <a:pPr algn="ctr"/>
            <a:r>
              <a:rPr lang="uk-UA" sz="2800" dirty="0">
                <a:solidFill>
                  <a:schemeClr val="bg1"/>
                </a:solidFill>
              </a:rPr>
              <a:t>Що </a:t>
            </a:r>
            <a:r>
              <a:rPr lang="uk-UA" sz="2800" dirty="0" smtClean="0">
                <a:solidFill>
                  <a:schemeClr val="bg1"/>
                </a:solidFill>
              </a:rPr>
              <a:t>змінилося:</a:t>
            </a:r>
          </a:p>
          <a:p>
            <a:pPr algn="ctr"/>
            <a:r>
              <a:rPr lang="uk-UA" sz="2800" dirty="0" smtClean="0">
                <a:solidFill>
                  <a:schemeClr val="bg1"/>
                </a:solidFill>
              </a:rPr>
              <a:t>Інтерфейс</a:t>
            </a:r>
            <a:endParaRPr lang="uk-UA" sz="2800" dirty="0">
              <a:solidFill>
                <a:schemeClr val="bg1"/>
              </a:solidFill>
            </a:endParaRPr>
          </a:p>
          <a:p>
            <a:endParaRPr lang="uk-UA" dirty="0"/>
          </a:p>
        </p:txBody>
      </p:sp>
      <p:sp>
        <p:nvSpPr>
          <p:cNvPr id="10" name="Місце для тексту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uk-UA" sz="3600" dirty="0" smtClean="0">
                <a:solidFill>
                  <a:srgbClr val="0070C0"/>
                </a:solidFill>
              </a:rPr>
              <a:t>02</a:t>
            </a:r>
            <a:endParaRPr lang="uk-UA" sz="3600" dirty="0">
              <a:solidFill>
                <a:srgbClr val="0070C0"/>
              </a:solidFill>
            </a:endParaRPr>
          </a:p>
        </p:txBody>
      </p:sp>
      <p:sp>
        <p:nvSpPr>
          <p:cNvPr id="12" name="Місце для тексту 11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2904140"/>
          </a:xfrm>
          <a:ln w="25400">
            <a:solidFill>
              <a:schemeClr val="bg1"/>
            </a:solidFill>
          </a:ln>
        </p:spPr>
        <p:txBody>
          <a:bodyPr>
            <a:normAutofit lnSpcReduction="10000"/>
          </a:bodyPr>
          <a:lstStyle/>
          <a:p>
            <a:pPr algn="ctr"/>
            <a:r>
              <a:rPr lang="uk-UA" sz="2800" dirty="0" smtClean="0">
                <a:solidFill>
                  <a:schemeClr val="bg1"/>
                </a:solidFill>
              </a:rPr>
              <a:t>Оновлена версія Репозитарія</a:t>
            </a:r>
          </a:p>
          <a:p>
            <a:pPr algn="ctr"/>
            <a:endParaRPr lang="uk-UA" sz="2800" dirty="0">
              <a:solidFill>
                <a:schemeClr val="bg1"/>
              </a:solidFill>
            </a:endParaRPr>
          </a:p>
          <a:p>
            <a:pPr algn="ctr"/>
            <a:r>
              <a:rPr lang="uk-UA" sz="2800" dirty="0" smtClean="0">
                <a:solidFill>
                  <a:schemeClr val="bg1"/>
                </a:solidFill>
              </a:rPr>
              <a:t>Що залишилося незмінним:</a:t>
            </a:r>
          </a:p>
          <a:p>
            <a:pPr algn="ctr"/>
            <a:r>
              <a:rPr lang="uk-UA" sz="2800" dirty="0">
                <a:solidFill>
                  <a:schemeClr val="bg1"/>
                </a:solidFill>
              </a:rPr>
              <a:t>п</a:t>
            </a:r>
            <a:r>
              <a:rPr lang="uk-UA" sz="2800" dirty="0" smtClean="0">
                <a:solidFill>
                  <a:schemeClr val="bg1"/>
                </a:solidFill>
              </a:rPr>
              <a:t>равила і побажання</a:t>
            </a:r>
            <a:endParaRPr lang="uk-UA" sz="2800" dirty="0">
              <a:solidFill>
                <a:schemeClr val="bg1"/>
              </a:solidFill>
            </a:endParaRPr>
          </a:p>
        </p:txBody>
      </p:sp>
      <p:sp>
        <p:nvSpPr>
          <p:cNvPr id="11" name="Місце для тексту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uk-UA" sz="3600" dirty="0" smtClean="0">
                <a:solidFill>
                  <a:srgbClr val="0070C0"/>
                </a:solidFill>
              </a:rPr>
              <a:t>03</a:t>
            </a:r>
            <a:endParaRPr lang="uk-UA" sz="3600" dirty="0">
              <a:solidFill>
                <a:srgbClr val="0070C0"/>
              </a:solidFill>
            </a:endParaRPr>
          </a:p>
        </p:txBody>
      </p:sp>
      <p:sp>
        <p:nvSpPr>
          <p:cNvPr id="13" name="Місце для тексту 12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2904140"/>
          </a:xfrm>
          <a:ln w="25400"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algn="ctr"/>
            <a:r>
              <a:rPr lang="uk-UA" sz="2800" dirty="0" smtClean="0">
                <a:solidFill>
                  <a:schemeClr val="bg1"/>
                </a:solidFill>
              </a:rPr>
              <a:t>Вимоги до метаданих і файлу</a:t>
            </a:r>
            <a:endParaRPr lang="uk-UA" sz="2800" dirty="0">
              <a:solidFill>
                <a:schemeClr val="bg1"/>
              </a:solidFill>
            </a:endParaRPr>
          </a:p>
        </p:txBody>
      </p:sp>
      <p:sp>
        <p:nvSpPr>
          <p:cNvPr id="3" name="Місце для номера слайда 2"/>
          <p:cNvSpPr>
            <a:spLocks noGrp="1"/>
          </p:cNvSpPr>
          <p:nvPr>
            <p:ph type="sldNum" sz="quarter" idx="12"/>
          </p:nvPr>
        </p:nvSpPr>
        <p:spPr>
          <a:xfrm>
            <a:off x="11245104" y="6333602"/>
            <a:ext cx="649940" cy="365125"/>
          </a:xfrm>
        </p:spPr>
        <p:txBody>
          <a:bodyPr/>
          <a:lstStyle/>
          <a:p>
            <a:pPr rtl="0"/>
            <a:r>
              <a:rPr lang="ru-RU" sz="2800" noProof="1">
                <a:solidFill>
                  <a:schemeClr val="bg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21517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574543" y="588715"/>
            <a:ext cx="31741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DATE OF </a:t>
            </a:r>
            <a:r>
              <a:rPr lang="en-US" sz="3200" b="1" dirty="0" smtClean="0">
                <a:solidFill>
                  <a:schemeClr val="bg1"/>
                </a:solidFill>
              </a:rPr>
              <a:t>ISSUE</a:t>
            </a:r>
            <a:r>
              <a:rPr lang="uk-UA" sz="3200" b="1" dirty="0" smtClean="0">
                <a:solidFill>
                  <a:schemeClr val="bg1"/>
                </a:solidFill>
              </a:rPr>
              <a:t> </a:t>
            </a:r>
            <a:r>
              <a:rPr lang="en-US" sz="3200" b="1" dirty="0" smtClean="0">
                <a:solidFill>
                  <a:schemeClr val="bg1"/>
                </a:solidFill>
              </a:rPr>
              <a:t>(</a:t>
            </a:r>
            <a:r>
              <a:rPr lang="en-US" sz="3200" b="1" dirty="0">
                <a:solidFill>
                  <a:schemeClr val="bg1"/>
                </a:solidFill>
              </a:rPr>
              <a:t>дата публікації)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4543" y="5226284"/>
            <a:ext cx="322667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PUBLISHER</a:t>
            </a:r>
            <a:r>
              <a:rPr lang="uk-UA" sz="3200" b="1" dirty="0" smtClean="0">
                <a:solidFill>
                  <a:schemeClr val="bg1"/>
                </a:solidFill>
              </a:rPr>
              <a:t> </a:t>
            </a:r>
            <a:r>
              <a:rPr lang="en-US" sz="3200" b="1" dirty="0" smtClean="0">
                <a:solidFill>
                  <a:schemeClr val="bg1"/>
                </a:solidFill>
              </a:rPr>
              <a:t> </a:t>
            </a:r>
            <a:endParaRPr lang="uk-UA" sz="3200" b="1" dirty="0" smtClean="0">
              <a:solidFill>
                <a:schemeClr val="bg1"/>
              </a:solidFill>
            </a:endParaRPr>
          </a:p>
          <a:p>
            <a:r>
              <a:rPr lang="en-US" sz="3200" b="1" dirty="0" smtClean="0">
                <a:solidFill>
                  <a:schemeClr val="bg1"/>
                </a:solidFill>
              </a:rPr>
              <a:t>(</a:t>
            </a:r>
            <a:r>
              <a:rPr lang="ru-RU" sz="3200" b="1" dirty="0" smtClean="0">
                <a:solidFill>
                  <a:schemeClr val="bg1"/>
                </a:solidFill>
              </a:rPr>
              <a:t>видавець)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8" name="Прямокутник 7"/>
          <p:cNvSpPr/>
          <p:nvPr/>
        </p:nvSpPr>
        <p:spPr>
          <a:xfrm>
            <a:off x="4501528" y="5350361"/>
            <a:ext cx="779820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</a:rPr>
              <a:t>•  </a:t>
            </a:r>
            <a:r>
              <a:rPr lang="ru-RU" sz="2800" b="1" dirty="0" smtClean="0">
                <a:solidFill>
                  <a:schemeClr val="bg1"/>
                </a:solidFill>
              </a:rPr>
              <a:t>Можете вказати </a:t>
            </a:r>
            <a:r>
              <a:rPr lang="ru-RU" sz="2800" b="1" dirty="0">
                <a:solidFill>
                  <a:schemeClr val="bg1"/>
                </a:solidFill>
              </a:rPr>
              <a:t>організацію, яка видала </a:t>
            </a:r>
            <a:r>
              <a:rPr lang="ru-RU" sz="2800" b="1" dirty="0" smtClean="0">
                <a:solidFill>
                  <a:schemeClr val="bg1"/>
                </a:solidFill>
              </a:rPr>
              <a:t>матеріал. Це поле факультативне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9" name="Прямокутник 8"/>
          <p:cNvSpPr/>
          <p:nvPr/>
        </p:nvSpPr>
        <p:spPr>
          <a:xfrm>
            <a:off x="4501528" y="616604"/>
            <a:ext cx="684223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</a:rPr>
              <a:t>•  </a:t>
            </a:r>
            <a:r>
              <a:rPr lang="ru-RU" sz="2800" b="1" dirty="0" smtClean="0">
                <a:solidFill>
                  <a:schemeClr val="bg1"/>
                </a:solidFill>
              </a:rPr>
              <a:t>Введіть </a:t>
            </a:r>
            <a:r>
              <a:rPr lang="ru-RU" sz="2800" b="1" dirty="0">
                <a:solidFill>
                  <a:schemeClr val="bg1"/>
                </a:solidFill>
              </a:rPr>
              <a:t>рік публікації </a:t>
            </a:r>
            <a:r>
              <a:rPr lang="ru-RU" sz="2800" b="1" dirty="0" smtClean="0">
                <a:solidFill>
                  <a:schemeClr val="bg1"/>
                </a:solidFill>
              </a:rPr>
              <a:t>матеріалу,  день </a:t>
            </a:r>
            <a:r>
              <a:rPr lang="ru-RU" sz="2800" b="1" dirty="0">
                <a:solidFill>
                  <a:schemeClr val="bg1"/>
                </a:solidFill>
              </a:rPr>
              <a:t>і місяць </a:t>
            </a:r>
            <a:r>
              <a:rPr lang="ru-RU" sz="2800" b="1" dirty="0" smtClean="0">
                <a:solidFill>
                  <a:schemeClr val="bg1"/>
                </a:solidFill>
              </a:rPr>
              <a:t>– факультативно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520" y="2232863"/>
            <a:ext cx="10746105" cy="2455346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1430000" y="6296024"/>
            <a:ext cx="628650" cy="523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bg1"/>
                </a:solidFill>
              </a:rPr>
              <a:t>20</a:t>
            </a:r>
            <a:endParaRPr lang="uk-UA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59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63197" y="569385"/>
            <a:ext cx="4435367" cy="584775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</a:rPr>
              <a:t>CITATION</a:t>
            </a:r>
            <a:r>
              <a:rPr lang="uk-UA" sz="3200" b="1" dirty="0">
                <a:solidFill>
                  <a:schemeClr val="bg1"/>
                </a:solidFill>
              </a:rPr>
              <a:t> </a:t>
            </a:r>
            <a:r>
              <a:rPr lang="en-US" sz="3200" b="1" dirty="0" smtClean="0">
                <a:solidFill>
                  <a:schemeClr val="bg1"/>
                </a:solidFill>
              </a:rPr>
              <a:t>(</a:t>
            </a:r>
            <a:r>
              <a:rPr lang="ru-RU" sz="3200" b="1" dirty="0">
                <a:solidFill>
                  <a:schemeClr val="bg1"/>
                </a:solidFill>
              </a:rPr>
              <a:t>цитування)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744" y="1459021"/>
            <a:ext cx="10768506" cy="1345324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638460" y="3392623"/>
            <a:ext cx="1100507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chemeClr val="bg1"/>
                </a:solidFill>
              </a:rPr>
              <a:t>Введіть </a:t>
            </a:r>
            <a:r>
              <a:rPr lang="uk-UA" sz="2800" b="1" dirty="0">
                <a:solidFill>
                  <a:schemeClr val="bg1"/>
                </a:solidFill>
              </a:rPr>
              <a:t>повний бібліографічний опис для опублікованих матеріалів згідно ДСТУ ГОСТ 7.1-2006. </a:t>
            </a:r>
            <a:endParaRPr lang="uk-UA" sz="2800" b="1" dirty="0" smtClean="0">
              <a:solidFill>
                <a:schemeClr val="bg1"/>
              </a:solidFill>
            </a:endParaRPr>
          </a:p>
          <a:p>
            <a:r>
              <a:rPr lang="uk-UA" sz="2800" b="1" dirty="0" smtClean="0">
                <a:solidFill>
                  <a:schemeClr val="bg1"/>
                </a:solidFill>
              </a:rPr>
              <a:t>•</a:t>
            </a:r>
            <a:r>
              <a:rPr lang="uk-UA" sz="2800" b="1" dirty="0">
                <a:solidFill>
                  <a:schemeClr val="bg1"/>
                </a:solidFill>
              </a:rPr>
              <a:t>	Бібліографічний опис має бути внесений мовою оригіналу. Статтю </a:t>
            </a:r>
            <a:r>
              <a:rPr lang="uk-UA" sz="2800" b="1" dirty="0" smtClean="0">
                <a:solidFill>
                  <a:schemeClr val="bg1"/>
                </a:solidFill>
              </a:rPr>
              <a:t>опишіть мовою </a:t>
            </a:r>
            <a:r>
              <a:rPr lang="uk-UA" sz="2800" b="1" dirty="0">
                <a:solidFill>
                  <a:schemeClr val="bg1"/>
                </a:solidFill>
              </a:rPr>
              <a:t>публікації, джерело (за знаком «//») – на мові оформлення </a:t>
            </a:r>
            <a:r>
              <a:rPr lang="uk-UA" sz="2800" b="1" dirty="0" smtClean="0">
                <a:solidFill>
                  <a:schemeClr val="bg1"/>
                </a:solidFill>
              </a:rPr>
              <a:t>джерела. Перекладати метадані іншими мовами не слід</a:t>
            </a:r>
            <a:endParaRPr lang="uk-UA" sz="28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382599" y="6255512"/>
            <a:ext cx="571500" cy="52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bg1"/>
                </a:solidFill>
              </a:rPr>
              <a:t>21</a:t>
            </a:r>
            <a:endParaRPr lang="uk-UA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40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0155" y="647043"/>
            <a:ext cx="1144546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bg1"/>
                </a:solidFill>
              </a:rPr>
              <a:t>•  </a:t>
            </a:r>
            <a:r>
              <a:rPr lang="uk-UA" sz="2800" b="1" dirty="0" smtClean="0">
                <a:solidFill>
                  <a:schemeClr val="bg1"/>
                </a:solidFill>
              </a:rPr>
              <a:t>Введіть </a:t>
            </a:r>
            <a:r>
              <a:rPr lang="uk-UA" sz="2800" b="1" dirty="0">
                <a:solidFill>
                  <a:schemeClr val="bg1"/>
                </a:solidFill>
              </a:rPr>
              <a:t>прізвища та ініціали всіх авторів</a:t>
            </a:r>
          </a:p>
          <a:p>
            <a:r>
              <a:rPr lang="uk-UA" sz="2800" b="1" dirty="0" smtClean="0">
                <a:solidFill>
                  <a:schemeClr val="bg1"/>
                </a:solidFill>
              </a:rPr>
              <a:t>•  У </a:t>
            </a:r>
            <a:r>
              <a:rPr lang="uk-UA" sz="2800" b="1" dirty="0">
                <a:solidFill>
                  <a:schemeClr val="bg1"/>
                </a:solidFill>
              </a:rPr>
              <a:t>матеріалах конференцій </a:t>
            </a:r>
            <a:r>
              <a:rPr lang="uk-UA" sz="2800" b="1" dirty="0" smtClean="0">
                <a:solidFill>
                  <a:schemeClr val="bg1"/>
                </a:solidFill>
              </a:rPr>
              <a:t>вкажіть </a:t>
            </a:r>
            <a:r>
              <a:rPr lang="uk-UA" sz="2800" b="1" dirty="0">
                <a:solidFill>
                  <a:schemeClr val="bg1"/>
                </a:solidFill>
              </a:rPr>
              <a:t>Місце проведення конференції, Дату проведення конференції та Вихідні дані (тобто де і коли видавався збірник)</a:t>
            </a:r>
          </a:p>
          <a:p>
            <a:r>
              <a:rPr lang="uk-UA" sz="2800" b="1" dirty="0" smtClean="0">
                <a:solidFill>
                  <a:schemeClr val="bg1"/>
                </a:solidFill>
              </a:rPr>
              <a:t>•  Вкажіть </a:t>
            </a:r>
            <a:r>
              <a:rPr lang="uk-UA" sz="2800" b="1" dirty="0">
                <a:solidFill>
                  <a:schemeClr val="bg1"/>
                </a:solidFill>
              </a:rPr>
              <a:t>сторінки, на яких розміщено матеріал</a:t>
            </a:r>
          </a:p>
        </p:txBody>
      </p:sp>
      <p:sp>
        <p:nvSpPr>
          <p:cNvPr id="4" name="Прямокутник 3"/>
          <p:cNvSpPr/>
          <p:nvPr/>
        </p:nvSpPr>
        <p:spPr>
          <a:xfrm>
            <a:off x="664451" y="4731088"/>
            <a:ext cx="10860799" cy="1569660"/>
          </a:xfrm>
          <a:prstGeom prst="rect">
            <a:avLst/>
          </a:prstGeom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uk-UA" sz="2400" dirty="0" smtClean="0">
                <a:solidFill>
                  <a:srgbClr val="0070C0"/>
                </a:solidFill>
              </a:rPr>
              <a:t>Авдєєвський Є. М. </a:t>
            </a:r>
            <a:r>
              <a:rPr lang="uk-UA" sz="2400" dirty="0">
                <a:solidFill>
                  <a:srgbClr val="0070C0"/>
                </a:solidFill>
              </a:rPr>
              <a:t>Діагностика запальних захворювань нижніх дихальних шляхів у дітей / </a:t>
            </a:r>
            <a:r>
              <a:rPr lang="uk-UA" sz="2400" dirty="0" smtClean="0">
                <a:solidFill>
                  <a:srgbClr val="0070C0"/>
                </a:solidFill>
              </a:rPr>
              <a:t>Є. М. Авдєєвський, П. С. Іванов </a:t>
            </a:r>
            <a:r>
              <a:rPr lang="uk-UA" sz="2400" dirty="0">
                <a:solidFill>
                  <a:srgbClr val="0070C0"/>
                </a:solidFill>
              </a:rPr>
              <a:t>// </a:t>
            </a:r>
            <a:r>
              <a:rPr lang="en-US" sz="2400" dirty="0">
                <a:solidFill>
                  <a:srgbClr val="0070C0"/>
                </a:solidFill>
              </a:rPr>
              <a:t>ISIC-2020 : [International Scientific Interdisciplinary Conference for medical students and young scientists, Kharkiv, 08–09 october 2020] : abstract book / KNMU. – Kharkiv, 2020. – P. 17–18.</a:t>
            </a:r>
            <a:endParaRPr lang="uk-UA" sz="2400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391900" y="6257925"/>
            <a:ext cx="53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bg1"/>
                </a:solidFill>
              </a:rPr>
              <a:t>22</a:t>
            </a:r>
            <a:endParaRPr lang="uk-UA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216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777342" y="319864"/>
            <a:ext cx="80445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	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91044" y="635482"/>
            <a:ext cx="1104899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•  НЕ використовуйте </a:t>
            </a:r>
            <a:r>
              <a:rPr lang="ru-RU" sz="2800" b="1" dirty="0">
                <a:solidFill>
                  <a:schemeClr val="bg1"/>
                </a:solidFill>
                <a:latin typeface="+mj-lt"/>
              </a:rPr>
              <a:t>літери ВЕЛИКОГО РЕГІСТРУ поза правилами правопису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•  Не змінюйте </a:t>
            </a:r>
            <a:r>
              <a:rPr lang="ru-RU" sz="2800" b="1" dirty="0">
                <a:solidFill>
                  <a:schemeClr val="bg1"/>
                </a:solidFill>
                <a:latin typeface="+mj-lt"/>
              </a:rPr>
              <a:t>послідовність ПІБ авторів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•  Тире </a:t>
            </a:r>
            <a:r>
              <a:rPr lang="ru-RU" sz="2800" b="1" dirty="0">
                <a:solidFill>
                  <a:schemeClr val="bg1"/>
                </a:solidFill>
                <a:latin typeface="+mj-lt"/>
              </a:rPr>
              <a:t>і дефіс </a:t>
            </a:r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вживайте відповідно </a:t>
            </a:r>
            <a:r>
              <a:rPr lang="ru-RU" sz="2800" b="1" dirty="0">
                <a:solidFill>
                  <a:schemeClr val="bg1"/>
                </a:solidFill>
                <a:latin typeface="+mj-lt"/>
              </a:rPr>
              <a:t>правопису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•  Виважено використовуйте пробіли</a:t>
            </a:r>
            <a:endParaRPr lang="ru-RU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96311" y="4354900"/>
            <a:ext cx="10838464" cy="1938992"/>
          </a:xfrm>
          <a:prstGeom prst="rect">
            <a:avLst/>
          </a:prstGeom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+mj-lt"/>
                <a:ea typeface="Microsoft Himalaya" panose="01010100010101010101" pitchFamily="2" charset="0"/>
                <a:cs typeface="Microsoft Himalaya" panose="01010100010101010101" pitchFamily="2" charset="0"/>
              </a:rPr>
              <a:t>ІВАНОВ П. С. ДІАГНОСТИКА </a:t>
            </a:r>
            <a:r>
              <a:rPr lang="ru-RU" sz="2400" b="1" dirty="0">
                <a:solidFill>
                  <a:schemeClr val="bg1"/>
                </a:solidFill>
                <a:latin typeface="+mj-lt"/>
                <a:ea typeface="Microsoft Himalaya" panose="01010100010101010101" pitchFamily="2" charset="0"/>
                <a:cs typeface="Microsoft Himalaya" panose="01010100010101010101" pitchFamily="2" charset="0"/>
              </a:rPr>
              <a:t>ЗАПАЛЬНИХ ЗАХВОРЮВАНЬ НИЖНІХ ДИХАЛЬНИХ ШЛЯХІВ У ДІТЕЙ / </a:t>
            </a:r>
            <a:r>
              <a:rPr lang="ru-RU" sz="2400" b="1" dirty="0" smtClean="0">
                <a:solidFill>
                  <a:schemeClr val="bg1"/>
                </a:solidFill>
                <a:latin typeface="+mj-lt"/>
                <a:ea typeface="Microsoft Himalaya" panose="01010100010101010101" pitchFamily="2" charset="0"/>
                <a:cs typeface="Microsoft Himalaya" panose="01010100010101010101" pitchFamily="2" charset="0"/>
              </a:rPr>
              <a:t>Є. </a:t>
            </a:r>
            <a:r>
              <a:rPr lang="ru-RU" sz="2400" b="1" dirty="0">
                <a:solidFill>
                  <a:schemeClr val="bg1"/>
                </a:solidFill>
                <a:latin typeface="+mj-lt"/>
                <a:ea typeface="Microsoft Himalaya" panose="01010100010101010101" pitchFamily="2" charset="0"/>
                <a:cs typeface="Microsoft Himalaya" panose="01010100010101010101" pitchFamily="2" charset="0"/>
              </a:rPr>
              <a:t>М</a:t>
            </a:r>
            <a:r>
              <a:rPr lang="ru-RU" sz="2400" b="1" dirty="0" smtClean="0">
                <a:solidFill>
                  <a:schemeClr val="bg1"/>
                </a:solidFill>
                <a:latin typeface="+mj-lt"/>
                <a:ea typeface="Microsoft Himalaya" panose="01010100010101010101" pitchFamily="2" charset="0"/>
                <a:cs typeface="Microsoft Himalaya" panose="01010100010101010101" pitchFamily="2" charset="0"/>
              </a:rPr>
              <a:t>. АВДЄЄВСЬКИЙ, П. С. ІВАНОВ // 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ea typeface="Microsoft Himalaya" panose="01010100010101010101" pitchFamily="2" charset="0"/>
                <a:cs typeface="Microsoft Himalaya" panose="01010100010101010101" pitchFamily="2" charset="0"/>
              </a:rPr>
              <a:t>ISIC–2020 </a:t>
            </a:r>
            <a:r>
              <a:rPr lang="en-US" sz="2400" b="1" dirty="0">
                <a:solidFill>
                  <a:schemeClr val="bg1"/>
                </a:solidFill>
                <a:latin typeface="+mj-lt"/>
                <a:ea typeface="Microsoft Himalaya" panose="01010100010101010101" pitchFamily="2" charset="0"/>
                <a:cs typeface="Microsoft Himalaya" panose="01010100010101010101" pitchFamily="2" charset="0"/>
              </a:rPr>
              <a:t>: [International Scientific Interdisciplinary Conference for medical students and young scientists, </a:t>
            </a:r>
            <a:r>
              <a:rPr lang="ru-RU" sz="2400" b="1" dirty="0">
                <a:solidFill>
                  <a:schemeClr val="bg1"/>
                </a:solidFill>
                <a:latin typeface="+mj-lt"/>
                <a:ea typeface="Microsoft Himalaya" panose="01010100010101010101" pitchFamily="2" charset="0"/>
                <a:cs typeface="Microsoft Himalaya" panose="01010100010101010101" pitchFamily="2" charset="0"/>
              </a:rPr>
              <a:t>Харків, 08–09 жовтня 2020] : збірка тез / ХНМУ. – Харків, 2020. – С. 17–18</a:t>
            </a:r>
            <a:r>
              <a:rPr lang="ru-RU" sz="2400" dirty="0">
                <a:solidFill>
                  <a:schemeClr val="bg1"/>
                </a:solidFill>
                <a:latin typeface="+mj-lt"/>
                <a:ea typeface="Microsoft Himalaya" panose="01010100010101010101" pitchFamily="2" charset="0"/>
                <a:cs typeface="Microsoft Himalaya" panose="01010100010101010101" pitchFamily="2" charset="0"/>
              </a:rPr>
              <a:t>.</a:t>
            </a:r>
            <a:r>
              <a:rPr lang="ru-RU" sz="2400" dirty="0">
                <a:latin typeface="+mj-lt"/>
                <a:ea typeface="Microsoft Himalaya" panose="01010100010101010101" pitchFamily="2" charset="0"/>
                <a:cs typeface="Microsoft Himalaya" panose="01010100010101010101" pitchFamily="2" charset="0"/>
              </a:rPr>
              <a:t>.</a:t>
            </a:r>
          </a:p>
        </p:txBody>
      </p:sp>
      <p:sp>
        <p:nvSpPr>
          <p:cNvPr id="5" name="Множення 4"/>
          <p:cNvSpPr/>
          <p:nvPr/>
        </p:nvSpPr>
        <p:spPr>
          <a:xfrm>
            <a:off x="2817758" y="3591718"/>
            <a:ext cx="5896303" cy="3266282"/>
          </a:xfrm>
          <a:prstGeom prst="mathMultiply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TextBox 6"/>
          <p:cNvSpPr txBox="1"/>
          <p:nvPr/>
        </p:nvSpPr>
        <p:spPr>
          <a:xfrm>
            <a:off x="11401425" y="6255792"/>
            <a:ext cx="561975" cy="541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bg1"/>
                </a:solidFill>
              </a:rPr>
              <a:t>23</a:t>
            </a:r>
            <a:endParaRPr lang="uk-UA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87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777342" y="319864"/>
            <a:ext cx="80445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	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81025" y="620591"/>
            <a:ext cx="1087755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</a:rPr>
              <a:t>•  </a:t>
            </a:r>
            <a:r>
              <a:rPr lang="ru-RU" sz="2800" b="1" dirty="0" smtClean="0">
                <a:solidFill>
                  <a:schemeClr val="bg1"/>
                </a:solidFill>
              </a:rPr>
              <a:t>Оберіть </a:t>
            </a:r>
            <a:r>
              <a:rPr lang="ru-RU" sz="2800" b="1" dirty="0">
                <a:solidFill>
                  <a:schemeClr val="bg1"/>
                </a:solidFill>
              </a:rPr>
              <a:t>з </a:t>
            </a:r>
            <a:r>
              <a:rPr lang="ru-RU" sz="2800" b="1" dirty="0" smtClean="0">
                <a:solidFill>
                  <a:schemeClr val="bg1"/>
                </a:solidFill>
              </a:rPr>
              <a:t>«Прикладів </a:t>
            </a:r>
            <a:r>
              <a:rPr lang="ru-RU" sz="2800" b="1" dirty="0">
                <a:solidFill>
                  <a:schemeClr val="bg1"/>
                </a:solidFill>
              </a:rPr>
              <a:t>бібліографічного </a:t>
            </a:r>
            <a:r>
              <a:rPr lang="ru-RU" sz="2800" b="1" dirty="0" smtClean="0">
                <a:solidFill>
                  <a:schemeClr val="bg1"/>
                </a:solidFill>
              </a:rPr>
              <a:t>опису» (за посиланням: </a:t>
            </a:r>
            <a:r>
              <a:rPr lang="en-US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hlinkClick r:id="rId2"/>
              </a:rPr>
              <a:t>https</a:t>
            </a:r>
            <a:r>
              <a:rPr lang="en-US" sz="2800" b="1" dirty="0">
                <a:solidFill>
                  <a:schemeClr val="accent6">
                    <a:lumMod val="60000"/>
                    <a:lumOff val="40000"/>
                  </a:schemeClr>
                </a:solidFill>
                <a:hlinkClick r:id="rId2"/>
              </a:rPr>
              <a:t>://</a:t>
            </a:r>
            <a:r>
              <a:rPr lang="en-US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hlinkClick r:id="rId2"/>
              </a:rPr>
              <a:t>repo.knmu.edu.ua/handle/123456789/33497</a:t>
            </a:r>
            <a:r>
              <a:rPr lang="uk-UA" sz="2800" b="1" dirty="0" smtClean="0">
                <a:solidFill>
                  <a:schemeClr val="bg1"/>
                </a:solidFill>
              </a:rPr>
              <a:t>) </a:t>
            </a:r>
            <a:r>
              <a:rPr lang="ru-RU" sz="2800" b="1" dirty="0" smtClean="0">
                <a:solidFill>
                  <a:schemeClr val="bg1"/>
                </a:solidFill>
              </a:rPr>
              <a:t>той</a:t>
            </a:r>
            <a:r>
              <a:rPr lang="ru-RU" sz="2800" b="1" dirty="0">
                <a:solidFill>
                  <a:schemeClr val="bg1"/>
                </a:solidFill>
              </a:rPr>
              <a:t>, що відповідає потребі, </a:t>
            </a:r>
            <a:r>
              <a:rPr lang="ru-RU" sz="2800" b="1" dirty="0" smtClean="0">
                <a:solidFill>
                  <a:schemeClr val="bg1"/>
                </a:solidFill>
              </a:rPr>
              <a:t>скопіюйте </a:t>
            </a:r>
            <a:r>
              <a:rPr lang="ru-RU" sz="2800" b="1" dirty="0">
                <a:solidFill>
                  <a:schemeClr val="bg1"/>
                </a:solidFill>
              </a:rPr>
              <a:t>його у документ програми </a:t>
            </a:r>
            <a:r>
              <a:rPr lang="en-US" sz="2800" b="1" dirty="0">
                <a:solidFill>
                  <a:schemeClr val="bg1"/>
                </a:solidFill>
              </a:rPr>
              <a:t>Word, </a:t>
            </a:r>
            <a:r>
              <a:rPr lang="ru-RU" sz="2800" b="1" dirty="0">
                <a:solidFill>
                  <a:schemeClr val="bg1"/>
                </a:solidFill>
              </a:rPr>
              <a:t>замінити дані на необхідні, зберігаючи бібліографічні і розділові знаки. Потім готовий опис </a:t>
            </a:r>
            <a:r>
              <a:rPr lang="ru-RU" sz="2800" b="1" dirty="0" smtClean="0">
                <a:solidFill>
                  <a:schemeClr val="bg1"/>
                </a:solidFill>
              </a:rPr>
              <a:t> розмістіть </a:t>
            </a:r>
            <a:r>
              <a:rPr lang="ru-RU" sz="2800" b="1" dirty="0">
                <a:solidFill>
                  <a:schemeClr val="bg1"/>
                </a:solidFill>
              </a:rPr>
              <a:t>у віконце</a:t>
            </a:r>
          </a:p>
          <a:p>
            <a:r>
              <a:rPr lang="ru-RU" sz="2000" dirty="0">
                <a:solidFill>
                  <a:schemeClr val="bg1"/>
                </a:solidFill>
              </a:rPr>
              <a:t>	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717381" y="6403016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28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899" y="3355325"/>
            <a:ext cx="5235467" cy="2957491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3654" y="3340216"/>
            <a:ext cx="5204921" cy="2972602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11407818" y="6258653"/>
            <a:ext cx="6000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bg1"/>
                </a:solidFill>
              </a:rPr>
              <a:t>24</a:t>
            </a:r>
            <a:endParaRPr lang="uk-UA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86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2925" y="104775"/>
            <a:ext cx="11239500" cy="67532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>
                <a:solidFill>
                  <a:schemeClr val="bg1"/>
                </a:solidFill>
                <a:latin typeface="+mj-lt"/>
                <a:ea typeface="Microsoft Himalaya" panose="01010100010101010101" pitchFamily="2" charset="0"/>
                <a:cs typeface="Microsoft Himalaya" panose="01010100010101010101" pitchFamily="2" charset="0"/>
              </a:rPr>
              <a:t>Приклад складання бібліографічного опису статті чотирьох авторів зі збірки матеріалів конференції:</a:t>
            </a:r>
          </a:p>
          <a:p>
            <a:endParaRPr lang="ru-RU" sz="2000" b="1" dirty="0">
              <a:solidFill>
                <a:schemeClr val="bg1"/>
              </a:solidFill>
              <a:latin typeface="+mj-lt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r>
              <a:rPr lang="ru-RU" sz="2200" b="1" dirty="0">
                <a:solidFill>
                  <a:schemeClr val="bg1"/>
                </a:solidFill>
                <a:latin typeface="+mj-lt"/>
                <a:ea typeface="Microsoft Himalaya" panose="01010100010101010101" pitchFamily="2" charset="0"/>
                <a:cs typeface="Microsoft Himalaya" panose="01010100010101010101" pitchFamily="2" charset="0"/>
              </a:rPr>
              <a:t>Назва статті•/•Ініціали та прізвище першого автора,•ініціали та прізвища наступних авторів•//•Назва конференції•:•інформація про те, який захід проведено,•де проходила конференція,•коли проходила конференція•/•хто проводив конференцію.•–•Місто видання збірника•:•назва видавництва,•рік видання збірника.•–•Сторінки, на яких розміщено статтю.</a:t>
            </a:r>
          </a:p>
          <a:p>
            <a:endParaRPr lang="ru-RU" sz="2000" b="1" dirty="0">
              <a:solidFill>
                <a:schemeClr val="bg1"/>
              </a:solidFill>
              <a:latin typeface="+mj-lt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r>
              <a:rPr lang="ru-RU" sz="2800" b="1" dirty="0">
                <a:solidFill>
                  <a:schemeClr val="bg1"/>
                </a:solidFill>
                <a:latin typeface="+mj-lt"/>
                <a:ea typeface="Microsoft Himalaya" panose="01010100010101010101" pitchFamily="2" charset="0"/>
                <a:cs typeface="Microsoft Himalaya" panose="01010100010101010101" pitchFamily="2" charset="0"/>
              </a:rPr>
              <a:t>Результат:</a:t>
            </a:r>
          </a:p>
          <a:p>
            <a:endParaRPr lang="ru-RU" sz="2000" b="1" dirty="0">
              <a:solidFill>
                <a:schemeClr val="bg1"/>
              </a:solidFill>
              <a:latin typeface="+mj-lt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r>
              <a:rPr lang="ru-RU" sz="2200" b="1" dirty="0">
                <a:solidFill>
                  <a:schemeClr val="bg1"/>
                </a:solidFill>
                <a:latin typeface="+mj-lt"/>
                <a:ea typeface="Microsoft Himalaya" panose="01010100010101010101" pitchFamily="2" charset="0"/>
                <a:cs typeface="Microsoft Himalaya" panose="01010100010101010101" pitchFamily="2" charset="0"/>
              </a:rPr>
              <a:t>Магістратура•–•</a:t>
            </a:r>
            <a:r>
              <a:rPr lang="ru-RU" sz="2200" b="1" dirty="0" smtClean="0">
                <a:solidFill>
                  <a:schemeClr val="bg1"/>
                </a:solidFill>
                <a:latin typeface="+mj-lt"/>
                <a:ea typeface="Microsoft Himalaya" panose="01010100010101010101" pitchFamily="2" charset="0"/>
                <a:cs typeface="Microsoft Himalaya" panose="01010100010101010101" pitchFamily="2" charset="0"/>
              </a:rPr>
              <a:t>складова•частина•наукової•діяльності•фахівця•/•</a:t>
            </a:r>
            <a:r>
              <a:rPr lang="ru-RU" sz="2200" b="1" dirty="0">
                <a:solidFill>
                  <a:schemeClr val="bg1"/>
                </a:solidFill>
                <a:latin typeface="+mj-lt"/>
                <a:ea typeface="Microsoft Himalaya" panose="01010100010101010101" pitchFamily="2" charset="0"/>
                <a:cs typeface="Microsoft Himalaya" panose="01010100010101010101" pitchFamily="2" charset="0"/>
              </a:rPr>
              <a:t>І.•І.•Соколова</a:t>
            </a:r>
            <a:r>
              <a:rPr lang="ru-RU" sz="2200" b="1" dirty="0" smtClean="0">
                <a:solidFill>
                  <a:schemeClr val="bg1"/>
                </a:solidFill>
                <a:latin typeface="+mj-lt"/>
                <a:ea typeface="Microsoft Himalaya" panose="01010100010101010101" pitchFamily="2" charset="0"/>
                <a:cs typeface="Microsoft Himalaya" panose="01010100010101010101" pitchFamily="2" charset="0"/>
              </a:rPr>
              <a:t>, •</a:t>
            </a:r>
            <a:r>
              <a:rPr lang="ru-RU" sz="2200" b="1" dirty="0">
                <a:solidFill>
                  <a:schemeClr val="bg1"/>
                </a:solidFill>
                <a:latin typeface="+mj-lt"/>
                <a:ea typeface="Microsoft Himalaya" panose="01010100010101010101" pitchFamily="2" charset="0"/>
                <a:cs typeface="Microsoft Himalaya" panose="01010100010101010101" pitchFamily="2" charset="0"/>
              </a:rPr>
              <a:t>О.•Г.•Денисова</a:t>
            </a:r>
            <a:r>
              <a:rPr lang="ru-RU" sz="2200" b="1" dirty="0" smtClean="0">
                <a:solidFill>
                  <a:schemeClr val="bg1"/>
                </a:solidFill>
                <a:latin typeface="+mj-lt"/>
                <a:ea typeface="Microsoft Himalaya" panose="01010100010101010101" pitchFamily="2" charset="0"/>
                <a:cs typeface="Microsoft Himalaya" panose="01010100010101010101" pitchFamily="2" charset="0"/>
              </a:rPr>
              <a:t>,•</a:t>
            </a:r>
            <a:r>
              <a:rPr lang="ru-RU" sz="2200" b="1" dirty="0">
                <a:solidFill>
                  <a:schemeClr val="bg1"/>
                </a:solidFill>
                <a:latin typeface="+mj-lt"/>
                <a:ea typeface="Microsoft Himalaya" panose="01010100010101010101" pitchFamily="2" charset="0"/>
                <a:cs typeface="Microsoft Himalaya" panose="01010100010101010101" pitchFamily="2" charset="0"/>
              </a:rPr>
              <a:t>О.•Ю.•Стоян,•О.•Г.•Ярошенко•//•Сучасний•стан•та•перспективи</a:t>
            </a:r>
            <a:r>
              <a:rPr lang="ru-RU" sz="2200" b="1" dirty="0" smtClean="0">
                <a:solidFill>
                  <a:schemeClr val="bg1"/>
                </a:solidFill>
                <a:latin typeface="+mj-lt"/>
                <a:ea typeface="Microsoft Himalaya" panose="01010100010101010101" pitchFamily="2" charset="0"/>
                <a:cs typeface="Microsoft Himalaya" panose="01010100010101010101" pitchFamily="2" charset="0"/>
              </a:rPr>
              <a:t>•</a:t>
            </a:r>
          </a:p>
          <a:p>
            <a:r>
              <a:rPr lang="ru-RU" sz="2200" b="1" dirty="0" smtClean="0">
                <a:solidFill>
                  <a:schemeClr val="bg1"/>
                </a:solidFill>
                <a:latin typeface="+mj-lt"/>
                <a:ea typeface="Microsoft Himalaya" panose="01010100010101010101" pitchFamily="2" charset="0"/>
                <a:cs typeface="Microsoft Himalaya" panose="01010100010101010101" pitchFamily="2" charset="0"/>
              </a:rPr>
              <a:t>підготовки•лікарів-інтернів•у•Харківському•національному•медичному•університеті• :•</a:t>
            </a:r>
            <a:r>
              <a:rPr lang="ru-RU" sz="2200" b="1" dirty="0" err="1" smtClean="0">
                <a:solidFill>
                  <a:schemeClr val="bg1"/>
                </a:solidFill>
                <a:latin typeface="+mj-lt"/>
                <a:ea typeface="Microsoft Himalaya" panose="01010100010101010101" pitchFamily="2" charset="0"/>
                <a:cs typeface="Microsoft Himalaya" panose="01010100010101010101" pitchFamily="2" charset="0"/>
              </a:rPr>
              <a:t>матеріали•ХХХІХ•навчально-методичної•конференції</a:t>
            </a:r>
            <a:r>
              <a:rPr lang="ru-RU" sz="2200" b="1" dirty="0" err="1">
                <a:solidFill>
                  <a:schemeClr val="bg1"/>
                </a:solidFill>
                <a:latin typeface="+mj-lt"/>
                <a:ea typeface="Microsoft Himalaya" panose="01010100010101010101" pitchFamily="2" charset="0"/>
                <a:cs typeface="Microsoft Himalaya" panose="01010100010101010101" pitchFamily="2" charset="0"/>
              </a:rPr>
              <a:t>,•Харків</a:t>
            </a:r>
            <a:r>
              <a:rPr lang="ru-RU" sz="2200" b="1" dirty="0" smtClean="0">
                <a:solidFill>
                  <a:schemeClr val="bg1"/>
                </a:solidFill>
                <a:latin typeface="+mj-lt"/>
                <a:ea typeface="Microsoft Himalaya" panose="01010100010101010101" pitchFamily="2" charset="0"/>
                <a:cs typeface="Microsoft Himalaya" panose="01010100010101010101" pitchFamily="2" charset="0"/>
              </a:rPr>
              <a:t>, •</a:t>
            </a:r>
            <a:r>
              <a:rPr lang="ru-RU" sz="2200" b="1" dirty="0">
                <a:solidFill>
                  <a:schemeClr val="bg1"/>
                </a:solidFill>
                <a:latin typeface="+mj-lt"/>
                <a:ea typeface="Microsoft Himalaya" panose="01010100010101010101" pitchFamily="2" charset="0"/>
                <a:cs typeface="Microsoft Himalaya" panose="01010100010101010101" pitchFamily="2" charset="0"/>
              </a:rPr>
              <a:t>11•квітня•2012•р</a:t>
            </a:r>
            <a:r>
              <a:rPr lang="ru-RU" sz="2200" b="1" dirty="0" smtClean="0">
                <a:solidFill>
                  <a:schemeClr val="bg1"/>
                </a:solidFill>
                <a:latin typeface="+mj-lt"/>
                <a:ea typeface="Microsoft Himalaya" panose="01010100010101010101" pitchFamily="2" charset="0"/>
                <a:cs typeface="Microsoft Himalaya" panose="01010100010101010101" pitchFamily="2" charset="0"/>
              </a:rPr>
              <a:t>.• /•</a:t>
            </a:r>
            <a:r>
              <a:rPr lang="ru-RU" sz="2200" b="1" dirty="0">
                <a:solidFill>
                  <a:schemeClr val="bg1"/>
                </a:solidFill>
                <a:latin typeface="+mj-lt"/>
                <a:ea typeface="Microsoft Himalaya" panose="01010100010101010101" pitchFamily="2" charset="0"/>
                <a:cs typeface="Microsoft Himalaya" panose="01010100010101010101" pitchFamily="2" charset="0"/>
              </a:rPr>
              <a:t>ХНМУ.•–•Харків•:•ХНМУ,•2012.•–•С.•69–71.</a:t>
            </a:r>
          </a:p>
          <a:p>
            <a:r>
              <a:rPr lang="ru-RU" sz="2000" b="1" dirty="0">
                <a:solidFill>
                  <a:schemeClr val="bg1"/>
                </a:solidFill>
                <a:latin typeface="+mj-lt"/>
                <a:ea typeface="Microsoft Himalaya" panose="01010100010101010101" pitchFamily="2" charset="0"/>
                <a:cs typeface="Microsoft Himalaya" panose="01010100010101010101" pitchFamily="2" charset="0"/>
              </a:rPr>
              <a:t>         </a:t>
            </a:r>
            <a:endParaRPr lang="ru-RU" sz="2000" b="1" dirty="0" smtClean="0">
              <a:solidFill>
                <a:schemeClr val="bg1"/>
              </a:solidFill>
              <a:latin typeface="+mj-lt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r>
              <a:rPr lang="ru-RU" sz="2000" b="1" dirty="0" smtClean="0">
                <a:solidFill>
                  <a:schemeClr val="bg1"/>
                </a:solidFill>
                <a:latin typeface="+mj-lt"/>
                <a:ea typeface="Microsoft Himalaya" panose="01010100010101010101" pitchFamily="2" charset="0"/>
                <a:cs typeface="Microsoft Himalaya" panose="01010100010101010101" pitchFamily="2" charset="0"/>
              </a:rPr>
              <a:t>(• </a:t>
            </a:r>
            <a:r>
              <a:rPr lang="ru-RU" sz="2000" b="1" dirty="0">
                <a:solidFill>
                  <a:schemeClr val="bg1"/>
                </a:solidFill>
                <a:latin typeface="+mj-lt"/>
                <a:ea typeface="Microsoft Himalaya" panose="01010100010101010101" pitchFamily="2" charset="0"/>
                <a:cs typeface="Microsoft Himalaya" panose="01010100010101010101" pitchFamily="2" charset="0"/>
              </a:rPr>
              <a:t>– один пробіл)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401425" y="6257924"/>
            <a:ext cx="590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bg1"/>
                </a:solidFill>
              </a:rPr>
              <a:t>25</a:t>
            </a:r>
            <a:endParaRPr lang="uk-UA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12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570524" y="558271"/>
            <a:ext cx="10804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+mj-lt"/>
              </a:rPr>
              <a:t>SERIES</a:t>
            </a:r>
            <a:r>
              <a:rPr lang="ru-RU" sz="3200" b="1" dirty="0">
                <a:solidFill>
                  <a:schemeClr val="bg1"/>
                </a:solidFill>
                <a:latin typeface="+mj-lt"/>
              </a:rPr>
              <a:t>/</a:t>
            </a:r>
            <a:r>
              <a:rPr lang="en-US" sz="3200" b="1" dirty="0">
                <a:solidFill>
                  <a:schemeClr val="bg1"/>
                </a:solidFill>
                <a:latin typeface="+mj-lt"/>
              </a:rPr>
              <a:t>REPORT NO</a:t>
            </a:r>
            <a:r>
              <a:rPr lang="ru-RU" sz="3200" b="1" dirty="0">
                <a:solidFill>
                  <a:schemeClr val="bg1"/>
                </a:solidFill>
                <a:latin typeface="+mj-lt"/>
              </a:rPr>
              <a:t> (номер серії/</a:t>
            </a:r>
            <a:r>
              <a:rPr lang="ru-RU" sz="3200" b="1" dirty="0" err="1">
                <a:solidFill>
                  <a:schemeClr val="bg1"/>
                </a:solidFill>
                <a:latin typeface="+mj-lt"/>
              </a:rPr>
              <a:t>звіту</a:t>
            </a:r>
            <a:r>
              <a:rPr lang="ru-RU" sz="3200" b="1" dirty="0" smtClean="0">
                <a:solidFill>
                  <a:schemeClr val="bg1"/>
                </a:solidFill>
                <a:latin typeface="+mj-lt"/>
              </a:rPr>
              <a:t>) </a:t>
            </a:r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- факультативно</a:t>
            </a:r>
            <a:r>
              <a:rPr lang="ru-RU" sz="2800" dirty="0" smtClean="0">
                <a:solidFill>
                  <a:schemeClr val="bg1"/>
                </a:solidFill>
                <a:latin typeface="+mj-lt"/>
              </a:rPr>
              <a:t> </a:t>
            </a:r>
            <a:endParaRPr lang="uk-UA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0524" y="2020415"/>
            <a:ext cx="96064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IDENTIFIERS</a:t>
            </a:r>
            <a:r>
              <a:rPr lang="uk-UA" sz="3200" b="1" dirty="0">
                <a:solidFill>
                  <a:schemeClr val="bg1"/>
                </a:solidFill>
              </a:rPr>
              <a:t> (ідентифікатори</a:t>
            </a:r>
            <a:r>
              <a:rPr lang="uk-UA" sz="3200" b="1" dirty="0" smtClean="0">
                <a:solidFill>
                  <a:schemeClr val="bg1"/>
                </a:solidFill>
              </a:rPr>
              <a:t>) </a:t>
            </a:r>
            <a:r>
              <a:rPr lang="uk-UA" sz="2800" b="1" dirty="0" smtClean="0">
                <a:solidFill>
                  <a:schemeClr val="bg1"/>
                </a:solidFill>
              </a:rPr>
              <a:t>- факультативно</a:t>
            </a:r>
            <a:r>
              <a:rPr lang="uk-UA" sz="2800" dirty="0" smtClean="0">
                <a:solidFill>
                  <a:schemeClr val="bg1"/>
                </a:solidFill>
              </a:rPr>
              <a:t> 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368" y="3097420"/>
            <a:ext cx="10861457" cy="3194082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1410950" y="6260512"/>
            <a:ext cx="5619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bg1"/>
                </a:solidFill>
              </a:rPr>
              <a:t>26</a:t>
            </a:r>
            <a:endParaRPr lang="uk-UA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80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585295" y="595328"/>
            <a:ext cx="44774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TYPE</a:t>
            </a:r>
            <a:r>
              <a:rPr lang="uk-UA" sz="3200" b="1" dirty="0" smtClean="0">
                <a:solidFill>
                  <a:schemeClr val="bg1"/>
                </a:solidFill>
              </a:rPr>
              <a:t> </a:t>
            </a:r>
            <a:r>
              <a:rPr lang="en-US" sz="3200" b="1" dirty="0" smtClean="0">
                <a:solidFill>
                  <a:schemeClr val="bg1"/>
                </a:solidFill>
              </a:rPr>
              <a:t> </a:t>
            </a:r>
            <a:r>
              <a:rPr lang="en-US" sz="3200" b="1" dirty="0">
                <a:solidFill>
                  <a:schemeClr val="bg1"/>
                </a:solidFill>
              </a:rPr>
              <a:t>(</a:t>
            </a:r>
            <a:r>
              <a:rPr lang="ru-RU" sz="3200" b="1" dirty="0">
                <a:solidFill>
                  <a:schemeClr val="bg1"/>
                </a:solidFill>
              </a:rPr>
              <a:t>тип / вид)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899" y="2867024"/>
            <a:ext cx="10753725" cy="3401411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9" name="Прямокутник 8"/>
          <p:cNvSpPr/>
          <p:nvPr/>
        </p:nvSpPr>
        <p:spPr>
          <a:xfrm>
            <a:off x="585295" y="1615760"/>
            <a:ext cx="103631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Оберіть вид документу, що дійсно відповідає публікації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10949" y="6258910"/>
            <a:ext cx="71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bg1"/>
                </a:solidFill>
              </a:rPr>
              <a:t>27</a:t>
            </a:r>
            <a:endParaRPr lang="uk-UA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1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21420" y="581369"/>
            <a:ext cx="44879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LANGUAGE</a:t>
            </a:r>
            <a:r>
              <a:rPr lang="uk-UA" sz="3200" b="1" dirty="0" smtClean="0">
                <a:solidFill>
                  <a:schemeClr val="bg1"/>
                </a:solidFill>
              </a:rPr>
              <a:t> </a:t>
            </a:r>
            <a:r>
              <a:rPr lang="en-US" sz="3200" b="1" dirty="0" smtClean="0">
                <a:solidFill>
                  <a:schemeClr val="bg1"/>
                </a:solidFill>
              </a:rPr>
              <a:t>(</a:t>
            </a:r>
            <a:r>
              <a:rPr lang="ru-RU" sz="3200" b="1" dirty="0">
                <a:solidFill>
                  <a:schemeClr val="bg1"/>
                </a:solidFill>
              </a:rPr>
              <a:t>мова)</a:t>
            </a:r>
          </a:p>
        </p:txBody>
      </p:sp>
      <p:sp>
        <p:nvSpPr>
          <p:cNvPr id="11" name="Прямокутник 10"/>
          <p:cNvSpPr/>
          <p:nvPr/>
        </p:nvSpPr>
        <p:spPr>
          <a:xfrm>
            <a:off x="621420" y="1604018"/>
            <a:ext cx="102458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Оберіть мову основного тексту твору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485" y="2857499"/>
            <a:ext cx="10814816" cy="3415069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1420475" y="6263043"/>
            <a:ext cx="6000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bg1"/>
                </a:solidFill>
              </a:rPr>
              <a:t>28</a:t>
            </a:r>
            <a:endParaRPr lang="uk-UA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03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635260" y="640235"/>
            <a:ext cx="11414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SUBJECT  KEYWORDS (ключові  слова  або словосполучення)</a:t>
            </a:r>
          </a:p>
        </p:txBody>
      </p:sp>
      <p:sp>
        <p:nvSpPr>
          <p:cNvPr id="10" name="Прямокутник 9"/>
          <p:cNvSpPr/>
          <p:nvPr/>
        </p:nvSpPr>
        <p:spPr>
          <a:xfrm>
            <a:off x="548640" y="1225010"/>
            <a:ext cx="1100657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</a:rPr>
              <a:t>•  </a:t>
            </a:r>
            <a:r>
              <a:rPr lang="ru-RU" sz="2800" b="1" dirty="0" smtClean="0">
                <a:solidFill>
                  <a:schemeClr val="bg1"/>
                </a:solidFill>
              </a:rPr>
              <a:t>Введіть основні терміни, що пояснюють зміст публікації</a:t>
            </a:r>
            <a:endParaRPr lang="ru-RU" sz="2800" b="1" dirty="0">
              <a:solidFill>
                <a:schemeClr val="bg1"/>
              </a:solidFill>
            </a:endParaRPr>
          </a:p>
          <a:p>
            <a:r>
              <a:rPr lang="ru-RU" sz="2800" b="1" dirty="0">
                <a:solidFill>
                  <a:schemeClr val="bg1"/>
                </a:solidFill>
              </a:rPr>
              <a:t>•  </a:t>
            </a:r>
            <a:r>
              <a:rPr lang="ru-RU" sz="2800" b="1" dirty="0" smtClean="0">
                <a:solidFill>
                  <a:schemeClr val="bg1"/>
                </a:solidFill>
              </a:rPr>
              <a:t>Введіть </a:t>
            </a:r>
            <a:r>
              <a:rPr lang="ru-RU" sz="2800" b="1" dirty="0">
                <a:solidFill>
                  <a:schemeClr val="bg1"/>
                </a:solidFill>
              </a:rPr>
              <a:t>кожне словосполучення в окреме </a:t>
            </a:r>
            <a:r>
              <a:rPr lang="ru-RU" sz="2800" b="1" dirty="0" smtClean="0">
                <a:solidFill>
                  <a:schemeClr val="bg1"/>
                </a:solidFill>
              </a:rPr>
              <a:t>віконце почергово, поставивши курсор на напис «</a:t>
            </a:r>
            <a:r>
              <a:rPr lang="en-US" sz="2800" b="1" dirty="0" smtClean="0">
                <a:solidFill>
                  <a:schemeClr val="bg1"/>
                </a:solidFill>
              </a:rPr>
              <a:t>Subject Keywords</a:t>
            </a:r>
            <a:r>
              <a:rPr lang="uk-UA" sz="2800" b="1" dirty="0" smtClean="0">
                <a:solidFill>
                  <a:schemeClr val="bg1"/>
                </a:solidFill>
              </a:rPr>
              <a:t>». Д</a:t>
            </a:r>
            <a:r>
              <a:rPr lang="ru-RU" sz="2800" b="1" dirty="0" smtClean="0">
                <a:solidFill>
                  <a:schemeClr val="bg1"/>
                </a:solidFill>
              </a:rPr>
              <a:t>ля цього </a:t>
            </a:r>
            <a:r>
              <a:rPr lang="ru-RU" sz="2800" b="1" dirty="0">
                <a:solidFill>
                  <a:schemeClr val="bg1"/>
                </a:solidFill>
              </a:rPr>
              <a:t>після </a:t>
            </a:r>
            <a:r>
              <a:rPr lang="ru-RU" sz="2800" b="1" dirty="0" smtClean="0">
                <a:solidFill>
                  <a:schemeClr val="bg1"/>
                </a:solidFill>
              </a:rPr>
              <a:t>кожного </a:t>
            </a:r>
            <a:r>
              <a:rPr lang="ru-RU" sz="2800" b="1" dirty="0">
                <a:solidFill>
                  <a:schemeClr val="bg1"/>
                </a:solidFill>
              </a:rPr>
              <a:t>натисніть </a:t>
            </a:r>
            <a:r>
              <a:rPr lang="ru-RU" sz="2800" b="1" dirty="0" smtClean="0">
                <a:solidFill>
                  <a:schemeClr val="bg1"/>
                </a:solidFill>
              </a:rPr>
              <a:t>«Enter»</a:t>
            </a:r>
            <a:endParaRPr lang="ru-RU" sz="2800" b="1" dirty="0">
              <a:solidFill>
                <a:schemeClr val="bg1"/>
              </a:solidFill>
            </a:endParaRPr>
          </a:p>
          <a:p>
            <a:r>
              <a:rPr lang="ru-RU" sz="2800" b="1" dirty="0">
                <a:solidFill>
                  <a:schemeClr val="bg1"/>
                </a:solidFill>
              </a:rPr>
              <a:t>• </a:t>
            </a:r>
            <a:r>
              <a:rPr lang="ru-RU" sz="2800" b="1" dirty="0" smtClean="0">
                <a:solidFill>
                  <a:schemeClr val="bg1"/>
                </a:solidFill>
              </a:rPr>
              <a:t>Можете </a:t>
            </a:r>
            <a:r>
              <a:rPr lang="ru-RU" sz="2800" b="1" dirty="0">
                <a:solidFill>
                  <a:schemeClr val="bg1"/>
                </a:solidFill>
              </a:rPr>
              <a:t>додати одразу всі ключові слова, </a:t>
            </a:r>
            <a:r>
              <a:rPr lang="ru-RU" sz="2800" b="1" dirty="0" smtClean="0">
                <a:solidFill>
                  <a:schemeClr val="bg1"/>
                </a:solidFill>
              </a:rPr>
              <a:t>відокремивши </a:t>
            </a:r>
            <a:r>
              <a:rPr lang="ru-RU" sz="2800" b="1" dirty="0">
                <a:solidFill>
                  <a:schemeClr val="bg1"/>
                </a:solidFill>
              </a:rPr>
              <a:t>їх комами. Після цього </a:t>
            </a:r>
            <a:r>
              <a:rPr lang="ru-RU" sz="2800" b="1" dirty="0" smtClean="0">
                <a:solidFill>
                  <a:schemeClr val="bg1"/>
                </a:solidFill>
              </a:rPr>
              <a:t>натисніть </a:t>
            </a:r>
            <a:r>
              <a:rPr lang="en-US" sz="2800" b="1" dirty="0">
                <a:solidFill>
                  <a:schemeClr val="bg1"/>
                </a:solidFill>
              </a:rPr>
              <a:t>Enter, </a:t>
            </a:r>
            <a:r>
              <a:rPr lang="ru-RU" sz="2800" b="1" dirty="0" smtClean="0">
                <a:solidFill>
                  <a:schemeClr val="bg1"/>
                </a:solidFill>
              </a:rPr>
              <a:t>щоб </a:t>
            </a:r>
            <a:r>
              <a:rPr lang="ru-RU" sz="2800" b="1" dirty="0">
                <a:solidFill>
                  <a:schemeClr val="bg1"/>
                </a:solidFill>
              </a:rPr>
              <a:t>система їх розділила </a:t>
            </a:r>
            <a:r>
              <a:rPr lang="ru-RU" sz="2800" b="1" dirty="0" smtClean="0">
                <a:solidFill>
                  <a:schemeClr val="bg1"/>
                </a:solidFill>
              </a:rPr>
              <a:t>автоматично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323" y="4333553"/>
            <a:ext cx="10783827" cy="19752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56643" y="158935"/>
            <a:ext cx="2341067" cy="6462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417302" y="6261203"/>
            <a:ext cx="5633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bg1"/>
                </a:solidFill>
              </a:rPr>
              <a:t>29</a:t>
            </a:r>
            <a:endParaRPr lang="uk-UA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24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12230" y="669020"/>
            <a:ext cx="1082302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Ознайомтесь </a:t>
            </a:r>
            <a:r>
              <a:rPr lang="ru-RU" sz="2800" b="1" dirty="0">
                <a:solidFill>
                  <a:schemeClr val="bg1"/>
                </a:solidFill>
                <a:latin typeface="+mj-lt"/>
              </a:rPr>
              <a:t>з основними вимогами Репозитарію ХНМУ, які викладені в Положенні та інших пов’язаних документах, розміщених на головній сторінці </a:t>
            </a:r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архіву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5691" y="627338"/>
            <a:ext cx="6306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0070C0"/>
                </a:solidFill>
              </a:rPr>
              <a:t>01</a:t>
            </a:r>
            <a:endParaRPr lang="uk-UA" sz="2800" b="1" dirty="0">
              <a:solidFill>
                <a:srgbClr val="0070C0"/>
              </a:solidFill>
            </a:endParaRPr>
          </a:p>
        </p:txBody>
      </p:sp>
      <p:sp>
        <p:nvSpPr>
          <p:cNvPr id="8" name="Прямокутник 7"/>
          <p:cNvSpPr/>
          <p:nvPr/>
        </p:nvSpPr>
        <p:spPr>
          <a:xfrm>
            <a:off x="11532074" y="6274424"/>
            <a:ext cx="5378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>
                <a:solidFill>
                  <a:schemeClr val="bg1"/>
                </a:solidFill>
              </a:rPr>
              <a:t>3</a:t>
            </a:r>
            <a:endParaRPr lang="uk-UA" sz="2800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9323" y="2228193"/>
            <a:ext cx="9853281" cy="4115427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1008" y="4584298"/>
            <a:ext cx="1176630" cy="78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кутник 9"/>
          <p:cNvSpPr/>
          <p:nvPr/>
        </p:nvSpPr>
        <p:spPr>
          <a:xfrm>
            <a:off x="603169" y="650641"/>
            <a:ext cx="1133051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•  </a:t>
            </a:r>
            <a:r>
              <a:rPr lang="uk-UA" sz="2800" b="1" dirty="0">
                <a:solidFill>
                  <a:schemeClr val="bg1"/>
                </a:solidFill>
              </a:rPr>
              <a:t>Не вносьте малоінформативні слова і словосполучення, такі як «лікування», «діагностика» </a:t>
            </a:r>
            <a:r>
              <a:rPr lang="uk-UA" sz="2800" b="1" dirty="0" smtClean="0">
                <a:solidFill>
                  <a:schemeClr val="bg1"/>
                </a:solidFill>
              </a:rPr>
              <a:t>тощо</a:t>
            </a:r>
            <a:endParaRPr lang="uk-UA" sz="2800" b="1" dirty="0">
              <a:solidFill>
                <a:schemeClr val="bg1"/>
              </a:solidFill>
            </a:endParaRPr>
          </a:p>
          <a:p>
            <a:r>
              <a:rPr lang="ru-RU" sz="2800" b="1" dirty="0" smtClean="0">
                <a:solidFill>
                  <a:schemeClr val="bg1"/>
                </a:solidFill>
              </a:rPr>
              <a:t>•  Пишіть </a:t>
            </a:r>
            <a:r>
              <a:rPr lang="ru-RU" sz="2800" b="1" dirty="0">
                <a:solidFill>
                  <a:schemeClr val="bg1"/>
                </a:solidFill>
              </a:rPr>
              <a:t>словосполучення з маленької </a:t>
            </a:r>
            <a:r>
              <a:rPr lang="ru-RU" sz="2800" b="1" dirty="0" smtClean="0">
                <a:solidFill>
                  <a:schemeClr val="bg1"/>
                </a:solidFill>
              </a:rPr>
              <a:t>літери</a:t>
            </a:r>
            <a:endParaRPr lang="ru-RU" sz="2800" b="1" dirty="0">
              <a:solidFill>
                <a:schemeClr val="bg1"/>
              </a:solidFill>
            </a:endParaRPr>
          </a:p>
          <a:p>
            <a:r>
              <a:rPr lang="ru-RU" sz="2800" b="1" dirty="0">
                <a:solidFill>
                  <a:schemeClr val="bg1"/>
                </a:solidFill>
              </a:rPr>
              <a:t>•  </a:t>
            </a:r>
            <a:r>
              <a:rPr lang="ru-RU" sz="2800" b="1" dirty="0" smtClean="0">
                <a:solidFill>
                  <a:schemeClr val="bg1"/>
                </a:solidFill>
              </a:rPr>
              <a:t>Не ставте знаки пунктуації</a:t>
            </a:r>
          </a:p>
          <a:p>
            <a:r>
              <a:rPr lang="uk-UA" sz="2800" b="1" dirty="0" smtClean="0">
                <a:solidFill>
                  <a:schemeClr val="bg1"/>
                </a:solidFill>
              </a:rPr>
              <a:t>•  </a:t>
            </a:r>
            <a:r>
              <a:rPr lang="ru-RU" sz="2800" b="1" dirty="0" smtClean="0">
                <a:solidFill>
                  <a:schemeClr val="bg1"/>
                </a:solidFill>
              </a:rPr>
              <a:t>Не </a:t>
            </a:r>
            <a:r>
              <a:rPr lang="ru-RU" sz="2800" b="1" dirty="0">
                <a:solidFill>
                  <a:schemeClr val="bg1"/>
                </a:solidFill>
              </a:rPr>
              <a:t>пишіть літерами ВЕЛИКОГО РЕГІСТРУ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740" y="4248519"/>
            <a:ext cx="10720699" cy="2028241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7979" y="3947772"/>
            <a:ext cx="3493311" cy="242641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410950" y="6257710"/>
            <a:ext cx="672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bg1"/>
                </a:solidFill>
              </a:rPr>
              <a:t>30</a:t>
            </a:r>
            <a:endParaRPr lang="uk-UA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53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619738" y="588238"/>
            <a:ext cx="54850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ABSTRACT</a:t>
            </a:r>
            <a:r>
              <a:rPr lang="uk-UA" sz="3200" b="1" dirty="0" smtClean="0">
                <a:solidFill>
                  <a:schemeClr val="bg1"/>
                </a:solidFill>
              </a:rPr>
              <a:t> </a:t>
            </a:r>
            <a:r>
              <a:rPr lang="en-US" sz="3200" b="1" dirty="0" smtClean="0">
                <a:solidFill>
                  <a:schemeClr val="bg1"/>
                </a:solidFill>
              </a:rPr>
              <a:t>(</a:t>
            </a:r>
            <a:r>
              <a:rPr lang="ru-RU" sz="3200" b="1" dirty="0">
                <a:solidFill>
                  <a:schemeClr val="bg1"/>
                </a:solidFill>
              </a:rPr>
              <a:t>анотація)</a:t>
            </a:r>
          </a:p>
        </p:txBody>
      </p:sp>
      <p:sp>
        <p:nvSpPr>
          <p:cNvPr id="5" name="Прямокутник 4"/>
          <p:cNvSpPr/>
          <p:nvPr/>
        </p:nvSpPr>
        <p:spPr>
          <a:xfrm>
            <a:off x="619738" y="1173013"/>
            <a:ext cx="1113960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</a:rPr>
              <a:t>• </a:t>
            </a:r>
            <a:r>
              <a:rPr lang="ru-RU" sz="2800" b="1" dirty="0" smtClean="0">
                <a:solidFill>
                  <a:schemeClr val="bg1"/>
                </a:solidFill>
              </a:rPr>
              <a:t> Не </a:t>
            </a:r>
            <a:r>
              <a:rPr lang="ru-RU" sz="2800" b="1" dirty="0">
                <a:solidFill>
                  <a:schemeClr val="bg1"/>
                </a:solidFill>
              </a:rPr>
              <a:t>вносьте занадто великі об’єми </a:t>
            </a:r>
            <a:r>
              <a:rPr lang="ru-RU" sz="2800" b="1" dirty="0" smtClean="0">
                <a:solidFill>
                  <a:schemeClr val="bg1"/>
                </a:solidFill>
              </a:rPr>
              <a:t>тексту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•  Не використовуйте </a:t>
            </a:r>
            <a:r>
              <a:rPr lang="ru-RU" sz="2800" b="1" dirty="0">
                <a:solidFill>
                  <a:schemeClr val="bg1"/>
                </a:solidFill>
              </a:rPr>
              <a:t>літери ВЕЛИКОГО РЕГІСТРУ поза правилами правопису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•  Анотації</a:t>
            </a:r>
            <a:r>
              <a:rPr lang="ru-RU" sz="2800" b="1" dirty="0">
                <a:solidFill>
                  <a:schemeClr val="bg1"/>
                </a:solidFill>
              </a:rPr>
              <a:t>, резюме </a:t>
            </a:r>
            <a:r>
              <a:rPr lang="ru-RU" sz="2800" b="1" dirty="0" smtClean="0">
                <a:solidFill>
                  <a:schemeClr val="bg1"/>
                </a:solidFill>
              </a:rPr>
              <a:t>розміщуйте </a:t>
            </a:r>
            <a:r>
              <a:rPr lang="ru-RU" sz="2800" b="1" dirty="0">
                <a:solidFill>
                  <a:schemeClr val="bg1"/>
                </a:solidFill>
              </a:rPr>
              <a:t>відформатованими, щоб позбутися прихованих абзаців та розривів </a:t>
            </a:r>
            <a:r>
              <a:rPr lang="ru-RU" sz="2800" b="1" dirty="0" smtClean="0">
                <a:solidFill>
                  <a:schemeClr val="bg1"/>
                </a:solidFill>
              </a:rPr>
              <a:t>слів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042" y="3480371"/>
            <a:ext cx="10801633" cy="284530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454544" y="6248400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bg1"/>
                </a:solidFill>
              </a:rPr>
              <a:t>31</a:t>
            </a:r>
            <a:endParaRPr lang="uk-UA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92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494" y="3941344"/>
            <a:ext cx="9060508" cy="2356624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0010" y="560490"/>
            <a:ext cx="5324765" cy="3178957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494" y="560490"/>
            <a:ext cx="4947244" cy="3178957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5423" y="1679853"/>
            <a:ext cx="1176630" cy="78645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6014921" y="3036003"/>
            <a:ext cx="1176630" cy="786452"/>
          </a:xfrm>
          <a:prstGeom prst="rect">
            <a:avLst/>
          </a:prstGeom>
        </p:spPr>
      </p:pic>
      <p:sp>
        <p:nvSpPr>
          <p:cNvPr id="11" name="Овал 10"/>
          <p:cNvSpPr/>
          <p:nvPr/>
        </p:nvSpPr>
        <p:spPr>
          <a:xfrm>
            <a:off x="8367895" y="830317"/>
            <a:ext cx="504497" cy="210207"/>
          </a:xfrm>
          <a:prstGeom prst="ellipse">
            <a:avLst/>
          </a:prstGeom>
          <a:noFill/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43194" y="2149968"/>
            <a:ext cx="530398" cy="23166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458576" y="6248400"/>
            <a:ext cx="5524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bg1"/>
                </a:solidFill>
              </a:rPr>
              <a:t>32</a:t>
            </a:r>
            <a:endParaRPr lang="uk-UA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59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618470" y="1560048"/>
            <a:ext cx="87337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DESCRIPTION </a:t>
            </a:r>
            <a:r>
              <a:rPr lang="en-US" sz="3200" b="1" dirty="0" smtClean="0">
                <a:solidFill>
                  <a:schemeClr val="bg1"/>
                </a:solidFill>
              </a:rPr>
              <a:t>(</a:t>
            </a:r>
            <a:r>
              <a:rPr lang="ru-RU" sz="3200" b="1" dirty="0">
                <a:solidFill>
                  <a:schemeClr val="bg1"/>
                </a:solidFill>
              </a:rPr>
              <a:t>опис</a:t>
            </a:r>
            <a:r>
              <a:rPr lang="ru-RU" sz="3200" b="1" dirty="0" smtClean="0">
                <a:solidFill>
                  <a:schemeClr val="bg1"/>
                </a:solidFill>
              </a:rPr>
              <a:t>) – факультативне поле </a:t>
            </a:r>
            <a:endParaRPr lang="uk-UA" sz="3200" b="1" dirty="0">
              <a:solidFill>
                <a:schemeClr val="bg1"/>
              </a:solidFill>
            </a:endParaRPr>
          </a:p>
        </p:txBody>
      </p:sp>
      <p:sp>
        <p:nvSpPr>
          <p:cNvPr id="5" name="Прямокутник 4"/>
          <p:cNvSpPr/>
          <p:nvPr/>
        </p:nvSpPr>
        <p:spPr>
          <a:xfrm>
            <a:off x="618470" y="2547356"/>
            <a:ext cx="1093524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 smtClean="0">
                <a:solidFill>
                  <a:schemeClr val="bg1"/>
                </a:solidFill>
              </a:rPr>
              <a:t>За необхідності додайте будь яку іншу описову інформацію</a:t>
            </a:r>
            <a:r>
              <a:rPr lang="uk-UA" sz="2800" b="1" dirty="0">
                <a:solidFill>
                  <a:schemeClr val="bg1"/>
                </a:solidFill>
              </a:rPr>
              <a:t>, </a:t>
            </a:r>
            <a:r>
              <a:rPr lang="uk-UA" sz="2800" b="1" dirty="0" smtClean="0">
                <a:solidFill>
                  <a:schemeClr val="bg1"/>
                </a:solidFill>
              </a:rPr>
              <a:t>подяки, зміст </a:t>
            </a:r>
            <a:r>
              <a:rPr lang="uk-UA" sz="2800" b="1" dirty="0">
                <a:solidFill>
                  <a:schemeClr val="bg1"/>
                </a:solidFill>
              </a:rPr>
              <a:t>матеріалу, відгуки, коментарі про матеріал тощо – ті дані, для яких відсутні окремі поля (в довільній формі), а також </a:t>
            </a:r>
            <a:r>
              <a:rPr lang="uk-UA" sz="2800" b="1" dirty="0" smtClean="0">
                <a:solidFill>
                  <a:schemeClr val="bg1"/>
                </a:solidFill>
              </a:rPr>
              <a:t>службову </a:t>
            </a:r>
            <a:r>
              <a:rPr lang="uk-UA" sz="2800" b="1" dirty="0">
                <a:solidFill>
                  <a:schemeClr val="bg1"/>
                </a:solidFill>
              </a:rPr>
              <a:t>інформацію, яка призначається для адміністратора Репозитарію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8470" y="594066"/>
            <a:ext cx="87866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SPONSORS </a:t>
            </a:r>
            <a:r>
              <a:rPr lang="uk-UA" sz="3200" b="1" dirty="0" smtClean="0">
                <a:solidFill>
                  <a:schemeClr val="bg1"/>
                </a:solidFill>
              </a:rPr>
              <a:t>(спонсори) – факультативне поле</a:t>
            </a:r>
            <a:endParaRPr lang="uk-UA" sz="3200" b="1" dirty="0">
              <a:solidFill>
                <a:schemeClr val="bg1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932" y="5018939"/>
            <a:ext cx="10742986" cy="1242470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1455393" y="6253188"/>
            <a:ext cx="6382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bg1"/>
                </a:solidFill>
              </a:rPr>
              <a:t>33</a:t>
            </a:r>
            <a:endParaRPr lang="uk-UA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64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54196" y="659300"/>
            <a:ext cx="1133449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</a:rPr>
              <a:t>Ознайомтеся з умовами ліцензії та по завершенню натисніть </a:t>
            </a:r>
            <a:r>
              <a:rPr lang="ru-RU" sz="2800" b="1" dirty="0" smtClean="0">
                <a:solidFill>
                  <a:schemeClr val="bg1"/>
                </a:solidFill>
              </a:rPr>
              <a:t>–</a:t>
            </a:r>
            <a:r>
              <a:rPr lang="en-US" sz="2800" b="1" dirty="0" smtClean="0">
                <a:solidFill>
                  <a:schemeClr val="bg1"/>
                </a:solidFill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</a:rPr>
              <a:t>«</a:t>
            </a:r>
            <a:r>
              <a:rPr lang="ru-RU" sz="2800" b="1" dirty="0">
                <a:solidFill>
                  <a:schemeClr val="bg1"/>
                </a:solidFill>
              </a:rPr>
              <a:t>Я підтверджую ліцензію</a:t>
            </a:r>
            <a:r>
              <a:rPr lang="ru-RU" sz="2800" b="1" dirty="0" smtClean="0">
                <a:solidFill>
                  <a:schemeClr val="bg1"/>
                </a:solidFill>
              </a:rPr>
              <a:t>».</a:t>
            </a:r>
            <a:r>
              <a:rPr lang="en-US" sz="2800" b="1" dirty="0" smtClean="0">
                <a:solidFill>
                  <a:schemeClr val="bg1"/>
                </a:solidFill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</a:rPr>
              <a:t> Ви </a:t>
            </a:r>
            <a:r>
              <a:rPr lang="ru-RU" sz="2800" b="1" dirty="0">
                <a:solidFill>
                  <a:schemeClr val="bg1"/>
                </a:solidFill>
              </a:rPr>
              <a:t>повинні дати згоду на умови ліцензії, щоб </a:t>
            </a:r>
            <a:r>
              <a:rPr lang="ru-RU" sz="2800" b="1" dirty="0" smtClean="0">
                <a:solidFill>
                  <a:schemeClr val="bg1"/>
                </a:solidFill>
              </a:rPr>
              <a:t>завершити подання</a:t>
            </a:r>
            <a:endParaRPr lang="en-US" sz="2800" b="1" dirty="0" smtClean="0">
              <a:solidFill>
                <a:schemeClr val="bg1"/>
              </a:solidFill>
            </a:endParaRPr>
          </a:p>
          <a:p>
            <a:endParaRPr lang="en-US" sz="2800" b="1" dirty="0">
              <a:solidFill>
                <a:schemeClr val="bg1"/>
              </a:solidFill>
            </a:endParaRPr>
          </a:p>
          <a:p>
            <a:r>
              <a:rPr lang="ru-RU" sz="2800" b="1" dirty="0" smtClean="0">
                <a:solidFill>
                  <a:schemeClr val="bg1"/>
                </a:solidFill>
              </a:rPr>
              <a:t>Ви </a:t>
            </a:r>
            <a:r>
              <a:rPr lang="ru-RU" sz="2800" b="1" dirty="0">
                <a:solidFill>
                  <a:schemeClr val="bg1"/>
                </a:solidFill>
              </a:rPr>
              <a:t>можете видалити подання, натиснувши «Скасувати», </a:t>
            </a:r>
            <a:r>
              <a:rPr lang="ru-RU" sz="2800" b="1" dirty="0" smtClean="0">
                <a:solidFill>
                  <a:schemeClr val="bg1"/>
                </a:solidFill>
              </a:rPr>
              <a:t>зберегти роботу натиснувши «Зберегти», або </a:t>
            </a:r>
            <a:r>
              <a:rPr lang="ru-RU" sz="2800" b="1" dirty="0">
                <a:solidFill>
                  <a:schemeClr val="bg1"/>
                </a:solidFill>
              </a:rPr>
              <a:t>зберегти </a:t>
            </a:r>
            <a:r>
              <a:rPr lang="ru-RU" sz="2800" b="1" dirty="0" smtClean="0">
                <a:solidFill>
                  <a:schemeClr val="bg1"/>
                </a:solidFill>
              </a:rPr>
              <a:t>свою </a:t>
            </a:r>
            <a:r>
              <a:rPr lang="ru-RU" sz="2800" b="1" dirty="0">
                <a:solidFill>
                  <a:schemeClr val="bg1"/>
                </a:solidFill>
              </a:rPr>
              <a:t>роботу натиснувши «Зберегти на потім» </a:t>
            </a:r>
            <a:r>
              <a:rPr lang="ru-RU" sz="2800" b="1" dirty="0" smtClean="0">
                <a:solidFill>
                  <a:schemeClr val="bg1"/>
                </a:solidFill>
              </a:rPr>
              <a:t>щоб </a:t>
            </a:r>
            <a:r>
              <a:rPr lang="ru-RU" sz="2800" b="1" dirty="0">
                <a:solidFill>
                  <a:schemeClr val="bg1"/>
                </a:solidFill>
              </a:rPr>
              <a:t>повернутися до неї </a:t>
            </a:r>
            <a:r>
              <a:rPr lang="ru-RU" sz="2800" b="1" dirty="0" smtClean="0">
                <a:solidFill>
                  <a:schemeClr val="bg1"/>
                </a:solidFill>
              </a:rPr>
              <a:t>пізніше.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871" y="4115459"/>
            <a:ext cx="10832954" cy="2175641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0178" y="4899538"/>
            <a:ext cx="1176630" cy="7864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17043" y="4704449"/>
            <a:ext cx="786452" cy="117663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58858" y="4704449"/>
            <a:ext cx="786452" cy="117663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0250" y="633905"/>
            <a:ext cx="6306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0070C0"/>
                </a:solidFill>
              </a:rPr>
              <a:t>08</a:t>
            </a:r>
            <a:endParaRPr lang="uk-UA" sz="2800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0250" y="2327871"/>
            <a:ext cx="6306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0070C0"/>
                </a:solidFill>
              </a:rPr>
              <a:t>09</a:t>
            </a:r>
            <a:endParaRPr lang="uk-UA" sz="2800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58575" y="6248191"/>
            <a:ext cx="6381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bg1"/>
                </a:solidFill>
              </a:rPr>
              <a:t>34</a:t>
            </a:r>
            <a:endParaRPr lang="uk-UA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25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54196" y="659300"/>
            <a:ext cx="11334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</a:rPr>
              <a:t>Для завершення подання натисніть «+Депозит</a:t>
            </a:r>
            <a:r>
              <a:rPr lang="ru-RU" sz="2800" b="1" dirty="0" smtClean="0">
                <a:solidFill>
                  <a:schemeClr val="bg1"/>
                </a:solidFill>
              </a:rPr>
              <a:t>»</a:t>
            </a:r>
            <a:endParaRPr lang="en-US" sz="2800" b="1" dirty="0">
              <a:solidFill>
                <a:schemeClr val="bg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871" y="4115459"/>
            <a:ext cx="10832954" cy="2175641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8058" y="4750978"/>
            <a:ext cx="786452" cy="117663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458575" y="6248191"/>
            <a:ext cx="6381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bg1"/>
                </a:solidFill>
              </a:rPr>
              <a:t>35</a:t>
            </a:r>
            <a:endParaRPr lang="uk-UA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21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99247" y="655804"/>
            <a:ext cx="108069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Ваш </a:t>
            </a:r>
            <a:r>
              <a:rPr lang="ru-RU" sz="2800" b="1" dirty="0">
                <a:solidFill>
                  <a:schemeClr val="bg1"/>
                </a:solidFill>
              </a:rPr>
              <a:t>матеріал як незавершене відправлення буде </a:t>
            </a:r>
            <a:r>
              <a:rPr lang="ru-RU" sz="2800" b="1" dirty="0" smtClean="0">
                <a:solidFill>
                  <a:schemeClr val="bg1"/>
                </a:solidFill>
              </a:rPr>
              <a:t>доступний Вам </a:t>
            </a:r>
            <a:r>
              <a:rPr lang="ru-RU" sz="2800" b="1" dirty="0">
                <a:solidFill>
                  <a:schemeClr val="bg1"/>
                </a:solidFill>
              </a:rPr>
              <a:t>на сторінці </a:t>
            </a:r>
            <a:r>
              <a:rPr lang="ru-RU" sz="2800" b="1" dirty="0" smtClean="0">
                <a:solidFill>
                  <a:schemeClr val="bg1"/>
                </a:solidFill>
              </a:rPr>
              <a:t>«</a:t>
            </a:r>
            <a:r>
              <a:rPr lang="uk-UA" sz="2800" b="1" dirty="0" smtClean="0">
                <a:solidFill>
                  <a:schemeClr val="bg1"/>
                </a:solidFill>
              </a:rPr>
              <a:t>Моє середовище</a:t>
            </a:r>
            <a:r>
              <a:rPr lang="ru-RU" sz="2800" b="1" dirty="0" smtClean="0">
                <a:solidFill>
                  <a:schemeClr val="bg1"/>
                </a:solidFill>
              </a:rPr>
              <a:t>».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5" name="Прямокутник 4"/>
          <p:cNvSpPr/>
          <p:nvPr/>
        </p:nvSpPr>
        <p:spPr>
          <a:xfrm>
            <a:off x="699247" y="5430878"/>
            <a:ext cx="110011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</a:rPr>
              <a:t>При виконанні всіх вимог матеріал буде затверджено до розміщення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0966" y="1729688"/>
            <a:ext cx="7985234" cy="3461637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1452783" y="6248399"/>
            <a:ext cx="53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bg1"/>
                </a:solidFill>
              </a:rPr>
              <a:t>36</a:t>
            </a:r>
            <a:endParaRPr lang="uk-UA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50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404872" y="4758220"/>
            <a:ext cx="918803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uk-UA" sz="2400" dirty="0">
                <a:solidFill>
                  <a:schemeClr val="bg1"/>
                </a:solidFill>
                <a:latin typeface="+mj-lt"/>
              </a:rPr>
              <a:t>Борзенкова Вікторія Миколаївна</a:t>
            </a:r>
          </a:p>
          <a:p>
            <a:pPr algn="r"/>
            <a:r>
              <a:rPr lang="uk-UA" sz="2400" dirty="0" smtClean="0">
                <a:solidFill>
                  <a:schemeClr val="bg1"/>
                </a:solidFill>
                <a:latin typeface="+mj-lt"/>
              </a:rPr>
              <a:t>2024</a:t>
            </a:r>
            <a:endParaRPr lang="uk-UA" sz="2400" dirty="0">
              <a:solidFill>
                <a:schemeClr val="bg1"/>
              </a:solidFill>
              <a:latin typeface="+mj-lt"/>
            </a:endParaRPr>
          </a:p>
          <a:p>
            <a:pPr algn="r"/>
            <a:r>
              <a:rPr lang="uk-UA" sz="2400" dirty="0" smtClean="0">
                <a:solidFill>
                  <a:schemeClr val="bg1"/>
                </a:solidFill>
                <a:latin typeface="+mj-lt"/>
              </a:rPr>
              <a:t>0679010528</a:t>
            </a:r>
            <a:endParaRPr lang="uk-UA" sz="2400" dirty="0">
              <a:solidFill>
                <a:schemeClr val="bg1"/>
              </a:solidFill>
              <a:latin typeface="+mj-lt"/>
            </a:endParaRPr>
          </a:p>
          <a:p>
            <a:pPr algn="r"/>
            <a:r>
              <a:rPr lang="en-US" sz="2400" dirty="0" smtClean="0">
                <a:solidFill>
                  <a:schemeClr val="bg1"/>
                </a:solidFill>
                <a:latin typeface="+mj-lt"/>
              </a:rPr>
              <a:t>URI</a:t>
            </a:r>
            <a:r>
              <a:rPr lang="uk-UA" sz="2400" dirty="0" smtClean="0">
                <a:solidFill>
                  <a:schemeClr val="bg1"/>
                </a:solidFill>
                <a:latin typeface="+mj-lt"/>
              </a:rPr>
              <a:t>: </a:t>
            </a: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https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://repo.knmu.edu.ua/handle/123456789/34750</a:t>
            </a:r>
            <a:endParaRPr lang="uk-UA" sz="2400" dirty="0">
              <a:solidFill>
                <a:schemeClr val="bg1"/>
              </a:solidFill>
              <a:latin typeface="+mj-lt"/>
            </a:endParaRPr>
          </a:p>
          <a:p>
            <a:pPr algn="r"/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667791" y="1734207"/>
            <a:ext cx="65269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5400" b="1" dirty="0" smtClean="0">
                <a:solidFill>
                  <a:srgbClr val="0070C0"/>
                </a:solidFill>
              </a:rPr>
              <a:t>ДЯКУЮ ЗА УВАГУ!</a:t>
            </a:r>
            <a:endParaRPr lang="uk-UA" sz="5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934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4589" y="2165131"/>
            <a:ext cx="9963980" cy="4092679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641132" y="669006"/>
            <a:ext cx="110718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+mj-lt"/>
                <a:ea typeface="Microsoft Himalaya" panose="01010100010101010101" pitchFamily="2" charset="0"/>
                <a:cs typeface="Microsoft Himalaya" panose="01010100010101010101" pitchFamily="2" charset="0"/>
              </a:rPr>
              <a:t>Перевірте, </a:t>
            </a:r>
            <a:r>
              <a:rPr lang="ru-RU" sz="2800" b="1" dirty="0">
                <a:solidFill>
                  <a:schemeClr val="bg1"/>
                </a:solidFill>
                <a:latin typeface="+mj-lt"/>
                <a:ea typeface="Microsoft Himalaya" panose="01010100010101010101" pitchFamily="2" charset="0"/>
                <a:cs typeface="Microsoft Himalaya" panose="01010100010101010101" pitchFamily="2" charset="0"/>
              </a:rPr>
              <a:t>чи не було розміщено цей матеріал </a:t>
            </a:r>
            <a:r>
              <a:rPr lang="ru-RU" sz="2800" b="1" dirty="0" smtClean="0">
                <a:solidFill>
                  <a:schemeClr val="bg1"/>
                </a:solidFill>
                <a:latin typeface="+mj-lt"/>
                <a:ea typeface="Microsoft Himalaya" panose="01010100010101010101" pitchFamily="2" charset="0"/>
                <a:cs typeface="Microsoft Himalaya" panose="01010100010101010101" pitchFamily="2" charset="0"/>
              </a:rPr>
              <a:t>раніше </a:t>
            </a:r>
            <a:endParaRPr lang="ru-RU" sz="2800" b="1" dirty="0">
              <a:solidFill>
                <a:schemeClr val="bg1"/>
              </a:solidFill>
              <a:latin typeface="+mj-lt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r>
              <a:rPr lang="ru-RU" sz="2800" b="1" dirty="0" smtClean="0">
                <a:solidFill>
                  <a:schemeClr val="bg1"/>
                </a:solidFill>
                <a:latin typeface="+mj-lt"/>
                <a:ea typeface="Microsoft Himalaya" panose="01010100010101010101" pitchFamily="2" charset="0"/>
                <a:cs typeface="Microsoft Himalaya" panose="01010100010101010101" pitchFamily="2" charset="0"/>
              </a:rPr>
              <a:t>(</a:t>
            </a:r>
            <a:r>
              <a:rPr lang="ru-RU" sz="2800" b="1" dirty="0">
                <a:solidFill>
                  <a:schemeClr val="bg1"/>
                </a:solidFill>
                <a:latin typeface="+mj-lt"/>
                <a:ea typeface="Microsoft Himalaya" panose="01010100010101010101" pitchFamily="2" charset="0"/>
                <a:cs typeface="Microsoft Himalaya" panose="01010100010101010101" pitchFamily="2" charset="0"/>
              </a:rPr>
              <a:t>можливо</a:t>
            </a:r>
            <a:r>
              <a:rPr lang="ru-RU" sz="2800" b="1" dirty="0">
                <a:solidFill>
                  <a:schemeClr val="bg1"/>
                </a:solidFill>
                <a:latin typeface="+mj-lt"/>
              </a:rPr>
              <a:t>, в колекції іншої кафедри</a:t>
            </a:r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), </a:t>
            </a:r>
            <a:r>
              <a:rPr lang="ru-RU" sz="2800" b="1" dirty="0">
                <a:solidFill>
                  <a:schemeClr val="bg1"/>
                </a:solidFill>
                <a:latin typeface="+mj-lt"/>
              </a:rPr>
              <a:t>щоб уникнути дублювання</a:t>
            </a:r>
          </a:p>
        </p:txBody>
      </p:sp>
      <p:sp>
        <p:nvSpPr>
          <p:cNvPr id="5" name="Стрілка вправо 4"/>
          <p:cNvSpPr/>
          <p:nvPr/>
        </p:nvSpPr>
        <p:spPr>
          <a:xfrm>
            <a:off x="2795752" y="3120655"/>
            <a:ext cx="1156138" cy="746234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TextBox 6"/>
          <p:cNvSpPr txBox="1"/>
          <p:nvPr/>
        </p:nvSpPr>
        <p:spPr>
          <a:xfrm>
            <a:off x="77513" y="622840"/>
            <a:ext cx="6936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0070C0"/>
                </a:solidFill>
              </a:rPr>
              <a:t>02</a:t>
            </a:r>
            <a:endParaRPr lang="uk-UA" sz="28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512221" y="6257809"/>
            <a:ext cx="731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bg1"/>
                </a:solidFill>
              </a:rPr>
              <a:t>4</a:t>
            </a:r>
            <a:endParaRPr lang="uk-UA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99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6000" y="2606566"/>
            <a:ext cx="9135578" cy="3654231"/>
          </a:xfrm>
          <a:prstGeom prst="rect">
            <a:avLst/>
          </a:prstGeom>
        </p:spPr>
      </p:pic>
      <p:sp>
        <p:nvSpPr>
          <p:cNvPr id="2" name="Прямокутник 1"/>
          <p:cNvSpPr/>
          <p:nvPr/>
        </p:nvSpPr>
        <p:spPr>
          <a:xfrm>
            <a:off x="672793" y="637669"/>
            <a:ext cx="1101484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 smtClean="0">
                <a:solidFill>
                  <a:schemeClr val="bg1"/>
                </a:solidFill>
                <a:latin typeface="+mj-lt"/>
              </a:rPr>
              <a:t>Авторизуйтесь у системі</a:t>
            </a:r>
            <a:endParaRPr lang="uk-UA" sz="2800" b="1" dirty="0">
              <a:solidFill>
                <a:schemeClr val="bg1"/>
              </a:solidFill>
              <a:latin typeface="+mj-lt"/>
            </a:endParaRPr>
          </a:p>
          <a:p>
            <a:r>
              <a:rPr lang="uk-UA" sz="2800" b="1" dirty="0" smtClean="0">
                <a:solidFill>
                  <a:schemeClr val="bg1"/>
                </a:solidFill>
                <a:latin typeface="+mj-lt"/>
              </a:rPr>
              <a:t>Для цього натисніть «</a:t>
            </a:r>
            <a:r>
              <a:rPr lang="uk-UA" sz="2800" b="1" dirty="0">
                <a:solidFill>
                  <a:schemeClr val="bg1"/>
                </a:solidFill>
                <a:latin typeface="+mj-lt"/>
              </a:rPr>
              <a:t>Увійти», </a:t>
            </a:r>
            <a:r>
              <a:rPr lang="uk-UA" sz="2800" b="1" dirty="0" smtClean="0">
                <a:solidFill>
                  <a:schemeClr val="bg1"/>
                </a:solidFill>
                <a:latin typeface="+mj-lt"/>
              </a:rPr>
              <a:t>введіть </a:t>
            </a:r>
            <a:r>
              <a:rPr lang="en-US" sz="2800" b="1" dirty="0" smtClean="0">
                <a:solidFill>
                  <a:schemeClr val="bg1"/>
                </a:solidFill>
              </a:rPr>
              <a:t>email</a:t>
            </a:r>
            <a:r>
              <a:rPr lang="uk-UA" sz="2800" b="1" dirty="0" smtClean="0">
                <a:solidFill>
                  <a:schemeClr val="bg1"/>
                </a:solidFill>
              </a:rPr>
              <a:t> та пароль, які були задані при реєстрації. Якщо забули пароль, натисніть </a:t>
            </a:r>
          </a:p>
          <a:p>
            <a:r>
              <a:rPr lang="uk-UA" sz="2800" b="1" dirty="0" smtClean="0">
                <a:solidFill>
                  <a:schemeClr val="bg1"/>
                </a:solidFill>
              </a:rPr>
              <a:t>«Забули пароль?» і відновіть його</a:t>
            </a:r>
            <a:r>
              <a:rPr lang="uk-UA" sz="2800" b="1" dirty="0" smtClean="0">
                <a:solidFill>
                  <a:schemeClr val="bg1"/>
                </a:solidFill>
                <a:latin typeface="+mj-lt"/>
              </a:rPr>
              <a:t>. Далі – «Увійти»</a:t>
            </a:r>
            <a:endParaRPr lang="uk-UA" sz="28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0108670" y="1855038"/>
            <a:ext cx="1168932" cy="78130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082" y="617933"/>
            <a:ext cx="6936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0070C0"/>
                </a:solidFill>
              </a:rPr>
              <a:t>03</a:t>
            </a:r>
            <a:endParaRPr lang="uk-UA" sz="28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563350" y="6261966"/>
            <a:ext cx="5475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bg1"/>
                </a:solidFill>
              </a:rPr>
              <a:t>5</a:t>
            </a:r>
            <a:endParaRPr lang="uk-UA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19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6819" y="2007476"/>
            <a:ext cx="10140246" cy="4281910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2" name="Прямокутник 1"/>
          <p:cNvSpPr/>
          <p:nvPr/>
        </p:nvSpPr>
        <p:spPr>
          <a:xfrm>
            <a:off x="604693" y="688043"/>
            <a:ext cx="98727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</a:rPr>
              <a:t>Перейдіть на сторінку «</a:t>
            </a:r>
            <a:r>
              <a:rPr lang="ru-RU" sz="2800" b="1" dirty="0" smtClean="0">
                <a:solidFill>
                  <a:schemeClr val="bg1"/>
                </a:solidFill>
              </a:rPr>
              <a:t>Моє середовище» в особистий архів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10386720" y="3021761"/>
            <a:ext cx="1176630" cy="7864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645" y="621368"/>
            <a:ext cx="557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0070C0"/>
                </a:solidFill>
              </a:rPr>
              <a:t>04</a:t>
            </a:r>
            <a:endParaRPr lang="uk-UA" sz="28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563350" y="6334780"/>
            <a:ext cx="473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bg1"/>
                </a:solidFill>
              </a:rPr>
              <a:t>6</a:t>
            </a:r>
            <a:endParaRPr lang="uk-UA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336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564" y="2066925"/>
            <a:ext cx="10833211" cy="4200080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607361" y="670362"/>
            <a:ext cx="111638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chemeClr val="bg1"/>
                </a:solidFill>
              </a:rPr>
              <a:t>На цій сторінці Ви будете бачити роботи, які розмістили раніше, та ті, що чекають затвердження</a:t>
            </a:r>
            <a:endParaRPr lang="uk-UA" sz="2800" b="1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6041" y="138083"/>
            <a:ext cx="2341067" cy="6462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635107" y="6267005"/>
            <a:ext cx="4640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bg1"/>
                </a:solidFill>
              </a:rPr>
              <a:t>7</a:t>
            </a:r>
            <a:endParaRPr lang="uk-UA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890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959" y="2515516"/>
            <a:ext cx="7827747" cy="3774448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2" name="Прямокутник 1"/>
          <p:cNvSpPr/>
          <p:nvPr/>
        </p:nvSpPr>
        <p:spPr>
          <a:xfrm>
            <a:off x="646386" y="645874"/>
            <a:ext cx="112237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 smtClean="0">
                <a:solidFill>
                  <a:schemeClr val="bg1"/>
                </a:solidFill>
              </a:rPr>
              <a:t>Натисніть «+» та оберіть «Документ»</a:t>
            </a:r>
            <a:endParaRPr lang="uk-UA" sz="28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603239" y="184209"/>
            <a:ext cx="2171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rgbClr val="0070C0"/>
                </a:solidFill>
              </a:rPr>
              <a:t>Що змінилося?</a:t>
            </a:r>
            <a:endParaRPr lang="uk-UA" sz="2400" dirty="0">
              <a:solidFill>
                <a:srgbClr val="0070C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3579" y="2557048"/>
            <a:ext cx="1176630" cy="786452"/>
          </a:xfrm>
          <a:prstGeom prst="rect">
            <a:avLst/>
          </a:prstGeom>
        </p:spPr>
      </p:pic>
      <p:sp>
        <p:nvSpPr>
          <p:cNvPr id="6" name="Овал 5"/>
          <p:cNvSpPr/>
          <p:nvPr/>
        </p:nvSpPr>
        <p:spPr>
          <a:xfrm>
            <a:off x="485631" y="2776853"/>
            <a:ext cx="725214" cy="346842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32405" y="2504246"/>
            <a:ext cx="2584537" cy="3774448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19146" y="3024076"/>
            <a:ext cx="1176630" cy="78645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49229" y="3222213"/>
            <a:ext cx="774259" cy="390178"/>
          </a:xfrm>
          <a:prstGeom prst="rect">
            <a:avLst/>
          </a:prstGeom>
        </p:spPr>
      </p:pic>
      <p:cxnSp>
        <p:nvCxnSpPr>
          <p:cNvPr id="12" name="Сполучна лінія уступом 11"/>
          <p:cNvCxnSpPr/>
          <p:nvPr/>
        </p:nvCxnSpPr>
        <p:spPr>
          <a:xfrm>
            <a:off x="8550990" y="4000005"/>
            <a:ext cx="515007" cy="402735"/>
          </a:xfrm>
          <a:prstGeom prst="bentConnector3">
            <a:avLst/>
          </a:prstGeom>
          <a:ln w="539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8317" y="604342"/>
            <a:ext cx="5780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0070C0"/>
                </a:solidFill>
              </a:rPr>
              <a:t>05</a:t>
            </a:r>
            <a:endParaRPr lang="uk-UA" sz="2800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595776" y="6289964"/>
            <a:ext cx="548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bg1"/>
                </a:solidFill>
              </a:rPr>
              <a:t>8</a:t>
            </a:r>
            <a:endParaRPr lang="uk-UA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60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824" y="2428586"/>
            <a:ext cx="10725326" cy="3812181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2" name="Прямокутник 1"/>
          <p:cNvSpPr/>
          <p:nvPr/>
        </p:nvSpPr>
        <p:spPr>
          <a:xfrm>
            <a:off x="512632" y="626420"/>
            <a:ext cx="112237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 smtClean="0">
                <a:solidFill>
                  <a:schemeClr val="bg1"/>
                </a:solidFill>
              </a:rPr>
              <a:t>Також можете використати цей варіант розміщення файлу: «+»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8960902" y="3354953"/>
            <a:ext cx="1176630" cy="786452"/>
          </a:xfrm>
          <a:prstGeom prst="rect">
            <a:avLst/>
          </a:prstGeom>
        </p:spPr>
      </p:pic>
      <p:sp>
        <p:nvSpPr>
          <p:cNvPr id="6" name="Овал 5"/>
          <p:cNvSpPr/>
          <p:nvPr/>
        </p:nvSpPr>
        <p:spPr>
          <a:xfrm>
            <a:off x="10288104" y="3585713"/>
            <a:ext cx="725214" cy="324933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49217" y="135402"/>
            <a:ext cx="2341067" cy="64623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620895" y="6240767"/>
            <a:ext cx="462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bg1"/>
                </a:solidFill>
              </a:rPr>
              <a:t>9</a:t>
            </a:r>
            <a:endParaRPr lang="uk-UA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55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лубина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36806620_TF77929380.potx" id="{67EFF964-FA2B-429E-926E-6E33DFCDEACF}" vid="{4990CF1E-A862-4CC9-B573-BA5FBE23659E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77210f24a1be23c92c90fd886aa0aa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60e05723c5c1908df1a1a4ebf11d344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AF23494-F630-4E01-81EA-AA2F2975971E}">
  <ds:schemaRefs>
    <ds:schemaRef ds:uri="http://purl.org/dc/elements/1.1/"/>
    <ds:schemaRef ds:uri="71af3243-3dd4-4a8d-8c0d-dd76da1f02a5"/>
    <ds:schemaRef ds:uri="16c05727-aa75-4e4a-9b5f-8a80a1165891"/>
    <ds:schemaRef ds:uri="http://schemas.microsoft.com/office/2006/metadata/properties"/>
    <ds:schemaRef ds:uri="http://www.w3.org/XML/1998/namespace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CC083022-B7D0-4DE3-9976-6A91422D94F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76CE1C2-24FF-4125-B61C-AD39973FCD0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Оформление Глубина</Template>
  <TotalTime>0</TotalTime>
  <Words>1284</Words>
  <Application>Microsoft Office PowerPoint</Application>
  <PresentationFormat>Широкий екран</PresentationFormat>
  <Paragraphs>202</Paragraphs>
  <Slides>37</Slides>
  <Notes>2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37</vt:i4>
      </vt:variant>
    </vt:vector>
  </HeadingPairs>
  <TitlesOfParts>
    <vt:vector size="43" baseType="lpstr">
      <vt:lpstr>Arial</vt:lpstr>
      <vt:lpstr>Bahnschrift</vt:lpstr>
      <vt:lpstr>Calibri</vt:lpstr>
      <vt:lpstr>Corbel</vt:lpstr>
      <vt:lpstr>Microsoft Himalaya</vt:lpstr>
      <vt:lpstr>Глубина</vt:lpstr>
      <vt:lpstr>Презентація PowerPoint</vt:lpstr>
      <vt:lpstr>Про що будемо говорити?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2022-09-23T13:09:17Z</dcterms:created>
  <dcterms:modified xsi:type="dcterms:W3CDTF">2024-11-14T11:20:43Z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