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7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474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32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54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006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98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77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53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06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69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29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DF196-1178-4C0C-95E7-5BBEA2A2587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D3C2D-A449-4963-92D9-B2D80A185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937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00783" y="240804"/>
            <a:ext cx="10904113" cy="618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3</a:t>
            </a: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/>
            </a:r>
            <a:br>
              <a:rPr lang="uk-UA" sz="2800" b="1" dirty="0" smtClean="0">
                <a:solidFill>
                  <a:srgbClr val="CC0000"/>
                </a:solidFill>
              </a:rPr>
            </a:br>
            <a:r>
              <a:rPr lang="uk-UA" sz="2800" b="1" dirty="0" smtClean="0">
                <a:solidFill>
                  <a:srgbClr val="CC0000"/>
                </a:solidFill>
              </a:rPr>
              <a:t> БІОГЕННІ </a:t>
            </a:r>
            <a:r>
              <a:rPr lang="en-US" sz="2800" b="1" dirty="0" smtClean="0">
                <a:solidFill>
                  <a:srgbClr val="CC0000"/>
                </a:solidFill>
              </a:rPr>
              <a:t>d</a:t>
            </a:r>
            <a:r>
              <a:rPr lang="uk-UA" sz="2800" b="1" dirty="0" smtClean="0">
                <a:solidFill>
                  <a:srgbClr val="CC0000"/>
                </a:solidFill>
              </a:rPr>
              <a:t>-ЕЛЕМЕНТИ</a:t>
            </a:r>
          </a:p>
          <a:p>
            <a:pPr algn="ctr" eaLnBrk="1" hangingPunct="1"/>
            <a:endParaRPr lang="uk-UA" sz="20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</a:t>
            </a:r>
            <a:r>
              <a:rPr lang="uk-UA" sz="2000" b="1" dirty="0" smtClean="0">
                <a:solidFill>
                  <a:srgbClr val="6600CC"/>
                </a:solidFill>
              </a:rPr>
              <a:t>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3" name="Рисунок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257" y="1857589"/>
            <a:ext cx="14573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07" y="1857589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70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10402" y="1690688"/>
            <a:ext cx="10762397" cy="452058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4000" dirty="0" smtClean="0"/>
              <a:t>Загальна характеристика атомів </a:t>
            </a:r>
            <a:r>
              <a:rPr lang="en-US" sz="4000" dirty="0"/>
              <a:t>d</a:t>
            </a:r>
            <a:r>
              <a:rPr lang="uk-UA" sz="4000" dirty="0" smtClean="0"/>
              <a:t>-елементів.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4000" dirty="0" smtClean="0"/>
              <a:t>Властивості </a:t>
            </a:r>
            <a:r>
              <a:rPr lang="en-US" sz="4000" dirty="0"/>
              <a:t>d</a:t>
            </a:r>
            <a:r>
              <a:rPr lang="uk-UA" sz="4000" dirty="0" smtClean="0"/>
              <a:t>-елементів та їх сполук.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4000" dirty="0" smtClean="0"/>
              <a:t>Біологічна роль </a:t>
            </a:r>
            <a:r>
              <a:rPr lang="en-US" sz="4000" dirty="0" smtClean="0"/>
              <a:t>d</a:t>
            </a:r>
            <a:r>
              <a:rPr lang="uk-UA" sz="4000" dirty="0" smtClean="0"/>
              <a:t>-елементів ІІІ В – </a:t>
            </a:r>
            <a:r>
              <a:rPr lang="en-US" sz="4000" dirty="0" smtClean="0"/>
              <a:t>VI B </a:t>
            </a:r>
            <a:r>
              <a:rPr lang="uk-UA" sz="4000" dirty="0" smtClean="0"/>
              <a:t>груп. </a:t>
            </a:r>
            <a:r>
              <a:rPr lang="uk-UA" sz="4000" dirty="0" smtClean="0"/>
              <a:t>Застосування сполук </a:t>
            </a:r>
            <a:r>
              <a:rPr lang="en-US" sz="4000" dirty="0" smtClean="0"/>
              <a:t>d</a:t>
            </a:r>
            <a:r>
              <a:rPr lang="uk-UA" sz="4000" dirty="0" smtClean="0"/>
              <a:t>-елементів у медицині.</a:t>
            </a:r>
          </a:p>
          <a:p>
            <a:pPr marL="514350" indent="-514350">
              <a:buFont typeface="+mj-lt"/>
              <a:buAutoNum type="arabicPeriod"/>
            </a:pPr>
            <a:endParaRPr lang="ru-RU" sz="40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199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</a:rPr>
              <a:t>План лекції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283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Характеристика </a:t>
            </a:r>
            <a:r>
              <a:rPr lang="ru-RU" b="1" dirty="0" err="1" smtClean="0"/>
              <a:t>атомів</a:t>
            </a:r>
            <a:r>
              <a:rPr lang="ru-RU" b="1" dirty="0" smtClean="0"/>
              <a:t> </a:t>
            </a:r>
            <a:r>
              <a:rPr lang="en-US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</a:t>
            </a:r>
            <a:r>
              <a:rPr lang="en-US" b="1" dirty="0" smtClean="0"/>
              <a:t>-</a:t>
            </a:r>
            <a:r>
              <a:rPr lang="uk-UA" b="1" dirty="0" smtClean="0"/>
              <a:t>елементів</a:t>
            </a:r>
            <a:r>
              <a:rPr lang="ru-RU" b="1" dirty="0" smtClean="0"/>
              <a:t>:</a:t>
            </a:r>
            <a:r>
              <a:rPr lang="ru-RU" sz="3200" dirty="0" smtClean="0"/>
              <a:t> </a:t>
            </a:r>
            <a:r>
              <a:rPr lang="ru-RU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11977"/>
            <a:ext cx="12192000" cy="4351338"/>
          </a:xfrm>
        </p:spPr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en-US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d-</a:t>
            </a:r>
            <a:r>
              <a:rPr lang="ru-RU" u="sng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елементи</a:t>
            </a:r>
            <a:r>
              <a:rPr lang="ru-RU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b="1" dirty="0" smtClean="0"/>
              <a:t>    </a:t>
            </a:r>
            <a:r>
              <a:rPr lang="ru-RU" b="1" dirty="0"/>
              <a:t>				 		</a:t>
            </a:r>
          </a:p>
          <a:p>
            <a:pPr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		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US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		</a:t>
            </a:r>
            <a:endParaRPr lang="uk-UA" baseline="30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  <a:defRPr/>
            </a:pPr>
            <a:endParaRPr lang="uk-UA" baseline="30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endParaRPr lang="ru-RU" dirty="0"/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r>
              <a:rPr lang="uk-UA" dirty="0" smtClean="0"/>
              <a:t>Валентності,</a:t>
            </a:r>
          </a:p>
          <a:p>
            <a:pPr>
              <a:buNone/>
              <a:defRPr/>
            </a:pPr>
            <a:r>
              <a:rPr lang="uk-UA" dirty="0"/>
              <a:t>с</a:t>
            </a:r>
            <a:r>
              <a:rPr lang="uk-UA" dirty="0" smtClean="0"/>
              <a:t>тупені </a:t>
            </a:r>
          </a:p>
          <a:p>
            <a:pPr>
              <a:buNone/>
              <a:defRPr/>
            </a:pPr>
            <a:r>
              <a:rPr lang="uk-UA" dirty="0" smtClean="0"/>
              <a:t>окиснення:</a:t>
            </a:r>
            <a:endParaRPr lang="ru-RU" dirty="0"/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r>
              <a:rPr lang="ru-RU" dirty="0" err="1" smtClean="0"/>
              <a:t>Висока</a:t>
            </a:r>
            <a:r>
              <a:rPr lang="ru-RU" dirty="0" smtClean="0"/>
              <a:t> </a:t>
            </a:r>
            <a:r>
              <a:rPr lang="ru-RU" dirty="0" err="1" smtClean="0"/>
              <a:t>здатність</a:t>
            </a:r>
            <a:r>
              <a:rPr lang="ru-RU" dirty="0" smtClean="0"/>
              <a:t> до </a:t>
            </a:r>
            <a:r>
              <a:rPr lang="ru-RU" dirty="0" err="1" smtClean="0"/>
              <a:t>комплексо</a:t>
            </a:r>
            <a:r>
              <a:rPr lang="ru-RU" dirty="0" err="1"/>
              <a:t>-</a:t>
            </a:r>
            <a:r>
              <a:rPr lang="ru-RU" dirty="0" err="1" smtClean="0"/>
              <a:t>утворення</a:t>
            </a:r>
            <a:r>
              <a:rPr lang="en-US" baseline="30000" dirty="0"/>
              <a:t>	</a:t>
            </a:r>
            <a:r>
              <a:rPr lang="en-US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  <a:r>
              <a:rPr lang="en-US" baseline="30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384185"/>
              </p:ext>
            </p:extLst>
          </p:nvPr>
        </p:nvGraphicFramePr>
        <p:xfrm>
          <a:off x="2154831" y="2152680"/>
          <a:ext cx="8504070" cy="30880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52040"/>
                <a:gridCol w="775594"/>
                <a:gridCol w="813124"/>
                <a:gridCol w="1313507"/>
                <a:gridCol w="913200"/>
                <a:gridCol w="1125864"/>
                <a:gridCol w="1225940"/>
                <a:gridCol w="1484801"/>
              </a:tblGrid>
              <a:tr h="55486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III </a:t>
                      </a:r>
                      <a:r>
                        <a:rPr lang="ru-RU" b="1" dirty="0" smtClean="0"/>
                        <a:t>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IV </a:t>
                      </a:r>
                      <a:r>
                        <a:rPr lang="ru-RU" b="1" dirty="0" smtClean="0"/>
                        <a:t>В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 </a:t>
                      </a:r>
                      <a:r>
                        <a:rPr lang="ru-RU" b="1" dirty="0" smtClean="0"/>
                        <a:t>В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VI </a:t>
                      </a:r>
                      <a:r>
                        <a:rPr lang="ru-RU" b="1" dirty="0" smtClean="0"/>
                        <a:t>В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 </a:t>
                      </a:r>
                      <a:r>
                        <a:rPr lang="en-US" b="1" dirty="0" smtClean="0"/>
                        <a:t>VII </a:t>
                      </a:r>
                      <a:r>
                        <a:rPr lang="ru-RU" b="1" dirty="0" smtClean="0"/>
                        <a:t>В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VIII </a:t>
                      </a:r>
                      <a:r>
                        <a:rPr lang="ru-RU" b="1" dirty="0" smtClean="0"/>
                        <a:t>В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 </a:t>
                      </a:r>
                      <a:r>
                        <a:rPr lang="ru-RU" b="1" dirty="0" smtClean="0"/>
                        <a:t>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II </a:t>
                      </a:r>
                      <a:r>
                        <a:rPr lang="ru-RU" b="1" dirty="0" smtClean="0"/>
                        <a:t>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57998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nd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1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 ns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2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nd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2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 ns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2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nd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3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 ns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2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nd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5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 ns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1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nd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5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 ns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2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nd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6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 ns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2 </a:t>
                      </a:r>
                      <a:endParaRPr lang="uk-UA" baseline="30000" dirty="0" smtClean="0"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</a:endParaRPr>
                    </a:p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nd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10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ns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1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nd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10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ns</a:t>
                      </a:r>
                      <a:r>
                        <a:rPr lang="en-US" baseline="30000" dirty="0" smtClean="0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rPr>
                        <a:t>2</a:t>
                      </a:r>
                      <a:endParaRPr lang="ru-RU" baseline="30000" dirty="0" smtClean="0"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</a:endParaRPr>
                    </a:p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39997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Проскок</a:t>
                      </a:r>
                      <a:r>
                        <a:rPr lang="uk-UA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електрона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Проскок</a:t>
                      </a:r>
                      <a:r>
                        <a:rPr lang="uk-UA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електрона</a:t>
                      </a:r>
                      <a:endParaRPr lang="ru-RU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35196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ІІІ, </a:t>
                      </a:r>
                      <a:br>
                        <a:rPr lang="uk-UA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</a:br>
                      <a:r>
                        <a:rPr lang="uk-UA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+3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IV,</a:t>
                      </a:r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+4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V,</a:t>
                      </a:r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+5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VI,</a:t>
                      </a:r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+6 (Cr</a:t>
                      </a:r>
                      <a:r>
                        <a:rPr lang="en-US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+3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VII,</a:t>
                      </a:r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+7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II,III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(Fe)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+2,+3 (Fe)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II</a:t>
                      </a:r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+2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4299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Властивості</a:t>
            </a:r>
            <a:r>
              <a:rPr lang="ru-RU" dirty="0" smtClean="0"/>
              <a:t> </a:t>
            </a:r>
            <a:r>
              <a:rPr lang="ru-RU" dirty="0" err="1" smtClean="0"/>
              <a:t>атомів</a:t>
            </a:r>
            <a:r>
              <a:rPr lang="ru-RU" dirty="0" smtClean="0"/>
              <a:t> </a:t>
            </a:r>
            <a:r>
              <a:rPr lang="en-US" dirty="0" smtClean="0"/>
              <a:t>d-</a:t>
            </a:r>
            <a:r>
              <a:rPr lang="uk-UA" dirty="0" smtClean="0"/>
              <a:t>елементів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46662"/>
            <a:ext cx="12091915" cy="5411337"/>
          </a:xfrm>
        </p:spPr>
        <p:txBody>
          <a:bodyPr>
            <a:normAutofit/>
          </a:bodyPr>
          <a:lstStyle/>
          <a:p>
            <a:pPr fontAlgn="base"/>
            <a:r>
              <a:rPr lang="uk-UA" i="1" dirty="0"/>
              <a:t>d-елементи</a:t>
            </a:r>
            <a:r>
              <a:rPr lang="uk-UA" dirty="0"/>
              <a:t> взаємодіють із неметалами та складними речовинами.</a:t>
            </a:r>
            <a:endParaRPr lang="ru-RU" dirty="0"/>
          </a:p>
          <a:p>
            <a:pPr marL="0" indent="0" algn="ctr" fontAlgn="base">
              <a:buNone/>
            </a:pPr>
            <a:r>
              <a:rPr lang="uk-UA" sz="3600" dirty="0"/>
              <a:t>3Fe + 2O</a:t>
            </a:r>
            <a:r>
              <a:rPr lang="uk-UA" sz="3600" baseline="-25000" dirty="0"/>
              <a:t>2 </a:t>
            </a:r>
            <a:r>
              <a:rPr lang="uk-UA" sz="3600" dirty="0"/>
              <a:t> </a:t>
            </a:r>
            <a:r>
              <a:rPr lang="uk-UA" sz="3600" dirty="0">
                <a:sym typeface="Symbol" panose="05050102010706020507" pitchFamily="18" charset="2"/>
              </a:rPr>
              <a:t></a:t>
            </a:r>
            <a:r>
              <a:rPr lang="uk-UA" sz="3600" dirty="0"/>
              <a:t> Fe</a:t>
            </a:r>
            <a:r>
              <a:rPr lang="uk-UA" sz="3600" baseline="-25000" dirty="0"/>
              <a:t>3</a:t>
            </a:r>
            <a:r>
              <a:rPr lang="uk-UA" sz="3600" dirty="0"/>
              <a:t>O</a:t>
            </a:r>
            <a:r>
              <a:rPr lang="uk-UA" sz="3600" baseline="-25000" dirty="0"/>
              <a:t>4</a:t>
            </a:r>
            <a:r>
              <a:rPr lang="uk-UA" sz="3600" dirty="0"/>
              <a:t>; </a:t>
            </a:r>
            <a:r>
              <a:rPr lang="uk-UA" sz="3600" dirty="0" err="1"/>
              <a:t>Mn</a:t>
            </a:r>
            <a:r>
              <a:rPr lang="uk-UA" sz="3600" dirty="0"/>
              <a:t> + Cl</a:t>
            </a:r>
            <a:r>
              <a:rPr lang="uk-UA" sz="3600" baseline="-25000" dirty="0"/>
              <a:t>2 </a:t>
            </a:r>
            <a:r>
              <a:rPr lang="uk-UA" sz="3600" dirty="0">
                <a:sym typeface="Symbol" panose="05050102010706020507" pitchFamily="18" charset="2"/>
              </a:rPr>
              <a:t></a:t>
            </a:r>
            <a:r>
              <a:rPr lang="uk-UA" sz="3600" dirty="0"/>
              <a:t> MnCl</a:t>
            </a:r>
            <a:r>
              <a:rPr lang="uk-UA" sz="3600" baseline="-25000" dirty="0"/>
              <a:t>2</a:t>
            </a:r>
            <a:r>
              <a:rPr lang="uk-UA" sz="3600" dirty="0"/>
              <a:t>; </a:t>
            </a:r>
            <a:r>
              <a:rPr lang="uk-UA" sz="3600" dirty="0" err="1"/>
              <a:t>Zn</a:t>
            </a:r>
            <a:r>
              <a:rPr lang="uk-UA" sz="3600" dirty="0"/>
              <a:t> + S </a:t>
            </a:r>
            <a:r>
              <a:rPr lang="uk-UA" sz="3600" dirty="0">
                <a:sym typeface="Symbol" panose="05050102010706020507" pitchFamily="18" charset="2"/>
              </a:rPr>
              <a:t></a:t>
            </a:r>
            <a:r>
              <a:rPr lang="uk-UA" sz="3600" dirty="0"/>
              <a:t> </a:t>
            </a:r>
            <a:r>
              <a:rPr lang="uk-UA" sz="3600" dirty="0" err="1"/>
              <a:t>Zn</a:t>
            </a:r>
            <a:r>
              <a:rPr lang="uk-UA" sz="3600" dirty="0"/>
              <a:t> S</a:t>
            </a:r>
            <a:endParaRPr lang="ru-RU" sz="3600" dirty="0"/>
          </a:p>
          <a:p>
            <a:pPr marL="0" indent="0" algn="ctr" fontAlgn="base">
              <a:buNone/>
            </a:pPr>
            <a:r>
              <a:rPr lang="uk-UA" sz="3600" dirty="0"/>
              <a:t>2Cu + O</a:t>
            </a:r>
            <a:r>
              <a:rPr lang="uk-UA" sz="3600" baseline="-25000" dirty="0"/>
              <a:t>2 </a:t>
            </a:r>
            <a:r>
              <a:rPr lang="uk-UA" sz="3600" dirty="0">
                <a:sym typeface="Symbol" panose="05050102010706020507" pitchFamily="18" charset="2"/>
              </a:rPr>
              <a:t></a:t>
            </a:r>
            <a:r>
              <a:rPr lang="uk-UA" sz="3600" dirty="0"/>
              <a:t> 2CuО</a:t>
            </a:r>
            <a:r>
              <a:rPr lang="uk-UA" sz="3600" dirty="0" smtClean="0"/>
              <a:t>; </a:t>
            </a:r>
            <a:r>
              <a:rPr lang="uk-UA" sz="3600" dirty="0" err="1"/>
              <a:t>Hg</a:t>
            </a:r>
            <a:r>
              <a:rPr lang="uk-UA" sz="3600" dirty="0"/>
              <a:t> + S </a:t>
            </a:r>
            <a:r>
              <a:rPr lang="uk-UA" sz="3600" dirty="0">
                <a:sym typeface="Symbol" panose="05050102010706020507" pitchFamily="18" charset="2"/>
              </a:rPr>
              <a:t></a:t>
            </a:r>
            <a:r>
              <a:rPr lang="uk-UA" sz="3600" dirty="0"/>
              <a:t> </a:t>
            </a:r>
            <a:r>
              <a:rPr lang="uk-UA" sz="3600" dirty="0" err="1"/>
              <a:t>Hg</a:t>
            </a:r>
            <a:r>
              <a:rPr lang="uk-UA" sz="3600" dirty="0"/>
              <a:t> S</a:t>
            </a:r>
            <a:endParaRPr lang="ru-RU" sz="3600" dirty="0"/>
          </a:p>
          <a:p>
            <a:pPr marL="0" indent="0" algn="ctr" fontAlgn="base">
              <a:buNone/>
            </a:pPr>
            <a:r>
              <a:rPr lang="uk-UA" sz="3600" dirty="0"/>
              <a:t>2Cr + 3S </a:t>
            </a:r>
            <a:r>
              <a:rPr lang="uk-UA" sz="3600" dirty="0">
                <a:sym typeface="Symbol" panose="05050102010706020507" pitchFamily="18" charset="2"/>
              </a:rPr>
              <a:t></a:t>
            </a:r>
            <a:r>
              <a:rPr lang="uk-UA" sz="3600" dirty="0"/>
              <a:t> Cr</a:t>
            </a:r>
            <a:r>
              <a:rPr lang="uk-UA" sz="3600" baseline="-25000" dirty="0"/>
              <a:t>2</a:t>
            </a:r>
            <a:r>
              <a:rPr lang="uk-UA" sz="3600" dirty="0"/>
              <a:t>S</a:t>
            </a:r>
            <a:r>
              <a:rPr lang="uk-UA" sz="3600" baseline="-25000" dirty="0"/>
              <a:t>3; </a:t>
            </a:r>
            <a:r>
              <a:rPr lang="uk-UA" sz="3600" dirty="0"/>
              <a:t>4Cr + 3O</a:t>
            </a:r>
            <a:r>
              <a:rPr lang="uk-UA" sz="3600" baseline="-25000" dirty="0"/>
              <a:t>2</a:t>
            </a:r>
            <a:r>
              <a:rPr lang="uk-UA" sz="3600" dirty="0"/>
              <a:t> </a:t>
            </a:r>
            <a:r>
              <a:rPr lang="uk-UA" sz="3600" dirty="0">
                <a:sym typeface="Symbol" panose="05050102010706020507" pitchFamily="18" charset="2"/>
              </a:rPr>
              <a:t></a:t>
            </a:r>
            <a:r>
              <a:rPr lang="uk-UA" sz="3600" dirty="0"/>
              <a:t> 2Cr</a:t>
            </a:r>
            <a:r>
              <a:rPr lang="uk-UA" sz="3600" baseline="-25000" dirty="0"/>
              <a:t>2</a:t>
            </a:r>
            <a:r>
              <a:rPr lang="uk-UA" sz="3600" dirty="0"/>
              <a:t>O</a:t>
            </a:r>
            <a:r>
              <a:rPr lang="uk-UA" sz="3600" baseline="-25000" dirty="0"/>
              <a:t>3</a:t>
            </a:r>
            <a:endParaRPr lang="ru-RU" sz="3600" dirty="0"/>
          </a:p>
          <a:p>
            <a:pPr marL="0" indent="0" algn="ctr" fontAlgn="base">
              <a:buNone/>
            </a:pPr>
            <a:r>
              <a:rPr lang="uk-UA" sz="3600" dirty="0" err="1"/>
              <a:t>Fe</a:t>
            </a:r>
            <a:r>
              <a:rPr lang="uk-UA" sz="3600" dirty="0"/>
              <a:t> + 2HCl </a:t>
            </a:r>
            <a:r>
              <a:rPr lang="uk-UA" sz="3600" dirty="0">
                <a:sym typeface="Symbol" panose="05050102010706020507" pitchFamily="18" charset="2"/>
              </a:rPr>
              <a:t></a:t>
            </a:r>
            <a:r>
              <a:rPr lang="uk-UA" sz="3600" dirty="0"/>
              <a:t> FeCl</a:t>
            </a:r>
            <a:r>
              <a:rPr lang="uk-UA" sz="3600" baseline="-25000" dirty="0"/>
              <a:t>2</a:t>
            </a:r>
            <a:r>
              <a:rPr lang="uk-UA" sz="3600" dirty="0"/>
              <a:t> + H</a:t>
            </a:r>
            <a:r>
              <a:rPr lang="uk-UA" sz="3600" baseline="-25000" dirty="0"/>
              <a:t>2</a:t>
            </a:r>
            <a:r>
              <a:rPr lang="uk-UA" sz="3600" dirty="0"/>
              <a:t>; 3Fe + 4H</a:t>
            </a:r>
            <a:r>
              <a:rPr lang="uk-UA" sz="3600" baseline="-25000" dirty="0"/>
              <a:t>2</a:t>
            </a:r>
            <a:r>
              <a:rPr lang="uk-UA" sz="3600" dirty="0"/>
              <a:t>O </a:t>
            </a:r>
            <a:r>
              <a:rPr lang="uk-UA" sz="3600" dirty="0">
                <a:sym typeface="Symbol" panose="05050102010706020507" pitchFamily="18" charset="2"/>
              </a:rPr>
              <a:t></a:t>
            </a:r>
            <a:r>
              <a:rPr lang="uk-UA" sz="3600" dirty="0"/>
              <a:t> Fe</a:t>
            </a:r>
            <a:r>
              <a:rPr lang="uk-UA" sz="3600" baseline="-25000" dirty="0"/>
              <a:t>3</a:t>
            </a:r>
            <a:r>
              <a:rPr lang="uk-UA" sz="3600" dirty="0"/>
              <a:t>O</a:t>
            </a:r>
            <a:r>
              <a:rPr lang="uk-UA" sz="3600" baseline="-25000" dirty="0"/>
              <a:t>4</a:t>
            </a:r>
            <a:r>
              <a:rPr lang="uk-UA" sz="3600" dirty="0"/>
              <a:t>+ 4H</a:t>
            </a:r>
            <a:r>
              <a:rPr lang="uk-UA" sz="3600" baseline="-25000" dirty="0"/>
              <a:t>2</a:t>
            </a:r>
            <a:endParaRPr lang="ru-RU" sz="3600" dirty="0"/>
          </a:p>
          <a:p>
            <a:pPr marL="0" indent="0" algn="ctr" fontAlgn="base">
              <a:buNone/>
            </a:pPr>
            <a:r>
              <a:rPr lang="uk-UA" sz="3600" dirty="0" err="1"/>
              <a:t>Fe</a:t>
            </a:r>
            <a:r>
              <a:rPr lang="uk-UA" sz="3600" dirty="0"/>
              <a:t> + CuSO</a:t>
            </a:r>
            <a:r>
              <a:rPr lang="uk-UA" sz="3600" baseline="-25000" dirty="0"/>
              <a:t>4</a:t>
            </a:r>
            <a:r>
              <a:rPr lang="uk-UA" sz="3600" dirty="0"/>
              <a:t> </a:t>
            </a:r>
            <a:r>
              <a:rPr lang="uk-UA" sz="3600" dirty="0">
                <a:sym typeface="Symbol" panose="05050102010706020507" pitchFamily="18" charset="2"/>
              </a:rPr>
              <a:t></a:t>
            </a:r>
            <a:r>
              <a:rPr lang="uk-UA" sz="3600" dirty="0"/>
              <a:t> FeSO</a:t>
            </a:r>
            <a:r>
              <a:rPr lang="uk-UA" sz="3600" baseline="-25000" dirty="0"/>
              <a:t>4</a:t>
            </a:r>
            <a:r>
              <a:rPr lang="uk-UA" sz="3600" dirty="0"/>
              <a:t> + </a:t>
            </a:r>
            <a:r>
              <a:rPr lang="uk-UA" sz="3600" dirty="0" err="1"/>
              <a:t>Cu</a:t>
            </a:r>
            <a:endParaRPr lang="ru-RU" sz="36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55859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73" y="365125"/>
            <a:ext cx="11873552" cy="1325563"/>
          </a:xfrm>
        </p:spPr>
        <p:txBody>
          <a:bodyPr>
            <a:normAutofit/>
          </a:bodyPr>
          <a:lstStyle/>
          <a:p>
            <a:r>
              <a:rPr lang="uk-UA" sz="3600" b="1" dirty="0" err="1"/>
              <a:t>Окиснювально</a:t>
            </a:r>
            <a:r>
              <a:rPr lang="uk-UA" sz="3600" b="1" dirty="0"/>
              <a:t>-відновні властивості сполук d-елементів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773" y="1143236"/>
            <a:ext cx="11873552" cy="5585109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uk-UA" dirty="0" smtClean="0"/>
              <a:t>Найцікавішими </a:t>
            </a:r>
            <a:r>
              <a:rPr lang="uk-UA" dirty="0"/>
              <a:t>у цьому напрямку є сполуки </a:t>
            </a:r>
            <a:r>
              <a:rPr lang="uk-UA" dirty="0" err="1"/>
              <a:t>феруму</a:t>
            </a:r>
            <a:r>
              <a:rPr lang="uk-UA" dirty="0"/>
              <a:t>, хрому й мангану.</a:t>
            </a:r>
            <a:endParaRPr lang="ru-RU" dirty="0"/>
          </a:p>
          <a:p>
            <a:pPr fontAlgn="base"/>
            <a:r>
              <a:rPr lang="uk-UA" dirty="0"/>
              <a:t>Сполуки цих елементів на своїх нижчих ступенях окиснення проявляють відновні, а на вищих – окисні </a:t>
            </a:r>
            <a:r>
              <a:rPr lang="uk-UA" dirty="0" smtClean="0"/>
              <a:t>властивості.</a:t>
            </a:r>
            <a:endParaRPr lang="ru-RU" dirty="0" smtClean="0"/>
          </a:p>
          <a:p>
            <a:pPr marL="0" indent="0" algn="just" fontAlgn="base">
              <a:buNone/>
            </a:pPr>
            <a:r>
              <a:rPr lang="uk-UA" baseline="-25000" dirty="0" smtClean="0"/>
              <a:t>	               +2	         +7    	                   	</a:t>
            </a:r>
            <a:r>
              <a:rPr lang="uk-UA" dirty="0" smtClean="0"/>
              <a:t>    </a:t>
            </a:r>
            <a:r>
              <a:rPr lang="uk-UA" baseline="-25000" dirty="0" smtClean="0"/>
              <a:t> +3	                     +2</a:t>
            </a:r>
            <a:endParaRPr lang="ru-RU" dirty="0" smtClean="0"/>
          </a:p>
          <a:p>
            <a:pPr marL="0" indent="0" algn="ctr" fontAlgn="base">
              <a:buNone/>
            </a:pPr>
            <a:r>
              <a:rPr lang="uk-UA" dirty="0" smtClean="0"/>
              <a:t>10FeSO</a:t>
            </a:r>
            <a:r>
              <a:rPr lang="uk-UA" baseline="-25000" dirty="0" smtClean="0"/>
              <a:t>4</a:t>
            </a:r>
            <a:r>
              <a:rPr lang="uk-UA" dirty="0" smtClean="0"/>
              <a:t> </a:t>
            </a:r>
            <a:r>
              <a:rPr lang="uk-UA" dirty="0"/>
              <a:t>+ 2KMnО</a:t>
            </a:r>
            <a:r>
              <a:rPr lang="uk-UA" baseline="-25000" dirty="0"/>
              <a:t>4</a:t>
            </a:r>
            <a:r>
              <a:rPr lang="uk-UA" dirty="0"/>
              <a:t> + 8H</a:t>
            </a:r>
            <a:r>
              <a:rPr lang="uk-UA" baseline="-25000" dirty="0"/>
              <a:t>2</a:t>
            </a:r>
            <a:r>
              <a:rPr lang="uk-UA" dirty="0"/>
              <a:t>SO</a:t>
            </a:r>
            <a:r>
              <a:rPr lang="uk-UA" baseline="-25000" dirty="0"/>
              <a:t>4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5Fe</a:t>
            </a:r>
            <a:r>
              <a:rPr lang="uk-UA" baseline="-25000" dirty="0"/>
              <a:t>2</a:t>
            </a:r>
            <a:r>
              <a:rPr lang="uk-UA" dirty="0"/>
              <a:t>(SO</a:t>
            </a:r>
            <a:r>
              <a:rPr lang="uk-UA" baseline="-25000" dirty="0"/>
              <a:t>4</a:t>
            </a:r>
            <a:r>
              <a:rPr lang="uk-UA" dirty="0"/>
              <a:t>)</a:t>
            </a:r>
            <a:r>
              <a:rPr lang="uk-UA" baseline="-25000" dirty="0"/>
              <a:t>3</a:t>
            </a:r>
            <a:r>
              <a:rPr lang="uk-UA" dirty="0"/>
              <a:t> + MnSO</a:t>
            </a:r>
            <a:r>
              <a:rPr lang="uk-UA" baseline="-25000" dirty="0"/>
              <a:t>4</a:t>
            </a:r>
            <a:r>
              <a:rPr lang="uk-UA" dirty="0"/>
              <a:t> + K</a:t>
            </a:r>
            <a:r>
              <a:rPr lang="uk-UA" baseline="-25000" dirty="0"/>
              <a:t>2</a:t>
            </a:r>
            <a:r>
              <a:rPr lang="uk-UA" dirty="0"/>
              <a:t>SO</a:t>
            </a:r>
            <a:r>
              <a:rPr lang="uk-UA" baseline="-25000" dirty="0"/>
              <a:t>4</a:t>
            </a:r>
            <a:r>
              <a:rPr lang="uk-UA" dirty="0"/>
              <a:t> + </a:t>
            </a:r>
            <a:r>
              <a:rPr lang="uk-UA" dirty="0" smtClean="0"/>
              <a:t>8H</a:t>
            </a:r>
            <a:r>
              <a:rPr lang="uk-UA" baseline="-25000" dirty="0" smtClean="0"/>
              <a:t>2</a:t>
            </a:r>
            <a:endParaRPr lang="uk-UA" dirty="0" smtClean="0"/>
          </a:p>
          <a:p>
            <a:pPr marL="0" indent="0" algn="just" fontAlgn="base">
              <a:buNone/>
            </a:pPr>
            <a:r>
              <a:rPr lang="uk-UA" baseline="-25000" dirty="0"/>
              <a:t>	</a:t>
            </a:r>
            <a:r>
              <a:rPr lang="uk-UA" baseline="-25000" dirty="0" smtClean="0"/>
              <a:t>	</a:t>
            </a:r>
            <a:r>
              <a:rPr lang="uk-UA" dirty="0" smtClean="0"/>
              <a:t>      </a:t>
            </a:r>
            <a:r>
              <a:rPr lang="uk-UA" baseline="-25000" dirty="0" smtClean="0"/>
              <a:t>+6 	</a:t>
            </a:r>
            <a:r>
              <a:rPr lang="uk-UA" baseline="-25000" dirty="0"/>
              <a:t>	–</a:t>
            </a:r>
            <a:r>
              <a:rPr lang="uk-UA" baseline="-25000" dirty="0" smtClean="0"/>
              <a:t>1	</a:t>
            </a:r>
            <a:r>
              <a:rPr lang="uk-UA" baseline="-25000" dirty="0"/>
              <a:t>	+3	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K</a:t>
            </a:r>
            <a:r>
              <a:rPr lang="uk-UA" baseline="-25000" dirty="0"/>
              <a:t>2</a:t>
            </a:r>
            <a:r>
              <a:rPr lang="uk-UA" dirty="0"/>
              <a:t>Cr</a:t>
            </a:r>
            <a:r>
              <a:rPr lang="uk-UA" baseline="-25000" dirty="0"/>
              <a:t>2</a:t>
            </a:r>
            <a:r>
              <a:rPr lang="uk-UA" dirty="0"/>
              <a:t>O</a:t>
            </a:r>
            <a:r>
              <a:rPr lang="uk-UA" baseline="-25000" dirty="0"/>
              <a:t>7</a:t>
            </a:r>
            <a:r>
              <a:rPr lang="uk-UA" dirty="0"/>
              <a:t> + 6KJ + 7H</a:t>
            </a:r>
            <a:r>
              <a:rPr lang="uk-UA" baseline="-25000" dirty="0"/>
              <a:t>2</a:t>
            </a:r>
            <a:r>
              <a:rPr lang="uk-UA" dirty="0"/>
              <a:t>SO</a:t>
            </a:r>
            <a:r>
              <a:rPr lang="uk-UA" baseline="-25000" dirty="0"/>
              <a:t>4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Cr</a:t>
            </a:r>
            <a:r>
              <a:rPr lang="uk-UA" baseline="-25000" dirty="0"/>
              <a:t>2</a:t>
            </a:r>
            <a:r>
              <a:rPr lang="uk-UA" dirty="0"/>
              <a:t>(SO</a:t>
            </a:r>
            <a:r>
              <a:rPr lang="uk-UA" baseline="-25000" dirty="0"/>
              <a:t>4</a:t>
            </a:r>
            <a:r>
              <a:rPr lang="uk-UA" dirty="0"/>
              <a:t>)</a:t>
            </a:r>
            <a:r>
              <a:rPr lang="uk-UA" baseline="-25000" dirty="0"/>
              <a:t>3</a:t>
            </a:r>
            <a:r>
              <a:rPr lang="uk-UA" dirty="0"/>
              <a:t> + 3J</a:t>
            </a:r>
            <a:r>
              <a:rPr lang="uk-UA" baseline="-25000" dirty="0"/>
              <a:t>2</a:t>
            </a:r>
            <a:r>
              <a:rPr lang="uk-UA" baseline="30000" dirty="0"/>
              <a:t>0</a:t>
            </a:r>
            <a:r>
              <a:rPr lang="uk-UA" dirty="0"/>
              <a:t> + 4K</a:t>
            </a:r>
            <a:r>
              <a:rPr lang="uk-UA" baseline="-25000" dirty="0"/>
              <a:t>2</a:t>
            </a:r>
            <a:r>
              <a:rPr lang="uk-UA" dirty="0"/>
              <a:t>SO</a:t>
            </a:r>
            <a:r>
              <a:rPr lang="uk-UA" baseline="-25000" dirty="0"/>
              <a:t>4</a:t>
            </a:r>
            <a:r>
              <a:rPr lang="uk-UA" dirty="0"/>
              <a:t> + 7H</a:t>
            </a:r>
            <a:r>
              <a:rPr lang="uk-UA" baseline="-25000" dirty="0"/>
              <a:t>2</a:t>
            </a:r>
            <a:r>
              <a:rPr lang="uk-UA" dirty="0"/>
              <a:t>O</a:t>
            </a:r>
            <a:endParaRPr lang="ru-RU" dirty="0"/>
          </a:p>
          <a:p>
            <a:pPr marL="0" indent="0" algn="just" fontAlgn="base">
              <a:buNone/>
            </a:pPr>
            <a:r>
              <a:rPr lang="uk-UA" baseline="-25000" dirty="0"/>
              <a:t>  </a:t>
            </a:r>
            <a:r>
              <a:rPr lang="uk-UA" baseline="-25000" dirty="0" smtClean="0"/>
              <a:t>		</a:t>
            </a:r>
            <a:r>
              <a:rPr lang="uk-UA" dirty="0" smtClean="0"/>
              <a:t>      </a:t>
            </a:r>
            <a:r>
              <a:rPr lang="uk-UA" baseline="-25000" dirty="0" smtClean="0"/>
              <a:t> </a:t>
            </a:r>
            <a:r>
              <a:rPr lang="uk-UA" baseline="-25000" dirty="0"/>
              <a:t>+3	                                       	</a:t>
            </a:r>
            <a:r>
              <a:rPr lang="uk-UA" dirty="0" smtClean="0"/>
              <a:t>      </a:t>
            </a:r>
            <a:r>
              <a:rPr lang="uk-UA" baseline="-25000" dirty="0" smtClean="0"/>
              <a:t>    </a:t>
            </a:r>
            <a:r>
              <a:rPr lang="uk-UA" baseline="-25000" dirty="0"/>
              <a:t>+6                     –1	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2CrCl</a:t>
            </a:r>
            <a:r>
              <a:rPr lang="uk-UA" baseline="-25000" dirty="0"/>
              <a:t>3</a:t>
            </a:r>
            <a:r>
              <a:rPr lang="uk-UA" dirty="0"/>
              <a:t> + 3Br</a:t>
            </a:r>
            <a:r>
              <a:rPr lang="uk-UA" baseline="-25000" dirty="0"/>
              <a:t>2</a:t>
            </a:r>
            <a:r>
              <a:rPr lang="uk-UA" baseline="30000" dirty="0"/>
              <a:t>0</a:t>
            </a:r>
            <a:r>
              <a:rPr lang="uk-UA" dirty="0"/>
              <a:t> + 16KOH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2K</a:t>
            </a:r>
            <a:r>
              <a:rPr lang="uk-UA" baseline="-25000" dirty="0"/>
              <a:t>2</a:t>
            </a:r>
            <a:r>
              <a:rPr lang="uk-UA" dirty="0"/>
              <a:t>CrО</a:t>
            </a:r>
            <a:r>
              <a:rPr lang="uk-UA" baseline="-25000" dirty="0"/>
              <a:t>4</a:t>
            </a:r>
            <a:r>
              <a:rPr lang="uk-UA" dirty="0"/>
              <a:t> + 6KBr + 6KCl + 8H</a:t>
            </a:r>
            <a:r>
              <a:rPr lang="uk-UA" baseline="-25000" dirty="0"/>
              <a:t>2</a:t>
            </a:r>
            <a:r>
              <a:rPr lang="uk-UA" dirty="0"/>
              <a:t>O</a:t>
            </a:r>
            <a:endParaRPr lang="ru-RU" dirty="0"/>
          </a:p>
          <a:p>
            <a:pPr fontAlgn="base"/>
            <a:r>
              <a:rPr lang="uk-UA" dirty="0" err="1"/>
              <a:t>Комплексоутворення</a:t>
            </a:r>
            <a:r>
              <a:rPr lang="uk-UA" dirty="0"/>
              <a:t>: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 err="1"/>
              <a:t>Zn</a:t>
            </a:r>
            <a:r>
              <a:rPr lang="uk-UA" dirty="0"/>
              <a:t>(OH)</a:t>
            </a:r>
            <a:r>
              <a:rPr lang="uk-UA" baseline="-25000" dirty="0"/>
              <a:t>2</a:t>
            </a:r>
            <a:r>
              <a:rPr lang="uk-UA" dirty="0"/>
              <a:t> + 2KOH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K</a:t>
            </a:r>
            <a:r>
              <a:rPr lang="uk-UA" baseline="-25000" dirty="0"/>
              <a:t>2</a:t>
            </a:r>
            <a:r>
              <a:rPr lang="uk-UA" dirty="0"/>
              <a:t>[</a:t>
            </a:r>
            <a:r>
              <a:rPr lang="uk-UA" dirty="0" err="1"/>
              <a:t>Zn</a:t>
            </a:r>
            <a:r>
              <a:rPr lang="uk-UA" dirty="0"/>
              <a:t>(OH)</a:t>
            </a:r>
            <a:r>
              <a:rPr lang="uk-UA" baseline="-25000" dirty="0"/>
              <a:t>4</a:t>
            </a:r>
            <a:r>
              <a:rPr lang="uk-UA" dirty="0"/>
              <a:t>]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HgJ</a:t>
            </a:r>
            <a:r>
              <a:rPr lang="uk-UA" baseline="-25000" dirty="0"/>
              <a:t>2</a:t>
            </a:r>
            <a:r>
              <a:rPr lang="uk-UA" dirty="0"/>
              <a:t> + 2KJ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K</a:t>
            </a:r>
            <a:r>
              <a:rPr lang="uk-UA" baseline="-25000" dirty="0"/>
              <a:t>2</a:t>
            </a:r>
            <a:r>
              <a:rPr lang="uk-UA" dirty="0"/>
              <a:t>[HgJ</a:t>
            </a:r>
            <a:r>
              <a:rPr lang="uk-UA" baseline="-25000" dirty="0"/>
              <a:t>4</a:t>
            </a:r>
            <a:r>
              <a:rPr lang="uk-UA" dirty="0"/>
              <a:t>]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 err="1"/>
              <a:t>AgCl</a:t>
            </a:r>
            <a:r>
              <a:rPr lang="uk-UA" dirty="0"/>
              <a:t> + 2NH</a:t>
            </a:r>
            <a:r>
              <a:rPr lang="uk-UA" baseline="-25000" dirty="0"/>
              <a:t>4</a:t>
            </a:r>
            <a:r>
              <a:rPr lang="uk-UA" dirty="0"/>
              <a:t>OH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[</a:t>
            </a:r>
            <a:r>
              <a:rPr lang="uk-UA" dirty="0" err="1"/>
              <a:t>Ag</a:t>
            </a:r>
            <a:r>
              <a:rPr lang="uk-UA" dirty="0"/>
              <a:t>(NH</a:t>
            </a:r>
            <a:r>
              <a:rPr lang="uk-UA" baseline="-25000" dirty="0"/>
              <a:t>3</a:t>
            </a:r>
            <a:r>
              <a:rPr lang="uk-UA" dirty="0"/>
              <a:t>)</a:t>
            </a:r>
            <a:r>
              <a:rPr lang="uk-UA" baseline="-25000" dirty="0"/>
              <a:t>2</a:t>
            </a:r>
            <a:r>
              <a:rPr lang="uk-UA" dirty="0"/>
              <a:t>]</a:t>
            </a:r>
            <a:r>
              <a:rPr lang="uk-UA" dirty="0" err="1"/>
              <a:t>Cl</a:t>
            </a:r>
            <a:r>
              <a:rPr lang="uk-UA" dirty="0"/>
              <a:t> + 2H</a:t>
            </a:r>
            <a:r>
              <a:rPr lang="uk-UA" baseline="-25000" dirty="0"/>
              <a:t>2</a:t>
            </a:r>
            <a:r>
              <a:rPr lang="uk-UA" dirty="0"/>
              <a:t>O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963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7309" y="490645"/>
            <a:ext cx="7295866" cy="794934"/>
          </a:xfrm>
        </p:spPr>
        <p:txBody>
          <a:bodyPr>
            <a:normAutofit/>
          </a:bodyPr>
          <a:lstStyle/>
          <a:p>
            <a:r>
              <a:rPr lang="uk-UA" b="1" i="1" dirty="0"/>
              <a:t>Хром – мікроелемент (10</a:t>
            </a:r>
            <a:r>
              <a:rPr lang="uk-UA" b="1" i="1" baseline="30000" dirty="0"/>
              <a:t>–5</a:t>
            </a:r>
            <a:r>
              <a:rPr lang="uk-UA" b="1" i="1" dirty="0"/>
              <a:t>%).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564191"/>
            <a:ext cx="9220200" cy="3606184"/>
          </a:xfrm>
        </p:spPr>
        <p:txBody>
          <a:bodyPr>
            <a:noAutofit/>
          </a:bodyPr>
          <a:lstStyle/>
          <a:p>
            <a:r>
              <a:rPr lang="uk-UA" sz="3200" b="1" u="sng" dirty="0" smtClean="0"/>
              <a:t>Біогенна </a:t>
            </a:r>
            <a:r>
              <a:rPr lang="uk-UA" sz="3200" b="1" u="sng" dirty="0"/>
              <a:t>роль: </a:t>
            </a:r>
            <a:endParaRPr lang="uk-UA" sz="3200" b="1" u="sng" dirty="0" smtClean="0"/>
          </a:p>
          <a:p>
            <a:pPr marL="0" indent="0">
              <a:buNone/>
            </a:pPr>
            <a:r>
              <a:rPr lang="uk-UA" sz="3200" dirty="0" smtClean="0"/>
              <a:t>1</a:t>
            </a:r>
            <a:r>
              <a:rPr lang="uk-UA" sz="3200" dirty="0"/>
              <a:t>) впливає на кровотворення; </a:t>
            </a:r>
            <a:endParaRPr lang="uk-UA" sz="3200" dirty="0" smtClean="0"/>
          </a:p>
          <a:p>
            <a:pPr marL="0" indent="0">
              <a:buNone/>
            </a:pPr>
            <a:r>
              <a:rPr lang="uk-UA" sz="3200" dirty="0" smtClean="0"/>
              <a:t>2</a:t>
            </a:r>
            <a:r>
              <a:rPr lang="uk-UA" sz="3200" dirty="0"/>
              <a:t>) складова частина травного ферменту – трипсину</a:t>
            </a:r>
            <a:r>
              <a:rPr lang="uk-UA" sz="3200" dirty="0" smtClean="0"/>
              <a:t>;</a:t>
            </a:r>
          </a:p>
          <a:p>
            <a:pPr marL="0" indent="0">
              <a:buNone/>
            </a:pPr>
            <a:r>
              <a:rPr lang="uk-UA" sz="3200" dirty="0" smtClean="0"/>
              <a:t>3</a:t>
            </a:r>
            <a:r>
              <a:rPr lang="uk-UA" sz="3200" dirty="0"/>
              <a:t>) стабілізує структуру нуклеїнових кислот</a:t>
            </a:r>
            <a:r>
              <a:rPr lang="uk-UA" sz="3200" dirty="0" smtClean="0"/>
              <a:t>;</a:t>
            </a:r>
          </a:p>
          <a:p>
            <a:pPr marL="0" indent="0">
              <a:buNone/>
            </a:pPr>
            <a:r>
              <a:rPr lang="uk-UA" sz="3200" dirty="0" smtClean="0"/>
              <a:t>4</a:t>
            </a:r>
            <a:r>
              <a:rPr lang="uk-UA" sz="3200" dirty="0"/>
              <a:t>) сполуки хрому виявляють протипухлинну дію; </a:t>
            </a:r>
            <a:endParaRPr lang="uk-UA" sz="3200" dirty="0" smtClean="0"/>
          </a:p>
          <a:p>
            <a:pPr marL="0" indent="0">
              <a:buNone/>
            </a:pPr>
            <a:r>
              <a:rPr lang="uk-UA" sz="3200" dirty="0" smtClean="0"/>
              <a:t>5</a:t>
            </a:r>
            <a:r>
              <a:rPr lang="uk-UA" sz="3200" dirty="0"/>
              <a:t>) бере участь в обміні глюкози. 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4871" y="4367283"/>
            <a:ext cx="3157129" cy="22352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837"/>
            <a:ext cx="2999224" cy="224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688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269" y="269592"/>
            <a:ext cx="8306937" cy="1095184"/>
          </a:xfrm>
        </p:spPr>
        <p:txBody>
          <a:bodyPr/>
          <a:lstStyle/>
          <a:p>
            <a:r>
              <a:rPr lang="uk-UA" b="1" i="1" dirty="0"/>
              <a:t>Молібден – мікроелемент (10</a:t>
            </a:r>
            <a:r>
              <a:rPr lang="uk-UA" b="1" i="1" baseline="30000" dirty="0"/>
              <a:t>–5</a:t>
            </a:r>
            <a:r>
              <a:rPr lang="uk-UA" b="1" i="1" dirty="0"/>
              <a:t>%).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3226" y="1811978"/>
            <a:ext cx="5890146" cy="2132226"/>
          </a:xfrm>
        </p:spPr>
        <p:txBody>
          <a:bodyPr>
            <a:normAutofit fontScale="92500" lnSpcReduction="20000"/>
          </a:bodyPr>
          <a:lstStyle/>
          <a:p>
            <a:r>
              <a:rPr lang="uk-UA" dirty="0"/>
              <a:t>Добова потреба 0,15-0,3 мг.</a:t>
            </a:r>
            <a:endParaRPr lang="uk-UA" i="1" u="sng" dirty="0" smtClean="0"/>
          </a:p>
          <a:p>
            <a:r>
              <a:rPr lang="uk-UA" i="1" u="sng" dirty="0" smtClean="0"/>
              <a:t>Біогенна </a:t>
            </a:r>
            <a:r>
              <a:rPr lang="uk-UA" i="1" u="sng" dirty="0"/>
              <a:t>роль: </a:t>
            </a:r>
            <a:endParaRPr lang="uk-UA" i="1" u="sng" dirty="0" smtClean="0"/>
          </a:p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 активатор ферментів;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активує синтез гемоглобіну;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 впливає на імуногенез.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346" y="3896170"/>
            <a:ext cx="5321916" cy="29618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43" y="1156434"/>
            <a:ext cx="2143125" cy="2143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4391406"/>
            <a:ext cx="65099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Ферменти, що містять молібден, беруть участь у метаболізмі </a:t>
            </a:r>
            <a:r>
              <a:rPr lang="uk-UA" sz="2400" dirty="0" err="1"/>
              <a:t>пуринів</a:t>
            </a:r>
            <a:r>
              <a:rPr lang="uk-UA" sz="2400" dirty="0"/>
              <a:t> і засвоєнні азоту, при цьому утворюється сечова кислота. </a:t>
            </a:r>
            <a:endParaRPr lang="uk-UA" sz="2400" dirty="0" smtClean="0"/>
          </a:p>
          <a:p>
            <a:r>
              <a:rPr lang="uk-UA" sz="2400" dirty="0" smtClean="0"/>
              <a:t>При </a:t>
            </a:r>
            <a:r>
              <a:rPr lang="uk-UA" sz="2400" dirty="0"/>
              <a:t>підвищеному вмісті </a:t>
            </a:r>
            <a:r>
              <a:rPr lang="uk-UA" sz="2400" dirty="0" smtClean="0"/>
              <a:t>розвивається </a:t>
            </a:r>
            <a:r>
              <a:rPr lang="uk-UA" sz="2400" dirty="0"/>
              <a:t>ендемічна подагра.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644097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281</Words>
  <Application>Microsoft Office PowerPoint</Application>
  <PresentationFormat>Широкоэкранный</PresentationFormat>
  <Paragraphs>89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Тема Office</vt:lpstr>
      <vt:lpstr>Презентация PowerPoint</vt:lpstr>
      <vt:lpstr>План лекції</vt:lpstr>
      <vt:lpstr>Характеристика атомів d-елементів:  </vt:lpstr>
      <vt:lpstr>Властивості атомів d-елементів</vt:lpstr>
      <vt:lpstr>Окиснювально-відновні властивості сполук d-елементів </vt:lpstr>
      <vt:lpstr>Хром – мікроелемент (10–5%). </vt:lpstr>
      <vt:lpstr>Молібден – мікроелемент (10–5%).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15</cp:revision>
  <dcterms:created xsi:type="dcterms:W3CDTF">2018-02-23T13:51:24Z</dcterms:created>
  <dcterms:modified xsi:type="dcterms:W3CDTF">2018-02-26T12:06:34Z</dcterms:modified>
</cp:coreProperties>
</file>