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1"/>
  </p:notesMasterIdLst>
  <p:sldIdLst>
    <p:sldId id="309" r:id="rId2"/>
    <p:sldId id="435" r:id="rId3"/>
    <p:sldId id="333" r:id="rId4"/>
    <p:sldId id="334" r:id="rId5"/>
    <p:sldId id="335" r:id="rId6"/>
    <p:sldId id="336" r:id="rId7"/>
    <p:sldId id="337" r:id="rId8"/>
    <p:sldId id="484" r:id="rId9"/>
    <p:sldId id="338" r:id="rId10"/>
    <p:sldId id="341" r:id="rId11"/>
    <p:sldId id="483" r:id="rId12"/>
    <p:sldId id="485" r:id="rId13"/>
    <p:sldId id="482" r:id="rId14"/>
    <p:sldId id="342" r:id="rId15"/>
    <p:sldId id="348" r:id="rId16"/>
    <p:sldId id="349" r:id="rId17"/>
    <p:sldId id="343" r:id="rId18"/>
    <p:sldId id="359" r:id="rId19"/>
    <p:sldId id="360" r:id="rId20"/>
    <p:sldId id="437" r:id="rId21"/>
    <p:sldId id="361" r:id="rId22"/>
    <p:sldId id="438" r:id="rId23"/>
    <p:sldId id="362" r:id="rId24"/>
    <p:sldId id="439" r:id="rId25"/>
    <p:sldId id="466" r:id="rId26"/>
    <p:sldId id="436" r:id="rId27"/>
    <p:sldId id="380" r:id="rId28"/>
    <p:sldId id="381" r:id="rId29"/>
    <p:sldId id="382" r:id="rId30"/>
    <p:sldId id="383" r:id="rId31"/>
    <p:sldId id="384" r:id="rId32"/>
    <p:sldId id="386" r:id="rId33"/>
    <p:sldId id="388" r:id="rId34"/>
    <p:sldId id="464" r:id="rId35"/>
    <p:sldId id="465" r:id="rId36"/>
    <p:sldId id="391" r:id="rId37"/>
    <p:sldId id="392" r:id="rId38"/>
    <p:sldId id="393" r:id="rId39"/>
    <p:sldId id="440" r:id="rId40"/>
    <p:sldId id="397" r:id="rId41"/>
    <p:sldId id="398" r:id="rId42"/>
    <p:sldId id="399" r:id="rId43"/>
    <p:sldId id="441" r:id="rId44"/>
    <p:sldId id="403" r:id="rId45"/>
    <p:sldId id="404" r:id="rId46"/>
    <p:sldId id="406" r:id="rId47"/>
    <p:sldId id="407" r:id="rId48"/>
    <p:sldId id="408" r:id="rId49"/>
    <p:sldId id="409" r:id="rId50"/>
    <p:sldId id="410" r:id="rId51"/>
    <p:sldId id="411" r:id="rId52"/>
    <p:sldId id="412" r:id="rId53"/>
    <p:sldId id="413" r:id="rId54"/>
    <p:sldId id="414" r:id="rId55"/>
    <p:sldId id="416" r:id="rId56"/>
    <p:sldId id="467" r:id="rId57"/>
    <p:sldId id="421" r:id="rId58"/>
    <p:sldId id="469" r:id="rId59"/>
    <p:sldId id="423" r:id="rId60"/>
    <p:sldId id="424" r:id="rId61"/>
    <p:sldId id="425" r:id="rId62"/>
    <p:sldId id="426" r:id="rId63"/>
    <p:sldId id="427" r:id="rId64"/>
    <p:sldId id="428" r:id="rId65"/>
    <p:sldId id="429" r:id="rId66"/>
    <p:sldId id="430" r:id="rId67"/>
    <p:sldId id="431" r:id="rId68"/>
    <p:sldId id="432" r:id="rId69"/>
    <p:sldId id="481" r:id="rId70"/>
  </p:sldIdLst>
  <p:sldSz cx="9144000" cy="5715000" type="screen16x1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D6DDFE"/>
    <a:srgbClr val="FFFF99"/>
    <a:srgbClr val="FFFF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15" autoAdjust="0"/>
    <p:restoredTop sz="94662" autoAdjust="0"/>
  </p:normalViewPr>
  <p:slideViewPr>
    <p:cSldViewPr>
      <p:cViewPr>
        <p:scale>
          <a:sx n="80" d="100"/>
          <a:sy n="80" d="100"/>
        </p:scale>
        <p:origin x="-1308" y="-60"/>
      </p:cViewPr>
      <p:guideLst>
        <p:guide orient="horz" pos="2160"/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96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71BC0-FAAE-48C2-B1A3-DA5BE0E229D0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9F9CD-18EB-4E52-943F-EE13E98FE94F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53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ln/>
        </p:spPr>
      </p:sp>
      <p:sp>
        <p:nvSpPr>
          <p:cNvPr id="1075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107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A1068-0354-4F45-A77A-9859F9279457}" type="slidenum">
              <a:rPr lang="ru-RU" altLang="ru-RU" smtClean="0"/>
              <a:pPr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C74FFD-CF42-4C2E-A136-DF297BB6274C}" type="slidenum">
              <a:rPr lang="uk-UA" altLang="ru-RU" smtClean="0">
                <a:latin typeface="Arial" charset="0"/>
              </a:rPr>
              <a:pPr/>
              <a:t>67</a:t>
            </a:fld>
            <a:endParaRPr lang="uk-UA" altLang="ru-RU">
              <a:latin typeface="Arial" charset="0"/>
            </a:endParaRPr>
          </a:p>
        </p:txBody>
      </p:sp>
      <p:sp>
        <p:nvSpPr>
          <p:cNvPr id="11673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0FB48BE-24D7-4D3D-AF54-CEAB4401C1E7}" type="slidenum">
              <a:rPr lang="en-US" altLang="zh-CN" sz="1200"/>
              <a:pPr algn="r" eaLnBrk="1" hangingPunct="1"/>
              <a:t>67</a:t>
            </a:fld>
            <a:endParaRPr lang="en-US" altLang="zh-CN" sz="1200"/>
          </a:p>
        </p:txBody>
      </p:sp>
      <p:sp>
        <p:nvSpPr>
          <p:cNvPr id="1167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ln/>
        </p:spPr>
      </p:sp>
      <p:sp>
        <p:nvSpPr>
          <p:cNvPr id="1167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Метаболізм вітаміну Д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9F9CD-18EB-4E52-943F-EE13E98FE94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801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М'язова гіпотонія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9F9CD-18EB-4E52-943F-EE13E98FE94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366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B14920-43EA-4EB0-A940-369C74EFC7DC}" type="slidenum">
              <a:rPr lang="ru-RU" altLang="uk-UA" smtClean="0"/>
              <a:pPr/>
              <a:t>47</a:t>
            </a:fld>
            <a:endParaRPr lang="ru-RU" altLang="uk-UA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solidFill>
            <a:srgbClr val="FFFFFF"/>
          </a:solidFill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uk-UA" alt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A9B05-B80C-4CDD-8DE6-836EE1740AEC}" type="slidenum">
              <a:rPr lang="ru-RU" altLang="uk-UA" smtClean="0"/>
              <a:pPr/>
              <a:t>48</a:t>
            </a:fld>
            <a:endParaRPr lang="ru-RU" altLang="uk-UA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solidFill>
            <a:srgbClr val="FFFFFF"/>
          </a:solidFill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uk-UA" alt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906A94-3EB9-4052-9114-82DDB14ADEFA}" type="slidenum">
              <a:rPr lang="ru-RU" altLang="uk-UA" smtClean="0"/>
              <a:pPr/>
              <a:t>49</a:t>
            </a:fld>
            <a:endParaRPr lang="ru-RU" altLang="uk-UA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solidFill>
            <a:srgbClr val="FFFFFF"/>
          </a:solidFill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uk-UA" alt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551A2-2493-444C-91B8-2CA724391253}" type="slidenum">
              <a:rPr lang="ru-RU" altLang="uk-UA" smtClean="0"/>
              <a:pPr/>
              <a:t>50</a:t>
            </a:fld>
            <a:endParaRPr lang="ru-RU" altLang="uk-UA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alt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7A9F4E-AC26-4FCE-9719-16FAC333100D}" type="slidenum">
              <a:rPr lang="ru-RU" altLang="uk-UA" smtClean="0"/>
              <a:pPr/>
              <a:t>51</a:t>
            </a:fld>
            <a:endParaRPr lang="ru-RU" altLang="uk-UA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alt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8ACE86-122E-424A-A65C-8516B60A4C82}" type="slidenum">
              <a:rPr lang="ru-RU" altLang="uk-UA" smtClean="0"/>
              <a:pPr/>
              <a:t>52</a:t>
            </a:fld>
            <a:endParaRPr lang="ru-RU" altLang="uk-UA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solidFill>
            <a:srgbClr val="FFFFFF"/>
          </a:solidFill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uk-UA" alt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5715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7" y="0"/>
            <a:ext cx="104775" cy="5715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2" y="0"/>
            <a:ext cx="182563" cy="5715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5" y="0"/>
            <a:ext cx="230187" cy="5715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5715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5715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5715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2857500"/>
            <a:ext cx="1295400" cy="10795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056063"/>
            <a:ext cx="641350" cy="534459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4583907"/>
            <a:ext cx="138112" cy="113771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4823355"/>
            <a:ext cx="274638" cy="228866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2" y="3746500"/>
            <a:ext cx="365125" cy="304271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2603500"/>
            <a:ext cx="6172200" cy="1578636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4169436"/>
            <a:ext cx="6172200" cy="11430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954963" y="947209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315F8-1683-4F02-B558-7F499E3E7FD9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381876" y="3452549"/>
            <a:ext cx="30480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107657"/>
            <a:ext cx="609600" cy="431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3E90-E166-4AC7-95E6-BB0843B88CA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4B93F-D0BF-4410-8446-0224506DE4A7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AD044-025B-4C8A-882D-9EF0A62161E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1676400" cy="487627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4B346-B0ED-493F-A70A-D5E68460C985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8CC9B-0C5F-46DB-9644-309859304F2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9525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1"/>
            <a:ext cx="7467600" cy="4061354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7955-29D5-4B93-9239-75EB9CDD9B60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C8D12-D07D-42F7-A439-5589AB02809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333500"/>
            <a:ext cx="7467600" cy="40614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280AF9-3C51-4020-829C-44EFFBE9657E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CA358A-F489-4ED2-BA95-FD80D78C35E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5715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7" y="0"/>
            <a:ext cx="104775" cy="5715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2" y="0"/>
            <a:ext cx="182563" cy="5715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5" y="0"/>
            <a:ext cx="230187" cy="5715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5715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5715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5715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2857500"/>
            <a:ext cx="1295400" cy="10795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056063"/>
            <a:ext cx="642938" cy="534459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4583907"/>
            <a:ext cx="138112" cy="113771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4826000"/>
            <a:ext cx="274638" cy="228866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2" y="3733271"/>
            <a:ext cx="365125" cy="304271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5715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413000"/>
            <a:ext cx="6172200" cy="1711326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4175126"/>
            <a:ext cx="6172200" cy="11430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953375" y="94324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4C301-5B71-4BB8-A2BD-6773F4D97149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381876" y="3449904"/>
            <a:ext cx="30480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107657"/>
            <a:ext cx="609600" cy="431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ADEC4-0197-4F89-8CD2-BF0F6E2064D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333500"/>
            <a:ext cx="3657600" cy="3810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333500"/>
            <a:ext cx="3657600" cy="3810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6C61C-AE49-43AA-8814-0277345F47DF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52711-719D-44A7-8659-B373E7674D5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75438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1968500"/>
            <a:ext cx="3657600" cy="3238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1968500"/>
            <a:ext cx="3657600" cy="3238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308100"/>
            <a:ext cx="3657600" cy="5486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308100"/>
            <a:ext cx="3657600" cy="5486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BB5D9-DE14-40BF-9A9D-7E8E0711287E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7D181-3B43-4575-B08F-265C311F42D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5BEE295-7908-4F74-9B3F-07B65D731592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998246-B2FE-4303-AE9C-C35A89ADB7D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01829-9EE3-4512-80E8-187B145C4756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2A7A4-3CA4-43CF-B447-14DB889C3BC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5715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5715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5715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7" y="4762501"/>
            <a:ext cx="549275" cy="457729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97630" y="2628900"/>
            <a:ext cx="525780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28600"/>
            <a:ext cx="1527048" cy="415290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638800" cy="5273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8CA802-7FAD-430C-85B2-0BC418A36FEC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5E42F3D-D4A7-430F-A5CD-0B0E06DCD8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7" y="4762501"/>
            <a:ext cx="549275" cy="457729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5715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5715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75913" y="2628900"/>
            <a:ext cx="525780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5715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20662"/>
            <a:ext cx="1524000" cy="4130040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A11954A-335C-4128-A7EF-12692882B968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CAE10AA-B750-43B8-9CAB-7FA5F7A0FF6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5715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9525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7467600" cy="406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756658" y="869554"/>
            <a:ext cx="1676136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4206936-E97A-4EF5-80C4-3F1CCB9501C8}" type="datetimeFigureOut">
              <a:rPr lang="ru-RU"/>
              <a:pPr>
                <a:defRPr/>
              </a:pPr>
              <a:t>18.09.2024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256463" y="308372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5715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5715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5715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5715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7" y="4762501"/>
            <a:ext cx="549275" cy="457729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4778376"/>
            <a:ext cx="609600" cy="433917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C58A43E-59DE-4573-A8B0-9A05B7761F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15" r:id="rId4"/>
    <p:sldLayoutId id="2147483716" r:id="rId5"/>
    <p:sldLayoutId id="2147483724" r:id="rId6"/>
    <p:sldLayoutId id="2147483717" r:id="rId7"/>
    <p:sldLayoutId id="2147483725" r:id="rId8"/>
    <p:sldLayoutId id="2147483726" r:id="rId9"/>
    <p:sldLayoutId id="2147483718" r:id="rId10"/>
    <p:sldLayoutId id="2147483719" r:id="rId11"/>
    <p:sldLayoutId id="21474837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0C61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ABBD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AACC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&#1051;&#1077;&#1082;&#1094;&#1080;&#1080;_&#1085;&#1086;&#1074;&#1099;&#1077;\&#1056;&#1072;&#1093;&#1080;&#1090;\Rickets%20Rosary%20(Rachitic%20Rosary)%20(%20Case%201%20of%202%20).mp4" TargetMode="Externa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http://img.medscape.com/pi/emed/ckb/pediatrics_general/1331341-1331373-985510-1758957tn.jpg" TargetMode="Externa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301871"/>
            <a:ext cx="6786578" cy="2678926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РАХ</a:t>
            </a:r>
            <a:r>
              <a:rPr lang="uk-UA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ІТ.</a:t>
            </a:r>
            <a:br>
              <a:rPr lang="uk-UA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Спазмофілія. Гіпервітаміноз </a:t>
            </a:r>
            <a:r>
              <a:rPr lang="uk-UA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br>
              <a:rPr lang="uk-UA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кафедри Бірюкова М.К.</a:t>
            </a:r>
            <a:endParaRPr lang="en-US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9250" y="238107"/>
            <a:ext cx="4984750" cy="2024077"/>
          </a:xfrm>
        </p:spPr>
        <p:txBody>
          <a:bodyPr/>
          <a:lstStyle/>
          <a:p>
            <a:pPr algn="ctr" eaLnBrk="1" hangingPunct="1"/>
            <a:r>
              <a:rPr lang="uk-UA" sz="2400" i="1" dirty="0">
                <a:solidFill>
                  <a:srgbClr val="002060"/>
                </a:solidFill>
              </a:rPr>
              <a:t>Харківський національний медичний університет</a:t>
            </a:r>
          </a:p>
          <a:p>
            <a:pPr algn="ctr" eaLnBrk="1" hangingPunct="1"/>
            <a:r>
              <a:rPr lang="uk-UA" sz="2400" i="1" dirty="0">
                <a:solidFill>
                  <a:srgbClr val="002060"/>
                </a:solidFill>
              </a:rPr>
              <a:t>Кафедра педіатрії № 2 </a:t>
            </a:r>
          </a:p>
        </p:txBody>
      </p:sp>
      <p:pic>
        <p:nvPicPr>
          <p:cNvPr id="4" name="Рисунок 4" descr="Панно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1195"/>
            <a:ext cx="3888432" cy="272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26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355977" y="0"/>
            <a:ext cx="4341936" cy="697178"/>
          </a:xfrm>
        </p:spPr>
        <p:txBody>
          <a:bodyPr/>
          <a:lstStyle/>
          <a:p>
            <a:pPr algn="ctr" eaLnBrk="1" hangingPunct="1"/>
            <a:r>
              <a:rPr lang="uk-UA" altLang="ru-RU" b="1" cap="none" dirty="0"/>
              <a:t>Ефекти </a:t>
            </a:r>
            <a:r>
              <a:rPr lang="uk-UA" altLang="ru-RU" b="1" cap="none" dirty="0" err="1"/>
              <a:t>кальцитріолу</a:t>
            </a:r>
            <a:endParaRPr lang="ru-RU" altLang="ru-RU" b="1" cap="none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427538" y="1117864"/>
            <a:ext cx="4716462" cy="420027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i="1" dirty="0"/>
              <a:t>Кишечник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ru-RU" sz="2000" dirty="0"/>
              <a:t> </a:t>
            </a:r>
            <a:r>
              <a:rPr lang="ru-RU" altLang="ru-RU" sz="2000" dirty="0"/>
              <a:t>↑ </a:t>
            </a:r>
            <a:r>
              <a:rPr lang="ru-RU" altLang="ru-RU" sz="2000" dirty="0" err="1"/>
              <a:t>абсорбцію</a:t>
            </a:r>
            <a:r>
              <a:rPr lang="ru-RU" altLang="ru-RU" sz="2000" dirty="0"/>
              <a:t> </a:t>
            </a:r>
            <a:r>
              <a:rPr lang="en-US" altLang="ru-RU" sz="2000" dirty="0"/>
              <a:t>Ca ,P </a:t>
            </a:r>
            <a:endParaRPr lang="ru-RU" altLang="ru-RU" sz="20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ru-RU" sz="2000" dirty="0"/>
              <a:t> </a:t>
            </a:r>
            <a:r>
              <a:rPr lang="ru-RU" altLang="ru-RU" sz="2000" dirty="0" err="1"/>
              <a:t>↓абсорбцію</a:t>
            </a:r>
            <a:r>
              <a:rPr lang="ru-RU" altLang="ru-RU" sz="2000" dirty="0"/>
              <a:t> </a:t>
            </a:r>
            <a:r>
              <a:rPr lang="en-US" altLang="ru-RU" sz="2000" dirty="0"/>
              <a:t>Mg</a:t>
            </a:r>
            <a:endParaRPr lang="ru-RU" altLang="ru-RU" sz="2000" dirty="0"/>
          </a:p>
          <a:p>
            <a:pPr eaLnBrk="1" hangingPunct="1">
              <a:lnSpc>
                <a:spcPct val="80000"/>
              </a:lnSpc>
            </a:pPr>
            <a:r>
              <a:rPr lang="ru-RU" altLang="ru-RU" sz="2000" b="1" i="1" dirty="0" err="1"/>
              <a:t>Паращитоподібні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залози</a:t>
            </a:r>
            <a:endParaRPr lang="en-US" altLang="ru-RU" sz="2000" b="1" i="1" dirty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ru-RU" sz="2000" b="1" i="1" dirty="0"/>
              <a:t> </a:t>
            </a:r>
            <a:r>
              <a:rPr lang="ru-RU" altLang="ru-RU" sz="2000" dirty="0" err="1"/>
              <a:t>↓</a:t>
            </a:r>
            <a:r>
              <a:rPr lang="en-US" altLang="ru-RU" sz="2000" dirty="0"/>
              <a:t> </a:t>
            </a:r>
            <a:r>
              <a:rPr lang="ru-RU" altLang="ru-RU" sz="2000" dirty="0"/>
              <a:t>ПТГ синтез </a:t>
            </a:r>
            <a:r>
              <a:rPr lang="ru-RU" altLang="ru-RU" sz="2000" dirty="0" err="1"/>
              <a:t>і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секрецію</a:t>
            </a:r>
            <a:endParaRPr lang="ru-RU" altLang="ru-RU" sz="2000" b="1" i="1" dirty="0"/>
          </a:p>
          <a:p>
            <a:pPr eaLnBrk="1" hangingPunct="1">
              <a:lnSpc>
                <a:spcPct val="80000"/>
              </a:lnSpc>
            </a:pPr>
            <a:r>
              <a:rPr lang="ru-RU" altLang="ru-RU" sz="2000" b="1" i="1" dirty="0" err="1"/>
              <a:t>Кістки</a:t>
            </a:r>
            <a:endParaRPr lang="ru-RU" altLang="ru-RU" sz="2000" b="1" i="1" dirty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000" b="1" i="1" dirty="0"/>
              <a:t> </a:t>
            </a:r>
            <a:r>
              <a:rPr lang="ru-RU" altLang="ru-RU" sz="2000" dirty="0"/>
              <a:t>↑ </a:t>
            </a:r>
            <a:r>
              <a:rPr lang="ru-RU" altLang="ru-RU" sz="2000" dirty="0" err="1"/>
              <a:t>мінералізацію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кісток</a:t>
            </a:r>
            <a:endParaRPr lang="ru-RU" altLang="ru-RU" sz="2000" b="1" i="1" dirty="0"/>
          </a:p>
          <a:p>
            <a:pPr eaLnBrk="1" hangingPunct="1">
              <a:lnSpc>
                <a:spcPct val="80000"/>
              </a:lnSpc>
            </a:pPr>
            <a:r>
              <a:rPr lang="uk-UA" altLang="ru-RU" sz="2000" b="1" i="1" dirty="0"/>
              <a:t>Нирки</a:t>
            </a:r>
            <a:endParaRPr lang="ru-RU" altLang="ru-RU" sz="2000" b="1" i="1" dirty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000" b="1" i="1" dirty="0"/>
              <a:t> </a:t>
            </a:r>
            <a:r>
              <a:rPr lang="ru-RU" altLang="ru-RU" sz="2000" dirty="0" err="1"/>
              <a:t>ауторегуляція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секреції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кальцитриола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нирками</a:t>
            </a:r>
            <a:endParaRPr lang="ru-RU" altLang="ru-RU" sz="20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000" dirty="0"/>
              <a:t>↑ </a:t>
            </a:r>
            <a:r>
              <a:rPr lang="ru-RU" altLang="ru-RU" sz="2000" dirty="0" err="1"/>
              <a:t>реабсорбцію</a:t>
            </a:r>
            <a:r>
              <a:rPr lang="ru-RU" altLang="ru-RU" sz="2000" dirty="0"/>
              <a:t> Р у </a:t>
            </a:r>
            <a:r>
              <a:rPr lang="ru-RU" altLang="ru-RU" sz="2000" dirty="0" err="1"/>
              <a:t>нирках</a:t>
            </a:r>
            <a:endParaRPr lang="ru-RU" alt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97" y="265212"/>
            <a:ext cx="4296196" cy="5166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53" y="804401"/>
            <a:ext cx="7416824" cy="476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899592" y="14259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Протекторна</a:t>
            </a:r>
            <a:r>
              <a:rPr lang="ru-RU" dirty="0"/>
              <a:t> й </a:t>
            </a:r>
            <a:r>
              <a:rPr lang="ru-RU" dirty="0" err="1"/>
              <a:t>ад’ювантна</a:t>
            </a:r>
            <a:r>
              <a:rPr lang="ru-RU" dirty="0"/>
              <a:t> роль </a:t>
            </a:r>
            <a:r>
              <a:rPr lang="ru-RU" dirty="0" err="1"/>
              <a:t>вітаміну</a:t>
            </a:r>
            <a:r>
              <a:rPr lang="ru-RU" dirty="0"/>
              <a:t> D при </a:t>
            </a:r>
            <a:r>
              <a:rPr lang="ru-RU" dirty="0" err="1"/>
              <a:t>ревматичних</a:t>
            </a:r>
            <a:r>
              <a:rPr lang="ru-RU" dirty="0"/>
              <a:t> хворобах у </a:t>
            </a:r>
            <a:r>
              <a:rPr lang="ru-RU" dirty="0" err="1" smtClean="0"/>
              <a:t>дітей</a:t>
            </a:r>
            <a:r>
              <a:rPr lang="ru-RU" dirty="0" smtClean="0"/>
              <a:t> (</a:t>
            </a:r>
            <a:r>
              <a:rPr lang="uk-UA" dirty="0"/>
              <a:t>Л.І. </a:t>
            </a:r>
            <a:r>
              <a:rPr lang="uk-UA" dirty="0" smtClean="0"/>
              <a:t>Омельченко, 2021р)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290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" t="9571" r="3206" b="2824"/>
          <a:stretch/>
        </p:blipFill>
        <p:spPr bwMode="auto">
          <a:xfrm>
            <a:off x="3419872" y="0"/>
            <a:ext cx="4421799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11560" y="337220"/>
            <a:ext cx="251229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>
                <a:solidFill>
                  <a:schemeClr val="accent1">
                    <a:lumMod val="75000"/>
                  </a:schemeClr>
                </a:solidFill>
              </a:rPr>
              <a:t>Метаболізм </a:t>
            </a:r>
            <a:endParaRPr lang="uk-UA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sz="2800" b="1" i="1" dirty="0" smtClean="0">
                <a:solidFill>
                  <a:schemeClr val="accent1">
                    <a:lumMod val="75000"/>
                  </a:schemeClr>
                </a:solidFill>
              </a:rPr>
              <a:t>вітаміну </a:t>
            </a:r>
            <a:r>
              <a:rPr lang="uk-UA" sz="2800" b="1" i="1" dirty="0">
                <a:solidFill>
                  <a:schemeClr val="accent1">
                    <a:lumMod val="75000"/>
                  </a:schemeClr>
                </a:solidFill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val="276469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34" y="553244"/>
            <a:ext cx="8506916" cy="483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323528" y="5017740"/>
            <a:ext cx="273630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кутник 3"/>
          <p:cNvSpPr/>
          <p:nvPr/>
        </p:nvSpPr>
        <p:spPr>
          <a:xfrm>
            <a:off x="1835696" y="41008"/>
            <a:ext cx="4877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800" b="1" i="1" dirty="0" smtClean="0">
                <a:solidFill>
                  <a:srgbClr val="0F6FC6">
                    <a:lumMod val="75000"/>
                  </a:srgbClr>
                </a:solidFill>
              </a:rPr>
              <a:t>Метаболізм  вітаміну </a:t>
            </a:r>
            <a:r>
              <a:rPr lang="uk-UA" sz="2800" b="1" i="1" dirty="0">
                <a:solidFill>
                  <a:srgbClr val="0F6FC6">
                    <a:lumMod val="75000"/>
                  </a:srgbClr>
                </a:solidFill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val="139502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alcium metabol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84438"/>
            <a:ext cx="7632700" cy="483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14282" y="396858"/>
            <a:ext cx="9144000" cy="71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7800" indent="-177800"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ru-RU" sz="28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2977886"/>
            <a:ext cx="3384550" cy="372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7800" indent="-1778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ru-RU" sz="2400">
                <a:solidFill>
                  <a:srgbClr val="FFFFCC"/>
                </a:solidFill>
                <a:cs typeface="Times New Roman" pitchFamily="18" charset="0"/>
              </a:rPr>
              <a:t> </a:t>
            </a:r>
            <a:endParaRPr lang="en-US" altLang="ru-RU" sz="240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928662" y="238107"/>
            <a:ext cx="742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3600" i="1" dirty="0" err="1">
                <a:solidFill>
                  <a:srgbClr val="000099"/>
                </a:solidFill>
                <a:latin typeface="Arial Black" pitchFamily="34" charset="0"/>
              </a:rPr>
              <a:t>Ефекти</a:t>
            </a:r>
            <a:r>
              <a:rPr lang="ru-RU" altLang="ru-RU" sz="3600" i="1" dirty="0"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altLang="ru-RU" sz="3600" i="1" dirty="0" err="1">
                <a:solidFill>
                  <a:srgbClr val="000099"/>
                </a:solidFill>
                <a:latin typeface="Arial Black" pitchFamily="34" charset="0"/>
              </a:rPr>
              <a:t>кальцитріолу</a:t>
            </a:r>
            <a:endParaRPr lang="ru-RU" altLang="ru-RU" sz="3600" i="1" dirty="0">
              <a:solidFill>
                <a:srgbClr val="0000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picture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17483"/>
            <a:ext cx="3208440" cy="29593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2" y="228865"/>
            <a:ext cx="4071966" cy="191425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k-UA" altLang="uk-UA" sz="4800" b="1" dirty="0"/>
              <a:t>                         </a:t>
            </a:r>
            <a:br>
              <a:rPr lang="uk-UA" altLang="uk-UA" sz="4800" b="1" dirty="0"/>
            </a:br>
            <a:r>
              <a:rPr lang="uk-UA" altLang="uk-UA" sz="4800" b="1" dirty="0"/>
              <a:t/>
            </a:r>
            <a:br>
              <a:rPr lang="uk-UA" altLang="uk-UA" sz="4800" b="1" dirty="0"/>
            </a:br>
            <a:r>
              <a:rPr lang="uk-UA" altLang="uk-UA" sz="4800" b="1" dirty="0"/>
              <a:t/>
            </a:r>
            <a:br>
              <a:rPr lang="uk-UA" altLang="uk-UA" sz="4800" b="1" dirty="0"/>
            </a:br>
            <a:r>
              <a:rPr lang="uk-UA" altLang="uk-UA" sz="4800" b="1" dirty="0"/>
              <a:t/>
            </a:r>
            <a:br>
              <a:rPr lang="uk-UA" altLang="uk-UA" sz="4800" b="1" dirty="0"/>
            </a:br>
            <a:r>
              <a:rPr lang="uk-UA" altLang="uk-UA" sz="8000" b="1" dirty="0"/>
              <a:t/>
            </a:r>
            <a:br>
              <a:rPr lang="uk-UA" altLang="uk-UA" sz="8000" b="1" dirty="0"/>
            </a:br>
            <a:r>
              <a:rPr lang="uk-UA" altLang="uk-UA" sz="4800" b="1" cap="non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altLang="uk-UA" sz="3100" b="1" cap="none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Рахіт. </a:t>
            </a:r>
            <a:br>
              <a:rPr lang="uk-UA" altLang="uk-UA" sz="3100" b="1" cap="none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uk-UA" altLang="uk-UA" sz="3100" b="1" cap="none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Екзогенні причини </a:t>
            </a:r>
            <a:endParaRPr lang="ru-RU" altLang="uk-UA" sz="31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28596" y="3571880"/>
            <a:ext cx="8429684" cy="1905013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uk-UA" altLang="uk-UA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Недостатнє надходження віт D з продуктами харчування (морська риба, жовток, масло, печінка)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uk-UA" altLang="uk-UA" b="1" dirty="0">
                <a:latin typeface="Arial" pitchFamily="34" charset="0"/>
                <a:cs typeface="Arial" pitchFamily="34" charset="0"/>
              </a:rPr>
              <a:t>Недостатнє </a:t>
            </a:r>
            <a:r>
              <a:rPr lang="uk-UA" altLang="uk-UA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надходження </a:t>
            </a:r>
            <a:r>
              <a:rPr lang="uk-UA" altLang="uk-UA" b="1" dirty="0">
                <a:latin typeface="Arial" pitchFamily="34" charset="0"/>
                <a:cs typeface="Arial" pitchFamily="34" charset="0"/>
              </a:rPr>
              <a:t>кальцію, </a:t>
            </a:r>
            <a:r>
              <a:rPr lang="uk-UA" altLang="uk-UA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фосфатів;</a:t>
            </a:r>
            <a:endParaRPr lang="uk-UA" altLang="uk-UA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uk-UA" altLang="uk-UA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Недостатнє перебування на сонці;</a:t>
            </a:r>
            <a:r>
              <a:rPr lang="ru-RU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873111"/>
            <a:ext cx="7467600" cy="9525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70000"/>
              </a:lnSpc>
            </a:pPr>
            <a:r>
              <a:rPr lang="uk-UA" altLang="uk-UA" sz="3200" b="1" cap="none" dirty="0">
                <a:solidFill>
                  <a:srgbClr val="0D0D0D"/>
                </a:solidFill>
                <a:latin typeface="Arial Black" pitchFamily="34" charset="0"/>
              </a:rPr>
              <a:t>Рахіт</a:t>
            </a:r>
            <a:br>
              <a:rPr lang="uk-UA" altLang="uk-UA" sz="3200" b="1" cap="none" dirty="0">
                <a:solidFill>
                  <a:srgbClr val="0D0D0D"/>
                </a:solidFill>
                <a:latin typeface="Arial Black" pitchFamily="34" charset="0"/>
              </a:rPr>
            </a:br>
            <a:r>
              <a:rPr lang="uk-UA" altLang="uk-UA" sz="3200" cap="none" dirty="0">
                <a:solidFill>
                  <a:srgbClr val="0D0D0D"/>
                </a:solidFill>
                <a:latin typeface="Arial Black" pitchFamily="34" charset="0"/>
                <a:cs typeface="Arial" pitchFamily="34" charset="0"/>
              </a:rPr>
              <a:t>Ендогенні причини: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" y="1913820"/>
            <a:ext cx="8915400" cy="380118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Char char="v"/>
            </a:pP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Порушення процесів всмоктування в кишечнику (діарея, </a:t>
            </a:r>
            <a:r>
              <a:rPr lang="uk-UA" altLang="uk-UA" sz="2400" dirty="0" err="1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мальабсорбція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Char char="v"/>
            </a:pPr>
            <a:r>
              <a:rPr lang="uk-UA" altLang="uk-UA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Порушення утворення віт </a:t>
            </a:r>
            <a:r>
              <a:rPr lang="en-US" altLang="uk-UA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uk-UA" altLang="uk-UA" sz="20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uk-UA" altLang="uk-UA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 в шкірі </a:t>
            </a:r>
            <a:r>
              <a:rPr lang="en-US" altLang="uk-UA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altLang="uk-UA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пігментація шкіри)</a:t>
            </a:r>
            <a:endParaRPr lang="uk-UA" altLang="uk-UA" sz="2400" dirty="0">
              <a:solidFill>
                <a:srgbClr val="0D0D0D"/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lnSpc>
                <a:spcPct val="70000"/>
              </a:lnSpc>
              <a:buFont typeface="Wingdings" pitchFamily="2" charset="2"/>
              <a:buChar char="v"/>
            </a:pP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Порушення процесів перетворення </a:t>
            </a:r>
            <a:r>
              <a:rPr lang="uk-UA" altLang="uk-UA" sz="2400" b="1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віт </a:t>
            </a:r>
            <a:r>
              <a:rPr lang="en-US" altLang="uk-UA" sz="2400" b="1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uk-UA" altLang="uk-UA" sz="2400" b="1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в активну форму (хвороби печінки, нирок, генетична патологія);</a:t>
            </a:r>
          </a:p>
          <a:p>
            <a:pPr algn="l" eaLnBrk="1" hangingPunct="1">
              <a:lnSpc>
                <a:spcPct val="70000"/>
              </a:lnSpc>
              <a:buFont typeface="Wingdings" pitchFamily="2" charset="2"/>
              <a:buChar char="v"/>
            </a:pP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Порушення функціональної активності рецепторів до віт </a:t>
            </a:r>
            <a:r>
              <a:rPr lang="en-US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 (генетична патологія);</a:t>
            </a:r>
          </a:p>
          <a:p>
            <a:pPr algn="l" eaLnBrk="1" hangingPunct="1">
              <a:lnSpc>
                <a:spcPct val="70000"/>
              </a:lnSpc>
              <a:buFont typeface="Wingdings" pitchFamily="2" charset="2"/>
              <a:buChar char="v"/>
            </a:pP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Швидкі темпи зростання, підвищені потреби</a:t>
            </a:r>
          </a:p>
          <a:p>
            <a:pPr algn="l" eaLnBrk="1" hangingPunct="1">
              <a:lnSpc>
                <a:spcPct val="70000"/>
              </a:lnSpc>
              <a:buFont typeface="Wingdings" pitchFamily="2" charset="2"/>
              <a:buChar char="v"/>
            </a:pP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Використання препаратів (</a:t>
            </a:r>
            <a:r>
              <a:rPr lang="uk-UA" altLang="uk-UA" sz="2400" dirty="0" err="1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антациди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altLang="uk-UA" sz="2400" dirty="0" err="1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антиконвульсанти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altLang="uk-UA" sz="2400" dirty="0" err="1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петльові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altLang="uk-UA" sz="2400" dirty="0" err="1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діуретики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altLang="uk-UA" sz="2400" dirty="0" err="1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глюкокортикоїди</a:t>
            </a:r>
            <a:r>
              <a:rPr lang="uk-UA" altLang="uk-UA" sz="2400" dirty="0">
                <a:solidFill>
                  <a:srgbClr val="0D0D0D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l" eaLnBrk="1" hangingPunct="1">
              <a:lnSpc>
                <a:spcPct val="70000"/>
              </a:lnSpc>
              <a:buFont typeface="Arial" charset="0"/>
              <a:buChar char="•"/>
            </a:pPr>
            <a:endParaRPr lang="ru-RU" altLang="uk-UA" sz="2400" dirty="0">
              <a:solidFill>
                <a:srgbClr val="0D0D0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0" name="Picture 8" descr="Рисунок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56134"/>
            <a:ext cx="2918697" cy="162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 descr="calcium metabol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52486"/>
            <a:ext cx="7671796" cy="4641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317" name="Прямая соединительная линия 5"/>
          <p:cNvCxnSpPr>
            <a:cxnSpLocks noChangeShapeType="1"/>
          </p:cNvCxnSpPr>
          <p:nvPr/>
        </p:nvCxnSpPr>
        <p:spPr bwMode="auto">
          <a:xfrm>
            <a:off x="3276600" y="2256897"/>
            <a:ext cx="2590800" cy="600604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3318" name="Прямая соединительная линия 7"/>
          <p:cNvCxnSpPr>
            <a:cxnSpLocks noChangeShapeType="1"/>
          </p:cNvCxnSpPr>
          <p:nvPr/>
        </p:nvCxnSpPr>
        <p:spPr bwMode="auto">
          <a:xfrm flipH="1">
            <a:off x="3276602" y="2317751"/>
            <a:ext cx="2447925" cy="53975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228866"/>
            <a:ext cx="7858180" cy="556932"/>
          </a:xfrm>
        </p:spPr>
        <p:txBody>
          <a:bodyPr>
            <a:noAutofit/>
          </a:bodyPr>
          <a:lstStyle/>
          <a:p>
            <a:pPr algn="ctr"/>
            <a:r>
              <a:rPr lang="uk-UA" sz="4000" dirty="0">
                <a:latin typeface="Arial Black" pitchFamily="34" charset="0"/>
              </a:rPr>
              <a:t>Патогенез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57616"/>
            <a:ext cx="8964612" cy="39608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Дані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анамнезу </a:t>
            </a: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пацієнта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проявами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рахіту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повинні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містити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наступну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інформацію</a:t>
            </a:r>
            <a:r>
              <a:rPr lang="en-GB" alt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uk-UA" alt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ru-RU" b="1" dirty="0">
                <a:latin typeface="Arial" pitchFamily="34" charset="0"/>
                <a:cs typeface="Arial" pitchFamily="34" charset="0"/>
              </a:rPr>
              <a:t>Гестаційний вік, особливості дієти (детальний харчовий анамнез, включає опитування стосовно продуктів на вміст вітаміну Д і Са) тривалість перебування на сонці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altLang="ru-RU" b="1" i="1" dirty="0">
                <a:latin typeface="Arial" pitchFamily="34" charset="0"/>
                <a:cs typeface="Arial" pitchFamily="34" charset="0"/>
              </a:rPr>
              <a:t>Сімейний анамнез (низький зріст, кісткові аномалії, алопеція, дентальні проблеми, близькоспоріднені шлюби не виключають спадковий рахіт)</a:t>
            </a:r>
            <a:r>
              <a:rPr lang="en-US" altLang="ru-RU" b="1" i="1" dirty="0">
                <a:latin typeface="Arial" pitchFamily="34" charset="0"/>
                <a:cs typeface="Arial" pitchFamily="34" charset="0"/>
              </a:rPr>
              <a:t>. </a:t>
            </a:r>
            <a:endParaRPr lang="uk-UA" alt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714349" y="238107"/>
            <a:ext cx="4752975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uk-UA" altLang="ru-RU" sz="3600" b="1" dirty="0">
                <a:latin typeface="Arial" charset="0"/>
              </a:rPr>
              <a:t>Обстеження пацієнтів</a:t>
            </a:r>
          </a:p>
        </p:txBody>
      </p:sp>
      <p:pic>
        <p:nvPicPr>
          <p:cNvPr id="29700" name="Picture 2" descr="Картинки по запросу витамин 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7" y="1"/>
            <a:ext cx="2951929" cy="171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723621"/>
          </a:xfrm>
        </p:spPr>
        <p:txBody>
          <a:bodyPr/>
          <a:lstStyle/>
          <a:p>
            <a:pPr algn="ctr" eaLnBrk="1" hangingPunct="1"/>
            <a:r>
              <a:rPr lang="ru-RU" altLang="ru-RU" b="1" i="1" cap="all" dirty="0" err="1">
                <a:latin typeface="Arial Black" pitchFamily="34" charset="0"/>
              </a:rPr>
              <a:t>Рахіт</a:t>
            </a:r>
            <a:r>
              <a:rPr lang="ru-RU" altLang="ru-RU" b="1" i="1" cap="all" dirty="0">
                <a:latin typeface="Arial Black" pitchFamily="34" charset="0"/>
              </a:rPr>
              <a:t>. </a:t>
            </a:r>
            <a:r>
              <a:rPr lang="ru-RU" altLang="ru-RU" b="1" i="1" cap="all" dirty="0" err="1">
                <a:latin typeface="Arial Black" pitchFamily="34" charset="0"/>
              </a:rPr>
              <a:t>Клінічні</a:t>
            </a:r>
            <a:r>
              <a:rPr lang="ru-RU" altLang="ru-RU" b="1" i="1" cap="all" dirty="0">
                <a:latin typeface="Arial Black" pitchFamily="34" charset="0"/>
              </a:rPr>
              <a:t> прояви</a:t>
            </a:r>
          </a:p>
        </p:txBody>
      </p:sp>
      <p:sp>
        <p:nvSpPr>
          <p:cNvPr id="30723" name="Rectangle 7"/>
          <p:cNvSpPr>
            <a:spLocks noChangeArrowheads="1"/>
          </p:cNvSpPr>
          <p:nvPr/>
        </p:nvSpPr>
        <p:spPr bwMode="auto">
          <a:xfrm>
            <a:off x="285720" y="1837533"/>
            <a:ext cx="2928958" cy="252810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3200" b="1" dirty="0"/>
              <a:t>1. Синдром </a:t>
            </a:r>
          </a:p>
          <a:p>
            <a:pPr algn="ctr"/>
            <a:r>
              <a:rPr lang="uk-UA" altLang="ru-RU" sz="3200" b="1" dirty="0"/>
              <a:t>ураження </a:t>
            </a:r>
          </a:p>
          <a:p>
            <a:pPr algn="ctr"/>
            <a:r>
              <a:rPr lang="uk-UA" altLang="ru-RU" sz="3200" b="1" dirty="0"/>
              <a:t>нервової </a:t>
            </a:r>
          </a:p>
          <a:p>
            <a:pPr algn="ctr"/>
            <a:r>
              <a:rPr lang="uk-UA" altLang="ru-RU" sz="3200" b="1" dirty="0"/>
              <a:t>системи</a:t>
            </a:r>
            <a:endParaRPr lang="ru-RU" altLang="ru-RU" sz="3200" b="1" dirty="0"/>
          </a:p>
        </p:txBody>
      </p:sp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3714744" y="1349364"/>
            <a:ext cx="4940324" cy="3610249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Font typeface="Wingdings" pitchFamily="2" charset="2"/>
              <a:buChar char="§"/>
            </a:pPr>
            <a:r>
              <a:rPr lang="uk-UA" altLang="ru-RU" sz="2800" dirty="0"/>
              <a:t>Збудливість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800" dirty="0"/>
              <a:t>Переривчастий сон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800" dirty="0"/>
              <a:t>Пітливість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800" dirty="0"/>
              <a:t>Млявість, загальмованість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800" dirty="0"/>
              <a:t>Відставання в моторному, </a:t>
            </a:r>
          </a:p>
          <a:p>
            <a:pPr>
              <a:buFont typeface="Wingdings" pitchFamily="2" charset="2"/>
              <a:buNone/>
            </a:pPr>
            <a:r>
              <a:rPr lang="uk-UA" altLang="ru-RU" sz="2800" dirty="0"/>
              <a:t>іноді у </a:t>
            </a:r>
            <a:r>
              <a:rPr lang="uk-UA" altLang="ru-RU" sz="2800" dirty="0" err="1"/>
              <a:t>нервово-</a:t>
            </a:r>
            <a:endParaRPr lang="uk-UA" altLang="ru-RU" sz="2800" dirty="0"/>
          </a:p>
          <a:p>
            <a:pPr>
              <a:buFont typeface="Wingdings" pitchFamily="2" charset="2"/>
              <a:buNone/>
            </a:pPr>
            <a:r>
              <a:rPr lang="uk-UA" altLang="ru-RU" sz="2800" dirty="0"/>
              <a:t>психічному розвитку</a:t>
            </a:r>
          </a:p>
          <a:p>
            <a:pPr>
              <a:buFont typeface="Wingdings" pitchFamily="2" charset="2"/>
              <a:buChar char="§"/>
            </a:pP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8732"/>
            <a:ext cx="8258204" cy="1063632"/>
          </a:xfrm>
        </p:spPr>
        <p:txBody>
          <a:bodyPr>
            <a:normAutofit/>
          </a:bodyPr>
          <a:lstStyle/>
          <a:p>
            <a:pPr algn="ctr"/>
            <a:r>
              <a:rPr lang="uk-UA" sz="2400" b="1" i="1" u="sng" dirty="0" err="1">
                <a:solidFill>
                  <a:schemeClr val="accent1">
                    <a:lumMod val="50000"/>
                  </a:schemeClr>
                </a:solidFill>
              </a:rPr>
              <a:t>МКХ</a:t>
            </a: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</a:rPr>
              <a:t>-10</a:t>
            </a:r>
            <a:br>
              <a:rPr lang="en-US" sz="2400" b="1" i="1" u="sng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</a:rPr>
              <a:t>IV. </a:t>
            </a:r>
            <a:r>
              <a:rPr lang="uk-UA" sz="2400" b="1" i="1" u="sng" dirty="0">
                <a:solidFill>
                  <a:schemeClr val="accent1">
                    <a:lumMod val="50000"/>
                  </a:schemeClr>
                </a:solidFill>
              </a:rPr>
              <a:t>Ендокринні</a:t>
            </a: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uk-UA" sz="2400" b="1" i="1" u="sng" dirty="0">
                <a:solidFill>
                  <a:schemeClr val="accent1">
                    <a:lumMod val="50000"/>
                  </a:schemeClr>
                </a:solidFill>
              </a:rPr>
              <a:t>харчові та метаболічні хвороби</a:t>
            </a:r>
            <a:endParaRPr lang="ru-RU" sz="24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285864"/>
            <a:ext cx="8143932" cy="4109096"/>
          </a:xfrm>
        </p:spPr>
        <p:txBody>
          <a:bodyPr/>
          <a:lstStyle/>
          <a:p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Причини (екзогенні та ендогенні)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Високий ризик розвитку у дітей раннього віку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Наслідки рахіту та БЕН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0CA3F-3A3A-4BB8-8F37-932160F5380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7540"/>
            <a:ext cx="4302809" cy="2143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s://encrypted-tbn1.gstatic.com/images?q=tbn:ANd9GcTnlPcSHGMEAaLL-8H3zrdXpO8nCbtJZFApy_UMhPk0uDYO7I2Iy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82872"/>
            <a:ext cx="1512168" cy="276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5603886" cy="714360"/>
          </a:xfrm>
        </p:spPr>
        <p:txBody>
          <a:bodyPr/>
          <a:lstStyle/>
          <a:p>
            <a:pPr algn="l" eaLnBrk="1" hangingPunct="1"/>
            <a:r>
              <a:rPr lang="ru-RU" altLang="ru-RU" b="1" dirty="0" err="1">
                <a:latin typeface="Arial Black" pitchFamily="34" charset="0"/>
              </a:rPr>
              <a:t>Рахіт</a:t>
            </a:r>
            <a:r>
              <a:rPr lang="ru-RU" altLang="ru-RU" b="1" dirty="0">
                <a:latin typeface="Arial Black" pitchFamily="34" charset="0"/>
              </a:rPr>
              <a:t>. </a:t>
            </a:r>
            <a:r>
              <a:rPr lang="ru-RU" altLang="ru-RU" b="1" dirty="0" err="1">
                <a:latin typeface="Arial Black" pitchFamily="34" charset="0"/>
              </a:rPr>
              <a:t>Клінічні</a:t>
            </a:r>
            <a:r>
              <a:rPr lang="ru-RU" altLang="ru-RU" b="1" dirty="0">
                <a:latin typeface="Arial Black" pitchFamily="34" charset="0"/>
              </a:rPr>
              <a:t> прояви</a:t>
            </a:r>
          </a:p>
        </p:txBody>
      </p:sp>
      <p:pic>
        <p:nvPicPr>
          <p:cNvPr id="49155" name="Picture 2" descr="http://images.myshared.ru/453321/slide_10.jpg"/>
          <p:cNvPicPr>
            <a:picLocks noChangeAspect="1" noChangeArrowheads="1"/>
          </p:cNvPicPr>
          <p:nvPr/>
        </p:nvPicPr>
        <p:blipFill>
          <a:blip r:embed="rId3" cstate="print"/>
          <a:srcRect l="31500" r="35426" b="45401"/>
          <a:stretch>
            <a:fillRect/>
          </a:stretch>
        </p:blipFill>
        <p:spPr bwMode="auto">
          <a:xfrm>
            <a:off x="179390" y="2737115"/>
            <a:ext cx="2460625" cy="282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http://www.zdravosil.ru/uploads/posts/2015-01/118-1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618053"/>
            <a:ext cx="32766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8" descr="http://tvoymass.ru/wp-content/uploads/2013/06/X61sShn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2737115"/>
            <a:ext cx="2857500" cy="276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12" descr="Картинки по запросу рахит лягушачий живот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7" y="216958"/>
            <a:ext cx="2987675" cy="211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179390" y="1057012"/>
            <a:ext cx="1944687" cy="1259417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2400" b="1" dirty="0"/>
              <a:t>2. М'язова </a:t>
            </a:r>
          </a:p>
          <a:p>
            <a:pPr algn="ctr"/>
            <a:r>
              <a:rPr lang="uk-UA" altLang="ru-RU" sz="2400" b="1" dirty="0"/>
              <a:t>гіпотонія</a:t>
            </a:r>
            <a:r>
              <a:rPr lang="ru-RU" altLang="ru-RU" b="1" dirty="0"/>
              <a:t> </a:t>
            </a:r>
          </a:p>
        </p:txBody>
      </p:sp>
      <p:sp>
        <p:nvSpPr>
          <p:cNvPr id="49160" name="Rectangle 12"/>
          <p:cNvSpPr>
            <a:spLocks noChangeArrowheads="1"/>
          </p:cNvSpPr>
          <p:nvPr/>
        </p:nvSpPr>
        <p:spPr bwMode="auto">
          <a:xfrm>
            <a:off x="2268540" y="756709"/>
            <a:ext cx="3743325" cy="180049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Font typeface="Wingdings" pitchFamily="2" charset="2"/>
              <a:buChar char="§"/>
            </a:pPr>
            <a:r>
              <a:rPr lang="uk-UA" altLang="ru-RU" sz="2000"/>
              <a:t>Запізнення статичних умінь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000"/>
              <a:t>Розхитаність суглобів</a:t>
            </a:r>
            <a:r>
              <a:rPr lang="ru-RU" altLang="ru-RU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/>
              <a:t>«</a:t>
            </a:r>
            <a:r>
              <a:rPr lang="uk-UA" altLang="ru-RU" sz="2000"/>
              <a:t>Жаб'ячий живіт</a:t>
            </a:r>
            <a:r>
              <a:rPr lang="ru-RU" altLang="ru-RU" sz="2000"/>
              <a:t>»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/>
              <a:t>Симптом «складного ножа»</a:t>
            </a:r>
            <a:r>
              <a:rPr lang="ru-RU" altLang="ru-RU"/>
              <a:t> 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345781" y="4151301"/>
            <a:ext cx="1778296" cy="307777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uk-UA" sz="1400" dirty="0"/>
              <a:t>М'язова гіпотонія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i="1" cap="all" dirty="0" err="1">
                <a:latin typeface="Arial Black" pitchFamily="34" charset="0"/>
              </a:rPr>
              <a:t>Рахіт</a:t>
            </a:r>
            <a:r>
              <a:rPr lang="ru-RU" altLang="ru-RU" b="1" i="1" cap="all" dirty="0">
                <a:latin typeface="Arial Black" pitchFamily="34" charset="0"/>
              </a:rPr>
              <a:t>. </a:t>
            </a:r>
            <a:r>
              <a:rPr lang="ru-RU" altLang="ru-RU" b="1" i="1" cap="all" dirty="0" err="1">
                <a:latin typeface="Arial Black" pitchFamily="34" charset="0"/>
              </a:rPr>
              <a:t>Клинічні</a:t>
            </a:r>
            <a:r>
              <a:rPr lang="ru-RU" altLang="ru-RU" b="1" i="1" cap="all" dirty="0">
                <a:latin typeface="Arial Black" pitchFamily="34" charset="0"/>
              </a:rPr>
              <a:t> прояви</a:t>
            </a:r>
          </a:p>
        </p:txBody>
      </p:sp>
      <p:sp>
        <p:nvSpPr>
          <p:cNvPr id="31747" name="Rectangle 7"/>
          <p:cNvSpPr>
            <a:spLocks noChangeArrowheads="1"/>
          </p:cNvSpPr>
          <p:nvPr/>
        </p:nvSpPr>
        <p:spPr bwMode="auto">
          <a:xfrm>
            <a:off x="285720" y="1349365"/>
            <a:ext cx="2928958" cy="216959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3200" b="1" dirty="0" smtClean="0"/>
              <a:t>3. </a:t>
            </a:r>
            <a:r>
              <a:rPr lang="uk-UA" altLang="ru-RU" sz="3200" b="1" dirty="0"/>
              <a:t>Синдром </a:t>
            </a:r>
          </a:p>
          <a:p>
            <a:pPr algn="ctr"/>
            <a:r>
              <a:rPr lang="uk-UA" altLang="ru-RU" sz="3200" b="1" dirty="0"/>
              <a:t>ураження </a:t>
            </a:r>
          </a:p>
          <a:p>
            <a:pPr algn="ctr"/>
            <a:r>
              <a:rPr lang="uk-UA" altLang="ru-RU" sz="3200" b="1" dirty="0"/>
              <a:t>кісткової </a:t>
            </a:r>
          </a:p>
          <a:p>
            <a:pPr algn="ctr"/>
            <a:r>
              <a:rPr lang="uk-UA" altLang="ru-RU" sz="3200" b="1" dirty="0"/>
              <a:t>системи</a:t>
            </a:r>
            <a:endParaRPr lang="ru-RU" altLang="ru-RU" sz="3200" b="1" dirty="0"/>
          </a:p>
        </p:txBody>
      </p:sp>
      <p:sp>
        <p:nvSpPr>
          <p:cNvPr id="31748" name="Rectangle 8"/>
          <p:cNvSpPr>
            <a:spLocks noChangeArrowheads="1"/>
          </p:cNvSpPr>
          <p:nvPr/>
        </p:nvSpPr>
        <p:spPr bwMode="auto">
          <a:xfrm>
            <a:off x="3428992" y="1236928"/>
            <a:ext cx="5572164" cy="4320646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uk-UA" altLang="ru-RU" sz="2800" dirty="0"/>
          </a:p>
          <a:p>
            <a:r>
              <a:rPr lang="uk-UA" altLang="ru-RU" sz="2800" b="1" dirty="0"/>
              <a:t>а) Симптоми остеомаляції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Розм'якшення країв великого тім</a:t>
            </a:r>
            <a:r>
              <a:rPr lang="en-US" altLang="ru-RU" sz="2400" dirty="0"/>
              <a:t>’</a:t>
            </a:r>
            <a:r>
              <a:rPr lang="uk-UA" altLang="ru-RU" sz="2400" dirty="0" err="1"/>
              <a:t>ячка</a:t>
            </a:r>
            <a:endParaRPr lang="uk-UA" altLang="ru-RU" sz="2400" dirty="0"/>
          </a:p>
          <a:p>
            <a:pPr>
              <a:buFont typeface="Wingdings" pitchFamily="2" charset="2"/>
              <a:buChar char="§"/>
            </a:pPr>
            <a:r>
              <a:rPr lang="uk-UA" altLang="ru-RU" sz="2400" dirty="0" err="1"/>
              <a:t>Краніотабес</a:t>
            </a:r>
            <a:endParaRPr lang="uk-UA" altLang="ru-RU" sz="2400" dirty="0"/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Борозна </a:t>
            </a:r>
            <a:r>
              <a:rPr lang="uk-UA" altLang="ru-RU" sz="2400" dirty="0" err="1" smtClean="0"/>
              <a:t>Гаррісона</a:t>
            </a:r>
            <a:endParaRPr lang="uk-UA" altLang="ru-RU" sz="2400" dirty="0"/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Кіфози, сколіози</a:t>
            </a:r>
            <a:r>
              <a:rPr lang="ru-RU" altLang="ru-RU" sz="2400" dirty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altLang="ru-RU" sz="2400" dirty="0"/>
              <a:t>X</a:t>
            </a:r>
            <a:r>
              <a:rPr lang="uk-UA" altLang="ru-RU" sz="2400" dirty="0"/>
              <a:t>-</a:t>
            </a:r>
            <a:r>
              <a:rPr lang="en-US" altLang="ru-RU" sz="2400" dirty="0"/>
              <a:t> </a:t>
            </a:r>
            <a:r>
              <a:rPr lang="ru-RU" altLang="ru-RU" sz="2400" dirty="0"/>
              <a:t>та </a:t>
            </a:r>
            <a:r>
              <a:rPr lang="en-US" altLang="ru-RU" sz="2400" dirty="0"/>
              <a:t>O</a:t>
            </a:r>
            <a:r>
              <a:rPr lang="uk-UA" altLang="ru-RU" sz="2400" dirty="0" err="1"/>
              <a:t>-подібні</a:t>
            </a:r>
            <a:r>
              <a:rPr lang="uk-UA" altLang="ru-RU" sz="2400" dirty="0"/>
              <a:t> ноги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Сплощення потилиці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/>
              <a:t>«</a:t>
            </a:r>
            <a:r>
              <a:rPr lang="uk-UA" altLang="ru-RU" sz="2400" dirty="0"/>
              <a:t>Грудина шевця</a:t>
            </a:r>
            <a:r>
              <a:rPr lang="ru-RU" altLang="ru-RU" sz="2400" dirty="0"/>
              <a:t>» </a:t>
            </a:r>
            <a:endParaRPr lang="uk-UA" altLang="ru-RU" sz="2400" dirty="0"/>
          </a:p>
          <a:p>
            <a:r>
              <a:rPr lang="ru-RU" altLang="ru-RU" sz="2400" dirty="0"/>
              <a:t>  </a:t>
            </a:r>
          </a:p>
        </p:txBody>
      </p:sp>
      <p:pic>
        <p:nvPicPr>
          <p:cNvPr id="6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5" y="2936876"/>
            <a:ext cx="1954437" cy="230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665891"/>
            <a:ext cx="2143140" cy="194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10" y="579365"/>
            <a:ext cx="2728912" cy="427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28" y="579365"/>
            <a:ext cx="2673350" cy="428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ages.myshared.ru/453321/slide_10.jpg"/>
          <p:cNvPicPr>
            <a:picLocks noChangeAspect="1" noChangeArrowheads="1"/>
          </p:cNvPicPr>
          <p:nvPr/>
        </p:nvPicPr>
        <p:blipFill>
          <a:blip r:embed="rId4" cstate="print"/>
          <a:srcRect l="33075" t="54599" r="36214"/>
          <a:stretch>
            <a:fillRect/>
          </a:stretch>
        </p:blipFill>
        <p:spPr bwMode="auto">
          <a:xfrm>
            <a:off x="269525" y="210033"/>
            <a:ext cx="2808287" cy="259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mages.myshared.ru/453321/slide_10.jpg"/>
          <p:cNvPicPr>
            <a:picLocks noChangeAspect="1" noChangeArrowheads="1"/>
          </p:cNvPicPr>
          <p:nvPr/>
        </p:nvPicPr>
        <p:blipFill>
          <a:blip r:embed="rId4" cstate="print"/>
          <a:srcRect l="64574" t="53923" b="9702"/>
          <a:stretch>
            <a:fillRect/>
          </a:stretch>
        </p:blipFill>
        <p:spPr bwMode="auto">
          <a:xfrm>
            <a:off x="180736" y="2924560"/>
            <a:ext cx="2843969" cy="18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786050" y="158731"/>
            <a:ext cx="5495940" cy="39451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latin typeface="Arial Black" pitchFamily="34" charset="0"/>
              </a:rPr>
              <a:t>Остеомаляція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4283968" y="5081154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 </a:t>
            </a:r>
            <a:r>
              <a:rPr lang="ru-RU" sz="1400" dirty="0" err="1" smtClean="0"/>
              <a:t>Викривлення</a:t>
            </a:r>
            <a:r>
              <a:rPr lang="ru-RU" sz="1400" dirty="0" smtClean="0"/>
              <a:t> </a:t>
            </a:r>
            <a:r>
              <a:rPr lang="ru-RU" sz="1400" dirty="0" err="1"/>
              <a:t>довгих</a:t>
            </a:r>
            <a:r>
              <a:rPr lang="ru-RU" sz="1400" dirty="0"/>
              <a:t> </a:t>
            </a:r>
            <a:r>
              <a:rPr lang="ru-RU" sz="1400" dirty="0" err="1"/>
              <a:t>трубчастих</a:t>
            </a:r>
            <a:r>
              <a:rPr lang="ru-RU" sz="1400" dirty="0"/>
              <a:t> </a:t>
            </a:r>
            <a:r>
              <a:rPr lang="ru-RU" sz="1400" dirty="0" err="1"/>
              <a:t>кісток</a:t>
            </a:r>
            <a:r>
              <a:rPr lang="ru-RU" sz="1400" dirty="0"/>
              <a:t> (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нижніх</a:t>
            </a:r>
            <a:r>
              <a:rPr lang="ru-RU" sz="1400" dirty="0"/>
              <a:t> </a:t>
            </a:r>
            <a:r>
              <a:rPr lang="ru-RU" sz="1400" dirty="0" err="1"/>
              <a:t>кінцівок</a:t>
            </a:r>
            <a:r>
              <a:rPr lang="ru-RU" sz="1400" dirty="0"/>
              <a:t>) — О-</a:t>
            </a:r>
            <a:r>
              <a:rPr lang="ru-RU" sz="1400" dirty="0" err="1"/>
              <a:t>подібні</a:t>
            </a:r>
            <a:r>
              <a:rPr lang="ru-RU" sz="1400" dirty="0"/>
              <a:t> та Х-</a:t>
            </a:r>
            <a:r>
              <a:rPr lang="ru-RU" sz="1400" dirty="0" err="1"/>
              <a:t>подібні</a:t>
            </a:r>
            <a:r>
              <a:rPr lang="ru-RU" sz="1400" dirty="0"/>
              <a:t> ноги</a:t>
            </a:r>
            <a:endParaRPr lang="uk-UA" sz="1400" dirty="0"/>
          </a:p>
        </p:txBody>
      </p:sp>
      <p:sp>
        <p:nvSpPr>
          <p:cNvPr id="8" name="Прямокутник 7"/>
          <p:cNvSpPr/>
          <p:nvPr/>
        </p:nvSpPr>
        <p:spPr>
          <a:xfrm>
            <a:off x="180736" y="4867373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400" dirty="0" smtClean="0"/>
              <a:t>Деформація </a:t>
            </a:r>
            <a:r>
              <a:rPr lang="uk-UA" sz="1400" dirty="0"/>
              <a:t>грудної клітки у вигляді поперечного заглиблення (борозна </a:t>
            </a:r>
            <a:r>
              <a:rPr lang="uk-UA" sz="1400" dirty="0" err="1"/>
              <a:t>Гаррісона</a:t>
            </a:r>
            <a:r>
              <a:rPr lang="uk-UA" sz="1400" dirty="0"/>
              <a:t>), розміщеного відповідно до лінії прикріплення діафрагми</a:t>
            </a:r>
          </a:p>
        </p:txBody>
      </p:sp>
      <p:sp>
        <p:nvSpPr>
          <p:cNvPr id="9" name="Прямокутник 8"/>
          <p:cNvSpPr/>
          <p:nvPr/>
        </p:nvSpPr>
        <p:spPr>
          <a:xfrm>
            <a:off x="899593" y="459881"/>
            <a:ext cx="1872208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uk-UA" sz="1400" dirty="0" smtClean="0"/>
              <a:t>Ускладнення- </a:t>
            </a:r>
          </a:p>
          <a:p>
            <a:r>
              <a:rPr lang="uk-UA" sz="1400" dirty="0" smtClean="0"/>
              <a:t>сідлоподібний </a:t>
            </a:r>
            <a:r>
              <a:rPr lang="uk-UA" sz="1400" dirty="0"/>
              <a:t>ніс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714348" y="158731"/>
            <a:ext cx="7467600" cy="714393"/>
          </a:xfrm>
        </p:spPr>
        <p:txBody>
          <a:bodyPr/>
          <a:lstStyle/>
          <a:p>
            <a:pPr algn="ctr" eaLnBrk="1" hangingPunct="1"/>
            <a:r>
              <a:rPr lang="ru-RU" altLang="ru-RU" b="1" i="1" dirty="0" err="1">
                <a:latin typeface="Arial Black" pitchFamily="34" charset="0"/>
              </a:rPr>
              <a:t>Рахіт</a:t>
            </a:r>
            <a:r>
              <a:rPr lang="ru-RU" altLang="ru-RU" b="1" i="1" dirty="0">
                <a:latin typeface="Arial Black" pitchFamily="34" charset="0"/>
              </a:rPr>
              <a:t>. </a:t>
            </a:r>
            <a:r>
              <a:rPr lang="ru-RU" altLang="ru-RU" b="1" i="1" dirty="0" err="1">
                <a:latin typeface="Arial Black" pitchFamily="34" charset="0"/>
              </a:rPr>
              <a:t>Клінічні</a:t>
            </a:r>
            <a:r>
              <a:rPr lang="ru-RU" altLang="ru-RU" b="1" i="1" dirty="0">
                <a:latin typeface="Arial Black" pitchFamily="34" charset="0"/>
              </a:rPr>
              <a:t> прояви</a:t>
            </a:r>
          </a:p>
        </p:txBody>
      </p:sp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214282" y="2143120"/>
            <a:ext cx="2736850" cy="234024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3200" b="1" dirty="0" smtClean="0"/>
              <a:t>3. </a:t>
            </a:r>
            <a:r>
              <a:rPr lang="uk-UA" altLang="ru-RU" sz="3200" b="1" dirty="0"/>
              <a:t>Синдром </a:t>
            </a:r>
          </a:p>
          <a:p>
            <a:pPr algn="ctr"/>
            <a:r>
              <a:rPr lang="uk-UA" altLang="ru-RU" sz="3200" b="1" dirty="0"/>
              <a:t>ураження</a:t>
            </a:r>
          </a:p>
          <a:p>
            <a:pPr algn="ctr"/>
            <a:r>
              <a:rPr lang="uk-UA" altLang="ru-RU" sz="3200" b="1" dirty="0"/>
              <a:t>кісткової</a:t>
            </a:r>
          </a:p>
          <a:p>
            <a:pPr algn="ctr"/>
            <a:r>
              <a:rPr lang="uk-UA" altLang="ru-RU" sz="3200" b="1" dirty="0"/>
              <a:t>системи</a:t>
            </a:r>
            <a:endParaRPr lang="ru-RU" altLang="ru-RU" sz="3200" b="1" dirty="0"/>
          </a:p>
        </p:txBody>
      </p:sp>
      <p:sp>
        <p:nvSpPr>
          <p:cNvPr id="32772" name="Rectangle 9"/>
          <p:cNvSpPr>
            <a:spLocks noChangeArrowheads="1"/>
          </p:cNvSpPr>
          <p:nvPr/>
        </p:nvSpPr>
        <p:spPr bwMode="auto">
          <a:xfrm>
            <a:off x="3214678" y="873111"/>
            <a:ext cx="5929322" cy="4657989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uk-UA" altLang="ru-RU" dirty="0"/>
          </a:p>
          <a:p>
            <a:r>
              <a:rPr lang="uk-UA" altLang="ru-RU" sz="2800" b="1" dirty="0"/>
              <a:t>б) Симптоми </a:t>
            </a:r>
            <a:r>
              <a:rPr lang="uk-UA" altLang="ru-RU" sz="2800" b="1" dirty="0" err="1"/>
              <a:t>остеоїдної</a:t>
            </a:r>
            <a:r>
              <a:rPr lang="uk-UA" altLang="ru-RU" sz="2800" b="1" dirty="0"/>
              <a:t> </a:t>
            </a:r>
          </a:p>
          <a:p>
            <a:r>
              <a:rPr lang="uk-UA" altLang="ru-RU" sz="2800" b="1" dirty="0"/>
              <a:t>гіперплазії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Розростання лобових та тім'яних горбів</a:t>
            </a:r>
          </a:p>
          <a:p>
            <a:r>
              <a:rPr lang="ru-RU" altLang="ru-RU" sz="2000" b="1" dirty="0">
                <a:latin typeface="Arial" pitchFamily="34" charset="0"/>
                <a:cs typeface="Arial" pitchFamily="34" charset="0"/>
              </a:rPr>
              <a:t>(«</a:t>
            </a:r>
            <a:r>
              <a:rPr lang="en-US" altLang="ru-RU" sz="2000" b="1" dirty="0">
                <a:latin typeface="Arial" pitchFamily="34" charset="0"/>
                <a:cs typeface="Arial" pitchFamily="34" charset="0"/>
              </a:rPr>
              <a:t>caput </a:t>
            </a:r>
            <a:r>
              <a:rPr lang="en-US" altLang="ru-RU" sz="2000" b="1" dirty="0" err="1">
                <a:latin typeface="Arial" pitchFamily="34" charset="0"/>
                <a:cs typeface="Arial" pitchFamily="34" charset="0"/>
              </a:rPr>
              <a:t>quadratum</a:t>
            </a:r>
            <a:r>
              <a:rPr lang="ru-RU" altLang="ru-RU" sz="2000" b="1" dirty="0">
                <a:latin typeface="Arial" pitchFamily="34" charset="0"/>
                <a:cs typeface="Arial" pitchFamily="34" charset="0"/>
              </a:rPr>
              <a:t>»; «</a:t>
            </a:r>
            <a:r>
              <a:rPr lang="ru-RU" altLang="ru-RU" sz="2000" b="1" dirty="0" err="1">
                <a:latin typeface="Arial" pitchFamily="34" charset="0"/>
                <a:cs typeface="Arial" pitchFamily="34" charset="0"/>
              </a:rPr>
              <a:t>олімпійский</a:t>
            </a:r>
            <a:r>
              <a:rPr lang="ru-RU" altLang="ru-RU" sz="2000" b="1" dirty="0">
                <a:latin typeface="Arial" pitchFamily="34" charset="0"/>
                <a:cs typeface="Arial" pitchFamily="34" charset="0"/>
              </a:rPr>
              <a:t>» лоб</a:t>
            </a:r>
            <a:r>
              <a:rPr lang="ru-RU" altLang="ru-RU" sz="2000" dirty="0"/>
              <a:t>)</a:t>
            </a:r>
            <a:endParaRPr lang="uk-UA" altLang="ru-RU" sz="2000" dirty="0"/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Реберні </a:t>
            </a:r>
            <a:r>
              <a:rPr lang="uk-UA" altLang="ru-RU" sz="2400" dirty="0" smtClean="0"/>
              <a:t>чотки (</a:t>
            </a:r>
            <a:r>
              <a:rPr lang="uk-UA" altLang="ru-RU" sz="2400" dirty="0" err="1" smtClean="0"/>
              <a:t>вервиці</a:t>
            </a:r>
            <a:r>
              <a:rPr lang="uk-UA" altLang="ru-RU" sz="2400" dirty="0" smtClean="0"/>
              <a:t>)</a:t>
            </a:r>
            <a:endParaRPr lang="uk-UA" altLang="ru-RU" sz="2400" dirty="0"/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Браслети на кінцівках</a:t>
            </a:r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Нитки перлин</a:t>
            </a:r>
            <a:endParaRPr lang="ru-RU" altLang="ru-RU" sz="2400" dirty="0"/>
          </a:p>
          <a:p>
            <a:pPr>
              <a:buFont typeface="Wingdings" pitchFamily="2" charset="2"/>
              <a:buChar char="§"/>
            </a:pPr>
            <a:r>
              <a:rPr lang="uk-UA" altLang="ru-RU" sz="2400" dirty="0"/>
              <a:t>Раннє закриття великого </a:t>
            </a:r>
          </a:p>
          <a:p>
            <a:pPr>
              <a:buFont typeface="Wingdings" pitchFamily="2" charset="2"/>
              <a:buNone/>
            </a:pPr>
            <a:r>
              <a:rPr lang="uk-UA" altLang="ru-RU" sz="2400" dirty="0"/>
              <a:t>тім</a:t>
            </a:r>
            <a:r>
              <a:rPr lang="en-US" altLang="ru-RU" sz="2400" dirty="0"/>
              <a:t>’</a:t>
            </a:r>
            <a:r>
              <a:rPr lang="uk-UA" altLang="ru-RU" sz="2400" dirty="0" err="1"/>
              <a:t>ячка</a:t>
            </a:r>
            <a:endParaRPr lang="uk-UA" altLang="ru-RU" sz="2400" dirty="0"/>
          </a:p>
          <a:p>
            <a:pPr>
              <a:buFont typeface="Wingdings" pitchFamily="2" charset="2"/>
              <a:buChar char="§"/>
            </a:pPr>
            <a:r>
              <a:rPr lang="ru-RU" altLang="ru-RU" sz="2400" dirty="0"/>
              <a:t>«</a:t>
            </a:r>
            <a:r>
              <a:rPr lang="ru-RU" altLang="ru-RU" sz="2400" dirty="0" err="1"/>
              <a:t>Куряча</a:t>
            </a:r>
            <a:r>
              <a:rPr lang="ru-RU" altLang="ru-RU" sz="2400" dirty="0"/>
              <a:t> </a:t>
            </a:r>
            <a:r>
              <a:rPr lang="uk-UA" altLang="ru-RU" sz="2400" dirty="0"/>
              <a:t>грудина</a:t>
            </a:r>
            <a:r>
              <a:rPr lang="ru-RU" altLang="ru-RU" sz="2400" dirty="0"/>
              <a:t>» </a:t>
            </a:r>
            <a:endParaRPr lang="uk-UA" altLang="ru-RU" sz="2400" dirty="0"/>
          </a:p>
          <a:p>
            <a:r>
              <a:rPr lang="ru-RU" altLang="ru-RU" dirty="0"/>
              <a:t>  </a:t>
            </a:r>
          </a:p>
        </p:txBody>
      </p:sp>
      <p:pic>
        <p:nvPicPr>
          <p:cNvPr id="5" name="Picture 8" descr="http://medico.ru/medatlas/post/1189603743_01_16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3175002"/>
            <a:ext cx="1571604" cy="196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mg0027_800"/>
          <p:cNvPicPr>
            <a:picLocks noChangeAspect="1" noChangeArrowheads="1"/>
          </p:cNvPicPr>
          <p:nvPr/>
        </p:nvPicPr>
        <p:blipFill>
          <a:blip r:embed="rId3" cstate="print"/>
          <a:srcRect t="1862" b="2945"/>
          <a:stretch>
            <a:fillRect/>
          </a:stretch>
        </p:blipFill>
        <p:spPr bwMode="auto">
          <a:xfrm>
            <a:off x="4500562" y="3377877"/>
            <a:ext cx="3643338" cy="233712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476234"/>
            <a:ext cx="3286125" cy="295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Rickets Rosary (Rachitic Rosary) ( Case 1 of 2 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72000" y="476233"/>
            <a:ext cx="3571900" cy="2936896"/>
          </a:xfrm>
          <a:prstGeom prst="rect">
            <a:avLst/>
          </a:prstGeom>
        </p:spPr>
      </p:pic>
      <p:pic>
        <p:nvPicPr>
          <p:cNvPr id="4" name="Picture 2" descr="http://ja-zdorov.at.ua/_pu/0/321477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3" y="3360793"/>
            <a:ext cx="3214711" cy="235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85786" y="228866"/>
            <a:ext cx="7139014" cy="32674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err="1">
                <a:latin typeface="Arial Black" pitchFamily="34" charset="0"/>
              </a:rPr>
              <a:t>Остеоїдна</a:t>
            </a:r>
            <a:r>
              <a:rPr lang="uk-UA" dirty="0">
                <a:latin typeface="Arial Black" pitchFamily="34" charset="0"/>
              </a:rPr>
              <a:t> гіперплазія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946262" y="3033182"/>
            <a:ext cx="966547" cy="30777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uk-UA" sz="1400" dirty="0"/>
              <a:t> </a:t>
            </a:r>
            <a:r>
              <a:rPr lang="uk-UA" sz="1400" dirty="0" err="1"/>
              <a:t>вервиці</a:t>
            </a:r>
            <a:r>
              <a:rPr lang="uk-UA" sz="1400" dirty="0"/>
              <a:t>. </a:t>
            </a:r>
          </a:p>
        </p:txBody>
      </p:sp>
      <p:sp>
        <p:nvSpPr>
          <p:cNvPr id="8" name="Прямокутник 7"/>
          <p:cNvSpPr/>
          <p:nvPr/>
        </p:nvSpPr>
        <p:spPr>
          <a:xfrm>
            <a:off x="221379" y="5407223"/>
            <a:ext cx="3367332" cy="30777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uk-UA" sz="1400" dirty="0"/>
              <a:t>«рахітичні браслетки», «нитки перлів»</a:t>
            </a:r>
          </a:p>
        </p:txBody>
      </p:sp>
      <p:sp>
        <p:nvSpPr>
          <p:cNvPr id="9" name="Прямокутник 8"/>
          <p:cNvSpPr/>
          <p:nvPr/>
        </p:nvSpPr>
        <p:spPr>
          <a:xfrm>
            <a:off x="218133" y="2925460"/>
            <a:ext cx="4572000" cy="523220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r>
              <a:rPr lang="uk-UA" sz="1400" dirty="0"/>
              <a:t>збільшуються лобні та тім'яні горби, які надають голові квадратної форми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5" b="7837"/>
          <a:stretch/>
        </p:blipFill>
        <p:spPr bwMode="auto">
          <a:xfrm>
            <a:off x="217257" y="258109"/>
            <a:ext cx="4062484" cy="258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99" y="285800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6" t="17229" r="6291"/>
          <a:stretch/>
        </p:blipFill>
        <p:spPr bwMode="auto">
          <a:xfrm>
            <a:off x="179512" y="3145532"/>
            <a:ext cx="4870468" cy="2376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6" t="24996" r="11895" b="16119"/>
          <a:stretch/>
        </p:blipFill>
        <p:spPr bwMode="auto">
          <a:xfrm>
            <a:off x="6098433" y="1407043"/>
            <a:ext cx="3031119" cy="173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91914"/>
            <a:ext cx="222885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323528" y="5130924"/>
            <a:ext cx="14254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/>
              <a:t>«груди шевця»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2757932" y="4952537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«</a:t>
            </a:r>
            <a:r>
              <a:rPr lang="ru-RU" sz="1400" dirty="0" err="1" smtClean="0"/>
              <a:t>курячі</a:t>
            </a:r>
            <a:r>
              <a:rPr lang="ru-RU" sz="1400" dirty="0" smtClean="0"/>
              <a:t> груди»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smtClean="0"/>
              <a:t>груди «корабельного </a:t>
            </a:r>
            <a:r>
              <a:rPr lang="ru-RU" sz="1400" dirty="0" err="1"/>
              <a:t>кіля</a:t>
            </a:r>
            <a:r>
              <a:rPr lang="ru-RU" sz="1400" dirty="0"/>
              <a:t>».</a:t>
            </a:r>
            <a:endParaRPr lang="uk-UA" sz="14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6118781" y="3115556"/>
            <a:ext cx="25162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/>
              <a:t>плоска потилиця, </a:t>
            </a:r>
            <a:r>
              <a:rPr lang="uk-UA" sz="1400" dirty="0" smtClean="0"/>
              <a:t>асиметрія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180568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714348" y="158731"/>
            <a:ext cx="7467600" cy="714393"/>
          </a:xfrm>
        </p:spPr>
        <p:txBody>
          <a:bodyPr/>
          <a:lstStyle/>
          <a:p>
            <a:pPr algn="ctr" eaLnBrk="1" hangingPunct="1"/>
            <a:r>
              <a:rPr lang="ru-RU" altLang="ru-RU" b="1" i="1" dirty="0" err="1">
                <a:latin typeface="Arial Black" pitchFamily="34" charset="0"/>
              </a:rPr>
              <a:t>Рахіт</a:t>
            </a:r>
            <a:r>
              <a:rPr lang="ru-RU" altLang="ru-RU" b="1" i="1" dirty="0">
                <a:latin typeface="Arial Black" pitchFamily="34" charset="0"/>
              </a:rPr>
              <a:t>. </a:t>
            </a:r>
            <a:r>
              <a:rPr lang="ru-RU" altLang="ru-RU" b="1" i="1" dirty="0" err="1">
                <a:latin typeface="Arial Black" pitchFamily="34" charset="0"/>
              </a:rPr>
              <a:t>Клінічні</a:t>
            </a:r>
            <a:r>
              <a:rPr lang="ru-RU" altLang="ru-RU" b="1" i="1" dirty="0">
                <a:latin typeface="Arial Black" pitchFamily="34" charset="0"/>
              </a:rPr>
              <a:t> прояви</a:t>
            </a:r>
          </a:p>
        </p:txBody>
      </p:sp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214282" y="2143120"/>
            <a:ext cx="2736850" cy="2340240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3200" b="1" dirty="0" smtClean="0"/>
              <a:t>3. </a:t>
            </a:r>
            <a:r>
              <a:rPr lang="uk-UA" altLang="ru-RU" sz="3200" b="1" dirty="0"/>
              <a:t>Синдром </a:t>
            </a:r>
          </a:p>
          <a:p>
            <a:pPr algn="ctr"/>
            <a:r>
              <a:rPr lang="uk-UA" altLang="ru-RU" sz="3200" b="1" dirty="0"/>
              <a:t>ураження</a:t>
            </a:r>
          </a:p>
          <a:p>
            <a:pPr algn="ctr"/>
            <a:r>
              <a:rPr lang="uk-UA" altLang="ru-RU" sz="3200" b="1" dirty="0"/>
              <a:t>кісткової</a:t>
            </a:r>
          </a:p>
          <a:p>
            <a:pPr algn="ctr"/>
            <a:r>
              <a:rPr lang="uk-UA" altLang="ru-RU" sz="3200" b="1" dirty="0"/>
              <a:t>системи</a:t>
            </a:r>
            <a:endParaRPr lang="ru-RU" altLang="ru-RU" sz="3200" b="1" dirty="0"/>
          </a:p>
        </p:txBody>
      </p:sp>
      <p:sp>
        <p:nvSpPr>
          <p:cNvPr id="32772" name="Rectangle 9"/>
          <p:cNvSpPr>
            <a:spLocks noChangeArrowheads="1"/>
          </p:cNvSpPr>
          <p:nvPr/>
        </p:nvSpPr>
        <p:spPr bwMode="auto">
          <a:xfrm>
            <a:off x="3071802" y="914155"/>
            <a:ext cx="6072198" cy="4657989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t"/>
          <a:lstStyle/>
          <a:p>
            <a:endParaRPr lang="uk-UA" altLang="ru-RU" dirty="0"/>
          </a:p>
          <a:p>
            <a:r>
              <a:rPr lang="uk-UA" altLang="ru-RU" sz="2800" b="1" i="1" dirty="0"/>
              <a:t>в) </a:t>
            </a:r>
            <a:r>
              <a:rPr lang="uk-UA" altLang="ru-RU" sz="2800" b="1" dirty="0"/>
              <a:t>Порушення прорізування зубів, </a:t>
            </a:r>
          </a:p>
          <a:p>
            <a:r>
              <a:rPr lang="uk-UA" altLang="ru-RU" sz="2800" b="1" dirty="0"/>
              <a:t>аномалії емалі, карієс </a:t>
            </a:r>
          </a:p>
          <a:p>
            <a:endParaRPr lang="uk-UA" altLang="ru-RU" sz="2800" b="1" i="1" dirty="0"/>
          </a:p>
          <a:p>
            <a:endParaRPr lang="uk-UA" altLang="ru-RU" sz="2800" b="1" i="1" dirty="0"/>
          </a:p>
          <a:p>
            <a:endParaRPr lang="uk-UA" altLang="ru-RU" sz="2800" b="1" i="1" dirty="0"/>
          </a:p>
          <a:p>
            <a:r>
              <a:rPr lang="uk-UA" altLang="ru-RU" sz="2800" b="1" i="1" dirty="0"/>
              <a:t>г) </a:t>
            </a:r>
            <a:r>
              <a:rPr lang="uk-UA" altLang="ru-RU" sz="2800" b="1" dirty="0"/>
              <a:t>Порушення росту кісток</a:t>
            </a:r>
          </a:p>
          <a:p>
            <a:r>
              <a:rPr lang="ru-RU" altLang="ru-RU" dirty="0"/>
              <a:t>  </a:t>
            </a:r>
          </a:p>
        </p:txBody>
      </p:sp>
      <p:pic>
        <p:nvPicPr>
          <p:cNvPr id="5" name="Picture 2" descr="http://www.polismed.ru/u-img/fontanel11.jpg"/>
          <p:cNvPicPr>
            <a:picLocks noChangeAspect="1" noChangeArrowheads="1"/>
          </p:cNvPicPr>
          <p:nvPr/>
        </p:nvPicPr>
        <p:blipFill>
          <a:blip r:embed="rId2" cstate="print"/>
          <a:srcRect l="2896" t="30274" r="58089" b="32181"/>
          <a:stretch>
            <a:fillRect/>
          </a:stretch>
        </p:blipFill>
        <p:spPr bwMode="auto">
          <a:xfrm>
            <a:off x="3286116" y="3786194"/>
            <a:ext cx="2286016" cy="16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vrachfree.ru/images/narushenie-razvitiya-i-prorezyvaniya-zubov2.jpg"/>
          <p:cNvPicPr>
            <a:picLocks noChangeAspect="1" noChangeArrowheads="1"/>
          </p:cNvPicPr>
          <p:nvPr/>
        </p:nvPicPr>
        <p:blipFill>
          <a:blip r:embed="rId3" cstate="print"/>
          <a:srcRect r="-420" b="7935"/>
          <a:stretch>
            <a:fillRect/>
          </a:stretch>
        </p:blipFill>
        <p:spPr bwMode="auto">
          <a:xfrm>
            <a:off x="7215207" y="1746243"/>
            <a:ext cx="1709125" cy="158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vrachfree.ru/images/anomalii-razvitiya-prorezyvaniya-zubov-izmenenie-ikh-tsveta1.jpg"/>
          <p:cNvPicPr>
            <a:picLocks noChangeAspect="1" noChangeArrowheads="1"/>
          </p:cNvPicPr>
          <p:nvPr/>
        </p:nvPicPr>
        <p:blipFill>
          <a:blip r:embed="rId4" cstate="print"/>
          <a:srcRect l="7217" b="16467"/>
          <a:stretch>
            <a:fillRect/>
          </a:stretch>
        </p:blipFill>
        <p:spPr bwMode="auto">
          <a:xfrm>
            <a:off x="5143504" y="2143120"/>
            <a:ext cx="1643074" cy="113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468313" y="216959"/>
            <a:ext cx="8229600" cy="9525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dirty="0" err="1">
                <a:latin typeface="Arial Black" pitchFamily="34" charset="0"/>
              </a:rPr>
              <a:t>Супутні</a:t>
            </a:r>
            <a:r>
              <a:rPr lang="ru-RU" altLang="ru-RU" b="1" dirty="0">
                <a:latin typeface="Arial Black" pitchFamily="34" charset="0"/>
              </a:rPr>
              <a:t> </a:t>
            </a:r>
            <a:r>
              <a:rPr lang="ru-RU" altLang="ru-RU" b="1" dirty="0" err="1">
                <a:latin typeface="Arial Black" pitchFamily="34" charset="0"/>
              </a:rPr>
              <a:t>клінічні</a:t>
            </a:r>
            <a:r>
              <a:rPr lang="ru-RU" altLang="ru-RU" b="1" dirty="0">
                <a:latin typeface="Arial Black" pitchFamily="34" charset="0"/>
              </a:rPr>
              <a:t> прояви </a:t>
            </a:r>
            <a:r>
              <a:rPr lang="ru-RU" altLang="ru-RU" b="1" dirty="0" err="1">
                <a:latin typeface="Arial Black" pitchFamily="34" charset="0"/>
              </a:rPr>
              <a:t>рахіту</a:t>
            </a:r>
            <a:endParaRPr lang="ru-RU" altLang="ru-RU" dirty="0">
              <a:latin typeface="Arial Black" pitchFamily="34" charset="0"/>
            </a:endParaRPr>
          </a:p>
        </p:txBody>
      </p:sp>
      <p:sp>
        <p:nvSpPr>
          <p:cNvPr id="51203" name="Содержимое 2"/>
          <p:cNvSpPr>
            <a:spLocks noGrp="1"/>
          </p:cNvSpPr>
          <p:nvPr>
            <p:ph idx="1"/>
          </p:nvPr>
        </p:nvSpPr>
        <p:spPr>
          <a:xfrm>
            <a:off x="179388" y="1269989"/>
            <a:ext cx="8678893" cy="4127529"/>
          </a:xfrm>
        </p:spPr>
        <p:txBody>
          <a:bodyPr/>
          <a:lstStyle/>
          <a:p>
            <a:pPr eaLnBrk="1" hangingPunct="1"/>
            <a:r>
              <a:rPr lang="ru-RU" altLang="ru-RU" dirty="0"/>
              <a:t> 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часті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респіраторні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інфекції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залізодефіцитна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анемія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різного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ступеню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тяжкості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латентна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анемія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зміни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інших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органів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систем (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глухість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тонів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серця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тахікардія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систолічний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шум,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ателектатичні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ділянки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легенях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затяжних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пневмоній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збільшення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печінки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селезінки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/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Формування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умовних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рефлексів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сповільнюється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а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набуті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рефлекси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слабшають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зовсім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зникають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2" y="277813"/>
            <a:ext cx="8062913" cy="130967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4400" b="1" dirty="0" err="1"/>
              <a:t>Лабораторні</a:t>
            </a:r>
            <a:r>
              <a:rPr lang="ru-RU" altLang="ru-RU" sz="4400" b="1" dirty="0"/>
              <a:t> </a:t>
            </a:r>
            <a:r>
              <a:rPr lang="ru-RU" altLang="ru-RU" sz="4400" b="1" dirty="0" err="1"/>
              <a:t>ознаки</a:t>
            </a:r>
            <a:r>
              <a:rPr lang="ru-RU" altLang="ru-RU" sz="4400" b="1" dirty="0"/>
              <a:t> </a:t>
            </a:r>
            <a:r>
              <a:rPr lang="ru-RU" altLang="ru-RU" sz="4400" b="1" dirty="0" err="1"/>
              <a:t>рахіту</a:t>
            </a:r>
            <a:endParaRPr lang="uk-UA" altLang="ru-RU" sz="4400" b="1" dirty="0"/>
          </a:p>
          <a:p>
            <a:pPr eaLnBrk="1" hangingPunct="1"/>
            <a:r>
              <a:rPr lang="ru-RU" altLang="ru-RU" sz="2800" b="1" dirty="0"/>
              <a:t>Са </a:t>
            </a:r>
            <a:r>
              <a:rPr lang="ru-RU" altLang="ru-RU" sz="2800" b="1" dirty="0" err="1"/>
              <a:t>сироватки</a:t>
            </a:r>
            <a:r>
              <a:rPr lang="ru-RU" altLang="ru-RU" sz="2800" b="1" dirty="0"/>
              <a:t> </a:t>
            </a:r>
            <a:r>
              <a:rPr lang="ru-RU" altLang="ru-RU" sz="2800" b="1" dirty="0" err="1"/>
              <a:t>крові</a:t>
            </a:r>
            <a:endParaRPr lang="en-US" altLang="ru-RU" sz="2800" b="1" dirty="0"/>
          </a:p>
          <a:p>
            <a:pPr eaLnBrk="1" hangingPunct="1"/>
            <a:r>
              <a:rPr lang="ru-RU" altLang="ru-RU" sz="2800" b="1" dirty="0"/>
              <a:t>Р </a:t>
            </a:r>
            <a:r>
              <a:rPr lang="ru-RU" altLang="ru-RU" sz="2800" b="1" dirty="0" err="1"/>
              <a:t>сироватки</a:t>
            </a:r>
            <a:r>
              <a:rPr lang="ru-RU" altLang="ru-RU" sz="2800" b="1" dirty="0"/>
              <a:t> </a:t>
            </a:r>
            <a:r>
              <a:rPr lang="ru-RU" altLang="ru-RU" sz="2800" b="1" dirty="0" err="1"/>
              <a:t>крові</a:t>
            </a:r>
            <a:endParaRPr lang="en-US" altLang="ru-RU" sz="2800" b="1" dirty="0"/>
          </a:p>
          <a:p>
            <a:pPr eaLnBrk="1" hangingPunct="1"/>
            <a:r>
              <a:rPr lang="ru-RU" altLang="ru-RU" sz="2800" b="1" dirty="0" err="1"/>
              <a:t>Лужна</a:t>
            </a:r>
            <a:r>
              <a:rPr lang="ru-RU" altLang="ru-RU" sz="2800" b="1" dirty="0"/>
              <a:t> </a:t>
            </a:r>
            <a:r>
              <a:rPr lang="ru-RU" altLang="ru-RU" sz="2800" b="1" dirty="0" err="1"/>
              <a:t>фосфотаза</a:t>
            </a:r>
            <a:endParaRPr lang="en-US" altLang="ru-RU" sz="2800" b="1" dirty="0"/>
          </a:p>
          <a:p>
            <a:pPr eaLnBrk="1" hangingPunct="1"/>
            <a:r>
              <a:rPr lang="ru-RU" altLang="ru-RU" sz="2800" b="1" dirty="0" err="1"/>
              <a:t>Паратиреоїдний</a:t>
            </a:r>
            <a:r>
              <a:rPr lang="ru-RU" altLang="ru-RU" sz="2800" b="1" dirty="0"/>
              <a:t> гормон</a:t>
            </a:r>
            <a:endParaRPr lang="en-US" altLang="ru-RU" sz="2800" b="1" dirty="0"/>
          </a:p>
          <a:p>
            <a:pPr eaLnBrk="1" hangingPunct="1"/>
            <a:r>
              <a:rPr lang="en-US" altLang="ru-RU" sz="2800" b="1" dirty="0"/>
              <a:t>25-</a:t>
            </a:r>
            <a:r>
              <a:rPr lang="ru-RU" altLang="ru-RU" sz="2800" b="1" dirty="0" err="1"/>
              <a:t>гідроксивітамін</a:t>
            </a:r>
            <a:r>
              <a:rPr lang="ru-RU" altLang="ru-RU" sz="2800" b="1" dirty="0"/>
              <a:t> Д</a:t>
            </a:r>
            <a:endParaRPr lang="en-US" altLang="ru-RU" sz="2800" b="1" dirty="0"/>
          </a:p>
          <a:p>
            <a:pPr eaLnBrk="1" hangingPunct="1"/>
            <a:r>
              <a:rPr lang="en-US" altLang="ru-RU" sz="2800" b="1" dirty="0"/>
              <a:t>1,25-</a:t>
            </a:r>
            <a:r>
              <a:rPr lang="ru-RU" altLang="ru-RU" sz="2800" b="1" dirty="0"/>
              <a:t> </a:t>
            </a:r>
            <a:r>
              <a:rPr lang="ru-RU" altLang="ru-RU" sz="2800" b="1" dirty="0" err="1"/>
              <a:t>дигідроксивітамін</a:t>
            </a:r>
            <a:r>
              <a:rPr lang="ru-RU" altLang="ru-RU" sz="2800" b="1" dirty="0"/>
              <a:t> Д</a:t>
            </a:r>
            <a:endParaRPr lang="en-US" altLang="ru-RU" sz="2800" b="1" dirty="0"/>
          </a:p>
        </p:txBody>
      </p:sp>
      <p:pic>
        <p:nvPicPr>
          <p:cNvPr id="3" name="Picture 5" descr="in0037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985292"/>
            <a:ext cx="3240360" cy="202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357314"/>
            <a:ext cx="3743325" cy="4020344"/>
          </a:xfrm>
        </p:spPr>
        <p:txBody>
          <a:bodyPr/>
          <a:lstStyle/>
          <a:p>
            <a:pPr marL="88900" indent="0" eaLnBrk="1" hangingPunct="1">
              <a:buFontTx/>
              <a:buNone/>
            </a:pPr>
            <a:r>
              <a:rPr lang="ru-RU" altLang="ru-RU" sz="4000" b="1" i="1" dirty="0" err="1">
                <a:latin typeface="Times New Roman" pitchFamily="18" charset="0"/>
              </a:rPr>
              <a:t>Зниження</a:t>
            </a:r>
            <a:r>
              <a:rPr lang="ru-RU" altLang="ru-RU" sz="4000" b="1" i="1" dirty="0">
                <a:latin typeface="Times New Roman" pitchFamily="18" charset="0"/>
              </a:rPr>
              <a:t> </a:t>
            </a:r>
            <a:r>
              <a:rPr lang="ru-RU" altLang="ru-RU" sz="4000" b="1" i="1" dirty="0" err="1">
                <a:latin typeface="Times New Roman" pitchFamily="18" charset="0"/>
              </a:rPr>
              <a:t>рівнів</a:t>
            </a:r>
            <a:r>
              <a:rPr lang="ru-RU" altLang="ru-RU" sz="4000" b="1" i="1" dirty="0">
                <a:latin typeface="Times New Roman" pitchFamily="18" charset="0"/>
              </a:rPr>
              <a:t>:</a:t>
            </a:r>
          </a:p>
          <a:p>
            <a:pPr marL="88900" indent="0" eaLnBrk="1" hangingPunct="1">
              <a:buFontTx/>
              <a:buNone/>
            </a:pPr>
            <a:r>
              <a:rPr lang="ru-RU" altLang="ru-RU" b="1" dirty="0">
                <a:latin typeface="Arial" pitchFamily="34" charset="0"/>
                <a:cs typeface="Arial" pitchFamily="34" charset="0"/>
              </a:rPr>
              <a:t>Са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крові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marL="88900" indent="0" eaLnBrk="1" hangingPunct="1">
              <a:buFontTx/>
              <a:buNone/>
            </a:pPr>
            <a:r>
              <a:rPr lang="ru-RU" altLang="ru-RU" b="1" dirty="0">
                <a:latin typeface="Arial" pitchFamily="34" charset="0"/>
                <a:cs typeface="Arial" pitchFamily="34" charset="0"/>
              </a:rPr>
              <a:t>Р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крові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marL="88900" indent="0" eaLnBrk="1" hangingPunct="1">
              <a:buFontTx/>
              <a:buNone/>
            </a:pP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Кальцидіол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marL="88900" indent="0" eaLnBrk="1" hangingPunct="1">
              <a:buFontTx/>
              <a:buNone/>
            </a:pP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Кальцитриол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marL="88900" indent="0" eaLnBrk="1" hangingPunct="1">
              <a:buFontTx/>
              <a:buNone/>
            </a:pPr>
            <a:r>
              <a:rPr lang="ru-RU" altLang="ru-RU" b="1" dirty="0">
                <a:latin typeface="Arial" pitchFamily="34" charset="0"/>
                <a:cs typeface="Arial" pitchFamily="34" charset="0"/>
              </a:rPr>
              <a:t>Са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сечі</a:t>
            </a:r>
            <a:endParaRPr lang="en-US" alt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179390" y="216959"/>
            <a:ext cx="8785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 dirty="0" err="1"/>
              <a:t>Найбільш</a:t>
            </a:r>
            <a:r>
              <a:rPr lang="ru-RU" altLang="ru-RU" sz="4000" b="1" dirty="0"/>
              <a:t> </a:t>
            </a:r>
            <a:r>
              <a:rPr lang="ru-RU" altLang="ru-RU" sz="4000" b="1" dirty="0" err="1"/>
              <a:t>типові</a:t>
            </a:r>
            <a:r>
              <a:rPr lang="ru-RU" altLang="ru-RU" sz="4000" b="1" dirty="0"/>
              <a:t> </a:t>
            </a:r>
            <a:r>
              <a:rPr lang="ru-RU" altLang="ru-RU" sz="4000" b="1" dirty="0" err="1"/>
              <a:t>лабораторні</a:t>
            </a:r>
            <a:r>
              <a:rPr lang="ru-RU" altLang="ru-RU" sz="4000" b="1" dirty="0"/>
              <a:t> </a:t>
            </a:r>
            <a:r>
              <a:rPr lang="ru-RU" altLang="ru-RU" sz="4000" b="1" dirty="0" err="1"/>
              <a:t>ознаки</a:t>
            </a:r>
            <a:r>
              <a:rPr lang="ru-RU" altLang="ru-RU" sz="4000" b="1" dirty="0"/>
              <a:t> </a:t>
            </a:r>
            <a:r>
              <a:rPr lang="ru-RU" altLang="ru-RU" sz="4000" b="1" dirty="0" err="1"/>
              <a:t>рахіту</a:t>
            </a:r>
            <a:endParaRPr lang="ru-RU" altLang="ru-RU" sz="4000" b="1" dirty="0"/>
          </a:p>
        </p:txBody>
      </p:sp>
      <p:sp>
        <p:nvSpPr>
          <p:cNvPr id="53252" name="Rectangle 5"/>
          <p:cNvSpPr>
            <a:spLocks noChangeArrowheads="1"/>
          </p:cNvSpPr>
          <p:nvPr/>
        </p:nvSpPr>
        <p:spPr bwMode="auto">
          <a:xfrm>
            <a:off x="5364165" y="1596761"/>
            <a:ext cx="3779837" cy="275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ru-RU" altLang="ru-RU" sz="4000" i="1" dirty="0" err="1"/>
              <a:t>Підвищення</a:t>
            </a:r>
            <a:r>
              <a:rPr lang="ru-RU" altLang="ru-RU" sz="4000" i="1" dirty="0"/>
              <a:t> </a:t>
            </a:r>
            <a:r>
              <a:rPr lang="ru-RU" altLang="ru-RU" sz="4000" i="1" dirty="0" err="1"/>
              <a:t>рівнів</a:t>
            </a:r>
            <a:r>
              <a:rPr lang="ru-RU" altLang="ru-RU" sz="4000" i="1" dirty="0"/>
              <a:t>: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b="1" dirty="0"/>
              <a:t>ПТГ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b="1" dirty="0"/>
              <a:t>ЛФ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b="1" dirty="0"/>
              <a:t>Р </a:t>
            </a:r>
            <a:r>
              <a:rPr lang="ru-RU" altLang="ru-RU" sz="2800" b="1" dirty="0" err="1"/>
              <a:t>сечі</a:t>
            </a:r>
            <a:endParaRPr lang="en-US" altLang="ru-RU" sz="2800" b="1" dirty="0"/>
          </a:p>
        </p:txBody>
      </p:sp>
      <p:sp>
        <p:nvSpPr>
          <p:cNvPr id="53253" name="AutoShape 4"/>
          <p:cNvSpPr>
            <a:spLocks noChangeArrowheads="1"/>
          </p:cNvSpPr>
          <p:nvPr/>
        </p:nvSpPr>
        <p:spPr bwMode="auto">
          <a:xfrm>
            <a:off x="179388" y="1746243"/>
            <a:ext cx="444500" cy="3571883"/>
          </a:xfrm>
          <a:prstGeom prst="downArrow">
            <a:avLst>
              <a:gd name="adj1" fmla="val 50000"/>
              <a:gd name="adj2" fmla="val 1821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ru-RU" altLang="ru-RU"/>
          </a:p>
        </p:txBody>
      </p:sp>
      <p:sp>
        <p:nvSpPr>
          <p:cNvPr id="53254" name="AutoShape 12"/>
          <p:cNvSpPr>
            <a:spLocks noChangeArrowheads="1"/>
          </p:cNvSpPr>
          <p:nvPr/>
        </p:nvSpPr>
        <p:spPr bwMode="auto">
          <a:xfrm>
            <a:off x="4643440" y="1746242"/>
            <a:ext cx="509587" cy="3391967"/>
          </a:xfrm>
          <a:prstGeom prst="upArrow">
            <a:avLst>
              <a:gd name="adj1" fmla="val 50000"/>
              <a:gd name="adj2" fmla="val 144824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611188" y="-134938"/>
            <a:ext cx="7772400" cy="952500"/>
          </a:xfrm>
        </p:spPr>
        <p:txBody>
          <a:bodyPr/>
          <a:lstStyle/>
          <a:p>
            <a:pPr eaLnBrk="1" hangingPunct="1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Рахіт. Історична довідка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2" y="756708"/>
            <a:ext cx="6875463" cy="480086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dirty="0"/>
              <a:t>   </a:t>
            </a:r>
            <a:r>
              <a:rPr lang="ru-RU" altLang="ru-RU" b="1" i="1" dirty="0" err="1"/>
              <a:t>Рахіт</a:t>
            </a:r>
            <a:r>
              <a:rPr lang="ru-RU" altLang="ru-RU" b="1" i="1" dirty="0"/>
              <a:t> </a:t>
            </a:r>
            <a:r>
              <a:rPr lang="ru-RU" altLang="ru-RU" b="1" i="1" dirty="0" err="1"/>
              <a:t>згадується</a:t>
            </a:r>
            <a:r>
              <a:rPr lang="ru-RU" altLang="ru-RU" b="1" i="1" dirty="0"/>
              <a:t> у </a:t>
            </a:r>
            <a:r>
              <a:rPr lang="ru-RU" altLang="ru-RU" b="1" i="1" dirty="0" err="1"/>
              <a:t>працях</a:t>
            </a:r>
            <a:r>
              <a:rPr lang="ru-RU" altLang="ru-RU" b="1" i="1" dirty="0"/>
              <a:t>: 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/>
              <a:t>  </a:t>
            </a:r>
            <a:r>
              <a:rPr lang="vi-VN" altLang="ru-RU" dirty="0"/>
              <a:t>Геродо́т</a:t>
            </a:r>
            <a:r>
              <a:rPr lang="ru-RU" altLang="ru-RU" dirty="0"/>
              <a:t>а</a:t>
            </a:r>
            <a:r>
              <a:rPr lang="vi-VN" altLang="ru-RU" dirty="0"/>
              <a:t> Гал</a:t>
            </a:r>
            <a:r>
              <a:rPr lang="uk-UA" altLang="ru-RU" dirty="0">
                <a:latin typeface="Arial" charset="0"/>
              </a:rPr>
              <a:t>і</a:t>
            </a:r>
            <a:r>
              <a:rPr lang="vi-VN" altLang="ru-RU" dirty="0"/>
              <a:t>карна́с</a:t>
            </a:r>
            <a:r>
              <a:rPr lang="uk-UA" altLang="ru-RU" dirty="0">
                <a:latin typeface="Arial" charset="0"/>
              </a:rPr>
              <a:t>ь</a:t>
            </a:r>
            <a:r>
              <a:rPr lang="vi-VN" altLang="ru-RU" dirty="0"/>
              <a:t>к</a:t>
            </a:r>
            <a:r>
              <a:rPr lang="ru-RU" altLang="ru-RU" dirty="0"/>
              <a:t>ого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/>
              <a:t>   (484 – 425 </a:t>
            </a:r>
            <a:r>
              <a:rPr lang="ru-RU" altLang="ru-RU" dirty="0" err="1"/>
              <a:t>рр</a:t>
            </a:r>
            <a:r>
              <a:rPr lang="ru-RU" altLang="ru-RU" dirty="0"/>
              <a:t> до н.е.)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/>
              <a:t>   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 smtClean="0"/>
              <a:t>  </a:t>
            </a:r>
            <a:r>
              <a:rPr lang="ru-RU" altLang="ru-RU" dirty="0" err="1" smtClean="0"/>
              <a:t>Сорана</a:t>
            </a:r>
            <a:r>
              <a:rPr lang="ru-RU" altLang="ru-RU" dirty="0" smtClean="0"/>
              <a:t> </a:t>
            </a:r>
            <a:r>
              <a:rPr lang="ru-RU" altLang="ru-RU" dirty="0" err="1"/>
              <a:t>Ефеського</a:t>
            </a:r>
            <a:r>
              <a:rPr lang="ru-RU" altLang="ru-RU" dirty="0"/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/>
              <a:t>   (98 - 138 </a:t>
            </a:r>
            <a:r>
              <a:rPr lang="ru-RU" altLang="ru-RU" dirty="0" err="1"/>
              <a:t>рр</a:t>
            </a:r>
            <a:r>
              <a:rPr lang="ru-RU" altLang="ru-RU" dirty="0"/>
              <a:t> н.е.) 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/>
              <a:t>   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/>
              <a:t>    </a:t>
            </a:r>
            <a:r>
              <a:rPr lang="ru-RU" altLang="ru-RU" dirty="0" err="1"/>
              <a:t>Клавдія</a:t>
            </a:r>
            <a:r>
              <a:rPr lang="ru-RU" altLang="ru-RU" dirty="0"/>
              <a:t> Галена </a:t>
            </a:r>
          </a:p>
          <a:p>
            <a:pPr eaLnBrk="1" hangingPunct="1">
              <a:buFont typeface="Arial" charset="0"/>
              <a:buNone/>
            </a:pPr>
            <a:r>
              <a:rPr lang="ru-RU" altLang="ru-RU" dirty="0"/>
              <a:t>    (131-211 </a:t>
            </a:r>
            <a:r>
              <a:rPr lang="ru-RU" altLang="ru-RU" dirty="0" err="1"/>
              <a:t>рік</a:t>
            </a:r>
            <a:r>
              <a:rPr lang="ru-RU" altLang="ru-RU" dirty="0"/>
              <a:t> н.е.). </a:t>
            </a: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3" y="2285996"/>
            <a:ext cx="2304257" cy="19804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77" name="Picture 6" descr="http://all-biography.ru/wp-content/uploads/2014/11/galen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361556"/>
            <a:ext cx="2032185" cy="202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http://img1.liveinternet.ru/images/attach/c/9/106/379/106379295_4524271_a01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551" y="571484"/>
            <a:ext cx="2079898" cy="2406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68313" y="157428"/>
            <a:ext cx="8229600" cy="707760"/>
          </a:xfrm>
        </p:spPr>
        <p:txBody>
          <a:bodyPr/>
          <a:lstStyle/>
          <a:p>
            <a:pPr eaLnBrk="1" hangingPunct="1"/>
            <a:r>
              <a:rPr lang="ru-RU" altLang="ru-RU" b="1" cap="all" dirty="0" err="1"/>
              <a:t>Рентгенологічні</a:t>
            </a:r>
            <a:r>
              <a:rPr lang="ru-RU" altLang="ru-RU" b="1" cap="all" dirty="0"/>
              <a:t> </a:t>
            </a:r>
            <a:r>
              <a:rPr lang="ru-RU" altLang="ru-RU" b="1" cap="all" dirty="0" err="1"/>
              <a:t>ознаки</a:t>
            </a:r>
            <a:r>
              <a:rPr lang="ru-RU" altLang="ru-RU" b="1" cap="all" dirty="0"/>
              <a:t> </a:t>
            </a:r>
            <a:r>
              <a:rPr lang="ru-RU" altLang="ru-RU" b="1" cap="all" dirty="0" err="1"/>
              <a:t>рахіту</a:t>
            </a:r>
            <a:endParaRPr lang="ru-RU" altLang="ru-RU" b="1" cap="all" dirty="0"/>
          </a:p>
        </p:txBody>
      </p:sp>
      <p:sp>
        <p:nvSpPr>
          <p:cNvPr id="54275" name="Содержимое 2"/>
          <p:cNvSpPr>
            <a:spLocks noGrp="1"/>
          </p:cNvSpPr>
          <p:nvPr>
            <p:ph idx="1"/>
          </p:nvPr>
        </p:nvSpPr>
        <p:spPr>
          <a:xfrm>
            <a:off x="0" y="1117864"/>
            <a:ext cx="9144000" cy="459713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Видимі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практично в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кожній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частині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скелета,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проявляється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вигляді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остеопорозу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але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найбільший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практичний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інтерес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представляють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зміни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перш за все в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епіфізах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(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голівки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трубчастих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кісток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).</a:t>
            </a:r>
          </a:p>
          <a:p>
            <a:pPr eaLnBrk="1" hangingPunct="1"/>
            <a:endParaRPr lang="ru-RU" altLang="ru-RU" dirty="0"/>
          </a:p>
          <a:p>
            <a:pPr eaLnBrk="1" hangingPunct="1"/>
            <a:endParaRPr lang="ru-RU" altLang="ru-RU" dirty="0"/>
          </a:p>
        </p:txBody>
      </p:sp>
      <p:pic>
        <p:nvPicPr>
          <p:cNvPr id="54276" name="Picture 4" descr="кости  при  рахите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1928794" y="2907349"/>
            <a:ext cx="5857916" cy="280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216959"/>
            <a:ext cx="7924800" cy="415396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uk-UA" altLang="ru-RU" sz="2800" b="1" dirty="0">
                <a:latin typeface="Arial Black" pitchFamily="34" charset="0"/>
              </a:rPr>
              <a:t>Клас</a:t>
            </a:r>
            <a:r>
              <a:rPr lang="ru-RU" altLang="ru-RU" sz="2800" b="1" dirty="0" err="1">
                <a:latin typeface="Arial Black" pitchFamily="34" charset="0"/>
              </a:rPr>
              <a:t>ичні</a:t>
            </a:r>
            <a:r>
              <a:rPr lang="uk-UA" altLang="ru-RU" sz="2800" b="1" dirty="0">
                <a:latin typeface="Arial Black" pitchFamily="34" charset="0"/>
              </a:rPr>
              <a:t> рентгенолог</a:t>
            </a:r>
            <a:r>
              <a:rPr lang="ru-RU" altLang="ru-RU" sz="2800" b="1" dirty="0" err="1">
                <a:latin typeface="Arial Black" pitchFamily="34" charset="0"/>
              </a:rPr>
              <a:t>і</a:t>
            </a:r>
            <a:r>
              <a:rPr lang="uk-UA" altLang="ru-RU" sz="2800" b="1" dirty="0">
                <a:latin typeface="Arial Black" pitchFamily="34" charset="0"/>
              </a:rPr>
              <a:t>ч</a:t>
            </a:r>
            <a:r>
              <a:rPr lang="ru-RU" altLang="ru-RU" sz="2800" b="1" dirty="0" err="1">
                <a:latin typeface="Arial Black" pitchFamily="34" charset="0"/>
              </a:rPr>
              <a:t>ні</a:t>
            </a:r>
            <a:r>
              <a:rPr lang="uk-UA" altLang="ru-RU" sz="2800" b="1" dirty="0">
                <a:latin typeface="Arial Black" pitchFamily="34" charset="0"/>
              </a:rPr>
              <a:t> </a:t>
            </a:r>
            <a:r>
              <a:rPr lang="ru-RU" altLang="ru-RU" sz="2800" b="1" dirty="0">
                <a:latin typeface="Arial Black" pitchFamily="34" charset="0"/>
              </a:rPr>
              <a:t>о</a:t>
            </a:r>
            <a:r>
              <a:rPr lang="uk-UA" altLang="ru-RU" sz="2800" b="1" dirty="0">
                <a:latin typeface="Arial Black" pitchFamily="34" charset="0"/>
              </a:rPr>
              <a:t>знаки </a:t>
            </a:r>
            <a:r>
              <a:rPr lang="uk-UA" altLang="ru-RU" sz="2800" b="1" dirty="0" err="1">
                <a:latin typeface="Arial Black" pitchFamily="34" charset="0"/>
              </a:rPr>
              <a:t>рах</a:t>
            </a:r>
            <a:r>
              <a:rPr lang="ru-RU" altLang="ru-RU" sz="2800" b="1" dirty="0" err="1">
                <a:latin typeface="Arial Black" pitchFamily="34" charset="0"/>
              </a:rPr>
              <a:t>і</a:t>
            </a:r>
            <a:r>
              <a:rPr lang="uk-UA" altLang="ru-RU" sz="2800" b="1" dirty="0">
                <a:latin typeface="Arial Black" pitchFamily="34" charset="0"/>
              </a:rPr>
              <a:t>т</a:t>
            </a:r>
            <a:r>
              <a:rPr lang="ru-RU" altLang="ru-RU" sz="2800" b="1" dirty="0">
                <a:latin typeface="Arial Black" pitchFamily="34" charset="0"/>
              </a:rPr>
              <a:t>у</a:t>
            </a:r>
            <a:endParaRPr lang="uk-UA" altLang="ru-RU" sz="2800" dirty="0">
              <a:latin typeface="Arial Black" pitchFamily="34" charset="0"/>
            </a:endParaRPr>
          </a:p>
        </p:txBody>
      </p:sp>
      <p:pic>
        <p:nvPicPr>
          <p:cNvPr id="55299" name="Picture 3" descr="Anteroposterior and lateral radiographs of the wr...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835150" y="1404938"/>
            <a:ext cx="5257800" cy="325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0" y="4708159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056" anchor="ctr">
            <a:spAutoFit/>
          </a:bodyPr>
          <a:lstStyle/>
          <a:p>
            <a:pPr algn="ctr" eaLnBrk="1" hangingPunct="1"/>
            <a:r>
              <a:rPr lang="ru-RU" altLang="ru-RU" sz="2400">
                <a:cs typeface="Times New Roman" pitchFamily="18" charset="0"/>
              </a:rPr>
              <a:t>Прямий та бічний знімки зап’ястя демонструють блюдцеподібну форму та торочкуватість метафізів</a:t>
            </a:r>
            <a:endParaRPr lang="ru-RU" altLang="ru-RU" sz="2400"/>
          </a:p>
        </p:txBody>
      </p:sp>
      <p:sp>
        <p:nvSpPr>
          <p:cNvPr id="55301" name="Line 6"/>
          <p:cNvSpPr>
            <a:spLocks noChangeShapeType="1"/>
          </p:cNvSpPr>
          <p:nvPr/>
        </p:nvSpPr>
        <p:spPr bwMode="auto">
          <a:xfrm flipV="1">
            <a:off x="5003802" y="3458105"/>
            <a:ext cx="792163" cy="539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5302" name="Line 7"/>
          <p:cNvSpPr>
            <a:spLocks noChangeShapeType="1"/>
          </p:cNvSpPr>
          <p:nvPr/>
        </p:nvSpPr>
        <p:spPr bwMode="auto">
          <a:xfrm flipV="1">
            <a:off x="1403352" y="3877469"/>
            <a:ext cx="1368425" cy="660136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5303" name="Line 8"/>
          <p:cNvSpPr>
            <a:spLocks noChangeShapeType="1"/>
          </p:cNvSpPr>
          <p:nvPr/>
        </p:nvSpPr>
        <p:spPr bwMode="auto">
          <a:xfrm flipH="1" flipV="1">
            <a:off x="3851277" y="3757085"/>
            <a:ext cx="576263" cy="480219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2411415" y="851959"/>
            <a:ext cx="67325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zh-CN" sz="2400" dirty="0" err="1">
                <a:latin typeface="+mn-lt"/>
              </a:rPr>
              <a:t>Декальцифікація</a:t>
            </a:r>
            <a:r>
              <a:rPr lang="ru-RU" altLang="zh-CN" sz="2400" dirty="0">
                <a:latin typeface="+mn-lt"/>
              </a:rPr>
              <a:t> </a:t>
            </a:r>
            <a:r>
              <a:rPr lang="ru-RU" altLang="zh-CN" sz="2400" dirty="0" err="1">
                <a:latin typeface="+mn-lt"/>
              </a:rPr>
              <a:t>кінців</a:t>
            </a:r>
            <a:r>
              <a:rPr lang="ru-RU" altLang="zh-CN" sz="2400" dirty="0">
                <a:latin typeface="+mn-lt"/>
              </a:rPr>
              <a:t> </a:t>
            </a:r>
            <a:r>
              <a:rPr lang="ru-RU" altLang="zh-CN" sz="2400" dirty="0" err="1">
                <a:latin typeface="+mn-lt"/>
              </a:rPr>
              <a:t>кісток</a:t>
            </a:r>
            <a:r>
              <a:rPr lang="ru-RU" altLang="zh-CN" sz="2400" dirty="0">
                <a:latin typeface="+mn-lt"/>
              </a:rPr>
              <a:t>  - </a:t>
            </a:r>
            <a:r>
              <a:rPr lang="ru-RU" altLang="zh-CN" sz="2400" dirty="0" err="1">
                <a:latin typeface="+mn-lt"/>
              </a:rPr>
              <a:t>порозн</a:t>
            </a:r>
            <a:r>
              <a:rPr lang="uk-UA" altLang="zh-CN" sz="2400" dirty="0">
                <a:latin typeface="+mn-lt"/>
              </a:rPr>
              <a:t>і</a:t>
            </a:r>
            <a:r>
              <a:rPr lang="ru-RU" altLang="zh-CN" sz="2400" dirty="0" err="1">
                <a:latin typeface="+mn-lt"/>
              </a:rPr>
              <a:t>сть</a:t>
            </a:r>
            <a:r>
              <a:rPr lang="ru-RU" altLang="zh-CN" sz="2400" dirty="0">
                <a:latin typeface="+mn-lt"/>
              </a:rPr>
              <a:t>, «</a:t>
            </a:r>
            <a:r>
              <a:rPr lang="ru-RU" altLang="zh-CN" sz="2400" dirty="0" err="1">
                <a:latin typeface="+mn-lt"/>
              </a:rPr>
              <a:t>торочкуватість</a:t>
            </a:r>
            <a:r>
              <a:rPr lang="ru-RU" altLang="zh-CN" sz="2400" dirty="0">
                <a:latin typeface="+mn-lt"/>
              </a:rPr>
              <a:t>», </a:t>
            </a:r>
            <a:r>
              <a:rPr lang="ru-RU" altLang="zh-CN" sz="2400" dirty="0" err="1">
                <a:latin typeface="+mn-lt"/>
              </a:rPr>
              <a:t>блюдцеподібна</a:t>
            </a:r>
            <a:r>
              <a:rPr lang="ru-RU" altLang="zh-CN" sz="2400" dirty="0">
                <a:latin typeface="+mn-lt"/>
              </a:rPr>
              <a:t> форма</a:t>
            </a:r>
            <a:endParaRPr lang="en-US" altLang="zh-CN" sz="2400" dirty="0">
              <a:latin typeface="+mn-lt"/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357438" y="2321720"/>
            <a:ext cx="6019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en-US" altLang="zh-CN" sz="2400" dirty="0">
                <a:solidFill>
                  <a:srgbClr val="FFFFFF"/>
                </a:solidFill>
              </a:rPr>
              <a:t> </a:t>
            </a:r>
            <a:r>
              <a:rPr lang="en-US" altLang="zh-CN" sz="2400" dirty="0">
                <a:latin typeface="+mn-lt"/>
              </a:rPr>
              <a:t>(A) </a:t>
            </a:r>
            <a:r>
              <a:rPr lang="ru-RU" altLang="zh-CN" sz="2400" dirty="0" err="1">
                <a:latin typeface="+mn-lt"/>
              </a:rPr>
              <a:t>Рахіт</a:t>
            </a:r>
            <a:r>
              <a:rPr lang="ru-RU" altLang="zh-CN" sz="2400" dirty="0">
                <a:latin typeface="+mn-lt"/>
              </a:rPr>
              <a:t> у 3-х </a:t>
            </a:r>
            <a:r>
              <a:rPr lang="ru-RU" altLang="zh-CN" sz="2400" dirty="0" err="1">
                <a:latin typeface="+mn-lt"/>
              </a:rPr>
              <a:t>місячної</a:t>
            </a:r>
            <a:r>
              <a:rPr lang="ru-RU" altLang="zh-CN" sz="2400" dirty="0">
                <a:latin typeface="+mn-lt"/>
              </a:rPr>
              <a:t> </a:t>
            </a:r>
            <a:r>
              <a:rPr lang="ru-RU" altLang="zh-CN" sz="2400" dirty="0" err="1">
                <a:latin typeface="+mn-lt"/>
              </a:rPr>
              <a:t>дитини</a:t>
            </a:r>
            <a:endParaRPr lang="en-US" altLang="zh-CN" sz="2400" dirty="0">
              <a:latin typeface="+mn-lt"/>
            </a:endParaRP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4648200" y="3048002"/>
            <a:ext cx="381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en-US" altLang="zh-CN" sz="2400" dirty="0">
                <a:latin typeface="+mn-lt"/>
              </a:rPr>
              <a:t>(B) </a:t>
            </a:r>
            <a:r>
              <a:rPr lang="ru-RU" altLang="zh-CN" sz="2400" dirty="0" err="1">
                <a:latin typeface="+mn-lt"/>
              </a:rPr>
              <a:t>Після</a:t>
            </a:r>
            <a:r>
              <a:rPr lang="ru-RU" altLang="zh-CN" sz="2400" dirty="0">
                <a:latin typeface="+mn-lt"/>
              </a:rPr>
              <a:t> 28 </a:t>
            </a:r>
            <a:r>
              <a:rPr lang="ru-RU" altLang="zh-CN" sz="2400" dirty="0" err="1">
                <a:latin typeface="+mn-lt"/>
              </a:rPr>
              <a:t>днів</a:t>
            </a:r>
            <a:r>
              <a:rPr lang="ru-RU" altLang="zh-CN" sz="2400" dirty="0">
                <a:latin typeface="+mn-lt"/>
              </a:rPr>
              <a:t> </a:t>
            </a:r>
            <a:r>
              <a:rPr lang="ru-RU" altLang="zh-CN" sz="2400" dirty="0" err="1">
                <a:latin typeface="+mn-lt"/>
              </a:rPr>
              <a:t>лікування</a:t>
            </a:r>
            <a:endParaRPr lang="en-US" altLang="zh-CN" sz="2400" dirty="0">
              <a:latin typeface="+mn-lt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786315" y="4585231"/>
            <a:ext cx="40338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400" dirty="0">
                <a:latin typeface="+mn-lt"/>
              </a:rPr>
              <a:t>(C) </a:t>
            </a:r>
            <a:r>
              <a:rPr lang="ru-RU" altLang="zh-CN" sz="2400" dirty="0" err="1">
                <a:latin typeface="+mn-lt"/>
              </a:rPr>
              <a:t>Після</a:t>
            </a:r>
            <a:r>
              <a:rPr lang="ru-RU" altLang="zh-CN" sz="2400" dirty="0">
                <a:latin typeface="+mn-lt"/>
              </a:rPr>
              <a:t> 41 дня </a:t>
            </a:r>
            <a:r>
              <a:rPr lang="ru-RU" altLang="zh-CN" sz="2400" dirty="0" err="1">
                <a:latin typeface="+mn-lt"/>
              </a:rPr>
              <a:t>лікування</a:t>
            </a:r>
            <a:endParaRPr lang="en-US" altLang="zh-CN" sz="2400" dirty="0">
              <a:latin typeface="+mn-lt"/>
            </a:endParaRPr>
          </a:p>
        </p:txBody>
      </p:sp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90500"/>
            <a:ext cx="22098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0"/>
            <a:ext cx="21526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2" y="3079751"/>
            <a:ext cx="195421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441325" y="2345533"/>
            <a:ext cx="47481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40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381000" y="5016500"/>
            <a:ext cx="47481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400">
                <a:solidFill>
                  <a:schemeClr val="accent2"/>
                </a:solidFill>
              </a:rPr>
              <a:t>B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2705101" y="5016500"/>
            <a:ext cx="49885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400">
                <a:solidFill>
                  <a:schemeClr val="accent2"/>
                </a:solidFill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1547813" y="216958"/>
            <a:ext cx="5657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4000">
                <a:solidFill>
                  <a:srgbClr val="000099"/>
                </a:solidFill>
              </a:rPr>
              <a:t>Рентгенологічні ознаки</a:t>
            </a:r>
            <a:r>
              <a:rPr lang="en-GB" altLang="ru-RU" sz="4000">
                <a:solidFill>
                  <a:srgbClr val="000099"/>
                </a:solidFill>
              </a:rPr>
              <a:t> </a:t>
            </a:r>
            <a:endParaRPr lang="ru-RU" altLang="ru-RU" sz="4000">
              <a:solidFill>
                <a:srgbClr val="000099"/>
              </a:solidFill>
            </a:endParaRPr>
          </a:p>
        </p:txBody>
      </p:sp>
      <p:pic>
        <p:nvPicPr>
          <p:cNvPr id="5939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90" y="1117866"/>
            <a:ext cx="2865437" cy="350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Rectangle 6"/>
          <p:cNvSpPr>
            <a:spLocks noChangeArrowheads="1"/>
          </p:cNvSpPr>
          <p:nvPr/>
        </p:nvSpPr>
        <p:spPr bwMode="auto">
          <a:xfrm>
            <a:off x="5292727" y="1363204"/>
            <a:ext cx="41052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2000"/>
              <a:t>Переломи ліктьової та променевої кістки</a:t>
            </a:r>
            <a:endParaRPr lang="en-US" altLang="ru-RU" sz="2000"/>
          </a:p>
        </p:txBody>
      </p:sp>
      <p:cxnSp>
        <p:nvCxnSpPr>
          <p:cNvPr id="59398" name="Прямая со стрелкой 8"/>
          <p:cNvCxnSpPr>
            <a:cxnSpLocks noChangeShapeType="1"/>
          </p:cNvCxnSpPr>
          <p:nvPr/>
        </p:nvCxnSpPr>
        <p:spPr bwMode="auto">
          <a:xfrm flipH="1">
            <a:off x="2051050" y="1657616"/>
            <a:ext cx="3168650" cy="298979"/>
          </a:xfrm>
          <a:prstGeom prst="straightConnector1">
            <a:avLst/>
          </a:prstGeom>
          <a:ln>
            <a:headEnd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" name="Прямая со стрелкой 13"/>
          <p:cNvCxnSpPr>
            <a:cxnSpLocks noChangeShapeType="1"/>
          </p:cNvCxnSpPr>
          <p:nvPr/>
        </p:nvCxnSpPr>
        <p:spPr bwMode="auto">
          <a:xfrm flipH="1" flipV="1">
            <a:off x="2484438" y="3037418"/>
            <a:ext cx="2735262" cy="660136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59399" name="Rectangle 6"/>
          <p:cNvSpPr>
            <a:spLocks noChangeArrowheads="1"/>
          </p:cNvSpPr>
          <p:nvPr/>
        </p:nvSpPr>
        <p:spPr bwMode="auto">
          <a:xfrm>
            <a:off x="5219700" y="3308785"/>
            <a:ext cx="41052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2000"/>
              <a:t>Рахітичні зміни дистальних відділів променевої та ліктьової кістки</a:t>
            </a:r>
            <a:endParaRPr lang="en-US" alt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28865"/>
            <a:ext cx="8858312" cy="1199874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altLang="uk-UA" sz="2400" b="1" dirty="0">
                <a:latin typeface="Arial Black" pitchFamily="34" charset="0"/>
                <a:cs typeface="Times New Roman" pitchFamily="18" charset="0"/>
              </a:rPr>
              <a:t>Клінічна класифікація рахіту</a:t>
            </a:r>
            <a:br>
              <a:rPr lang="uk-UA" altLang="uk-UA" sz="2400" b="1" dirty="0">
                <a:latin typeface="Arial Black" pitchFamily="34" charset="0"/>
                <a:cs typeface="Times New Roman" pitchFamily="18" charset="0"/>
              </a:rPr>
            </a:br>
            <a:r>
              <a:rPr lang="uk-UA" altLang="uk-UA" sz="2400" b="1" dirty="0">
                <a:latin typeface="Arial Black" pitchFamily="34" charset="0"/>
                <a:cs typeface="Times New Roman" pitchFamily="18" charset="0"/>
              </a:rPr>
              <a:t>(С.О.</a:t>
            </a:r>
            <a:r>
              <a:rPr lang="uk-UA" altLang="uk-UA" sz="2400" b="1" dirty="0" err="1">
                <a:latin typeface="Arial Black" pitchFamily="34" charset="0"/>
                <a:cs typeface="Times New Roman" pitchFamily="18" charset="0"/>
              </a:rPr>
              <a:t>Дулицький</a:t>
            </a:r>
            <a:r>
              <a:rPr lang="uk-UA" altLang="uk-UA" sz="2400" b="1" dirty="0">
                <a:latin typeface="Arial Black" pitchFamily="34" charset="0"/>
                <a:cs typeface="Times New Roman" pitchFamily="18" charset="0"/>
              </a:rPr>
              <a:t>, 1947)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uk-UA" altLang="uk-UA"/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uk-UA"/>
          </a:p>
        </p:txBody>
      </p:sp>
      <p:graphicFrame>
        <p:nvGraphicFramePr>
          <p:cNvPr id="28708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580193"/>
              </p:ext>
            </p:extLst>
          </p:nvPr>
        </p:nvGraphicFramePr>
        <p:xfrm>
          <a:off x="428596" y="1428740"/>
          <a:ext cx="8008435" cy="3997664"/>
        </p:xfrm>
        <a:graphic>
          <a:graphicData uri="http://schemas.openxmlformats.org/drawingml/2006/table">
            <a:tbl>
              <a:tblPr/>
              <a:tblGrid>
                <a:gridCol w="25003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71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363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643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Період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Ступінь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тяжкості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Перебіг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хвороби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43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Початковий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Легкий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І </a:t>
                      </a:r>
                      <a:r>
                        <a:rPr kumimoji="0" lang="uk-UA" alt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Гострий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915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Розпалу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Середньої</a:t>
                      </a: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alt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тяжкості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ІІ </a:t>
                      </a:r>
                      <a:r>
                        <a:rPr kumimoji="0" lang="ru-RU" alt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Підгострий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72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Реконвалесценції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Тяжкий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ІІІ ст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Рецидивуючий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1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Залишкових проявів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31511"/>
            <a:ext cx="8229600" cy="111785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altLang="ru-RU" sz="2900" b="1" i="1" cap="none" dirty="0" err="1">
                <a:latin typeface="Arial Black" pitchFamily="34" charset="0"/>
              </a:rPr>
              <a:t>Робоча</a:t>
            </a:r>
            <a:r>
              <a:rPr lang="ru-RU" altLang="ru-RU" sz="2900" b="1" i="1" cap="none" dirty="0">
                <a:latin typeface="Arial Black" pitchFamily="34" charset="0"/>
              </a:rPr>
              <a:t> </a:t>
            </a:r>
            <a:r>
              <a:rPr lang="ru-RU" altLang="ru-RU" sz="2900" b="1" i="1" cap="none" dirty="0" err="1">
                <a:latin typeface="Arial Black" pitchFamily="34" charset="0"/>
              </a:rPr>
              <a:t>класифікація</a:t>
            </a:r>
            <a:r>
              <a:rPr lang="ru-RU" altLang="ru-RU" sz="2900" b="1" i="1" cap="none" dirty="0">
                <a:latin typeface="Arial Black" pitchFamily="34" charset="0"/>
              </a:rPr>
              <a:t> Лук</a:t>
            </a:r>
            <a:r>
              <a:rPr lang="en-US" altLang="ru-RU" sz="2900" b="1" i="1" cap="none" dirty="0">
                <a:latin typeface="Arial Black" pitchFamily="34" charset="0"/>
              </a:rPr>
              <a:t>’</a:t>
            </a:r>
            <a:r>
              <a:rPr lang="ru-RU" altLang="ru-RU" sz="2900" b="1" i="1" cap="none" dirty="0" err="1">
                <a:latin typeface="Arial Black" pitchFamily="34" charset="0"/>
              </a:rPr>
              <a:t>янової</a:t>
            </a:r>
            <a:r>
              <a:rPr lang="ru-RU" altLang="ru-RU" sz="2900" b="1" i="1" cap="none">
                <a:latin typeface="Arial Black" pitchFamily="34" charset="0"/>
              </a:rPr>
              <a:t> О.М</a:t>
            </a:r>
            <a:r>
              <a:rPr lang="ru-RU" altLang="ru-RU" sz="2900" b="1" i="1" cap="none" dirty="0">
                <a:latin typeface="Arial Black" pitchFamily="34" charset="0"/>
              </a:rPr>
              <a:t>. (1988р.) :</a:t>
            </a:r>
          </a:p>
        </p:txBody>
      </p:sp>
      <p:sp>
        <p:nvSpPr>
          <p:cNvPr id="27651" name="Місце для вмісту 2"/>
          <p:cNvSpPr>
            <a:spLocks noGrp="1"/>
          </p:cNvSpPr>
          <p:nvPr>
            <p:ph idx="4294967295"/>
          </p:nvPr>
        </p:nvSpPr>
        <p:spPr>
          <a:xfrm>
            <a:off x="357158" y="1443302"/>
            <a:ext cx="8229600" cy="3557339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altLang="ru-RU" dirty="0" err="1">
                <a:latin typeface="Arial" pitchFamily="34" charset="0"/>
                <a:cs typeface="Arial" pitchFamily="34" charset="0"/>
              </a:rPr>
              <a:t>Класичний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вітамін-Д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-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дефіцитний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рахіт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altLang="ru-RU" dirty="0" err="1">
                <a:latin typeface="Arial" pitchFamily="34" charset="0"/>
                <a:cs typeface="Arial" pitchFamily="34" charset="0"/>
              </a:rPr>
              <a:t>Вітамін-Д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-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залежний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рахіт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пов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’</a:t>
            </a:r>
            <a:r>
              <a:rPr lang="uk-UA" altLang="ru-RU" dirty="0" err="1">
                <a:latin typeface="Arial" pitchFamily="34" charset="0"/>
                <a:cs typeface="Arial" pitchFamily="34" charset="0"/>
              </a:rPr>
              <a:t>язани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генетичним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дефектом синтезу 1,25(ОН)₂Д₃ в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нирках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резистентністю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до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нього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органів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мішеней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altLang="ru-RU" dirty="0" err="1">
                <a:latin typeface="Arial" pitchFamily="34" charset="0"/>
                <a:cs typeface="Arial" pitchFamily="34" charset="0"/>
              </a:rPr>
              <a:t>Вітамін-Д-резистентний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рахіт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(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тубулопатії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гипофосфатазія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).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altLang="ru-RU" dirty="0" err="1">
                <a:latin typeface="Arial" pitchFamily="34" charset="0"/>
                <a:cs typeface="Arial" pitchFamily="34" charset="0"/>
              </a:rPr>
              <a:t>Вторинний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рахіт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захворюваннях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печінки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, синдром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мальабсорбції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altLang="ru-RU" dirty="0" err="1">
                <a:latin typeface="Arial" pitchFamily="34" charset="0"/>
                <a:cs typeface="Arial" pitchFamily="34" charset="0"/>
              </a:rPr>
              <a:t>ін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arenR"/>
            </a:pP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31512"/>
            <a:ext cx="8229600" cy="4841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b="1" i="1" dirty="0" err="1"/>
              <a:t>Клінічні</a:t>
            </a:r>
            <a:r>
              <a:rPr lang="ru-RU" altLang="ru-RU" sz="3600" b="1" i="1" dirty="0"/>
              <a:t> прояви </a:t>
            </a:r>
            <a:r>
              <a:rPr lang="ru-RU" altLang="ru-RU" sz="3600" b="1" i="1" dirty="0" err="1"/>
              <a:t>рахіту</a:t>
            </a:r>
            <a:r>
              <a:rPr lang="ru-RU" altLang="ru-RU" sz="3600" b="1" i="1" dirty="0"/>
              <a:t> </a:t>
            </a:r>
          </a:p>
        </p:txBody>
      </p:sp>
      <p:sp>
        <p:nvSpPr>
          <p:cNvPr id="62467" name="Місце для вмісту 2"/>
          <p:cNvSpPr>
            <a:spLocks noGrp="1"/>
          </p:cNvSpPr>
          <p:nvPr>
            <p:ph idx="4294967295"/>
          </p:nvPr>
        </p:nvSpPr>
        <p:spPr>
          <a:xfrm>
            <a:off x="285720" y="637645"/>
            <a:ext cx="4933980" cy="47069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Початковий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період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Calibri" pitchFamily="34" charset="0"/>
              <a:buAutoNum type="arabicPeriod"/>
            </a:pP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Першими симптомами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рахіту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є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вегетативні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розлади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вік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3-4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міс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):</a:t>
            </a:r>
          </a:p>
          <a:p>
            <a:pPr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порушення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сну;</a:t>
            </a:r>
          </a:p>
          <a:p>
            <a:pPr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дратівливість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; 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плаксивість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підвищена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пітливість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найбільше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усьго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обличчя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волосистої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частини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голови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кислий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»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піт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→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тертя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голови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о</a:t>
            </a:r>
            <a:r>
              <a:rPr lang="uk-UA" altLang="ru-RU" sz="1800" b="1" dirty="0">
                <a:latin typeface="Arial" pitchFamily="34" charset="0"/>
                <a:cs typeface="Arial" pitchFamily="34" charset="0"/>
              </a:rPr>
              <a:t>б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подушку→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облисіння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потилиці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Червоний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дермографізм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+mj-lt"/>
              <a:buAutoNum type="arabicPeriod" startAt="2"/>
            </a:pPr>
            <a:r>
              <a:rPr lang="uk-UA" altLang="ru-RU" sz="1800" b="1" dirty="0">
                <a:latin typeface="Arial" pitchFamily="34" charset="0"/>
                <a:cs typeface="Arial" pitchFamily="34" charset="0"/>
              </a:rPr>
              <a:t>М'язова гіпотонія</a:t>
            </a: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buClr>
                <a:schemeClr val="bg2">
                  <a:lumMod val="10000"/>
                </a:schemeClr>
              </a:buClr>
              <a:buFont typeface="+mj-lt"/>
              <a:buAutoNum type="arabicPeriod" startAt="2"/>
            </a:pP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Податливість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кісток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краї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великого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тім</a:t>
            </a:r>
            <a:r>
              <a:rPr lang="en-US" altLang="ru-RU" sz="1800" b="1" dirty="0">
                <a:latin typeface="Arial" pitchFamily="34" charset="0"/>
                <a:cs typeface="Arial" pitchFamily="34" charset="0"/>
              </a:rPr>
              <a:t>’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ячка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→малого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тім</a:t>
            </a:r>
            <a:r>
              <a:rPr lang="en-US" altLang="ru-RU" sz="1800" b="1" dirty="0">
                <a:latin typeface="Arial" pitchFamily="34" charset="0"/>
                <a:cs typeface="Arial" pitchFamily="34" charset="0"/>
              </a:rPr>
              <a:t>’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ячка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→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стрілоподібного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шву, (остеопороз </a:t>
            </a:r>
            <a:r>
              <a:rPr lang="ru-RU" altLang="ru-RU" sz="1800" b="1" dirty="0" err="1">
                <a:latin typeface="Arial" pitchFamily="34" charset="0"/>
                <a:cs typeface="Arial" pitchFamily="34" charset="0"/>
              </a:rPr>
              <a:t>незначний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22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22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22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2200" dirty="0"/>
          </a:p>
        </p:txBody>
      </p:sp>
      <p:sp>
        <p:nvSpPr>
          <p:cNvPr id="62469" name="Прямоугольник 4"/>
          <p:cNvSpPr>
            <a:spLocks noChangeArrowheads="1"/>
          </p:cNvSpPr>
          <p:nvPr/>
        </p:nvSpPr>
        <p:spPr bwMode="auto">
          <a:xfrm>
            <a:off x="5940152" y="3937620"/>
            <a:ext cx="24480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dirty="0" err="1"/>
              <a:t>Облисіння</a:t>
            </a:r>
            <a:r>
              <a:rPr lang="ru-RU" altLang="ru-RU" dirty="0"/>
              <a:t> </a:t>
            </a:r>
            <a:r>
              <a:rPr lang="ru-RU" altLang="ru-RU" dirty="0" err="1"/>
              <a:t>потилиці</a:t>
            </a:r>
            <a:endParaRPr lang="ru-RU" alt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73324"/>
            <a:ext cx="389247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67744" y="1777380"/>
            <a:ext cx="6357950" cy="3746500"/>
          </a:xfrm>
        </p:spPr>
        <p:txBody>
          <a:bodyPr/>
          <a:lstStyle/>
          <a:p>
            <a:pPr eaLnBrk="1" hangingPunct="1">
              <a:buNone/>
            </a:pPr>
            <a:r>
              <a:rPr lang="uk-UA" altLang="zh-CN" sz="2800" b="1" dirty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Лабораторні ознаки:</a:t>
            </a:r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altLang="zh-CN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</a:t>
            </a:r>
            <a:r>
              <a:rPr lang="uk-UA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altLang="zh-CN" sz="2800" b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P - ↓ </a:t>
            </a:r>
            <a:endParaRPr lang="uk-UA" altLang="zh-CN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ЛФ</a:t>
            </a:r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↑</a:t>
            </a:r>
            <a:endParaRPr lang="ru-RU" altLang="zh-CN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25-OH-D3 ↓ </a:t>
            </a:r>
          </a:p>
          <a:p>
            <a:pPr eaLnBrk="1" hangingPunct="1"/>
            <a:r>
              <a:rPr lang="ru-RU" altLang="zh-CN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Рентгенологічні</a:t>
            </a:r>
            <a:r>
              <a:rPr lang="ru-RU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zh-CN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ознаки</a:t>
            </a:r>
            <a:r>
              <a:rPr lang="ru-RU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eaLnBrk="1" hangingPunct="1">
              <a:buNone/>
            </a:pPr>
            <a:r>
              <a:rPr lang="ru-RU" altLang="zh-CN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відсутні</a:t>
            </a:r>
            <a:r>
              <a:rPr lang="ru-RU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zh-CN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zh-CN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виражені</a:t>
            </a:r>
            <a:r>
              <a:rPr lang="ru-RU" altLang="zh-CN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zh-CN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мінімально</a:t>
            </a:r>
            <a:endParaRPr lang="en-US" altLang="zh-CN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3237" name="Picture 5" descr="in0037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4778"/>
            <a:ext cx="3355209" cy="209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Прямоугольник 4"/>
          <p:cNvSpPr>
            <a:spLocks noChangeArrowheads="1"/>
          </p:cNvSpPr>
          <p:nvPr/>
        </p:nvSpPr>
        <p:spPr bwMode="auto">
          <a:xfrm>
            <a:off x="4083050" y="238107"/>
            <a:ext cx="39894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 algn="ctr" eaLnBrk="1" hangingPunct="1">
              <a:spcBef>
                <a:spcPct val="20000"/>
              </a:spcBef>
            </a:pPr>
            <a:r>
              <a:rPr lang="uk-UA" altLang="uk-UA" sz="3200" dirty="0">
                <a:latin typeface="Arial Black" pitchFamily="34" charset="0"/>
              </a:rPr>
              <a:t>Початковий період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5"/>
            <a:ext cx="8186766" cy="1120499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altLang="uk-UA" sz="3200" b="1" dirty="0">
                <a:latin typeface="Arial Black" pitchFamily="34" charset="0"/>
              </a:rPr>
              <a:t>Період розпалу – </a:t>
            </a:r>
            <a:r>
              <a:rPr lang="uk-UA" altLang="uk-UA" sz="3200" b="1" dirty="0" err="1">
                <a:latin typeface="Arial Black" pitchFamily="34" charset="0"/>
              </a:rPr>
              <a:t>“флоридний”</a:t>
            </a:r>
            <a:r>
              <a:rPr lang="uk-UA" altLang="uk-UA" sz="3200" b="1" dirty="0">
                <a:latin typeface="Arial Black" pitchFamily="34" charset="0"/>
              </a:rPr>
              <a:t> період </a:t>
            </a:r>
            <a:endParaRPr lang="ru-RU" altLang="uk-UA" sz="3200" b="1" dirty="0">
              <a:latin typeface="Arial Black" pitchFamily="34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20" y="1333500"/>
            <a:ext cx="8358246" cy="4061460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</a:pPr>
            <a:r>
              <a:rPr lang="uk-UA" altLang="uk-UA" sz="2000" b="1" dirty="0">
                <a:solidFill>
                  <a:schemeClr val="tx1"/>
                </a:solidFill>
                <a:latin typeface="Arial" charset="0"/>
              </a:rPr>
              <a:t>Зміни </a:t>
            </a:r>
            <a:r>
              <a:rPr lang="uk-UA" altLang="uk-UA" sz="2000" b="1" dirty="0">
                <a:solidFill>
                  <a:schemeClr val="tx1"/>
                </a:solidFill>
              </a:rPr>
              <a:t> </a:t>
            </a:r>
            <a:r>
              <a:rPr lang="uk-UA" altLang="uk-UA" sz="2000" b="1" dirty="0">
                <a:solidFill>
                  <a:schemeClr val="tx1"/>
                </a:solidFill>
                <a:latin typeface="Arial" charset="0"/>
              </a:rPr>
              <a:t>з боку</a:t>
            </a:r>
            <a:r>
              <a:rPr lang="uk-UA" altLang="uk-UA" sz="2000" b="1" dirty="0">
                <a:solidFill>
                  <a:schemeClr val="tx1"/>
                </a:solidFill>
              </a:rPr>
              <a:t> </a:t>
            </a:r>
            <a:r>
              <a:rPr lang="uk-UA" altLang="uk-UA" sz="2000" b="1" dirty="0">
                <a:solidFill>
                  <a:schemeClr val="tx1"/>
                </a:solidFill>
                <a:latin typeface="Arial" charset="0"/>
              </a:rPr>
              <a:t>нервової системи</a:t>
            </a:r>
            <a:r>
              <a:rPr lang="uk-UA" altLang="uk-UA" sz="2000" b="1" dirty="0">
                <a:solidFill>
                  <a:schemeClr val="tx1"/>
                </a:solidFill>
              </a:rPr>
              <a:t>, </a:t>
            </a:r>
          </a:p>
          <a:p>
            <a:pPr marL="609600" indent="-609600" algn="l" eaLnBrk="1" hangingPunct="1">
              <a:lnSpc>
                <a:spcPct val="90000"/>
              </a:lnSpc>
            </a:pPr>
            <a:r>
              <a:rPr lang="uk-UA" altLang="uk-UA" sz="2000" b="1" dirty="0">
                <a:solidFill>
                  <a:schemeClr val="tx1"/>
                </a:solidFill>
                <a:latin typeface="Arial" charset="0"/>
              </a:rPr>
              <a:t>М'язова гіпотонія</a:t>
            </a:r>
          </a:p>
          <a:p>
            <a:pPr marL="609600" indent="-609600" algn="l" eaLnBrk="1" hangingPunct="1">
              <a:lnSpc>
                <a:spcPct val="90000"/>
              </a:lnSpc>
            </a:pPr>
            <a:r>
              <a:rPr lang="uk-UA" altLang="uk-UA" sz="2000" b="1" dirty="0">
                <a:solidFill>
                  <a:schemeClr val="tx1"/>
                </a:solidFill>
                <a:latin typeface="Arial" charset="0"/>
              </a:rPr>
              <a:t>Зміни з боку</a:t>
            </a:r>
            <a:r>
              <a:rPr lang="uk-UA" altLang="uk-UA" sz="2000" b="1" dirty="0">
                <a:solidFill>
                  <a:schemeClr val="tx1"/>
                </a:solidFill>
              </a:rPr>
              <a:t> </a:t>
            </a:r>
            <a:r>
              <a:rPr lang="uk-UA" altLang="uk-UA" sz="2000" b="1" dirty="0">
                <a:solidFill>
                  <a:schemeClr val="tx1"/>
                </a:solidFill>
                <a:latin typeface="Arial" charset="0"/>
              </a:rPr>
              <a:t>кісткової системи</a:t>
            </a:r>
            <a:r>
              <a:rPr lang="uk-UA" altLang="uk-UA" sz="2000" b="1" dirty="0">
                <a:solidFill>
                  <a:schemeClr val="tx1"/>
                </a:solidFill>
              </a:rPr>
              <a:t>:</a:t>
            </a:r>
            <a:r>
              <a:rPr lang="uk-UA" altLang="uk-UA" sz="2000" dirty="0">
                <a:solidFill>
                  <a:schemeClr val="tx1"/>
                </a:solidFill>
              </a:rPr>
              <a:t> </a:t>
            </a:r>
            <a:r>
              <a:rPr lang="uk-UA" altLang="uk-UA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залежності від віку, перебігу, ступеню тяжкості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uk-UA" altLang="uk-UA" sz="2000" b="1" dirty="0">
                <a:latin typeface="Arial" charset="0"/>
              </a:rPr>
              <a:t>Зміни з боку внутрішніх органів: </a:t>
            </a:r>
            <a:r>
              <a:rPr lang="uk-UA" altLang="uk-UA" sz="2000" dirty="0">
                <a:latin typeface="Arial" charset="0"/>
              </a:rPr>
              <a:t>в залежності від ступеню тяжкості</a:t>
            </a:r>
            <a:endParaRPr lang="uk-UA" altLang="uk-UA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Char char="•"/>
            </a:pPr>
            <a:r>
              <a:rPr lang="uk-UA" altLang="uk-UA" sz="1800" dirty="0" err="1" smtClean="0">
                <a:latin typeface="Arial" pitchFamily="34" charset="0"/>
                <a:cs typeface="Arial" pitchFamily="34" charset="0"/>
                <a:sym typeface="Symbol" pitchFamily="18" charset="2"/>
              </a:rPr>
              <a:t>Гіпофосфатемія</a:t>
            </a:r>
            <a:r>
              <a:rPr lang="uk-UA" altLang="uk-UA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- Р у крові ;  Р у сечі – </a:t>
            </a:r>
            <a:r>
              <a:rPr lang="uk-UA" altLang="uk-UA" sz="1800" dirty="0" err="1" smtClean="0">
                <a:latin typeface="Arial" pitchFamily="34" charset="0"/>
                <a:cs typeface="Arial" pitchFamily="34" charset="0"/>
                <a:sym typeface="Symbol" pitchFamily="18" charset="2"/>
              </a:rPr>
              <a:t>гіперфосфатурія</a:t>
            </a: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;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•"/>
            </a:pPr>
            <a:r>
              <a:rPr lang="uk-UA" altLang="uk-UA" sz="1800" dirty="0" err="1" smtClean="0">
                <a:latin typeface="Arial" pitchFamily="34" charset="0"/>
                <a:cs typeface="Arial" pitchFamily="34" charset="0"/>
                <a:sym typeface="Symbol" pitchFamily="18" charset="2"/>
              </a:rPr>
              <a:t>Гіпокальціємія</a:t>
            </a:r>
            <a:r>
              <a:rPr lang="uk-UA" altLang="uk-UA" sz="18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- Са у крові ;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•"/>
            </a:pP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Підвищення рівня лужної фосфатази - ;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•"/>
            </a:pP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Ацидоз;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•"/>
            </a:pPr>
            <a:r>
              <a:rPr lang="uk-UA" altLang="uk-UA" sz="1800" dirty="0">
                <a:latin typeface="Arial" pitchFamily="34" charset="0"/>
                <a:cs typeface="Arial" pitchFamily="34" charset="0"/>
              </a:rPr>
              <a:t>Анемія, </a:t>
            </a: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 імунологічна реактивність;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•"/>
            </a:pPr>
            <a:r>
              <a:rPr lang="ru-RU" altLang="uk-UA" sz="1800" dirty="0" err="1">
                <a:latin typeface="Arial" pitchFamily="34" charset="0"/>
                <a:cs typeface="Arial" pitchFamily="34" charset="0"/>
                <a:sym typeface="Symbol" pitchFamily="18" charset="2"/>
              </a:rPr>
              <a:t>Рентгенологічно</a:t>
            </a:r>
            <a:r>
              <a:rPr lang="ru-RU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:</a:t>
            </a: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 остеопороз, розширення </a:t>
            </a:r>
            <a:r>
              <a:rPr lang="uk-UA" altLang="uk-UA" sz="1800" dirty="0" err="1">
                <a:latin typeface="Arial" pitchFamily="34" charset="0"/>
                <a:cs typeface="Arial" pitchFamily="34" charset="0"/>
                <a:sym typeface="Symbol" pitchFamily="18" charset="2"/>
              </a:rPr>
              <a:t>метафізів</a:t>
            </a:r>
            <a:r>
              <a:rPr lang="uk-UA" altLang="uk-UA" sz="1800" dirty="0">
                <a:latin typeface="Arial" pitchFamily="34" charset="0"/>
                <a:cs typeface="Arial" pitchFamily="34" charset="0"/>
                <a:sym typeface="Symbol" pitchFamily="18" charset="2"/>
              </a:rPr>
              <a:t>;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uk-UA" altLang="uk-UA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84" y="3543300"/>
            <a:ext cx="210502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6"/>
            <a:ext cx="8115328" cy="9525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uk-UA" altLang="uk-UA" sz="3600" b="1" dirty="0">
                <a:solidFill>
                  <a:srgbClr val="FFFF66"/>
                </a:solidFill>
              </a:rPr>
              <a:t/>
            </a:r>
            <a:br>
              <a:rPr lang="uk-UA" altLang="uk-UA" sz="3600" b="1" dirty="0">
                <a:solidFill>
                  <a:srgbClr val="FFFF66"/>
                </a:solidFill>
              </a:rPr>
            </a:br>
            <a:r>
              <a:rPr lang="uk-UA" altLang="uk-UA" sz="36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Період реконвалесценції </a:t>
            </a:r>
            <a:endParaRPr lang="ru-RU" altLang="uk-UA" sz="3600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758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23728" y="1777380"/>
            <a:ext cx="6696744" cy="325184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altLang="uk-UA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Зворотній розвиток клінічних </a:t>
            </a:r>
            <a:r>
              <a:rPr lang="uk-UA" altLang="uk-UA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симптомів</a:t>
            </a:r>
          </a:p>
          <a:p>
            <a:pPr marL="0" indent="0" eaLnBrk="1" hangingPunct="1">
              <a:buNone/>
            </a:pPr>
            <a:endParaRPr lang="uk-UA" altLang="uk-UA" sz="24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tabLst>
                <a:tab pos="903288" algn="l"/>
              </a:tabLst>
            </a:pPr>
            <a:r>
              <a:rPr lang="uk-UA" altLang="uk-UA" b="1" i="1" dirty="0">
                <a:latin typeface="Arial" pitchFamily="34" charset="0"/>
                <a:cs typeface="Arial" pitchFamily="34" charset="0"/>
              </a:rPr>
              <a:t>Поступова нормалізація лабораторних </a:t>
            </a:r>
            <a:r>
              <a:rPr lang="uk-UA" altLang="uk-UA" b="1" i="1" dirty="0" smtClean="0">
                <a:latin typeface="Arial" pitchFamily="34" charset="0"/>
                <a:cs typeface="Arial" pitchFamily="34" charset="0"/>
              </a:rPr>
              <a:t>та рентгенологічних </a:t>
            </a:r>
            <a:r>
              <a:rPr lang="uk-UA" altLang="uk-UA" b="1" i="1" dirty="0">
                <a:latin typeface="Arial" pitchFamily="34" charset="0"/>
                <a:cs typeface="Arial" pitchFamily="34" charset="0"/>
              </a:rPr>
              <a:t>змін</a:t>
            </a:r>
            <a:endParaRPr lang="ru-RU" altLang="uk-UA" sz="24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11188" y="-263259"/>
            <a:ext cx="7772400" cy="952501"/>
          </a:xfrm>
        </p:spPr>
        <p:txBody>
          <a:bodyPr/>
          <a:lstStyle/>
          <a:p>
            <a:pPr eaLnBrk="1" hangingPunct="1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Рахіт. Історична довідка</a:t>
            </a:r>
          </a:p>
        </p:txBody>
      </p:sp>
      <p:pic>
        <p:nvPicPr>
          <p:cNvPr id="4100" name="Picture 2" descr="https://encrypted-tbn0.gstatic.com/images?q=tbn:ANd9GcRNTv-TwpMsJbiqNY9ZOvs6pzco5OEBjQ0tjuijJOFqHYFyN5_l"/>
          <p:cNvPicPr>
            <a:picLocks noChangeAspect="1" noChangeArrowheads="1"/>
          </p:cNvPicPr>
          <p:nvPr/>
        </p:nvPicPr>
        <p:blipFill>
          <a:blip r:embed="rId2" cstate="print"/>
          <a:srcRect l="27451" t="17114" r="25490" b="23936"/>
          <a:stretch>
            <a:fillRect/>
          </a:stretch>
        </p:blipFill>
        <p:spPr bwMode="auto">
          <a:xfrm>
            <a:off x="763429" y="670389"/>
            <a:ext cx="2094059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4" descr="https://encrypted-tbn3.gstatic.com/images?q=tbn:ANd9GcSzQk4sW7zXcZahkgTYMyvJ-Yhlzoz7prwnHI2m7m8EbOH-FMHn"/>
          <p:cNvSpPr>
            <a:spLocks noChangeAspect="1" noChangeArrowheads="1"/>
          </p:cNvSpPr>
          <p:nvPr/>
        </p:nvSpPr>
        <p:spPr bwMode="auto">
          <a:xfrm>
            <a:off x="193675" y="-202406"/>
            <a:ext cx="304800" cy="25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4102" name="Picture 12" descr="https://encrypted-tbn3.gstatic.com/images?q=tbn:ANd9GcSzQk4sW7zXcZahkgTYMyvJ-Yhlzoz7prwnHI2m7m8EbOH-FMH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192891"/>
            <a:ext cx="1957896" cy="252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AutoShape 14" descr="4000579_Moreelse_Dublin_Portrait_child1 (541x700, 45Kb)"/>
          <p:cNvSpPr>
            <a:spLocks noChangeAspect="1" noChangeArrowheads="1"/>
          </p:cNvSpPr>
          <p:nvPr/>
        </p:nvSpPr>
        <p:spPr bwMode="auto">
          <a:xfrm>
            <a:off x="193675" y="-202406"/>
            <a:ext cx="304800" cy="25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4104" name="Picture 16" descr="4000579_Portrait_of_Wouter_Gael__Portrait_of_Marijke_Gael_ (640x393, 38Kb)"/>
          <p:cNvPicPr>
            <a:picLocks noChangeAspect="1" noChangeArrowheads="1"/>
          </p:cNvPicPr>
          <p:nvPr/>
        </p:nvPicPr>
        <p:blipFill>
          <a:blip r:embed="rId4" cstate="print"/>
          <a:srcRect l="51375" b="30750"/>
          <a:stretch>
            <a:fillRect/>
          </a:stretch>
        </p:blipFill>
        <p:spPr bwMode="auto">
          <a:xfrm>
            <a:off x="6218195" y="3170718"/>
            <a:ext cx="2238313" cy="2507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8" descr="4000579_Queborn_Daniel_van_den__Portret_van_een_jongetje_misschien_Lodewijk_van_Nassau_160265 (527x700, 314Kb)"/>
          <p:cNvPicPr>
            <a:picLocks noChangeAspect="1" noChangeArrowheads="1"/>
          </p:cNvPicPr>
          <p:nvPr/>
        </p:nvPicPr>
        <p:blipFill>
          <a:blip r:embed="rId5" cstate="print"/>
          <a:srcRect l="12628" r="25688" b="55498"/>
          <a:stretch>
            <a:fillRect/>
          </a:stretch>
        </p:blipFill>
        <p:spPr bwMode="auto">
          <a:xfrm>
            <a:off x="5796136" y="481236"/>
            <a:ext cx="246429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0" descr="4000579_Boy_Dressed_as_a_Roman_Soldier (473x600, 57Kb)"/>
          <p:cNvPicPr>
            <a:picLocks noChangeAspect="1" noChangeArrowheads="1"/>
          </p:cNvPicPr>
          <p:nvPr/>
        </p:nvPicPr>
        <p:blipFill>
          <a:blip r:embed="rId6" cstate="print"/>
          <a:srcRect l="10799" t="4427" r="8218" b="6194"/>
          <a:stretch>
            <a:fillRect/>
          </a:stretch>
        </p:blipFill>
        <p:spPr bwMode="auto">
          <a:xfrm>
            <a:off x="3203848" y="685515"/>
            <a:ext cx="2434592" cy="330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Прямоугольник 14"/>
          <p:cNvSpPr>
            <a:spLocks noChangeArrowheads="1"/>
          </p:cNvSpPr>
          <p:nvPr/>
        </p:nvSpPr>
        <p:spPr bwMode="auto">
          <a:xfrm>
            <a:off x="2786050" y="4286260"/>
            <a:ext cx="34559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altLang="ru-RU" sz="2400" dirty="0"/>
              <a:t>Голландські художники XV-XVI ст.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6" descr="nyam-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81236"/>
            <a:ext cx="282439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64" y="228865"/>
            <a:ext cx="5715040" cy="135862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k-UA" altLang="uk-UA" sz="3600" b="1" cap="all" dirty="0">
                <a:latin typeface="Arial Black" pitchFamily="34" charset="0"/>
              </a:rPr>
              <a:t>Період</a:t>
            </a:r>
            <a:br>
              <a:rPr lang="uk-UA" altLang="uk-UA" sz="3600" b="1" cap="all" dirty="0">
                <a:latin typeface="Arial Black" pitchFamily="34" charset="0"/>
              </a:rPr>
            </a:br>
            <a:r>
              <a:rPr lang="uk-UA" altLang="uk-UA" sz="3600" b="1" cap="all" dirty="0">
                <a:latin typeface="Arial Black" pitchFamily="34" charset="0"/>
              </a:rPr>
              <a:t> залишкових явищ</a:t>
            </a:r>
            <a:endParaRPr lang="ru-RU" altLang="uk-UA" sz="3600" b="1" cap="all" dirty="0">
              <a:latin typeface="Arial Black" pitchFamily="34" charset="0"/>
            </a:endParaRP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286116" y="1825625"/>
            <a:ext cx="5143536" cy="3554236"/>
          </a:xfrm>
        </p:spPr>
        <p:txBody>
          <a:bodyPr/>
          <a:lstStyle/>
          <a:p>
            <a:pPr marL="609600" indent="-609600" algn="l" eaLnBrk="1" hangingPunct="1">
              <a:buFont typeface="Wingdings" pitchFamily="2" charset="2"/>
              <a:buChar char="Ø"/>
            </a:pPr>
            <a:r>
              <a:rPr lang="uk-UA" alt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Після перенесеного  рахіту ІІ, ІІІ ст. залишаються кісткові деформації</a:t>
            </a:r>
          </a:p>
          <a:p>
            <a:pPr marL="609600" indent="-609600" algn="l" eaLnBrk="1" hangingPunct="1">
              <a:buFont typeface="Wingdings" pitchFamily="2" charset="2"/>
              <a:buChar char="Ø"/>
            </a:pPr>
            <a:r>
              <a:rPr lang="uk-UA" alt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Біохімічні та рентгенологічні ознаки рахіту відсутні</a:t>
            </a:r>
          </a:p>
          <a:p>
            <a:pPr marL="609600" indent="-609600" algn="l" eaLnBrk="1" hangingPunct="1">
              <a:buFont typeface="Wingdings" pitchFamily="2" charset="2"/>
              <a:buChar char="Ø"/>
            </a:pPr>
            <a:r>
              <a:rPr lang="uk-UA" alt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Діагноз  після </a:t>
            </a:r>
            <a:r>
              <a:rPr lang="uk-UA" altLang="uk-UA" sz="24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uk-UA" alt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-3-річного віку </a:t>
            </a:r>
            <a:endParaRPr lang="ru-RU" alt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90" y="1537230"/>
            <a:ext cx="8353425" cy="384042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b="1" dirty="0">
                <a:latin typeface="Arial" pitchFamily="34" charset="0"/>
                <a:cs typeface="Arial" pitchFamily="34" charset="0"/>
              </a:rPr>
              <a:t>I - 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легкий</a:t>
            </a:r>
            <a:r>
              <a:rPr lang="en-US" altLang="ru-RU" b="1" dirty="0">
                <a:latin typeface="Arial" pitchFamily="34" charset="0"/>
                <a:cs typeface="Arial" pitchFamily="34" charset="0"/>
              </a:rPr>
              <a:t>: </a:t>
            </a:r>
            <a:r>
              <a:rPr lang="uk-UA" altLang="ru-RU" b="1" dirty="0">
                <a:latin typeface="Arial" pitchFamily="34" charset="0"/>
                <a:cs typeface="Arial" pitchFamily="34" charset="0"/>
              </a:rPr>
              <a:t>зміни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з боку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нервової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системи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кісткові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зміни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однієї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частини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скелета</a:t>
            </a:r>
            <a:r>
              <a:rPr lang="en-US" altLang="ru-RU" b="1" i="1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lnSpc>
                <a:spcPct val="90000"/>
              </a:lnSpc>
            </a:pPr>
            <a:endParaRPr lang="en-US" altLang="ru-RU" b="1" i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ru-RU" b="1" dirty="0">
                <a:latin typeface="Arial" pitchFamily="34" charset="0"/>
                <a:cs typeface="Arial" pitchFamily="34" charset="0"/>
              </a:rPr>
              <a:t>II –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середньої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тяжкості</a:t>
            </a:r>
            <a:r>
              <a:rPr lang="en-US" altLang="ru-RU" b="1" dirty="0">
                <a:latin typeface="Arial" pitchFamily="34" charset="0"/>
                <a:cs typeface="Arial" pitchFamily="34" charset="0"/>
              </a:rPr>
              <a:t>: </a:t>
            </a:r>
            <a:r>
              <a:rPr lang="uk-UA" altLang="ru-RU" b="1" dirty="0">
                <a:latin typeface="Arial" pitchFamily="34" charset="0"/>
                <a:cs typeface="Arial" pitchFamily="34" charset="0"/>
              </a:rPr>
              <a:t>зміни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з боку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всіх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органів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систем</a:t>
            </a:r>
            <a:r>
              <a:rPr lang="en-US" altLang="ru-RU" b="1" i="1" dirty="0">
                <a:latin typeface="Arial" pitchFamily="34" charset="0"/>
                <a:cs typeface="Arial" pitchFamily="34" charset="0"/>
              </a:rPr>
              <a:t>, </a:t>
            </a:r>
            <a:r>
              <a:rPr lang="uk-UA" altLang="ru-RU" b="1" i="1" dirty="0">
                <a:latin typeface="Arial" pitchFamily="34" charset="0"/>
                <a:cs typeface="Arial" pitchFamily="34" charset="0"/>
              </a:rPr>
              <a:t>зміни</a:t>
            </a:r>
            <a:r>
              <a:rPr lang="ru-RU" altLang="ru-RU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altLang="ru-RU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latin typeface="Arial" pitchFamily="34" charset="0"/>
                <a:cs typeface="Arial" pitchFamily="34" charset="0"/>
              </a:rPr>
              <a:t>частин</a:t>
            </a:r>
            <a:r>
              <a:rPr lang="ru-RU" altLang="ru-RU" b="1" i="1" dirty="0">
                <a:latin typeface="Arial" pitchFamily="34" charset="0"/>
                <a:cs typeface="Arial" pitchFamily="34" charset="0"/>
              </a:rPr>
              <a:t> скелета</a:t>
            </a:r>
            <a:endParaRPr lang="en-US" altLang="ru-RU" b="1" i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b="1" i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ru-RU" b="1" dirty="0">
                <a:latin typeface="Arial" pitchFamily="34" charset="0"/>
                <a:cs typeface="Arial" pitchFamily="34" charset="0"/>
              </a:rPr>
              <a:t>III - 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тяжкий</a:t>
            </a:r>
            <a:r>
              <a:rPr lang="en-US" altLang="ru-RU" b="1" dirty="0">
                <a:latin typeface="Arial" pitchFamily="34" charset="0"/>
                <a:cs typeface="Arial" pitchFamily="34" charset="0"/>
              </a:rPr>
              <a:t>: </a:t>
            </a:r>
            <a:r>
              <a:rPr lang="uk-UA" altLang="ru-RU" b="1" dirty="0">
                <a:latin typeface="Arial" pitchFamily="34" charset="0"/>
                <a:cs typeface="Arial" pitchFamily="34" charset="0"/>
              </a:rPr>
              <a:t>по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рушення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функції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всіх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органів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систем</a:t>
            </a:r>
            <a:r>
              <a:rPr lang="en-US" altLang="ru-RU" b="1" i="1" dirty="0">
                <a:latin typeface="Arial" pitchFamily="34" charset="0"/>
                <a:cs typeface="Arial" pitchFamily="34" charset="0"/>
              </a:rPr>
              <a:t>, </a:t>
            </a:r>
            <a:r>
              <a:rPr lang="uk-UA" altLang="ru-RU" b="1" i="1" dirty="0">
                <a:latin typeface="Arial" pitchFamily="34" charset="0"/>
                <a:cs typeface="Arial" pitchFamily="34" charset="0"/>
              </a:rPr>
              <a:t>зміни</a:t>
            </a:r>
            <a:r>
              <a:rPr lang="ru-RU" altLang="ru-RU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latin typeface="Arial" pitchFamily="34" charset="0"/>
                <a:cs typeface="Arial" pitchFamily="34" charset="0"/>
              </a:rPr>
              <a:t>трьох</a:t>
            </a:r>
            <a:r>
              <a:rPr lang="ru-RU" altLang="ru-RU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dirty="0" err="1">
                <a:latin typeface="Arial" pitchFamily="34" charset="0"/>
                <a:cs typeface="Arial" pitchFamily="34" charset="0"/>
              </a:rPr>
              <a:t>частин</a:t>
            </a:r>
            <a:r>
              <a:rPr lang="ru-RU" altLang="ru-RU" b="1" i="1" dirty="0">
                <a:latin typeface="Arial" pitchFamily="34" charset="0"/>
                <a:cs typeface="Arial" pitchFamily="34" charset="0"/>
              </a:rPr>
              <a:t> скелета</a:t>
            </a:r>
            <a:endParaRPr lang="en-US" alt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1979615" y="215637"/>
            <a:ext cx="53292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dirty="0" err="1">
                <a:latin typeface="Arial Black" pitchFamily="34" charset="0"/>
              </a:rPr>
              <a:t>Ступені</a:t>
            </a:r>
            <a:r>
              <a:rPr lang="ru-RU" altLang="ru-RU" sz="4000" dirty="0">
                <a:latin typeface="Arial Black" pitchFamily="34" charset="0"/>
              </a:rPr>
              <a:t> </a:t>
            </a:r>
            <a:r>
              <a:rPr lang="ru-RU" altLang="ru-RU" sz="4000" dirty="0" err="1">
                <a:latin typeface="Arial Black" pitchFamily="34" charset="0"/>
              </a:rPr>
              <a:t>тяжкості</a:t>
            </a:r>
            <a:r>
              <a:rPr lang="ru-RU" altLang="ru-RU" sz="4000" dirty="0">
                <a:latin typeface="Arial Black" pitchFamily="34" charset="0"/>
              </a:rPr>
              <a:t> </a:t>
            </a:r>
            <a:r>
              <a:rPr lang="ru-RU" altLang="ru-RU" sz="4000" dirty="0" err="1">
                <a:latin typeface="Arial Black" pitchFamily="34" charset="0"/>
              </a:rPr>
              <a:t>рахіту</a:t>
            </a:r>
            <a:endParaRPr lang="ru-RU" alt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uk-UA" altLang="uk-UA" b="1" i="1" cap="all" dirty="0">
                <a:latin typeface="Arial Black" pitchFamily="34" charset="0"/>
              </a:rPr>
              <a:t>перебіг рахіту</a:t>
            </a:r>
            <a:endParaRPr lang="ru-RU" altLang="uk-UA" b="1" i="1" cap="all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75107" name="Rectangle 3"/>
          <p:cNvSpPr>
            <a:spLocks noGrp="1" noChangeArrowheads="1"/>
          </p:cNvSpPr>
          <p:nvPr>
            <p:ph sz="quarter" idx="2"/>
          </p:nvPr>
        </p:nvSpPr>
        <p:spPr>
          <a:solidFill>
            <a:srgbClr val="D6DDFE"/>
          </a:solidFill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Char char="•"/>
            </a:pPr>
            <a:r>
              <a:rPr lang="uk-UA" altLang="uk-UA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Переважають процеси остеомаляції (</a:t>
            </a:r>
            <a:r>
              <a:rPr lang="uk-UA" altLang="uk-UA" sz="2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краніотабес</a:t>
            </a:r>
            <a:r>
              <a:rPr lang="uk-UA" altLang="uk-UA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збільшення розмірів ВТ, відкрите МТ, деформація кісток черепа, ключиць, таза, грудної клітини</a:t>
            </a:r>
            <a:r>
              <a:rPr lang="uk-UA" altLang="uk-UA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);</a:t>
            </a:r>
            <a:r>
              <a:rPr lang="ru-RU" altLang="uk-UA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altLang="uk-UA" sz="2000" b="1" i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Char char="•"/>
            </a:pPr>
            <a:r>
              <a:rPr lang="uk-UA" altLang="uk-UA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Частіше </a:t>
            </a:r>
            <a:r>
              <a:rPr lang="uk-UA" altLang="uk-UA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у дітей першого півріччя;</a:t>
            </a:r>
          </a:p>
          <a:p>
            <a:pPr marL="0" indent="0" eaLnBrk="1" hangingPunct="1">
              <a:spcBef>
                <a:spcPts val="0"/>
              </a:spcBef>
              <a:buFontTx/>
              <a:buChar char="•"/>
            </a:pPr>
            <a:r>
              <a:rPr lang="uk-UA" altLang="uk-UA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Вуглеводне харчування (печиво, каша)</a:t>
            </a:r>
            <a:endParaRPr lang="uk-UA" altLang="uk-UA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solidFill>
            <a:srgbClr val="D6DDFE"/>
          </a:solidFill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Char char="•"/>
            </a:pPr>
            <a:r>
              <a:rPr lang="uk-UA" altLang="uk-UA" sz="2000" b="1" dirty="0" smtClean="0">
                <a:latin typeface="Arial" pitchFamily="34" charset="0"/>
                <a:cs typeface="Arial" pitchFamily="34" charset="0"/>
              </a:rPr>
              <a:t>Переважають  процеси </a:t>
            </a:r>
            <a:r>
              <a:rPr lang="uk-UA" altLang="uk-UA" sz="2000" b="1" dirty="0" err="1" smtClean="0">
                <a:latin typeface="Arial" pitchFamily="34" charset="0"/>
                <a:cs typeface="Arial" pitchFamily="34" charset="0"/>
              </a:rPr>
              <a:t>остеоїдної</a:t>
            </a:r>
            <a:r>
              <a:rPr lang="uk-UA" altLang="uk-UA" sz="2000" b="1" dirty="0" smtClean="0">
                <a:latin typeface="Arial" pitchFamily="34" charset="0"/>
                <a:cs typeface="Arial" pitchFamily="34" charset="0"/>
              </a:rPr>
              <a:t> гіперплазії </a:t>
            </a:r>
            <a:r>
              <a:rPr lang="uk-UA" altLang="uk-UA" sz="2000" dirty="0" smtClean="0">
                <a:latin typeface="Arial" pitchFamily="34" charset="0"/>
                <a:cs typeface="Arial" pitchFamily="34" charset="0"/>
              </a:rPr>
              <a:t>(збільшення лобових, тім'яних горбів; рахітичні “чотки", потовщення епіфізів кісток передпліччя (рахітичні браслети, намиста з перлин);</a:t>
            </a:r>
            <a:r>
              <a:rPr lang="ru-RU" altLang="uk-UA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uk-UA" altLang="uk-UA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Char char="•"/>
            </a:pPr>
            <a:r>
              <a:rPr lang="uk-UA" altLang="uk-UA" sz="2000" b="1" dirty="0" smtClean="0">
                <a:latin typeface="Arial" pitchFamily="34" charset="0"/>
                <a:cs typeface="Arial" pitchFamily="34" charset="0"/>
              </a:rPr>
              <a:t>Поступовий </a:t>
            </a:r>
            <a:r>
              <a:rPr lang="uk-UA" altLang="uk-UA" sz="2000" b="1" dirty="0">
                <a:latin typeface="Arial" pitchFamily="34" charset="0"/>
                <a:cs typeface="Arial" pitchFamily="34" charset="0"/>
              </a:rPr>
              <a:t>початок;</a:t>
            </a:r>
          </a:p>
          <a:p>
            <a:pPr marL="0" indent="0" eaLnBrk="1" hangingPunct="1">
              <a:spcBef>
                <a:spcPts val="0"/>
              </a:spcBef>
              <a:buFontTx/>
              <a:buChar char="•"/>
            </a:pPr>
            <a:r>
              <a:rPr lang="uk-UA" altLang="uk-UA" sz="2000" b="1" dirty="0">
                <a:latin typeface="Arial" pitchFamily="34" charset="0"/>
                <a:cs typeface="Arial" pitchFamily="34" charset="0"/>
              </a:rPr>
              <a:t>Часто у дітей з гіпотрофією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altLang="uk-UA" dirty="0">
                <a:latin typeface="Arial Black" pitchFamily="34" charset="0"/>
              </a:rPr>
              <a:t>Гострий перебіг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altLang="uk-UA" dirty="0" err="1">
                <a:latin typeface="Arial Black" pitchFamily="34" charset="0"/>
              </a:rPr>
              <a:t>Підгострий</a:t>
            </a:r>
            <a:r>
              <a:rPr lang="uk-UA" altLang="uk-UA" dirty="0">
                <a:latin typeface="Arial Black" pitchFamily="34" charset="0"/>
              </a:rPr>
              <a:t>  перебіг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uk-UA" altLang="uk-UA" b="1" i="1" cap="all" dirty="0">
                <a:latin typeface="Arial Black" pitchFamily="34" charset="0"/>
              </a:rPr>
              <a:t>перебіг рахіту</a:t>
            </a:r>
            <a:endParaRPr lang="ru-RU" altLang="uk-UA" b="1" i="1" cap="all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75107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285720" y="1968500"/>
            <a:ext cx="4714908" cy="3238500"/>
          </a:xfrm>
        </p:spPr>
        <p:txBody>
          <a:bodyPr/>
          <a:lstStyle/>
          <a:p>
            <a:pPr marL="609600" indent="-609600" algn="just" eaLnBrk="1" hangingPunct="1">
              <a:buFontTx/>
              <a:buChar char="•"/>
            </a:pPr>
            <a:r>
              <a:rPr lang="uk-UA" altLang="uk-UA" sz="1800" b="1" dirty="0">
                <a:latin typeface="Arial" pitchFamily="34" charset="0"/>
                <a:cs typeface="Arial" pitchFamily="34" charset="0"/>
              </a:rPr>
              <a:t>Чергування періодів загострення і поліпшення;</a:t>
            </a:r>
            <a:r>
              <a:rPr lang="ru-RU" altLang="uk-UA" sz="1800" dirty="0">
                <a:latin typeface="Arial" pitchFamily="34" charset="0"/>
                <a:cs typeface="Arial" pitchFamily="34" charset="0"/>
              </a:rPr>
              <a:t> </a:t>
            </a:r>
            <a:endParaRPr lang="uk-UA" altLang="uk-UA" sz="1800" b="1" dirty="0">
              <a:latin typeface="Arial" pitchFamily="34" charset="0"/>
              <a:cs typeface="Arial" pitchFamily="34" charset="0"/>
            </a:endParaRPr>
          </a:p>
          <a:p>
            <a:pPr marL="609600" indent="-609600" algn="just" eaLnBrk="1" hangingPunct="1">
              <a:buFontTx/>
              <a:buChar char="•"/>
            </a:pPr>
            <a:r>
              <a:rPr lang="uk-UA" altLang="uk-UA" sz="1800" b="1" dirty="0">
                <a:latin typeface="Arial" pitchFamily="34" charset="0"/>
                <a:cs typeface="Arial" pitchFamily="34" charset="0"/>
              </a:rPr>
              <a:t>Ro-логічно - наявність декількох зон </a:t>
            </a:r>
            <a:r>
              <a:rPr lang="uk-UA" altLang="uk-UA" sz="1800" b="1" dirty="0" err="1">
                <a:latin typeface="Arial" pitchFamily="34" charset="0"/>
                <a:cs typeface="Arial" pitchFamily="34" charset="0"/>
              </a:rPr>
              <a:t>звапніння</a:t>
            </a:r>
            <a:r>
              <a:rPr lang="uk-UA" altLang="uk-UA" sz="1800" b="1" dirty="0">
                <a:latin typeface="Arial" pitchFamily="34" charset="0"/>
                <a:cs typeface="Arial" pitchFamily="34" charset="0"/>
              </a:rPr>
              <a:t> в </a:t>
            </a:r>
            <a:r>
              <a:rPr lang="uk-UA" altLang="uk-UA" sz="1800" b="1" dirty="0" err="1">
                <a:latin typeface="Arial" pitchFamily="34" charset="0"/>
                <a:cs typeface="Arial" pitchFamily="34" charset="0"/>
              </a:rPr>
              <a:t>метафізах</a:t>
            </a:r>
            <a:r>
              <a:rPr lang="uk-UA" altLang="uk-UA" sz="1800" b="1" dirty="0">
                <a:latin typeface="Arial" pitchFamily="34" charset="0"/>
                <a:cs typeface="Arial" pitchFamily="34" charset="0"/>
              </a:rPr>
              <a:t>;</a:t>
            </a:r>
            <a:r>
              <a:rPr lang="ru-RU" altLang="uk-UA" sz="1800" dirty="0">
                <a:latin typeface="Arial" pitchFamily="34" charset="0"/>
                <a:cs typeface="Arial" pitchFamily="34" charset="0"/>
              </a:rPr>
              <a:t> </a:t>
            </a:r>
            <a:endParaRPr lang="uk-UA" altLang="uk-UA" sz="1800" b="1" dirty="0">
              <a:latin typeface="Arial" pitchFamily="34" charset="0"/>
              <a:cs typeface="Arial" pitchFamily="34" charset="0"/>
            </a:endParaRPr>
          </a:p>
          <a:p>
            <a:pPr marL="609600" indent="-609600" algn="just" eaLnBrk="1" hangingPunct="1">
              <a:buFontTx/>
              <a:buChar char="•"/>
            </a:pPr>
            <a:r>
              <a:rPr lang="uk-UA" altLang="uk-UA" sz="1800" b="1" dirty="0">
                <a:latin typeface="Arial" pitchFamily="34" charset="0"/>
                <a:cs typeface="Arial" pitchFamily="34" charset="0"/>
              </a:rPr>
              <a:t>Рецидиви при </a:t>
            </a:r>
            <a:r>
              <a:rPr lang="uk-UA" altLang="uk-UA" sz="1800" b="1" dirty="0" err="1">
                <a:latin typeface="Arial" pitchFamily="34" charset="0"/>
                <a:cs typeface="Arial" pitchFamily="34" charset="0"/>
              </a:rPr>
              <a:t>інтеркурентних</a:t>
            </a:r>
            <a:r>
              <a:rPr lang="uk-UA" altLang="uk-UA" sz="1800" b="1" dirty="0">
                <a:latin typeface="Arial" pitchFamily="34" charset="0"/>
                <a:cs typeface="Arial" pitchFamily="34" charset="0"/>
              </a:rPr>
              <a:t> захворюваннях</a:t>
            </a:r>
            <a:endParaRPr lang="uk-UA" altLang="uk-UA" sz="1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57158" y="1308100"/>
            <a:ext cx="4572032" cy="548640"/>
          </a:xfrm>
        </p:spPr>
        <p:txBody>
          <a:bodyPr/>
          <a:lstStyle/>
          <a:p>
            <a:pPr algn="ctr"/>
            <a:r>
              <a:rPr lang="uk-UA" altLang="uk-UA" dirty="0">
                <a:latin typeface="Arial Black" pitchFamily="34" charset="0"/>
              </a:rPr>
              <a:t>Рецидивуючий </a:t>
            </a:r>
            <a:r>
              <a:rPr lang="ru-RU" altLang="uk-UA" dirty="0">
                <a:latin typeface="Arial Black" pitchFamily="34" charset="0"/>
              </a:rPr>
              <a:t> </a:t>
            </a:r>
            <a:r>
              <a:rPr lang="uk-UA" altLang="uk-UA" dirty="0">
                <a:latin typeface="Arial Black" pitchFamily="34" charset="0"/>
              </a:rPr>
              <a:t>перебіг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7786710" y="1308100"/>
            <a:ext cx="214290" cy="548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21196"/>
            <a:ext cx="3305172" cy="23983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0" name="Picture 2" descr="http://www.tnua.info/uploads/posts/2011-03/thumbs/1300138188_img_1632-kopiya.jpg"/>
          <p:cNvPicPr>
            <a:picLocks noChangeAspect="1" noChangeArrowheads="1"/>
          </p:cNvPicPr>
          <p:nvPr/>
        </p:nvPicPr>
        <p:blipFill>
          <a:blip r:embed="rId3" cstate="print"/>
          <a:srcRect l="10605" b="15361"/>
          <a:stretch>
            <a:fillRect/>
          </a:stretch>
        </p:blipFill>
        <p:spPr bwMode="auto">
          <a:xfrm>
            <a:off x="5531960" y="2713484"/>
            <a:ext cx="2814012" cy="216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7" y="1057011"/>
            <a:ext cx="4752975" cy="465798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>
                <a:latin typeface="Arial" pitchFamily="34" charset="0"/>
                <a:cs typeface="Arial" pitchFamily="34" charset="0"/>
              </a:rPr>
              <a:t>Тип 1</a:t>
            </a:r>
            <a:endParaRPr lang="en-US" altLang="ru-RU" sz="20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ru-RU" sz="2000" b="1" dirty="0" err="1">
                <a:latin typeface="Arial" pitchFamily="34" charset="0"/>
                <a:cs typeface="Arial" pitchFamily="34" charset="0"/>
              </a:rPr>
              <a:t>Аутосомно-рецесивний</a:t>
            </a:r>
            <a:r>
              <a:rPr lang="ru-RU" altLang="ru-RU" sz="2000" dirty="0">
                <a:latin typeface="Arial" pitchFamily="34" charset="0"/>
                <a:cs typeface="Arial" pitchFamily="34" charset="0"/>
              </a:rPr>
              <a:t> </a:t>
            </a:r>
            <a:endParaRPr lang="en-US" altLang="ru-RU" sz="20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ru-RU" sz="2000" b="1" dirty="0">
                <a:latin typeface="Arial" pitchFamily="34" charset="0"/>
                <a:cs typeface="Arial" pitchFamily="34" charset="0"/>
              </a:rPr>
              <a:t>Мутація в гені, що кодує нирковий фермент 1 </a:t>
            </a:r>
            <a:r>
              <a:rPr lang="en-US" altLang="ru-RU" sz="2000" b="1" dirty="0">
                <a:latin typeface="Arial" pitchFamily="34" charset="0"/>
                <a:cs typeface="Arial" pitchFamily="34" charset="0"/>
                <a:sym typeface="Symbol" pitchFamily="18" charset="2"/>
              </a:rPr>
              <a:t></a:t>
            </a:r>
            <a:r>
              <a:rPr lang="uk-UA" altLang="ru-RU" sz="2000" b="1" dirty="0">
                <a:latin typeface="Arial" pitchFamily="34" charset="0"/>
                <a:cs typeface="Arial" pitchFamily="34" charset="0"/>
              </a:rPr>
              <a:t>-</a:t>
            </a:r>
            <a:r>
              <a:rPr lang="uk-UA" altLang="ru-RU" sz="2000" b="1" dirty="0" err="1">
                <a:latin typeface="Arial" pitchFamily="34" charset="0"/>
                <a:cs typeface="Arial" pitchFamily="34" charset="0"/>
              </a:rPr>
              <a:t>гідроксилазу</a:t>
            </a:r>
            <a:r>
              <a:rPr lang="uk-UA" altLang="ru-RU" sz="2000" b="1" dirty="0">
                <a:latin typeface="Arial" pitchFamily="34" charset="0"/>
                <a:cs typeface="Arial" pitchFamily="34" charset="0"/>
              </a:rPr>
              <a:t>, який перетворює </a:t>
            </a:r>
            <a:r>
              <a:rPr lang="uk-UA" altLang="ru-RU" sz="2000" b="1" dirty="0" smtClean="0">
                <a:latin typeface="Arial" pitchFamily="34" charset="0"/>
                <a:cs typeface="Arial" pitchFamily="34" charset="0"/>
              </a:rPr>
              <a:t>25-гидроксивітамина </a:t>
            </a:r>
            <a:r>
              <a:rPr lang="uk-UA" altLang="ru-RU" sz="2000" b="1" dirty="0">
                <a:latin typeface="Arial" pitchFamily="34" charset="0"/>
                <a:cs typeface="Arial" pitchFamily="34" charset="0"/>
              </a:rPr>
              <a:t>D3 в активний метаболіт 1,25-дігідросксивітамінD3</a:t>
            </a:r>
            <a:endParaRPr lang="en-US" altLang="ru-RU" sz="20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ru-RU" sz="2000" b="1" dirty="0">
                <a:latin typeface="Arial" pitchFamily="34" charset="0"/>
                <a:cs typeface="Arial" pitchFamily="34" charset="0"/>
              </a:rPr>
              <a:t>Спостерігається в перші 2 роки життя</a:t>
            </a:r>
            <a:r>
              <a:rPr lang="ru-RU" altLang="ru-RU" sz="2000" dirty="0">
                <a:latin typeface="Arial" pitchFamily="34" charset="0"/>
                <a:cs typeface="Arial" pitchFamily="34" charset="0"/>
              </a:rPr>
              <a:t> </a:t>
            </a:r>
            <a:endParaRPr lang="en-US" altLang="ru-RU" sz="20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uk-UA" altLang="ru-RU" sz="2000" b="1" dirty="0">
                <a:latin typeface="Arial" pitchFamily="34" charset="0"/>
                <a:cs typeface="Arial" pitchFamily="34" charset="0"/>
                <a:sym typeface="Symbol" pitchFamily="18" charset="2"/>
              </a:rPr>
              <a:t>Клінічні ознаки, такі ж як і при класичному рахіті</a:t>
            </a:r>
            <a:r>
              <a:rPr lang="ru-RU" altLang="ru-RU" sz="2000" dirty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endParaRPr lang="en-US" altLang="ru-RU" sz="2000" b="1" dirty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ru-RU" sz="2400" b="1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80699"/>
            <a:ext cx="9144000" cy="107721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endParaRPr lang="en-US" altLang="ru-RU" sz="4400" dirty="0">
              <a:solidFill>
                <a:srgbClr val="984807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uk-UA" altLang="ru-RU" sz="3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Вітамін-Д-залежний</a:t>
            </a:r>
            <a:r>
              <a:rPr lang="uk-UA" altLang="ru-RU" sz="3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рахіт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alt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756" name="Rectangle 2"/>
          <p:cNvSpPr txBox="1">
            <a:spLocks noChangeArrowheads="1"/>
          </p:cNvSpPr>
          <p:nvPr/>
        </p:nvSpPr>
        <p:spPr bwMode="auto">
          <a:xfrm>
            <a:off x="4558063" y="1149210"/>
            <a:ext cx="4608512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2000" b="1" dirty="0">
                <a:latin typeface="Arial" pitchFamily="34" charset="0"/>
                <a:cs typeface="Arial" pitchFamily="34" charset="0"/>
              </a:rPr>
              <a:t>Тип 2</a:t>
            </a:r>
            <a:endParaRPr lang="en-US" altLang="ru-RU" sz="2000" b="1" dirty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uk-UA" altLang="ru-RU" sz="2000" b="1" dirty="0" err="1">
                <a:latin typeface="Arial" pitchFamily="34" charset="0"/>
                <a:cs typeface="Arial" pitchFamily="34" charset="0"/>
              </a:rPr>
              <a:t>Аутосомно-рецесивний</a:t>
            </a:r>
            <a:endParaRPr lang="en-US" altLang="ru-RU" sz="2000" b="1" dirty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uk-UA" altLang="ru-RU" sz="2000" b="1" dirty="0">
                <a:latin typeface="Arial" pitchFamily="34" charset="0"/>
                <a:cs typeface="Arial" pitchFamily="34" charset="0"/>
              </a:rPr>
              <a:t>Мутація в гені, що кодує вітамін D-рецептор, який забезпечує фізіологічну відповідь на активний метаболіт 1,25-дігідросксивітамінD3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uk-UA" altLang="ru-RU" sz="2000" b="1" dirty="0" err="1">
                <a:latin typeface="Arial" pitchFamily="34" charset="0"/>
                <a:cs typeface="Arial" pitchFamily="34" charset="0"/>
              </a:rPr>
              <a:t>Aлопеція</a:t>
            </a:r>
            <a:r>
              <a:rPr lang="ru-RU" alt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2000" b="1" dirty="0">
                <a:latin typeface="Arial" pitchFamily="34" charset="0"/>
                <a:cs typeface="Arial" pitchFamily="34" charset="0"/>
              </a:rPr>
              <a:t>– 50-70%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" y="1177397"/>
            <a:ext cx="8785225" cy="4680479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uk-UA" altLang="ru-RU" sz="2800" b="1">
              <a:solidFill>
                <a:srgbClr val="FFFF00"/>
              </a:solidFill>
            </a:endParaRPr>
          </a:p>
          <a:p>
            <a:pPr eaLnBrk="1" hangingPunct="1"/>
            <a:r>
              <a:rPr lang="uk-UA" altLang="ru-RU" sz="2400" b="1">
                <a:latin typeface="Arial" charset="0"/>
              </a:rPr>
              <a:t>Дефектний ген на X-хромосомі, але жінки носії цього гена хворі (X-пов'язаний домінантний тип)</a:t>
            </a:r>
            <a:r>
              <a:rPr lang="ru-RU" altLang="ru-RU"/>
              <a:t> </a:t>
            </a:r>
            <a:endParaRPr lang="ru-RU" altLang="ru-RU">
              <a:latin typeface="Arial" charset="0"/>
            </a:endParaRPr>
          </a:p>
          <a:p>
            <a:pPr eaLnBrk="1" hangingPunct="1"/>
            <a:r>
              <a:rPr lang="uk-UA" altLang="ru-RU" sz="2400" b="1">
                <a:latin typeface="Arial" charset="0"/>
              </a:rPr>
              <a:t>Клінічні ознаки: деформації кінцівок, затримка росту - провідні симптоми, пізніше прорізування зубів, зубні абсцеси, гіпофосфатемія</a:t>
            </a:r>
            <a:r>
              <a:rPr lang="ru-RU" altLang="ru-RU"/>
              <a:t> </a:t>
            </a:r>
            <a:endParaRPr lang="ru-RU" altLang="ru-RU">
              <a:latin typeface="Arial" charset="0"/>
            </a:endParaRPr>
          </a:p>
          <a:p>
            <a:pPr eaLnBrk="1" hangingPunct="1"/>
            <a:r>
              <a:rPr lang="uk-UA" altLang="ru-RU" sz="2400" b="1">
                <a:latin typeface="Arial" charset="0"/>
              </a:rPr>
              <a:t>Лабораторні ознаки - гіперфосфотурія, гіпофосфатемія, ↑ ЛФ, ПТГ і Ca - норма.</a:t>
            </a:r>
            <a:r>
              <a:rPr lang="ru-RU" altLang="ru-RU"/>
              <a:t> </a:t>
            </a:r>
            <a:endParaRPr lang="ru-RU" altLang="ru-RU">
              <a:latin typeface="Arial" charset="0"/>
            </a:endParaRPr>
          </a:p>
          <a:p>
            <a:pPr eaLnBrk="1" hangingPunct="1"/>
            <a:r>
              <a:rPr lang="uk-UA" altLang="ru-RU" sz="2400" b="1">
                <a:latin typeface="Arial" charset="0"/>
              </a:rPr>
              <a:t>Лікування - P, кальцитріол</a:t>
            </a:r>
            <a:r>
              <a:rPr lang="ru-RU" altLang="ru-RU" sz="2400"/>
              <a:t> </a:t>
            </a:r>
          </a:p>
        </p:txBody>
      </p:sp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250827" y="157428"/>
            <a:ext cx="85693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20000"/>
              </a:spcBef>
            </a:pPr>
            <a:r>
              <a:rPr lang="uk-UA" altLang="ru-RU" sz="2800" b="1" dirty="0" err="1"/>
              <a:t>Вітамін-Д-резистентний</a:t>
            </a:r>
            <a:r>
              <a:rPr lang="uk-UA" altLang="ru-RU" sz="2800" b="1" dirty="0"/>
              <a:t> рахіт</a:t>
            </a:r>
            <a:br>
              <a:rPr lang="uk-UA" altLang="ru-RU" sz="2800" b="1" dirty="0"/>
            </a:br>
            <a:r>
              <a:rPr lang="uk-UA" altLang="ru-RU" sz="2800" b="1" dirty="0"/>
              <a:t>(X-пов'язаний </a:t>
            </a:r>
            <a:r>
              <a:rPr lang="uk-UA" altLang="ru-RU" sz="2800" b="1" dirty="0" err="1"/>
              <a:t>гіпофосфатемічний</a:t>
            </a:r>
            <a:r>
              <a:rPr lang="uk-UA" altLang="ru-RU" sz="2800" b="1" dirty="0"/>
              <a:t> рахіт)</a:t>
            </a:r>
            <a:r>
              <a:rPr lang="ru-RU" altLang="ru-RU" sz="28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7467600" cy="54040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k-UA" altLang="ru-RU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Диференціальна діагностика</a:t>
            </a:r>
            <a:endParaRPr lang="ru-RU" altLang="ru-RU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7827" name="Rectangle 8"/>
          <p:cNvSpPr>
            <a:spLocks noChangeArrowheads="1"/>
          </p:cNvSpPr>
          <p:nvPr/>
        </p:nvSpPr>
        <p:spPr bwMode="auto">
          <a:xfrm>
            <a:off x="0" y="1142988"/>
            <a:ext cx="3205193" cy="1320271"/>
          </a:xfrm>
          <a:prstGeom prst="rect">
            <a:avLst/>
          </a:prstGeom>
          <a:solidFill>
            <a:srgbClr val="FF99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Рахіт дітей раннього </a:t>
            </a:r>
          </a:p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віку</a:t>
            </a:r>
          </a:p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(класичний)</a:t>
            </a:r>
            <a:endParaRPr lang="ru-RU" altLang="ru-RU" sz="2000" b="1" dirty="0">
              <a:solidFill>
                <a:schemeClr val="bg1"/>
              </a:solidFill>
            </a:endParaRPr>
          </a:p>
        </p:txBody>
      </p:sp>
      <p:sp>
        <p:nvSpPr>
          <p:cNvPr id="77828" name="Rectangle 9"/>
          <p:cNvSpPr>
            <a:spLocks noChangeArrowheads="1"/>
          </p:cNvSpPr>
          <p:nvPr/>
        </p:nvSpPr>
        <p:spPr bwMode="auto">
          <a:xfrm>
            <a:off x="1" y="2428873"/>
            <a:ext cx="2928925" cy="138906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2000" b="1" dirty="0" err="1">
                <a:solidFill>
                  <a:srgbClr val="FF0000"/>
                </a:solidFill>
              </a:rPr>
              <a:t>Вітамін-</a:t>
            </a:r>
            <a:r>
              <a:rPr lang="en-US" altLang="ru-RU" sz="2000" b="1" dirty="0">
                <a:solidFill>
                  <a:srgbClr val="FF0000"/>
                </a:solidFill>
              </a:rPr>
              <a:t>D-</a:t>
            </a:r>
          </a:p>
          <a:p>
            <a:pPr algn="ctr"/>
            <a:r>
              <a:rPr lang="uk-UA" altLang="ru-RU" sz="2000" b="1" dirty="0">
                <a:solidFill>
                  <a:srgbClr val="FF0000"/>
                </a:solidFill>
              </a:rPr>
              <a:t>залежний рахіт</a:t>
            </a:r>
            <a:endParaRPr lang="ru-RU" altLang="ru-RU" sz="2000" b="1" dirty="0">
              <a:solidFill>
                <a:srgbClr val="FF0000"/>
              </a:solidFill>
            </a:endParaRPr>
          </a:p>
        </p:txBody>
      </p:sp>
      <p:sp>
        <p:nvSpPr>
          <p:cNvPr id="77829" name="Rectangle 10"/>
          <p:cNvSpPr>
            <a:spLocks noChangeArrowheads="1"/>
          </p:cNvSpPr>
          <p:nvPr/>
        </p:nvSpPr>
        <p:spPr bwMode="auto">
          <a:xfrm>
            <a:off x="1" y="3817938"/>
            <a:ext cx="2928925" cy="1897062"/>
          </a:xfrm>
          <a:prstGeom prst="rect">
            <a:avLst/>
          </a:prstGeom>
          <a:solidFill>
            <a:srgbClr val="0000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2000" b="1" dirty="0" err="1">
                <a:solidFill>
                  <a:srgbClr val="FFFF99"/>
                </a:solidFill>
              </a:rPr>
              <a:t>Вітамін-</a:t>
            </a:r>
            <a:r>
              <a:rPr lang="en-US" altLang="ru-RU" sz="2000" b="1" dirty="0">
                <a:solidFill>
                  <a:srgbClr val="FFFF99"/>
                </a:solidFill>
              </a:rPr>
              <a:t>D-</a:t>
            </a:r>
          </a:p>
          <a:p>
            <a:pPr algn="ctr"/>
            <a:r>
              <a:rPr lang="uk-UA" altLang="ru-RU" sz="2000" b="1" dirty="0">
                <a:solidFill>
                  <a:srgbClr val="FFFF99"/>
                </a:solidFill>
              </a:rPr>
              <a:t>резистентний рахіт</a:t>
            </a:r>
          </a:p>
          <a:p>
            <a:pPr algn="ctr"/>
            <a:r>
              <a:rPr lang="uk-UA" altLang="ru-RU" sz="2000" b="1" dirty="0">
                <a:solidFill>
                  <a:srgbClr val="FFFF99"/>
                </a:solidFill>
              </a:rPr>
              <a:t>(</a:t>
            </a:r>
            <a:r>
              <a:rPr lang="uk-UA" altLang="ru-RU" sz="2000" b="1" dirty="0" err="1">
                <a:solidFill>
                  <a:srgbClr val="FFFF99"/>
                </a:solidFill>
              </a:rPr>
              <a:t>фосфатдіабет</a:t>
            </a:r>
            <a:r>
              <a:rPr lang="uk-UA" altLang="ru-RU" sz="2000" b="1" dirty="0">
                <a:solidFill>
                  <a:srgbClr val="FFFF99"/>
                </a:solidFill>
              </a:rPr>
              <a:t>)</a:t>
            </a:r>
            <a:endParaRPr lang="ru-RU" altLang="ru-RU" sz="2000" b="1" dirty="0">
              <a:solidFill>
                <a:srgbClr val="FFFF99"/>
              </a:solidFill>
            </a:endParaRPr>
          </a:p>
        </p:txBody>
      </p:sp>
      <p:sp>
        <p:nvSpPr>
          <p:cNvPr id="77830" name="Rectangle 11"/>
          <p:cNvSpPr>
            <a:spLocks noChangeArrowheads="1"/>
          </p:cNvSpPr>
          <p:nvPr/>
        </p:nvSpPr>
        <p:spPr bwMode="auto">
          <a:xfrm>
            <a:off x="2928926" y="1142989"/>
            <a:ext cx="6215075" cy="135468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uk-UA" altLang="ru-RU" sz="2000" b="1" dirty="0" err="1">
                <a:solidFill>
                  <a:srgbClr val="FFFF99"/>
                </a:solidFill>
              </a:rPr>
              <a:t>Блюдцеподібні</a:t>
            </a:r>
            <a:r>
              <a:rPr lang="uk-UA" altLang="ru-RU" sz="2000" b="1" dirty="0">
                <a:solidFill>
                  <a:srgbClr val="FFFF99"/>
                </a:solidFill>
              </a:rPr>
              <a:t>  розширені </a:t>
            </a:r>
            <a:r>
              <a:rPr lang="uk-UA" altLang="ru-RU" sz="2000" b="1" dirty="0" err="1">
                <a:solidFill>
                  <a:srgbClr val="FFFF99"/>
                </a:solidFill>
              </a:rPr>
              <a:t>метафізи</a:t>
            </a:r>
            <a:endParaRPr lang="uk-UA" altLang="ru-RU" sz="2000" b="1" dirty="0">
              <a:solidFill>
                <a:srgbClr val="FFFF99"/>
              </a:solidFill>
            </a:endParaRPr>
          </a:p>
          <a:p>
            <a:pPr>
              <a:buFontTx/>
              <a:buChar char="•"/>
            </a:pPr>
            <a:r>
              <a:rPr lang="uk-UA" altLang="ru-RU" sz="2000" b="1" dirty="0">
                <a:solidFill>
                  <a:srgbClr val="FFFF99"/>
                </a:solidFill>
              </a:rPr>
              <a:t>відсутність чіткої лінії попереднього </a:t>
            </a:r>
            <a:r>
              <a:rPr lang="uk-UA" altLang="ru-RU" sz="2000" b="1" dirty="0" err="1">
                <a:solidFill>
                  <a:srgbClr val="FFFF99"/>
                </a:solidFill>
              </a:rPr>
              <a:t>звапніння</a:t>
            </a:r>
            <a:endParaRPr lang="uk-UA" altLang="ru-RU" sz="2000" b="1" dirty="0">
              <a:solidFill>
                <a:srgbClr val="FFFF99"/>
              </a:solidFill>
            </a:endParaRPr>
          </a:p>
          <a:p>
            <a:pPr>
              <a:buFontTx/>
              <a:buChar char="•"/>
            </a:pPr>
            <a:r>
              <a:rPr lang="uk-UA" altLang="ru-RU" sz="2000" b="1" dirty="0">
                <a:solidFill>
                  <a:srgbClr val="FFFF99"/>
                </a:solidFill>
              </a:rPr>
              <a:t>остеопороз</a:t>
            </a:r>
            <a:r>
              <a:rPr lang="ru-RU" altLang="ru-RU" b="1" dirty="0">
                <a:solidFill>
                  <a:srgbClr val="FFFF99"/>
                </a:solidFill>
              </a:rPr>
              <a:t> </a:t>
            </a:r>
          </a:p>
        </p:txBody>
      </p:sp>
      <p:sp>
        <p:nvSpPr>
          <p:cNvPr id="77831" name="Rectangle 12"/>
          <p:cNvSpPr>
            <a:spLocks noChangeArrowheads="1"/>
          </p:cNvSpPr>
          <p:nvPr/>
        </p:nvSpPr>
        <p:spPr bwMode="auto">
          <a:xfrm>
            <a:off x="2928927" y="2428873"/>
            <a:ext cx="6215074" cy="1389066"/>
          </a:xfrm>
          <a:prstGeom prst="rect">
            <a:avLst/>
          </a:prstGeom>
          <a:solidFill>
            <a:srgbClr val="FF99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uk-UA" altLang="ru-RU" sz="2000" b="1" dirty="0">
                <a:solidFill>
                  <a:schemeClr val="bg1"/>
                </a:solidFill>
              </a:rPr>
              <a:t>Системний остеопороз</a:t>
            </a:r>
            <a:r>
              <a:rPr lang="ru-RU" altLang="ru-RU" b="1" dirty="0"/>
              <a:t> </a:t>
            </a:r>
          </a:p>
          <a:p>
            <a:pPr algn="ctr">
              <a:buFontTx/>
              <a:buChar char="•"/>
            </a:pPr>
            <a:r>
              <a:rPr lang="uk-UA" altLang="ru-RU" sz="2000" b="1" dirty="0">
                <a:solidFill>
                  <a:schemeClr val="bg1"/>
                </a:solidFill>
              </a:rPr>
              <a:t>Виражене стоншення кортикального шару</a:t>
            </a:r>
            <a:r>
              <a:rPr lang="ru-RU" altLang="ru-RU" b="1" dirty="0">
                <a:solidFill>
                  <a:schemeClr val="bg1"/>
                </a:solidFill>
              </a:rPr>
              <a:t> </a:t>
            </a:r>
          </a:p>
          <a:p>
            <a:pPr algn="ctr">
              <a:buFontTx/>
              <a:buChar char="•"/>
            </a:pPr>
            <a:r>
              <a:rPr lang="uk-UA" altLang="ru-RU" sz="2000" b="1" dirty="0">
                <a:solidFill>
                  <a:schemeClr val="bg1"/>
                </a:solidFill>
              </a:rPr>
              <a:t>Рахітичні зміни </a:t>
            </a:r>
            <a:r>
              <a:rPr lang="uk-UA" altLang="ru-RU" sz="2000" b="1" dirty="0" err="1">
                <a:solidFill>
                  <a:schemeClr val="bg1"/>
                </a:solidFill>
              </a:rPr>
              <a:t>метафізів</a:t>
            </a:r>
            <a:r>
              <a:rPr lang="uk-UA" altLang="ru-RU" sz="2000" b="1" dirty="0">
                <a:solidFill>
                  <a:schemeClr val="bg1"/>
                </a:solidFill>
              </a:rPr>
              <a:t> та </a:t>
            </a:r>
            <a:r>
              <a:rPr lang="uk-UA" altLang="ru-RU" sz="2000" b="1" dirty="0" err="1">
                <a:solidFill>
                  <a:schemeClr val="bg1"/>
                </a:solidFill>
              </a:rPr>
              <a:t>епіфізарної</a:t>
            </a:r>
            <a:r>
              <a:rPr lang="uk-UA" altLang="ru-RU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лінії попереднього </a:t>
            </a:r>
            <a:r>
              <a:rPr lang="uk-UA" altLang="ru-RU" sz="2000" b="1" dirty="0" err="1">
                <a:solidFill>
                  <a:schemeClr val="bg1"/>
                </a:solidFill>
              </a:rPr>
              <a:t>звапніння</a:t>
            </a:r>
            <a:r>
              <a:rPr lang="ru-RU" altLang="ru-RU" sz="2000" b="1" dirty="0"/>
              <a:t> </a:t>
            </a:r>
          </a:p>
        </p:txBody>
      </p:sp>
      <p:sp>
        <p:nvSpPr>
          <p:cNvPr id="77832" name="Rectangle 13"/>
          <p:cNvSpPr>
            <a:spLocks noChangeArrowheads="1"/>
          </p:cNvSpPr>
          <p:nvPr/>
        </p:nvSpPr>
        <p:spPr bwMode="auto">
          <a:xfrm>
            <a:off x="2928927" y="3817938"/>
            <a:ext cx="6215074" cy="1897062"/>
          </a:xfrm>
          <a:prstGeom prst="rect">
            <a:avLst/>
          </a:prstGeom>
          <a:solidFill>
            <a:srgbClr val="CC33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Грубі келихоподібні деформації</a:t>
            </a:r>
            <a:r>
              <a:rPr lang="ru-RU" altLang="ru-RU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uk-UA" altLang="ru-RU" sz="2000" b="1" dirty="0" err="1">
                <a:solidFill>
                  <a:schemeClr val="bg1"/>
                </a:solidFill>
              </a:rPr>
              <a:t>метафізів</a:t>
            </a:r>
            <a:r>
              <a:rPr lang="uk-UA" altLang="ru-RU" sz="2000" b="1" dirty="0">
                <a:solidFill>
                  <a:schemeClr val="bg1"/>
                </a:solidFill>
              </a:rPr>
              <a:t> викривлення та потовщення </a:t>
            </a:r>
          </a:p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довгих  трубчастих кісток за рахунок </a:t>
            </a:r>
          </a:p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однобічного (медіального) </a:t>
            </a:r>
          </a:p>
          <a:p>
            <a:pPr algn="ctr"/>
            <a:r>
              <a:rPr lang="uk-UA" altLang="ru-RU" sz="2000" b="1" dirty="0">
                <a:solidFill>
                  <a:schemeClr val="bg1"/>
                </a:solidFill>
              </a:rPr>
              <a:t>потовщення коркового шару періосту</a:t>
            </a:r>
            <a:r>
              <a:rPr lang="ru-RU" altLang="ru-RU" b="1" dirty="0">
                <a:solidFill>
                  <a:schemeClr val="bg1"/>
                </a:solidFill>
              </a:rPr>
              <a:t> </a:t>
            </a:r>
          </a:p>
          <a:p>
            <a:pPr algn="ctr">
              <a:buFontTx/>
              <a:buChar char="•"/>
            </a:pPr>
            <a:r>
              <a:rPr lang="uk-UA" altLang="ru-RU" sz="2000" b="1" dirty="0">
                <a:solidFill>
                  <a:schemeClr val="bg1"/>
                </a:solidFill>
              </a:rPr>
              <a:t>грубий </a:t>
            </a:r>
            <a:r>
              <a:rPr lang="uk-UA" altLang="ru-RU" sz="2000" b="1" dirty="0" err="1">
                <a:solidFill>
                  <a:schemeClr val="bg1"/>
                </a:solidFill>
              </a:rPr>
              <a:t>трабекулярний</a:t>
            </a:r>
            <a:r>
              <a:rPr lang="uk-UA" altLang="ru-RU" sz="2000" b="1" dirty="0">
                <a:solidFill>
                  <a:schemeClr val="bg1"/>
                </a:solidFill>
              </a:rPr>
              <a:t> </a:t>
            </a:r>
            <a:r>
              <a:rPr lang="uk-UA" altLang="ru-RU" sz="2000" b="1" dirty="0" smtClean="0">
                <a:solidFill>
                  <a:schemeClr val="bg1"/>
                </a:solidFill>
              </a:rPr>
              <a:t>малюнок </a:t>
            </a:r>
            <a:r>
              <a:rPr lang="uk-UA" altLang="ru-RU" sz="2000" b="1" dirty="0">
                <a:solidFill>
                  <a:schemeClr val="bg1"/>
                </a:solidFill>
              </a:rPr>
              <a:t>кістки</a:t>
            </a:r>
            <a:r>
              <a:rPr lang="ru-RU" altLang="ru-RU" b="1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489" y="2317751"/>
            <a:ext cx="6286513" cy="2939521"/>
          </a:xfrm>
        </p:spPr>
        <p:txBody>
          <a:bodyPr>
            <a:noAutofit/>
          </a:bodyPr>
          <a:lstStyle/>
          <a:p>
            <a:pPr eaLnBrk="1" hangingPunct="1"/>
            <a:r>
              <a:rPr lang="uk-UA" altLang="uk-UA" sz="2400" b="1" i="1" cap="none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Неспецифічна</a:t>
            </a:r>
            <a:r>
              <a:rPr lang="ru-RU" altLang="uk-UA" sz="2400" b="1" cap="none" dirty="0">
                <a:latin typeface="Arial" pitchFamily="34" charset="0"/>
                <a:cs typeface="Arial" pitchFamily="34" charset="0"/>
              </a:rPr>
              <a:t> </a:t>
            </a:r>
            <a:r>
              <a:rPr lang="uk-UA" altLang="uk-UA" sz="2400" b="1" cap="none" dirty="0">
                <a:latin typeface="Arial" pitchFamily="34" charset="0"/>
                <a:cs typeface="Arial" pitchFamily="34" charset="0"/>
              </a:rPr>
              <a:t> – </a:t>
            </a:r>
            <a:br>
              <a:rPr lang="uk-UA" altLang="uk-UA" sz="2400" b="1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400" b="1" cap="none" dirty="0">
                <a:latin typeface="Arial" pitchFamily="34" charset="0"/>
                <a:cs typeface="Arial" pitchFamily="34" charset="0"/>
              </a:rPr>
              <a:t>нормальний перебіг вагітності, </a:t>
            </a:r>
            <a:br>
              <a:rPr lang="uk-UA" altLang="uk-UA" sz="2400" b="1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400" b="1" cap="none" dirty="0">
                <a:latin typeface="Arial" pitchFamily="34" charset="0"/>
                <a:cs typeface="Arial" pitchFamily="34" charset="0"/>
              </a:rPr>
              <a:t>профілактика невиношування:</a:t>
            </a:r>
            <a:br>
              <a:rPr lang="uk-UA" altLang="uk-UA" sz="2400" b="1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400" b="1" cap="none" dirty="0">
                <a:latin typeface="Arial" pitchFamily="34" charset="0"/>
                <a:cs typeface="Arial" pitchFamily="34" charset="0"/>
              </a:rPr>
              <a:t> - режим дня;</a:t>
            </a:r>
            <a:br>
              <a:rPr lang="uk-UA" altLang="uk-UA" sz="2400" b="1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400" b="1" cap="none" dirty="0">
                <a:latin typeface="Arial" pitchFamily="34" charset="0"/>
                <a:cs typeface="Arial" pitchFamily="34" charset="0"/>
              </a:rPr>
              <a:t>- достатнє перебування на повітрі; </a:t>
            </a:r>
            <a:br>
              <a:rPr lang="uk-UA" altLang="uk-UA" sz="2400" b="1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400" b="1" cap="none" dirty="0">
                <a:latin typeface="Arial" pitchFamily="34" charset="0"/>
                <a:cs typeface="Arial" pitchFamily="34" charset="0"/>
              </a:rPr>
              <a:t>- збалансоване харчування;</a:t>
            </a:r>
            <a:br>
              <a:rPr lang="uk-UA" altLang="uk-UA" sz="2400" b="1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400" b="1" cap="none" dirty="0">
                <a:latin typeface="Arial" pitchFamily="34" charset="0"/>
                <a:cs typeface="Arial" pitchFamily="34" charset="0"/>
              </a:rPr>
              <a:t> - профілактика захворюваності;</a:t>
            </a:r>
            <a:r>
              <a:rPr lang="ru-RU" altLang="uk-UA" sz="2400" b="1" cap="none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885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6216AA-8A3B-4BB5-90E1-D4CA9192B1CD}" type="slidenum">
              <a:rPr lang="ru-RU" altLang="uk-UA" smtClean="0"/>
              <a:pPr/>
              <a:t>47</a:t>
            </a:fld>
            <a:endParaRPr lang="ru-RU" altLang="uk-UA"/>
          </a:p>
        </p:txBody>
      </p:sp>
      <p:pic>
        <p:nvPicPr>
          <p:cNvPr id="189446" name="Picture 6" descr="420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1196"/>
            <a:ext cx="2448247" cy="321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78853" name="Rectangle 4"/>
          <p:cNvSpPr>
            <a:spLocks noChangeArrowheads="1"/>
          </p:cNvSpPr>
          <p:nvPr/>
        </p:nvSpPr>
        <p:spPr bwMode="auto">
          <a:xfrm>
            <a:off x="2699792" y="284691"/>
            <a:ext cx="60848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Профілактика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Рахіту  - Антенатальна </a:t>
            </a:r>
            <a:endParaRPr lang="ru-RU" altLang="uk-UA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571748"/>
            <a:ext cx="8072495" cy="2833688"/>
          </a:xfrm>
        </p:spPr>
        <p:txBody>
          <a:bodyPr>
            <a:normAutofit/>
          </a:bodyPr>
          <a:lstStyle/>
          <a:p>
            <a:pPr eaLnBrk="1" hangingPunct="1"/>
            <a:r>
              <a:rPr lang="uk-UA" altLang="uk-UA" sz="3200" b="1" i="1" cap="none" dirty="0">
                <a:latin typeface="Arial" pitchFamily="34" charset="0"/>
                <a:cs typeface="Arial" pitchFamily="34" charset="0"/>
              </a:rPr>
              <a:t>Специфічна</a:t>
            </a:r>
            <a:r>
              <a:rPr lang="uk-UA" altLang="uk-UA" sz="3200" cap="none" dirty="0">
                <a:latin typeface="Arial" pitchFamily="34" charset="0"/>
                <a:cs typeface="Arial" pitchFamily="34" charset="0"/>
              </a:rPr>
              <a:t> </a:t>
            </a: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- вітамін D3: </a:t>
            </a:r>
            <a:br>
              <a:rPr lang="uk-UA" altLang="uk-UA" sz="2800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З 28-32 </a:t>
            </a:r>
            <a:r>
              <a:rPr lang="uk-UA" altLang="uk-UA" sz="2800" cap="none" dirty="0" err="1">
                <a:latin typeface="Arial" pitchFamily="34" charset="0"/>
                <a:cs typeface="Arial" pitchFamily="34" charset="0"/>
              </a:rPr>
              <a:t>тиж</a:t>
            </a: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. вагітності  в протягом 6-8 тижнів </a:t>
            </a:r>
            <a:br>
              <a:rPr lang="uk-UA" altLang="uk-UA" sz="2800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в дозі - 1000- 2000 </a:t>
            </a:r>
            <a:r>
              <a:rPr lang="uk-UA" altLang="uk-UA" sz="2800" cap="none" dirty="0" err="1">
                <a:latin typeface="Arial" pitchFamily="34" charset="0"/>
                <a:cs typeface="Arial" pitchFamily="34" charset="0"/>
              </a:rPr>
              <a:t>МО</a:t>
            </a: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 / добу </a:t>
            </a:r>
            <a:br>
              <a:rPr lang="uk-UA" altLang="uk-UA" sz="2800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3200" b="1" cap="none" dirty="0">
                <a:latin typeface="Arial" pitchFamily="34" charset="0"/>
                <a:cs typeface="Arial" pitchFamily="34" charset="0"/>
              </a:rPr>
              <a:t>Показання:</a:t>
            </a: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 вагітні з групи ризику </a:t>
            </a:r>
            <a:br>
              <a:rPr lang="uk-UA" altLang="uk-UA" sz="2800" cap="none" dirty="0">
                <a:latin typeface="Arial" pitchFamily="34" charset="0"/>
                <a:cs typeface="Arial" pitchFamily="34" charset="0"/>
              </a:rPr>
            </a:b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(</a:t>
            </a:r>
            <a:r>
              <a:rPr lang="uk-UA" altLang="uk-UA" sz="2800" cap="none" dirty="0" err="1">
                <a:latin typeface="Arial" pitchFamily="34" charset="0"/>
                <a:cs typeface="Arial" pitchFamily="34" charset="0"/>
              </a:rPr>
              <a:t>гестоз</a:t>
            </a: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, </a:t>
            </a:r>
            <a:r>
              <a:rPr lang="uk-UA" altLang="uk-UA" sz="2800" cap="none" dirty="0" err="1">
                <a:latin typeface="Arial" pitchFamily="34" charset="0"/>
                <a:cs typeface="Arial" pitchFamily="34" charset="0"/>
              </a:rPr>
              <a:t>хрон</a:t>
            </a:r>
            <a:r>
              <a:rPr lang="uk-UA" altLang="uk-UA" sz="2800" cap="none" dirty="0">
                <a:latin typeface="Arial" pitchFamily="34" charset="0"/>
                <a:cs typeface="Arial" pitchFamily="34" charset="0"/>
              </a:rPr>
              <a:t>. екстрагенітальна патологія)</a:t>
            </a:r>
            <a:r>
              <a:rPr lang="ru-RU" altLang="uk-UA" cap="none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987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D6287A-0436-45DB-98CB-4555BF5782C2}" type="slidenum">
              <a:rPr lang="ru-RU" altLang="uk-UA" smtClean="0"/>
              <a:pPr/>
              <a:t>48</a:t>
            </a:fld>
            <a:endParaRPr lang="ru-RU" altLang="uk-UA"/>
          </a:p>
        </p:txBody>
      </p:sp>
      <p:pic>
        <p:nvPicPr>
          <p:cNvPr id="79876" name="Picture 5" descr="FET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8448"/>
            <a:ext cx="2448249" cy="2304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Rectangle 4"/>
          <p:cNvSpPr>
            <a:spLocks noChangeArrowheads="1"/>
          </p:cNvSpPr>
          <p:nvPr/>
        </p:nvSpPr>
        <p:spPr bwMode="auto">
          <a:xfrm>
            <a:off x="3276600" y="158731"/>
            <a:ext cx="5867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Профілактика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рахіту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(антенатальна) </a:t>
            </a:r>
            <a:endParaRPr lang="ru-RU" altLang="uk-UA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44008" y="2425452"/>
            <a:ext cx="3888432" cy="235743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altLang="uk-UA" sz="2800" b="1" dirty="0">
                <a:latin typeface="Arial" pitchFamily="34" charset="0"/>
                <a:cs typeface="Arial" pitchFamily="34" charset="0"/>
              </a:rPr>
              <a:t>Неспецифічна</a:t>
            </a:r>
            <a:r>
              <a:rPr lang="uk-UA" altLang="uk-UA" sz="2800" dirty="0">
                <a:latin typeface="Arial" pitchFamily="34" charset="0"/>
                <a:cs typeface="Arial" pitchFamily="34" charset="0"/>
              </a:rPr>
              <a:t> –</a:t>
            </a:r>
            <a:br>
              <a:rPr lang="uk-UA" altLang="uk-UA" sz="2800" dirty="0">
                <a:latin typeface="Arial" pitchFamily="34" charset="0"/>
                <a:cs typeface="Arial" pitchFamily="34" charset="0"/>
              </a:rPr>
            </a:br>
            <a:r>
              <a:rPr lang="uk-UA" altLang="uk-UA" sz="2800" dirty="0">
                <a:latin typeface="Arial" pitchFamily="34" charset="0"/>
                <a:cs typeface="Arial" pitchFamily="34" charset="0"/>
              </a:rPr>
              <a:t> - грудне вигодовування;</a:t>
            </a:r>
            <a:br>
              <a:rPr lang="uk-UA" altLang="uk-UA" sz="2800" dirty="0">
                <a:latin typeface="Arial" pitchFamily="34" charset="0"/>
                <a:cs typeface="Arial" pitchFamily="34" charset="0"/>
              </a:rPr>
            </a:br>
            <a:r>
              <a:rPr lang="uk-UA" altLang="uk-UA" sz="2800" dirty="0">
                <a:latin typeface="Arial" pitchFamily="34" charset="0"/>
                <a:cs typeface="Arial" pitchFamily="34" charset="0"/>
              </a:rPr>
              <a:t> - своєчасне введення прикорму;</a:t>
            </a:r>
            <a:br>
              <a:rPr lang="uk-UA" altLang="uk-UA" sz="2800" dirty="0">
                <a:latin typeface="Arial" pitchFamily="34" charset="0"/>
                <a:cs typeface="Arial" pitchFamily="34" charset="0"/>
              </a:rPr>
            </a:br>
            <a:r>
              <a:rPr lang="uk-UA" altLang="uk-UA" sz="2800" dirty="0">
                <a:latin typeface="Arial" pitchFamily="34" charset="0"/>
                <a:cs typeface="Arial" pitchFamily="34" charset="0"/>
              </a:rPr>
              <a:t> - повітряні ванни, </a:t>
            </a:r>
            <a:br>
              <a:rPr lang="uk-UA" altLang="uk-UA" sz="2800" dirty="0">
                <a:latin typeface="Arial" pitchFamily="34" charset="0"/>
                <a:cs typeface="Arial" pitchFamily="34" charset="0"/>
              </a:rPr>
            </a:br>
            <a:r>
              <a:rPr lang="uk-UA" altLang="uk-UA" sz="2800" dirty="0">
                <a:latin typeface="Arial" pitchFamily="34" charset="0"/>
                <a:cs typeface="Arial" pitchFamily="34" charset="0"/>
              </a:rPr>
              <a:t>масаж, гімнастика;</a:t>
            </a:r>
            <a:r>
              <a:rPr lang="ru-RU" altLang="uk-UA" sz="28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089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938654-0684-4EFB-AE58-9B92C43F6F58}" type="slidenum">
              <a:rPr lang="ru-RU" altLang="uk-UA" smtClean="0"/>
              <a:pPr/>
              <a:t>49</a:t>
            </a:fld>
            <a:endParaRPr lang="ru-RU" altLang="uk-UA" dirty="0"/>
          </a:p>
        </p:txBody>
      </p:sp>
      <p:sp>
        <p:nvSpPr>
          <p:cNvPr id="80901" name="Rectangle 4"/>
          <p:cNvSpPr>
            <a:spLocks noChangeArrowheads="1"/>
          </p:cNvSpPr>
          <p:nvPr/>
        </p:nvSpPr>
        <p:spPr bwMode="auto">
          <a:xfrm>
            <a:off x="611560" y="553244"/>
            <a:ext cx="6615661" cy="1264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uk-UA" altLang="uk-UA" sz="3600" b="1" i="1" dirty="0" smtClean="0">
                <a:solidFill>
                  <a:schemeClr val="accent1">
                    <a:lumMod val="50000"/>
                  </a:schemeClr>
                </a:solidFill>
              </a:rPr>
              <a:t>Профілактика рахіту</a:t>
            </a:r>
            <a:endParaRPr lang="uk-UA" altLang="uk-UA" sz="36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(постнатальна) </a:t>
            </a:r>
            <a:endParaRPr lang="ru-RU" altLang="uk-UA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93404"/>
            <a:ext cx="4314056" cy="305219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5" y="277814"/>
            <a:ext cx="8277225" cy="691886"/>
          </a:xfrm>
        </p:spPr>
        <p:txBody>
          <a:bodyPr/>
          <a:lstStyle/>
          <a:p>
            <a:pPr algn="ctr" eaLnBrk="1" hangingPunct="1"/>
            <a:r>
              <a:rPr lang="ru-RU" altLang="ru-RU" b="1" i="1" cap="all" dirty="0" err="1">
                <a:latin typeface="Arial" pitchFamily="34" charset="0"/>
                <a:cs typeface="Arial" pitchFamily="34" charset="0"/>
              </a:rPr>
              <a:t>Рахіт</a:t>
            </a:r>
            <a:r>
              <a:rPr lang="ru-RU" altLang="ru-RU" b="1" i="1" cap="all" dirty="0">
                <a:latin typeface="Arial" pitchFamily="34" charset="0"/>
                <a:cs typeface="Arial" pitchFamily="34" charset="0"/>
              </a:rPr>
              <a:t>. </a:t>
            </a:r>
            <a:r>
              <a:rPr lang="ru-RU" altLang="ru-RU" b="1" i="1" cap="all" dirty="0" err="1">
                <a:latin typeface="Arial" pitchFamily="34" charset="0"/>
                <a:cs typeface="Arial" pitchFamily="34" charset="0"/>
              </a:rPr>
              <a:t>Історична</a:t>
            </a:r>
            <a:r>
              <a:rPr lang="ru-RU" altLang="ru-RU" b="1" i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i="1" cap="all" dirty="0" err="1">
                <a:latin typeface="Arial" pitchFamily="34" charset="0"/>
                <a:cs typeface="Arial" pitchFamily="34" charset="0"/>
              </a:rPr>
              <a:t>довідка</a:t>
            </a:r>
            <a:endParaRPr lang="ru-RU" altLang="ru-RU" b="1" i="1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7" descr="97504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4" y="973636"/>
            <a:ext cx="2714644" cy="3393304"/>
          </a:xfrm>
          <a:noFill/>
        </p:spPr>
      </p:pic>
      <p:sp>
        <p:nvSpPr>
          <p:cNvPr id="5124" name="Содержимое 5"/>
          <p:cNvSpPr>
            <a:spLocks noGrp="1"/>
          </p:cNvSpPr>
          <p:nvPr>
            <p:ph sz="half" idx="2"/>
          </p:nvPr>
        </p:nvSpPr>
        <p:spPr>
          <a:xfrm>
            <a:off x="2786050" y="1111238"/>
            <a:ext cx="5903912" cy="3786188"/>
          </a:xfrm>
        </p:spPr>
        <p:txBody>
          <a:bodyPr/>
          <a:lstStyle/>
          <a:p>
            <a:pPr algn="just" eaLnBrk="1" hangingPunct="1">
              <a:buNone/>
            </a:pPr>
            <a:r>
              <a:rPr lang="ru-RU" altLang="ru-RU" sz="26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Клінічний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паталогоанатомічний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опис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рахіту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дав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англійський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ортопед   Ф.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Гліссон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у 1650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році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Англійс</a:t>
            </a:r>
            <a:r>
              <a:rPr lang="uk-UA" altLang="ru-RU" b="1" dirty="0">
                <a:latin typeface="Arial" pitchFamily="34" charset="0"/>
                <a:cs typeface="Arial" pitchFamily="34" charset="0"/>
              </a:rPr>
              <a:t>ь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ка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назва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rickets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походить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давньоанглійського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wrickken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значить «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викривляти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», а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Гліссон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змінив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його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грецьке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rhachitis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(хребет), тому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рахіті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переважно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вражається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кісткова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система.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283" y="4484373"/>
            <a:ext cx="4735513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Francis </a:t>
            </a:r>
            <a:r>
              <a:rPr lang="en-GB" sz="2000" dirty="0" err="1">
                <a:solidFill>
                  <a:schemeClr val="accent1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Glisson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  - 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" charset="0"/>
              <a:cs typeface="Times New Roman" pitchFamily="18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"De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Rachitide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”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1650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9" y="2857500"/>
            <a:ext cx="8323286" cy="2857500"/>
          </a:xfrm>
        </p:spPr>
        <p:txBody>
          <a:bodyPr>
            <a:normAutofit/>
          </a:bodyPr>
          <a:lstStyle/>
          <a:p>
            <a:pPr eaLnBrk="1" hangingPunct="1"/>
            <a:r>
              <a:rPr lang="uk-UA" altLang="uk-UA" sz="4400" b="1" dirty="0">
                <a:latin typeface="Arial" pitchFamily="34" charset="0"/>
                <a:cs typeface="Arial" pitchFamily="34" charset="0"/>
              </a:rPr>
              <a:t>Специфічна </a:t>
            </a:r>
            <a:r>
              <a:rPr lang="uk-UA" altLang="uk-UA" sz="3100" b="1" dirty="0">
                <a:latin typeface="Arial" pitchFamily="34" charset="0"/>
                <a:cs typeface="Arial" pitchFamily="34" charset="0"/>
              </a:rPr>
              <a:t>– УФО або віт </a:t>
            </a:r>
            <a:r>
              <a:rPr lang="en-US" altLang="uk-UA" sz="3100" b="1" dirty="0">
                <a:latin typeface="Arial" pitchFamily="34" charset="0"/>
                <a:cs typeface="Arial" pitchFamily="34" charset="0"/>
              </a:rPr>
              <a:t>D3</a:t>
            </a:r>
            <a:r>
              <a:rPr lang="uk-UA" altLang="uk-UA" sz="3100" b="1" dirty="0">
                <a:latin typeface="Arial" pitchFamily="34" charset="0"/>
                <a:cs typeface="Arial" pitchFamily="34" charset="0"/>
              </a:rPr>
              <a:t/>
            </a:r>
            <a:br>
              <a:rPr lang="uk-UA" altLang="uk-UA" sz="3100" b="1" dirty="0">
                <a:latin typeface="Arial" pitchFamily="34" charset="0"/>
                <a:cs typeface="Arial" pitchFamily="34" charset="0"/>
              </a:rPr>
            </a:br>
            <a:r>
              <a:rPr lang="uk-UA" altLang="uk-UA" sz="3100" dirty="0">
                <a:latin typeface="Arial" pitchFamily="34" charset="0"/>
                <a:cs typeface="Arial" pitchFamily="34" charset="0"/>
              </a:rPr>
              <a:t> </a:t>
            </a:r>
            <a:br>
              <a:rPr lang="uk-UA" altLang="uk-UA" sz="3100" dirty="0">
                <a:latin typeface="Arial" pitchFamily="34" charset="0"/>
                <a:cs typeface="Arial" pitchFamily="34" charset="0"/>
              </a:rPr>
            </a:br>
            <a:r>
              <a:rPr lang="uk-UA" altLang="uk-UA" sz="31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УФО </a:t>
            </a:r>
            <a:r>
              <a:rPr lang="uk-UA" altLang="uk-UA" sz="31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uk-UA" altLang="uk-UA" sz="3100" dirty="0">
                <a:latin typeface="Arial" pitchFamily="34" charset="0"/>
                <a:cs typeface="Arial" pitchFamily="34" charset="0"/>
              </a:rPr>
              <a:t>10-15 сеансів, 2 рази на рік</a:t>
            </a:r>
            <a:r>
              <a:rPr lang="uk-UA" altLang="uk-UA" sz="3600" dirty="0"/>
              <a:t/>
            </a:r>
            <a:br>
              <a:rPr lang="uk-UA" altLang="uk-UA" sz="3600" dirty="0"/>
            </a:br>
            <a:endParaRPr lang="uk-UA" altLang="uk-UA" sz="3600" dirty="0"/>
          </a:p>
        </p:txBody>
      </p:sp>
      <p:sp>
        <p:nvSpPr>
          <p:cNvPr id="8192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075B47-ECF0-42DD-A32F-B4A3EDC37062}" type="slidenum">
              <a:rPr lang="ru-RU" altLang="uk-UA" smtClean="0"/>
              <a:pPr/>
              <a:t>50</a:t>
            </a:fld>
            <a:endParaRPr lang="ru-RU" altLang="uk-UA"/>
          </a:p>
        </p:txBody>
      </p:sp>
      <p:sp>
        <p:nvSpPr>
          <p:cNvPr id="81924" name="Rectangle 3"/>
          <p:cNvSpPr>
            <a:spLocks noChangeArrowheads="1"/>
          </p:cNvSpPr>
          <p:nvPr/>
        </p:nvSpPr>
        <p:spPr bwMode="auto">
          <a:xfrm>
            <a:off x="3276600" y="190500"/>
            <a:ext cx="5867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Профілактика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рахіту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(постнатальна) </a:t>
            </a:r>
            <a:endParaRPr lang="ru-RU" altLang="uk-UA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9" r="21126"/>
          <a:stretch/>
        </p:blipFill>
        <p:spPr bwMode="auto">
          <a:xfrm>
            <a:off x="467544" y="190500"/>
            <a:ext cx="314812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2095500"/>
            <a:ext cx="6858048" cy="3365500"/>
          </a:xfrm>
        </p:spPr>
        <p:txBody>
          <a:bodyPr>
            <a:normAutofit/>
          </a:bodyPr>
          <a:lstStyle/>
          <a:p>
            <a:pPr eaLnBrk="1" hangingPunct="1"/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uk-UA" altLang="uk-UA" sz="4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Специфічна</a:t>
            </a: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altLang="uk-UA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віт </a:t>
            </a:r>
            <a:r>
              <a:rPr lang="en-US" altLang="uk-UA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D3</a:t>
            </a:r>
            <a:r>
              <a:rPr lang="uk-UA" altLang="uk-UA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altLang="uk-UA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Метод </a:t>
            </a:r>
            <a:r>
              <a:rPr lang="uk-UA" altLang="uk-UA" sz="2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“дрібних”</a:t>
            </a: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доз</a:t>
            </a:r>
            <a:b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Доношені здорові діти</a:t>
            </a:r>
            <a:r>
              <a:rPr lang="uk-UA" altLang="uk-UA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400</a:t>
            </a:r>
            <a:r>
              <a:rPr lang="uk-UA" altLang="uk-UA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500 </a:t>
            </a:r>
            <a:r>
              <a:rPr lang="uk-UA" altLang="uk-UA" sz="2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</a:t>
            </a: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/добу,</a:t>
            </a:r>
            <a:b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З 2-го міс. - до 3 років;</a:t>
            </a:r>
            <a:b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Група ризику - 800-1000 </a:t>
            </a:r>
            <a:r>
              <a:rPr lang="uk-UA" altLang="uk-UA" sz="2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</a:t>
            </a: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/ добу </a:t>
            </a:r>
            <a:b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 2-3 тижневого віку - 3 роки</a:t>
            </a:r>
            <a:r>
              <a:rPr lang="ru-RU" altLang="uk-UA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altLang="uk-UA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4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D115B3-D141-476B-A6D9-DC3CE9BCD183}" type="slidenum">
              <a:rPr lang="ru-RU" altLang="uk-UA" smtClean="0"/>
              <a:pPr/>
              <a:t>51</a:t>
            </a:fld>
            <a:endParaRPr lang="ru-RU" altLang="uk-UA"/>
          </a:p>
        </p:txBody>
      </p:sp>
      <p:sp>
        <p:nvSpPr>
          <p:cNvPr id="82949" name="Rectangle 4"/>
          <p:cNvSpPr>
            <a:spLocks noChangeArrowheads="1"/>
          </p:cNvSpPr>
          <p:nvPr/>
        </p:nvSpPr>
        <p:spPr bwMode="auto">
          <a:xfrm>
            <a:off x="3275856" y="439197"/>
            <a:ext cx="532859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Профілактика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рахіту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(постнатальна) </a:t>
            </a:r>
            <a:endParaRPr lang="ru-RU" altLang="uk-UA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2470"/>
            <a:ext cx="3635537" cy="204499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618052"/>
            <a:ext cx="8715436" cy="2730500"/>
          </a:xfrm>
        </p:spPr>
        <p:txBody>
          <a:bodyPr>
            <a:noAutofit/>
          </a:bodyPr>
          <a:lstStyle/>
          <a:p>
            <a:pPr eaLnBrk="1" hangingPunct="1"/>
            <a:r>
              <a:rPr lang="uk-UA" altLang="uk-UA" sz="4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Специфічна – віт </a:t>
            </a:r>
            <a:r>
              <a:rPr lang="en-US" altLang="uk-UA" sz="4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D3</a:t>
            </a: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800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Курсовий метод </a:t>
            </a: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(доношені здорові діти) </a:t>
            </a:r>
            <a:r>
              <a:rPr lang="uk-UA" altLang="uk-UA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</a:t>
            </a:r>
            <a:br>
              <a:rPr lang="uk-UA" altLang="uk-UA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2000 </a:t>
            </a:r>
            <a:r>
              <a:rPr lang="uk-UA" altLang="uk-UA" sz="28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</a:t>
            </a: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/добу  протягом 30 днів  3 курси на рік: </a:t>
            </a:r>
            <a:b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1-й- 2 міс,  2-й - 6 міс,   3-й - 10 міс</a:t>
            </a:r>
            <a:r>
              <a:rPr lang="ru-RU" altLang="uk-UA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altLang="uk-UA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97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6AFFA0-CB20-40CF-9F52-6AACB4EA2B83}" type="slidenum">
              <a:rPr lang="ru-RU" altLang="uk-UA" smtClean="0"/>
              <a:pPr/>
              <a:t>52</a:t>
            </a:fld>
            <a:endParaRPr lang="ru-RU" altLang="uk-UA"/>
          </a:p>
        </p:txBody>
      </p:sp>
      <p:sp>
        <p:nvSpPr>
          <p:cNvPr id="83973" name="Rectangle 3"/>
          <p:cNvSpPr>
            <a:spLocks noChangeArrowheads="1"/>
          </p:cNvSpPr>
          <p:nvPr/>
        </p:nvSpPr>
        <p:spPr bwMode="auto">
          <a:xfrm>
            <a:off x="3276600" y="190500"/>
            <a:ext cx="503981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Профілактика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рахіту</a:t>
            </a:r>
          </a:p>
          <a:p>
            <a:pPr algn="ctr"/>
            <a:r>
              <a:rPr lang="uk-UA" altLang="uk-UA" sz="3600" b="1" i="1" dirty="0">
                <a:solidFill>
                  <a:schemeClr val="accent1">
                    <a:lumMod val="50000"/>
                  </a:schemeClr>
                </a:solidFill>
              </a:rPr>
              <a:t>(постнатальна) </a:t>
            </a:r>
            <a:endParaRPr lang="ru-RU" altLang="uk-UA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9228"/>
            <a:ext cx="3473076" cy="248835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794" y="396858"/>
            <a:ext cx="7467600" cy="952500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altLang="uk-UA" sz="3600" b="1" cap="all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Лікування Рахіту</a:t>
            </a:r>
            <a:endParaRPr lang="ru-RU" altLang="uk-UA" sz="3600" b="1" cap="all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550583"/>
            <a:ext cx="9144000" cy="3127376"/>
          </a:xfrm>
        </p:spPr>
        <p:txBody>
          <a:bodyPr/>
          <a:lstStyle/>
          <a:p>
            <a:pPr marL="609600" indent="-609600" algn="ctr" eaLnBrk="1" hangingPunct="1">
              <a:buNone/>
            </a:pPr>
            <a:r>
              <a:rPr lang="uk-UA" altLang="uk-UA" sz="4000" b="1" dirty="0">
                <a:solidFill>
                  <a:schemeClr val="accent1">
                    <a:lumMod val="50000"/>
                  </a:schemeClr>
                </a:solidFill>
              </a:rPr>
              <a:t>Вітамін </a:t>
            </a:r>
            <a:r>
              <a:rPr lang="en-US" altLang="uk-UA" sz="4000" b="1" dirty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uk-UA" altLang="uk-UA" sz="4000" b="1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uk-UA" altLang="uk-UA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609600" indent="-609600" algn="ctr" eaLnBrk="1" hangingPunct="1">
              <a:buNone/>
            </a:pPr>
            <a:r>
              <a:rPr lang="uk-UA" altLang="uk-UA" sz="4000" b="1" dirty="0">
                <a:solidFill>
                  <a:schemeClr val="accent1">
                    <a:lumMod val="50000"/>
                  </a:schemeClr>
                </a:solidFill>
              </a:rPr>
              <a:t>2000-5000 </a:t>
            </a:r>
            <a:r>
              <a:rPr lang="uk-UA" altLang="uk-UA" sz="4000" b="1" dirty="0" smtClean="0">
                <a:solidFill>
                  <a:schemeClr val="accent1">
                    <a:lumMod val="50000"/>
                  </a:schemeClr>
                </a:solidFill>
              </a:rPr>
              <a:t>МО/на </a:t>
            </a:r>
            <a:r>
              <a:rPr lang="uk-UA" altLang="uk-UA" sz="4000" b="1" dirty="0">
                <a:solidFill>
                  <a:schemeClr val="accent1">
                    <a:lumMod val="50000"/>
                  </a:schemeClr>
                </a:solidFill>
              </a:rPr>
              <a:t>добу</a:t>
            </a:r>
            <a:r>
              <a:rPr lang="uk-UA" altLang="uk-UA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609600" indent="-609600" algn="ctr" eaLnBrk="1" hangingPunct="1">
              <a:buNone/>
            </a:pPr>
            <a:r>
              <a:rPr lang="uk-UA" altLang="uk-UA" sz="3600" b="1" dirty="0">
                <a:solidFill>
                  <a:schemeClr val="accent1">
                    <a:lumMod val="50000"/>
                  </a:schemeClr>
                </a:solidFill>
              </a:rPr>
              <a:t>протягом 30-45 днів</a:t>
            </a:r>
          </a:p>
          <a:p>
            <a:pPr marL="609600" indent="-609600" algn="ctr" eaLnBrk="1" hangingPunct="1">
              <a:buNone/>
            </a:pPr>
            <a:r>
              <a:rPr lang="uk-UA" altLang="uk-UA" b="1" dirty="0">
                <a:solidFill>
                  <a:schemeClr val="accent1">
                    <a:lumMod val="50000"/>
                  </a:schemeClr>
                </a:solidFill>
              </a:rPr>
              <a:t>з переходом на профілактичну дозу</a:t>
            </a:r>
            <a:r>
              <a:rPr lang="ru-RU" altLang="uk-UA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1196"/>
            <a:ext cx="2736304" cy="279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2699792" y="689062"/>
            <a:ext cx="6279976" cy="952500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altLang="uk-UA" sz="36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Лікування  рахіту</a:t>
            </a:r>
            <a:endParaRPr lang="ru-RU" altLang="uk-UA" sz="3600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67544" y="2846467"/>
            <a:ext cx="8316912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indent="269875" algn="ctr">
              <a:tabLst>
                <a:tab pos="2743200" algn="l"/>
              </a:tabLst>
            </a:pPr>
            <a:r>
              <a:rPr lang="uk-UA" altLang="uk-UA" sz="3600" b="1" dirty="0" smtClean="0">
                <a:solidFill>
                  <a:schemeClr val="accent1">
                    <a:lumMod val="75000"/>
                  </a:schemeClr>
                </a:solidFill>
              </a:rPr>
              <a:t>І </a:t>
            </a:r>
            <a:r>
              <a:rPr lang="uk-UA" altLang="uk-UA" sz="3600" b="1" dirty="0">
                <a:solidFill>
                  <a:schemeClr val="accent1">
                    <a:lumMod val="75000"/>
                  </a:schemeClr>
                </a:solidFill>
              </a:rPr>
              <a:t>ступінь – 2000 МО/добу</a:t>
            </a:r>
            <a:endParaRPr lang="ru-RU" altLang="uk-U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indent="269875" algn="ctr">
              <a:tabLst>
                <a:tab pos="2743200" algn="l"/>
              </a:tabLst>
            </a:pPr>
            <a:r>
              <a:rPr lang="uk-UA" altLang="uk-UA" sz="3600" b="1" dirty="0">
                <a:solidFill>
                  <a:schemeClr val="accent1">
                    <a:lumMod val="75000"/>
                  </a:schemeClr>
                </a:solidFill>
              </a:rPr>
              <a:t>ІІ ступінь - 4000 </a:t>
            </a:r>
            <a:r>
              <a:rPr lang="uk-UA" altLang="uk-UA" sz="3600" b="1" dirty="0" err="1">
                <a:solidFill>
                  <a:schemeClr val="accent1">
                    <a:lumMod val="75000"/>
                  </a:schemeClr>
                </a:solidFill>
              </a:rPr>
              <a:t>МО</a:t>
            </a:r>
            <a:r>
              <a:rPr lang="uk-UA" altLang="uk-UA" sz="3600" b="1" dirty="0">
                <a:solidFill>
                  <a:schemeClr val="accent1">
                    <a:lumMod val="75000"/>
                  </a:schemeClr>
                </a:solidFill>
              </a:rPr>
              <a:t>/добу</a:t>
            </a:r>
          </a:p>
          <a:p>
            <a:pPr indent="269875" algn="ctr">
              <a:tabLst>
                <a:tab pos="2743200" algn="l"/>
              </a:tabLst>
            </a:pPr>
            <a:r>
              <a:rPr lang="uk-UA" altLang="uk-UA" sz="3600" b="1" dirty="0">
                <a:solidFill>
                  <a:schemeClr val="accent1">
                    <a:lumMod val="75000"/>
                  </a:schemeClr>
                </a:solidFill>
              </a:rPr>
              <a:t>ІІІ ступінь – 5000 </a:t>
            </a:r>
            <a:r>
              <a:rPr lang="uk-UA" altLang="uk-UA" sz="3600" b="1" dirty="0" err="1">
                <a:solidFill>
                  <a:schemeClr val="accent1">
                    <a:lumMod val="75000"/>
                  </a:schemeClr>
                </a:solidFill>
              </a:rPr>
              <a:t>МО</a:t>
            </a:r>
            <a:r>
              <a:rPr lang="uk-UA" altLang="uk-UA" sz="3600" b="1" dirty="0">
                <a:solidFill>
                  <a:schemeClr val="accent1">
                    <a:lumMod val="75000"/>
                  </a:schemeClr>
                </a:solidFill>
              </a:rPr>
              <a:t>/добу</a:t>
            </a:r>
            <a:r>
              <a:rPr lang="ru-RU" altLang="uk-UA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9228"/>
            <a:ext cx="3138054" cy="208823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78" y="228865"/>
            <a:ext cx="5643602" cy="183487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uk-UA" altLang="uk-UA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Протипоказання до призначення вітаміну </a:t>
            </a:r>
            <a:r>
              <a:rPr lang="en-US" altLang="uk-UA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D3</a:t>
            </a:r>
            <a:endParaRPr lang="ru-RU" altLang="uk-UA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143120"/>
            <a:ext cx="9144000" cy="2984500"/>
          </a:xfrm>
        </p:spPr>
        <p:txBody>
          <a:bodyPr/>
          <a:lstStyle/>
          <a:p>
            <a:pPr marL="609600" indent="-609600" algn="ctr" eaLnBrk="1" hangingPunct="1">
              <a:buFontTx/>
              <a:buChar char="•"/>
            </a:pP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Мікроцефалія;</a:t>
            </a:r>
          </a:p>
          <a:p>
            <a:pPr marL="609600" indent="-609600" algn="ctr" eaLnBrk="1" hangingPunct="1">
              <a:buFontTx/>
              <a:buChar char="•"/>
            </a:pP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Малі розміри ВТ;</a:t>
            </a:r>
          </a:p>
          <a:p>
            <a:pPr marL="609600" indent="-609600" algn="ctr" eaLnBrk="1" hangingPunct="1">
              <a:buFontTx/>
              <a:buChar char="•"/>
            </a:pP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Родова травма;</a:t>
            </a:r>
          </a:p>
          <a:p>
            <a:pPr marL="609600" indent="-609600" algn="ctr" eaLnBrk="1" hangingPunct="1">
              <a:buFontTx/>
              <a:buChar char="•"/>
            </a:pP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Внутрішньочерепний крововилив;</a:t>
            </a:r>
          </a:p>
          <a:p>
            <a:pPr marL="609600" indent="-609600" algn="ctr" eaLnBrk="1" hangingPunct="1">
              <a:buFontTx/>
              <a:buChar char="•"/>
            </a:pPr>
            <a:r>
              <a:rPr lang="uk-UA" altLang="uk-UA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Патологічна жовтяниця; </a:t>
            </a:r>
          </a:p>
          <a:p>
            <a:pPr marL="609600" indent="-609600" algn="ctr" eaLnBrk="1" hangingPunct="1"/>
            <a:endParaRPr lang="ru-RU" altLang="uk-UA" sz="2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8068" name="Picture 4" descr="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5212"/>
            <a:ext cx="2460243" cy="322391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57147"/>
            <a:ext cx="2616324" cy="265785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4211960" y="265212"/>
            <a:ext cx="43492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altLang="uk-UA" sz="3600" b="1" cap="small" dirty="0">
                <a:solidFill>
                  <a:srgbClr val="0F6FC6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Лікування рахіту</a:t>
            </a: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3779912" y="954516"/>
            <a:ext cx="4572000" cy="30777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8" algn="ctr"/>
            <a:r>
              <a:rPr lang="uk-UA" altLang="uk-UA" sz="3200" b="1" i="1" dirty="0">
                <a:solidFill>
                  <a:srgbClr val="0F6FC6">
                    <a:lumMod val="50000"/>
                  </a:srgbClr>
                </a:solidFill>
              </a:rPr>
              <a:t>Препарати Кальцію </a:t>
            </a:r>
            <a:endParaRPr lang="uk-UA" altLang="uk-UA" sz="3200" i="1" dirty="0">
              <a:solidFill>
                <a:srgbClr val="0F6FC6">
                  <a:lumMod val="50000"/>
                </a:srgbClr>
              </a:solidFill>
            </a:endParaRPr>
          </a:p>
          <a:p>
            <a:pPr marL="609600" lvl="0" indent="-609600">
              <a:buFont typeface="Wingdings" pitchFamily="2" charset="2"/>
              <a:buChar char="v"/>
            </a:pP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Вітаміни: А,В, С, Е</a:t>
            </a:r>
          </a:p>
          <a:p>
            <a:pPr marL="609600" lvl="0" indent="-609600">
              <a:buFont typeface="Wingdings" pitchFamily="2" charset="2"/>
              <a:buChar char="v"/>
            </a:pP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Масаж, ЛФК;</a:t>
            </a:r>
          </a:p>
          <a:p>
            <a:pPr marL="609600" lvl="0" indent="-609600">
              <a:buFont typeface="Wingdings" pitchFamily="2" charset="2"/>
              <a:buChar char="v"/>
            </a:pPr>
            <a:r>
              <a:rPr lang="uk-UA" altLang="uk-UA" b="1" i="1" dirty="0">
                <a:solidFill>
                  <a:srgbClr val="0F6FC6">
                    <a:lumMod val="50000"/>
                  </a:srgbClr>
                </a:solidFill>
              </a:rPr>
              <a:t>Хвойні ванни  </a:t>
            </a: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(1 </a:t>
            </a:r>
            <a:r>
              <a:rPr lang="uk-UA" altLang="uk-UA" b="1" dirty="0" err="1">
                <a:solidFill>
                  <a:srgbClr val="0F6FC6">
                    <a:lumMod val="50000"/>
                  </a:srgbClr>
                </a:solidFill>
              </a:rPr>
              <a:t>ч.л</a:t>
            </a: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. екстракту  на  10 л води);</a:t>
            </a:r>
          </a:p>
          <a:p>
            <a:pPr marL="609600" lvl="0" indent="-609600">
              <a:buFont typeface="Wingdings" pitchFamily="2" charset="2"/>
              <a:buChar char="v"/>
            </a:pP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Сольові ванни (2 </a:t>
            </a:r>
            <a:r>
              <a:rPr lang="uk-UA" altLang="uk-UA" b="1" dirty="0" err="1">
                <a:solidFill>
                  <a:srgbClr val="0F6FC6">
                    <a:lumMod val="50000"/>
                  </a:srgbClr>
                </a:solidFill>
              </a:rPr>
              <a:t>ст.л</a:t>
            </a: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. на 10 л води);</a:t>
            </a:r>
          </a:p>
          <a:p>
            <a:pPr marL="609600" lvl="0" indent="-609600">
              <a:buFont typeface="Wingdings" pitchFamily="2" charset="2"/>
              <a:buChar char="v"/>
            </a:pP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Ароматичні ванни (подорожник, череда, корінь аїру, ромашка, кора </a:t>
            </a:r>
            <a:r>
              <a:rPr lang="uk-UA" altLang="uk-UA" b="1" dirty="0" err="1">
                <a:solidFill>
                  <a:srgbClr val="0F6FC6">
                    <a:lumMod val="50000"/>
                  </a:srgbClr>
                </a:solidFill>
              </a:rPr>
              <a:t>дуба</a:t>
            </a:r>
            <a:r>
              <a:rPr lang="uk-UA" altLang="uk-UA" b="1" dirty="0">
                <a:solidFill>
                  <a:srgbClr val="0F6FC6">
                    <a:lumMod val="50000"/>
                  </a:srgbClr>
                </a:solidFill>
              </a:rPr>
              <a:t>); </a:t>
            </a:r>
            <a:r>
              <a:rPr lang="uk-UA" altLang="uk-UA" i="1" dirty="0">
                <a:solidFill>
                  <a:prstClr val="white"/>
                </a:solidFill>
              </a:rPr>
              <a:t>г</a:t>
            </a:r>
            <a:endParaRPr lang="uk-UA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90" y="2036482"/>
            <a:ext cx="2718742" cy="204133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855" y="203342"/>
            <a:ext cx="2808312" cy="187454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2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uk-UA" b="1" dirty="0" err="1">
                <a:latin typeface="Arial Black" pitchFamily="34" charset="0"/>
              </a:rPr>
              <a:t>Спазмоф</a:t>
            </a:r>
            <a:r>
              <a:rPr lang="uk-UA" altLang="uk-UA" b="1" dirty="0">
                <a:latin typeface="Arial Black" pitchFamily="34" charset="0"/>
              </a:rPr>
              <a:t>і</a:t>
            </a:r>
            <a:r>
              <a:rPr lang="ru-RU" altLang="uk-UA" b="1" dirty="0">
                <a:latin typeface="Arial Black" pitchFamily="34" charset="0"/>
              </a:rPr>
              <a:t>л</a:t>
            </a:r>
            <a:r>
              <a:rPr lang="uk-UA" altLang="uk-UA" b="1" dirty="0">
                <a:latin typeface="Arial Black" pitchFamily="34" charset="0"/>
              </a:rPr>
              <a:t>і</a:t>
            </a:r>
            <a:r>
              <a:rPr lang="ru-RU" altLang="uk-UA" b="1" dirty="0">
                <a:latin typeface="Arial Black" pitchFamily="34" charset="0"/>
              </a:rPr>
              <a:t>я (</a:t>
            </a:r>
            <a:r>
              <a:rPr lang="ru-RU" altLang="uk-UA" b="1" dirty="0" err="1">
                <a:latin typeface="Arial Black" pitchFamily="34" charset="0"/>
              </a:rPr>
              <a:t>тетан</a:t>
            </a:r>
            <a:r>
              <a:rPr lang="uk-UA" altLang="uk-UA" b="1" dirty="0">
                <a:latin typeface="Arial Black" pitchFamily="34" charset="0"/>
              </a:rPr>
              <a:t>і</a:t>
            </a:r>
            <a:r>
              <a:rPr lang="ru-RU" altLang="uk-UA" b="1" dirty="0">
                <a:latin typeface="Arial Black" pitchFamily="34" charset="0"/>
              </a:rPr>
              <a:t>я)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14500"/>
            <a:ext cx="8458200" cy="4000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uk-UA" dirty="0"/>
              <a:t> </a:t>
            </a:r>
            <a:r>
              <a:rPr lang="uk-UA" altLang="uk-UA" dirty="0"/>
              <a:t>- </a:t>
            </a:r>
            <a:r>
              <a:rPr lang="uk-UA" altLang="uk-UA" b="1" dirty="0">
                <a:latin typeface="Arial" pitchFamily="34" charset="0"/>
                <a:cs typeface="Arial" pitchFamily="34" charset="0"/>
              </a:rPr>
              <a:t>це захворювання, що характеризується схильністю дитини перших 6-18 міс. життя до судом і спастичних станів, які патогенетично пов'язані з рахітом.</a:t>
            </a:r>
          </a:p>
          <a:p>
            <a:pPr eaLnBrk="1" hangingPunct="1">
              <a:buFontTx/>
              <a:buNone/>
            </a:pPr>
            <a:r>
              <a:rPr lang="uk-UA" altLang="uk-UA" b="1" dirty="0">
                <a:latin typeface="Arial" pitchFamily="34" charset="0"/>
                <a:cs typeface="Arial" pitchFamily="34" charset="0"/>
              </a:rPr>
              <a:t>   Спостерігається переважно у хлопчиків, найбільш часто - ранньою весною, при підвищеній інсоляції.</a:t>
            </a:r>
            <a:r>
              <a:rPr lang="ru-RU" altLang="uk-UA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1800" y="265212"/>
            <a:ext cx="314944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chemeClr val="accent1">
                    <a:lumMod val="75000"/>
                  </a:schemeClr>
                </a:solidFill>
              </a:rPr>
              <a:t>Етіологія</a:t>
            </a:r>
            <a:endParaRPr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5715000"/>
            <a:chOff x="0" y="0"/>
            <a:chExt cx="9144000" cy="5715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631825" cy="4722495"/>
            </a:xfrm>
            <a:custGeom>
              <a:avLst/>
              <a:gdLst/>
              <a:ahLst/>
              <a:cxnLst/>
              <a:rect l="l" t="t" r="r" b="b"/>
              <a:pathLst>
                <a:path w="631825" h="4722495">
                  <a:moveTo>
                    <a:pt x="631698" y="0"/>
                  </a:moveTo>
                  <a:lnTo>
                    <a:pt x="0" y="0"/>
                  </a:lnTo>
                  <a:lnTo>
                    <a:pt x="0" y="4722114"/>
                  </a:lnTo>
                  <a:lnTo>
                    <a:pt x="631698" y="0"/>
                  </a:lnTo>
                  <a:close/>
                </a:path>
              </a:pathLst>
            </a:custGeom>
            <a:solidFill>
              <a:srgbClr val="90C225">
                <a:alpha val="850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7822" y="1289685"/>
              <a:ext cx="8856980" cy="617220"/>
            </a:xfrm>
            <a:custGeom>
              <a:avLst/>
              <a:gdLst/>
              <a:ahLst/>
              <a:cxnLst/>
              <a:rect l="l" t="t" r="r" b="b"/>
              <a:pathLst>
                <a:path w="8856980" h="617219">
                  <a:moveTo>
                    <a:pt x="8753856" y="0"/>
                  </a:moveTo>
                  <a:lnTo>
                    <a:pt x="102870" y="0"/>
                  </a:lnTo>
                  <a:lnTo>
                    <a:pt x="62831" y="8090"/>
                  </a:lnTo>
                  <a:lnTo>
                    <a:pt x="30132" y="30146"/>
                  </a:lnTo>
                  <a:lnTo>
                    <a:pt x="8084" y="62847"/>
                  </a:lnTo>
                  <a:lnTo>
                    <a:pt x="0" y="102869"/>
                  </a:lnTo>
                  <a:lnTo>
                    <a:pt x="0" y="514350"/>
                  </a:lnTo>
                  <a:lnTo>
                    <a:pt x="8084" y="554372"/>
                  </a:lnTo>
                  <a:lnTo>
                    <a:pt x="30132" y="587073"/>
                  </a:lnTo>
                  <a:lnTo>
                    <a:pt x="62831" y="609129"/>
                  </a:lnTo>
                  <a:lnTo>
                    <a:pt x="102870" y="617219"/>
                  </a:lnTo>
                  <a:lnTo>
                    <a:pt x="8753856" y="617219"/>
                  </a:lnTo>
                  <a:lnTo>
                    <a:pt x="8793878" y="609129"/>
                  </a:lnTo>
                  <a:lnTo>
                    <a:pt x="8826579" y="587073"/>
                  </a:lnTo>
                  <a:lnTo>
                    <a:pt x="8848635" y="554372"/>
                  </a:lnTo>
                  <a:lnTo>
                    <a:pt x="8856726" y="514350"/>
                  </a:lnTo>
                  <a:lnTo>
                    <a:pt x="8856726" y="102869"/>
                  </a:lnTo>
                  <a:lnTo>
                    <a:pt x="8848635" y="62847"/>
                  </a:lnTo>
                  <a:lnTo>
                    <a:pt x="8826579" y="30146"/>
                  </a:lnTo>
                  <a:lnTo>
                    <a:pt x="8793878" y="8090"/>
                  </a:lnTo>
                  <a:lnTo>
                    <a:pt x="8753856" y="0"/>
                  </a:lnTo>
                  <a:close/>
                </a:path>
              </a:pathLst>
            </a:custGeom>
            <a:solidFill>
              <a:srgbClr val="539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7822" y="1289685"/>
              <a:ext cx="8856980" cy="617220"/>
            </a:xfrm>
            <a:custGeom>
              <a:avLst/>
              <a:gdLst/>
              <a:ahLst/>
              <a:cxnLst/>
              <a:rect l="l" t="t" r="r" b="b"/>
              <a:pathLst>
                <a:path w="8856980" h="617219">
                  <a:moveTo>
                    <a:pt x="0" y="102869"/>
                  </a:moveTo>
                  <a:lnTo>
                    <a:pt x="8084" y="62847"/>
                  </a:lnTo>
                  <a:lnTo>
                    <a:pt x="30132" y="30146"/>
                  </a:lnTo>
                  <a:lnTo>
                    <a:pt x="62831" y="8090"/>
                  </a:lnTo>
                  <a:lnTo>
                    <a:pt x="102870" y="0"/>
                  </a:lnTo>
                  <a:lnTo>
                    <a:pt x="8753856" y="0"/>
                  </a:lnTo>
                  <a:lnTo>
                    <a:pt x="8793878" y="8090"/>
                  </a:lnTo>
                  <a:lnTo>
                    <a:pt x="8826579" y="30146"/>
                  </a:lnTo>
                  <a:lnTo>
                    <a:pt x="8848635" y="62847"/>
                  </a:lnTo>
                  <a:lnTo>
                    <a:pt x="8856726" y="102869"/>
                  </a:lnTo>
                  <a:lnTo>
                    <a:pt x="8856726" y="514350"/>
                  </a:lnTo>
                  <a:lnTo>
                    <a:pt x="8848635" y="554372"/>
                  </a:lnTo>
                  <a:lnTo>
                    <a:pt x="8826579" y="587073"/>
                  </a:lnTo>
                  <a:lnTo>
                    <a:pt x="8793878" y="609129"/>
                  </a:lnTo>
                  <a:lnTo>
                    <a:pt x="8753856" y="617219"/>
                  </a:lnTo>
                  <a:lnTo>
                    <a:pt x="102870" y="617219"/>
                  </a:lnTo>
                  <a:lnTo>
                    <a:pt x="62831" y="609129"/>
                  </a:lnTo>
                  <a:lnTo>
                    <a:pt x="30132" y="587073"/>
                  </a:lnTo>
                  <a:lnTo>
                    <a:pt x="8084" y="554372"/>
                  </a:lnTo>
                  <a:lnTo>
                    <a:pt x="0" y="514350"/>
                  </a:lnTo>
                  <a:lnTo>
                    <a:pt x="0" y="102869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7822" y="1953386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8753729" y="0"/>
                  </a:moveTo>
                  <a:lnTo>
                    <a:pt x="102997" y="0"/>
                  </a:lnTo>
                  <a:lnTo>
                    <a:pt x="62906" y="8092"/>
                  </a:lnTo>
                  <a:lnTo>
                    <a:pt x="30167" y="30162"/>
                  </a:lnTo>
                  <a:lnTo>
                    <a:pt x="8094" y="62900"/>
                  </a:lnTo>
                  <a:lnTo>
                    <a:pt x="0" y="102997"/>
                  </a:lnTo>
                  <a:lnTo>
                    <a:pt x="0" y="514985"/>
                  </a:lnTo>
                  <a:lnTo>
                    <a:pt x="8094" y="555081"/>
                  </a:lnTo>
                  <a:lnTo>
                    <a:pt x="30167" y="587819"/>
                  </a:lnTo>
                  <a:lnTo>
                    <a:pt x="62906" y="609889"/>
                  </a:lnTo>
                  <a:lnTo>
                    <a:pt x="102997" y="617982"/>
                  </a:lnTo>
                  <a:lnTo>
                    <a:pt x="8753729" y="617982"/>
                  </a:lnTo>
                  <a:lnTo>
                    <a:pt x="8793825" y="609889"/>
                  </a:lnTo>
                  <a:lnTo>
                    <a:pt x="8826563" y="587819"/>
                  </a:lnTo>
                  <a:lnTo>
                    <a:pt x="8848633" y="555081"/>
                  </a:lnTo>
                  <a:lnTo>
                    <a:pt x="8856726" y="514985"/>
                  </a:lnTo>
                  <a:lnTo>
                    <a:pt x="8856726" y="102997"/>
                  </a:lnTo>
                  <a:lnTo>
                    <a:pt x="8848633" y="62900"/>
                  </a:lnTo>
                  <a:lnTo>
                    <a:pt x="8826563" y="30162"/>
                  </a:lnTo>
                  <a:lnTo>
                    <a:pt x="8793825" y="8092"/>
                  </a:lnTo>
                  <a:lnTo>
                    <a:pt x="8753729" y="0"/>
                  </a:lnTo>
                  <a:close/>
                </a:path>
              </a:pathLst>
            </a:custGeom>
            <a:solidFill>
              <a:srgbClr val="E6B8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7822" y="1953386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0" y="102997"/>
                  </a:moveTo>
                  <a:lnTo>
                    <a:pt x="8094" y="62900"/>
                  </a:lnTo>
                  <a:lnTo>
                    <a:pt x="30167" y="30162"/>
                  </a:lnTo>
                  <a:lnTo>
                    <a:pt x="62906" y="8092"/>
                  </a:lnTo>
                  <a:lnTo>
                    <a:pt x="102997" y="0"/>
                  </a:lnTo>
                  <a:lnTo>
                    <a:pt x="8753729" y="0"/>
                  </a:lnTo>
                  <a:lnTo>
                    <a:pt x="8793825" y="8092"/>
                  </a:lnTo>
                  <a:lnTo>
                    <a:pt x="8826563" y="30162"/>
                  </a:lnTo>
                  <a:lnTo>
                    <a:pt x="8848633" y="62900"/>
                  </a:lnTo>
                  <a:lnTo>
                    <a:pt x="8856726" y="102997"/>
                  </a:lnTo>
                  <a:lnTo>
                    <a:pt x="8856726" y="514985"/>
                  </a:lnTo>
                  <a:lnTo>
                    <a:pt x="8848633" y="555081"/>
                  </a:lnTo>
                  <a:lnTo>
                    <a:pt x="8826563" y="587819"/>
                  </a:lnTo>
                  <a:lnTo>
                    <a:pt x="8793825" y="609889"/>
                  </a:lnTo>
                  <a:lnTo>
                    <a:pt x="8753729" y="617982"/>
                  </a:lnTo>
                  <a:lnTo>
                    <a:pt x="102997" y="617982"/>
                  </a:lnTo>
                  <a:lnTo>
                    <a:pt x="62906" y="609889"/>
                  </a:lnTo>
                  <a:lnTo>
                    <a:pt x="30167" y="587819"/>
                  </a:lnTo>
                  <a:lnTo>
                    <a:pt x="8094" y="555081"/>
                  </a:lnTo>
                  <a:lnTo>
                    <a:pt x="0" y="514985"/>
                  </a:lnTo>
                  <a:lnTo>
                    <a:pt x="0" y="102997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7822" y="2617089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8753729" y="0"/>
                  </a:moveTo>
                  <a:lnTo>
                    <a:pt x="102997" y="0"/>
                  </a:lnTo>
                  <a:lnTo>
                    <a:pt x="62906" y="8092"/>
                  </a:lnTo>
                  <a:lnTo>
                    <a:pt x="30167" y="30162"/>
                  </a:lnTo>
                  <a:lnTo>
                    <a:pt x="8094" y="62900"/>
                  </a:lnTo>
                  <a:lnTo>
                    <a:pt x="0" y="102997"/>
                  </a:lnTo>
                  <a:lnTo>
                    <a:pt x="0" y="514985"/>
                  </a:lnTo>
                  <a:lnTo>
                    <a:pt x="8094" y="555081"/>
                  </a:lnTo>
                  <a:lnTo>
                    <a:pt x="30167" y="587819"/>
                  </a:lnTo>
                  <a:lnTo>
                    <a:pt x="62906" y="609889"/>
                  </a:lnTo>
                  <a:lnTo>
                    <a:pt x="102997" y="617982"/>
                  </a:lnTo>
                  <a:lnTo>
                    <a:pt x="8753729" y="617982"/>
                  </a:lnTo>
                  <a:lnTo>
                    <a:pt x="8793825" y="609889"/>
                  </a:lnTo>
                  <a:lnTo>
                    <a:pt x="8826563" y="587819"/>
                  </a:lnTo>
                  <a:lnTo>
                    <a:pt x="8848633" y="555081"/>
                  </a:lnTo>
                  <a:lnTo>
                    <a:pt x="8856726" y="514985"/>
                  </a:lnTo>
                  <a:lnTo>
                    <a:pt x="8856726" y="102997"/>
                  </a:lnTo>
                  <a:lnTo>
                    <a:pt x="8848633" y="62900"/>
                  </a:lnTo>
                  <a:lnTo>
                    <a:pt x="8826563" y="30162"/>
                  </a:lnTo>
                  <a:lnTo>
                    <a:pt x="8793825" y="8092"/>
                  </a:lnTo>
                  <a:lnTo>
                    <a:pt x="8753729" y="0"/>
                  </a:lnTo>
                  <a:close/>
                </a:path>
              </a:pathLst>
            </a:custGeom>
            <a:solidFill>
              <a:srgbClr val="E766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822" y="2617089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0" y="102997"/>
                  </a:moveTo>
                  <a:lnTo>
                    <a:pt x="8094" y="62900"/>
                  </a:lnTo>
                  <a:lnTo>
                    <a:pt x="30167" y="30162"/>
                  </a:lnTo>
                  <a:lnTo>
                    <a:pt x="62906" y="8092"/>
                  </a:lnTo>
                  <a:lnTo>
                    <a:pt x="102997" y="0"/>
                  </a:lnTo>
                  <a:lnTo>
                    <a:pt x="8753729" y="0"/>
                  </a:lnTo>
                  <a:lnTo>
                    <a:pt x="8793825" y="8092"/>
                  </a:lnTo>
                  <a:lnTo>
                    <a:pt x="8826563" y="30162"/>
                  </a:lnTo>
                  <a:lnTo>
                    <a:pt x="8848633" y="62900"/>
                  </a:lnTo>
                  <a:lnTo>
                    <a:pt x="8856726" y="102997"/>
                  </a:lnTo>
                  <a:lnTo>
                    <a:pt x="8856726" y="514985"/>
                  </a:lnTo>
                  <a:lnTo>
                    <a:pt x="8848633" y="555081"/>
                  </a:lnTo>
                  <a:lnTo>
                    <a:pt x="8826563" y="587819"/>
                  </a:lnTo>
                  <a:lnTo>
                    <a:pt x="8793825" y="609889"/>
                  </a:lnTo>
                  <a:lnTo>
                    <a:pt x="8753729" y="617982"/>
                  </a:lnTo>
                  <a:lnTo>
                    <a:pt x="102997" y="617982"/>
                  </a:lnTo>
                  <a:lnTo>
                    <a:pt x="62906" y="609889"/>
                  </a:lnTo>
                  <a:lnTo>
                    <a:pt x="30167" y="587819"/>
                  </a:lnTo>
                  <a:lnTo>
                    <a:pt x="8094" y="555081"/>
                  </a:lnTo>
                  <a:lnTo>
                    <a:pt x="0" y="514985"/>
                  </a:lnTo>
                  <a:lnTo>
                    <a:pt x="0" y="102997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807195" y="3344417"/>
              <a:ext cx="337185" cy="2371090"/>
            </a:xfrm>
            <a:custGeom>
              <a:avLst/>
              <a:gdLst/>
              <a:ahLst/>
              <a:cxnLst/>
              <a:rect l="l" t="t" r="r" b="b"/>
              <a:pathLst>
                <a:path w="337184" h="2371090">
                  <a:moveTo>
                    <a:pt x="336803" y="0"/>
                  </a:moveTo>
                  <a:lnTo>
                    <a:pt x="0" y="2370581"/>
                  </a:lnTo>
                  <a:lnTo>
                    <a:pt x="336803" y="2370581"/>
                  </a:lnTo>
                  <a:lnTo>
                    <a:pt x="336803" y="0"/>
                  </a:lnTo>
                  <a:close/>
                </a:path>
              </a:pathLst>
            </a:custGeom>
            <a:solidFill>
              <a:srgbClr val="90C225">
                <a:alpha val="850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7822" y="3280790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8753729" y="0"/>
                  </a:moveTo>
                  <a:lnTo>
                    <a:pt x="102997" y="0"/>
                  </a:lnTo>
                  <a:lnTo>
                    <a:pt x="62906" y="8092"/>
                  </a:lnTo>
                  <a:lnTo>
                    <a:pt x="30167" y="30162"/>
                  </a:lnTo>
                  <a:lnTo>
                    <a:pt x="8094" y="62900"/>
                  </a:lnTo>
                  <a:lnTo>
                    <a:pt x="0" y="102996"/>
                  </a:lnTo>
                  <a:lnTo>
                    <a:pt x="0" y="514984"/>
                  </a:lnTo>
                  <a:lnTo>
                    <a:pt x="8094" y="555081"/>
                  </a:lnTo>
                  <a:lnTo>
                    <a:pt x="30167" y="587819"/>
                  </a:lnTo>
                  <a:lnTo>
                    <a:pt x="62906" y="609889"/>
                  </a:lnTo>
                  <a:lnTo>
                    <a:pt x="102997" y="617981"/>
                  </a:lnTo>
                  <a:lnTo>
                    <a:pt x="8753729" y="617981"/>
                  </a:lnTo>
                  <a:lnTo>
                    <a:pt x="8793825" y="609889"/>
                  </a:lnTo>
                  <a:lnTo>
                    <a:pt x="8826563" y="587819"/>
                  </a:lnTo>
                  <a:lnTo>
                    <a:pt x="8848633" y="555081"/>
                  </a:lnTo>
                  <a:lnTo>
                    <a:pt x="8856726" y="514984"/>
                  </a:lnTo>
                  <a:lnTo>
                    <a:pt x="8856726" y="102996"/>
                  </a:lnTo>
                  <a:lnTo>
                    <a:pt x="8848633" y="62900"/>
                  </a:lnTo>
                  <a:lnTo>
                    <a:pt x="8826563" y="30162"/>
                  </a:lnTo>
                  <a:lnTo>
                    <a:pt x="8793825" y="8092"/>
                  </a:lnTo>
                  <a:lnTo>
                    <a:pt x="8753729" y="0"/>
                  </a:lnTo>
                  <a:close/>
                </a:path>
              </a:pathLst>
            </a:custGeom>
            <a:solidFill>
              <a:srgbClr val="C42E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822" y="3280790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0" y="102996"/>
                  </a:moveTo>
                  <a:lnTo>
                    <a:pt x="8094" y="62900"/>
                  </a:lnTo>
                  <a:lnTo>
                    <a:pt x="30167" y="30162"/>
                  </a:lnTo>
                  <a:lnTo>
                    <a:pt x="62906" y="8092"/>
                  </a:lnTo>
                  <a:lnTo>
                    <a:pt x="102997" y="0"/>
                  </a:lnTo>
                  <a:lnTo>
                    <a:pt x="8753729" y="0"/>
                  </a:lnTo>
                  <a:lnTo>
                    <a:pt x="8793825" y="8092"/>
                  </a:lnTo>
                  <a:lnTo>
                    <a:pt x="8826563" y="30162"/>
                  </a:lnTo>
                  <a:lnTo>
                    <a:pt x="8848633" y="62900"/>
                  </a:lnTo>
                  <a:lnTo>
                    <a:pt x="8856726" y="102996"/>
                  </a:lnTo>
                  <a:lnTo>
                    <a:pt x="8856726" y="514984"/>
                  </a:lnTo>
                  <a:lnTo>
                    <a:pt x="8848633" y="555081"/>
                  </a:lnTo>
                  <a:lnTo>
                    <a:pt x="8826563" y="587819"/>
                  </a:lnTo>
                  <a:lnTo>
                    <a:pt x="8793825" y="609889"/>
                  </a:lnTo>
                  <a:lnTo>
                    <a:pt x="8753729" y="617981"/>
                  </a:lnTo>
                  <a:lnTo>
                    <a:pt x="102997" y="617981"/>
                  </a:lnTo>
                  <a:lnTo>
                    <a:pt x="62906" y="609889"/>
                  </a:lnTo>
                  <a:lnTo>
                    <a:pt x="30167" y="587819"/>
                  </a:lnTo>
                  <a:lnTo>
                    <a:pt x="8094" y="555081"/>
                  </a:lnTo>
                  <a:lnTo>
                    <a:pt x="0" y="514984"/>
                  </a:lnTo>
                  <a:lnTo>
                    <a:pt x="0" y="102996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7822" y="3944492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8753729" y="0"/>
                  </a:moveTo>
                  <a:lnTo>
                    <a:pt x="102997" y="0"/>
                  </a:lnTo>
                  <a:lnTo>
                    <a:pt x="62906" y="8092"/>
                  </a:lnTo>
                  <a:lnTo>
                    <a:pt x="30167" y="30162"/>
                  </a:lnTo>
                  <a:lnTo>
                    <a:pt x="8094" y="62900"/>
                  </a:lnTo>
                  <a:lnTo>
                    <a:pt x="0" y="102996"/>
                  </a:lnTo>
                  <a:lnTo>
                    <a:pt x="0" y="514984"/>
                  </a:lnTo>
                  <a:lnTo>
                    <a:pt x="8094" y="555075"/>
                  </a:lnTo>
                  <a:lnTo>
                    <a:pt x="30167" y="587814"/>
                  </a:lnTo>
                  <a:lnTo>
                    <a:pt x="62906" y="609887"/>
                  </a:lnTo>
                  <a:lnTo>
                    <a:pt x="102997" y="617981"/>
                  </a:lnTo>
                  <a:lnTo>
                    <a:pt x="8753729" y="617981"/>
                  </a:lnTo>
                  <a:lnTo>
                    <a:pt x="8793825" y="609887"/>
                  </a:lnTo>
                  <a:lnTo>
                    <a:pt x="8826563" y="587814"/>
                  </a:lnTo>
                  <a:lnTo>
                    <a:pt x="8848633" y="555075"/>
                  </a:lnTo>
                  <a:lnTo>
                    <a:pt x="8856726" y="514984"/>
                  </a:lnTo>
                  <a:lnTo>
                    <a:pt x="8856726" y="102996"/>
                  </a:lnTo>
                  <a:lnTo>
                    <a:pt x="8848633" y="62900"/>
                  </a:lnTo>
                  <a:lnTo>
                    <a:pt x="8826563" y="30162"/>
                  </a:lnTo>
                  <a:lnTo>
                    <a:pt x="8793825" y="8092"/>
                  </a:lnTo>
                  <a:lnTo>
                    <a:pt x="8753729" y="0"/>
                  </a:lnTo>
                  <a:close/>
                </a:path>
              </a:pathLst>
            </a:custGeom>
            <a:solidFill>
              <a:srgbClr val="9185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7822" y="3944492"/>
              <a:ext cx="8856980" cy="618490"/>
            </a:xfrm>
            <a:custGeom>
              <a:avLst/>
              <a:gdLst/>
              <a:ahLst/>
              <a:cxnLst/>
              <a:rect l="l" t="t" r="r" b="b"/>
              <a:pathLst>
                <a:path w="8856980" h="618489">
                  <a:moveTo>
                    <a:pt x="0" y="102996"/>
                  </a:moveTo>
                  <a:lnTo>
                    <a:pt x="8094" y="62900"/>
                  </a:lnTo>
                  <a:lnTo>
                    <a:pt x="30167" y="30162"/>
                  </a:lnTo>
                  <a:lnTo>
                    <a:pt x="62906" y="8092"/>
                  </a:lnTo>
                  <a:lnTo>
                    <a:pt x="102997" y="0"/>
                  </a:lnTo>
                  <a:lnTo>
                    <a:pt x="8753729" y="0"/>
                  </a:lnTo>
                  <a:lnTo>
                    <a:pt x="8793825" y="8092"/>
                  </a:lnTo>
                  <a:lnTo>
                    <a:pt x="8826563" y="30162"/>
                  </a:lnTo>
                  <a:lnTo>
                    <a:pt x="8848633" y="62900"/>
                  </a:lnTo>
                  <a:lnTo>
                    <a:pt x="8856726" y="102996"/>
                  </a:lnTo>
                  <a:lnTo>
                    <a:pt x="8856726" y="514984"/>
                  </a:lnTo>
                  <a:lnTo>
                    <a:pt x="8848633" y="555075"/>
                  </a:lnTo>
                  <a:lnTo>
                    <a:pt x="8826563" y="587814"/>
                  </a:lnTo>
                  <a:lnTo>
                    <a:pt x="8793825" y="609887"/>
                  </a:lnTo>
                  <a:lnTo>
                    <a:pt x="8753729" y="617981"/>
                  </a:lnTo>
                  <a:lnTo>
                    <a:pt x="102997" y="617981"/>
                  </a:lnTo>
                  <a:lnTo>
                    <a:pt x="62906" y="609887"/>
                  </a:lnTo>
                  <a:lnTo>
                    <a:pt x="30167" y="587814"/>
                  </a:lnTo>
                  <a:lnTo>
                    <a:pt x="8094" y="555075"/>
                  </a:lnTo>
                  <a:lnTo>
                    <a:pt x="0" y="514984"/>
                  </a:lnTo>
                  <a:lnTo>
                    <a:pt x="0" y="102996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7822" y="4608957"/>
              <a:ext cx="8856980" cy="617220"/>
            </a:xfrm>
            <a:custGeom>
              <a:avLst/>
              <a:gdLst/>
              <a:ahLst/>
              <a:cxnLst/>
              <a:rect l="l" t="t" r="r" b="b"/>
              <a:pathLst>
                <a:path w="8856980" h="617220">
                  <a:moveTo>
                    <a:pt x="8753856" y="0"/>
                  </a:moveTo>
                  <a:lnTo>
                    <a:pt x="102870" y="0"/>
                  </a:lnTo>
                  <a:lnTo>
                    <a:pt x="62831" y="8084"/>
                  </a:lnTo>
                  <a:lnTo>
                    <a:pt x="30132" y="30132"/>
                  </a:lnTo>
                  <a:lnTo>
                    <a:pt x="8084" y="62831"/>
                  </a:lnTo>
                  <a:lnTo>
                    <a:pt x="0" y="102870"/>
                  </a:lnTo>
                  <a:lnTo>
                    <a:pt x="0" y="514350"/>
                  </a:lnTo>
                  <a:lnTo>
                    <a:pt x="8084" y="554388"/>
                  </a:lnTo>
                  <a:lnTo>
                    <a:pt x="30132" y="587087"/>
                  </a:lnTo>
                  <a:lnTo>
                    <a:pt x="62831" y="609135"/>
                  </a:lnTo>
                  <a:lnTo>
                    <a:pt x="102870" y="617220"/>
                  </a:lnTo>
                  <a:lnTo>
                    <a:pt x="8753856" y="617220"/>
                  </a:lnTo>
                  <a:lnTo>
                    <a:pt x="8793878" y="609135"/>
                  </a:lnTo>
                  <a:lnTo>
                    <a:pt x="8826579" y="587087"/>
                  </a:lnTo>
                  <a:lnTo>
                    <a:pt x="8848635" y="554388"/>
                  </a:lnTo>
                  <a:lnTo>
                    <a:pt x="8856726" y="514350"/>
                  </a:lnTo>
                  <a:lnTo>
                    <a:pt x="8856726" y="102870"/>
                  </a:lnTo>
                  <a:lnTo>
                    <a:pt x="8848635" y="62831"/>
                  </a:lnTo>
                  <a:lnTo>
                    <a:pt x="8826579" y="30132"/>
                  </a:lnTo>
                  <a:lnTo>
                    <a:pt x="8793878" y="8084"/>
                  </a:lnTo>
                  <a:lnTo>
                    <a:pt x="8753856" y="0"/>
                  </a:lnTo>
                  <a:close/>
                </a:path>
              </a:pathLst>
            </a:custGeom>
            <a:solidFill>
              <a:srgbClr val="539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7822" y="4608957"/>
              <a:ext cx="8856980" cy="617220"/>
            </a:xfrm>
            <a:custGeom>
              <a:avLst/>
              <a:gdLst/>
              <a:ahLst/>
              <a:cxnLst/>
              <a:rect l="l" t="t" r="r" b="b"/>
              <a:pathLst>
                <a:path w="8856980" h="617220">
                  <a:moveTo>
                    <a:pt x="0" y="102870"/>
                  </a:moveTo>
                  <a:lnTo>
                    <a:pt x="8084" y="62831"/>
                  </a:lnTo>
                  <a:lnTo>
                    <a:pt x="30132" y="30132"/>
                  </a:lnTo>
                  <a:lnTo>
                    <a:pt x="62831" y="8084"/>
                  </a:lnTo>
                  <a:lnTo>
                    <a:pt x="102870" y="0"/>
                  </a:lnTo>
                  <a:lnTo>
                    <a:pt x="8753856" y="0"/>
                  </a:lnTo>
                  <a:lnTo>
                    <a:pt x="8793878" y="8084"/>
                  </a:lnTo>
                  <a:lnTo>
                    <a:pt x="8826579" y="30132"/>
                  </a:lnTo>
                  <a:lnTo>
                    <a:pt x="8848635" y="62831"/>
                  </a:lnTo>
                  <a:lnTo>
                    <a:pt x="8856726" y="102870"/>
                  </a:lnTo>
                  <a:lnTo>
                    <a:pt x="8856726" y="514350"/>
                  </a:lnTo>
                  <a:lnTo>
                    <a:pt x="8848635" y="554388"/>
                  </a:lnTo>
                  <a:lnTo>
                    <a:pt x="8826579" y="587087"/>
                  </a:lnTo>
                  <a:lnTo>
                    <a:pt x="8793878" y="609135"/>
                  </a:lnTo>
                  <a:lnTo>
                    <a:pt x="8753856" y="617220"/>
                  </a:lnTo>
                  <a:lnTo>
                    <a:pt x="102870" y="617220"/>
                  </a:lnTo>
                  <a:lnTo>
                    <a:pt x="62831" y="609135"/>
                  </a:lnTo>
                  <a:lnTo>
                    <a:pt x="30132" y="587087"/>
                  </a:lnTo>
                  <a:lnTo>
                    <a:pt x="8084" y="554388"/>
                  </a:lnTo>
                  <a:lnTo>
                    <a:pt x="0" y="514350"/>
                  </a:lnTo>
                  <a:lnTo>
                    <a:pt x="0" y="102870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185928" y="1336548"/>
            <a:ext cx="8455660" cy="369570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218440">
              <a:lnSpc>
                <a:spcPts val="1670"/>
              </a:lnSpc>
              <a:spcBef>
                <a:spcPts val="365"/>
              </a:spcBef>
            </a:pP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гіпокальціємія на тлі електролітного дисбалансу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і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алкалозу,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причиною яких є швидке, </a:t>
            </a:r>
            <a:r>
              <a:rPr sz="1600" spc="-4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майже</a:t>
            </a:r>
            <a:r>
              <a:rPr sz="1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раптове</a:t>
            </a:r>
            <a:r>
              <a:rPr sz="1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збільшення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кількості активного</a:t>
            </a:r>
            <a:r>
              <a:rPr sz="1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метаболіту вітаміну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в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 крові.</a:t>
            </a:r>
            <a:endParaRPr sz="16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 dirty="0">
              <a:latin typeface="Trebuchet MS"/>
              <a:cs typeface="Trebuchet MS"/>
            </a:endParaRPr>
          </a:p>
          <a:p>
            <a:pPr marL="12700" marR="758825">
              <a:lnSpc>
                <a:spcPts val="1670"/>
              </a:lnSpc>
            </a:pP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при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одномоментному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прийомі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великої дози вітаміну D2 або D3 («ударний» метод </a:t>
            </a:r>
            <a:r>
              <a:rPr sz="1600" spc="-4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лікування),</a:t>
            </a:r>
            <a:endParaRPr sz="16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 dirty="0">
              <a:latin typeface="Trebuchet MS"/>
              <a:cs typeface="Trebuchet MS"/>
            </a:endParaRPr>
          </a:p>
          <a:p>
            <a:pPr marL="12700" marR="281305">
              <a:lnSpc>
                <a:spcPts val="1670"/>
              </a:lnSpc>
            </a:pP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при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тривалій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експозиції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великих ділянок оголеної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шкіри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на весняному сонці, радіація </a:t>
            </a:r>
            <a:r>
              <a:rPr sz="1600" spc="-4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якого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особливо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 багата</a:t>
            </a:r>
            <a:r>
              <a:rPr sz="1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ультрафіолетовими</a:t>
            </a:r>
            <a:r>
              <a:rPr sz="1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променями.</a:t>
            </a:r>
            <a:endParaRPr sz="16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1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Порушення</a:t>
            </a:r>
            <a:r>
              <a:rPr sz="1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функцій</a:t>
            </a:r>
            <a:r>
              <a:rPr sz="1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паращитоподібних</a:t>
            </a:r>
            <a:r>
              <a:rPr sz="160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залоз,</a:t>
            </a:r>
            <a:endParaRPr sz="1600" dirty="0">
              <a:latin typeface="Trebuchet MS"/>
              <a:cs typeface="Trebuchet MS"/>
            </a:endParaRPr>
          </a:p>
          <a:p>
            <a:pPr marL="12700" marR="5080">
              <a:lnSpc>
                <a:spcPct val="272300"/>
              </a:lnSpc>
            </a:pP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зниження всмоктування кальцію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в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кишечнику або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підвищеним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виділенням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його з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сечею. </a:t>
            </a:r>
            <a:r>
              <a:rPr sz="1600" spc="-4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зниження</a:t>
            </a:r>
            <a:r>
              <a:rPr sz="1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в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 крові рівня магнію,</a:t>
            </a:r>
            <a:r>
              <a:rPr sz="1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натрію, хлоридів,</a:t>
            </a:r>
            <a:r>
              <a:rPr sz="1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Trebuchet MS"/>
                <a:cs typeface="Trebuchet MS"/>
              </a:rPr>
              <a:t>вітамінів </a:t>
            </a: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В, В6.</a:t>
            </a:r>
            <a:endParaRPr sz="16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2630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 txBox="1">
            <a:spLocks noChangeArrowheads="1"/>
          </p:cNvSpPr>
          <p:nvPr/>
        </p:nvSpPr>
        <p:spPr bwMode="auto">
          <a:xfrm>
            <a:off x="533400" y="216959"/>
            <a:ext cx="7924800" cy="39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Латентна форма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/>
            </a:r>
            <a:br>
              <a:rPr lang="en-US" alt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ru-RU" altLang="ru-RU" sz="27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700" dirty="0">
                <a:latin typeface="Arial" pitchFamily="34" charset="0"/>
                <a:cs typeface="Arial" pitchFamily="34" charset="0"/>
              </a:rPr>
            </a:br>
            <a:r>
              <a:rPr lang="en-US" altLang="ru-RU" sz="2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altLang="ru-RU" sz="2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endParaRPr lang="en-US" altLang="ru-RU" sz="27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9385" y="1345332"/>
            <a:ext cx="3657600" cy="3810000"/>
          </a:xfrm>
        </p:spPr>
        <p:txBody>
          <a:bodyPr/>
          <a:lstStyle/>
          <a:p>
            <a:pPr>
              <a:buNone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Симптом </a:t>
            </a:r>
            <a:r>
              <a:rPr lang="ru-RU" alt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Хвостека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–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/>
            </a:r>
            <a:b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</a:b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/>
            </a:r>
            <a:b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</a:br>
            <a:r>
              <a:rPr lang="uk-UA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постукування щоки між </a:t>
            </a:r>
            <a:r>
              <a:rPr lang="uk-UA" altLang="ru-RU" sz="20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вилично</a:t>
            </a:r>
            <a:r>
              <a:rPr lang="ru-RU" altLang="ru-RU" sz="20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ю</a:t>
            </a:r>
            <a:r>
              <a:rPr lang="uk-UA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дугою і кутом рота у </a:t>
            </a:r>
            <a:r>
              <a:rPr lang="uk-UA" altLang="ru-RU" sz="20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місц</a:t>
            </a:r>
            <a:r>
              <a:rPr lang="ru-RU" altLang="ru-RU" sz="20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і</a:t>
            </a:r>
            <a:r>
              <a:rPr lang="uk-UA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виходу лицевого нерва викликає блискавичні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uk-UA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скорочення мускулатури рота, носа, зовнішнього кута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uk-UA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ока.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95236" name="AutoShape 2" descr="https://encrypted-tbn2.gstatic.com/images?q=tbn:ANd9GcSPBhVvFyUlMZspSwkrWrPzwjq86o-AqlmReSgavKByuFu9nKau"/>
          <p:cNvSpPr>
            <a:spLocks noChangeAspect="1" noChangeArrowheads="1"/>
          </p:cNvSpPr>
          <p:nvPr/>
        </p:nvSpPr>
        <p:spPr bwMode="auto">
          <a:xfrm>
            <a:off x="155575" y="-120385"/>
            <a:ext cx="304800" cy="25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95237" name="Picture 4" descr="http://www.etsu.edu/com/medicalmystery/pictures/Chvostek_s_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7098" y="1428740"/>
            <a:ext cx="3818317" cy="333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1031862"/>
            <a:ext cx="6400800" cy="1460500"/>
          </a:xfrm>
        </p:spPr>
        <p:txBody>
          <a:bodyPr/>
          <a:lstStyle/>
          <a:p>
            <a:pPr eaLnBrk="1" hangingPunct="1">
              <a:buNone/>
            </a:pPr>
            <a:r>
              <a:rPr lang="uk-UA" alt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XIX століття - рахіт лютує серед дітей бідняків, що живуть в промислових забруднених містах</a:t>
            </a:r>
          </a:p>
          <a:p>
            <a:pPr eaLnBrk="1" hangingPunct="1">
              <a:buNone/>
            </a:pPr>
            <a:r>
              <a:rPr lang="uk-UA" alt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"Зникнення рахіту" в першій половині XX століття: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uk-UA" alt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Використання риб'ячого жиру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uk-UA" alt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Поліпшення харчування дітей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uk-UA" alt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Контроль над забруднюючими виробництвами</a:t>
            </a:r>
          </a:p>
          <a:p>
            <a:pPr eaLnBrk="1" hangingPunct="1">
              <a:buNone/>
            </a:pPr>
            <a:r>
              <a:rPr lang="uk-UA" alt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Недавнє «відродження рахіту»</a:t>
            </a:r>
            <a:r>
              <a:rPr lang="uk-UA" alt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alt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alt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останні 2-3 роки відзначається майже 2-кратне збільшення надходження в стаціонари дітей з проявами вираженого рахіту в розвинених країнах (США, Японія, Європа).</a:t>
            </a:r>
            <a:r>
              <a:rPr lang="ru-RU" alt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147" name="Заголовок 1"/>
          <p:cNvSpPr txBox="1">
            <a:spLocks/>
          </p:cNvSpPr>
          <p:nvPr/>
        </p:nvSpPr>
        <p:spPr bwMode="auto">
          <a:xfrm>
            <a:off x="642911" y="158731"/>
            <a:ext cx="8102629" cy="53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ru-RU" altLang="ru-RU" sz="2800" b="1" dirty="0" err="1">
                <a:solidFill>
                  <a:schemeClr val="tx2"/>
                </a:solidFill>
                <a:cs typeface="Times New Roman" pitchFamily="18" charset="0"/>
              </a:rPr>
              <a:t>Рахіт</a:t>
            </a:r>
            <a:r>
              <a:rPr lang="ru-RU" altLang="ru-RU" sz="2800" b="1" dirty="0">
                <a:solidFill>
                  <a:schemeClr val="tx2"/>
                </a:solidFill>
                <a:cs typeface="Times New Roman" pitchFamily="18" charset="0"/>
              </a:rPr>
              <a:t>. </a:t>
            </a:r>
            <a:r>
              <a:rPr lang="ru-RU" altLang="ru-RU" sz="2800" b="1" dirty="0" err="1">
                <a:solidFill>
                  <a:schemeClr val="tx2"/>
                </a:solidFill>
                <a:cs typeface="Times New Roman" pitchFamily="18" charset="0"/>
              </a:rPr>
              <a:t>Історична</a:t>
            </a:r>
            <a:r>
              <a:rPr lang="ru-RU" altLang="ru-RU" sz="2800" b="1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altLang="ru-RU" sz="2800" b="1" dirty="0" err="1">
                <a:solidFill>
                  <a:schemeClr val="tx2"/>
                </a:solidFill>
                <a:cs typeface="Times New Roman" pitchFamily="18" charset="0"/>
              </a:rPr>
              <a:t>довідка</a:t>
            </a:r>
            <a:r>
              <a:rPr lang="ru-RU" altLang="ru-RU" sz="2800" b="1" dirty="0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</p:txBody>
      </p:sp>
      <p:pic>
        <p:nvPicPr>
          <p:cNvPr id="6148" name="Picture 4" descr="Картинки по запросу промышленный загрязненный город 19 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9" y="1825618"/>
            <a:ext cx="2555875" cy="153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Картинки по запросу рыбий жи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9" y="3254378"/>
            <a:ext cx="2555875" cy="155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Картинки по запросу vitamin 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9725" y="265212"/>
            <a:ext cx="1058114" cy="126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"/>
            <a:ext cx="7924800" cy="1092729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latin typeface="Arial Black" pitchFamily="34" charset="0"/>
              </a:rPr>
              <a:t>Латентна форма</a:t>
            </a:r>
          </a:p>
        </p:txBody>
      </p:sp>
      <p:sp>
        <p:nvSpPr>
          <p:cNvPr id="96259" name="Прямоугольник 4"/>
          <p:cNvSpPr>
            <a:spLocks noChangeArrowheads="1"/>
          </p:cNvSpPr>
          <p:nvPr/>
        </p:nvSpPr>
        <p:spPr bwMode="auto">
          <a:xfrm>
            <a:off x="250825" y="1778000"/>
            <a:ext cx="4249738" cy="28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sz="3200" b="1" dirty="0">
                <a:solidFill>
                  <a:schemeClr val="accent1">
                    <a:lumMod val="75000"/>
                  </a:schemeClr>
                </a:solidFill>
              </a:rPr>
              <a:t>Симптом </a:t>
            </a:r>
            <a:r>
              <a:rPr lang="ru-RU" altLang="ru-RU" sz="3200" b="1" dirty="0" err="1">
                <a:solidFill>
                  <a:schemeClr val="accent1">
                    <a:lumMod val="75000"/>
                  </a:schemeClr>
                </a:solidFill>
              </a:rPr>
              <a:t>Труссо</a:t>
            </a:r>
            <a:r>
              <a:rPr lang="en-US" altLang="ru-RU" sz="3200" b="1" dirty="0">
                <a:solidFill>
                  <a:schemeClr val="accent1">
                    <a:lumMod val="75000"/>
                  </a:schemeClr>
                </a:solidFill>
              </a:rPr>
              <a:t> — </a:t>
            </a:r>
            <a:endParaRPr lang="uk-UA" alt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</a:pPr>
            <a:endParaRPr lang="uk-UA" alt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uk-UA" altLang="ru-RU" sz="2400" b="1" dirty="0" err="1">
                <a:solidFill>
                  <a:schemeClr val="accent1">
                    <a:lumMod val="75000"/>
                  </a:schemeClr>
                </a:solidFill>
              </a:rPr>
              <a:t>здавлення</a:t>
            </a:r>
            <a:r>
              <a:rPr lang="uk-UA" altLang="ru-RU" sz="2400" b="1" dirty="0">
                <a:solidFill>
                  <a:schemeClr val="accent1">
                    <a:lumMod val="75000"/>
                  </a:schemeClr>
                </a:solidFill>
              </a:rPr>
              <a:t> нервово-судинного пучка в області борозни двоголового м'яза за допомогою манжетки викликає судомне зведення пальців (рука акушера)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alt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6260" name="AutoShape 7" descr="https://encrypted-tbn2.gstatic.com/images?q=tbn:ANd9GcSPBhVvFyUlMZspSwkrWrPzwjq86o-AqlmReSgavKByuFu9nKau"/>
          <p:cNvSpPr>
            <a:spLocks noChangeAspect="1" noChangeArrowheads="1"/>
          </p:cNvSpPr>
          <p:nvPr/>
        </p:nvSpPr>
        <p:spPr bwMode="auto">
          <a:xfrm>
            <a:off x="155575" y="-120385"/>
            <a:ext cx="304800" cy="25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96261" name="AutoShape 9" descr="https://encrypted-tbn2.gstatic.com/images?q=tbn:ANd9GcSPBhVvFyUlMZspSwkrWrPzwjq86o-AqlmReSgavKByuFu9nKau"/>
          <p:cNvSpPr>
            <a:spLocks noChangeAspect="1" noChangeArrowheads="1"/>
          </p:cNvSpPr>
          <p:nvPr/>
        </p:nvSpPr>
        <p:spPr bwMode="auto">
          <a:xfrm>
            <a:off x="155575" y="-120385"/>
            <a:ext cx="304800" cy="25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857501"/>
            <a:ext cx="3887790" cy="1415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Галя\Desktop\tetany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634984"/>
            <a:ext cx="24384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6958"/>
            <a:ext cx="7924800" cy="65615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2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Латентна форма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000112"/>
            <a:ext cx="7747026" cy="387483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ru-RU" sz="2000" dirty="0">
              <a:solidFill>
                <a:srgbClr val="FFFFFF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Симптом Маслова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uk-UA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зупинка дихання при легкому шкірному уколі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altLang="ru-RU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Симптом </a:t>
            </a:r>
            <a:r>
              <a:rPr lang="ru-RU" alt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Ерба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(Підвищена збудливість на гальванічний струм) - при накладенні катода на пер</a:t>
            </a:r>
            <a:r>
              <a:rPr lang="ru-RU" altLang="ru-RU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uk-UA" altLang="ru-RU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неальн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uk-UA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область або </a:t>
            </a:r>
            <a:r>
              <a:rPr lang="uk-UA" altLang="ru-RU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серединн</a:t>
            </a:r>
            <a:r>
              <a:rPr lang="ru-RU" altLang="ru-RU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ий</a:t>
            </a:r>
            <a:r>
              <a:rPr lang="uk-UA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нерв, м'язове скорочення з'являється при силі струму нижче 5 мА.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alt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Симптом </a:t>
            </a:r>
            <a:r>
              <a:rPr lang="ru-RU" alt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Люста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uk-UA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надавлювання на </a:t>
            </a:r>
            <a:r>
              <a:rPr lang="uk-UA" altLang="ru-RU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перінеальний</a:t>
            </a:r>
            <a:r>
              <a:rPr lang="uk-UA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нерв нижче головки малогомілкової кістки викликає згинання і відведення стопи.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alt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76234"/>
            <a:ext cx="7924800" cy="50905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dirty="0" err="1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Маніфестна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форма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85292"/>
            <a:ext cx="8321703" cy="3536673"/>
          </a:xfrm>
        </p:spPr>
        <p:txBody>
          <a:bodyPr/>
          <a:lstStyle/>
          <a:p>
            <a:pPr eaLnBrk="1" hangingPunct="1"/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Ларингоспазм</a:t>
            </a:r>
          </a:p>
          <a:p>
            <a:pPr eaLnBrk="1" hangingPunct="1"/>
            <a:r>
              <a:rPr lang="ru-RU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Карпопедальний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спазм </a:t>
            </a:r>
          </a:p>
          <a:p>
            <a:pPr eaLnBrk="1" hangingPunct="1"/>
            <a:r>
              <a:rPr lang="ru-RU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Еклампсія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генералізовані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тоніко-клонічні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судоми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/>
            <a:endParaRPr lang="ru-RU" alt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buFontTx/>
              <a:buNone/>
            </a:pPr>
            <a:endParaRPr lang="ru-RU" alt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38200"/>
            <a:ext cx="4336482" cy="2536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513" y="2425452"/>
            <a:ext cx="3024336" cy="300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Заголовок 1"/>
          <p:cNvSpPr>
            <a:spLocks noGrp="1"/>
          </p:cNvSpPr>
          <p:nvPr>
            <p:ph type="title"/>
          </p:nvPr>
        </p:nvSpPr>
        <p:spPr>
          <a:xfrm>
            <a:off x="468313" y="357170"/>
            <a:ext cx="7747025" cy="595330"/>
          </a:xfrm>
        </p:spPr>
        <p:txBody>
          <a:bodyPr/>
          <a:lstStyle/>
          <a:p>
            <a:pPr algn="ctr"/>
            <a:r>
              <a:rPr lang="ru-RU" altLang="ru-RU" cap="all" dirty="0" err="1">
                <a:latin typeface="Arial Black" pitchFamily="34" charset="0"/>
              </a:rPr>
              <a:t>Тетанія</a:t>
            </a:r>
            <a:endParaRPr lang="ru-RU" altLang="ru-RU" cap="all" dirty="0">
              <a:latin typeface="Arial Black" pitchFamily="34" charset="0"/>
            </a:endParaRPr>
          </a:p>
        </p:txBody>
      </p:sp>
      <p:sp>
        <p:nvSpPr>
          <p:cNvPr id="99331" name="Содержимое 2"/>
          <p:cNvSpPr>
            <a:spLocks noGrp="1"/>
          </p:cNvSpPr>
          <p:nvPr>
            <p:ph idx="1"/>
          </p:nvPr>
        </p:nvSpPr>
        <p:spPr>
          <a:xfrm>
            <a:off x="428596" y="1000112"/>
            <a:ext cx="7858180" cy="4071966"/>
          </a:xfrm>
        </p:spPr>
        <p:txBody>
          <a:bodyPr/>
          <a:lstStyle/>
          <a:p>
            <a:pPr algn="just"/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одна з найбільш частих форм спазмофілії. </a:t>
            </a:r>
            <a:endParaRPr lang="uk-UA" altLang="ru-RU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alt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неї характерні </a:t>
            </a:r>
            <a:r>
              <a:rPr lang="uk-UA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карпопедальні</a:t>
            </a:r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спазми: кисть зігнута, великий палець приведений до долоні, решта розігнуті і напружені (рука акушера). Стопи в </a:t>
            </a:r>
            <a:r>
              <a:rPr lang="uk-UA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еквіноварусній</a:t>
            </a:r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позиції. Ці судоми тривають кілька годин, а іноді і днів, болючі. На кінцівках часто з'являються набряки. </a:t>
            </a:r>
            <a:r>
              <a:rPr lang="uk-UA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Карпопедальні</a:t>
            </a:r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спазми можуть поєднуватися із загальними тонічними судомами, косоокістю, напругою мімічної мускулатури (тетанічне обличчя) і м'язів шиї.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3600" cap="none" dirty="0">
                <a:latin typeface="Arial Black" pitchFamily="34" charset="0"/>
              </a:rPr>
              <a:t>Ларингоспазм</a:t>
            </a:r>
          </a:p>
        </p:txBody>
      </p:sp>
      <p:sp>
        <p:nvSpPr>
          <p:cNvPr id="100355" name="Содержимое 2"/>
          <p:cNvSpPr>
            <a:spLocks noGrp="1"/>
          </p:cNvSpPr>
          <p:nvPr>
            <p:ph idx="1"/>
          </p:nvPr>
        </p:nvSpPr>
        <p:spPr>
          <a:xfrm>
            <a:off x="395288" y="1117864"/>
            <a:ext cx="8229600" cy="3771636"/>
          </a:xfrm>
        </p:spPr>
        <p:txBody>
          <a:bodyPr/>
          <a:lstStyle/>
          <a:p>
            <a:pPr algn="just"/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проявляється судомною напругою голосових зв'язок і закриттям гортані, що призводить до порушення дихання (експіраторне апное). Дитина закидає голову назад, блідніє, з'являється ціаноз слизових оболонок. Потім спазм слабшає, настає гучний вдих і стан дитини поліпшується. Якщо спазм триває тривалий час, то можуть бути втрата свідомості і загальні </a:t>
            </a:r>
            <a:r>
              <a:rPr lang="uk-UA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тоніко-клонічні</a:t>
            </a:r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судоми.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cap="all" dirty="0" err="1">
                <a:latin typeface="Arial Black" pitchFamily="34" charset="0"/>
              </a:rPr>
              <a:t>Еклампсія</a:t>
            </a:r>
            <a:endParaRPr lang="ru-RU" altLang="ru-RU" sz="4400" cap="all" dirty="0">
              <a:latin typeface="Arial Black" pitchFamily="34" charset="0"/>
            </a:endParaRPr>
          </a:p>
        </p:txBody>
      </p:sp>
      <p:sp>
        <p:nvSpPr>
          <p:cNvPr id="1013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 підвищеній температурі або серед повного здоров'я виникають судоми </a:t>
            </a:r>
            <a:r>
              <a:rPr lang="uk-UA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тоніко-клонічні</a:t>
            </a:r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або </a:t>
            </a:r>
            <a:r>
              <a:rPr lang="uk-UA" altLang="ru-RU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клонічного</a:t>
            </a:r>
            <a:r>
              <a:rPr lang="uk-UA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характеру з втратою свідомості.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55"/>
          <a:stretch/>
        </p:blipFill>
        <p:spPr bwMode="auto">
          <a:xfrm>
            <a:off x="611560" y="3096595"/>
            <a:ext cx="3810000" cy="211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19"/>
          <a:stretch/>
        </p:blipFill>
        <p:spPr bwMode="auto">
          <a:xfrm>
            <a:off x="4716016" y="3096595"/>
            <a:ext cx="3528392" cy="209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38107"/>
            <a:ext cx="7924800" cy="695852"/>
          </a:xfrm>
        </p:spPr>
        <p:txBody>
          <a:bodyPr/>
          <a:lstStyle/>
          <a:p>
            <a:pPr algn="ctr" eaLnBrk="1" hangingPunct="1"/>
            <a:r>
              <a:rPr lang="ru-RU" altLang="ru-RU" dirty="0" err="1">
                <a:latin typeface="Arial Black" pitchFamily="34" charset="0"/>
              </a:rPr>
              <a:t>Лікування</a:t>
            </a:r>
            <a:endParaRPr lang="ru-RU" altLang="ru-RU" dirty="0">
              <a:latin typeface="Arial Black" pitchFamily="34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952488"/>
            <a:ext cx="8643998" cy="4462211"/>
          </a:xfrm>
        </p:spPr>
        <p:txBody>
          <a:bodyPr/>
          <a:lstStyle/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uk-UA" altLang="ru-RU" b="1" dirty="0">
                <a:latin typeface="Arial" pitchFamily="34" charset="0"/>
                <a:cs typeface="Arial" pitchFamily="34" charset="0"/>
              </a:rPr>
              <a:t>Перша допомога</a:t>
            </a:r>
            <a:br>
              <a:rPr lang="uk-UA" altLang="ru-RU" b="1" dirty="0">
                <a:latin typeface="Arial" pitchFamily="34" charset="0"/>
                <a:cs typeface="Arial" pitchFamily="34" charset="0"/>
              </a:rPr>
            </a:br>
            <a:r>
              <a:rPr lang="uk-UA" altLang="ru-RU" b="1" dirty="0">
                <a:latin typeface="Arial" pitchFamily="34" charset="0"/>
                <a:cs typeface="Arial" pitchFamily="34" charset="0"/>
              </a:rPr>
              <a:t>Ларингоспазм 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- поплескати по щоках, умити дитину холодною водою та </a:t>
            </a:r>
            <a:r>
              <a:rPr lang="uk-UA" altLang="ru-RU" dirty="0" err="1">
                <a:latin typeface="Arial" pitchFamily="34" charset="0"/>
                <a:cs typeface="Arial" pitchFamily="34" charset="0"/>
              </a:rPr>
              <a:t>ін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;</a:t>
            </a:r>
            <a:br>
              <a:rPr lang="uk-UA" altLang="ru-RU" dirty="0">
                <a:latin typeface="Arial" pitchFamily="34" charset="0"/>
                <a:cs typeface="Arial" pitchFamily="34" charset="0"/>
              </a:rPr>
            </a:br>
            <a:r>
              <a:rPr lang="uk-UA" altLang="ru-RU" b="1" dirty="0">
                <a:latin typeface="Arial" pitchFamily="34" charset="0"/>
                <a:cs typeface="Arial" pitchFamily="34" charset="0"/>
              </a:rPr>
              <a:t>Судоми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 – </a:t>
            </a:r>
            <a:r>
              <a:rPr lang="uk-UA" altLang="ru-RU" dirty="0" err="1">
                <a:latin typeface="Arial" pitchFamily="34" charset="0"/>
                <a:cs typeface="Arial" pitchFamily="34" charset="0"/>
              </a:rPr>
              <a:t>Діазепам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 (0,5% розчин, 0,1 мл/кг), одночасно з препаратами кальцію - 20 мг/кг </a:t>
            </a:r>
            <a:r>
              <a:rPr lang="uk-UA" altLang="ru-RU" dirty="0" err="1">
                <a:latin typeface="Arial" pitchFamily="34" charset="0"/>
                <a:cs typeface="Arial" pitchFamily="34" charset="0"/>
              </a:rPr>
              <a:t>внутрішньовенно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 протягом 10-20 хвилин або 2 мл/кг 10% кальцію </a:t>
            </a:r>
            <a:r>
              <a:rPr lang="uk-UA" altLang="ru-RU" dirty="0" err="1">
                <a:latin typeface="Arial" pitchFamily="34" charset="0"/>
                <a:cs typeface="Arial" pitchFamily="34" charset="0"/>
              </a:rPr>
              <a:t>глюконату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, 0,7 мл/кг 10% хлориду кальцію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харчування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uk-UA" altLang="ru-RU" b="1" dirty="0" err="1">
                <a:latin typeface="Arial" pitchFamily="34" charset="0"/>
                <a:cs typeface="Arial" pitchFamily="34" charset="0"/>
              </a:rPr>
              <a:t>Пр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епарати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b="1" dirty="0" err="1">
                <a:latin typeface="Arial" pitchFamily="34" charset="0"/>
                <a:cs typeface="Arial" pitchFamily="34" charset="0"/>
              </a:rPr>
              <a:t>кальцію</a:t>
            </a:r>
            <a:r>
              <a:rPr lang="ru-RU" alt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(10% кальцію </a:t>
            </a:r>
            <a:r>
              <a:rPr lang="uk-UA" altLang="ru-RU" dirty="0" err="1">
                <a:latin typeface="Arial" pitchFamily="34" charset="0"/>
                <a:cs typeface="Arial" pitchFamily="34" charset="0"/>
              </a:rPr>
              <a:t>глюконат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 50 мг/кг/добу).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ru-RU" altLang="ru-RU" dirty="0">
                <a:latin typeface="Arial" pitchFamily="34" charset="0"/>
                <a:cs typeface="Arial" pitchFamily="34" charset="0"/>
              </a:rPr>
              <a:t>          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Після нормалізації рівня кальцію в крові - лікування рахіту вітаміном D3 (2000-5000 </a:t>
            </a:r>
            <a:r>
              <a:rPr lang="uk-UA" altLang="ru-RU" dirty="0" err="1">
                <a:latin typeface="Arial" pitchFamily="34" charset="0"/>
                <a:cs typeface="Arial" pitchFamily="34" charset="0"/>
              </a:rPr>
              <a:t>МО</a:t>
            </a:r>
            <a:r>
              <a:rPr lang="uk-UA" altLang="ru-RU" dirty="0">
                <a:latin typeface="Arial" pitchFamily="34" charset="0"/>
                <a:cs typeface="Arial" pitchFamily="34" charset="0"/>
              </a:rPr>
              <a:t> 30-45 днів в залежності від ступеня тяжкості рахіту).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4"/>
          <p:cNvSpPr txBox="1">
            <a:spLocks noChangeArrowheads="1"/>
          </p:cNvSpPr>
          <p:nvPr/>
        </p:nvSpPr>
        <p:spPr bwMode="auto">
          <a:xfrm flipV="1">
            <a:off x="1066800" y="4828646"/>
            <a:ext cx="662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 sz="2800">
              <a:latin typeface="Tahoma" pitchFamily="34" charset="0"/>
              <a:cs typeface="Arial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158731"/>
            <a:ext cx="7467600" cy="952500"/>
          </a:xfrm>
        </p:spPr>
        <p:txBody>
          <a:bodyPr/>
          <a:lstStyle/>
          <a:p>
            <a:pPr algn="ctr"/>
            <a:r>
              <a:rPr lang="ru-RU" altLang="zh-CN" b="1" cap="all" dirty="0" err="1">
                <a:latin typeface="Arial Black" pitchFamily="34" charset="0"/>
                <a:cs typeface="Arial" charset="0"/>
              </a:rPr>
              <a:t>Гіпервітаміноз</a:t>
            </a:r>
            <a:r>
              <a:rPr lang="ru-RU" altLang="zh-CN" b="1" cap="all" dirty="0">
                <a:latin typeface="Arial Black" pitchFamily="34" charset="0"/>
                <a:cs typeface="Arial" charset="0"/>
              </a:rPr>
              <a:t> Д</a:t>
            </a:r>
            <a:endParaRPr lang="ru-RU" b="1" cap="all" dirty="0"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7158" y="1190613"/>
            <a:ext cx="8215370" cy="406146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None/>
            </a:pPr>
            <a:r>
              <a:rPr lang="uk-UA" altLang="zh-CN" dirty="0">
                <a:latin typeface="Arial Black" pitchFamily="34" charset="0"/>
                <a:cs typeface="Arial" charset="0"/>
              </a:rPr>
              <a:t>характеризується </a:t>
            </a:r>
            <a:r>
              <a:rPr lang="uk-UA" altLang="zh-CN" dirty="0" err="1">
                <a:latin typeface="Arial Black" pitchFamily="34" charset="0"/>
                <a:cs typeface="Arial" charset="0"/>
              </a:rPr>
              <a:t>гіперкальцемією</a:t>
            </a:r>
            <a:r>
              <a:rPr lang="uk-UA" altLang="zh-CN" dirty="0">
                <a:latin typeface="Arial Black" pitchFamily="34" charset="0"/>
                <a:cs typeface="Arial" charset="0"/>
              </a:rPr>
              <a:t> і маніфестує</a:t>
            </a:r>
            <a:r>
              <a:rPr lang="ru-RU" altLang="zh-CN" dirty="0">
                <a:latin typeface="Arial Black" pitchFamily="34" charset="0"/>
                <a:cs typeface="Arial" charset="0"/>
              </a:rPr>
              <a:t> </a:t>
            </a:r>
            <a:r>
              <a:rPr lang="en-US" altLang="zh-CN" sz="2800" dirty="0">
                <a:latin typeface="Arial Black" pitchFamily="34" charset="0"/>
                <a:cs typeface="Arial" charset="0"/>
              </a:rPr>
              <a:t>:</a:t>
            </a:r>
          </a:p>
          <a:p>
            <a:pPr lvl="1" eaLnBrk="1" hangingPunct="1"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uk-UA" altLang="zh-CN" sz="2400" b="1" dirty="0">
                <a:latin typeface="Arial" pitchFamily="34" charset="0"/>
                <a:cs typeface="Arial" pitchFamily="34" charset="0"/>
              </a:rPr>
              <a:t>Нудота і блювання</a:t>
            </a:r>
            <a:r>
              <a:rPr lang="ru-RU" altLang="zh-CN" sz="2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1" eaLnBrk="1" hangingPunct="1"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uk-UA" altLang="zh-CN" sz="2400" b="1" dirty="0">
                <a:latin typeface="Arial" pitchFamily="34" charset="0"/>
                <a:cs typeface="Arial" pitchFamily="34" charset="0"/>
              </a:rPr>
              <a:t>Жага і поліурія</a:t>
            </a:r>
            <a:r>
              <a:rPr lang="ru-RU" altLang="zh-CN" sz="2400" b="1" dirty="0">
                <a:latin typeface="Arial" pitchFamily="34" charset="0"/>
                <a:cs typeface="Arial" pitchFamily="34" charset="0"/>
              </a:rPr>
              <a:t> </a:t>
            </a:r>
            <a:endParaRPr lang="en-US" altLang="zh-CN" sz="2400" b="1" dirty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uk-UA" altLang="zh-CN" sz="2400" b="1" dirty="0">
                <a:latin typeface="Arial" pitchFamily="34" charset="0"/>
                <a:cs typeface="Arial" pitchFamily="34" charset="0"/>
              </a:rPr>
              <a:t>Свербіння</a:t>
            </a:r>
            <a:r>
              <a:rPr lang="ru-RU" altLang="zh-CN" sz="2400" b="1" dirty="0">
                <a:latin typeface="Arial" pitchFamily="34" charset="0"/>
                <a:cs typeface="Arial" pitchFamily="34" charset="0"/>
              </a:rPr>
              <a:t> </a:t>
            </a:r>
            <a:endParaRPr lang="en-US" altLang="zh-CN" sz="2400" b="1" dirty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uk-UA" altLang="zh-CN" sz="2400" b="1" dirty="0">
                <a:latin typeface="Arial" pitchFamily="34" charset="0"/>
                <a:cs typeface="Arial" pitchFamily="34" charset="0"/>
              </a:rPr>
              <a:t>Болі в суглобах і м'язах</a:t>
            </a:r>
            <a:r>
              <a:rPr lang="ru-RU" altLang="zh-CN" sz="2400" b="1" dirty="0">
                <a:latin typeface="Arial" pitchFamily="34" charset="0"/>
                <a:cs typeface="Arial" pitchFamily="34" charset="0"/>
              </a:rPr>
              <a:t> </a:t>
            </a:r>
            <a:endParaRPr lang="en-US" altLang="zh-CN" sz="2400" b="1" dirty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uk-UA" altLang="zh-CN" sz="2400" b="1" dirty="0">
                <a:latin typeface="Arial" pitchFamily="34" charset="0"/>
                <a:cs typeface="Arial" pitchFamily="34" charset="0"/>
              </a:rPr>
              <a:t>Дезорієнтація і кома</a:t>
            </a:r>
            <a:r>
              <a:rPr lang="ru-RU" altLang="zh-CN" sz="2400" b="1" dirty="0">
                <a:latin typeface="Arial" pitchFamily="34" charset="0"/>
                <a:cs typeface="Arial" pitchFamily="34" charset="0"/>
              </a:rPr>
              <a:t> </a:t>
            </a:r>
            <a:endParaRPr lang="en-US" altLang="zh-CN" sz="2400" b="1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ru-RU" altLang="zh-CN" dirty="0" err="1">
                <a:latin typeface="Arial Black" pitchFamily="34" charset="0"/>
                <a:cs typeface="Arial" charset="0"/>
              </a:rPr>
              <a:t>Гіпервітаміноз</a:t>
            </a:r>
            <a:r>
              <a:rPr lang="ru-RU" altLang="zh-CN" dirty="0">
                <a:latin typeface="Arial Black" pitchFamily="34" charset="0"/>
                <a:cs typeface="Arial" charset="0"/>
              </a:rPr>
              <a:t> Д</a:t>
            </a:r>
            <a:r>
              <a:rPr lang="en-US" altLang="zh-CN" sz="4000" dirty="0">
                <a:latin typeface="Arial Black" pitchFamily="34" charset="0"/>
                <a:cs typeface="Arial" charset="0"/>
              </a:rPr>
              <a:t>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993404"/>
            <a:ext cx="7467600" cy="262119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altLang="zh-CN" b="1" dirty="0" err="1"/>
              <a:t>Кальцифікація</a:t>
            </a:r>
            <a:r>
              <a:rPr lang="uk-UA" altLang="zh-CN" b="1" dirty="0"/>
              <a:t> м'яких тканин</a:t>
            </a:r>
            <a:br>
              <a:rPr lang="uk-UA" altLang="zh-CN" b="1" dirty="0"/>
            </a:br>
            <a:r>
              <a:rPr lang="uk-UA" altLang="zh-CN" b="1" dirty="0"/>
              <a:t> - Легені, серце, судини</a:t>
            </a:r>
            <a:r>
              <a:rPr lang="ru-RU" altLang="zh-CN" dirty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uk-UA" altLang="zh-CN" b="1" dirty="0" err="1"/>
              <a:t>гіперкальціємія</a:t>
            </a:r>
            <a:r>
              <a:rPr lang="uk-UA" altLang="zh-CN" b="1" dirty="0"/>
              <a:t/>
            </a:r>
            <a:br>
              <a:rPr lang="uk-UA" altLang="zh-CN" b="1" dirty="0"/>
            </a:br>
            <a:r>
              <a:rPr lang="uk-UA" altLang="zh-CN" b="1" dirty="0"/>
              <a:t> - Підвищений вміст кальцію в крові призводить до формування каменів в нирках</a:t>
            </a:r>
            <a:endParaRPr lang="en-US" altLang="zh-CN" sz="3000" b="1" dirty="0"/>
          </a:p>
          <a:p>
            <a:pPr eaLnBrk="1" hangingPunct="1">
              <a:lnSpc>
                <a:spcPct val="80000"/>
              </a:lnSpc>
            </a:pPr>
            <a:r>
              <a:rPr lang="uk-UA" altLang="zh-CN" b="1" dirty="0"/>
              <a:t>Втрата апетиту</a:t>
            </a:r>
            <a:r>
              <a:rPr lang="ru-RU" altLang="zh-CN" dirty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uk-UA" altLang="zh-CN" b="1" dirty="0"/>
              <a:t>Жага і поліурія</a:t>
            </a:r>
            <a:r>
              <a:rPr lang="ru-RU" altLang="zh-CN" dirty="0"/>
              <a:t> </a:t>
            </a:r>
            <a:endParaRPr lang="en-US" altLang="zh-CN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25252"/>
            <a:ext cx="2166188" cy="12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3" y="0"/>
            <a:ext cx="2221655" cy="17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337967" y="2264887"/>
            <a:ext cx="3297929" cy="830997"/>
          </a:xfrm>
          <a:prstGeom prst="rect">
            <a:avLst/>
          </a:prstGeom>
          <a:gradFill flip="none" rotWithShape="1">
            <a:gsLst>
              <a:gs pos="0">
                <a:srgbClr val="D6DDFE">
                  <a:shade val="30000"/>
                  <a:satMod val="115000"/>
                </a:srgbClr>
              </a:gs>
              <a:gs pos="50000">
                <a:srgbClr val="D6DDFE">
                  <a:shade val="67500"/>
                  <a:satMod val="115000"/>
                </a:srgbClr>
              </a:gs>
              <a:gs pos="100000">
                <a:srgbClr val="D6DDFE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ЛІКУВАННЯ </a:t>
            </a:r>
          </a:p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ГІПЕРВІТАМІНОЗУ Д</a:t>
            </a:r>
            <a:endParaRPr lang="uk-UA" sz="24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4139952" y="1941722"/>
            <a:ext cx="4075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rebuchet MS"/>
              <a:cs typeface="Trebuchet MS"/>
            </a:endParaRPr>
          </a:p>
          <a:p>
            <a:endParaRPr lang="uk-UA" dirty="0"/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2995475" y="285538"/>
            <a:ext cx="3888432" cy="165618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Обов'язкові заходи: виключити вітамін </a:t>
            </a:r>
            <a:r>
              <a:rPr lang="en-US" dirty="0"/>
              <a:t>D </a:t>
            </a:r>
            <a:r>
              <a:rPr lang="uk-UA" dirty="0"/>
              <a:t>та  препарати кальцію, </a:t>
            </a:r>
            <a:r>
              <a:rPr lang="uk-UA" dirty="0" err="1"/>
              <a:t>інфузійна</a:t>
            </a:r>
            <a:r>
              <a:rPr lang="uk-UA" dirty="0"/>
              <a:t> терапія  ізотонічними глюкозо-сольовими розчинами,  сечогінні засоби (</a:t>
            </a:r>
            <a:r>
              <a:rPr lang="uk-UA" dirty="0" err="1"/>
              <a:t>фуросемід</a:t>
            </a:r>
            <a:r>
              <a:rPr lang="uk-UA" dirty="0"/>
              <a:t>, </a:t>
            </a:r>
            <a:r>
              <a:rPr lang="uk-UA" dirty="0" err="1"/>
              <a:t>торасемід</a:t>
            </a:r>
            <a:r>
              <a:rPr lang="uk-UA" dirty="0"/>
              <a:t>).</a:t>
            </a: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4939691" y="2078186"/>
            <a:ext cx="3509490" cy="164341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Допоміжні методи лікування:</a:t>
            </a:r>
          </a:p>
          <a:p>
            <a:pPr algn="ctr"/>
            <a:r>
              <a:rPr lang="uk-UA" dirty="0" err="1"/>
              <a:t>глюкокортикоїди</a:t>
            </a:r>
            <a:r>
              <a:rPr lang="uk-UA" dirty="0"/>
              <a:t>, </a:t>
            </a:r>
            <a:r>
              <a:rPr lang="uk-UA" dirty="0" err="1"/>
              <a:t>кальцитонін</a:t>
            </a:r>
            <a:r>
              <a:rPr lang="uk-UA" dirty="0"/>
              <a:t>, вітаміни А і Е.</a:t>
            </a:r>
          </a:p>
          <a:p>
            <a:pPr algn="ctr"/>
            <a:r>
              <a:rPr lang="uk-UA" dirty="0"/>
              <a:t>обмеження інсоляції.</a:t>
            </a: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2396908" y="3865612"/>
            <a:ext cx="3744416" cy="165346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Дієта зі зменшенням в харчуванні продуктів,  що містять велику кількість кальцію (молоко,  сир та ін.).</a:t>
            </a:r>
          </a:p>
        </p:txBody>
      </p:sp>
      <p:sp>
        <p:nvSpPr>
          <p:cNvPr id="13" name="Стрілка вправо 12"/>
          <p:cNvSpPr/>
          <p:nvPr/>
        </p:nvSpPr>
        <p:spPr>
          <a:xfrm>
            <a:off x="3779912" y="26575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ілка вправо 13"/>
          <p:cNvSpPr/>
          <p:nvPr/>
        </p:nvSpPr>
        <p:spPr>
          <a:xfrm rot="2679044">
            <a:off x="979410" y="342363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трілка вниз 14"/>
          <p:cNvSpPr/>
          <p:nvPr/>
        </p:nvSpPr>
        <p:spPr>
          <a:xfrm rot="13396429">
            <a:off x="1889125" y="10666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"/>
          <a:stretch/>
        </p:blipFill>
        <p:spPr bwMode="auto">
          <a:xfrm>
            <a:off x="6718611" y="4182138"/>
            <a:ext cx="1991936" cy="136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812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vitamin 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5636" y="409228"/>
            <a:ext cx="1272428" cy="148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5" descr="AA0433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0"/>
            <a:ext cx="3129693" cy="198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643306" y="238106"/>
            <a:ext cx="4210056" cy="1262071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k-UA" altLang="uk-UA" sz="4800" b="1" dirty="0"/>
              <a:t>Рахіт</a:t>
            </a:r>
            <a:br>
              <a:rPr lang="uk-UA" altLang="uk-UA" sz="4800" b="1" dirty="0"/>
            </a:br>
            <a:r>
              <a:rPr lang="uk-UA" altLang="uk-UA" sz="4000" b="1" dirty="0"/>
              <a:t>(</a:t>
            </a:r>
            <a:r>
              <a:rPr lang="en-US" altLang="uk-UA" sz="4000" b="1" dirty="0"/>
              <a:t>Rickets)</a:t>
            </a:r>
            <a:endParaRPr lang="ru-RU" altLang="uk-UA" sz="4000" b="1" dirty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4282" y="1984369"/>
            <a:ext cx="8429684" cy="333377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None/>
            </a:pP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захворювання </a:t>
            </a:r>
            <a:r>
              <a:rPr lang="uk-UA" altLang="uk-UA" b="1" i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зростаючого організму </a:t>
            </a: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(дітей перших 2-х років життя, </a:t>
            </a:r>
          </a:p>
          <a:p>
            <a:pPr algn="just" eaLnBrk="1" hangingPunct="1">
              <a:lnSpc>
                <a:spcPct val="80000"/>
              </a:lnSpc>
              <a:buNone/>
            </a:pP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яке виникає переважно при </a:t>
            </a:r>
            <a:r>
              <a:rPr lang="uk-UA" altLang="uk-UA" b="1" i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дефіциті вітаміну </a:t>
            </a:r>
            <a:r>
              <a:rPr lang="en-US" altLang="uk-UA" b="1" i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uk-UA" altLang="uk-UA" b="1" i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Са, Р,</a:t>
            </a: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None/>
            </a:pP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характеризується порушенням усіх видів обміну речовин  (фосфорно-кальцієвого),</a:t>
            </a:r>
          </a:p>
          <a:p>
            <a:pPr algn="just" eaLnBrk="1" hangingPunct="1">
              <a:lnSpc>
                <a:spcPct val="80000"/>
              </a:lnSpc>
              <a:buNone/>
            </a:pP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ураженням нервової системи, кістково-м</a:t>
            </a:r>
            <a:r>
              <a:rPr lang="en-US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ru-RU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язов</a:t>
            </a:r>
            <a:r>
              <a:rPr lang="uk-UA" altLang="uk-UA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ого</a:t>
            </a: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апарату</a:t>
            </a:r>
            <a:r>
              <a:rPr lang="uk-UA" altLang="uk-UA" sz="28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altLang="uk-UA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внутрішніх органів, зниженням реактивності організму</a:t>
            </a:r>
            <a:endParaRPr lang="ru-RU" altLang="uk-UA" sz="2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995936" y="625252"/>
            <a:ext cx="47525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Вітамін </a:t>
            </a:r>
            <a:r>
              <a:rPr lang="en-US" dirty="0"/>
              <a:t>D </a:t>
            </a:r>
            <a:r>
              <a:rPr lang="uk-UA" dirty="0"/>
              <a:t>уже не може </a:t>
            </a:r>
            <a:r>
              <a:rPr lang="uk-UA" dirty="0" smtClean="0"/>
              <a:t>розглядатися тільки </a:t>
            </a:r>
            <a:r>
              <a:rPr lang="uk-UA" dirty="0"/>
              <a:t>як один із головних регуляторів мінерального обміну в організмі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</a:p>
          <a:p>
            <a:r>
              <a:rPr lang="uk-UA" dirty="0" smtClean="0"/>
              <a:t>Він </a:t>
            </a:r>
            <a:r>
              <a:rPr lang="uk-UA" dirty="0"/>
              <a:t>контролює багато видів </a:t>
            </a:r>
            <a:r>
              <a:rPr lang="uk-UA" dirty="0" smtClean="0"/>
              <a:t>обміну речовин</a:t>
            </a:r>
            <a:r>
              <a:rPr lang="uk-UA" dirty="0"/>
              <a:t>, процеси проліферації та диференціювання клітин різних тканин, впливає на функціональний </a:t>
            </a:r>
            <a:r>
              <a:rPr lang="uk-UA" dirty="0" smtClean="0"/>
              <a:t>стан </a:t>
            </a:r>
            <a:r>
              <a:rPr lang="uk-UA" dirty="0" err="1" smtClean="0"/>
              <a:t>життєво</a:t>
            </a:r>
            <a:r>
              <a:rPr lang="uk-UA" dirty="0" smtClean="0"/>
              <a:t> </a:t>
            </a:r>
            <a:r>
              <a:rPr lang="uk-UA" dirty="0"/>
              <a:t>важливих органів і систем, зокрема кістково-м’язової, серцево-судинної та ін. </a:t>
            </a:r>
            <a:endParaRPr lang="uk-UA" dirty="0" smtClean="0"/>
          </a:p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753036"/>
            <a:ext cx="3641817" cy="2752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539552" y="4087983"/>
            <a:ext cx="7704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Вітамін</a:t>
            </a:r>
            <a:r>
              <a:rPr lang="ru-RU" dirty="0"/>
              <a:t> D </a:t>
            </a:r>
            <a:r>
              <a:rPr lang="ru-RU" dirty="0" err="1"/>
              <a:t>украй</a:t>
            </a:r>
            <a:r>
              <a:rPr lang="ru-RU" dirty="0"/>
              <a:t> </a:t>
            </a:r>
            <a:r>
              <a:rPr lang="ru-RU" dirty="0" err="1"/>
              <a:t>потрібний</a:t>
            </a:r>
            <a:r>
              <a:rPr lang="ru-RU" dirty="0"/>
              <a:t> для нормального </a:t>
            </a:r>
            <a:r>
              <a:rPr lang="ru-RU" dirty="0" err="1"/>
              <a:t>зростання</a:t>
            </a:r>
            <a:r>
              <a:rPr lang="ru-RU" dirty="0"/>
              <a:t> й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 та </a:t>
            </a:r>
            <a:r>
              <a:rPr lang="ru-RU" dirty="0" err="1"/>
              <a:t>здоров’я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в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періоди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6425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960px-Cholecalciferol_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40" y="1657616"/>
            <a:ext cx="2846387" cy="252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Шестиугольник 2"/>
          <p:cNvSpPr/>
          <p:nvPr/>
        </p:nvSpPr>
        <p:spPr>
          <a:xfrm>
            <a:off x="0" y="277215"/>
            <a:ext cx="3851920" cy="1560172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EDFB37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000" dirty="0" err="1">
                <a:cs typeface="Times New Roman" panose="02020603050405020304" pitchFamily="18" charset="0"/>
              </a:rPr>
              <a:t>зростання</a:t>
            </a:r>
            <a:r>
              <a:rPr lang="ru-RU" altLang="ru-RU" sz="2000" dirty="0">
                <a:cs typeface="Times New Roman" panose="02020603050405020304" pitchFamily="18" charset="0"/>
              </a:rPr>
              <a:t> та </a:t>
            </a:r>
            <a:r>
              <a:rPr lang="ru-RU" altLang="ru-RU" sz="2000" dirty="0" err="1">
                <a:cs typeface="Times New Roman" panose="02020603050405020304" pitchFamily="18" charset="0"/>
              </a:rPr>
              <a:t>розвиток</a:t>
            </a:r>
            <a:r>
              <a:rPr lang="ru-RU" altLang="ru-RU" sz="2000" dirty="0">
                <a:cs typeface="Times New Roman" panose="02020603050405020304" pitchFamily="18" charset="0"/>
              </a:rPr>
              <a:t> </a:t>
            </a:r>
            <a:r>
              <a:rPr lang="ru-RU" altLang="ru-RU" sz="2000" dirty="0" err="1">
                <a:cs typeface="Times New Roman" panose="02020603050405020304" pitchFamily="18" charset="0"/>
              </a:rPr>
              <a:t>кісткової</a:t>
            </a:r>
            <a:r>
              <a:rPr lang="ru-RU" altLang="ru-RU" sz="2000" dirty="0">
                <a:cs typeface="Times New Roman" panose="02020603050405020304" pitchFamily="18" charset="0"/>
              </a:rPr>
              <a:t> </a:t>
            </a:r>
            <a:r>
              <a:rPr lang="ru-RU" altLang="ru-RU" sz="2000" dirty="0" err="1">
                <a:cs typeface="Times New Roman" panose="02020603050405020304" pitchFamily="18" charset="0"/>
              </a:rPr>
              <a:t>системи</a:t>
            </a:r>
            <a:r>
              <a:rPr lang="ru-RU" altLang="ru-RU" sz="2000" dirty="0">
                <a:cs typeface="Times New Roman" panose="02020603050405020304" pitchFamily="18" charset="0"/>
              </a:rPr>
              <a:t> (</a:t>
            </a:r>
            <a:r>
              <a:rPr lang="ru-RU" altLang="ru-RU" sz="2000" dirty="0" err="1">
                <a:cs typeface="Times New Roman" panose="02020603050405020304" pitchFamily="18" charset="0"/>
              </a:rPr>
              <a:t>рахіт</a:t>
            </a:r>
            <a:r>
              <a:rPr lang="ru-RU" altLang="ru-RU" sz="2000" dirty="0">
                <a:cs typeface="Times New Roman" panose="02020603050405020304" pitchFamily="18" charset="0"/>
              </a:rPr>
              <a:t>, остеопороз, </a:t>
            </a:r>
            <a:r>
              <a:rPr lang="ru-RU" altLang="ru-RU" sz="2000" dirty="0" err="1">
                <a:cs typeface="Times New Roman" panose="02020603050405020304" pitchFamily="18" charset="0"/>
              </a:rPr>
              <a:t>остеомаляція</a:t>
            </a:r>
            <a:r>
              <a:rPr lang="ru-RU" altLang="ru-RU" sz="20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7" name="Шестиугольник 16"/>
          <p:cNvSpPr/>
          <p:nvPr/>
        </p:nvSpPr>
        <p:spPr>
          <a:xfrm>
            <a:off x="3214678" y="317482"/>
            <a:ext cx="4170088" cy="853393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EBF83E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 dirty="0" err="1">
                <a:cs typeface="Times New Roman" panose="02020603050405020304" pitchFamily="18" charset="0"/>
              </a:rPr>
              <a:t>метаболізм</a:t>
            </a:r>
            <a:r>
              <a:rPr lang="ru-RU" altLang="ru-RU" sz="2200" dirty="0">
                <a:cs typeface="Times New Roman" panose="02020603050405020304" pitchFamily="18" charset="0"/>
              </a:rPr>
              <a:t>  </a:t>
            </a:r>
            <a:r>
              <a:rPr lang="ru-RU" altLang="ru-RU" sz="2200" dirty="0" err="1">
                <a:cs typeface="Times New Roman" panose="02020603050405020304" pitchFamily="18" charset="0"/>
              </a:rPr>
              <a:t>кальцію</a:t>
            </a:r>
            <a:r>
              <a:rPr lang="ru-RU" altLang="ru-RU" sz="2200" dirty="0">
                <a:cs typeface="Times New Roman" panose="02020603050405020304" pitchFamily="18" charset="0"/>
              </a:rPr>
              <a:t>, </a:t>
            </a:r>
            <a:r>
              <a:rPr lang="ru-RU" altLang="ru-RU" sz="2200" dirty="0" err="1">
                <a:cs typeface="Times New Roman" panose="02020603050405020304" pitchFamily="18" charset="0"/>
              </a:rPr>
              <a:t>магнію</a:t>
            </a:r>
            <a:r>
              <a:rPr lang="ru-RU" altLang="ru-RU" sz="2200" dirty="0">
                <a:cs typeface="Times New Roman" panose="02020603050405020304" pitchFamily="18" charset="0"/>
              </a:rPr>
              <a:t> та фосфору</a:t>
            </a:r>
          </a:p>
        </p:txBody>
      </p:sp>
      <p:sp>
        <p:nvSpPr>
          <p:cNvPr id="18" name="Шестиугольник 17"/>
          <p:cNvSpPr/>
          <p:nvPr/>
        </p:nvSpPr>
        <p:spPr>
          <a:xfrm>
            <a:off x="571472" y="1825618"/>
            <a:ext cx="2448272" cy="1084908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B5D933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Антипролі</a:t>
            </a:r>
            <a:r>
              <a:rPr lang="ru-RU" altLang="ru-RU" sz="2200" dirty="0">
                <a:solidFill>
                  <a:srgbClr val="000000"/>
                </a:solidFill>
                <a:cs typeface="Times New Roman" panose="02020603050405020304" pitchFamily="18" charset="0"/>
              </a:rPr>
              <a:t>-</a:t>
            </a:r>
          </a:p>
          <a:p>
            <a:pPr algn="ctr">
              <a:defRPr/>
            </a:pPr>
            <a:r>
              <a:rPr lang="ru-RU" altLang="ru-RU" sz="22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феративні</a:t>
            </a:r>
            <a:r>
              <a:rPr lang="ru-RU" altLang="ru-RU" sz="22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єфекти</a:t>
            </a:r>
            <a:r>
              <a:rPr lang="ru-RU" altLang="ru-RU" sz="22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9" name="Шестиугольник 18"/>
          <p:cNvSpPr/>
          <p:nvPr/>
        </p:nvSpPr>
        <p:spPr>
          <a:xfrm>
            <a:off x="467544" y="3037521"/>
            <a:ext cx="3168352" cy="1080120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8DD05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>
                <a:cs typeface="Times New Roman" panose="02020603050405020304" pitchFamily="18" charset="0"/>
              </a:rPr>
              <a:t>Ендокринна система </a:t>
            </a:r>
          </a:p>
          <a:p>
            <a:pPr algn="ctr">
              <a:defRPr/>
            </a:pPr>
            <a:r>
              <a:rPr lang="ru-RU" altLang="ru-RU" sz="2200">
                <a:cs typeface="Times New Roman" panose="02020603050405020304" pitchFamily="18" charset="0"/>
              </a:rPr>
              <a:t>(цукровий діабет)</a:t>
            </a:r>
          </a:p>
        </p:txBody>
      </p:sp>
      <p:sp>
        <p:nvSpPr>
          <p:cNvPr id="20" name="Шестиугольник 19"/>
          <p:cNvSpPr/>
          <p:nvPr/>
        </p:nvSpPr>
        <p:spPr>
          <a:xfrm>
            <a:off x="827584" y="4237654"/>
            <a:ext cx="3672408" cy="1200133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349E39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>
                <a:cs typeface="Times New Roman" panose="02020603050405020304" pitchFamily="18" charset="0"/>
              </a:rPr>
              <a:t>Шкірна  система</a:t>
            </a:r>
          </a:p>
          <a:p>
            <a:pPr algn="ctr">
              <a:defRPr/>
            </a:pPr>
            <a:r>
              <a:rPr lang="ru-RU" altLang="ru-RU" sz="2200">
                <a:cs typeface="Times New Roman" panose="02020603050405020304" pitchFamily="18" charset="0"/>
              </a:rPr>
              <a:t>(псоріаз, атопічний дерматит)</a:t>
            </a:r>
          </a:p>
        </p:txBody>
      </p:sp>
      <p:sp>
        <p:nvSpPr>
          <p:cNvPr id="21" name="Шестиугольник 20"/>
          <p:cNvSpPr/>
          <p:nvPr/>
        </p:nvSpPr>
        <p:spPr>
          <a:xfrm>
            <a:off x="5000628" y="3090538"/>
            <a:ext cx="3672408" cy="1036971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51C73D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 dirty="0" err="1">
                <a:cs typeface="Times New Roman" panose="02020603050405020304" pitchFamily="18" charset="0"/>
              </a:rPr>
              <a:t>ренін-ангіотензин-альдостеронова</a:t>
            </a:r>
            <a:r>
              <a:rPr lang="ru-RU" altLang="ru-RU" sz="2200" dirty="0">
                <a:cs typeface="Times New Roman" panose="02020603050405020304" pitchFamily="18" charset="0"/>
              </a:rPr>
              <a:t> система (</a:t>
            </a:r>
            <a:r>
              <a:rPr lang="ru-RU" altLang="ru-RU" sz="2200" dirty="0" smtClean="0">
                <a:cs typeface="Times New Roman" panose="02020603050405020304" pitchFamily="18" charset="0"/>
              </a:rPr>
              <a:t>ХНН</a:t>
            </a:r>
            <a:r>
              <a:rPr lang="ru-RU" altLang="ru-RU" sz="22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5259016" y="1237320"/>
            <a:ext cx="3417440" cy="754444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CCFF66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>
                <a:cs typeface="Times New Roman" panose="02020603050405020304" pitchFamily="18" charset="0"/>
              </a:rPr>
              <a:t>Травна система </a:t>
            </a:r>
          </a:p>
        </p:txBody>
      </p:sp>
      <p:sp>
        <p:nvSpPr>
          <p:cNvPr id="23" name="Шестиугольник 22"/>
          <p:cNvSpPr/>
          <p:nvPr/>
        </p:nvSpPr>
        <p:spPr>
          <a:xfrm>
            <a:off x="4572000" y="4357667"/>
            <a:ext cx="4104456" cy="1198602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27772B">
                  <a:lumMod val="94000"/>
                </a:srgb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 dirty="0" err="1">
                <a:cs typeface="Times New Roman" panose="02020603050405020304" pitchFamily="18" charset="0"/>
              </a:rPr>
              <a:t>Серцево-судинна</a:t>
            </a:r>
            <a:r>
              <a:rPr lang="ru-RU" altLang="ru-RU" sz="2200" dirty="0">
                <a:cs typeface="Times New Roman" panose="02020603050405020304" pitchFamily="18" charset="0"/>
              </a:rPr>
              <a:t> система (атеросклероз, ІХС, АГ)</a:t>
            </a:r>
          </a:p>
        </p:txBody>
      </p:sp>
      <p:sp>
        <p:nvSpPr>
          <p:cNvPr id="24" name="Шестиугольник 23"/>
          <p:cNvSpPr/>
          <p:nvPr/>
        </p:nvSpPr>
        <p:spPr>
          <a:xfrm>
            <a:off x="6097588" y="2197427"/>
            <a:ext cx="2578868" cy="754444"/>
          </a:xfrm>
          <a:prstGeom prst="hexagon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82D834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2200">
                <a:cs typeface="Times New Roman" panose="02020603050405020304" pitchFamily="18" charset="0"/>
              </a:rPr>
              <a:t>Імунна  система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3213" y="1845470"/>
            <a:ext cx="2525050" cy="1451679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ts val="5100"/>
              </a:lnSpc>
              <a:defRPr/>
            </a:pPr>
            <a:r>
              <a:rPr lang="ru-RU" altLang="ru-RU" sz="5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rPr>
              <a:t>Вітамін</a:t>
            </a:r>
            <a:endParaRPr lang="ru-RU" altLang="ru-RU" sz="5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anose="02020404030301010803" pitchFamily="18" charset="0"/>
            </a:endParaRPr>
          </a:p>
          <a:p>
            <a:pPr>
              <a:lnSpc>
                <a:spcPts val="5500"/>
              </a:lnSpc>
              <a:defRPr/>
            </a:pPr>
            <a:r>
              <a:rPr lang="ru-RU" altLang="ru-RU" sz="5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rPr>
              <a:t>     </a:t>
            </a:r>
            <a:r>
              <a:rPr lang="en-US" altLang="ru-RU" sz="5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rPr>
              <a:t>D</a:t>
            </a:r>
            <a:endParaRPr lang="ru-RU" altLang="ru-RU" sz="5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8223" name="Прямоугольник 12"/>
          <p:cNvSpPr>
            <a:spLocks noChangeArrowheads="1"/>
          </p:cNvSpPr>
          <p:nvPr/>
        </p:nvSpPr>
        <p:spPr bwMode="auto">
          <a:xfrm>
            <a:off x="8843964" y="5406761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cs typeface="Times New Roman" pitchFamily="18" charset="0"/>
              </a:rPr>
              <a:t>4</a:t>
            </a:r>
            <a:endParaRPr lang="ru-RU" altLang="ru-RU"/>
          </a:p>
        </p:txBody>
      </p:sp>
      <p:sp>
        <p:nvSpPr>
          <p:cNvPr id="8224" name="Rectangle 33"/>
          <p:cNvSpPr>
            <a:spLocks noChangeArrowheads="1"/>
          </p:cNvSpPr>
          <p:nvPr/>
        </p:nvSpPr>
        <p:spPr bwMode="auto">
          <a:xfrm>
            <a:off x="755650" y="2"/>
            <a:ext cx="2520950" cy="277812"/>
          </a:xfrm>
          <a:prstGeom prst="rect">
            <a:avLst/>
          </a:prstGeom>
          <a:solidFill>
            <a:srgbClr val="66FF66"/>
          </a:solidFill>
          <a:ln w="12700">
            <a:solidFill>
              <a:srgbClr val="99FF66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 altLang="ru-RU">
              <a:solidFill>
                <a:srgbClr val="CCFF33"/>
              </a:solidFill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6087</TotalTime>
  <Words>2312</Words>
  <Application>Microsoft Office PowerPoint</Application>
  <PresentationFormat>Екран (16:10)</PresentationFormat>
  <Paragraphs>444</Paragraphs>
  <Slides>69</Slides>
  <Notes>10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69</vt:i4>
      </vt:variant>
    </vt:vector>
  </HeadingPairs>
  <TitlesOfParts>
    <vt:vector size="70" baseType="lpstr">
      <vt:lpstr>Эркер</vt:lpstr>
      <vt:lpstr>РАХІТ. Спазмофілія. Гіпервітаміноз Д  Доцент кафедри Бірюкова М.К.</vt:lpstr>
      <vt:lpstr>МКХ-10 IV. Ендокринні, харчові та метаболічні хвороби</vt:lpstr>
      <vt:lpstr>Рахіт. Історична довідка</vt:lpstr>
      <vt:lpstr>Рахіт. Історична довідка</vt:lpstr>
      <vt:lpstr>Рахіт. Історична довідка</vt:lpstr>
      <vt:lpstr>Презентація PowerPoint</vt:lpstr>
      <vt:lpstr>Рахіт (Rickets)</vt:lpstr>
      <vt:lpstr>Презентація PowerPoint</vt:lpstr>
      <vt:lpstr>Презентація PowerPoint</vt:lpstr>
      <vt:lpstr>Ефекти кальцитріолу</vt:lpstr>
      <vt:lpstr>Презентація PowerPoint</vt:lpstr>
      <vt:lpstr>Презентація PowerPoint</vt:lpstr>
      <vt:lpstr>Презентація PowerPoint</vt:lpstr>
      <vt:lpstr>Презентація PowerPoint</vt:lpstr>
      <vt:lpstr>                               Рахіт.  Екзогенні причини </vt:lpstr>
      <vt:lpstr>Рахіт Ендогенні причини:</vt:lpstr>
      <vt:lpstr>Патогенез</vt:lpstr>
      <vt:lpstr>Презентація PowerPoint</vt:lpstr>
      <vt:lpstr>Рахіт. Клінічні прояви</vt:lpstr>
      <vt:lpstr>Рахіт. Клінічні прояви</vt:lpstr>
      <vt:lpstr>Рахіт. Клинічні прояви</vt:lpstr>
      <vt:lpstr>Остеомаляція</vt:lpstr>
      <vt:lpstr>Рахіт. Клінічні прояви</vt:lpstr>
      <vt:lpstr>Остеоїдна гіперплазія</vt:lpstr>
      <vt:lpstr>Презентація PowerPoint</vt:lpstr>
      <vt:lpstr>Рахіт. Клінічні прояви</vt:lpstr>
      <vt:lpstr>Супутні клінічні прояви рахіту</vt:lpstr>
      <vt:lpstr>Презентація PowerPoint</vt:lpstr>
      <vt:lpstr>Презентація PowerPoint</vt:lpstr>
      <vt:lpstr>Рентгенологічні ознаки рахіту</vt:lpstr>
      <vt:lpstr>Презентація PowerPoint</vt:lpstr>
      <vt:lpstr>Презентація PowerPoint</vt:lpstr>
      <vt:lpstr>Презентація PowerPoint</vt:lpstr>
      <vt:lpstr>Клінічна класифікація рахіту (С.О.Дулицький, 1947)</vt:lpstr>
      <vt:lpstr>Робоча класифікація Лук’янової О.М. (1988р.) :</vt:lpstr>
      <vt:lpstr>Клінічні прояви рахіту </vt:lpstr>
      <vt:lpstr>Презентація PowerPoint</vt:lpstr>
      <vt:lpstr>Період розпалу – “флоридний” період </vt:lpstr>
      <vt:lpstr> Період реконвалесценції </vt:lpstr>
      <vt:lpstr>Період  залишкових явищ</vt:lpstr>
      <vt:lpstr>Презентація PowerPoint</vt:lpstr>
      <vt:lpstr>перебіг рахіту</vt:lpstr>
      <vt:lpstr>перебіг рахіту</vt:lpstr>
      <vt:lpstr>Презентація PowerPoint</vt:lpstr>
      <vt:lpstr>Презентація PowerPoint</vt:lpstr>
      <vt:lpstr>Диференціальна діагностика</vt:lpstr>
      <vt:lpstr>Неспецифічна  –  нормальний перебіг вагітності,  профілактика невиношування:  - режим дня; - достатнє перебування на повітрі;  - збалансоване харчування;  - профілактика захворюваності; </vt:lpstr>
      <vt:lpstr>Специфічна - вітамін D3:  З 28-32 тиж. вагітності  в протягом 6-8 тижнів  в дозі - 1000- 2000 МО / добу  Показання: вагітні з групи ризику  (гестоз, хрон. екстрагенітальна патологія) </vt:lpstr>
      <vt:lpstr>Неспецифічна –  - грудне вигодовування;  - своєчасне введення прикорму;  - повітряні ванни,  масаж, гімнастика; </vt:lpstr>
      <vt:lpstr>Специфічна – УФО або віт D3   УФО – 10-15 сеансів, 2 рази на рік </vt:lpstr>
      <vt:lpstr>               Специфічна – віт D3  Метод “дрібних” доз Доношені здорові діти – 400-500 МО/добу,  З 2-го міс. - до 3 років;  Група ризику - 800-1000 МЕ / добу  З 2-3 тижневого віку - 3 роки </vt:lpstr>
      <vt:lpstr>Специфічна – віт D3 Курсовий метод  (доношені здорові діти) – 2000 МО/добу  протягом 30 днів  3 курси на рік:  1-й- 2 міс,  2-й - 6 міс,   3-й - 10 міс </vt:lpstr>
      <vt:lpstr>Лікування Рахіту</vt:lpstr>
      <vt:lpstr>Лікування  рахіту</vt:lpstr>
      <vt:lpstr>Протипоказання до призначення вітаміну D3</vt:lpstr>
      <vt:lpstr>Презентація PowerPoint</vt:lpstr>
      <vt:lpstr>Спазмофілія (тетанія)</vt:lpstr>
      <vt:lpstr>Етіологія</vt:lpstr>
      <vt:lpstr>           </vt:lpstr>
      <vt:lpstr>Латентна форма</vt:lpstr>
      <vt:lpstr>Латентна форма</vt:lpstr>
      <vt:lpstr>Маніфестна форма</vt:lpstr>
      <vt:lpstr>Тетанія</vt:lpstr>
      <vt:lpstr>Ларингоспазм</vt:lpstr>
      <vt:lpstr>Еклампсія</vt:lpstr>
      <vt:lpstr>Лікування</vt:lpstr>
      <vt:lpstr>Гіпервітаміноз Д</vt:lpstr>
      <vt:lpstr>Гіпервітаміноз Д 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Белково-энергетическая недостаточность у детей</dc:title>
  <dc:creator>Katya</dc:creator>
  <cp:lastModifiedBy>ADMIN</cp:lastModifiedBy>
  <cp:revision>234</cp:revision>
  <dcterms:created xsi:type="dcterms:W3CDTF">2012-08-26T07:31:34Z</dcterms:created>
  <dcterms:modified xsi:type="dcterms:W3CDTF">2024-09-18T14:32:36Z</dcterms:modified>
</cp:coreProperties>
</file>