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31C3-18DF-4493-901B-F9C71442C120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D84A-D6DA-4945-B286-4A3CDEB98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231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31C3-18DF-4493-901B-F9C71442C120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D84A-D6DA-4945-B286-4A3CDEB98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880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31C3-18DF-4493-901B-F9C71442C120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D84A-D6DA-4945-B286-4A3CDEB98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10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31C3-18DF-4493-901B-F9C71442C120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D84A-D6DA-4945-B286-4A3CDEB98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434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31C3-18DF-4493-901B-F9C71442C120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D84A-D6DA-4945-B286-4A3CDEB98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011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31C3-18DF-4493-901B-F9C71442C120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D84A-D6DA-4945-B286-4A3CDEB98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498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31C3-18DF-4493-901B-F9C71442C120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D84A-D6DA-4945-B286-4A3CDEB98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542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31C3-18DF-4493-901B-F9C71442C120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D84A-D6DA-4945-B286-4A3CDEB98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245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31C3-18DF-4493-901B-F9C71442C120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D84A-D6DA-4945-B286-4A3CDEB98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010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31C3-18DF-4493-901B-F9C71442C120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D84A-D6DA-4945-B286-4A3CDEB98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908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31C3-18DF-4493-901B-F9C71442C120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AD84A-D6DA-4945-B286-4A3CDEB98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774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931C3-18DF-4493-901B-F9C71442C120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AD84A-D6DA-4945-B286-4A3CDEB98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763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38309" y="399440"/>
            <a:ext cx="11496541" cy="578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</a:t>
            </a:r>
            <a:r>
              <a:rPr lang="ru-RU" sz="2000" b="1" dirty="0" smtClean="0">
                <a:solidFill>
                  <a:srgbClr val="006600"/>
                </a:solidFill>
              </a:rPr>
              <a:t>18</a:t>
            </a: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uk-UA" sz="2000" b="1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uk-UA" sz="2000" dirty="0" smtClean="0">
                <a:solidFill>
                  <a:srgbClr val="CC0000"/>
                </a:solidFill>
              </a:rPr>
              <a:t>Розчини. </a:t>
            </a:r>
            <a:r>
              <a:rPr lang="uk-UA" sz="2000" dirty="0" err="1">
                <a:solidFill>
                  <a:srgbClr val="FF0000"/>
                </a:solidFill>
              </a:rPr>
              <a:t>Колігативні</a:t>
            </a:r>
            <a:r>
              <a:rPr lang="uk-UA" sz="2000" dirty="0"/>
              <a:t> </a:t>
            </a:r>
            <a:r>
              <a:rPr lang="uk-UA" sz="2000" dirty="0">
                <a:solidFill>
                  <a:srgbClr val="FF0000"/>
                </a:solidFill>
              </a:rPr>
              <a:t>властивості </a:t>
            </a:r>
            <a:r>
              <a:rPr lang="uk-UA" sz="2000" dirty="0" smtClean="0">
                <a:solidFill>
                  <a:srgbClr val="FF0000"/>
                </a:solidFill>
              </a:rPr>
              <a:t>розчинів.</a:t>
            </a:r>
          </a:p>
          <a:p>
            <a:pPr algn="ctr" eaLnBrk="1" hangingPunct="1"/>
            <a:endParaRPr lang="uk-UA" sz="2000" dirty="0">
              <a:solidFill>
                <a:srgbClr val="CC0000"/>
              </a:solidFill>
            </a:endParaRPr>
          </a:p>
          <a:p>
            <a:pPr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smtClean="0">
                <a:solidFill>
                  <a:srgbClr val="6600CC"/>
                </a:solidFill>
              </a:rPr>
              <a:t>доцент </a:t>
            </a:r>
            <a:r>
              <a:rPr lang="uk-UA" sz="2000" b="1" dirty="0" err="1" smtClean="0">
                <a:solidFill>
                  <a:srgbClr val="6600CC"/>
                </a:solidFill>
              </a:rPr>
              <a:t>Петюніна</a:t>
            </a:r>
            <a:r>
              <a:rPr lang="uk-UA" sz="2000" b="1" dirty="0" smtClean="0">
                <a:solidFill>
                  <a:srgbClr val="6600CC"/>
                </a:solidFill>
              </a:rPr>
              <a:t> В.М.</a:t>
            </a:r>
            <a:endParaRPr lang="ru-RU" sz="2000" b="1" dirty="0">
              <a:solidFill>
                <a:srgbClr val="6600CC"/>
              </a:solidFill>
            </a:endParaRPr>
          </a:p>
          <a:p>
            <a:pPr algn="just" eaLnBrk="1" hangingPunct="1"/>
            <a:endParaRPr lang="uk-UA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3405" y="1686125"/>
            <a:ext cx="1729534" cy="220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285" y="1808955"/>
            <a:ext cx="2272133" cy="227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6667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19116"/>
            <a:ext cx="12192000" cy="5738884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uk-UA" sz="4400" dirty="0" smtClean="0"/>
              <a:t>1. </a:t>
            </a:r>
            <a:r>
              <a:rPr lang="uk-UA" sz="4400" dirty="0" err="1" smtClean="0"/>
              <a:t>Колігативні</a:t>
            </a:r>
            <a:r>
              <a:rPr lang="uk-UA" sz="4400" dirty="0" smtClean="0"/>
              <a:t> </a:t>
            </a:r>
            <a:r>
              <a:rPr lang="uk-UA" sz="4400" dirty="0"/>
              <a:t>властивості розчинів неелектролітів:</a:t>
            </a:r>
            <a:endParaRPr lang="ru-RU" sz="4400" dirty="0"/>
          </a:p>
          <a:p>
            <a:pPr fontAlgn="base">
              <a:buFont typeface="Wingdings" panose="05000000000000000000" pitchFamily="2" charset="2"/>
              <a:buChar char="§"/>
            </a:pPr>
            <a:r>
              <a:rPr lang="uk-UA" sz="4400" dirty="0"/>
              <a:t>	Відносне зниження тиску насиченої пари розчинника над розчином. Закон </a:t>
            </a:r>
            <a:r>
              <a:rPr lang="uk-UA" sz="4400" dirty="0" err="1"/>
              <a:t>Рауля</a:t>
            </a:r>
            <a:r>
              <a:rPr lang="uk-UA" sz="4400" dirty="0"/>
              <a:t>.</a:t>
            </a:r>
            <a:endParaRPr lang="ru-RU" sz="4400" dirty="0"/>
          </a:p>
          <a:p>
            <a:pPr fontAlgn="base">
              <a:buFont typeface="Wingdings" panose="05000000000000000000" pitchFamily="2" charset="2"/>
              <a:buChar char="§"/>
            </a:pPr>
            <a:r>
              <a:rPr lang="uk-UA" sz="4400" dirty="0"/>
              <a:t>	Зниження температури замерзання (депресія) і підвищення температури кипіння розчинів. </a:t>
            </a:r>
            <a:endParaRPr lang="uk-UA" sz="4400" dirty="0" smtClean="0"/>
          </a:p>
          <a:p>
            <a:pPr marL="0" indent="0" fontAlgn="base">
              <a:buNone/>
            </a:pPr>
            <a:r>
              <a:rPr lang="uk-UA" sz="4400" dirty="0" smtClean="0"/>
              <a:t>2. </a:t>
            </a:r>
            <a:r>
              <a:rPr lang="uk-UA" sz="4400" dirty="0" err="1" smtClean="0"/>
              <a:t>Криометрія</a:t>
            </a:r>
            <a:r>
              <a:rPr lang="uk-UA" sz="4400" dirty="0"/>
              <a:t>, </a:t>
            </a:r>
            <a:r>
              <a:rPr lang="uk-UA" sz="4400" dirty="0" err="1" smtClean="0"/>
              <a:t>ебуліометрія</a:t>
            </a:r>
            <a:r>
              <a:rPr lang="uk-UA" sz="4400" dirty="0" smtClean="0"/>
              <a:t>; </a:t>
            </a:r>
            <a:r>
              <a:rPr lang="uk-UA" sz="4400" dirty="0"/>
              <a:t>їхнє використання у медико-біологічних дослідженнях.</a:t>
            </a:r>
            <a:endParaRPr lang="ru-RU" sz="4400" dirty="0"/>
          </a:p>
          <a:p>
            <a:pPr marL="742950" indent="-742950">
              <a:buAutoNum type="arabicPeriod"/>
            </a:pPr>
            <a:endParaRPr lang="ru-RU" sz="4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4126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83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375" y="0"/>
            <a:ext cx="10515600" cy="728663"/>
          </a:xfrm>
        </p:spPr>
        <p:txBody>
          <a:bodyPr/>
          <a:lstStyle/>
          <a:p>
            <a:pPr algn="ctr"/>
            <a:r>
              <a:rPr lang="uk-UA" dirty="0" err="1">
                <a:solidFill>
                  <a:srgbClr val="C00000"/>
                </a:solidFill>
              </a:rPr>
              <a:t>Колігативні</a:t>
            </a:r>
            <a:r>
              <a:rPr lang="uk-UA" dirty="0">
                <a:solidFill>
                  <a:srgbClr val="C00000"/>
                </a:solidFill>
              </a:rPr>
              <a:t> </a:t>
            </a:r>
            <a:r>
              <a:rPr lang="uk-UA" dirty="0" smtClean="0">
                <a:solidFill>
                  <a:srgbClr val="C00000"/>
                </a:solidFill>
              </a:rPr>
              <a:t>властивості</a:t>
            </a:r>
            <a:r>
              <a:rPr lang="uk-UA" dirty="0">
                <a:solidFill>
                  <a:srgbClr val="C00000"/>
                </a:solidFill>
              </a:rPr>
              <a:t> розчинів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" y="842962"/>
            <a:ext cx="12077700" cy="6015037"/>
          </a:xfrm>
        </p:spPr>
        <p:txBody>
          <a:bodyPr>
            <a:normAutofit/>
          </a:bodyPr>
          <a:lstStyle/>
          <a:p>
            <a:r>
              <a:rPr lang="uk-UA" sz="3600" dirty="0" err="1">
                <a:solidFill>
                  <a:srgbClr val="C00000"/>
                </a:solidFill>
              </a:rPr>
              <a:t>Колігативні</a:t>
            </a:r>
            <a:r>
              <a:rPr lang="uk-UA" sz="3600" dirty="0">
                <a:solidFill>
                  <a:srgbClr val="C00000"/>
                </a:solidFill>
              </a:rPr>
              <a:t> властивості </a:t>
            </a:r>
            <a:r>
              <a:rPr lang="uk-UA" sz="3600" dirty="0" smtClean="0">
                <a:solidFill>
                  <a:srgbClr val="C00000"/>
                </a:solidFill>
              </a:rPr>
              <a:t>розчинів - </a:t>
            </a:r>
            <a:r>
              <a:rPr lang="uk-UA" sz="3600" dirty="0" smtClean="0"/>
              <a:t>властивості розчинів</a:t>
            </a:r>
            <a:r>
              <a:rPr lang="uk-UA" sz="3600" dirty="0"/>
              <a:t>, які не залежать від природи компонентів, а залежать тільки від кількості кінетичних одиниць </a:t>
            </a:r>
            <a:r>
              <a:rPr lang="uk-UA" sz="3600" dirty="0" smtClean="0"/>
              <a:t>системи (кількості частинок у розчині).</a:t>
            </a:r>
          </a:p>
          <a:p>
            <a:r>
              <a:rPr lang="uk-UA" sz="3600" dirty="0" err="1">
                <a:solidFill>
                  <a:srgbClr val="C00000"/>
                </a:solidFill>
              </a:rPr>
              <a:t>Колігативні</a:t>
            </a:r>
            <a:r>
              <a:rPr lang="uk-UA" sz="3600" dirty="0">
                <a:solidFill>
                  <a:srgbClr val="C00000"/>
                </a:solidFill>
              </a:rPr>
              <a:t> властивості </a:t>
            </a:r>
            <a:r>
              <a:rPr lang="uk-UA" sz="3600" dirty="0" smtClean="0">
                <a:solidFill>
                  <a:srgbClr val="C00000"/>
                </a:solidFill>
              </a:rPr>
              <a:t>розчинів: 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3600" dirty="0" smtClean="0"/>
              <a:t>Зниження тиску насиченої пари розчинника над розчином, 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3600" dirty="0" smtClean="0"/>
              <a:t>Підвищення температури кипіння розчинів 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3600" dirty="0" smtClean="0"/>
              <a:t>Зниження температури замерзання розчинів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3600" dirty="0" smtClean="0"/>
              <a:t>Осмотичний тиск</a:t>
            </a:r>
            <a:endParaRPr lang="ru-RU" sz="3600" dirty="0" smtClean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05620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12330113" cy="614363"/>
          </a:xfrm>
        </p:spPr>
        <p:txBody>
          <a:bodyPr>
            <a:noAutofit/>
          </a:bodyPr>
          <a:lstStyle/>
          <a:p>
            <a:r>
              <a:rPr lang="uk-UA" sz="3200" dirty="0">
                <a:solidFill>
                  <a:srgbClr val="FF0000"/>
                </a:solidFill>
              </a:rPr>
              <a:t>Відносне зниження тиску насиченої пари розчинника над розчином.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800100"/>
            <a:ext cx="12192001" cy="6057900"/>
          </a:xfrm>
        </p:spPr>
        <p:txBody>
          <a:bodyPr>
            <a:noAutofit/>
          </a:bodyPr>
          <a:lstStyle/>
          <a:p>
            <a:pPr fontAlgn="base"/>
            <a:r>
              <a:rPr lang="uk-UA" dirty="0" smtClean="0"/>
              <a:t>За </a:t>
            </a:r>
            <a:r>
              <a:rPr lang="uk-UA" dirty="0"/>
              <a:t>певної температури тиск насиченої пари над кожною рідиною – величина стала</a:t>
            </a:r>
            <a:r>
              <a:rPr lang="uk-UA" dirty="0" smtClean="0"/>
              <a:t>.</a:t>
            </a:r>
          </a:p>
          <a:p>
            <a:pPr fontAlgn="base"/>
            <a:r>
              <a:rPr lang="uk-UA" dirty="0" smtClean="0"/>
              <a:t> </a:t>
            </a:r>
            <a:r>
              <a:rPr lang="uk-UA" dirty="0"/>
              <a:t>Тиск пари, при якому за даної температури наступає динамічна рівновага, що характеризується рівністю швидкостей випару й конденсації рідини, зветься тиском насиченої пари. </a:t>
            </a:r>
            <a:endParaRPr lang="uk-UA" dirty="0" smtClean="0"/>
          </a:p>
          <a:p>
            <a:pPr fontAlgn="base"/>
            <a:r>
              <a:rPr lang="uk-UA" dirty="0" smtClean="0"/>
              <a:t>Тиск </a:t>
            </a:r>
            <a:r>
              <a:rPr lang="uk-UA" dirty="0"/>
              <a:t>насиченої пари розчинника над розчином завжди нижчий, ніж над чистим розчинником за тієї ж температури</a:t>
            </a:r>
            <a:r>
              <a:rPr lang="uk-UA" dirty="0" smtClean="0"/>
              <a:t>.</a:t>
            </a:r>
          </a:p>
          <a:p>
            <a:pPr marL="0" indent="0" algn="ctr" fontAlgn="base">
              <a:buNone/>
            </a:pPr>
            <a:r>
              <a:rPr lang="uk-UA" dirty="0"/>
              <a:t>(H</a:t>
            </a:r>
            <a:r>
              <a:rPr lang="uk-UA" baseline="-25000" dirty="0"/>
              <a:t>2</a:t>
            </a:r>
            <a:r>
              <a:rPr lang="uk-UA" dirty="0"/>
              <a:t>O)</a:t>
            </a:r>
            <a:r>
              <a:rPr lang="uk-UA" baseline="-25000" dirty="0"/>
              <a:t>р</a:t>
            </a:r>
            <a:r>
              <a:rPr lang="uk-UA" dirty="0"/>
              <a:t> </a:t>
            </a:r>
            <a:r>
              <a:rPr lang="uk-UA" dirty="0">
                <a:sym typeface="Symbol" panose="05050102010706020507" pitchFamily="18" charset="2"/>
              </a:rPr>
              <a:t></a:t>
            </a:r>
            <a:r>
              <a:rPr lang="uk-UA" dirty="0"/>
              <a:t> (</a:t>
            </a:r>
            <a:r>
              <a:rPr lang="uk-UA" dirty="0" smtClean="0"/>
              <a:t>H</a:t>
            </a:r>
            <a:r>
              <a:rPr lang="uk-UA" baseline="-25000" dirty="0" smtClean="0"/>
              <a:t>2</a:t>
            </a:r>
            <a:r>
              <a:rPr lang="uk-UA" dirty="0" smtClean="0"/>
              <a:t>O)</a:t>
            </a:r>
            <a:r>
              <a:rPr lang="uk-UA" baseline="-25000" dirty="0" smtClean="0"/>
              <a:t>пара</a:t>
            </a:r>
            <a:r>
              <a:rPr lang="uk-UA" dirty="0" smtClean="0"/>
              <a:t> </a:t>
            </a:r>
          </a:p>
          <a:p>
            <a:pPr marL="0" indent="0" fontAlgn="base">
              <a:buNone/>
            </a:pPr>
            <a:r>
              <a:rPr lang="uk-UA" dirty="0" smtClean="0"/>
              <a:t>Між </a:t>
            </a:r>
            <a:r>
              <a:rPr lang="uk-UA" dirty="0"/>
              <a:t>рідиною й парою встановлюється </a:t>
            </a:r>
            <a:r>
              <a:rPr lang="uk-UA" dirty="0" smtClean="0"/>
              <a:t>рівновага.</a:t>
            </a:r>
            <a:endParaRPr lang="ru-RU" dirty="0"/>
          </a:p>
          <a:p>
            <a:pPr marL="0" indent="0" fontAlgn="base">
              <a:buNone/>
            </a:pPr>
            <a:r>
              <a:rPr lang="uk-UA" dirty="0" smtClean="0"/>
              <a:t>Якщо </a:t>
            </a:r>
            <a:r>
              <a:rPr lang="uk-UA" dirty="0"/>
              <a:t>розчинити у воді будь-яку речовину, то внаслідок гідратації, кількість рідкої води стає меншою й піде процес конденсації пари (процес збільшення кількості </a:t>
            </a:r>
            <a:r>
              <a:rPr lang="uk-UA" dirty="0" smtClean="0"/>
              <a:t>рідини згідно принципу </a:t>
            </a:r>
            <a:r>
              <a:rPr lang="uk-UA" dirty="0" err="1" smtClean="0"/>
              <a:t>Ле-Шательє</a:t>
            </a:r>
            <a:r>
              <a:rPr lang="uk-UA" dirty="0" smtClean="0"/>
              <a:t>). </a:t>
            </a:r>
            <a:r>
              <a:rPr lang="uk-UA" dirty="0"/>
              <a:t>Нова рівновага встановлюється при більш низькому тиску насиченої пари. Зниження тиску насиченої пари буде тим більшим, чим більша концентрація </a:t>
            </a:r>
            <a:r>
              <a:rPr lang="uk-UA" dirty="0" smtClean="0"/>
              <a:t>розчинів .</a:t>
            </a:r>
            <a:endParaRPr lang="ru-RU" dirty="0"/>
          </a:p>
          <a:p>
            <a:pPr fontAlgn="base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3692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1513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>
                <a:solidFill>
                  <a:srgbClr val="FF0000"/>
                </a:solidFill>
              </a:rPr>
              <a:t>Закон </a:t>
            </a:r>
            <a:r>
              <a:rPr lang="uk-UA" dirty="0" err="1">
                <a:solidFill>
                  <a:srgbClr val="FF0000"/>
                </a:solidFill>
              </a:rPr>
              <a:t>Рауля</a:t>
            </a:r>
            <a:r>
              <a:rPr lang="uk-UA" dirty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814388"/>
                <a:ext cx="7886700" cy="6043612"/>
              </a:xfrm>
            </p:spPr>
            <p:txBody>
              <a:bodyPr>
                <a:normAutofit/>
              </a:bodyPr>
              <a:lstStyle/>
              <a:p>
                <a:pPr marL="0" indent="0" fontAlgn="base">
                  <a:buNone/>
                </a:pPr>
                <a:r>
                  <a:rPr lang="uk-UA" sz="3600" dirty="0"/>
                  <a:t>Французький хімік </a:t>
                </a:r>
                <a:r>
                  <a:rPr lang="uk-UA" sz="3600" dirty="0" err="1"/>
                  <a:t>Рауль</a:t>
                </a:r>
                <a:r>
                  <a:rPr lang="uk-UA" sz="3600" dirty="0"/>
                  <a:t> (1886) встановив, що відносне зниження тиску пари розчинника над розчином дорівнює молярній частці розчиненої речовини (закон </a:t>
                </a:r>
                <a:r>
                  <a:rPr lang="uk-UA" sz="3600" dirty="0" err="1"/>
                  <a:t>Рауля</a:t>
                </a:r>
                <a:r>
                  <a:rPr lang="uk-UA" sz="3600" dirty="0" smtClean="0"/>
                  <a:t>):</a:t>
                </a:r>
              </a:p>
              <a:p>
                <a:pPr fontAlgn="base"/>
                <a:endParaRPr lang="uk-UA" sz="3600" dirty="0"/>
              </a:p>
              <a:p>
                <a:pPr fontAlgn="base"/>
                <a:endParaRPr lang="ru-RU" sz="3600" dirty="0"/>
              </a:p>
              <a:p>
                <a:pPr marL="0" indent="0" fontAlgn="base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uk-UA" sz="3600"/>
                                <m:t>P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uk-UA" sz="3600"/>
                                <m:t>0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uk-UA" sz="3600" i="1"/>
                            <m:t>−</m:t>
                          </m:r>
                          <m:r>
                            <m:rPr>
                              <m:nor/>
                            </m:rPr>
                            <a:rPr lang="uk-UA" sz="3600"/>
                            <m:t>P</m:t>
                          </m:r>
                        </m:num>
                        <m:den>
                          <m:sSub>
                            <m:sSubPr>
                              <m:ctrlPr>
                                <a:rPr lang="ru-RU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uk-UA" sz="3600"/>
                                <m:t>Р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uk-UA" sz="3600"/>
                                <m:t>0</m:t>
                              </m:r>
                            </m:sub>
                          </m:sSub>
                        </m:den>
                      </m:f>
                      <m:r>
                        <m:rPr>
                          <m:nor/>
                        </m:rPr>
                        <a:rPr lang="uk-UA" sz="3600"/>
                        <m:t>=</m:t>
                      </m:r>
                      <m:r>
                        <m:rPr>
                          <m:nor/>
                        </m:rPr>
                        <a:rPr lang="uk-UA" sz="3600"/>
                        <m:t>N</m:t>
                      </m:r>
                      <m:d>
                        <m:dPr>
                          <m:begChr m:val="["/>
                          <m:endChr m:val="]"/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ru-RU" sz="3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ru-RU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uk-UA" sz="3600"/>
                                    <m:t>n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uk-UA" sz="3600"/>
                                    <m:t>(</m:t>
                                  </m:r>
                                  <m:r>
                                    <m:rPr>
                                      <m:nor/>
                                    </m:rPr>
                                    <a:rPr lang="uk-UA" sz="3600"/>
                                    <m:t>x</m:t>
                                  </m:r>
                                  <m:r>
                                    <m:rPr>
                                      <m:nor/>
                                    </m:rPr>
                                    <a:rPr lang="uk-UA" sz="3600"/>
                                    <m:t>)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ru-RU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uk-UA" sz="3600"/>
                                    <m:t>n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uk-UA" sz="3600"/>
                                    <m:t>(</m:t>
                                  </m:r>
                                  <m:r>
                                    <m:rPr>
                                      <m:nor/>
                                    </m:rPr>
                                    <a:rPr lang="uk-UA" sz="3600"/>
                                    <m:t>x</m:t>
                                  </m:r>
                                  <m:r>
                                    <m:rPr>
                                      <m:nor/>
                                    </m:rPr>
                                    <a:rPr lang="uk-UA" sz="3600"/>
                                    <m:t>)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uk-UA" sz="3600"/>
                                <m:t>+</m:t>
                              </m:r>
                              <m:sSub>
                                <m:sSubPr>
                                  <m:ctrlPr>
                                    <a:rPr lang="ru-RU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uk-UA" sz="3600"/>
                                    <m:t>n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uk-UA" sz="3600"/>
                                    <m:t>(роз</m:t>
                                  </m:r>
                                  <m:r>
                                    <m:rPr>
                                      <m:nor/>
                                    </m:rPr>
                                    <a:rPr lang="uk-UA" sz="3600" i="1"/>
                                    <m:t>−</m:t>
                                  </m:r>
                                  <m:r>
                                    <m:rPr>
                                      <m:nor/>
                                    </m:rPr>
                                    <a:rPr lang="uk-UA" sz="3600"/>
                                    <m:t>ка)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ru-RU" sz="3600" dirty="0" smtClean="0"/>
              </a:p>
              <a:p>
                <a:pPr marL="0" indent="0" fontAlgn="base">
                  <a:buNone/>
                </a:pPr>
                <a:endParaRPr lang="ru-RU" sz="36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14388"/>
                <a:ext cx="7886700" cy="6043612"/>
              </a:xfrm>
              <a:blipFill rotWithShape="0">
                <a:blip r:embed="rId2"/>
                <a:stretch>
                  <a:fillRect l="-2318" t="-25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2462" y="938892"/>
            <a:ext cx="3729038" cy="591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111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8663"/>
          </a:xfrm>
        </p:spPr>
        <p:txBody>
          <a:bodyPr>
            <a:noAutofit/>
          </a:bodyPr>
          <a:lstStyle/>
          <a:p>
            <a:pPr algn="ctr"/>
            <a:r>
              <a:rPr lang="uk-UA" sz="3600" dirty="0" smtClean="0">
                <a:solidFill>
                  <a:srgbClr val="FF0000"/>
                </a:solidFill>
              </a:rPr>
              <a:t>Підвищення </a:t>
            </a:r>
            <a:r>
              <a:rPr lang="uk-UA" sz="3600" dirty="0">
                <a:solidFill>
                  <a:srgbClr val="FF0000"/>
                </a:solidFill>
              </a:rPr>
              <a:t>температури кипіння </a:t>
            </a:r>
            <a:r>
              <a:rPr lang="uk-UA" sz="3600" dirty="0" smtClean="0">
                <a:solidFill>
                  <a:srgbClr val="FF0000"/>
                </a:solidFill>
              </a:rPr>
              <a:t>розчинів неелектролітів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28662"/>
            <a:ext cx="12192000" cy="6129337"/>
          </a:xfrm>
        </p:spPr>
        <p:txBody>
          <a:bodyPr>
            <a:normAutofit lnSpcReduction="10000"/>
          </a:bodyPr>
          <a:lstStyle/>
          <a:p>
            <a:pPr fontAlgn="base"/>
            <a:r>
              <a:rPr lang="uk-UA" dirty="0" smtClean="0"/>
              <a:t>Розчини </a:t>
            </a:r>
            <a:r>
              <a:rPr lang="uk-UA" dirty="0"/>
              <a:t>будуть кипіти при більш високій температурі </a:t>
            </a:r>
            <a:r>
              <a:rPr lang="uk-UA" dirty="0" smtClean="0"/>
              <a:t>(наслідок закону </a:t>
            </a:r>
            <a:r>
              <a:rPr lang="uk-UA" dirty="0" err="1" smtClean="0"/>
              <a:t>Рауля</a:t>
            </a:r>
            <a:r>
              <a:rPr lang="uk-UA" dirty="0" smtClean="0"/>
              <a:t>).</a:t>
            </a:r>
            <a:endParaRPr lang="ru-RU" dirty="0"/>
          </a:p>
          <a:p>
            <a:pPr fontAlgn="base"/>
            <a:r>
              <a:rPr lang="uk-UA" dirty="0"/>
              <a:t>Усяка рідина починає кипіти за тієї температури, за якої тиск її насиченої пари дорівнює зовнішньому тиску. </a:t>
            </a:r>
            <a:endParaRPr lang="uk-UA" dirty="0" smtClean="0"/>
          </a:p>
          <a:p>
            <a:pPr marL="0" indent="0" algn="ctr" fontAlgn="base">
              <a:buNone/>
            </a:pPr>
            <a:r>
              <a:rPr lang="uk-UA" dirty="0"/>
              <a:t>(H</a:t>
            </a:r>
            <a:r>
              <a:rPr lang="uk-UA" baseline="-25000" dirty="0"/>
              <a:t>2</a:t>
            </a:r>
            <a:r>
              <a:rPr lang="uk-UA" dirty="0"/>
              <a:t>O)</a:t>
            </a:r>
            <a:r>
              <a:rPr lang="uk-UA" baseline="-25000" dirty="0"/>
              <a:t>р</a:t>
            </a:r>
            <a:r>
              <a:rPr lang="uk-UA" dirty="0"/>
              <a:t> </a:t>
            </a:r>
            <a:r>
              <a:rPr lang="uk-UA" dirty="0">
                <a:sym typeface="Symbol" panose="05050102010706020507" pitchFamily="18" charset="2"/>
              </a:rPr>
              <a:t></a:t>
            </a:r>
            <a:r>
              <a:rPr lang="uk-UA" dirty="0"/>
              <a:t> (H</a:t>
            </a:r>
            <a:r>
              <a:rPr lang="uk-UA" baseline="-25000" dirty="0"/>
              <a:t>2</a:t>
            </a:r>
            <a:r>
              <a:rPr lang="uk-UA" dirty="0"/>
              <a:t>O)</a:t>
            </a:r>
            <a:r>
              <a:rPr lang="uk-UA" baseline="-25000" dirty="0"/>
              <a:t>пара</a:t>
            </a:r>
            <a:r>
              <a:rPr lang="uk-UA" dirty="0"/>
              <a:t> </a:t>
            </a:r>
            <a:endParaRPr lang="uk-UA" dirty="0" smtClean="0"/>
          </a:p>
          <a:p>
            <a:pPr marL="0" indent="0" fontAlgn="base">
              <a:buNone/>
            </a:pPr>
            <a:r>
              <a:rPr lang="uk-UA" dirty="0" smtClean="0"/>
              <a:t>Так </a:t>
            </a:r>
            <a:r>
              <a:rPr lang="uk-UA" dirty="0"/>
              <a:t>як тиск пари над розчином нижчий, ніж над чистим розчинником, він стане дорівнювати атмосферному тиску за більш високої </a:t>
            </a:r>
            <a:r>
              <a:rPr lang="uk-UA" dirty="0" smtClean="0"/>
              <a:t>температури. </a:t>
            </a:r>
          </a:p>
          <a:p>
            <a:pPr fontAlgn="base"/>
            <a:r>
              <a:rPr lang="uk-UA" dirty="0" smtClean="0"/>
              <a:t>Підвищення </a:t>
            </a:r>
            <a:r>
              <a:rPr lang="uk-UA" dirty="0"/>
              <a:t>температури кипіння </a:t>
            </a:r>
            <a:r>
              <a:rPr lang="uk-UA" dirty="0" smtClean="0"/>
              <a:t>відповідає </a:t>
            </a:r>
            <a:r>
              <a:rPr lang="uk-UA" dirty="0"/>
              <a:t>принципу </a:t>
            </a:r>
            <a:r>
              <a:rPr lang="uk-UA" dirty="0" err="1"/>
              <a:t>Ле-Шательє</a:t>
            </a:r>
            <a:r>
              <a:rPr lang="uk-UA" dirty="0"/>
              <a:t>. </a:t>
            </a:r>
            <a:endParaRPr lang="uk-UA" dirty="0" smtClean="0"/>
          </a:p>
          <a:p>
            <a:pPr marL="0" indent="0" algn="ctr" fontAlgn="base">
              <a:buNone/>
            </a:pPr>
            <a:r>
              <a:rPr lang="uk-UA" dirty="0" err="1"/>
              <a:t>Δ</a:t>
            </a:r>
            <a:r>
              <a:rPr lang="uk-UA" i="1" dirty="0" err="1"/>
              <a:t>T</a:t>
            </a:r>
            <a:r>
              <a:rPr lang="uk-UA" baseline="-25000" dirty="0" err="1"/>
              <a:t>кип</a:t>
            </a:r>
            <a:r>
              <a:rPr lang="uk-UA" i="1" dirty="0"/>
              <a:t> = </a:t>
            </a:r>
            <a:r>
              <a:rPr lang="uk-UA" i="1" dirty="0" err="1"/>
              <a:t>K</a:t>
            </a:r>
            <a:r>
              <a:rPr lang="uk-UA" baseline="-25000" dirty="0" err="1"/>
              <a:t>е</a:t>
            </a:r>
            <a:r>
              <a:rPr lang="uk-UA" i="1" dirty="0" err="1"/>
              <a:t>в</a:t>
            </a:r>
            <a:r>
              <a:rPr lang="uk-UA" dirty="0"/>
              <a:t>(</a:t>
            </a:r>
            <a:r>
              <a:rPr lang="uk-UA" i="1" dirty="0"/>
              <a:t>x</a:t>
            </a:r>
            <a:r>
              <a:rPr lang="uk-UA" dirty="0" smtClean="0"/>
              <a:t>)</a:t>
            </a:r>
          </a:p>
          <a:p>
            <a:pPr marL="0" indent="0" algn="just" fontAlgn="base">
              <a:buNone/>
            </a:pPr>
            <a:r>
              <a:rPr lang="uk-UA" i="1" dirty="0" err="1"/>
              <a:t>K</a:t>
            </a:r>
            <a:r>
              <a:rPr lang="uk-UA" baseline="-25000" dirty="0" err="1"/>
              <a:t>е</a:t>
            </a:r>
            <a:r>
              <a:rPr lang="uk-UA" dirty="0"/>
              <a:t> </a:t>
            </a:r>
            <a:r>
              <a:rPr lang="uk-UA" dirty="0" smtClean="0"/>
              <a:t>- ебуліоскопічна константа, залежить </a:t>
            </a:r>
            <a:r>
              <a:rPr lang="uk-UA" dirty="0"/>
              <a:t>тільки від природи розчинника й не </a:t>
            </a:r>
            <a:r>
              <a:rPr lang="uk-UA" dirty="0" smtClean="0"/>
              <a:t>залежить </a:t>
            </a:r>
            <a:r>
              <a:rPr lang="uk-UA" dirty="0"/>
              <a:t>від природи розчиненої речовини. </a:t>
            </a:r>
            <a:r>
              <a:rPr lang="uk-UA" dirty="0" smtClean="0"/>
              <a:t>Вона показує, </a:t>
            </a:r>
            <a:r>
              <a:rPr lang="uk-UA" dirty="0"/>
              <a:t>на скільки підвищується температура </a:t>
            </a:r>
            <a:r>
              <a:rPr lang="uk-UA" dirty="0" smtClean="0"/>
              <a:t>кипіння розчину, якщо </a:t>
            </a:r>
            <a:r>
              <a:rPr lang="uk-UA" dirty="0"/>
              <a:t>він містить 1 моль речовини в 1 кг розчинника.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/>
              <a:t>Для води </a:t>
            </a:r>
            <a:r>
              <a:rPr lang="uk-UA" i="1" dirty="0" err="1"/>
              <a:t>K</a:t>
            </a:r>
            <a:r>
              <a:rPr lang="uk-UA" baseline="-25000" dirty="0" err="1"/>
              <a:t>е</a:t>
            </a:r>
            <a:r>
              <a:rPr lang="uk-UA" i="1" dirty="0"/>
              <a:t> =</a:t>
            </a:r>
            <a:r>
              <a:rPr lang="uk-UA" dirty="0"/>
              <a:t> 0,52 К</a:t>
            </a:r>
            <a:r>
              <a:rPr lang="uk-UA" i="1" dirty="0"/>
              <a:t> · </a:t>
            </a:r>
            <a:r>
              <a:rPr lang="uk-UA" dirty="0"/>
              <a:t>кг/моль</a:t>
            </a:r>
            <a:endParaRPr lang="uk-UA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973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14400"/>
            <a:ext cx="12192000" cy="5943600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uk-UA" dirty="0"/>
              <a:t>Розчини будуть кипіти замерзати при більш </a:t>
            </a:r>
            <a:r>
              <a:rPr lang="uk-UA" dirty="0" smtClean="0"/>
              <a:t>низькій температурі (наслідок </a:t>
            </a:r>
            <a:r>
              <a:rPr lang="uk-UA" dirty="0"/>
              <a:t>закону </a:t>
            </a:r>
            <a:r>
              <a:rPr lang="uk-UA" dirty="0" err="1"/>
              <a:t>Рауля</a:t>
            </a:r>
            <a:r>
              <a:rPr lang="uk-UA" dirty="0"/>
              <a:t>).</a:t>
            </a:r>
            <a:endParaRPr lang="ru-RU" dirty="0"/>
          </a:p>
          <a:p>
            <a:pPr marL="0" indent="0" fontAlgn="base">
              <a:buNone/>
            </a:pPr>
            <a:endParaRPr lang="ru-RU" dirty="0"/>
          </a:p>
          <a:p>
            <a:pPr fontAlgn="base"/>
            <a:r>
              <a:rPr lang="uk-UA" dirty="0" smtClean="0"/>
              <a:t>Зниження  </a:t>
            </a:r>
            <a:r>
              <a:rPr lang="uk-UA" dirty="0"/>
              <a:t>температури замерзання відповідає принципу </a:t>
            </a:r>
            <a:r>
              <a:rPr lang="uk-UA" dirty="0" err="1"/>
              <a:t>Ле-Шательє</a:t>
            </a:r>
            <a:r>
              <a:rPr lang="uk-UA" dirty="0"/>
              <a:t>. </a:t>
            </a:r>
            <a:endParaRPr lang="uk-UA" dirty="0" smtClean="0"/>
          </a:p>
          <a:p>
            <a:pPr marL="0" indent="0" algn="ctr" fontAlgn="base">
              <a:buNone/>
            </a:pPr>
            <a:r>
              <a:rPr lang="uk-UA" dirty="0" smtClean="0"/>
              <a:t>(</a:t>
            </a:r>
            <a:r>
              <a:rPr lang="uk-UA" dirty="0"/>
              <a:t>H</a:t>
            </a:r>
            <a:r>
              <a:rPr lang="uk-UA" baseline="-25000" dirty="0"/>
              <a:t>2</a:t>
            </a:r>
            <a:r>
              <a:rPr lang="uk-UA" dirty="0"/>
              <a:t>O)</a:t>
            </a:r>
            <a:r>
              <a:rPr lang="uk-UA" baseline="-25000" dirty="0"/>
              <a:t>р</a:t>
            </a:r>
            <a:r>
              <a:rPr lang="uk-UA" dirty="0"/>
              <a:t> </a:t>
            </a:r>
            <a:r>
              <a:rPr lang="uk-UA" dirty="0">
                <a:sym typeface="Symbol" panose="05050102010706020507" pitchFamily="18" charset="2"/>
              </a:rPr>
              <a:t></a:t>
            </a:r>
            <a:r>
              <a:rPr lang="uk-UA" dirty="0"/>
              <a:t> (H</a:t>
            </a:r>
            <a:r>
              <a:rPr lang="uk-UA" baseline="-25000" dirty="0"/>
              <a:t>2</a:t>
            </a:r>
            <a:r>
              <a:rPr lang="uk-UA" dirty="0"/>
              <a:t>O)</a:t>
            </a:r>
            <a:r>
              <a:rPr lang="uk-UA" baseline="-25000" dirty="0" err="1"/>
              <a:t>тв</a:t>
            </a:r>
            <a:endParaRPr lang="ru-RU" dirty="0"/>
          </a:p>
          <a:p>
            <a:pPr fontAlgn="base"/>
            <a:r>
              <a:rPr lang="uk-UA" dirty="0"/>
              <a:t>Якщо розчинити у воді будь-яку речовину, концентрація </a:t>
            </a:r>
            <a:r>
              <a:rPr lang="uk-UA" dirty="0" smtClean="0"/>
              <a:t>молекул рідкої </a:t>
            </a:r>
            <a:r>
              <a:rPr lang="uk-UA" dirty="0"/>
              <a:t>води знизиться й піде процес плавлення льоду. Нова рівновага встановиться за більш низької температури. </a:t>
            </a:r>
            <a:endParaRPr lang="uk-UA" dirty="0" smtClean="0"/>
          </a:p>
          <a:p>
            <a:pPr marL="0" indent="0" algn="ctr" fontAlgn="base">
              <a:buNone/>
            </a:pPr>
            <a:r>
              <a:rPr lang="uk-UA" dirty="0" err="1" smtClean="0"/>
              <a:t>Δ</a:t>
            </a:r>
            <a:r>
              <a:rPr lang="uk-UA" i="1" dirty="0" err="1" smtClean="0"/>
              <a:t>T</a:t>
            </a:r>
            <a:r>
              <a:rPr lang="uk-UA" baseline="-25000" dirty="0" err="1" smtClean="0"/>
              <a:t>зам</a:t>
            </a:r>
            <a:r>
              <a:rPr lang="uk-UA" i="1" dirty="0" smtClean="0"/>
              <a:t> </a:t>
            </a:r>
            <a:r>
              <a:rPr lang="uk-UA" i="1" dirty="0"/>
              <a:t>= </a:t>
            </a:r>
            <a:r>
              <a:rPr lang="uk-UA" i="1" dirty="0" err="1"/>
              <a:t>K</a:t>
            </a:r>
            <a:r>
              <a:rPr lang="uk-UA" baseline="-25000" dirty="0" err="1"/>
              <a:t>к</a:t>
            </a:r>
            <a:r>
              <a:rPr lang="uk-UA" i="1" dirty="0" err="1"/>
              <a:t>в</a:t>
            </a:r>
            <a:r>
              <a:rPr lang="uk-UA" dirty="0"/>
              <a:t>(</a:t>
            </a:r>
            <a:r>
              <a:rPr lang="uk-UA" i="1" dirty="0"/>
              <a:t>x</a:t>
            </a:r>
            <a:r>
              <a:rPr lang="uk-UA" dirty="0"/>
              <a:t>)</a:t>
            </a:r>
            <a:endParaRPr lang="ru-RU" dirty="0"/>
          </a:p>
          <a:p>
            <a:pPr fontAlgn="base"/>
            <a:r>
              <a:rPr lang="uk-UA" dirty="0" err="1"/>
              <a:t>Рауль</a:t>
            </a:r>
            <a:r>
              <a:rPr lang="uk-UA" dirty="0"/>
              <a:t> установив: для розведених розчинів неелектролітів підвищення температури кипіння й зниження температури замерзання </a:t>
            </a:r>
            <a:r>
              <a:rPr lang="uk-UA" dirty="0" err="1"/>
              <a:t>пропорційно</a:t>
            </a:r>
            <a:r>
              <a:rPr lang="uk-UA" dirty="0"/>
              <a:t> </a:t>
            </a:r>
            <a:r>
              <a:rPr lang="uk-UA" dirty="0" err="1"/>
              <a:t>моляльній</a:t>
            </a:r>
            <a:r>
              <a:rPr lang="uk-UA" dirty="0"/>
              <a:t> </a:t>
            </a:r>
            <a:r>
              <a:rPr lang="uk-UA" dirty="0" smtClean="0"/>
              <a:t>концентрації (другий закон </a:t>
            </a:r>
            <a:r>
              <a:rPr lang="uk-UA" dirty="0" err="1" smtClean="0"/>
              <a:t>Рауля</a:t>
            </a:r>
            <a:r>
              <a:rPr lang="uk-UA" dirty="0" smtClean="0"/>
              <a:t>).</a:t>
            </a:r>
            <a:endParaRPr lang="uk-UA" i="1" dirty="0" smtClean="0"/>
          </a:p>
          <a:p>
            <a:pPr fontAlgn="base"/>
            <a:r>
              <a:rPr lang="uk-UA" i="1" dirty="0" err="1" smtClean="0"/>
              <a:t>K</a:t>
            </a:r>
            <a:r>
              <a:rPr lang="uk-UA" baseline="-25000" dirty="0" err="1" smtClean="0"/>
              <a:t>к</a:t>
            </a:r>
            <a:r>
              <a:rPr lang="uk-UA" dirty="0" smtClean="0"/>
              <a:t> - </a:t>
            </a:r>
            <a:r>
              <a:rPr lang="uk-UA" dirty="0" err="1" smtClean="0"/>
              <a:t>криоскопічна</a:t>
            </a:r>
            <a:r>
              <a:rPr lang="uk-UA" dirty="0" smtClean="0"/>
              <a:t> константа, залежить </a:t>
            </a:r>
            <a:r>
              <a:rPr lang="uk-UA" dirty="0"/>
              <a:t>тільки від природи розчинника й не залежать від природи розчиненої речовини. </a:t>
            </a:r>
            <a:r>
              <a:rPr lang="uk-UA" dirty="0" smtClean="0"/>
              <a:t>Вона показує, </a:t>
            </a:r>
            <a:r>
              <a:rPr lang="uk-UA" dirty="0"/>
              <a:t>на скільки </a:t>
            </a:r>
            <a:r>
              <a:rPr lang="uk-UA" dirty="0" smtClean="0"/>
              <a:t>знижується </a:t>
            </a:r>
            <a:r>
              <a:rPr lang="uk-UA" dirty="0"/>
              <a:t>температура замерзання розчину, якщо він містить 1 моль речовини в 1 кг розчинника.</a:t>
            </a:r>
            <a:endParaRPr lang="ru-RU" dirty="0"/>
          </a:p>
          <a:p>
            <a:pPr marL="0" indent="0" algn="ctr" fontAlgn="base">
              <a:buNone/>
            </a:pPr>
            <a:r>
              <a:rPr lang="uk-UA" dirty="0"/>
              <a:t>Для води </a:t>
            </a:r>
            <a:r>
              <a:rPr lang="uk-UA" i="1" dirty="0" err="1" smtClean="0"/>
              <a:t>K</a:t>
            </a:r>
            <a:r>
              <a:rPr lang="uk-UA" baseline="-25000" dirty="0" err="1" smtClean="0"/>
              <a:t>к</a:t>
            </a:r>
            <a:r>
              <a:rPr lang="uk-UA" i="1" dirty="0" smtClean="0"/>
              <a:t> </a:t>
            </a:r>
            <a:r>
              <a:rPr lang="uk-UA" dirty="0"/>
              <a:t>= 1,86 К · кг/моль</a:t>
            </a:r>
            <a:r>
              <a:rPr lang="uk-UA" i="1" dirty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8663"/>
          </a:xfrm>
        </p:spPr>
        <p:txBody>
          <a:bodyPr>
            <a:noAutofit/>
          </a:bodyPr>
          <a:lstStyle/>
          <a:p>
            <a:pPr algn="ctr"/>
            <a:r>
              <a:rPr lang="uk-UA" sz="3200" dirty="0">
                <a:solidFill>
                  <a:srgbClr val="FF0000"/>
                </a:solidFill>
              </a:rPr>
              <a:t>Зниження температури замерзання (</a:t>
            </a:r>
            <a:r>
              <a:rPr lang="uk-UA" sz="3200" dirty="0" smtClean="0">
                <a:solidFill>
                  <a:srgbClr val="FF0000"/>
                </a:solidFill>
              </a:rPr>
              <a:t>депресія) розчинів неелектролітів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68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14388"/>
          </a:xfrm>
        </p:spPr>
        <p:txBody>
          <a:bodyPr/>
          <a:lstStyle/>
          <a:p>
            <a:pPr algn="ctr"/>
            <a:r>
              <a:rPr lang="uk-UA" dirty="0" err="1" smtClean="0">
                <a:solidFill>
                  <a:srgbClr val="FF0000"/>
                </a:solidFill>
              </a:rPr>
              <a:t>Ебуліометрія</a:t>
            </a:r>
            <a:endParaRPr lang="ru-RU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814388"/>
                <a:ext cx="12192000" cy="6043611"/>
              </a:xfrm>
            </p:spPr>
            <p:txBody>
              <a:bodyPr>
                <a:normAutofit/>
              </a:bodyPr>
              <a:lstStyle/>
              <a:p>
                <a:pPr fontAlgn="base"/>
                <a:r>
                  <a:rPr lang="uk-UA" b="1" i="1" u="sng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Ебуліометрія</a:t>
                </a:r>
                <a:r>
                  <a:rPr lang="uk-UA" i="1" dirty="0" smtClean="0"/>
                  <a:t> - </a:t>
                </a:r>
                <a:r>
                  <a:rPr lang="uk-UA" dirty="0" smtClean="0"/>
                  <a:t>вимірювання підвищення </a:t>
                </a:r>
                <a:r>
                  <a:rPr lang="uk-UA" dirty="0"/>
                  <a:t>температури </a:t>
                </a:r>
                <a:r>
                  <a:rPr lang="uk-UA" dirty="0" smtClean="0"/>
                  <a:t>кипіння розчинів.</a:t>
                </a:r>
              </a:p>
              <a:p>
                <a:pPr fontAlgn="base"/>
                <a:r>
                  <a:rPr lang="uk-UA" dirty="0" smtClean="0"/>
                  <a:t>Використовується </a:t>
                </a:r>
                <a:r>
                  <a:rPr lang="uk-UA" dirty="0"/>
                  <a:t>для визначення деяких фізико-хімічних </a:t>
                </a:r>
                <a:r>
                  <a:rPr lang="uk-UA" dirty="0" smtClean="0"/>
                  <a:t>величин:</a:t>
                </a:r>
                <a:endParaRPr lang="ru-RU" dirty="0"/>
              </a:p>
              <a:p>
                <a:pPr marL="0" indent="0" fontAlgn="base">
                  <a:buNone/>
                </a:pPr>
                <a:r>
                  <a:rPr lang="uk-UA" b="1" u="sng" dirty="0" smtClean="0"/>
                  <a:t>Молекулярної маси </a:t>
                </a:r>
                <a:r>
                  <a:rPr lang="uk-UA" b="1" u="sng" dirty="0"/>
                  <a:t>неелектроліту</a:t>
                </a:r>
                <a:r>
                  <a:rPr lang="uk-UA" dirty="0"/>
                  <a:t>.</a:t>
                </a:r>
                <a:endParaRPr lang="ru-RU" dirty="0"/>
              </a:p>
              <a:p>
                <a:pPr marL="0" indent="0" algn="ctr" fontAlgn="base">
                  <a:buNone/>
                </a:pPr>
                <a:endParaRPr lang="uk-UA" dirty="0" smtClean="0"/>
              </a:p>
              <a:p>
                <a:pPr marL="0" indent="0" algn="ctr" fontAlgn="base">
                  <a:buNone/>
                </a:pPr>
                <a:r>
                  <a:rPr lang="uk-UA" dirty="0" err="1" smtClean="0"/>
                  <a:t>ΔT</a:t>
                </a:r>
                <a:r>
                  <a:rPr lang="uk-UA" baseline="-25000" dirty="0" err="1" smtClean="0"/>
                  <a:t>кип</a:t>
                </a:r>
                <a:r>
                  <a:rPr lang="uk-UA" dirty="0" smtClean="0"/>
                  <a:t> </a:t>
                </a:r>
                <a:r>
                  <a:rPr lang="uk-UA" dirty="0"/>
                  <a:t>= </a:t>
                </a:r>
                <a:r>
                  <a:rPr lang="uk-UA" dirty="0" err="1" smtClean="0"/>
                  <a:t>K</a:t>
                </a:r>
                <a:r>
                  <a:rPr lang="uk-UA" baseline="-25000" dirty="0" err="1"/>
                  <a:t>е</a:t>
                </a:r>
                <a:r>
                  <a:rPr lang="uk-UA" dirty="0" err="1" smtClean="0"/>
                  <a:t>b</a:t>
                </a:r>
                <a:r>
                  <a:rPr lang="uk-UA" dirty="0" smtClean="0"/>
                  <a:t>(x)</a:t>
                </a:r>
              </a:p>
              <a:p>
                <a:pPr marL="0" indent="0" algn="ctr" fontAlgn="base">
                  <a:buNone/>
                </a:pPr>
                <a:endParaRPr lang="ru-RU" dirty="0"/>
              </a:p>
              <a:p>
                <a:pPr marL="0" indent="0" fontAlgn="base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/>
                          </m:ctrlPr>
                        </m:sSubPr>
                        <m:e>
                          <m:r>
                            <a:rPr lang="uk-UA" i="1"/>
                            <m:t>𝑏</m:t>
                          </m:r>
                        </m:e>
                        <m:sub>
                          <m:r>
                            <a:rPr lang="uk-UA" i="1"/>
                            <m:t>(х)</m:t>
                          </m:r>
                        </m:sub>
                      </m:sSub>
                      <m:r>
                        <a:rPr lang="uk-UA" i="1"/>
                        <m:t>= </m:t>
                      </m:r>
                      <m:f>
                        <m:fPr>
                          <m:ctrlPr>
                            <a:rPr lang="ru-RU" i="1"/>
                          </m:ctrlPr>
                        </m:fPr>
                        <m:num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a:rPr lang="uk-UA" i="1"/>
                                <m:t>𝑚</m:t>
                              </m:r>
                            </m:e>
                            <m:sub>
                              <m:r>
                                <a:rPr lang="uk-UA" i="1"/>
                                <m:t>(</m:t>
                              </m:r>
                              <m:r>
                                <a:rPr lang="uk-UA" i="1"/>
                                <m:t>𝑥</m:t>
                              </m:r>
                              <m:r>
                                <a:rPr lang="uk-UA" i="1"/>
                                <m:t>)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a:rPr lang="uk-UA" i="1"/>
                                <m:t>𝑀</m:t>
                              </m:r>
                            </m:e>
                            <m:sub>
                              <m:r>
                                <a:rPr lang="uk-UA" i="1"/>
                                <m:t>(</m:t>
                              </m:r>
                              <m:r>
                                <a:rPr lang="uk-UA" i="1"/>
                                <m:t>𝑥</m:t>
                              </m:r>
                              <m:r>
                                <a:rPr lang="uk-UA" i="1"/>
                                <m:t>)</m:t>
                              </m:r>
                            </m:sub>
                          </m:sSub>
                          <m:r>
                            <a:rPr lang="uk-UA" i="1"/>
                            <m:t>·</m:t>
                          </m:r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a:rPr lang="uk-UA" i="1"/>
                                <m:t>𝑚</m:t>
                              </m:r>
                            </m:e>
                            <m:sub>
                              <m:r>
                                <a:rPr lang="uk-UA" i="1"/>
                                <m:t>(роз−ка)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dirty="0"/>
              </a:p>
              <a:p>
                <a:pPr marL="0" indent="0" fontAlgn="base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/>
                          </m:ctrlPr>
                        </m:sSubPr>
                        <m:e>
                          <m:r>
                            <a:rPr lang="uk-UA" i="1"/>
                            <m:t>𝛥</m:t>
                          </m:r>
                          <m:r>
                            <a:rPr lang="uk-UA" i="1"/>
                            <m:t>Т</m:t>
                          </m:r>
                        </m:e>
                        <m:sub>
                          <m:r>
                            <a:rPr lang="uk-UA" i="1"/>
                            <m:t>(</m:t>
                          </m:r>
                          <m:r>
                            <a:rPr lang="uk-UA" b="0" i="1" smtClean="0">
                              <a:latin typeface="Cambria Math" panose="02040503050406030204" pitchFamily="18" charset="0"/>
                            </a:rPr>
                            <m:t>кип</m:t>
                          </m:r>
                          <m:r>
                            <a:rPr lang="uk-UA" i="1"/>
                            <m:t>)</m:t>
                          </m:r>
                        </m:sub>
                      </m:sSub>
                      <m:r>
                        <a:rPr lang="uk-UA" i="1"/>
                        <m:t>= </m:t>
                      </m:r>
                      <m:f>
                        <m:fPr>
                          <m:ctrlPr>
                            <a:rPr lang="ru-RU" i="1"/>
                          </m:ctrlPr>
                        </m:fPr>
                        <m:num>
                          <m:sSub>
                            <m:sSubPr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uk-UA" i="1">
                                  <a:latin typeface="Cambria Math" panose="02040503050406030204" pitchFamily="18" charset="0"/>
                                </a:rPr>
                                <m:t>К</m:t>
                              </m:r>
                            </m:e>
                            <m:sub>
                              <m:r>
                                <a:rPr lang="uk-UA" b="0" i="1" smtClean="0">
                                  <a:latin typeface="Cambria Math" panose="02040503050406030204" pitchFamily="18" charset="0"/>
                                </a:rPr>
                                <m:t>е</m:t>
                              </m:r>
                            </m:sub>
                          </m:sSub>
                          <m:r>
                            <a:rPr lang="uk-UA" i="1"/>
                            <m:t>·</m:t>
                          </m:r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a:rPr lang="uk-UA" i="1"/>
                                <m:t>𝑚</m:t>
                              </m:r>
                            </m:e>
                            <m:sub>
                              <m:r>
                                <a:rPr lang="uk-UA" i="1"/>
                                <m:t>(х)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a:rPr lang="uk-UA" i="1"/>
                                <m:t>𝑀</m:t>
                              </m:r>
                            </m:e>
                            <m:sub>
                              <m:r>
                                <a:rPr lang="uk-UA" i="1"/>
                                <m:t>(</m:t>
                              </m:r>
                              <m:r>
                                <a:rPr lang="uk-UA" i="1"/>
                                <m:t>𝑥</m:t>
                              </m:r>
                              <m:r>
                                <a:rPr lang="uk-UA" i="1"/>
                                <m:t>)</m:t>
                              </m:r>
                            </m:sub>
                          </m:sSub>
                          <m:r>
                            <a:rPr lang="uk-UA" i="1"/>
                            <m:t>·</m:t>
                          </m:r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a:rPr lang="uk-UA" i="1"/>
                                <m:t>𝑚</m:t>
                              </m:r>
                            </m:e>
                            <m:sub>
                              <m:r>
                                <a:rPr lang="uk-UA" i="1"/>
                                <m:t>(роз−ка)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dirty="0"/>
              </a:p>
              <a:p>
                <a:pPr marL="0" indent="0" fontAlgn="base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/>
                          </m:ctrlPr>
                        </m:sSubPr>
                        <m:e>
                          <m:r>
                            <a:rPr lang="uk-UA" i="1"/>
                            <m:t>М</m:t>
                          </m:r>
                        </m:e>
                        <m:sub>
                          <m:r>
                            <a:rPr lang="uk-UA" i="1"/>
                            <m:t>(х)</m:t>
                          </m:r>
                        </m:sub>
                      </m:sSub>
                      <m:r>
                        <a:rPr lang="uk-UA" i="1"/>
                        <m:t>= </m:t>
                      </m:r>
                      <m:f>
                        <m:fPr>
                          <m:ctrlPr>
                            <a:rPr lang="ru-RU" i="1"/>
                          </m:ctrlPr>
                        </m:fPr>
                        <m:num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uk-UA" i="1">
                                      <a:latin typeface="Cambria Math" panose="02040503050406030204" pitchFamily="18" charset="0"/>
                                    </a:rPr>
                                    <m:t>К</m:t>
                                  </m:r>
                                </m:e>
                                <m:sub>
                                  <m:r>
                                    <a:rPr lang="uk-UA" i="1">
                                      <a:latin typeface="Cambria Math" panose="02040503050406030204" pitchFamily="18" charset="0"/>
                                    </a:rPr>
                                    <m:t>е</m:t>
                                  </m:r>
                                </m:sub>
                              </m:sSub>
                              <m:r>
                                <a:rPr lang="uk-UA" i="1"/>
                                <m:t>·</m:t>
                              </m:r>
                              <m:r>
                                <a:rPr lang="uk-UA" i="1"/>
                                <m:t>𝑚</m:t>
                              </m:r>
                            </m:e>
                            <m:sub>
                              <m:d>
                                <m:dPr>
                                  <m:ctrlPr>
                                    <a:rPr lang="ru-RU" i="1" smtClean="0"/>
                                  </m:ctrlPr>
                                </m:dPr>
                                <m:e>
                                  <m:r>
                                    <a:rPr lang="uk-UA" i="1"/>
                                    <m:t>𝑥</m:t>
                                  </m:r>
                                </m:e>
                              </m:d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a:rPr lang="uk-UA" i="1"/>
                                <m:t>𝑚</m:t>
                              </m:r>
                            </m:e>
                            <m:sub>
                              <m:r>
                                <a:rPr lang="uk-UA" i="1"/>
                                <m:t>(роз−ка)</m:t>
                              </m:r>
                            </m:sub>
                          </m:sSub>
                          <m:r>
                            <a:rPr lang="uk-UA" i="1"/>
                            <m:t>·</m:t>
                          </m:r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a:rPr lang="uk-UA" i="1"/>
                                <m:t>𝛥</m:t>
                              </m:r>
                              <m:r>
                                <a:rPr lang="uk-UA" i="1"/>
                                <m:t>Т</m:t>
                              </m:r>
                            </m:e>
                            <m:sub>
                              <m:r>
                                <a:rPr lang="uk-UA" b="0" i="1" smtClean="0">
                                  <a:latin typeface="Cambria Math" panose="02040503050406030204" pitchFamily="18" charset="0"/>
                                </a:rPr>
                                <m:t>кип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14388"/>
                <a:ext cx="12192000" cy="6043611"/>
              </a:xfrm>
              <a:blipFill rotWithShape="0">
                <a:blip r:embed="rId2"/>
                <a:stretch>
                  <a:fillRect l="-1000" t="-17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24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213" y="0"/>
            <a:ext cx="10515600" cy="671513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err="1" smtClean="0">
                <a:solidFill>
                  <a:srgbClr val="FF0000"/>
                </a:solidFill>
              </a:rPr>
              <a:t>Кріометрія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785813"/>
                <a:ext cx="12192000" cy="6072187"/>
              </a:xfrm>
            </p:spPr>
            <p:txBody>
              <a:bodyPr>
                <a:normAutofit fontScale="92500" lnSpcReduction="20000"/>
              </a:bodyPr>
              <a:lstStyle/>
              <a:p>
                <a:pPr fontAlgn="base"/>
                <a:r>
                  <a:rPr lang="uk-UA" b="1" i="1" u="sng" dirty="0" err="1" smtClean="0">
                    <a:solidFill>
                      <a:schemeClr val="accent6">
                        <a:lumMod val="50000"/>
                      </a:schemeClr>
                    </a:solidFill>
                  </a:rPr>
                  <a:t>Кріометрія</a:t>
                </a:r>
                <a:r>
                  <a:rPr lang="uk-UA" b="1" i="1" u="sng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 -</a:t>
                </a:r>
                <a:r>
                  <a:rPr lang="uk-UA" i="1" dirty="0" smtClean="0"/>
                  <a:t> </a:t>
                </a:r>
                <a:r>
                  <a:rPr lang="uk-UA" dirty="0" smtClean="0"/>
                  <a:t>вимірювання зниження </a:t>
                </a:r>
                <a:r>
                  <a:rPr lang="uk-UA" dirty="0"/>
                  <a:t>температури замерзання </a:t>
                </a:r>
                <a:r>
                  <a:rPr lang="uk-UA" dirty="0" smtClean="0"/>
                  <a:t>розчинів.</a:t>
                </a:r>
              </a:p>
              <a:p>
                <a:pPr fontAlgn="base"/>
                <a:r>
                  <a:rPr lang="uk-UA" dirty="0" smtClean="0"/>
                  <a:t>Використовуються </a:t>
                </a:r>
                <a:r>
                  <a:rPr lang="uk-UA" dirty="0"/>
                  <a:t>для визначення деяких фізико-хімічних </a:t>
                </a:r>
                <a:r>
                  <a:rPr lang="uk-UA" dirty="0" smtClean="0"/>
                  <a:t>величин в </a:t>
                </a:r>
                <a:r>
                  <a:rPr lang="uk-UA" dirty="0" err="1" smtClean="0"/>
                  <a:t>медикобіологічних</a:t>
                </a:r>
                <a:r>
                  <a:rPr lang="uk-UA" dirty="0" smtClean="0"/>
                  <a:t> дослідженнях</a:t>
                </a:r>
                <a:r>
                  <a:rPr lang="uk-UA" dirty="0"/>
                  <a:t>:</a:t>
                </a:r>
                <a:endParaRPr lang="ru-RU" dirty="0"/>
              </a:p>
              <a:p>
                <a:pPr marL="0" indent="0" fontAlgn="base">
                  <a:buNone/>
                </a:pPr>
                <a:r>
                  <a:rPr lang="uk-UA" b="1" u="sng" dirty="0" smtClean="0"/>
                  <a:t>Молекулярної маси </a:t>
                </a:r>
                <a:r>
                  <a:rPr lang="uk-UA" b="1" u="sng" dirty="0"/>
                  <a:t>неелектроліту.</a:t>
                </a:r>
                <a:endParaRPr lang="ru-RU" b="1" u="sng" dirty="0"/>
              </a:p>
              <a:p>
                <a:pPr marL="0" indent="0" algn="ctr" fontAlgn="base">
                  <a:buNone/>
                </a:pPr>
                <a:r>
                  <a:rPr lang="uk-UA" dirty="0" err="1"/>
                  <a:t>ΔT</a:t>
                </a:r>
                <a:r>
                  <a:rPr lang="uk-UA" baseline="-25000" dirty="0" err="1"/>
                  <a:t>зам</a:t>
                </a:r>
                <a:r>
                  <a:rPr lang="uk-UA" dirty="0"/>
                  <a:t> = </a:t>
                </a:r>
                <a:r>
                  <a:rPr lang="uk-UA" dirty="0" err="1"/>
                  <a:t>K</a:t>
                </a:r>
                <a:r>
                  <a:rPr lang="uk-UA" baseline="-25000" dirty="0" err="1"/>
                  <a:t>к</a:t>
                </a:r>
                <a:r>
                  <a:rPr lang="uk-UA" dirty="0" err="1"/>
                  <a:t>b</a:t>
                </a:r>
                <a:r>
                  <a:rPr lang="uk-UA" dirty="0"/>
                  <a:t>(x</a:t>
                </a:r>
                <a:r>
                  <a:rPr lang="uk-UA" dirty="0" smtClean="0"/>
                  <a:t>)</a:t>
                </a:r>
              </a:p>
              <a:p>
                <a:pPr marL="0" indent="0" algn="ctr" fontAlgn="base">
                  <a:buNone/>
                </a:pPr>
                <a:endParaRPr lang="ru-RU" dirty="0"/>
              </a:p>
              <a:p>
                <a:pPr marL="0" indent="0" fontAlgn="base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/>
                          </m:ctrlPr>
                        </m:sSubPr>
                        <m:e>
                          <m:r>
                            <a:rPr lang="uk-UA" i="1"/>
                            <m:t>𝑏</m:t>
                          </m:r>
                        </m:e>
                        <m:sub>
                          <m:r>
                            <a:rPr lang="uk-UA" i="1"/>
                            <m:t>(х)</m:t>
                          </m:r>
                        </m:sub>
                      </m:sSub>
                      <m:r>
                        <a:rPr lang="uk-UA" i="1"/>
                        <m:t>= </m:t>
                      </m:r>
                      <m:f>
                        <m:fPr>
                          <m:ctrlPr>
                            <a:rPr lang="ru-RU" i="1"/>
                          </m:ctrlPr>
                        </m:fPr>
                        <m:num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a:rPr lang="uk-UA" i="1"/>
                                <m:t>𝑚</m:t>
                              </m:r>
                            </m:e>
                            <m:sub>
                              <m:r>
                                <a:rPr lang="uk-UA" i="1"/>
                                <m:t>(</m:t>
                              </m:r>
                              <m:r>
                                <a:rPr lang="uk-UA" i="1"/>
                                <m:t>𝑥</m:t>
                              </m:r>
                              <m:r>
                                <a:rPr lang="uk-UA" i="1"/>
                                <m:t>)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a:rPr lang="uk-UA" i="1"/>
                                <m:t>𝑀</m:t>
                              </m:r>
                            </m:e>
                            <m:sub>
                              <m:r>
                                <a:rPr lang="uk-UA" i="1"/>
                                <m:t>(</m:t>
                              </m:r>
                              <m:r>
                                <a:rPr lang="uk-UA" i="1"/>
                                <m:t>𝑥</m:t>
                              </m:r>
                              <m:r>
                                <a:rPr lang="uk-UA" i="1"/>
                                <m:t>)</m:t>
                              </m:r>
                            </m:sub>
                          </m:sSub>
                          <m:r>
                            <a:rPr lang="uk-UA" i="1"/>
                            <m:t>·</m:t>
                          </m:r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a:rPr lang="uk-UA" i="1"/>
                                <m:t>𝑚</m:t>
                              </m:r>
                            </m:e>
                            <m:sub>
                              <m:r>
                                <a:rPr lang="uk-UA" i="1"/>
                                <m:t>(роз−ка)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dirty="0"/>
              </a:p>
              <a:p>
                <a:pPr marL="0" indent="0" fontAlgn="base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/>
                          </m:ctrlPr>
                        </m:sSubPr>
                        <m:e>
                          <m:r>
                            <a:rPr lang="uk-UA" i="1"/>
                            <m:t>𝛥</m:t>
                          </m:r>
                          <m:r>
                            <a:rPr lang="uk-UA" i="1"/>
                            <m:t>Т</m:t>
                          </m:r>
                        </m:e>
                        <m:sub>
                          <m:r>
                            <a:rPr lang="uk-UA" i="1"/>
                            <m:t>(зам)</m:t>
                          </m:r>
                        </m:sub>
                      </m:sSub>
                      <m:r>
                        <a:rPr lang="uk-UA" i="1"/>
                        <m:t>= </m:t>
                      </m:r>
                      <m:f>
                        <m:fPr>
                          <m:ctrlPr>
                            <a:rPr lang="ru-RU" i="1"/>
                          </m:ctrlPr>
                        </m:fPr>
                        <m:num>
                          <m:r>
                            <a:rPr lang="uk-UA" i="1"/>
                            <m:t>К·</m:t>
                          </m:r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a:rPr lang="uk-UA" i="1"/>
                                <m:t>𝑚</m:t>
                              </m:r>
                            </m:e>
                            <m:sub>
                              <m:r>
                                <a:rPr lang="uk-UA" i="1"/>
                                <m:t>(х)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a:rPr lang="uk-UA" i="1"/>
                                <m:t>𝑀</m:t>
                              </m:r>
                            </m:e>
                            <m:sub>
                              <m:r>
                                <a:rPr lang="uk-UA" i="1"/>
                                <m:t>(</m:t>
                              </m:r>
                              <m:r>
                                <a:rPr lang="uk-UA" i="1"/>
                                <m:t>𝑥</m:t>
                              </m:r>
                              <m:r>
                                <a:rPr lang="uk-UA" i="1"/>
                                <m:t>)</m:t>
                              </m:r>
                            </m:sub>
                          </m:sSub>
                          <m:r>
                            <a:rPr lang="uk-UA" i="1"/>
                            <m:t>·</m:t>
                          </m:r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a:rPr lang="uk-UA" i="1"/>
                                <m:t>𝑚</m:t>
                              </m:r>
                            </m:e>
                            <m:sub>
                              <m:r>
                                <a:rPr lang="uk-UA" i="1"/>
                                <m:t>(роз−ка)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dirty="0"/>
              </a:p>
              <a:p>
                <a:pPr marL="0" indent="0" fontAlgn="base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/>
                          </m:ctrlPr>
                        </m:sSubPr>
                        <m:e>
                          <m:r>
                            <a:rPr lang="uk-UA" i="1"/>
                            <m:t>М</m:t>
                          </m:r>
                        </m:e>
                        <m:sub>
                          <m:r>
                            <a:rPr lang="uk-UA" i="1"/>
                            <m:t>(х)</m:t>
                          </m:r>
                        </m:sub>
                      </m:sSub>
                      <m:r>
                        <a:rPr lang="uk-UA" i="1"/>
                        <m:t>= </m:t>
                      </m:r>
                      <m:f>
                        <m:fPr>
                          <m:ctrlPr>
                            <a:rPr lang="ru-RU" i="1"/>
                          </m:ctrlPr>
                        </m:fPr>
                        <m:num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a:rPr lang="uk-UA" i="1"/>
                                <m:t>𝐾</m:t>
                              </m:r>
                              <m:r>
                                <a:rPr lang="uk-UA" i="1"/>
                                <m:t>·</m:t>
                              </m:r>
                              <m:r>
                                <a:rPr lang="uk-UA" i="1"/>
                                <m:t>𝑚</m:t>
                              </m:r>
                            </m:e>
                            <m:sub>
                              <m:d>
                                <m:dPr>
                                  <m:ctrlPr>
                                    <a:rPr lang="ru-RU" i="1"/>
                                  </m:ctrlPr>
                                </m:dPr>
                                <m:e>
                                  <m:r>
                                    <a:rPr lang="uk-UA" i="1"/>
                                    <m:t>𝑥</m:t>
                                  </m:r>
                                </m:e>
                              </m:d>
                              <m:r>
                                <a:rPr lang="uk-UA" i="1"/>
                                <m:t>·1000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a:rPr lang="uk-UA" i="1"/>
                                <m:t>𝑚</m:t>
                              </m:r>
                            </m:e>
                            <m:sub>
                              <m:r>
                                <a:rPr lang="uk-UA" i="1"/>
                                <m:t>(роз−ка)</m:t>
                              </m:r>
                            </m:sub>
                          </m:sSub>
                          <m:r>
                            <a:rPr lang="uk-UA" i="1"/>
                            <m:t>·</m:t>
                          </m:r>
                          <m:sSub>
                            <m:sSubPr>
                              <m:ctrlPr>
                                <a:rPr lang="ru-RU" i="1"/>
                              </m:ctrlPr>
                            </m:sSubPr>
                            <m:e>
                              <m:r>
                                <a:rPr lang="uk-UA" i="1"/>
                                <m:t>𝛥</m:t>
                              </m:r>
                              <m:r>
                                <a:rPr lang="uk-UA" i="1"/>
                                <m:t>Т</m:t>
                              </m:r>
                            </m:e>
                            <m:sub>
                              <m:r>
                                <a:rPr lang="uk-UA" i="1"/>
                                <m:t>зам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dirty="0"/>
              </a:p>
              <a:p>
                <a:pPr fontAlgn="base"/>
                <a:r>
                  <a:rPr lang="uk-UA" dirty="0" smtClean="0"/>
                  <a:t>У </a:t>
                </a:r>
                <a:r>
                  <a:rPr lang="uk-UA" dirty="0"/>
                  <a:t>біологічних дослідженнях </a:t>
                </a:r>
                <a:r>
                  <a:rPr lang="uk-UA" dirty="0" err="1"/>
                  <a:t>Δ</a:t>
                </a:r>
                <a:r>
                  <a:rPr lang="uk-UA" i="1" dirty="0" err="1"/>
                  <a:t>T</a:t>
                </a:r>
                <a:r>
                  <a:rPr lang="uk-UA" baseline="-25000" dirty="0" err="1"/>
                  <a:t>зам</a:t>
                </a:r>
                <a:r>
                  <a:rPr lang="uk-UA" i="1" baseline="-25000" dirty="0"/>
                  <a:t> </a:t>
                </a:r>
                <a:r>
                  <a:rPr lang="uk-UA" dirty="0"/>
                  <a:t>називається</a:t>
                </a:r>
                <a:r>
                  <a:rPr lang="uk-UA" b="1" dirty="0"/>
                  <a:t> </a:t>
                </a:r>
                <a:r>
                  <a:rPr lang="uk-UA" b="1" i="1" u="sng" dirty="0">
                    <a:solidFill>
                      <a:schemeClr val="accent6">
                        <a:lumMod val="50000"/>
                      </a:schemeClr>
                    </a:solidFill>
                  </a:rPr>
                  <a:t>депресією</a:t>
                </a:r>
                <a:r>
                  <a:rPr lang="uk-UA" b="1" dirty="0" smtClean="0"/>
                  <a:t>.</a:t>
                </a:r>
              </a:p>
              <a:p>
                <a:pPr fontAlgn="base"/>
                <a:r>
                  <a:rPr lang="uk-UA" b="1" dirty="0" smtClean="0"/>
                  <a:t>Депресія крові в нормі 0,56 К.</a:t>
                </a:r>
                <a:endParaRPr lang="ru-RU" dirty="0"/>
              </a:p>
              <a:p>
                <a:pPr fontAlgn="base"/>
                <a:r>
                  <a:rPr lang="uk-UA" dirty="0"/>
                  <a:t>Вимір депресії біологічних рідин (крові, лімфи, сечі) дозволяє розраховувати їхню осмотичну концентрацію, тобто сумарну концентрацію всіх частинок.</a:t>
                </a:r>
                <a:endParaRPr lang="ru-RU" dirty="0"/>
              </a:p>
              <a:p>
                <a:endParaRPr lang="ru-RU" dirty="0"/>
              </a:p>
            </p:txBody>
          </p:sp>
        </mc:Choice>
        <mc:Fallback>
          <p:sp>
            <p:nvSpPr>
              <p:cNvPr id="4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785813"/>
                <a:ext cx="12192000" cy="6072187"/>
              </a:xfrm>
              <a:blipFill rotWithShape="0">
                <a:blip r:embed="rId2"/>
                <a:stretch>
                  <a:fillRect l="-900" t="-2510" b="-27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530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533</Words>
  <Application>Microsoft Office PowerPoint</Application>
  <PresentationFormat>Широкоэкранный</PresentationFormat>
  <Paragraphs>72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Symbol</vt:lpstr>
      <vt:lpstr>Wingdings</vt:lpstr>
      <vt:lpstr>Тема Office</vt:lpstr>
      <vt:lpstr>Презентация PowerPoint</vt:lpstr>
      <vt:lpstr>План лекції</vt:lpstr>
      <vt:lpstr>Колігативні властивості розчинів</vt:lpstr>
      <vt:lpstr>Відносне зниження тиску насиченої пари розчинника над розчином.</vt:lpstr>
      <vt:lpstr>Закон Рауля.</vt:lpstr>
      <vt:lpstr>Підвищення температури кипіння розчинів неелектролітів</vt:lpstr>
      <vt:lpstr>Зниження температури замерзання (депресія) розчинів неелектролітів</vt:lpstr>
      <vt:lpstr>Ебуліометрія</vt:lpstr>
      <vt:lpstr>Кріометрія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7</cp:revision>
  <dcterms:created xsi:type="dcterms:W3CDTF">2018-03-22T07:09:07Z</dcterms:created>
  <dcterms:modified xsi:type="dcterms:W3CDTF">2018-03-22T08:06:51Z</dcterms:modified>
</cp:coreProperties>
</file>