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handoutMasterIdLst>
    <p:handoutMasterId r:id="rId44"/>
  </p:handoutMasterIdLst>
  <p:sldIdLst>
    <p:sldId id="306" r:id="rId2"/>
    <p:sldId id="288" r:id="rId3"/>
    <p:sldId id="289" r:id="rId4"/>
    <p:sldId id="290" r:id="rId5"/>
    <p:sldId id="257" r:id="rId6"/>
    <p:sldId id="258" r:id="rId7"/>
    <p:sldId id="291" r:id="rId8"/>
    <p:sldId id="293" r:id="rId9"/>
    <p:sldId id="294" r:id="rId10"/>
    <p:sldId id="297" r:id="rId11"/>
    <p:sldId id="296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98" r:id="rId20"/>
    <p:sldId id="299" r:id="rId21"/>
    <p:sldId id="300" r:id="rId22"/>
    <p:sldId id="267" r:id="rId23"/>
    <p:sldId id="301" r:id="rId24"/>
    <p:sldId id="268" r:id="rId25"/>
    <p:sldId id="302" r:id="rId26"/>
    <p:sldId id="269" r:id="rId27"/>
    <p:sldId id="303" r:id="rId28"/>
    <p:sldId id="270" r:id="rId29"/>
    <p:sldId id="304" r:id="rId30"/>
    <p:sldId id="271" r:id="rId31"/>
    <p:sldId id="272" r:id="rId32"/>
    <p:sldId id="273" r:id="rId33"/>
    <p:sldId id="274" r:id="rId34"/>
    <p:sldId id="275" r:id="rId35"/>
    <p:sldId id="276" r:id="rId36"/>
    <p:sldId id="277" r:id="rId37"/>
    <p:sldId id="307" r:id="rId38"/>
    <p:sldId id="278" r:id="rId39"/>
    <p:sldId id="279" r:id="rId40"/>
    <p:sldId id="285" r:id="rId41"/>
    <p:sldId id="305" r:id="rId42"/>
  </p:sldIdLst>
  <p:sldSz cx="9144000" cy="6858000" type="screen4x3"/>
  <p:notesSz cx="6667500" cy="99044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80"/>
    <a:srgbClr val="006600"/>
    <a:srgbClr val="990000"/>
    <a:srgbClr val="000099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35" autoAdjust="0"/>
    <p:restoredTop sz="94622" autoAdjust="0"/>
  </p:normalViewPr>
  <p:slideViewPr>
    <p:cSldViewPr>
      <p:cViewPr varScale="1">
        <p:scale>
          <a:sx n="70" d="100"/>
          <a:sy n="70" d="100"/>
        </p:scale>
        <p:origin x="138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82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60.wmf"/><Relationship Id="rId2" Type="http://schemas.openxmlformats.org/officeDocument/2006/relationships/image" Target="../media/image59.wmf"/><Relationship Id="rId1" Type="http://schemas.openxmlformats.org/officeDocument/2006/relationships/image" Target="../media/image58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7.wmf"/><Relationship Id="rId2" Type="http://schemas.openxmlformats.org/officeDocument/2006/relationships/image" Target="../media/image66.wmf"/><Relationship Id="rId1" Type="http://schemas.openxmlformats.org/officeDocument/2006/relationships/image" Target="../media/image65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0.wmf"/><Relationship Id="rId2" Type="http://schemas.openxmlformats.org/officeDocument/2006/relationships/image" Target="../media/image79.wmf"/><Relationship Id="rId1" Type="http://schemas.openxmlformats.org/officeDocument/2006/relationships/image" Target="../media/image78.wmf"/><Relationship Id="rId4" Type="http://schemas.openxmlformats.org/officeDocument/2006/relationships/image" Target="../media/image81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85.wmf"/><Relationship Id="rId2" Type="http://schemas.openxmlformats.org/officeDocument/2006/relationships/image" Target="../media/image84.wmf"/><Relationship Id="rId1" Type="http://schemas.openxmlformats.org/officeDocument/2006/relationships/image" Target="../media/image83.w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89.wmf"/><Relationship Id="rId1" Type="http://schemas.openxmlformats.org/officeDocument/2006/relationships/image" Target="../media/image88.w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91.wmf"/><Relationship Id="rId1" Type="http://schemas.openxmlformats.org/officeDocument/2006/relationships/image" Target="../media/image90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98.wmf"/></Relationships>
</file>

<file path=ppt/drawings/_rels/vmlDrawing1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wmf"/><Relationship Id="rId1" Type="http://schemas.openxmlformats.org/officeDocument/2006/relationships/image" Target="../media/image101.wmf"/></Relationships>
</file>

<file path=ppt/drawings/_rels/vmlDrawing18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wmf"/><Relationship Id="rId1" Type="http://schemas.openxmlformats.org/officeDocument/2006/relationships/image" Target="../media/image104.wmf"/></Relationships>
</file>

<file path=ppt/drawings/_rels/vmlDrawing19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wmf"/><Relationship Id="rId1" Type="http://schemas.openxmlformats.org/officeDocument/2006/relationships/image" Target="../media/image106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3" Type="http://schemas.openxmlformats.org/officeDocument/2006/relationships/image" Target="../media/image7.wmf"/><Relationship Id="rId7" Type="http://schemas.openxmlformats.org/officeDocument/2006/relationships/image" Target="../media/image11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6" Type="http://schemas.openxmlformats.org/officeDocument/2006/relationships/image" Target="../media/image10.wmf"/><Relationship Id="rId5" Type="http://schemas.openxmlformats.org/officeDocument/2006/relationships/image" Target="../media/image9.wmf"/><Relationship Id="rId4" Type="http://schemas.openxmlformats.org/officeDocument/2006/relationships/image" Target="../media/image8.w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8.w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9.w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1.w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2.w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6.wmf"/></Relationships>
</file>

<file path=ppt/drawings/_rels/vmlDrawing2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wmf"/><Relationship Id="rId1" Type="http://schemas.openxmlformats.org/officeDocument/2006/relationships/image" Target="../media/image117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20.wmf"/><Relationship Id="rId3" Type="http://schemas.openxmlformats.org/officeDocument/2006/relationships/image" Target="../media/image15.wmf"/><Relationship Id="rId7" Type="http://schemas.openxmlformats.org/officeDocument/2006/relationships/image" Target="../media/image19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Relationship Id="rId6" Type="http://schemas.openxmlformats.org/officeDocument/2006/relationships/image" Target="../media/image18.wmf"/><Relationship Id="rId5" Type="http://schemas.openxmlformats.org/officeDocument/2006/relationships/image" Target="../media/image17.wmf"/><Relationship Id="rId4" Type="http://schemas.openxmlformats.org/officeDocument/2006/relationships/image" Target="../media/image16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7" Type="http://schemas.openxmlformats.org/officeDocument/2006/relationships/image" Target="../media/image31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Relationship Id="rId6" Type="http://schemas.openxmlformats.org/officeDocument/2006/relationships/image" Target="../media/image30.wmf"/><Relationship Id="rId5" Type="http://schemas.openxmlformats.org/officeDocument/2006/relationships/image" Target="../media/image29.wmf"/><Relationship Id="rId4" Type="http://schemas.openxmlformats.org/officeDocument/2006/relationships/image" Target="../media/image28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43.wmf"/><Relationship Id="rId1" Type="http://schemas.openxmlformats.org/officeDocument/2006/relationships/image" Target="../media/image42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53.wmf"/><Relationship Id="rId2" Type="http://schemas.openxmlformats.org/officeDocument/2006/relationships/image" Target="../media/image52.wmf"/><Relationship Id="rId1" Type="http://schemas.openxmlformats.org/officeDocument/2006/relationships/image" Target="../media/image51.wmf"/><Relationship Id="rId5" Type="http://schemas.openxmlformats.org/officeDocument/2006/relationships/image" Target="../media/image55.wmf"/><Relationship Id="rId4" Type="http://schemas.openxmlformats.org/officeDocument/2006/relationships/image" Target="../media/image54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889250" cy="496327"/>
          </a:xfrm>
          <a:prstGeom prst="rect">
            <a:avLst/>
          </a:prstGeom>
        </p:spPr>
        <p:txBody>
          <a:bodyPr vert="horz" lIns="90169" tIns="45084" rIns="90169" bIns="45084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776707" y="1"/>
            <a:ext cx="2889250" cy="496327"/>
          </a:xfrm>
          <a:prstGeom prst="rect">
            <a:avLst/>
          </a:prstGeom>
        </p:spPr>
        <p:txBody>
          <a:bodyPr vert="horz" lIns="90169" tIns="45084" rIns="90169" bIns="45084" rtlCol="0"/>
          <a:lstStyle>
            <a:lvl1pPr algn="r">
              <a:defRPr sz="1200"/>
            </a:lvl1pPr>
          </a:lstStyle>
          <a:p>
            <a:fld id="{41FC913F-EB9D-43E9-AA32-F7ADE17ABA04}" type="datetimeFigureOut">
              <a:rPr lang="ru-RU" smtClean="0"/>
              <a:t>17.04.2019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08086"/>
            <a:ext cx="2889250" cy="496327"/>
          </a:xfrm>
          <a:prstGeom prst="rect">
            <a:avLst/>
          </a:prstGeom>
        </p:spPr>
        <p:txBody>
          <a:bodyPr vert="horz" lIns="90169" tIns="45084" rIns="90169" bIns="45084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776707" y="9408086"/>
            <a:ext cx="2889250" cy="496327"/>
          </a:xfrm>
          <a:prstGeom prst="rect">
            <a:avLst/>
          </a:prstGeom>
        </p:spPr>
        <p:txBody>
          <a:bodyPr vert="horz" lIns="90169" tIns="45084" rIns="90169" bIns="45084" rtlCol="0" anchor="b"/>
          <a:lstStyle>
            <a:lvl1pPr algn="r">
              <a:defRPr sz="1200"/>
            </a:lvl1pPr>
          </a:lstStyle>
          <a:p>
            <a:fld id="{BB7EDB50-5719-4BBF-B656-D805FBC8A0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07732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889250" cy="496327"/>
          </a:xfrm>
          <a:prstGeom prst="rect">
            <a:avLst/>
          </a:prstGeom>
        </p:spPr>
        <p:txBody>
          <a:bodyPr vert="horz" lIns="90169" tIns="45084" rIns="90169" bIns="45084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76707" y="1"/>
            <a:ext cx="2889250" cy="496327"/>
          </a:xfrm>
          <a:prstGeom prst="rect">
            <a:avLst/>
          </a:prstGeom>
        </p:spPr>
        <p:txBody>
          <a:bodyPr vert="horz" lIns="90169" tIns="45084" rIns="90169" bIns="45084" rtlCol="0"/>
          <a:lstStyle>
            <a:lvl1pPr algn="r">
              <a:defRPr sz="1200"/>
            </a:lvl1pPr>
          </a:lstStyle>
          <a:p>
            <a:fld id="{2DFDE1D4-19E5-4D11-9DF6-9273BFD3213C}" type="datetimeFigureOut">
              <a:rPr lang="uk-UA" smtClean="0"/>
              <a:t>17.04.2019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1238250"/>
            <a:ext cx="4457700" cy="3343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169" tIns="45084" rIns="90169" bIns="45084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66750" y="4767270"/>
            <a:ext cx="5334000" cy="3899488"/>
          </a:xfrm>
          <a:prstGeom prst="rect">
            <a:avLst/>
          </a:prstGeom>
        </p:spPr>
        <p:txBody>
          <a:bodyPr vert="horz" lIns="90169" tIns="45084" rIns="90169" bIns="45084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08086"/>
            <a:ext cx="2889250" cy="496327"/>
          </a:xfrm>
          <a:prstGeom prst="rect">
            <a:avLst/>
          </a:prstGeom>
        </p:spPr>
        <p:txBody>
          <a:bodyPr vert="horz" lIns="90169" tIns="45084" rIns="90169" bIns="45084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76707" y="9408086"/>
            <a:ext cx="2889250" cy="496327"/>
          </a:xfrm>
          <a:prstGeom prst="rect">
            <a:avLst/>
          </a:prstGeom>
        </p:spPr>
        <p:txBody>
          <a:bodyPr vert="horz" lIns="90169" tIns="45084" rIns="90169" bIns="45084" rtlCol="0" anchor="b"/>
          <a:lstStyle>
            <a:lvl1pPr algn="r">
              <a:defRPr sz="1200"/>
            </a:lvl1pPr>
          </a:lstStyle>
          <a:p>
            <a:fld id="{923911BB-D255-4C49-B452-DC6C5548493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77837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3911BB-D255-4C49-B452-DC6C55484933}" type="slidenum">
              <a:rPr lang="uk-UA" smtClean="0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089650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3911BB-D255-4C49-B452-DC6C55484933}" type="slidenum">
              <a:rPr lang="uk-UA" smtClean="0"/>
              <a:t>38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061398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0CE55D-456D-47CB-BBCF-AC97FEED88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14186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58D258-D7DD-4203-BA33-14741F5027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8129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0A88A6-B148-4F67-9BC6-476AE71683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81539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186CBD-F89E-4F17-83E2-17F7F9F01F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7094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A79CB0-E98D-4843-9A2A-7167F79040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5183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C9983E-A329-4EF1-A56C-FC7D030FA5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84938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76490A-6C70-4C3C-AE4B-1355F98F47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7515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F8920A-8F72-4C97-994A-9A1B58360E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0514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DD0BA6-9176-4BDB-818D-A958CC76E5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0778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9BC91B-7A77-4732-BA8F-01973FB9FC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17160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B18337-F423-4AD9-A940-B9BF5B0E95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0667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B0BB9F-5653-4C1F-999C-86D0A67F8F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55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D8DE3EC-4F48-45A0-B85D-72C730F593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wmf"/><Relationship Id="rId13" Type="http://schemas.openxmlformats.org/officeDocument/2006/relationships/oleObject" Target="../embeddings/oleObject25.bin"/><Relationship Id="rId18" Type="http://schemas.openxmlformats.org/officeDocument/2006/relationships/oleObject" Target="../embeddings/oleObject27.bin"/><Relationship Id="rId3" Type="http://schemas.openxmlformats.org/officeDocument/2006/relationships/oleObject" Target="../embeddings/oleObject21.bin"/><Relationship Id="rId7" Type="http://schemas.openxmlformats.org/officeDocument/2006/relationships/oleObject" Target="../embeddings/oleObject23.bin"/><Relationship Id="rId12" Type="http://schemas.openxmlformats.org/officeDocument/2006/relationships/image" Target="../media/image33.png"/><Relationship Id="rId17" Type="http://schemas.openxmlformats.org/officeDocument/2006/relationships/image" Target="../media/image3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0.wmf"/><Relationship Id="rId1" Type="http://schemas.openxmlformats.org/officeDocument/2006/relationships/vmlDrawing" Target="../drawings/vmlDrawing6.vml"/><Relationship Id="rId6" Type="http://schemas.openxmlformats.org/officeDocument/2006/relationships/image" Target="../media/image26.wmf"/><Relationship Id="rId11" Type="http://schemas.openxmlformats.org/officeDocument/2006/relationships/image" Target="../media/image32.png"/><Relationship Id="rId5" Type="http://schemas.openxmlformats.org/officeDocument/2006/relationships/oleObject" Target="../embeddings/oleObject22.bin"/><Relationship Id="rId15" Type="http://schemas.openxmlformats.org/officeDocument/2006/relationships/oleObject" Target="../embeddings/oleObject26.bin"/><Relationship Id="rId10" Type="http://schemas.openxmlformats.org/officeDocument/2006/relationships/image" Target="../media/image28.wmf"/><Relationship Id="rId19" Type="http://schemas.openxmlformats.org/officeDocument/2006/relationships/image" Target="../media/image31.wmf"/><Relationship Id="rId4" Type="http://schemas.openxmlformats.org/officeDocument/2006/relationships/image" Target="../media/image25.wmf"/><Relationship Id="rId9" Type="http://schemas.openxmlformats.org/officeDocument/2006/relationships/oleObject" Target="../embeddings/oleObject24.bin"/><Relationship Id="rId14" Type="http://schemas.openxmlformats.org/officeDocument/2006/relationships/image" Target="../media/image29.w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43.wmf"/><Relationship Id="rId5" Type="http://schemas.openxmlformats.org/officeDocument/2006/relationships/oleObject" Target="../embeddings/oleObject29.bin"/><Relationship Id="rId4" Type="http://schemas.openxmlformats.org/officeDocument/2006/relationships/image" Target="../media/image42.w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oleObject" Target="../embeddings/oleObject30.bin"/><Relationship Id="rId7" Type="http://schemas.openxmlformats.org/officeDocument/2006/relationships/image" Target="../media/image47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10" Type="http://schemas.openxmlformats.org/officeDocument/2006/relationships/image" Target="../media/image50.jpeg"/><Relationship Id="rId4" Type="http://schemas.openxmlformats.org/officeDocument/2006/relationships/image" Target="../media/image44.wmf"/><Relationship Id="rId9" Type="http://schemas.openxmlformats.org/officeDocument/2006/relationships/image" Target="../media/image49.e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wmf"/><Relationship Id="rId13" Type="http://schemas.openxmlformats.org/officeDocument/2006/relationships/image" Target="../media/image55.wmf"/><Relationship Id="rId3" Type="http://schemas.openxmlformats.org/officeDocument/2006/relationships/oleObject" Target="../embeddings/oleObject31.bin"/><Relationship Id="rId7" Type="http://schemas.openxmlformats.org/officeDocument/2006/relationships/oleObject" Target="../embeddings/oleObject33.bin"/><Relationship Id="rId12" Type="http://schemas.openxmlformats.org/officeDocument/2006/relationships/oleObject" Target="../embeddings/oleObject3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52.wmf"/><Relationship Id="rId11" Type="http://schemas.openxmlformats.org/officeDocument/2006/relationships/image" Target="../media/image56.png"/><Relationship Id="rId5" Type="http://schemas.openxmlformats.org/officeDocument/2006/relationships/oleObject" Target="../embeddings/oleObject32.bin"/><Relationship Id="rId10" Type="http://schemas.openxmlformats.org/officeDocument/2006/relationships/image" Target="../media/image54.wmf"/><Relationship Id="rId4" Type="http://schemas.openxmlformats.org/officeDocument/2006/relationships/image" Target="../media/image51.wmf"/><Relationship Id="rId9" Type="http://schemas.openxmlformats.org/officeDocument/2006/relationships/oleObject" Target="../embeddings/oleObject34.bin"/><Relationship Id="rId14" Type="http://schemas.openxmlformats.org/officeDocument/2006/relationships/image" Target="../media/image5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oleObject" Target="../embeddings/oleObject36.bin"/><Relationship Id="rId7" Type="http://schemas.openxmlformats.org/officeDocument/2006/relationships/image" Target="../media/image63.png"/><Relationship Id="rId12" Type="http://schemas.openxmlformats.org/officeDocument/2006/relationships/image" Target="../media/image60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62.png"/><Relationship Id="rId11" Type="http://schemas.openxmlformats.org/officeDocument/2006/relationships/oleObject" Target="../embeddings/oleObject38.bin"/><Relationship Id="rId5" Type="http://schemas.openxmlformats.org/officeDocument/2006/relationships/image" Target="../media/image61.png"/><Relationship Id="rId10" Type="http://schemas.openxmlformats.org/officeDocument/2006/relationships/image" Target="../media/image59.wmf"/><Relationship Id="rId4" Type="http://schemas.openxmlformats.org/officeDocument/2006/relationships/image" Target="../media/image58.wmf"/><Relationship Id="rId9" Type="http://schemas.openxmlformats.org/officeDocument/2006/relationships/oleObject" Target="../embeddings/oleObject37.bin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oleObject" Target="../embeddings/oleObject39.bin"/><Relationship Id="rId7" Type="http://schemas.openxmlformats.org/officeDocument/2006/relationships/image" Target="../media/image66.wmf"/><Relationship Id="rId12" Type="http://schemas.openxmlformats.org/officeDocument/2006/relationships/image" Target="../media/image7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40.bin"/><Relationship Id="rId11" Type="http://schemas.openxmlformats.org/officeDocument/2006/relationships/image" Target="../media/image70.png"/><Relationship Id="rId5" Type="http://schemas.openxmlformats.org/officeDocument/2006/relationships/image" Target="../media/image68.jpeg"/><Relationship Id="rId10" Type="http://schemas.openxmlformats.org/officeDocument/2006/relationships/image" Target="../media/image67.wmf"/><Relationship Id="rId4" Type="http://schemas.openxmlformats.org/officeDocument/2006/relationships/image" Target="../media/image65.wmf"/><Relationship Id="rId9" Type="http://schemas.openxmlformats.org/officeDocument/2006/relationships/oleObject" Target="../embeddings/oleObject41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7" Type="http://schemas.openxmlformats.org/officeDocument/2006/relationships/image" Target="../media/image77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wmf"/><Relationship Id="rId3" Type="http://schemas.openxmlformats.org/officeDocument/2006/relationships/oleObject" Target="../embeddings/oleObject42.bin"/><Relationship Id="rId7" Type="http://schemas.openxmlformats.org/officeDocument/2006/relationships/oleObject" Target="../embeddings/oleObject4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79.wmf"/><Relationship Id="rId11" Type="http://schemas.openxmlformats.org/officeDocument/2006/relationships/image" Target="../media/image82.png"/><Relationship Id="rId5" Type="http://schemas.openxmlformats.org/officeDocument/2006/relationships/oleObject" Target="../embeddings/oleObject43.bin"/><Relationship Id="rId10" Type="http://schemas.openxmlformats.org/officeDocument/2006/relationships/image" Target="../media/image81.wmf"/><Relationship Id="rId4" Type="http://schemas.openxmlformats.org/officeDocument/2006/relationships/image" Target="../media/image78.wmf"/><Relationship Id="rId9" Type="http://schemas.openxmlformats.org/officeDocument/2006/relationships/oleObject" Target="../embeddings/oleObject45.bin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oleObject" Target="../embeddings/oleObject46.bin"/><Relationship Id="rId7" Type="http://schemas.openxmlformats.org/officeDocument/2006/relationships/image" Target="../media/image86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84.wmf"/><Relationship Id="rId5" Type="http://schemas.openxmlformats.org/officeDocument/2006/relationships/oleObject" Target="../embeddings/oleObject47.bin"/><Relationship Id="rId10" Type="http://schemas.openxmlformats.org/officeDocument/2006/relationships/image" Target="../media/image85.wmf"/><Relationship Id="rId4" Type="http://schemas.openxmlformats.org/officeDocument/2006/relationships/image" Target="../media/image83.wmf"/><Relationship Id="rId9" Type="http://schemas.openxmlformats.org/officeDocument/2006/relationships/oleObject" Target="../embeddings/oleObject48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89.wmf"/><Relationship Id="rId5" Type="http://schemas.openxmlformats.org/officeDocument/2006/relationships/oleObject" Target="../embeddings/oleObject50.bin"/><Relationship Id="rId4" Type="http://schemas.openxmlformats.org/officeDocument/2006/relationships/image" Target="../media/image88.w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91.wmf"/><Relationship Id="rId5" Type="http://schemas.openxmlformats.org/officeDocument/2006/relationships/oleObject" Target="../embeddings/oleObject52.bin"/><Relationship Id="rId4" Type="http://schemas.openxmlformats.org/officeDocument/2006/relationships/image" Target="../media/image90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7" Type="http://schemas.openxmlformats.org/officeDocument/2006/relationships/image" Target="../media/image97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6.png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100.png"/><Relationship Id="rId5" Type="http://schemas.openxmlformats.org/officeDocument/2006/relationships/image" Target="../media/image99.png"/><Relationship Id="rId4" Type="http://schemas.openxmlformats.org/officeDocument/2006/relationships/image" Target="../media/image98.w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102.wmf"/><Relationship Id="rId5" Type="http://schemas.openxmlformats.org/officeDocument/2006/relationships/oleObject" Target="../embeddings/oleObject55.bin"/><Relationship Id="rId4" Type="http://schemas.openxmlformats.org/officeDocument/2006/relationships/image" Target="../media/image101.w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3.w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105.wmf"/><Relationship Id="rId5" Type="http://schemas.openxmlformats.org/officeDocument/2006/relationships/oleObject" Target="../embeddings/oleObject57.bin"/><Relationship Id="rId4" Type="http://schemas.openxmlformats.org/officeDocument/2006/relationships/image" Target="../media/image104.w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8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107.wmf"/><Relationship Id="rId5" Type="http://schemas.openxmlformats.org/officeDocument/2006/relationships/oleObject" Target="../embeddings/oleObject59.bin"/><Relationship Id="rId4" Type="http://schemas.openxmlformats.org/officeDocument/2006/relationships/image" Target="../media/image106.w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0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0.vml"/><Relationship Id="rId4" Type="http://schemas.openxmlformats.org/officeDocument/2006/relationships/image" Target="../media/image108.w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1.vml"/><Relationship Id="rId5" Type="http://schemas.openxmlformats.org/officeDocument/2006/relationships/image" Target="../media/image110.png"/><Relationship Id="rId4" Type="http://schemas.openxmlformats.org/officeDocument/2006/relationships/image" Target="../media/image109.w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2.vml"/><Relationship Id="rId4" Type="http://schemas.openxmlformats.org/officeDocument/2006/relationships/image" Target="../media/image111.w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3.vml"/><Relationship Id="rId4" Type="http://schemas.openxmlformats.org/officeDocument/2006/relationships/image" Target="../media/image112.wmf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4.vml"/><Relationship Id="rId4" Type="http://schemas.openxmlformats.org/officeDocument/2006/relationships/image" Target="../media/image116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13" Type="http://schemas.openxmlformats.org/officeDocument/2006/relationships/oleObject" Target="../embeddings/oleObject8.bin"/><Relationship Id="rId18" Type="http://schemas.openxmlformats.org/officeDocument/2006/relationships/image" Target="../media/image12.w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12" Type="http://schemas.openxmlformats.org/officeDocument/2006/relationships/image" Target="../media/image9.wmf"/><Relationship Id="rId17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1.wmf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wmf"/><Relationship Id="rId11" Type="http://schemas.openxmlformats.org/officeDocument/2006/relationships/oleObject" Target="../embeddings/oleObject7.bin"/><Relationship Id="rId5" Type="http://schemas.openxmlformats.org/officeDocument/2006/relationships/oleObject" Target="../embeddings/oleObject4.bin"/><Relationship Id="rId15" Type="http://schemas.openxmlformats.org/officeDocument/2006/relationships/oleObject" Target="../embeddings/oleObject9.bin"/><Relationship Id="rId10" Type="http://schemas.openxmlformats.org/officeDocument/2006/relationships/image" Target="../media/image8.wmf"/><Relationship Id="rId4" Type="http://schemas.openxmlformats.org/officeDocument/2006/relationships/image" Target="../media/image5.wmf"/><Relationship Id="rId9" Type="http://schemas.openxmlformats.org/officeDocument/2006/relationships/oleObject" Target="../embeddings/oleObject6.bin"/><Relationship Id="rId14" Type="http://schemas.openxmlformats.org/officeDocument/2006/relationships/image" Target="../media/image10.wm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5.vml"/><Relationship Id="rId6" Type="http://schemas.openxmlformats.org/officeDocument/2006/relationships/image" Target="../media/image118.wmf"/><Relationship Id="rId5" Type="http://schemas.openxmlformats.org/officeDocument/2006/relationships/oleObject" Target="../embeddings/oleObject66.bin"/><Relationship Id="rId4" Type="http://schemas.openxmlformats.org/officeDocument/2006/relationships/image" Target="../media/image117.wmf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13" Type="http://schemas.openxmlformats.org/officeDocument/2006/relationships/oleObject" Target="../embeddings/oleObject16.bin"/><Relationship Id="rId18" Type="http://schemas.openxmlformats.org/officeDocument/2006/relationships/image" Target="../media/image20.wmf"/><Relationship Id="rId3" Type="http://schemas.openxmlformats.org/officeDocument/2006/relationships/oleObject" Target="../embeddings/oleObject11.bin"/><Relationship Id="rId7" Type="http://schemas.openxmlformats.org/officeDocument/2006/relationships/oleObject" Target="../embeddings/oleObject13.bin"/><Relationship Id="rId12" Type="http://schemas.openxmlformats.org/officeDocument/2006/relationships/image" Target="../media/image17.wmf"/><Relationship Id="rId17" Type="http://schemas.openxmlformats.org/officeDocument/2006/relationships/oleObject" Target="../embeddings/oleObject18.bin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19.wmf"/><Relationship Id="rId1" Type="http://schemas.openxmlformats.org/officeDocument/2006/relationships/vmlDrawing" Target="../drawings/vmlDrawing3.vml"/><Relationship Id="rId6" Type="http://schemas.openxmlformats.org/officeDocument/2006/relationships/image" Target="../media/image14.wmf"/><Relationship Id="rId11" Type="http://schemas.openxmlformats.org/officeDocument/2006/relationships/oleObject" Target="../embeddings/oleObject15.bin"/><Relationship Id="rId5" Type="http://schemas.openxmlformats.org/officeDocument/2006/relationships/oleObject" Target="../embeddings/oleObject12.bin"/><Relationship Id="rId15" Type="http://schemas.openxmlformats.org/officeDocument/2006/relationships/oleObject" Target="../embeddings/oleObject17.bin"/><Relationship Id="rId10" Type="http://schemas.openxmlformats.org/officeDocument/2006/relationships/image" Target="../media/image16.wmf"/><Relationship Id="rId4" Type="http://schemas.openxmlformats.org/officeDocument/2006/relationships/image" Target="../media/image13.wmf"/><Relationship Id="rId9" Type="http://schemas.openxmlformats.org/officeDocument/2006/relationships/oleObject" Target="../embeddings/oleObject14.bin"/><Relationship Id="rId14" Type="http://schemas.openxmlformats.org/officeDocument/2006/relationships/image" Target="../media/image18.w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22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23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4"/>
          <p:cNvSpPr txBox="1">
            <a:spLocks noChangeArrowheads="1"/>
          </p:cNvSpPr>
          <p:nvPr/>
        </p:nvSpPr>
        <p:spPr bwMode="auto">
          <a:xfrm>
            <a:off x="0" y="260648"/>
            <a:ext cx="9144000" cy="5139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800" i="0" dirty="0" err="1">
                <a:solidFill>
                  <a:srgbClr val="333399"/>
                </a:solidFill>
                <a:latin typeface="Arial" charset="0"/>
              </a:rPr>
              <a:t>Харк</a:t>
            </a:r>
            <a:r>
              <a:rPr lang="uk-UA" sz="2800" i="0" dirty="0">
                <a:solidFill>
                  <a:srgbClr val="333399"/>
                </a:solidFill>
                <a:latin typeface="Arial" charset="0"/>
              </a:rPr>
              <a:t>і</a:t>
            </a:r>
            <a:r>
              <a:rPr lang="ru-RU" sz="2800" i="0" dirty="0" err="1">
                <a:solidFill>
                  <a:srgbClr val="333399"/>
                </a:solidFill>
                <a:latin typeface="Arial" charset="0"/>
              </a:rPr>
              <a:t>вський</a:t>
            </a:r>
            <a:r>
              <a:rPr lang="ru-RU" sz="2800" i="0" dirty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ru-RU" sz="2800" i="0" dirty="0" err="1">
                <a:solidFill>
                  <a:srgbClr val="333399"/>
                </a:solidFill>
                <a:latin typeface="Arial" charset="0"/>
              </a:rPr>
              <a:t>національний</a:t>
            </a:r>
            <a:r>
              <a:rPr lang="ru-RU" sz="2800" i="0" dirty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ru-RU" sz="2800" i="0" dirty="0" err="1">
                <a:solidFill>
                  <a:srgbClr val="333399"/>
                </a:solidFill>
                <a:latin typeface="Arial" charset="0"/>
              </a:rPr>
              <a:t>медичний</a:t>
            </a:r>
            <a:r>
              <a:rPr lang="ru-RU" sz="2800" i="0" dirty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ru-RU" sz="2800" i="0" dirty="0" err="1">
                <a:solidFill>
                  <a:srgbClr val="333399"/>
                </a:solidFill>
                <a:latin typeface="Arial" charset="0"/>
              </a:rPr>
              <a:t>університет</a:t>
            </a:r>
            <a:r>
              <a:rPr lang="ru-RU" sz="2800" i="0" dirty="0">
                <a:solidFill>
                  <a:srgbClr val="333399"/>
                </a:solidFill>
                <a:latin typeface="Arial" charset="0"/>
              </a:rPr>
              <a:t/>
            </a:r>
            <a:br>
              <a:rPr lang="ru-RU" sz="2800" i="0" dirty="0">
                <a:solidFill>
                  <a:srgbClr val="333399"/>
                </a:solidFill>
                <a:latin typeface="Arial" charset="0"/>
              </a:rPr>
            </a:br>
            <a:r>
              <a:rPr lang="ru-RU" sz="2800" i="0" dirty="0">
                <a:solidFill>
                  <a:srgbClr val="333399"/>
                </a:solidFill>
                <a:latin typeface="Arial" charset="0"/>
              </a:rPr>
              <a:t/>
            </a:r>
            <a:br>
              <a:rPr lang="ru-RU" sz="2800" i="0" dirty="0">
                <a:solidFill>
                  <a:srgbClr val="333399"/>
                </a:solidFill>
                <a:latin typeface="Arial" charset="0"/>
              </a:rPr>
            </a:br>
            <a:r>
              <a:rPr lang="ru-RU" sz="2400" i="0" dirty="0">
                <a:solidFill>
                  <a:srgbClr val="333399"/>
                </a:solidFill>
                <a:latin typeface="Arial" charset="0"/>
              </a:rPr>
              <a:t>Кафедра </a:t>
            </a:r>
            <a:r>
              <a:rPr lang="ru-RU" sz="2400" i="0" dirty="0" err="1">
                <a:solidFill>
                  <a:srgbClr val="333399"/>
                </a:solidFill>
                <a:latin typeface="Arial" charset="0"/>
              </a:rPr>
              <a:t>медичної</a:t>
            </a:r>
            <a:r>
              <a:rPr lang="ru-RU" sz="2400" i="0" dirty="0">
                <a:solidFill>
                  <a:srgbClr val="333399"/>
                </a:solidFill>
                <a:latin typeface="Arial" charset="0"/>
              </a:rPr>
              <a:t> та </a:t>
            </a:r>
            <a:r>
              <a:rPr lang="ru-RU" sz="2400" i="0" dirty="0" err="1">
                <a:solidFill>
                  <a:srgbClr val="333399"/>
                </a:solidFill>
                <a:latin typeface="Arial" charset="0"/>
              </a:rPr>
              <a:t>біоорганічної</a:t>
            </a:r>
            <a:r>
              <a:rPr lang="ru-RU" sz="2400" i="0" dirty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ru-RU" sz="2400" i="0" dirty="0" err="1">
                <a:solidFill>
                  <a:srgbClr val="333399"/>
                </a:solidFill>
                <a:latin typeface="Arial" charset="0"/>
              </a:rPr>
              <a:t>хімії</a:t>
            </a:r>
            <a:r>
              <a:rPr lang="ru-RU" sz="2400" i="0" dirty="0">
                <a:solidFill>
                  <a:srgbClr val="333399"/>
                </a:solidFill>
                <a:latin typeface="Arial" charset="0"/>
              </a:rPr>
              <a:t/>
            </a:r>
            <a:br>
              <a:rPr lang="ru-RU" sz="2400" i="0" dirty="0">
                <a:solidFill>
                  <a:srgbClr val="333399"/>
                </a:solidFill>
                <a:latin typeface="Arial" charset="0"/>
              </a:rPr>
            </a:br>
            <a:r>
              <a:rPr lang="ru-RU" sz="2400" i="0" dirty="0">
                <a:solidFill>
                  <a:srgbClr val="333399"/>
                </a:solidFill>
                <a:latin typeface="Arial" charset="0"/>
              </a:rPr>
              <a:t/>
            </a:r>
            <a:br>
              <a:rPr lang="ru-RU" sz="2400" i="0" dirty="0">
                <a:solidFill>
                  <a:srgbClr val="333399"/>
                </a:solidFill>
                <a:latin typeface="Arial" charset="0"/>
              </a:rPr>
            </a:br>
            <a:r>
              <a:rPr lang="ru-RU" sz="2400" i="0" dirty="0">
                <a:solidFill>
                  <a:srgbClr val="006600"/>
                </a:solidFill>
                <a:latin typeface="Arial" charset="0"/>
              </a:rPr>
              <a:t> «</a:t>
            </a:r>
            <a:r>
              <a:rPr lang="uk-UA" sz="2400" i="0" dirty="0">
                <a:solidFill>
                  <a:srgbClr val="006600"/>
                </a:solidFill>
                <a:latin typeface="Arial" charset="0"/>
              </a:rPr>
              <a:t>Біологічна та біоорганічна</a:t>
            </a:r>
            <a:r>
              <a:rPr lang="ru-RU" sz="2400" i="0" dirty="0">
                <a:solidFill>
                  <a:srgbClr val="006600"/>
                </a:solidFill>
                <a:latin typeface="Arial" charset="0"/>
              </a:rPr>
              <a:t> </a:t>
            </a:r>
            <a:r>
              <a:rPr lang="ru-RU" sz="2400" i="0" dirty="0" err="1">
                <a:solidFill>
                  <a:srgbClr val="006600"/>
                </a:solidFill>
                <a:latin typeface="Arial" charset="0"/>
              </a:rPr>
              <a:t>хімія</a:t>
            </a:r>
            <a:r>
              <a:rPr lang="ru-RU" sz="2400" i="0" dirty="0">
                <a:solidFill>
                  <a:srgbClr val="006600"/>
                </a:solidFill>
                <a:latin typeface="Arial" charset="0"/>
              </a:rPr>
              <a:t>»</a:t>
            </a:r>
            <a:br>
              <a:rPr lang="ru-RU" sz="2400" i="0" dirty="0">
                <a:solidFill>
                  <a:srgbClr val="006600"/>
                </a:solidFill>
                <a:latin typeface="Arial" charset="0"/>
              </a:rPr>
            </a:br>
            <a:r>
              <a:rPr lang="ru-RU" sz="2400" i="0" dirty="0">
                <a:solidFill>
                  <a:srgbClr val="006600"/>
                </a:solidFill>
                <a:latin typeface="Arial" charset="0"/>
              </a:rPr>
              <a:t/>
            </a:r>
            <a:br>
              <a:rPr lang="ru-RU" sz="2400" i="0" dirty="0">
                <a:solidFill>
                  <a:srgbClr val="006600"/>
                </a:solidFill>
                <a:latin typeface="Arial" charset="0"/>
              </a:rPr>
            </a:br>
            <a:endParaRPr lang="ru-RU" sz="2400" i="0" dirty="0">
              <a:solidFill>
                <a:srgbClr val="006600"/>
              </a:solidFill>
              <a:latin typeface="Arial" charset="0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ru-RU" sz="2400" i="0" dirty="0" err="1">
                <a:solidFill>
                  <a:srgbClr val="006600"/>
                </a:solidFill>
                <a:latin typeface="Arial" charset="0"/>
              </a:rPr>
              <a:t>Лекція</a:t>
            </a:r>
            <a:r>
              <a:rPr lang="ru-RU" sz="2400" i="0" dirty="0">
                <a:solidFill>
                  <a:srgbClr val="006600"/>
                </a:solidFill>
                <a:latin typeface="Arial" charset="0"/>
              </a:rPr>
              <a:t> № 5</a:t>
            </a:r>
          </a:p>
          <a:p>
            <a:pPr algn="ctr" eaLnBrk="1" hangingPunct="1">
              <a:spcBef>
                <a:spcPct val="50000"/>
              </a:spcBef>
            </a:pPr>
            <a:endParaRPr lang="ru-RU" sz="2400" i="0" dirty="0">
              <a:solidFill>
                <a:srgbClr val="006600"/>
              </a:solidFill>
              <a:latin typeface="Arial" charset="0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ru-RU" sz="3200" i="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uk-UA" sz="3200" i="0" dirty="0" smtClean="0">
                <a:solidFill>
                  <a:srgbClr val="000000"/>
                </a:solidFill>
                <a:latin typeface="Times New Roman"/>
                <a:cs typeface="Times New Roman"/>
              </a:rPr>
              <a:t>Гетероциклічні сполуки. Будова, властивості і біологічна роль нуклеїнових кислот</a:t>
            </a:r>
            <a:endParaRPr lang="uk-UA" i="0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3624" y="1638471"/>
            <a:ext cx="1457325" cy="1857375"/>
          </a:xfrm>
          <a:prstGeom prst="rect">
            <a:avLst/>
          </a:prstGeom>
          <a:noFill/>
        </p:spPr>
      </p:pic>
      <p:pic>
        <p:nvPicPr>
          <p:cNvPr id="7" name="Рисунок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7" y="1556792"/>
            <a:ext cx="1914525" cy="1914525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474241" y="5761459"/>
            <a:ext cx="66602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uk-UA" sz="2000" b="1" i="0" dirty="0">
                <a:solidFill>
                  <a:srgbClr val="6600CC"/>
                </a:solidFill>
              </a:rPr>
              <a:t>Лектор: </a:t>
            </a:r>
            <a:r>
              <a:rPr lang="uk-UA" sz="2000" b="1" i="0" dirty="0" err="1">
                <a:solidFill>
                  <a:srgbClr val="6600CC"/>
                </a:solidFill>
              </a:rPr>
              <a:t>зав.каф</a:t>
            </a:r>
            <a:r>
              <a:rPr lang="uk-UA" sz="2000" b="1" i="0" dirty="0">
                <a:solidFill>
                  <a:srgbClr val="6600CC"/>
                </a:solidFill>
              </a:rPr>
              <a:t>. </a:t>
            </a:r>
            <a:r>
              <a:rPr lang="ru-RU" sz="2000" b="1" i="0" dirty="0" err="1">
                <a:solidFill>
                  <a:srgbClr val="6600CC"/>
                </a:solidFill>
              </a:rPr>
              <a:t>медичної</a:t>
            </a:r>
            <a:r>
              <a:rPr lang="ru-RU" sz="2000" b="1" i="0" dirty="0">
                <a:solidFill>
                  <a:srgbClr val="6600CC"/>
                </a:solidFill>
              </a:rPr>
              <a:t> та </a:t>
            </a:r>
            <a:r>
              <a:rPr lang="ru-RU" sz="2000" b="1" i="0" dirty="0" err="1">
                <a:solidFill>
                  <a:srgbClr val="6600CC"/>
                </a:solidFill>
              </a:rPr>
              <a:t>біоорганічної</a:t>
            </a:r>
            <a:r>
              <a:rPr lang="ru-RU" sz="2000" b="1" i="0" dirty="0">
                <a:solidFill>
                  <a:srgbClr val="6600CC"/>
                </a:solidFill>
              </a:rPr>
              <a:t> </a:t>
            </a:r>
            <a:r>
              <a:rPr lang="ru-RU" sz="2000" b="1" i="0" dirty="0" err="1">
                <a:solidFill>
                  <a:srgbClr val="6600CC"/>
                </a:solidFill>
              </a:rPr>
              <a:t>хімії</a:t>
            </a:r>
            <a:r>
              <a:rPr lang="ru-RU" sz="2000" b="1" i="0" dirty="0">
                <a:solidFill>
                  <a:srgbClr val="6600CC"/>
                </a:solidFill>
              </a:rPr>
              <a:t>, </a:t>
            </a:r>
          </a:p>
          <a:p>
            <a:pPr algn="r"/>
            <a:r>
              <a:rPr lang="ru-RU" sz="2000" b="1" i="0" dirty="0" err="1">
                <a:solidFill>
                  <a:srgbClr val="6600CC"/>
                </a:solidFill>
              </a:rPr>
              <a:t>д.фарм.н</a:t>
            </a:r>
            <a:r>
              <a:rPr lang="ru-RU" sz="2000" b="1" i="0" dirty="0">
                <a:solidFill>
                  <a:srgbClr val="6600CC"/>
                </a:solidFill>
              </a:rPr>
              <a:t>., проф. </a:t>
            </a:r>
            <a:r>
              <a:rPr lang="ru-RU" sz="2000" b="1" i="0" dirty="0" err="1">
                <a:solidFill>
                  <a:srgbClr val="6600CC"/>
                </a:solidFill>
              </a:rPr>
              <a:t>Сирова</a:t>
            </a:r>
            <a:r>
              <a:rPr lang="ru-RU" sz="2000" b="1" i="0" dirty="0">
                <a:solidFill>
                  <a:srgbClr val="6600CC"/>
                </a:solidFill>
              </a:rPr>
              <a:t> Г.О.</a:t>
            </a:r>
          </a:p>
        </p:txBody>
      </p:sp>
    </p:spTree>
    <p:extLst>
      <p:ext uri="{BB962C8B-B14F-4D97-AF65-F5344CB8AC3E}">
        <p14:creationId xmlns:p14="http://schemas.microsoft.com/office/powerpoint/2010/main" val="2596363939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395288" y="0"/>
            <a:ext cx="8229600" cy="796925"/>
          </a:xfrm>
        </p:spPr>
        <p:txBody>
          <a:bodyPr/>
          <a:lstStyle/>
          <a:p>
            <a:r>
              <a:rPr lang="ru-RU" sz="2800" b="1" dirty="0">
                <a:solidFill>
                  <a:srgbClr val="FF0000"/>
                </a:solidFill>
              </a:rPr>
              <a:t>ПЯТИЧЛЕННІ ГЕТЕРОЦИКЛИ </a:t>
            </a:r>
            <a:br>
              <a:rPr lang="ru-RU" sz="2800" b="1" dirty="0">
                <a:solidFill>
                  <a:srgbClr val="FF0000"/>
                </a:solidFill>
              </a:rPr>
            </a:br>
            <a:r>
              <a:rPr lang="ru-RU" sz="2800" b="1" dirty="0">
                <a:solidFill>
                  <a:srgbClr val="FF0000"/>
                </a:solidFill>
              </a:rPr>
              <a:t>з 1 гетероатомом</a:t>
            </a:r>
          </a:p>
        </p:txBody>
      </p:sp>
      <p:sp>
        <p:nvSpPr>
          <p:cNvPr id="1126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>
              <a:solidFill>
                <a:srgbClr val="000000"/>
              </a:solidFill>
            </a:endParaRPr>
          </a:p>
        </p:txBody>
      </p:sp>
      <p:graphicFrame>
        <p:nvGraphicFramePr>
          <p:cNvPr id="11268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5875544"/>
              </p:ext>
            </p:extLst>
          </p:nvPr>
        </p:nvGraphicFramePr>
        <p:xfrm>
          <a:off x="179512" y="1061788"/>
          <a:ext cx="736286" cy="10609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79" name="ISIS/Draw Sketch" r:id="rId3" imgW="559083" imgH="811243" progId="ISISServer">
                  <p:embed/>
                </p:oleObj>
              </mc:Choice>
              <mc:Fallback>
                <p:oleObj name="ISIS/Draw Sketch" r:id="rId3" imgW="559083" imgH="811243" progId="ISISServer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512" y="1061788"/>
                        <a:ext cx="736286" cy="106094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>
              <a:solidFill>
                <a:srgbClr val="000000"/>
              </a:solidFill>
            </a:endParaRPr>
          </a:p>
        </p:txBody>
      </p:sp>
      <p:graphicFrame>
        <p:nvGraphicFramePr>
          <p:cNvPr id="11270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63364776"/>
              </p:ext>
            </p:extLst>
          </p:nvPr>
        </p:nvGraphicFramePr>
        <p:xfrm>
          <a:off x="7818438" y="2597150"/>
          <a:ext cx="787400" cy="1100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80" name="ISIS/Draw Sketch" r:id="rId5" imgW="647640" imgH="914400" progId="ISISServer">
                  <p:embed/>
                </p:oleObj>
              </mc:Choice>
              <mc:Fallback>
                <p:oleObj name="ISIS/Draw Sketch" r:id="rId5" imgW="647640" imgH="914400" progId="ISISServer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18438" y="2597150"/>
                        <a:ext cx="787400" cy="1100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1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>
              <a:solidFill>
                <a:srgbClr val="000000"/>
              </a:solidFill>
            </a:endParaRPr>
          </a:p>
        </p:txBody>
      </p:sp>
      <p:graphicFrame>
        <p:nvGraphicFramePr>
          <p:cNvPr id="11272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28687096"/>
              </p:ext>
            </p:extLst>
          </p:nvPr>
        </p:nvGraphicFramePr>
        <p:xfrm>
          <a:off x="84138" y="4240213"/>
          <a:ext cx="774700" cy="1520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81" name="ISIS/Draw Sketch" r:id="rId7" imgW="561960" imgH="1114200" progId="ISISServer">
                  <p:embed/>
                </p:oleObj>
              </mc:Choice>
              <mc:Fallback>
                <p:oleObj name="ISIS/Draw Sketch" r:id="rId7" imgW="561960" imgH="1114200" progId="ISISServer">
                  <p:embed/>
                  <p:pic>
                    <p:nvPicPr>
                      <p:cNvPr id="0" name="Объект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138" y="4240213"/>
                        <a:ext cx="774700" cy="1520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3" name="Объект 9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18716780"/>
              </p:ext>
            </p:extLst>
          </p:nvPr>
        </p:nvGraphicFramePr>
        <p:xfrm>
          <a:off x="982663" y="860425"/>
          <a:ext cx="3074987" cy="1462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82" name="ISIS/Draw Sketch" r:id="rId9" imgW="2724120" imgH="1295280" progId="ISISServer">
                  <p:embed/>
                </p:oleObj>
              </mc:Choice>
              <mc:Fallback>
                <p:oleObj name="ISIS/Draw Sketch" r:id="rId9" imgW="2724120" imgH="1295280" progId="ISISServer">
                  <p:embed/>
                  <p:pic>
                    <p:nvPicPr>
                      <p:cNvPr id="0" name="Объект 9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2663" y="860425"/>
                        <a:ext cx="3074987" cy="1462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274" name="Picture 9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908050"/>
            <a:ext cx="1871662" cy="136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275" name="TextBox 10"/>
          <p:cNvSpPr txBox="1">
            <a:spLocks noChangeArrowheads="1"/>
          </p:cNvSpPr>
          <p:nvPr/>
        </p:nvSpPr>
        <p:spPr bwMode="auto">
          <a:xfrm>
            <a:off x="5783263" y="903288"/>
            <a:ext cx="307731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b="0" dirty="0" err="1">
                <a:solidFill>
                  <a:srgbClr val="000000"/>
                </a:solidFill>
              </a:rPr>
              <a:t>Тетрагідрофурановий</a:t>
            </a:r>
            <a:r>
              <a:rPr lang="ru-RU" b="0" dirty="0">
                <a:solidFill>
                  <a:srgbClr val="000000"/>
                </a:solidFill>
              </a:rPr>
              <a:t> цикл</a:t>
            </a:r>
          </a:p>
        </p:txBody>
      </p:sp>
      <p:sp>
        <p:nvSpPr>
          <p:cNvPr id="11276" name="TextBox 12"/>
          <p:cNvSpPr txBox="1">
            <a:spLocks noChangeArrowheads="1"/>
          </p:cNvSpPr>
          <p:nvPr/>
        </p:nvSpPr>
        <p:spPr bwMode="auto">
          <a:xfrm>
            <a:off x="4371975" y="2270125"/>
            <a:ext cx="307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sz="1600" b="0" dirty="0">
                <a:solidFill>
                  <a:srgbClr val="000000"/>
                </a:solidFill>
              </a:rPr>
              <a:t>Мускарин – токсин </a:t>
            </a:r>
            <a:r>
              <a:rPr lang="ru-RU" sz="1600" b="0" dirty="0" err="1">
                <a:solidFill>
                  <a:srgbClr val="000000"/>
                </a:solidFill>
              </a:rPr>
              <a:t>мухоморів</a:t>
            </a:r>
            <a:endParaRPr lang="ru-RU" sz="1600" b="0" dirty="0">
              <a:solidFill>
                <a:srgbClr val="000000"/>
              </a:solidFill>
            </a:endParaRPr>
          </a:p>
        </p:txBody>
      </p:sp>
      <p:pic>
        <p:nvPicPr>
          <p:cNvPr id="11277" name="Picture 10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7" t="6985" r="15446" b="5531"/>
          <a:stretch>
            <a:fillRect/>
          </a:stretch>
        </p:blipFill>
        <p:spPr bwMode="auto">
          <a:xfrm>
            <a:off x="7380288" y="1246188"/>
            <a:ext cx="1665287" cy="119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1278" name="Объект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619030"/>
              </p:ext>
            </p:extLst>
          </p:nvPr>
        </p:nvGraphicFramePr>
        <p:xfrm>
          <a:off x="1139825" y="4233863"/>
          <a:ext cx="2019300" cy="1617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83" name="ISIS/Draw Sketch" r:id="rId13" imgW="1571400" imgH="1266480" progId="ISISServer">
                  <p:embed/>
                </p:oleObj>
              </mc:Choice>
              <mc:Fallback>
                <p:oleObj name="ISIS/Draw Sketch" r:id="rId13" imgW="1571400" imgH="1266480" progId="ISISServer">
                  <p:embed/>
                  <p:pic>
                    <p:nvPicPr>
                      <p:cNvPr id="0" name="Объект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9825" y="4233863"/>
                        <a:ext cx="2019300" cy="1617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9" name="Объект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62470535"/>
              </p:ext>
            </p:extLst>
          </p:nvPr>
        </p:nvGraphicFramePr>
        <p:xfrm>
          <a:off x="3406775" y="4202906"/>
          <a:ext cx="1930400" cy="2312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84" name="ISIS/Draw Sketch" r:id="rId15" imgW="1206500" imgH="1451610" progId="ISISServer">
                  <p:embed/>
                </p:oleObj>
              </mc:Choice>
              <mc:Fallback>
                <p:oleObj name="ISIS/Draw Sketch" r:id="rId15" imgW="1206500" imgH="1451610" progId="ISISServer">
                  <p:embed/>
                  <p:pic>
                    <p:nvPicPr>
                      <p:cNvPr id="0" name="Объект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06775" y="4202906"/>
                        <a:ext cx="1930400" cy="2312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280" name="Picture 39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38" b="22063"/>
          <a:stretch>
            <a:fillRect/>
          </a:stretch>
        </p:blipFill>
        <p:spPr bwMode="auto">
          <a:xfrm>
            <a:off x="5629275" y="5367338"/>
            <a:ext cx="3508375" cy="1490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281" name="TextBox 15"/>
          <p:cNvSpPr txBox="1">
            <a:spLocks noChangeArrowheads="1"/>
          </p:cNvSpPr>
          <p:nvPr/>
        </p:nvSpPr>
        <p:spPr bwMode="auto">
          <a:xfrm>
            <a:off x="5657850" y="3789363"/>
            <a:ext cx="358775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uk-UA" sz="1600" b="0" dirty="0" err="1" smtClean="0">
                <a:solidFill>
                  <a:srgbClr val="000000"/>
                </a:solidFill>
              </a:rPr>
              <a:t>Тетрапірольні</a:t>
            </a:r>
            <a:r>
              <a:rPr lang="uk-UA" sz="1600" b="0" dirty="0" smtClean="0">
                <a:solidFill>
                  <a:srgbClr val="000000"/>
                </a:solidFill>
              </a:rPr>
              <a:t> системи: </a:t>
            </a:r>
            <a:r>
              <a:rPr lang="uk-UA" sz="1600" b="0" dirty="0" err="1" smtClean="0">
                <a:solidFill>
                  <a:srgbClr val="000000"/>
                </a:solidFill>
              </a:rPr>
              <a:t>порфін</a:t>
            </a:r>
            <a:endParaRPr lang="uk-UA" sz="1600" b="0" dirty="0" smtClean="0">
              <a:solidFill>
                <a:srgbClr val="000000"/>
              </a:solidFill>
            </a:endParaRPr>
          </a:p>
          <a:p>
            <a:pPr eaLnBrk="1" hangingPunct="1"/>
            <a:r>
              <a:rPr lang="uk-UA" sz="1600" b="0" dirty="0" err="1" smtClean="0">
                <a:solidFill>
                  <a:srgbClr val="000000"/>
                </a:solidFill>
              </a:rPr>
              <a:t>протопорфірин→структ.ел</a:t>
            </a:r>
            <a:r>
              <a:rPr lang="uk-UA" sz="1600" b="0" dirty="0" smtClean="0">
                <a:solidFill>
                  <a:srgbClr val="000000"/>
                </a:solidFill>
              </a:rPr>
              <a:t>. </a:t>
            </a:r>
            <a:r>
              <a:rPr lang="uk-UA" sz="1600" dirty="0" smtClean="0">
                <a:solidFill>
                  <a:srgbClr val="000000"/>
                </a:solidFill>
              </a:rPr>
              <a:t>ГЕМА</a:t>
            </a:r>
          </a:p>
          <a:p>
            <a:pPr eaLnBrk="1" hangingPunct="1"/>
            <a:r>
              <a:rPr lang="uk-UA" sz="1600" b="0" dirty="0" smtClean="0">
                <a:solidFill>
                  <a:srgbClr val="000000"/>
                </a:solidFill>
              </a:rPr>
              <a:t>хлорофіл</a:t>
            </a:r>
          </a:p>
          <a:p>
            <a:pPr eaLnBrk="1" hangingPunct="1"/>
            <a:r>
              <a:rPr lang="uk-UA" sz="1600" b="0" dirty="0" smtClean="0">
                <a:solidFill>
                  <a:srgbClr val="000000"/>
                </a:solidFill>
              </a:rPr>
              <a:t>цитохроми</a:t>
            </a:r>
          </a:p>
          <a:p>
            <a:pPr eaLnBrk="1" hangingPunct="1"/>
            <a:r>
              <a:rPr lang="uk-UA" sz="1600" b="0" dirty="0" err="1" smtClean="0">
                <a:solidFill>
                  <a:srgbClr val="000000"/>
                </a:solidFill>
              </a:rPr>
              <a:t>піроксидази</a:t>
            </a:r>
            <a:endParaRPr lang="uk-UA" sz="1600" b="0" dirty="0" smtClean="0">
              <a:solidFill>
                <a:srgbClr val="000000"/>
              </a:solidFill>
            </a:endParaRPr>
          </a:p>
          <a:p>
            <a:pPr eaLnBrk="1" hangingPunct="1"/>
            <a:r>
              <a:rPr lang="uk-UA" sz="1600" b="0" dirty="0" smtClean="0">
                <a:solidFill>
                  <a:srgbClr val="000000"/>
                </a:solidFill>
              </a:rPr>
              <a:t>вітамін </a:t>
            </a:r>
            <a:r>
              <a:rPr lang="uk-UA" sz="1600" b="0" dirty="0" err="1" smtClean="0">
                <a:solidFill>
                  <a:srgbClr val="000000"/>
                </a:solidFill>
              </a:rPr>
              <a:t>В</a:t>
            </a:r>
            <a:r>
              <a:rPr lang="uk-UA" sz="1600" b="0" baseline="-25000" dirty="0" err="1" smtClean="0">
                <a:solidFill>
                  <a:srgbClr val="000000"/>
                </a:solidFill>
              </a:rPr>
              <a:t>12</a:t>
            </a:r>
            <a:r>
              <a:rPr lang="uk-UA" sz="1600" b="0" dirty="0" smtClean="0">
                <a:solidFill>
                  <a:srgbClr val="000000"/>
                </a:solidFill>
              </a:rPr>
              <a:t> (</a:t>
            </a:r>
            <a:r>
              <a:rPr lang="uk-UA" sz="1600" b="0" dirty="0" err="1" smtClean="0">
                <a:solidFill>
                  <a:srgbClr val="000000"/>
                </a:solidFill>
              </a:rPr>
              <a:t>ціанокоболамін</a:t>
            </a:r>
            <a:r>
              <a:rPr lang="ru-RU" sz="1600" b="0" dirty="0" smtClean="0">
                <a:solidFill>
                  <a:srgbClr val="000000"/>
                </a:solidFill>
              </a:rPr>
              <a:t>)</a:t>
            </a:r>
            <a:endParaRPr lang="ru-RU" sz="1600" b="0" dirty="0">
              <a:solidFill>
                <a:srgbClr val="000000"/>
              </a:solidFill>
            </a:endParaRPr>
          </a:p>
        </p:txBody>
      </p:sp>
      <p:graphicFrame>
        <p:nvGraphicFramePr>
          <p:cNvPr id="11282" name="Объект 1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1819100365"/>
              </p:ext>
            </p:extLst>
          </p:nvPr>
        </p:nvGraphicFramePr>
        <p:xfrm>
          <a:off x="1495425" y="2524125"/>
          <a:ext cx="3076575" cy="149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85" name="ISIS/Draw Sketch" r:id="rId18" imgW="2190600" imgH="1066680" progId="ISISServer">
                  <p:embed/>
                </p:oleObj>
              </mc:Choice>
              <mc:Fallback>
                <p:oleObj name="ISIS/Draw Sketch" r:id="rId18" imgW="2190600" imgH="1066680" progId="ISISServer">
                  <p:embed/>
                  <p:pic>
                    <p:nvPicPr>
                      <p:cNvPr id="0" name="Объект 1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95425" y="2524125"/>
                        <a:ext cx="3076575" cy="1498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69881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uk-UA" dirty="0">
                <a:solidFill>
                  <a:srgbClr val="000000"/>
                </a:solidFill>
              </a:rPr>
              <a:t>Біологічно важливі сполуки з   </a:t>
            </a:r>
            <a:r>
              <a:rPr lang="uk-UA" sz="2000" i="1" dirty="0" err="1">
                <a:solidFill>
                  <a:srgbClr val="660033"/>
                </a:solidFill>
              </a:rPr>
              <a:t>пятичленними</a:t>
            </a:r>
            <a:r>
              <a:rPr lang="uk-UA" sz="2000" i="1" dirty="0">
                <a:solidFill>
                  <a:srgbClr val="660033"/>
                </a:solidFill>
              </a:rPr>
              <a:t> </a:t>
            </a:r>
            <a:r>
              <a:rPr lang="uk-UA" sz="2000" i="1" dirty="0" err="1">
                <a:solidFill>
                  <a:srgbClr val="660033"/>
                </a:solidFill>
              </a:rPr>
              <a:t>гетероциклами</a:t>
            </a:r>
            <a:endParaRPr lang="ru-RU" sz="2000" b="0" i="1" dirty="0">
              <a:solidFill>
                <a:srgbClr val="660033"/>
              </a:solidFill>
            </a:endParaRPr>
          </a:p>
          <a:p>
            <a:pPr eaLnBrk="1" hangingPunct="1">
              <a:defRPr/>
            </a:pPr>
            <a:r>
              <a:rPr lang="uk-UA" i="1" dirty="0">
                <a:solidFill>
                  <a:srgbClr val="660033"/>
                </a:solidFill>
              </a:rPr>
              <a:t>	</a:t>
            </a:r>
            <a:r>
              <a:rPr lang="uk-UA" i="1" dirty="0" err="1">
                <a:solidFill>
                  <a:srgbClr val="660033"/>
                </a:solidFill>
              </a:rPr>
              <a:t>Порфін</a:t>
            </a:r>
            <a:r>
              <a:rPr lang="uk-UA" b="0" i="1" dirty="0">
                <a:solidFill>
                  <a:srgbClr val="000000"/>
                </a:solidFill>
              </a:rPr>
              <a:t> –  </a:t>
            </a:r>
            <a:r>
              <a:rPr lang="uk-UA" i="1" dirty="0" err="1">
                <a:solidFill>
                  <a:srgbClr val="000000"/>
                </a:solidFill>
              </a:rPr>
              <a:t>тетрапірольний</a:t>
            </a:r>
            <a:r>
              <a:rPr lang="uk-UA" i="1" dirty="0">
                <a:solidFill>
                  <a:srgbClr val="000000"/>
                </a:solidFill>
              </a:rPr>
              <a:t> ароматичний цикл, побудований з </a:t>
            </a:r>
            <a:r>
              <a:rPr lang="uk-UA" i="1" dirty="0" err="1">
                <a:solidFill>
                  <a:srgbClr val="000000"/>
                </a:solidFill>
              </a:rPr>
              <a:t>піролінового</a:t>
            </a:r>
            <a:r>
              <a:rPr lang="uk-UA" i="1" dirty="0">
                <a:solidFill>
                  <a:srgbClr val="000000"/>
                </a:solidFill>
              </a:rPr>
              <a:t> (І), </a:t>
            </a:r>
            <a:r>
              <a:rPr lang="uk-UA" i="1" dirty="0" err="1">
                <a:solidFill>
                  <a:srgbClr val="000000"/>
                </a:solidFill>
              </a:rPr>
              <a:t>пірольного</a:t>
            </a:r>
            <a:r>
              <a:rPr lang="uk-UA" i="1" dirty="0">
                <a:solidFill>
                  <a:srgbClr val="000000"/>
                </a:solidFill>
              </a:rPr>
              <a:t> (ІІІ) и двох </a:t>
            </a:r>
            <a:r>
              <a:rPr lang="uk-UA" i="1" dirty="0" err="1">
                <a:solidFill>
                  <a:srgbClr val="000000"/>
                </a:solidFill>
              </a:rPr>
              <a:t>ізопірольних</a:t>
            </a:r>
            <a:r>
              <a:rPr lang="uk-UA" i="1" dirty="0">
                <a:solidFill>
                  <a:srgbClr val="000000"/>
                </a:solidFill>
              </a:rPr>
              <a:t> ядер (ІІ, І</a:t>
            </a:r>
            <a:r>
              <a:rPr lang="en-US" i="1" dirty="0">
                <a:solidFill>
                  <a:srgbClr val="000000"/>
                </a:solidFill>
              </a:rPr>
              <a:t>V</a:t>
            </a:r>
            <a:r>
              <a:rPr lang="ru-RU" i="1" dirty="0">
                <a:solidFill>
                  <a:srgbClr val="000000"/>
                </a:solidFill>
              </a:rPr>
              <a:t>), </a:t>
            </a:r>
            <a:r>
              <a:rPr lang="ru-RU" i="1" dirty="0" err="1">
                <a:solidFill>
                  <a:srgbClr val="000000"/>
                </a:solidFill>
              </a:rPr>
              <a:t>з’єднаних</a:t>
            </a:r>
            <a:r>
              <a:rPr lang="ru-RU" i="1" dirty="0">
                <a:solidFill>
                  <a:srgbClr val="000000"/>
                </a:solidFill>
              </a:rPr>
              <a:t> </a:t>
            </a:r>
            <a:r>
              <a:rPr lang="ru-RU" i="1" dirty="0" err="1">
                <a:solidFill>
                  <a:srgbClr val="000000"/>
                </a:solidFill>
              </a:rPr>
              <a:t>між</a:t>
            </a:r>
            <a:r>
              <a:rPr lang="ru-RU" i="1" dirty="0">
                <a:solidFill>
                  <a:srgbClr val="000000"/>
                </a:solidFill>
              </a:rPr>
              <a:t> собою </a:t>
            </a:r>
            <a:r>
              <a:rPr lang="ru-RU" i="1" dirty="0" err="1">
                <a:solidFill>
                  <a:srgbClr val="000000"/>
                </a:solidFill>
              </a:rPr>
              <a:t>метиновими</a:t>
            </a:r>
            <a:r>
              <a:rPr lang="ru-RU" i="1" dirty="0">
                <a:solidFill>
                  <a:srgbClr val="000000"/>
                </a:solidFill>
              </a:rPr>
              <a:t> </a:t>
            </a:r>
            <a:r>
              <a:rPr lang="ru-RU" i="1" dirty="0" err="1">
                <a:solidFill>
                  <a:srgbClr val="000000"/>
                </a:solidFill>
              </a:rPr>
              <a:t>групами</a:t>
            </a:r>
            <a:r>
              <a:rPr lang="ru-RU" i="1" dirty="0">
                <a:solidFill>
                  <a:srgbClr val="000000"/>
                </a:solidFill>
              </a:rPr>
              <a:t> =СН-:</a:t>
            </a:r>
            <a:endParaRPr lang="uk-UA" i="1" dirty="0">
              <a:solidFill>
                <a:srgbClr val="000000"/>
              </a:solidFill>
            </a:endParaRPr>
          </a:p>
          <a:p>
            <a:pPr eaLnBrk="1" hangingPunct="1">
              <a:defRPr/>
            </a:pPr>
            <a:endParaRPr lang="uk-UA" i="1" dirty="0">
              <a:solidFill>
                <a:srgbClr val="000000"/>
              </a:solidFill>
            </a:endParaRPr>
          </a:p>
          <a:p>
            <a:pPr eaLnBrk="1" hangingPunct="1">
              <a:defRPr/>
            </a:pPr>
            <a:endParaRPr lang="uk-UA" i="1" dirty="0">
              <a:solidFill>
                <a:srgbClr val="000000"/>
              </a:solidFill>
            </a:endParaRPr>
          </a:p>
          <a:p>
            <a:pPr eaLnBrk="1" hangingPunct="1">
              <a:defRPr/>
            </a:pPr>
            <a:endParaRPr lang="uk-UA" i="1" dirty="0">
              <a:solidFill>
                <a:srgbClr val="000000"/>
              </a:solidFill>
            </a:endParaRPr>
          </a:p>
          <a:p>
            <a:pPr eaLnBrk="1" hangingPunct="1">
              <a:defRPr/>
            </a:pPr>
            <a:endParaRPr lang="uk-UA" i="1" dirty="0">
              <a:solidFill>
                <a:srgbClr val="000000"/>
              </a:solidFill>
            </a:endParaRPr>
          </a:p>
          <a:p>
            <a:pPr eaLnBrk="1" hangingPunct="1">
              <a:defRPr/>
            </a:pPr>
            <a:endParaRPr lang="uk-UA" i="1" dirty="0">
              <a:solidFill>
                <a:srgbClr val="000000"/>
              </a:solidFill>
            </a:endParaRPr>
          </a:p>
          <a:p>
            <a:pPr eaLnBrk="1" hangingPunct="1">
              <a:defRPr/>
            </a:pPr>
            <a:endParaRPr lang="uk-UA" i="1" dirty="0">
              <a:solidFill>
                <a:srgbClr val="000000"/>
              </a:solidFill>
            </a:endParaRPr>
          </a:p>
          <a:p>
            <a:pPr eaLnBrk="1" hangingPunct="1">
              <a:defRPr/>
            </a:pPr>
            <a:endParaRPr lang="uk-UA" i="1" dirty="0">
              <a:solidFill>
                <a:srgbClr val="000000"/>
              </a:solidFill>
            </a:endParaRPr>
          </a:p>
          <a:p>
            <a:pPr eaLnBrk="1" hangingPunct="1">
              <a:defRPr/>
            </a:pPr>
            <a:endParaRPr lang="uk-UA" i="1" dirty="0">
              <a:solidFill>
                <a:srgbClr val="000000"/>
              </a:solidFill>
            </a:endParaRPr>
          </a:p>
          <a:p>
            <a:pPr eaLnBrk="1" hangingPunct="1">
              <a:defRPr/>
            </a:pPr>
            <a:endParaRPr lang="uk-UA" i="1" dirty="0">
              <a:solidFill>
                <a:srgbClr val="000000"/>
              </a:solidFill>
            </a:endParaRPr>
          </a:p>
          <a:p>
            <a:pPr eaLnBrk="1" hangingPunct="1">
              <a:defRPr/>
            </a:pPr>
            <a:endParaRPr lang="uk-UA" i="1" dirty="0">
              <a:solidFill>
                <a:srgbClr val="000000"/>
              </a:solidFill>
            </a:endParaRPr>
          </a:p>
          <a:p>
            <a:pPr eaLnBrk="1" hangingPunct="1">
              <a:defRPr/>
            </a:pPr>
            <a:endParaRPr lang="uk-UA" i="1" dirty="0">
              <a:solidFill>
                <a:srgbClr val="000000"/>
              </a:solidFill>
            </a:endParaRPr>
          </a:p>
          <a:p>
            <a:pPr eaLnBrk="1" hangingPunct="1">
              <a:defRPr/>
            </a:pPr>
            <a:endParaRPr lang="uk-UA" i="1" dirty="0">
              <a:solidFill>
                <a:srgbClr val="000000"/>
              </a:solidFill>
            </a:endParaRPr>
          </a:p>
          <a:p>
            <a:pPr eaLnBrk="1" hangingPunct="1">
              <a:defRPr/>
            </a:pPr>
            <a:endParaRPr lang="uk-UA" i="1" dirty="0">
              <a:solidFill>
                <a:srgbClr val="000000"/>
              </a:solidFill>
            </a:endParaRPr>
          </a:p>
          <a:p>
            <a:pPr eaLnBrk="1" hangingPunct="1">
              <a:defRPr/>
            </a:pPr>
            <a:endParaRPr lang="uk-UA" i="1" dirty="0">
              <a:solidFill>
                <a:srgbClr val="000000"/>
              </a:solidFill>
            </a:endParaRPr>
          </a:p>
          <a:p>
            <a:pPr eaLnBrk="1" hangingPunct="1">
              <a:defRPr/>
            </a:pPr>
            <a:endParaRPr lang="uk-UA" i="1" dirty="0">
              <a:solidFill>
                <a:srgbClr val="000000"/>
              </a:solidFill>
            </a:endParaRPr>
          </a:p>
          <a:p>
            <a:pPr eaLnBrk="1" hangingPunct="1">
              <a:defRPr/>
            </a:pPr>
            <a:endParaRPr lang="uk-UA" i="1" dirty="0">
              <a:solidFill>
                <a:srgbClr val="660033"/>
              </a:solidFill>
            </a:endParaRPr>
          </a:p>
          <a:p>
            <a:pPr eaLnBrk="1" hangingPunct="1">
              <a:defRPr/>
            </a:pPr>
            <a:r>
              <a:rPr lang="uk-UA" i="1" dirty="0">
                <a:solidFill>
                  <a:srgbClr val="660033"/>
                </a:solidFill>
              </a:rPr>
              <a:t>	</a:t>
            </a:r>
          </a:p>
          <a:p>
            <a:pPr marL="0" indent="19050" eaLnBrk="1" hangingPunct="1">
              <a:defRPr/>
            </a:pPr>
            <a:r>
              <a:rPr lang="uk-UA" i="1" dirty="0"/>
              <a:t>Порфірини (заміщені </a:t>
            </a:r>
            <a:r>
              <a:rPr lang="uk-UA" i="1" dirty="0" err="1"/>
              <a:t>порфіни</a:t>
            </a:r>
            <a:r>
              <a:rPr lang="uk-UA" i="1" dirty="0"/>
              <a:t>) - </a:t>
            </a:r>
            <a:r>
              <a:rPr lang="uk-UA" i="1" dirty="0" err="1"/>
              <a:t>простетичні</a:t>
            </a:r>
            <a:r>
              <a:rPr lang="uk-UA" i="1" dirty="0"/>
              <a:t> групи складних білків:  гемоглобіну, міоглобіну, дихальних ферментів мітохондрій </a:t>
            </a:r>
            <a:r>
              <a:rPr lang="uk-UA" i="1" dirty="0" smtClean="0"/>
              <a:t>– (цитохром), </a:t>
            </a:r>
            <a:r>
              <a:rPr lang="uk-UA" i="1" dirty="0"/>
              <a:t>каталази і пероксидази, хлорофілу, вітаміну В</a:t>
            </a:r>
            <a:r>
              <a:rPr lang="uk-UA" i="1" baseline="-25000" dirty="0"/>
              <a:t>12</a:t>
            </a:r>
            <a:r>
              <a:rPr lang="uk-UA" i="1" dirty="0"/>
              <a:t>.</a:t>
            </a:r>
            <a:endParaRPr lang="ru-RU" i="1" dirty="0"/>
          </a:p>
        </p:txBody>
      </p:sp>
      <p:sp>
        <p:nvSpPr>
          <p:cNvPr id="12291" name="Rectangle 7"/>
          <p:cNvSpPr>
            <a:spLocks noChangeArrowheads="1"/>
          </p:cNvSpPr>
          <p:nvPr/>
        </p:nvSpPr>
        <p:spPr bwMode="auto">
          <a:xfrm>
            <a:off x="0" y="17145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>
              <a:solidFill>
                <a:srgbClr val="00000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33FBA5BA-47C9-4235-828B-8C5F447AB1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412776"/>
            <a:ext cx="8136904" cy="424847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674030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uk-UA" b="0" dirty="0"/>
              <a:t>	</a:t>
            </a:r>
            <a:r>
              <a:rPr lang="uk-UA" dirty="0"/>
              <a:t>Похідні конденсованого </a:t>
            </a:r>
            <a:r>
              <a:rPr lang="uk-UA" dirty="0" err="1"/>
              <a:t>гетероциклу</a:t>
            </a:r>
            <a:r>
              <a:rPr lang="uk-UA" dirty="0"/>
              <a:t> </a:t>
            </a:r>
            <a:r>
              <a:rPr lang="uk-UA" dirty="0" smtClean="0"/>
              <a:t>– (індолу </a:t>
            </a:r>
            <a:r>
              <a:rPr lang="uk-UA" dirty="0"/>
              <a:t>складаються з </a:t>
            </a:r>
            <a:r>
              <a:rPr lang="uk-UA" dirty="0" err="1"/>
              <a:t>бензенового</a:t>
            </a:r>
            <a:r>
              <a:rPr lang="uk-UA" dirty="0"/>
              <a:t> і </a:t>
            </a:r>
            <a:r>
              <a:rPr lang="uk-UA" dirty="0" err="1"/>
              <a:t>пиррольного</a:t>
            </a:r>
            <a:r>
              <a:rPr lang="uk-UA" dirty="0"/>
              <a:t> </a:t>
            </a:r>
            <a:r>
              <a:rPr lang="uk-UA" dirty="0" err="1"/>
              <a:t>ядер</a:t>
            </a:r>
            <a:r>
              <a:rPr lang="uk-UA" dirty="0"/>
              <a:t>):</a:t>
            </a:r>
          </a:p>
          <a:p>
            <a:pPr eaLnBrk="1" hangingPunct="1"/>
            <a:r>
              <a:rPr lang="uk-UA" dirty="0"/>
              <a:t>амінокислота </a:t>
            </a:r>
            <a:r>
              <a:rPr lang="uk-UA" dirty="0">
                <a:solidFill>
                  <a:srgbClr val="FF0000"/>
                </a:solidFill>
              </a:rPr>
              <a:t>триптофан</a:t>
            </a:r>
            <a:r>
              <a:rPr lang="uk-UA" dirty="0"/>
              <a:t> і продукти її перетворення в організмі -</a:t>
            </a:r>
            <a:r>
              <a:rPr lang="uk-UA" dirty="0">
                <a:solidFill>
                  <a:srgbClr val="FF0000"/>
                </a:solidFill>
              </a:rPr>
              <a:t> серотонін </a:t>
            </a:r>
            <a:r>
              <a:rPr lang="uk-UA" dirty="0"/>
              <a:t>(модулятор важливих психічних функцій людини), </a:t>
            </a:r>
            <a:r>
              <a:rPr lang="uk-UA" dirty="0" err="1">
                <a:solidFill>
                  <a:srgbClr val="FF0000"/>
                </a:solidFill>
              </a:rPr>
              <a:t>триптамін</a:t>
            </a:r>
            <a:r>
              <a:rPr lang="uk-UA" dirty="0"/>
              <a:t> - біогенні аміни:</a:t>
            </a:r>
          </a:p>
          <a:p>
            <a:pPr eaLnBrk="1" hangingPunct="1"/>
            <a:endParaRPr lang="uk-UA" dirty="0"/>
          </a:p>
          <a:p>
            <a:pPr eaLnBrk="1" hangingPunct="1"/>
            <a:endParaRPr lang="uk-UA" dirty="0"/>
          </a:p>
          <a:p>
            <a:pPr eaLnBrk="1" hangingPunct="1"/>
            <a:endParaRPr lang="uk-UA" dirty="0"/>
          </a:p>
          <a:p>
            <a:pPr eaLnBrk="1" hangingPunct="1"/>
            <a:endParaRPr lang="uk-UA" dirty="0"/>
          </a:p>
          <a:p>
            <a:pPr eaLnBrk="1" hangingPunct="1"/>
            <a:endParaRPr lang="uk-UA" dirty="0"/>
          </a:p>
          <a:p>
            <a:pPr eaLnBrk="1" hangingPunct="1"/>
            <a:endParaRPr lang="uk-UA" dirty="0"/>
          </a:p>
          <a:p>
            <a:pPr eaLnBrk="1" hangingPunct="1"/>
            <a:endParaRPr lang="uk-UA" dirty="0"/>
          </a:p>
          <a:p>
            <a:pPr eaLnBrk="1" hangingPunct="1"/>
            <a:endParaRPr lang="uk-UA" dirty="0"/>
          </a:p>
          <a:p>
            <a:pPr eaLnBrk="1" hangingPunct="1"/>
            <a:endParaRPr lang="uk-UA" dirty="0"/>
          </a:p>
          <a:p>
            <a:pPr eaLnBrk="1" hangingPunct="1"/>
            <a:endParaRPr lang="uk-UA" dirty="0"/>
          </a:p>
          <a:p>
            <a:pPr eaLnBrk="1" hangingPunct="1"/>
            <a:endParaRPr lang="uk-UA" dirty="0"/>
          </a:p>
          <a:p>
            <a:pPr eaLnBrk="1" hangingPunct="1"/>
            <a:endParaRPr lang="uk-UA" dirty="0"/>
          </a:p>
          <a:p>
            <a:pPr eaLnBrk="1" hangingPunct="1"/>
            <a:endParaRPr lang="uk-UA" dirty="0"/>
          </a:p>
          <a:p>
            <a:pPr eaLnBrk="1" hangingPunct="1"/>
            <a:endParaRPr lang="uk-UA" dirty="0"/>
          </a:p>
          <a:p>
            <a:pPr eaLnBrk="1" hangingPunct="1"/>
            <a:endParaRPr lang="uk-UA" dirty="0"/>
          </a:p>
          <a:p>
            <a:pPr eaLnBrk="1" hangingPunct="1"/>
            <a:endParaRPr lang="uk-UA" dirty="0"/>
          </a:p>
          <a:p>
            <a:pPr eaLnBrk="1" hangingPunct="1"/>
            <a:endParaRPr lang="ru-RU" dirty="0"/>
          </a:p>
          <a:p>
            <a:pPr eaLnBrk="1" hangingPunct="1"/>
            <a:r>
              <a:rPr lang="uk-UA" dirty="0" smtClean="0"/>
              <a:t>Кінцевими продуктами метаболізму </a:t>
            </a:r>
            <a:r>
              <a:rPr lang="uk-UA" dirty="0" smtClean="0">
                <a:solidFill>
                  <a:srgbClr val="FF0000"/>
                </a:solidFill>
              </a:rPr>
              <a:t>серотоніну і </a:t>
            </a:r>
            <a:r>
              <a:rPr lang="uk-UA" dirty="0" err="1" smtClean="0">
                <a:solidFill>
                  <a:srgbClr val="FF0000"/>
                </a:solidFill>
              </a:rPr>
              <a:t>триптаміну</a:t>
            </a:r>
            <a:r>
              <a:rPr lang="uk-UA" dirty="0" smtClean="0">
                <a:solidFill>
                  <a:srgbClr val="FF0000"/>
                </a:solidFill>
              </a:rPr>
              <a:t> </a:t>
            </a:r>
            <a:r>
              <a:rPr lang="uk-UA" dirty="0" smtClean="0"/>
              <a:t>в організмі </a:t>
            </a:r>
            <a:r>
              <a:rPr lang="ru-RU" dirty="0" smtClean="0"/>
              <a:t>є </a:t>
            </a:r>
            <a:r>
              <a:rPr lang="uk-UA" dirty="0"/>
              <a:t>: </a:t>
            </a:r>
            <a:endParaRPr lang="uk-UA" i="1" dirty="0">
              <a:solidFill>
                <a:srgbClr val="660033"/>
              </a:solidFill>
            </a:endParaRPr>
          </a:p>
          <a:p>
            <a:pPr eaLnBrk="1" hangingPunct="1"/>
            <a:r>
              <a:rPr lang="uk-UA" i="1" dirty="0">
                <a:solidFill>
                  <a:srgbClr val="660033"/>
                </a:solidFill>
              </a:rPr>
              <a:t>5-гідрокси-</a:t>
            </a:r>
            <a:r>
              <a:rPr lang="ru-RU" i="1" dirty="0">
                <a:solidFill>
                  <a:srgbClr val="660033"/>
                </a:solidFill>
                <a:sym typeface="Symbol" pitchFamily="18" charset="2"/>
              </a:rPr>
              <a:t></a:t>
            </a:r>
            <a:r>
              <a:rPr lang="ru-RU" i="1" dirty="0">
                <a:solidFill>
                  <a:srgbClr val="660033"/>
                </a:solidFill>
              </a:rPr>
              <a:t>-</a:t>
            </a:r>
            <a:r>
              <a:rPr lang="ru-RU" i="1" dirty="0" err="1">
                <a:solidFill>
                  <a:srgbClr val="660033"/>
                </a:solidFill>
              </a:rPr>
              <a:t>індолілоцтова</a:t>
            </a:r>
            <a:r>
              <a:rPr lang="ru-RU" i="1" dirty="0">
                <a:solidFill>
                  <a:srgbClr val="660033"/>
                </a:solidFill>
              </a:rPr>
              <a:t> кислота і </a:t>
            </a:r>
            <a:r>
              <a:rPr lang="ru-RU" i="1" dirty="0">
                <a:solidFill>
                  <a:srgbClr val="660033"/>
                </a:solidFill>
                <a:sym typeface="Symbol" pitchFamily="18" charset="2"/>
              </a:rPr>
              <a:t></a:t>
            </a:r>
            <a:r>
              <a:rPr lang="ru-RU" i="1" dirty="0">
                <a:solidFill>
                  <a:srgbClr val="660033"/>
                </a:solidFill>
              </a:rPr>
              <a:t>-</a:t>
            </a:r>
            <a:r>
              <a:rPr lang="ru-RU" i="1" dirty="0" err="1">
                <a:solidFill>
                  <a:srgbClr val="660033"/>
                </a:solidFill>
              </a:rPr>
              <a:t>індолілоцтова</a:t>
            </a:r>
            <a:r>
              <a:rPr lang="ru-RU" i="1" dirty="0">
                <a:solidFill>
                  <a:srgbClr val="660033"/>
                </a:solidFill>
              </a:rPr>
              <a:t> кислота </a:t>
            </a:r>
            <a:r>
              <a:rPr lang="ru-RU" dirty="0" smtClean="0">
                <a:solidFill>
                  <a:srgbClr val="660033"/>
                </a:solidFill>
              </a:rPr>
              <a:t>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виділяються</a:t>
            </a:r>
            <a:r>
              <a:rPr lang="ru-RU" dirty="0"/>
              <a:t> з сечею.</a:t>
            </a:r>
          </a:p>
        </p:txBody>
      </p:sp>
      <p:sp>
        <p:nvSpPr>
          <p:cNvPr id="13315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3317" name="Rectangle 6"/>
          <p:cNvSpPr>
            <a:spLocks noChangeArrowheads="1"/>
          </p:cNvSpPr>
          <p:nvPr/>
        </p:nvSpPr>
        <p:spPr bwMode="auto">
          <a:xfrm>
            <a:off x="0" y="24336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B06D531-85B8-4805-95FD-E754FF076A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5280"/>
            <a:ext cx="8892480" cy="4490479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66833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" eaLnBrk="1" hangingPunct="1"/>
            <a:r>
              <a:rPr lang="ru-RU" b="0" i="1" dirty="0"/>
              <a:t>	</a:t>
            </a:r>
            <a:r>
              <a:rPr lang="ru-RU" i="1" dirty="0" err="1">
                <a:solidFill>
                  <a:srgbClr val="660033"/>
                </a:solidFill>
              </a:rPr>
              <a:t>Індоксил</a:t>
            </a:r>
            <a:r>
              <a:rPr lang="ru-RU" i="1" dirty="0">
                <a:solidFill>
                  <a:srgbClr val="660033"/>
                </a:solidFill>
              </a:rPr>
              <a:t> (3-оксиіндол) - </a:t>
            </a:r>
            <a:r>
              <a:rPr lang="ru-RU" i="1" dirty="0" err="1"/>
              <a:t>похідне</a:t>
            </a:r>
            <a:r>
              <a:rPr lang="ru-RU" i="1" dirty="0"/>
              <a:t> триптофану, </a:t>
            </a:r>
            <a:r>
              <a:rPr lang="uk-UA" i="1" dirty="0" smtClean="0"/>
              <a:t>утворюється в товстому кишечнику («гниття білків в кишечнику») і піддається детоксикації в печінці шляхом утворення складного ефіру з сірчаною </a:t>
            </a:r>
            <a:r>
              <a:rPr lang="ru-RU" i="1" dirty="0" smtClean="0"/>
              <a:t>кислотою</a:t>
            </a:r>
            <a:r>
              <a:rPr lang="ru-RU" i="1" dirty="0"/>
              <a:t>, </a:t>
            </a:r>
            <a:r>
              <a:rPr lang="uk-UA" i="1" dirty="0" smtClean="0"/>
              <a:t>який виводиться потім нирками у вигляді калієвої солі</a:t>
            </a:r>
            <a:r>
              <a:rPr lang="ru-RU" i="1" dirty="0" smtClean="0"/>
              <a:t>:</a:t>
            </a:r>
            <a:endParaRPr lang="ru-RU" dirty="0"/>
          </a:p>
          <a:p>
            <a:pPr eaLnBrk="1" hangingPunct="1"/>
            <a:endParaRPr lang="ru-RU" b="0" dirty="0"/>
          </a:p>
          <a:p>
            <a:pPr eaLnBrk="1" hangingPunct="1"/>
            <a:endParaRPr lang="ru-RU" b="0" dirty="0"/>
          </a:p>
          <a:p>
            <a:pPr eaLnBrk="1" hangingPunct="1"/>
            <a:endParaRPr lang="ru-RU" b="0" dirty="0"/>
          </a:p>
          <a:p>
            <a:pPr eaLnBrk="1" hangingPunct="1"/>
            <a:endParaRPr lang="ru-RU" b="0" dirty="0"/>
          </a:p>
          <a:p>
            <a:pPr eaLnBrk="1" hangingPunct="1"/>
            <a:endParaRPr lang="ru-RU" b="0" dirty="0"/>
          </a:p>
          <a:p>
            <a:pPr eaLnBrk="1" hangingPunct="1"/>
            <a:endParaRPr lang="ru-RU" b="0" dirty="0"/>
          </a:p>
          <a:p>
            <a:pPr eaLnBrk="1" hangingPunct="1"/>
            <a:endParaRPr lang="ru-RU" b="0" dirty="0"/>
          </a:p>
          <a:p>
            <a:pPr eaLnBrk="1" hangingPunct="1"/>
            <a:endParaRPr lang="ru-RU" b="0" dirty="0"/>
          </a:p>
          <a:p>
            <a:pPr eaLnBrk="1" hangingPunct="1"/>
            <a:endParaRPr lang="ru-RU" b="0" dirty="0"/>
          </a:p>
          <a:p>
            <a:pPr eaLnBrk="1" hangingPunct="1"/>
            <a:endParaRPr lang="ru-RU" b="0" dirty="0"/>
          </a:p>
          <a:p>
            <a:pPr eaLnBrk="1" hangingPunct="1"/>
            <a:endParaRPr lang="ru-RU" b="0" dirty="0"/>
          </a:p>
          <a:p>
            <a:pPr eaLnBrk="1" hangingPunct="1"/>
            <a:endParaRPr lang="ru-RU" b="0" dirty="0"/>
          </a:p>
          <a:p>
            <a:pPr eaLnBrk="1" hangingPunct="1"/>
            <a:endParaRPr lang="ru-RU" b="0" dirty="0"/>
          </a:p>
          <a:p>
            <a:pPr eaLnBrk="1" hangingPunct="1"/>
            <a:endParaRPr lang="ru-RU" b="0" dirty="0"/>
          </a:p>
          <a:p>
            <a:pPr eaLnBrk="1" hangingPunct="1"/>
            <a:endParaRPr lang="ru-RU" b="0" dirty="0"/>
          </a:p>
          <a:p>
            <a:pPr eaLnBrk="1" hangingPunct="1"/>
            <a:endParaRPr lang="ru-RU" b="0" dirty="0"/>
          </a:p>
          <a:p>
            <a:pPr eaLnBrk="1" hangingPunct="1"/>
            <a:endParaRPr lang="ru-RU" b="0" dirty="0"/>
          </a:p>
          <a:p>
            <a:pPr eaLnBrk="1" hangingPunct="1"/>
            <a:endParaRPr lang="ru-RU" b="0" dirty="0"/>
          </a:p>
          <a:p>
            <a:pPr eaLnBrk="1" hangingPunct="1"/>
            <a:endParaRPr lang="ru-RU" b="0" dirty="0"/>
          </a:p>
        </p:txBody>
      </p:sp>
      <p:sp>
        <p:nvSpPr>
          <p:cNvPr id="14339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3282120" y="5907422"/>
            <a:ext cx="23419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0" dirty="0"/>
              <a:t>НПЗЗ – </a:t>
            </a:r>
            <a:r>
              <a:rPr lang="ru-RU" sz="1600" b="0" dirty="0" err="1"/>
              <a:t>похідне</a:t>
            </a:r>
            <a:r>
              <a:rPr lang="ru-RU" sz="1600" b="0" dirty="0"/>
              <a:t> </a:t>
            </a:r>
            <a:r>
              <a:rPr lang="ru-RU" sz="1600" b="0" dirty="0" err="1"/>
              <a:t>індолу</a:t>
            </a:r>
            <a:endParaRPr lang="ru-RU" sz="1600" b="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AF30DFD-1037-43D4-923D-FFD0FED01A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970" y="1209531"/>
            <a:ext cx="6732374" cy="4697890"/>
          </a:xfrm>
          <a:prstGeom prst="rect">
            <a:avLst/>
          </a:prstGeom>
        </p:spPr>
      </p:pic>
      <p:pic>
        <p:nvPicPr>
          <p:cNvPr id="1434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5" y="3509054"/>
            <a:ext cx="3017795" cy="3314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660180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ru-RU" b="0" dirty="0"/>
              <a:t>	</a:t>
            </a:r>
            <a:r>
              <a:rPr lang="ru-RU" cap="all" dirty="0" err="1"/>
              <a:t>П’ятичленні</a:t>
            </a:r>
            <a:r>
              <a:rPr lang="ru-RU" cap="all" dirty="0"/>
              <a:t> </a:t>
            </a:r>
            <a:r>
              <a:rPr lang="ru-RU" cap="all" dirty="0" err="1"/>
              <a:t>гетероцикли</a:t>
            </a:r>
            <a:r>
              <a:rPr lang="ru-RU" cap="all" dirty="0"/>
              <a:t> з </a:t>
            </a:r>
            <a:r>
              <a:rPr lang="ru-RU" i="1" cap="all" dirty="0"/>
              <a:t>2-ма</a:t>
            </a:r>
            <a:r>
              <a:rPr lang="ru-RU" cap="all" dirty="0"/>
              <a:t> гетероатомами  - </a:t>
            </a:r>
            <a:r>
              <a:rPr lang="ru-RU" i="1" cap="all" dirty="0" err="1">
                <a:solidFill>
                  <a:srgbClr val="000099"/>
                </a:solidFill>
              </a:rPr>
              <a:t>азоли</a:t>
            </a:r>
            <a:r>
              <a:rPr lang="ru-RU" cap="all" dirty="0"/>
              <a:t>: </a:t>
            </a:r>
            <a:r>
              <a:rPr lang="ru-RU" i="1" dirty="0" err="1">
                <a:solidFill>
                  <a:srgbClr val="990000"/>
                </a:solidFill>
              </a:rPr>
              <a:t>піразол</a:t>
            </a:r>
            <a:r>
              <a:rPr lang="ru-RU" i="1" dirty="0">
                <a:solidFill>
                  <a:srgbClr val="990000"/>
                </a:solidFill>
              </a:rPr>
              <a:t>, </a:t>
            </a:r>
            <a:r>
              <a:rPr lang="ru-RU" i="1" dirty="0" err="1">
                <a:solidFill>
                  <a:srgbClr val="990000"/>
                </a:solidFill>
              </a:rPr>
              <a:t>імідазол</a:t>
            </a:r>
            <a:r>
              <a:rPr lang="ru-RU" i="1" dirty="0">
                <a:solidFill>
                  <a:srgbClr val="990000"/>
                </a:solidFill>
              </a:rPr>
              <a:t> і </a:t>
            </a:r>
            <a:r>
              <a:rPr lang="ru-RU" i="1" dirty="0" err="1">
                <a:solidFill>
                  <a:srgbClr val="990000"/>
                </a:solidFill>
              </a:rPr>
              <a:t>тіазол</a:t>
            </a:r>
            <a:r>
              <a:rPr lang="ru-RU" i="1" dirty="0">
                <a:solidFill>
                  <a:srgbClr val="990000"/>
                </a:solidFill>
              </a:rPr>
              <a:t> (</a:t>
            </a:r>
            <a:r>
              <a:rPr lang="ru-RU" i="1" dirty="0" err="1">
                <a:solidFill>
                  <a:srgbClr val="990000"/>
                </a:solidFill>
              </a:rPr>
              <a:t>нумерація</a:t>
            </a:r>
            <a:r>
              <a:rPr lang="ru-RU" i="1" dirty="0">
                <a:solidFill>
                  <a:srgbClr val="990000"/>
                </a:solidFill>
              </a:rPr>
              <a:t> </a:t>
            </a:r>
            <a:r>
              <a:rPr lang="ru-RU" i="1" dirty="0" err="1">
                <a:solidFill>
                  <a:srgbClr val="990000"/>
                </a:solidFill>
              </a:rPr>
              <a:t>атомів</a:t>
            </a:r>
            <a:r>
              <a:rPr lang="ru-RU" i="1" dirty="0">
                <a:solidFill>
                  <a:srgbClr val="990000"/>
                </a:solidFill>
              </a:rPr>
              <a:t>: О&gt;</a:t>
            </a:r>
            <a:r>
              <a:rPr lang="en-US" i="1" dirty="0">
                <a:solidFill>
                  <a:srgbClr val="990000"/>
                </a:solidFill>
              </a:rPr>
              <a:t>S&gt;N</a:t>
            </a:r>
            <a:r>
              <a:rPr lang="ru-RU" i="1" dirty="0" err="1">
                <a:solidFill>
                  <a:srgbClr val="990000"/>
                </a:solidFill>
              </a:rPr>
              <a:t>пірол</a:t>
            </a:r>
            <a:r>
              <a:rPr lang="en-US" i="1" dirty="0">
                <a:solidFill>
                  <a:srgbClr val="990000"/>
                </a:solidFill>
              </a:rPr>
              <a:t>&gt;N</a:t>
            </a:r>
            <a:r>
              <a:rPr lang="ru-RU" i="1" dirty="0" err="1">
                <a:solidFill>
                  <a:srgbClr val="990000"/>
                </a:solidFill>
              </a:rPr>
              <a:t>піридин</a:t>
            </a:r>
            <a:r>
              <a:rPr lang="ru-RU" i="1" dirty="0">
                <a:solidFill>
                  <a:srgbClr val="990000"/>
                </a:solidFill>
              </a:rPr>
              <a:t>).</a:t>
            </a:r>
            <a:r>
              <a:rPr lang="ru-RU" i="1" dirty="0"/>
              <a:t> </a:t>
            </a:r>
          </a:p>
          <a:p>
            <a:pPr eaLnBrk="1" hangingPunct="1">
              <a:defRPr/>
            </a:pPr>
            <a:r>
              <a:rPr lang="ru-RU" i="1" dirty="0">
                <a:solidFill>
                  <a:srgbClr val="990000"/>
                </a:solidFill>
              </a:rPr>
              <a:t>	</a:t>
            </a:r>
            <a:r>
              <a:rPr lang="ru-RU" i="1" dirty="0" err="1">
                <a:solidFill>
                  <a:srgbClr val="990000"/>
                </a:solidFill>
              </a:rPr>
              <a:t>Піразол</a:t>
            </a:r>
            <a:r>
              <a:rPr lang="ru-RU" dirty="0"/>
              <a:t> (1,2-диазол) – синтетична </a:t>
            </a:r>
            <a:r>
              <a:rPr lang="ru-RU" dirty="0" err="1"/>
              <a:t>сполука</a:t>
            </a:r>
            <a:r>
              <a:rPr lang="ru-RU" dirty="0"/>
              <a:t>, на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основі</a:t>
            </a:r>
            <a:r>
              <a:rPr lang="ru-RU" dirty="0"/>
              <a:t> </a:t>
            </a:r>
            <a:r>
              <a:rPr lang="ru-RU" dirty="0" err="1"/>
              <a:t>синтезується</a:t>
            </a:r>
            <a:r>
              <a:rPr lang="ru-RU" dirty="0"/>
              <a:t> </a:t>
            </a:r>
            <a:r>
              <a:rPr lang="ru-RU" dirty="0" err="1"/>
              <a:t>група</a:t>
            </a:r>
            <a:r>
              <a:rPr lang="ru-RU" dirty="0"/>
              <a:t> </a:t>
            </a:r>
            <a:r>
              <a:rPr lang="ru-RU" dirty="0" err="1"/>
              <a:t>лікарських</a:t>
            </a:r>
            <a:r>
              <a:rPr lang="ru-RU" dirty="0"/>
              <a:t> </a:t>
            </a:r>
            <a:r>
              <a:rPr lang="ru-RU" dirty="0" err="1"/>
              <a:t>засобів</a:t>
            </a:r>
            <a:r>
              <a:rPr lang="ru-RU" dirty="0"/>
              <a:t> з </a:t>
            </a:r>
            <a:r>
              <a:rPr lang="ru-RU" dirty="0" err="1"/>
              <a:t>анальгетичною</a:t>
            </a:r>
            <a:r>
              <a:rPr lang="ru-RU" dirty="0"/>
              <a:t> та </a:t>
            </a:r>
            <a:r>
              <a:rPr lang="ru-RU" dirty="0" err="1"/>
              <a:t>жарознижувальною</a:t>
            </a:r>
            <a:r>
              <a:rPr lang="ru-RU" dirty="0"/>
              <a:t> </a:t>
            </a:r>
            <a:r>
              <a:rPr lang="ru-RU" dirty="0" err="1"/>
              <a:t>дією</a:t>
            </a:r>
            <a:r>
              <a:rPr lang="ru-RU" dirty="0"/>
              <a:t>:</a:t>
            </a:r>
          </a:p>
          <a:p>
            <a:pPr eaLnBrk="1" hangingPunct="1">
              <a:spcBef>
                <a:spcPct val="50000"/>
              </a:spcBef>
              <a:defRPr/>
            </a:pPr>
            <a:endParaRPr lang="ru-RU" dirty="0"/>
          </a:p>
          <a:p>
            <a:pPr eaLnBrk="1" hangingPunct="1">
              <a:spcBef>
                <a:spcPct val="50000"/>
              </a:spcBef>
              <a:defRPr/>
            </a:pPr>
            <a:endParaRPr lang="ru-RU" b="0" dirty="0"/>
          </a:p>
          <a:p>
            <a:pPr eaLnBrk="1" hangingPunct="1">
              <a:spcBef>
                <a:spcPct val="50000"/>
              </a:spcBef>
              <a:defRPr/>
            </a:pPr>
            <a:endParaRPr lang="ru-RU" b="0" dirty="0"/>
          </a:p>
          <a:p>
            <a:pPr eaLnBrk="1" hangingPunct="1">
              <a:spcBef>
                <a:spcPct val="50000"/>
              </a:spcBef>
              <a:defRPr/>
            </a:pPr>
            <a:endParaRPr lang="ru-RU" b="0" dirty="0"/>
          </a:p>
          <a:p>
            <a:pPr eaLnBrk="1" hangingPunct="1">
              <a:spcBef>
                <a:spcPct val="50000"/>
              </a:spcBef>
              <a:defRPr/>
            </a:pPr>
            <a:endParaRPr lang="ru-RU" b="0" dirty="0"/>
          </a:p>
          <a:p>
            <a:pPr eaLnBrk="1" hangingPunct="1">
              <a:spcBef>
                <a:spcPct val="50000"/>
              </a:spcBef>
              <a:defRPr/>
            </a:pPr>
            <a:endParaRPr lang="ru-RU" b="0" dirty="0"/>
          </a:p>
          <a:p>
            <a:pPr eaLnBrk="1" hangingPunct="1">
              <a:spcBef>
                <a:spcPct val="50000"/>
              </a:spcBef>
              <a:defRPr/>
            </a:pPr>
            <a:endParaRPr lang="ru-RU" b="0" dirty="0"/>
          </a:p>
          <a:p>
            <a:pPr eaLnBrk="1" hangingPunct="1">
              <a:spcBef>
                <a:spcPct val="50000"/>
              </a:spcBef>
              <a:defRPr/>
            </a:pPr>
            <a:endParaRPr lang="ru-RU" b="0" dirty="0"/>
          </a:p>
          <a:p>
            <a:pPr eaLnBrk="1" hangingPunct="1">
              <a:spcBef>
                <a:spcPct val="50000"/>
              </a:spcBef>
              <a:defRPr/>
            </a:pPr>
            <a:endParaRPr lang="ru-RU" b="0" dirty="0"/>
          </a:p>
          <a:p>
            <a:pPr eaLnBrk="1" hangingPunct="1">
              <a:spcBef>
                <a:spcPct val="50000"/>
              </a:spcBef>
              <a:defRPr/>
            </a:pPr>
            <a:endParaRPr lang="ru-RU" b="0" dirty="0"/>
          </a:p>
          <a:p>
            <a:pPr eaLnBrk="1" hangingPunct="1">
              <a:spcBef>
                <a:spcPct val="50000"/>
              </a:spcBef>
              <a:defRPr/>
            </a:pPr>
            <a:endParaRPr lang="ru-RU" b="0" dirty="0"/>
          </a:p>
          <a:p>
            <a:pPr eaLnBrk="1" hangingPunct="1">
              <a:spcBef>
                <a:spcPct val="50000"/>
              </a:spcBef>
              <a:defRPr/>
            </a:pPr>
            <a:endParaRPr lang="ru-RU" b="0" dirty="0"/>
          </a:p>
          <a:p>
            <a:pPr eaLnBrk="1" hangingPunct="1">
              <a:spcBef>
                <a:spcPct val="50000"/>
              </a:spcBef>
              <a:defRPr/>
            </a:pPr>
            <a:endParaRPr lang="ru-RU" b="0" dirty="0"/>
          </a:p>
        </p:txBody>
      </p:sp>
      <p:sp>
        <p:nvSpPr>
          <p:cNvPr id="1536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15365" name="Picture 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900083"/>
            <a:ext cx="2411760" cy="19772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3AAF5446-4F66-4207-8BCD-6298FE1A007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17"/>
          <a:stretch/>
        </p:blipFill>
        <p:spPr>
          <a:xfrm>
            <a:off x="129189" y="1513349"/>
            <a:ext cx="6667067" cy="438565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211960" y="2691463"/>
            <a:ext cx="24868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Амфотерна </a:t>
            </a:r>
            <a:r>
              <a:rPr lang="ru-RU" dirty="0" err="1">
                <a:solidFill>
                  <a:srgbClr val="FF0000"/>
                </a:solidFill>
              </a:rPr>
              <a:t>сполука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6F8FEED-481D-473E-81A7-BAE38E207DC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7343" t="29762" r="6634" b="25976"/>
          <a:stretch/>
        </p:blipFill>
        <p:spPr>
          <a:xfrm>
            <a:off x="6832250" y="1908667"/>
            <a:ext cx="2239083" cy="115212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618630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uk-UA" dirty="0" err="1" smtClean="0">
                <a:solidFill>
                  <a:srgbClr val="990000"/>
                </a:solidFill>
              </a:rPr>
              <a:t>Імідазол</a:t>
            </a:r>
            <a:r>
              <a:rPr lang="uk-UA" dirty="0" smtClean="0">
                <a:solidFill>
                  <a:srgbClr val="990000"/>
                </a:solidFill>
              </a:rPr>
              <a:t> </a:t>
            </a:r>
            <a:r>
              <a:rPr lang="uk-UA" dirty="0" smtClean="0"/>
              <a:t>входить до складу багатьох </a:t>
            </a:r>
            <a:r>
              <a:rPr lang="uk-UA" dirty="0" err="1" smtClean="0"/>
              <a:t>біомолекул</a:t>
            </a:r>
            <a:r>
              <a:rPr lang="uk-UA" dirty="0" smtClean="0"/>
              <a:t>:</a:t>
            </a:r>
          </a:p>
          <a:p>
            <a:pPr eaLnBrk="1" hangingPunct="1"/>
            <a:r>
              <a:rPr lang="uk-UA" dirty="0" smtClean="0"/>
              <a:t>  - </a:t>
            </a:r>
            <a:r>
              <a:rPr lang="uk-UA" dirty="0" err="1" smtClean="0"/>
              <a:t>протеїногенна</a:t>
            </a:r>
            <a:r>
              <a:rPr lang="uk-UA" dirty="0" smtClean="0"/>
              <a:t> амінокислота </a:t>
            </a:r>
            <a:r>
              <a:rPr lang="uk-UA" dirty="0" err="1" smtClean="0">
                <a:solidFill>
                  <a:srgbClr val="800080"/>
                </a:solidFill>
              </a:rPr>
              <a:t>гістидин</a:t>
            </a:r>
            <a:endParaRPr lang="uk-UA" dirty="0" smtClean="0">
              <a:solidFill>
                <a:srgbClr val="800080"/>
              </a:solidFill>
            </a:endParaRPr>
          </a:p>
          <a:p>
            <a:pPr eaLnBrk="1" hangingPunct="1"/>
            <a:r>
              <a:rPr lang="uk-UA" dirty="0" smtClean="0"/>
              <a:t>  - </a:t>
            </a:r>
            <a:r>
              <a:rPr lang="uk-UA" dirty="0" err="1" smtClean="0"/>
              <a:t>конденсованний</a:t>
            </a:r>
            <a:r>
              <a:rPr lang="uk-UA" dirty="0" smtClean="0"/>
              <a:t> </a:t>
            </a:r>
            <a:r>
              <a:rPr lang="uk-UA" dirty="0" err="1" smtClean="0"/>
              <a:t>гетероцикл</a:t>
            </a:r>
            <a:r>
              <a:rPr lang="uk-UA" dirty="0" smtClean="0"/>
              <a:t> пурин</a:t>
            </a:r>
            <a:endParaRPr lang="uk-UA" i="1" dirty="0" smtClean="0"/>
          </a:p>
          <a:p>
            <a:pPr eaLnBrk="1" hangingPunct="1">
              <a:buFontTx/>
              <a:buChar char="-"/>
            </a:pPr>
            <a:endParaRPr lang="uk-UA" i="1" dirty="0" smtClean="0">
              <a:solidFill>
                <a:srgbClr val="000099"/>
              </a:solidFill>
            </a:endParaRPr>
          </a:p>
          <a:p>
            <a:pPr eaLnBrk="1" hangingPunct="1">
              <a:buFontTx/>
              <a:buChar char="-"/>
            </a:pPr>
            <a:endParaRPr lang="ru-RU" i="1" dirty="0">
              <a:solidFill>
                <a:srgbClr val="000099"/>
              </a:solidFill>
            </a:endParaRPr>
          </a:p>
          <a:p>
            <a:pPr eaLnBrk="1" hangingPunct="1">
              <a:buFontTx/>
              <a:buChar char="-"/>
            </a:pPr>
            <a:endParaRPr lang="ru-RU" i="1" dirty="0">
              <a:solidFill>
                <a:srgbClr val="000099"/>
              </a:solidFill>
            </a:endParaRPr>
          </a:p>
          <a:p>
            <a:pPr eaLnBrk="1" hangingPunct="1">
              <a:buFontTx/>
              <a:buChar char="-"/>
            </a:pPr>
            <a:endParaRPr lang="ru-RU" i="1" dirty="0">
              <a:solidFill>
                <a:srgbClr val="000099"/>
              </a:solidFill>
            </a:endParaRPr>
          </a:p>
          <a:p>
            <a:pPr eaLnBrk="1" hangingPunct="1">
              <a:buFontTx/>
              <a:buChar char="-"/>
            </a:pPr>
            <a:endParaRPr lang="ru-RU" i="1" dirty="0">
              <a:solidFill>
                <a:srgbClr val="000099"/>
              </a:solidFill>
            </a:endParaRPr>
          </a:p>
          <a:p>
            <a:pPr eaLnBrk="1" hangingPunct="1">
              <a:buFontTx/>
              <a:buChar char="-"/>
            </a:pPr>
            <a:endParaRPr lang="ru-RU" i="1" dirty="0">
              <a:solidFill>
                <a:srgbClr val="000099"/>
              </a:solidFill>
            </a:endParaRPr>
          </a:p>
          <a:p>
            <a:pPr eaLnBrk="1" hangingPunct="1"/>
            <a:endParaRPr lang="uk-UA" dirty="0"/>
          </a:p>
          <a:p>
            <a:pPr eaLnBrk="1" hangingPunct="1"/>
            <a:endParaRPr lang="uk-UA" dirty="0"/>
          </a:p>
          <a:p>
            <a:pPr eaLnBrk="1" hangingPunct="1"/>
            <a:r>
              <a:rPr lang="uk-UA" dirty="0" smtClean="0"/>
              <a:t>Амфотерні (кислотні та основні) властивості </a:t>
            </a:r>
            <a:r>
              <a:rPr lang="uk-UA" dirty="0" err="1" smtClean="0"/>
              <a:t>імідазолу</a:t>
            </a:r>
            <a:r>
              <a:rPr lang="uk-UA" dirty="0" smtClean="0"/>
              <a:t>,</a:t>
            </a:r>
          </a:p>
          <a:p>
            <a:pPr eaLnBrk="1" hangingPunct="1"/>
            <a:r>
              <a:rPr lang="uk-UA" dirty="0" smtClean="0"/>
              <a:t>як центру кислотно-основного каталізу</a:t>
            </a:r>
          </a:p>
          <a:p>
            <a:pPr eaLnBrk="1" hangingPunct="1"/>
            <a:r>
              <a:rPr lang="uk-UA" dirty="0" smtClean="0"/>
              <a:t>в складі багатьох ферментів</a:t>
            </a:r>
            <a:r>
              <a:rPr lang="ru-RU" dirty="0" smtClean="0"/>
              <a:t>:</a:t>
            </a:r>
            <a:endParaRPr lang="uk-UA" dirty="0"/>
          </a:p>
          <a:p>
            <a:pPr eaLnBrk="1" hangingPunct="1"/>
            <a:endParaRPr lang="uk-UA" b="0" dirty="0"/>
          </a:p>
          <a:p>
            <a:pPr eaLnBrk="1" hangingPunct="1"/>
            <a:endParaRPr lang="uk-UA" b="0" dirty="0"/>
          </a:p>
          <a:p>
            <a:pPr eaLnBrk="1" hangingPunct="1"/>
            <a:endParaRPr lang="uk-UA" b="0" dirty="0"/>
          </a:p>
          <a:p>
            <a:pPr eaLnBrk="1" hangingPunct="1"/>
            <a:endParaRPr lang="uk-UA" b="0" dirty="0"/>
          </a:p>
          <a:p>
            <a:pPr eaLnBrk="1" hangingPunct="1"/>
            <a:endParaRPr lang="uk-UA" b="0" dirty="0"/>
          </a:p>
          <a:p>
            <a:pPr eaLnBrk="1" hangingPunct="1"/>
            <a:endParaRPr lang="uk-UA" b="0" dirty="0"/>
          </a:p>
          <a:p>
            <a:pPr eaLnBrk="1" hangingPunct="1"/>
            <a:endParaRPr lang="uk-UA" b="0" dirty="0"/>
          </a:p>
          <a:p>
            <a:pPr eaLnBrk="1" hangingPunct="1"/>
            <a:r>
              <a:rPr lang="ru-RU" b="0" dirty="0"/>
              <a:t> </a:t>
            </a:r>
          </a:p>
        </p:txBody>
      </p:sp>
      <p:sp>
        <p:nvSpPr>
          <p:cNvPr id="16387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6388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1529016"/>
              </p:ext>
            </p:extLst>
          </p:nvPr>
        </p:nvGraphicFramePr>
        <p:xfrm>
          <a:off x="3631956" y="2914"/>
          <a:ext cx="5492750" cy="3597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42" name="ISIS/Draw Sketch" r:id="rId3" imgW="4562280" imgH="2981160" progId="ISISServer">
                  <p:embed/>
                </p:oleObj>
              </mc:Choice>
              <mc:Fallback>
                <p:oleObj name="ISIS/Draw Sketch" r:id="rId3" imgW="4562280" imgH="2981160" progId="ISISServer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1956" y="2914"/>
                        <a:ext cx="5492750" cy="3597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89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6390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2737729"/>
              </p:ext>
            </p:extLst>
          </p:nvPr>
        </p:nvGraphicFramePr>
        <p:xfrm>
          <a:off x="971550" y="4300538"/>
          <a:ext cx="4351338" cy="2219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43" name="ISIS/Draw Sketch" r:id="rId5" imgW="3781080" imgH="1923840" progId="ISISServer">
                  <p:embed/>
                </p:oleObj>
              </mc:Choice>
              <mc:Fallback>
                <p:oleObj name="ISIS/Draw Sketch" r:id="rId5" imgW="3781080" imgH="1923840" progId="ISISServer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550" y="4300538"/>
                        <a:ext cx="4351338" cy="2219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1" name="Rectangle 9"/>
          <p:cNvSpPr>
            <a:spLocks noChangeArrowheads="1"/>
          </p:cNvSpPr>
          <p:nvPr/>
        </p:nvSpPr>
        <p:spPr bwMode="auto">
          <a:xfrm>
            <a:off x="0" y="26431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21743" y="35155"/>
            <a:ext cx="9144000" cy="60939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i="1" cap="all" dirty="0" err="1">
                <a:solidFill>
                  <a:srgbClr val="000099"/>
                </a:solidFill>
                <a:latin typeface="Arial" charset="0"/>
                <a:cs typeface="Arial" charset="0"/>
              </a:rPr>
              <a:t>ГІстамІн</a:t>
            </a:r>
            <a:r>
              <a:rPr lang="ru-RU" i="1" dirty="0">
                <a:solidFill>
                  <a:srgbClr val="000099"/>
                </a:solidFill>
                <a:latin typeface="Arial" charset="0"/>
                <a:cs typeface="Arial" charset="0"/>
              </a:rPr>
              <a:t> </a:t>
            </a:r>
          </a:p>
          <a:p>
            <a:pPr>
              <a:defRPr/>
            </a:pPr>
            <a:r>
              <a:rPr lang="ru-RU" i="1" dirty="0">
                <a:latin typeface="Arial" charset="0"/>
                <a:cs typeface="Arial" charset="0"/>
              </a:rPr>
              <a:t>- продукт </a:t>
            </a:r>
            <a:r>
              <a:rPr lang="ru-RU" i="1" dirty="0" err="1">
                <a:latin typeface="Arial" charset="0"/>
                <a:cs typeface="Arial" charset="0"/>
              </a:rPr>
              <a:t>реакції</a:t>
            </a:r>
            <a:r>
              <a:rPr lang="ru-RU" i="1" dirty="0">
                <a:latin typeface="Arial" charset="0"/>
                <a:cs typeface="Arial" charset="0"/>
              </a:rPr>
              <a:t> </a:t>
            </a:r>
            <a:r>
              <a:rPr lang="ru-RU" i="1" dirty="0" err="1">
                <a:latin typeface="Arial" charset="0"/>
                <a:cs typeface="Arial" charset="0"/>
              </a:rPr>
              <a:t>декарбоксилювання</a:t>
            </a:r>
            <a:r>
              <a:rPr lang="ru-RU" i="1" dirty="0">
                <a:latin typeface="Arial" charset="0"/>
                <a:cs typeface="Arial" charset="0"/>
              </a:rPr>
              <a:t> </a:t>
            </a:r>
            <a:r>
              <a:rPr lang="ru-RU" i="1" dirty="0" err="1">
                <a:latin typeface="Arial" charset="0"/>
                <a:cs typeface="Arial" charset="0"/>
              </a:rPr>
              <a:t>гістидину</a:t>
            </a:r>
            <a:r>
              <a:rPr lang="ru-RU" i="1" dirty="0">
                <a:latin typeface="Arial" charset="0"/>
                <a:cs typeface="Arial" charset="0"/>
              </a:rPr>
              <a:t> - </a:t>
            </a:r>
            <a:r>
              <a:rPr lang="ru-RU" i="1" dirty="0" err="1">
                <a:latin typeface="Arial" charset="0"/>
                <a:cs typeface="Arial" charset="0"/>
              </a:rPr>
              <a:t>біогенний</a:t>
            </a:r>
            <a:r>
              <a:rPr lang="ru-RU" i="1" dirty="0">
                <a:latin typeface="Arial" charset="0"/>
                <a:cs typeface="Arial" charset="0"/>
              </a:rPr>
              <a:t> </a:t>
            </a:r>
            <a:r>
              <a:rPr lang="ru-RU" i="1" dirty="0" err="1" smtClean="0">
                <a:latin typeface="Arial" charset="0"/>
                <a:cs typeface="Arial" charset="0"/>
              </a:rPr>
              <a:t>амін</a:t>
            </a:r>
            <a:r>
              <a:rPr lang="ru-RU" i="1" dirty="0" smtClean="0">
                <a:latin typeface="Arial" charset="0"/>
                <a:cs typeface="Arial" charset="0"/>
              </a:rPr>
              <a:t>. </a:t>
            </a:r>
            <a:r>
              <a:rPr lang="uk-UA" i="1" dirty="0" smtClean="0">
                <a:latin typeface="Arial" charset="0"/>
                <a:cs typeface="Arial" charset="0"/>
              </a:rPr>
              <a:t>Сполуки, які перешкоджають зв'язуванню </a:t>
            </a:r>
            <a:r>
              <a:rPr lang="uk-UA" i="1" dirty="0" err="1" smtClean="0">
                <a:latin typeface="Arial" charset="0"/>
                <a:cs typeface="Arial" charset="0"/>
              </a:rPr>
              <a:t>гістаміну</a:t>
            </a:r>
            <a:r>
              <a:rPr lang="uk-UA" i="1" dirty="0" smtClean="0">
                <a:latin typeface="Arial" charset="0"/>
                <a:cs typeface="Arial" charset="0"/>
              </a:rPr>
              <a:t> з чутливими рецепторами сполучної тканини, застосовуються як </a:t>
            </a:r>
            <a:r>
              <a:rPr lang="uk-UA" i="1" dirty="0" err="1" smtClean="0">
                <a:latin typeface="Arial" charset="0"/>
                <a:cs typeface="Arial" charset="0"/>
              </a:rPr>
              <a:t>антигістамінні</a:t>
            </a:r>
            <a:r>
              <a:rPr lang="uk-UA" i="1" dirty="0" smtClean="0">
                <a:latin typeface="Arial" charset="0"/>
                <a:cs typeface="Arial" charset="0"/>
              </a:rPr>
              <a:t> (</a:t>
            </a:r>
            <a:r>
              <a:rPr lang="uk-UA" i="1" dirty="0" err="1" smtClean="0">
                <a:latin typeface="Arial" charset="0"/>
                <a:cs typeface="Arial" charset="0"/>
              </a:rPr>
              <a:t>протиалергічні</a:t>
            </a:r>
            <a:r>
              <a:rPr lang="uk-UA" i="1" dirty="0" smtClean="0">
                <a:latin typeface="Arial" charset="0"/>
                <a:cs typeface="Arial" charset="0"/>
              </a:rPr>
              <a:t>) препарати - </a:t>
            </a:r>
            <a:r>
              <a:rPr lang="uk-UA" i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димедрол, </a:t>
            </a:r>
            <a:r>
              <a:rPr lang="uk-UA" i="1" dirty="0" err="1" smtClean="0">
                <a:solidFill>
                  <a:srgbClr val="002060"/>
                </a:solidFill>
                <a:latin typeface="Arial" charset="0"/>
                <a:cs typeface="Arial" charset="0"/>
              </a:rPr>
              <a:t>діазолін</a:t>
            </a:r>
            <a:r>
              <a:rPr lang="uk-UA" i="1" dirty="0" smtClean="0">
                <a:latin typeface="Arial" charset="0"/>
                <a:cs typeface="Arial" charset="0"/>
              </a:rPr>
              <a:t>.</a:t>
            </a:r>
            <a:endParaRPr lang="uk-UA" i="1" dirty="0" smtClean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>
              <a:defRPr/>
            </a:pPr>
            <a:endParaRPr lang="ru-RU" i="1" dirty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>
              <a:defRPr/>
            </a:pPr>
            <a:endParaRPr lang="ru-RU" i="1" dirty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>
              <a:defRPr/>
            </a:pPr>
            <a:endParaRPr lang="ru-RU" i="1" dirty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>
              <a:defRPr/>
            </a:pPr>
            <a:endParaRPr lang="ru-RU" i="1" dirty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>
              <a:defRPr/>
            </a:pPr>
            <a:endParaRPr lang="ru-RU" i="1" dirty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>
              <a:defRPr/>
            </a:pPr>
            <a:endParaRPr lang="ru-RU" i="1" dirty="0">
              <a:solidFill>
                <a:srgbClr val="660033"/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endParaRPr lang="ru-RU" i="1" cap="all" dirty="0">
              <a:solidFill>
                <a:schemeClr val="accent2"/>
              </a:solidFill>
              <a:latin typeface="Arial" charset="0"/>
              <a:cs typeface="Arial" charset="0"/>
            </a:endParaRPr>
          </a:p>
          <a:p>
            <a:pPr>
              <a:defRPr/>
            </a:pPr>
            <a:r>
              <a:rPr lang="ru-RU" i="1" cap="all" dirty="0">
                <a:solidFill>
                  <a:schemeClr val="accent2"/>
                </a:solidFill>
                <a:latin typeface="Arial" charset="0"/>
                <a:cs typeface="Arial" charset="0"/>
              </a:rPr>
              <a:t>                                                    </a:t>
            </a:r>
            <a:r>
              <a:rPr lang="ru-RU" i="1" cap="all" dirty="0" err="1">
                <a:solidFill>
                  <a:schemeClr val="accent2"/>
                </a:solidFill>
                <a:latin typeface="Arial" charset="0"/>
                <a:cs typeface="Arial" charset="0"/>
              </a:rPr>
              <a:t>ТІазол</a:t>
            </a:r>
            <a:r>
              <a:rPr lang="ru-RU" i="1" cap="all" dirty="0">
                <a:solidFill>
                  <a:schemeClr val="accent2"/>
                </a:solidFill>
                <a:latin typeface="Arial" charset="0"/>
                <a:cs typeface="Arial" charset="0"/>
              </a:rPr>
              <a:t>  </a:t>
            </a:r>
            <a:endParaRPr lang="ru-RU" i="1" dirty="0">
              <a:solidFill>
                <a:srgbClr val="660033"/>
              </a:solidFill>
              <a:latin typeface="Arial" charset="0"/>
              <a:cs typeface="Arial" charset="0"/>
            </a:endParaRPr>
          </a:p>
          <a:p>
            <a:pPr>
              <a:defRPr/>
            </a:pPr>
            <a:r>
              <a:rPr lang="ru-RU" i="1" dirty="0">
                <a:solidFill>
                  <a:srgbClr val="660033"/>
                </a:solidFill>
                <a:latin typeface="Arial" charset="0"/>
                <a:cs typeface="Arial" charset="0"/>
              </a:rPr>
              <a:t>(</a:t>
            </a:r>
            <a:r>
              <a:rPr lang="ru-RU" i="1" dirty="0" err="1">
                <a:solidFill>
                  <a:srgbClr val="660033"/>
                </a:solidFill>
                <a:latin typeface="Arial" charset="0"/>
                <a:cs typeface="Arial" charset="0"/>
              </a:rPr>
              <a:t>Тіазол</a:t>
            </a:r>
            <a:r>
              <a:rPr lang="ru-RU" i="1" dirty="0">
                <a:solidFill>
                  <a:srgbClr val="660033"/>
                </a:solidFill>
                <a:latin typeface="Arial" charset="0"/>
                <a:cs typeface="Arial" charset="0"/>
              </a:rPr>
              <a:t> + </a:t>
            </a:r>
            <a:r>
              <a:rPr lang="ru-RU" i="1" dirty="0" err="1" smtClean="0">
                <a:solidFill>
                  <a:srgbClr val="660033"/>
                </a:solidFill>
                <a:latin typeface="Arial" charset="0"/>
                <a:cs typeface="Arial" charset="0"/>
              </a:rPr>
              <a:t>Піримідин</a:t>
            </a:r>
            <a:r>
              <a:rPr lang="ru-RU" i="1" dirty="0">
                <a:solidFill>
                  <a:srgbClr val="660033"/>
                </a:solidFill>
                <a:latin typeface="Arial" charset="0"/>
                <a:cs typeface="Arial" charset="0"/>
              </a:rPr>
              <a:t>) </a:t>
            </a:r>
            <a:r>
              <a:rPr lang="ru-RU" i="1" dirty="0" err="1">
                <a:solidFill>
                  <a:srgbClr val="660033"/>
                </a:solidFill>
                <a:latin typeface="Arial" charset="0"/>
                <a:cs typeface="Arial" charset="0"/>
              </a:rPr>
              <a:t>входять</a:t>
            </a:r>
            <a:r>
              <a:rPr lang="ru-RU" i="1" dirty="0">
                <a:solidFill>
                  <a:srgbClr val="660033"/>
                </a:solidFill>
                <a:latin typeface="Arial" charset="0"/>
                <a:cs typeface="Arial" charset="0"/>
              </a:rPr>
              <a:t> до складу </a:t>
            </a:r>
            <a:r>
              <a:rPr lang="ru-RU" i="1" dirty="0" err="1">
                <a:solidFill>
                  <a:srgbClr val="660033"/>
                </a:solidFill>
                <a:latin typeface="Arial" charset="0"/>
                <a:cs typeface="Arial" charset="0"/>
              </a:rPr>
              <a:t>вітаміну</a:t>
            </a:r>
            <a:r>
              <a:rPr lang="ru-RU" i="1" dirty="0">
                <a:solidFill>
                  <a:srgbClr val="660033"/>
                </a:solidFill>
                <a:latin typeface="Arial" charset="0"/>
                <a:cs typeface="Arial" charset="0"/>
              </a:rPr>
              <a:t> В1 (</a:t>
            </a:r>
            <a:r>
              <a:rPr lang="ru-RU" i="1" dirty="0" err="1">
                <a:solidFill>
                  <a:srgbClr val="660033"/>
                </a:solidFill>
                <a:latin typeface="Arial" charset="0"/>
                <a:cs typeface="Arial" charset="0"/>
              </a:rPr>
              <a:t>тіамінброміда</a:t>
            </a:r>
            <a:r>
              <a:rPr lang="ru-RU" i="1" dirty="0">
                <a:solidFill>
                  <a:srgbClr val="660033"/>
                </a:solidFill>
                <a:latin typeface="Arial" charset="0"/>
                <a:cs typeface="Arial" charset="0"/>
              </a:rPr>
              <a:t>).</a:t>
            </a:r>
          </a:p>
          <a:p>
            <a:pPr>
              <a:defRPr/>
            </a:pPr>
            <a:r>
              <a:rPr lang="ru-RU" i="1" dirty="0">
                <a:solidFill>
                  <a:srgbClr val="660033"/>
                </a:solidFill>
                <a:latin typeface="Arial" charset="0"/>
                <a:cs typeface="Arial" charset="0"/>
              </a:rPr>
              <a:t>В </a:t>
            </a:r>
            <a:r>
              <a:rPr lang="ru-RU" i="1" dirty="0" err="1">
                <a:solidFill>
                  <a:srgbClr val="660033"/>
                </a:solidFill>
                <a:latin typeface="Arial" charset="0"/>
                <a:cs typeface="Arial" charset="0"/>
              </a:rPr>
              <a:t>організмі</a:t>
            </a:r>
            <a:r>
              <a:rPr lang="ru-RU" i="1" dirty="0">
                <a:solidFill>
                  <a:srgbClr val="660033"/>
                </a:solidFill>
                <a:latin typeface="Arial" charset="0"/>
                <a:cs typeface="Arial" charset="0"/>
              </a:rPr>
              <a:t> </a:t>
            </a:r>
            <a:r>
              <a:rPr lang="ru-RU" i="1" dirty="0" err="1">
                <a:solidFill>
                  <a:srgbClr val="660033"/>
                </a:solidFill>
                <a:latin typeface="Arial" charset="0"/>
                <a:cs typeface="Arial" charset="0"/>
              </a:rPr>
              <a:t>тіамін</a:t>
            </a:r>
            <a:r>
              <a:rPr lang="ru-RU" i="1" dirty="0">
                <a:solidFill>
                  <a:srgbClr val="660033"/>
                </a:solidFill>
                <a:latin typeface="Arial" charset="0"/>
                <a:cs typeface="Arial" charset="0"/>
              </a:rPr>
              <a:t> </a:t>
            </a:r>
            <a:r>
              <a:rPr lang="ru-RU" i="1" dirty="0" err="1">
                <a:solidFill>
                  <a:srgbClr val="660033"/>
                </a:solidFill>
                <a:latin typeface="Arial" charset="0"/>
                <a:cs typeface="Arial" charset="0"/>
              </a:rPr>
              <a:t>перетворюється</a:t>
            </a:r>
            <a:r>
              <a:rPr lang="ru-RU" i="1" dirty="0">
                <a:solidFill>
                  <a:srgbClr val="660033"/>
                </a:solidFill>
                <a:latin typeface="Arial" charset="0"/>
                <a:cs typeface="Arial" charset="0"/>
              </a:rPr>
              <a:t> в </a:t>
            </a:r>
            <a:r>
              <a:rPr lang="ru-RU" i="1" dirty="0" err="1">
                <a:solidFill>
                  <a:srgbClr val="660033"/>
                </a:solidFill>
                <a:latin typeface="Arial" charset="0"/>
                <a:cs typeface="Arial" charset="0"/>
              </a:rPr>
              <a:t>тіамінпірофосфат</a:t>
            </a:r>
            <a:r>
              <a:rPr lang="ru-RU" i="1" dirty="0">
                <a:solidFill>
                  <a:srgbClr val="660033"/>
                </a:solidFill>
                <a:latin typeface="Arial" charset="0"/>
                <a:cs typeface="Arial" charset="0"/>
              </a:rPr>
              <a:t> </a:t>
            </a:r>
            <a:r>
              <a:rPr lang="ru-RU" i="1" dirty="0" err="1">
                <a:solidFill>
                  <a:srgbClr val="660033"/>
                </a:solidFill>
                <a:latin typeface="Arial" charset="0"/>
                <a:cs typeface="Arial" charset="0"/>
              </a:rPr>
              <a:t>або</a:t>
            </a:r>
            <a:r>
              <a:rPr lang="ru-RU" i="1" dirty="0">
                <a:solidFill>
                  <a:srgbClr val="660033"/>
                </a:solidFill>
                <a:latin typeface="Arial" charset="0"/>
                <a:cs typeface="Arial" charset="0"/>
              </a:rPr>
              <a:t> </a:t>
            </a:r>
            <a:r>
              <a:rPr lang="ru-RU" i="1" dirty="0" err="1">
                <a:solidFill>
                  <a:srgbClr val="660033"/>
                </a:solidFill>
                <a:latin typeface="Arial" charset="0"/>
                <a:cs typeface="Arial" charset="0"/>
              </a:rPr>
              <a:t>кокарбоксилазу</a:t>
            </a:r>
            <a:r>
              <a:rPr lang="ru-RU" i="1" dirty="0">
                <a:solidFill>
                  <a:srgbClr val="660033"/>
                </a:solidFill>
                <a:latin typeface="Arial" charset="0"/>
                <a:cs typeface="Arial" charset="0"/>
              </a:rPr>
              <a:t>:</a:t>
            </a:r>
            <a:endParaRPr lang="ru-RU" i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>
              <a:defRPr/>
            </a:pPr>
            <a:endParaRPr lang="ru-RU" b="0" i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>
              <a:defRPr/>
            </a:pPr>
            <a:endParaRPr lang="ru-RU" sz="1600" b="0" dirty="0">
              <a:latin typeface="Arial" charset="0"/>
              <a:cs typeface="Arial" charset="0"/>
            </a:endParaRPr>
          </a:p>
          <a:p>
            <a:pPr>
              <a:defRPr/>
            </a:pPr>
            <a:endParaRPr lang="ru-RU" sz="1600" b="0" dirty="0">
              <a:latin typeface="Arial" charset="0"/>
              <a:cs typeface="Arial" charset="0"/>
            </a:endParaRPr>
          </a:p>
          <a:p>
            <a:pPr>
              <a:defRPr/>
            </a:pPr>
            <a:r>
              <a:rPr lang="ru-RU" sz="1600" b="0" dirty="0" err="1">
                <a:latin typeface="Arial" charset="0"/>
                <a:cs typeface="Arial" charset="0"/>
              </a:rPr>
              <a:t>Тіазолідінове</a:t>
            </a:r>
            <a:r>
              <a:rPr lang="ru-RU" sz="1600" b="0" dirty="0">
                <a:latin typeface="Arial" charset="0"/>
                <a:cs typeface="Arial" charset="0"/>
              </a:rPr>
              <a:t> ядро - </a:t>
            </a:r>
            <a:r>
              <a:rPr lang="ru-RU" sz="1600" b="0" dirty="0" err="1">
                <a:latin typeface="Arial" charset="0"/>
                <a:cs typeface="Arial" charset="0"/>
              </a:rPr>
              <a:t>структурний</a:t>
            </a:r>
            <a:r>
              <a:rPr lang="ru-RU" sz="1600" b="0" dirty="0">
                <a:latin typeface="Arial" charset="0"/>
                <a:cs typeface="Arial" charset="0"/>
              </a:rPr>
              <a:t> фрагмент </a:t>
            </a:r>
            <a:r>
              <a:rPr lang="ru-RU" sz="1600" b="0" dirty="0" err="1">
                <a:latin typeface="Arial" charset="0"/>
                <a:cs typeface="Arial" charset="0"/>
              </a:rPr>
              <a:t>пеніциліну</a:t>
            </a:r>
            <a:endParaRPr lang="ru-RU" b="0" i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>
              <a:defRPr/>
            </a:pPr>
            <a:endParaRPr lang="ru-RU" b="0" i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>
              <a:defRPr/>
            </a:pPr>
            <a:endParaRPr lang="ru-RU" b="0" i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7411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741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0632748"/>
              </p:ext>
            </p:extLst>
          </p:nvPr>
        </p:nvGraphicFramePr>
        <p:xfrm>
          <a:off x="2820023" y="4227199"/>
          <a:ext cx="3972409" cy="11811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07" name="ISIS/Draw Sketch" r:id="rId3" imgW="4659630" imgH="1639570" progId="ISISServer">
                  <p:embed/>
                </p:oleObj>
              </mc:Choice>
              <mc:Fallback>
                <p:oleObj name="ISIS/Draw Sketch" r:id="rId3" imgW="4659630" imgH="1639570" progId="ISISServer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20023" y="4227199"/>
                        <a:ext cx="3972409" cy="118111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7413" name="Group 9"/>
          <p:cNvGrpSpPr>
            <a:grpSpLocks noChangeAspect="1"/>
          </p:cNvGrpSpPr>
          <p:nvPr/>
        </p:nvGrpSpPr>
        <p:grpSpPr bwMode="auto">
          <a:xfrm>
            <a:off x="1221071" y="1827026"/>
            <a:ext cx="5402617" cy="2001619"/>
            <a:chOff x="2061" y="2205"/>
            <a:chExt cx="7572" cy="3160"/>
          </a:xfrm>
        </p:grpSpPr>
        <p:sp>
          <p:nvSpPr>
            <p:cNvPr id="17422" name="AutoShape 10"/>
            <p:cNvSpPr>
              <a:spLocks noChangeAspect="1" noChangeArrowheads="1"/>
            </p:cNvSpPr>
            <p:nvPr/>
          </p:nvSpPr>
          <p:spPr bwMode="auto">
            <a:xfrm>
              <a:off x="2061" y="2205"/>
              <a:ext cx="7572" cy="31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23" name="Line 11"/>
            <p:cNvSpPr>
              <a:spLocks noChangeShapeType="1"/>
            </p:cNvSpPr>
            <p:nvPr/>
          </p:nvSpPr>
          <p:spPr bwMode="auto">
            <a:xfrm flipH="1">
              <a:off x="2222" y="2641"/>
              <a:ext cx="202" cy="705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24" name="Line 12"/>
            <p:cNvSpPr>
              <a:spLocks noChangeShapeType="1"/>
            </p:cNvSpPr>
            <p:nvPr/>
          </p:nvSpPr>
          <p:spPr bwMode="auto">
            <a:xfrm flipH="1">
              <a:off x="2367" y="2756"/>
              <a:ext cx="156" cy="544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25" name="Line 13"/>
            <p:cNvSpPr>
              <a:spLocks noChangeShapeType="1"/>
            </p:cNvSpPr>
            <p:nvPr/>
          </p:nvSpPr>
          <p:spPr bwMode="auto">
            <a:xfrm flipH="1" flipV="1">
              <a:off x="3133" y="2641"/>
              <a:ext cx="237" cy="669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26" name="Line 14"/>
            <p:cNvSpPr>
              <a:spLocks noChangeShapeType="1"/>
            </p:cNvSpPr>
            <p:nvPr/>
          </p:nvSpPr>
          <p:spPr bwMode="auto">
            <a:xfrm flipH="1" flipV="1">
              <a:off x="3041" y="2761"/>
              <a:ext cx="182" cy="512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27" name="Line 15"/>
            <p:cNvSpPr>
              <a:spLocks noChangeShapeType="1"/>
            </p:cNvSpPr>
            <p:nvPr/>
          </p:nvSpPr>
          <p:spPr bwMode="auto">
            <a:xfrm flipV="1">
              <a:off x="2806" y="3310"/>
              <a:ext cx="564" cy="433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28" name="Line 16"/>
            <p:cNvSpPr>
              <a:spLocks noChangeShapeType="1"/>
            </p:cNvSpPr>
            <p:nvPr/>
          </p:nvSpPr>
          <p:spPr bwMode="auto">
            <a:xfrm flipH="1">
              <a:off x="2424" y="2641"/>
              <a:ext cx="709" cy="0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29" name="Line 17"/>
            <p:cNvSpPr>
              <a:spLocks noChangeShapeType="1"/>
            </p:cNvSpPr>
            <p:nvPr/>
          </p:nvSpPr>
          <p:spPr bwMode="auto">
            <a:xfrm>
              <a:off x="2222" y="3346"/>
              <a:ext cx="584" cy="397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30" name="Line 18"/>
            <p:cNvSpPr>
              <a:spLocks noChangeShapeType="1"/>
            </p:cNvSpPr>
            <p:nvPr/>
          </p:nvSpPr>
          <p:spPr bwMode="auto">
            <a:xfrm flipV="1">
              <a:off x="3133" y="2431"/>
              <a:ext cx="198" cy="210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31" name="Line 19"/>
            <p:cNvSpPr>
              <a:spLocks noChangeShapeType="1"/>
            </p:cNvSpPr>
            <p:nvPr/>
          </p:nvSpPr>
          <p:spPr bwMode="auto">
            <a:xfrm>
              <a:off x="2806" y="3704"/>
              <a:ext cx="0" cy="438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32" name="Rectangle 20"/>
            <p:cNvSpPr>
              <a:spLocks noChangeArrowheads="1"/>
            </p:cNvSpPr>
            <p:nvPr/>
          </p:nvSpPr>
          <p:spPr bwMode="auto">
            <a:xfrm>
              <a:off x="2664" y="4037"/>
              <a:ext cx="261" cy="2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1600" b="0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H</a:t>
              </a:r>
              <a:endParaRPr lang="ru-RU"/>
            </a:p>
          </p:txBody>
        </p:sp>
        <p:sp>
          <p:nvSpPr>
            <p:cNvPr id="17433" name="Rectangle 21"/>
            <p:cNvSpPr>
              <a:spLocks noChangeArrowheads="1"/>
            </p:cNvSpPr>
            <p:nvPr/>
          </p:nvSpPr>
          <p:spPr bwMode="auto">
            <a:xfrm>
              <a:off x="3301" y="2233"/>
              <a:ext cx="212" cy="3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C</a:t>
              </a:r>
              <a:endParaRPr lang="ru-RU"/>
            </a:p>
          </p:txBody>
        </p:sp>
        <p:sp>
          <p:nvSpPr>
            <p:cNvPr id="17434" name="Rectangle 22"/>
            <p:cNvSpPr>
              <a:spLocks noChangeArrowheads="1"/>
            </p:cNvSpPr>
            <p:nvPr/>
          </p:nvSpPr>
          <p:spPr bwMode="auto">
            <a:xfrm>
              <a:off x="3518" y="2233"/>
              <a:ext cx="230" cy="3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H</a:t>
              </a:r>
              <a:endParaRPr lang="ru-RU"/>
            </a:p>
          </p:txBody>
        </p:sp>
        <p:sp>
          <p:nvSpPr>
            <p:cNvPr id="17435" name="Rectangle 23"/>
            <p:cNvSpPr>
              <a:spLocks noChangeArrowheads="1"/>
            </p:cNvSpPr>
            <p:nvPr/>
          </p:nvSpPr>
          <p:spPr bwMode="auto">
            <a:xfrm>
              <a:off x="3781" y="2438"/>
              <a:ext cx="110" cy="2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100" b="0">
                  <a:solidFill>
                    <a:srgbClr val="000000"/>
                  </a:solidFill>
                  <a:latin typeface="Times New Roman" pitchFamily="18" charset="0"/>
                </a:rPr>
                <a:t>2</a:t>
              </a:r>
              <a:endParaRPr lang="ru-RU"/>
            </a:p>
          </p:txBody>
        </p:sp>
        <p:sp>
          <p:nvSpPr>
            <p:cNvPr id="17436" name="Line 24"/>
            <p:cNvSpPr>
              <a:spLocks noChangeShapeType="1"/>
            </p:cNvSpPr>
            <p:nvPr/>
          </p:nvSpPr>
          <p:spPr bwMode="auto">
            <a:xfrm>
              <a:off x="3903" y="2382"/>
              <a:ext cx="325" cy="0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37" name="Rectangle 25"/>
            <p:cNvSpPr>
              <a:spLocks noChangeArrowheads="1"/>
            </p:cNvSpPr>
            <p:nvPr/>
          </p:nvSpPr>
          <p:spPr bwMode="auto">
            <a:xfrm>
              <a:off x="4196" y="2215"/>
              <a:ext cx="212" cy="3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C</a:t>
              </a:r>
              <a:endParaRPr lang="ru-RU"/>
            </a:p>
          </p:txBody>
        </p:sp>
        <p:sp>
          <p:nvSpPr>
            <p:cNvPr id="17438" name="Rectangle 26"/>
            <p:cNvSpPr>
              <a:spLocks noChangeArrowheads="1"/>
            </p:cNvSpPr>
            <p:nvPr/>
          </p:nvSpPr>
          <p:spPr bwMode="auto">
            <a:xfrm>
              <a:off x="4413" y="2215"/>
              <a:ext cx="230" cy="3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H</a:t>
              </a:r>
              <a:endParaRPr lang="ru-RU"/>
            </a:p>
          </p:txBody>
        </p:sp>
        <p:sp>
          <p:nvSpPr>
            <p:cNvPr id="17439" name="Line 27"/>
            <p:cNvSpPr>
              <a:spLocks noChangeShapeType="1"/>
            </p:cNvSpPr>
            <p:nvPr/>
          </p:nvSpPr>
          <p:spPr bwMode="auto">
            <a:xfrm>
              <a:off x="4725" y="2380"/>
              <a:ext cx="324" cy="0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40" name="Rectangle 28"/>
            <p:cNvSpPr>
              <a:spLocks noChangeArrowheads="1"/>
            </p:cNvSpPr>
            <p:nvPr/>
          </p:nvSpPr>
          <p:spPr bwMode="auto">
            <a:xfrm>
              <a:off x="5031" y="2205"/>
              <a:ext cx="212" cy="3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C</a:t>
              </a:r>
              <a:endParaRPr lang="ru-RU"/>
            </a:p>
          </p:txBody>
        </p:sp>
        <p:sp>
          <p:nvSpPr>
            <p:cNvPr id="17441" name="Rectangle 29"/>
            <p:cNvSpPr>
              <a:spLocks noChangeArrowheads="1"/>
            </p:cNvSpPr>
            <p:nvPr/>
          </p:nvSpPr>
          <p:spPr bwMode="auto">
            <a:xfrm>
              <a:off x="5248" y="2205"/>
              <a:ext cx="230" cy="3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O</a:t>
              </a:r>
              <a:endParaRPr lang="ru-RU"/>
            </a:p>
          </p:txBody>
        </p:sp>
        <p:sp>
          <p:nvSpPr>
            <p:cNvPr id="17442" name="Rectangle 30"/>
            <p:cNvSpPr>
              <a:spLocks noChangeArrowheads="1"/>
            </p:cNvSpPr>
            <p:nvPr/>
          </p:nvSpPr>
          <p:spPr bwMode="auto">
            <a:xfrm>
              <a:off x="5481" y="2205"/>
              <a:ext cx="230" cy="3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O</a:t>
              </a:r>
              <a:endParaRPr lang="ru-RU"/>
            </a:p>
          </p:txBody>
        </p:sp>
        <p:sp>
          <p:nvSpPr>
            <p:cNvPr id="17443" name="Rectangle 31"/>
            <p:cNvSpPr>
              <a:spLocks noChangeArrowheads="1"/>
            </p:cNvSpPr>
            <p:nvPr/>
          </p:nvSpPr>
          <p:spPr bwMode="auto">
            <a:xfrm>
              <a:off x="5716" y="2205"/>
              <a:ext cx="230" cy="3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H</a:t>
              </a:r>
              <a:endParaRPr lang="ru-RU"/>
            </a:p>
          </p:txBody>
        </p:sp>
        <p:sp>
          <p:nvSpPr>
            <p:cNvPr id="17444" name="Line 32"/>
            <p:cNvSpPr>
              <a:spLocks noChangeShapeType="1"/>
            </p:cNvSpPr>
            <p:nvPr/>
          </p:nvSpPr>
          <p:spPr bwMode="auto">
            <a:xfrm>
              <a:off x="4389" y="2558"/>
              <a:ext cx="0" cy="325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45" name="Rectangle 33"/>
            <p:cNvSpPr>
              <a:spLocks noChangeArrowheads="1"/>
            </p:cNvSpPr>
            <p:nvPr/>
          </p:nvSpPr>
          <p:spPr bwMode="auto">
            <a:xfrm>
              <a:off x="4228" y="2858"/>
              <a:ext cx="230" cy="3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N</a:t>
              </a:r>
              <a:endParaRPr lang="ru-RU"/>
            </a:p>
          </p:txBody>
        </p:sp>
        <p:sp>
          <p:nvSpPr>
            <p:cNvPr id="17446" name="Rectangle 34"/>
            <p:cNvSpPr>
              <a:spLocks noChangeArrowheads="1"/>
            </p:cNvSpPr>
            <p:nvPr/>
          </p:nvSpPr>
          <p:spPr bwMode="auto">
            <a:xfrm>
              <a:off x="4463" y="2858"/>
              <a:ext cx="230" cy="3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H</a:t>
              </a:r>
              <a:endParaRPr lang="ru-RU"/>
            </a:p>
          </p:txBody>
        </p:sp>
        <p:sp>
          <p:nvSpPr>
            <p:cNvPr id="17447" name="Rectangle 35"/>
            <p:cNvSpPr>
              <a:spLocks noChangeArrowheads="1"/>
            </p:cNvSpPr>
            <p:nvPr/>
          </p:nvSpPr>
          <p:spPr bwMode="auto">
            <a:xfrm>
              <a:off x="4726" y="3063"/>
              <a:ext cx="110" cy="2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100" b="0">
                  <a:solidFill>
                    <a:srgbClr val="000000"/>
                  </a:solidFill>
                  <a:latin typeface="Times New Roman" pitchFamily="18" charset="0"/>
                </a:rPr>
                <a:t>2</a:t>
              </a:r>
              <a:endParaRPr lang="ru-RU"/>
            </a:p>
          </p:txBody>
        </p:sp>
        <p:sp>
          <p:nvSpPr>
            <p:cNvPr id="17448" name="Line 36"/>
            <p:cNvSpPr>
              <a:spLocks noChangeShapeType="1"/>
            </p:cNvSpPr>
            <p:nvPr/>
          </p:nvSpPr>
          <p:spPr bwMode="auto">
            <a:xfrm>
              <a:off x="5513" y="3226"/>
              <a:ext cx="1045" cy="0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49" name="Freeform 37"/>
            <p:cNvSpPr>
              <a:spLocks/>
            </p:cNvSpPr>
            <p:nvPr/>
          </p:nvSpPr>
          <p:spPr bwMode="auto">
            <a:xfrm>
              <a:off x="6558" y="3187"/>
              <a:ext cx="172" cy="79"/>
            </a:xfrm>
            <a:custGeom>
              <a:avLst/>
              <a:gdLst>
                <a:gd name="T0" fmla="*/ 0 w 172"/>
                <a:gd name="T1" fmla="*/ 39 h 79"/>
                <a:gd name="T2" fmla="*/ 50 w 172"/>
                <a:gd name="T3" fmla="*/ 39 h 79"/>
                <a:gd name="T4" fmla="*/ 0 w 172"/>
                <a:gd name="T5" fmla="*/ 0 h 79"/>
                <a:gd name="T6" fmla="*/ 172 w 172"/>
                <a:gd name="T7" fmla="*/ 39 h 79"/>
                <a:gd name="T8" fmla="*/ 0 w 172"/>
                <a:gd name="T9" fmla="*/ 79 h 79"/>
                <a:gd name="T10" fmla="*/ 50 w 172"/>
                <a:gd name="T11" fmla="*/ 39 h 79"/>
                <a:gd name="T12" fmla="*/ 0 w 172"/>
                <a:gd name="T13" fmla="*/ 39 h 7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2" h="79">
                  <a:moveTo>
                    <a:pt x="0" y="39"/>
                  </a:moveTo>
                  <a:lnTo>
                    <a:pt x="50" y="39"/>
                  </a:lnTo>
                  <a:lnTo>
                    <a:pt x="0" y="0"/>
                  </a:lnTo>
                  <a:lnTo>
                    <a:pt x="172" y="39"/>
                  </a:lnTo>
                  <a:lnTo>
                    <a:pt x="0" y="79"/>
                  </a:lnTo>
                  <a:lnTo>
                    <a:pt x="50" y="39"/>
                  </a:lnTo>
                  <a:lnTo>
                    <a:pt x="0" y="39"/>
                  </a:lnTo>
                  <a:close/>
                </a:path>
              </a:pathLst>
            </a:custGeom>
            <a:solidFill>
              <a:srgbClr val="000000"/>
            </a:solidFill>
            <a:ln w="1016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50" name="Line 38"/>
            <p:cNvSpPr>
              <a:spLocks noChangeShapeType="1"/>
            </p:cNvSpPr>
            <p:nvPr/>
          </p:nvSpPr>
          <p:spPr bwMode="auto">
            <a:xfrm flipH="1">
              <a:off x="6921" y="2638"/>
              <a:ext cx="203" cy="706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51" name="Line 39"/>
            <p:cNvSpPr>
              <a:spLocks noChangeShapeType="1"/>
            </p:cNvSpPr>
            <p:nvPr/>
          </p:nvSpPr>
          <p:spPr bwMode="auto">
            <a:xfrm flipH="1">
              <a:off x="7066" y="2754"/>
              <a:ext cx="156" cy="544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52" name="Line 40"/>
            <p:cNvSpPr>
              <a:spLocks noChangeShapeType="1"/>
            </p:cNvSpPr>
            <p:nvPr/>
          </p:nvSpPr>
          <p:spPr bwMode="auto">
            <a:xfrm flipH="1" flipV="1">
              <a:off x="7832" y="2638"/>
              <a:ext cx="237" cy="669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53" name="Line 41"/>
            <p:cNvSpPr>
              <a:spLocks noChangeShapeType="1"/>
            </p:cNvSpPr>
            <p:nvPr/>
          </p:nvSpPr>
          <p:spPr bwMode="auto">
            <a:xfrm flipH="1" flipV="1">
              <a:off x="7740" y="2758"/>
              <a:ext cx="182" cy="512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54" name="Line 42"/>
            <p:cNvSpPr>
              <a:spLocks noChangeShapeType="1"/>
            </p:cNvSpPr>
            <p:nvPr/>
          </p:nvSpPr>
          <p:spPr bwMode="auto">
            <a:xfrm flipV="1">
              <a:off x="7505" y="3307"/>
              <a:ext cx="564" cy="434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55" name="Line 43"/>
            <p:cNvSpPr>
              <a:spLocks noChangeShapeType="1"/>
            </p:cNvSpPr>
            <p:nvPr/>
          </p:nvSpPr>
          <p:spPr bwMode="auto">
            <a:xfrm flipH="1">
              <a:off x="7124" y="2638"/>
              <a:ext cx="708" cy="0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56" name="Line 44"/>
            <p:cNvSpPr>
              <a:spLocks noChangeShapeType="1"/>
            </p:cNvSpPr>
            <p:nvPr/>
          </p:nvSpPr>
          <p:spPr bwMode="auto">
            <a:xfrm>
              <a:off x="6921" y="3344"/>
              <a:ext cx="584" cy="397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57" name="Line 45"/>
            <p:cNvSpPr>
              <a:spLocks noChangeShapeType="1"/>
            </p:cNvSpPr>
            <p:nvPr/>
          </p:nvSpPr>
          <p:spPr bwMode="auto">
            <a:xfrm flipV="1">
              <a:off x="7832" y="2428"/>
              <a:ext cx="198" cy="210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58" name="Line 46"/>
            <p:cNvSpPr>
              <a:spLocks noChangeShapeType="1"/>
            </p:cNvSpPr>
            <p:nvPr/>
          </p:nvSpPr>
          <p:spPr bwMode="auto">
            <a:xfrm>
              <a:off x="7505" y="3702"/>
              <a:ext cx="0" cy="438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59" name="Rectangle 47"/>
            <p:cNvSpPr>
              <a:spLocks noChangeArrowheads="1"/>
            </p:cNvSpPr>
            <p:nvPr/>
          </p:nvSpPr>
          <p:spPr bwMode="auto">
            <a:xfrm>
              <a:off x="7433" y="4095"/>
              <a:ext cx="230" cy="3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 dirty="0">
                  <a:solidFill>
                    <a:srgbClr val="000000"/>
                  </a:solidFill>
                  <a:latin typeface="Times New Roman" pitchFamily="18" charset="0"/>
                </a:rPr>
                <a:t>H</a:t>
              </a:r>
              <a:endParaRPr lang="ru-RU" dirty="0"/>
            </a:p>
          </p:txBody>
        </p:sp>
        <p:sp>
          <p:nvSpPr>
            <p:cNvPr id="17460" name="Rectangle 48"/>
            <p:cNvSpPr>
              <a:spLocks noChangeArrowheads="1"/>
            </p:cNvSpPr>
            <p:nvPr/>
          </p:nvSpPr>
          <p:spPr bwMode="auto">
            <a:xfrm>
              <a:off x="8003" y="2230"/>
              <a:ext cx="213" cy="3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C</a:t>
              </a:r>
              <a:endParaRPr lang="ru-RU"/>
            </a:p>
          </p:txBody>
        </p:sp>
        <p:sp>
          <p:nvSpPr>
            <p:cNvPr id="17461" name="Rectangle 49"/>
            <p:cNvSpPr>
              <a:spLocks noChangeArrowheads="1"/>
            </p:cNvSpPr>
            <p:nvPr/>
          </p:nvSpPr>
          <p:spPr bwMode="auto">
            <a:xfrm>
              <a:off x="8218" y="2230"/>
              <a:ext cx="230" cy="3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H</a:t>
              </a:r>
              <a:endParaRPr lang="ru-RU"/>
            </a:p>
          </p:txBody>
        </p:sp>
        <p:sp>
          <p:nvSpPr>
            <p:cNvPr id="17462" name="Rectangle 50"/>
            <p:cNvSpPr>
              <a:spLocks noChangeArrowheads="1"/>
            </p:cNvSpPr>
            <p:nvPr/>
          </p:nvSpPr>
          <p:spPr bwMode="auto">
            <a:xfrm>
              <a:off x="8481" y="2435"/>
              <a:ext cx="110" cy="2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100" b="0">
                  <a:solidFill>
                    <a:srgbClr val="000000"/>
                  </a:solidFill>
                  <a:latin typeface="Times New Roman" pitchFamily="18" charset="0"/>
                </a:rPr>
                <a:t>2</a:t>
              </a:r>
              <a:endParaRPr lang="ru-RU"/>
            </a:p>
          </p:txBody>
        </p:sp>
        <p:sp>
          <p:nvSpPr>
            <p:cNvPr id="17463" name="Line 51"/>
            <p:cNvSpPr>
              <a:spLocks noChangeShapeType="1"/>
            </p:cNvSpPr>
            <p:nvPr/>
          </p:nvSpPr>
          <p:spPr bwMode="auto">
            <a:xfrm>
              <a:off x="8603" y="2380"/>
              <a:ext cx="324" cy="0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64" name="Rectangle 52"/>
            <p:cNvSpPr>
              <a:spLocks noChangeArrowheads="1"/>
            </p:cNvSpPr>
            <p:nvPr/>
          </p:nvSpPr>
          <p:spPr bwMode="auto">
            <a:xfrm>
              <a:off x="8896" y="2213"/>
              <a:ext cx="212" cy="3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C</a:t>
              </a:r>
              <a:endParaRPr lang="ru-RU"/>
            </a:p>
          </p:txBody>
        </p:sp>
        <p:sp>
          <p:nvSpPr>
            <p:cNvPr id="17465" name="Rectangle 53"/>
            <p:cNvSpPr>
              <a:spLocks noChangeArrowheads="1"/>
            </p:cNvSpPr>
            <p:nvPr/>
          </p:nvSpPr>
          <p:spPr bwMode="auto">
            <a:xfrm>
              <a:off x="9113" y="2213"/>
              <a:ext cx="340" cy="3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H</a:t>
              </a:r>
              <a:r>
                <a:rPr lang="ru-RU" sz="1600" b="0" baseline="-25000">
                  <a:solidFill>
                    <a:srgbClr val="000000"/>
                  </a:solidFill>
                  <a:latin typeface="Times New Roman" pitchFamily="18" charset="0"/>
                </a:rPr>
                <a:t>2</a:t>
              </a:r>
              <a:endParaRPr lang="ru-RU"/>
            </a:p>
          </p:txBody>
        </p:sp>
        <p:sp>
          <p:nvSpPr>
            <p:cNvPr id="17466" name="Line 54"/>
            <p:cNvSpPr>
              <a:spLocks noChangeShapeType="1"/>
            </p:cNvSpPr>
            <p:nvPr/>
          </p:nvSpPr>
          <p:spPr bwMode="auto">
            <a:xfrm>
              <a:off x="9088" y="2555"/>
              <a:ext cx="0" cy="326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67" name="Rectangle 55"/>
            <p:cNvSpPr>
              <a:spLocks noChangeArrowheads="1"/>
            </p:cNvSpPr>
            <p:nvPr/>
          </p:nvSpPr>
          <p:spPr bwMode="auto">
            <a:xfrm>
              <a:off x="8928" y="2855"/>
              <a:ext cx="230" cy="3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N</a:t>
              </a:r>
              <a:endParaRPr lang="ru-RU"/>
            </a:p>
          </p:txBody>
        </p:sp>
        <p:sp>
          <p:nvSpPr>
            <p:cNvPr id="17468" name="Rectangle 56"/>
            <p:cNvSpPr>
              <a:spLocks noChangeArrowheads="1"/>
            </p:cNvSpPr>
            <p:nvPr/>
          </p:nvSpPr>
          <p:spPr bwMode="auto">
            <a:xfrm>
              <a:off x="9163" y="2855"/>
              <a:ext cx="230" cy="3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H</a:t>
              </a:r>
              <a:endParaRPr lang="ru-RU"/>
            </a:p>
          </p:txBody>
        </p:sp>
        <p:sp>
          <p:nvSpPr>
            <p:cNvPr id="17469" name="Rectangle 57"/>
            <p:cNvSpPr>
              <a:spLocks noChangeArrowheads="1"/>
            </p:cNvSpPr>
            <p:nvPr/>
          </p:nvSpPr>
          <p:spPr bwMode="auto">
            <a:xfrm>
              <a:off x="9426" y="3060"/>
              <a:ext cx="110" cy="2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100" b="0">
                  <a:solidFill>
                    <a:srgbClr val="000000"/>
                  </a:solidFill>
                  <a:latin typeface="Times New Roman" pitchFamily="18" charset="0"/>
                </a:rPr>
                <a:t>2</a:t>
              </a:r>
              <a:endParaRPr lang="ru-RU"/>
            </a:p>
          </p:txBody>
        </p:sp>
        <p:sp>
          <p:nvSpPr>
            <p:cNvPr id="17470" name="Rectangle 58"/>
            <p:cNvSpPr>
              <a:spLocks noChangeArrowheads="1"/>
            </p:cNvSpPr>
            <p:nvPr/>
          </p:nvSpPr>
          <p:spPr bwMode="auto">
            <a:xfrm>
              <a:off x="2684" y="3503"/>
              <a:ext cx="276" cy="36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71" name="Rectangle 59"/>
            <p:cNvSpPr>
              <a:spLocks noChangeArrowheads="1"/>
            </p:cNvSpPr>
            <p:nvPr/>
          </p:nvSpPr>
          <p:spPr bwMode="auto">
            <a:xfrm>
              <a:off x="2701" y="3523"/>
              <a:ext cx="230" cy="3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N</a:t>
              </a:r>
              <a:endParaRPr lang="ru-RU" dirty="0"/>
            </a:p>
          </p:txBody>
        </p:sp>
        <p:sp>
          <p:nvSpPr>
            <p:cNvPr id="17472" name="Rectangle 60"/>
            <p:cNvSpPr>
              <a:spLocks noChangeArrowheads="1"/>
            </p:cNvSpPr>
            <p:nvPr/>
          </p:nvSpPr>
          <p:spPr bwMode="auto">
            <a:xfrm>
              <a:off x="2277" y="2433"/>
              <a:ext cx="276" cy="36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73" name="Rectangle 61"/>
            <p:cNvSpPr>
              <a:spLocks noChangeArrowheads="1"/>
            </p:cNvSpPr>
            <p:nvPr/>
          </p:nvSpPr>
          <p:spPr bwMode="auto">
            <a:xfrm>
              <a:off x="2293" y="2453"/>
              <a:ext cx="230" cy="3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N</a:t>
              </a:r>
              <a:endParaRPr lang="ru-RU"/>
            </a:p>
          </p:txBody>
        </p:sp>
        <p:sp>
          <p:nvSpPr>
            <p:cNvPr id="17474" name="Rectangle 62"/>
            <p:cNvSpPr>
              <a:spLocks noChangeArrowheads="1"/>
            </p:cNvSpPr>
            <p:nvPr/>
          </p:nvSpPr>
          <p:spPr bwMode="auto">
            <a:xfrm>
              <a:off x="2277" y="4329"/>
              <a:ext cx="1112" cy="3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 dirty="0">
                  <a:solidFill>
                    <a:srgbClr val="000000"/>
                  </a:solidFill>
                  <a:latin typeface="Times New Roman" pitchFamily="18" charset="0"/>
                </a:rPr>
                <a:t>Г</a:t>
              </a:r>
              <a:r>
                <a:rPr lang="uk-UA" sz="1600" b="0" dirty="0">
                  <a:solidFill>
                    <a:srgbClr val="000000"/>
                  </a:solidFill>
                  <a:latin typeface="Times New Roman" pitchFamily="18" charset="0"/>
                </a:rPr>
                <a:t>і</a:t>
              </a:r>
              <a:r>
                <a:rPr lang="en-US" sz="1600" b="0" dirty="0" err="1">
                  <a:solidFill>
                    <a:srgbClr val="000000"/>
                  </a:solidFill>
                  <a:latin typeface="Times New Roman" pitchFamily="18" charset="0"/>
                </a:rPr>
                <a:t>стидин</a:t>
              </a:r>
              <a:endParaRPr lang="ru-RU" dirty="0"/>
            </a:p>
          </p:txBody>
        </p:sp>
        <p:sp>
          <p:nvSpPr>
            <p:cNvPr id="17475" name="Rectangle 63"/>
            <p:cNvSpPr>
              <a:spLocks noChangeArrowheads="1"/>
            </p:cNvSpPr>
            <p:nvPr/>
          </p:nvSpPr>
          <p:spPr bwMode="auto">
            <a:xfrm>
              <a:off x="5756" y="3333"/>
              <a:ext cx="667" cy="3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- СО</a:t>
              </a:r>
              <a:endParaRPr lang="ru-RU"/>
            </a:p>
          </p:txBody>
        </p:sp>
        <p:sp>
          <p:nvSpPr>
            <p:cNvPr id="17476" name="Rectangle 64"/>
            <p:cNvSpPr>
              <a:spLocks noChangeArrowheads="1"/>
            </p:cNvSpPr>
            <p:nvPr/>
          </p:nvSpPr>
          <p:spPr bwMode="auto">
            <a:xfrm>
              <a:off x="6398" y="3520"/>
              <a:ext cx="110" cy="2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100" b="0">
                  <a:solidFill>
                    <a:srgbClr val="000000"/>
                  </a:solidFill>
                  <a:latin typeface="Times New Roman" pitchFamily="18" charset="0"/>
                </a:rPr>
                <a:t>2</a:t>
              </a:r>
              <a:endParaRPr lang="ru-RU"/>
            </a:p>
          </p:txBody>
        </p:sp>
        <p:sp>
          <p:nvSpPr>
            <p:cNvPr id="17477" name="Rectangle 65"/>
            <p:cNvSpPr>
              <a:spLocks noChangeArrowheads="1"/>
            </p:cNvSpPr>
            <p:nvPr/>
          </p:nvSpPr>
          <p:spPr bwMode="auto">
            <a:xfrm>
              <a:off x="7383" y="3501"/>
              <a:ext cx="276" cy="36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78" name="Rectangle 66"/>
            <p:cNvSpPr>
              <a:spLocks noChangeArrowheads="1"/>
            </p:cNvSpPr>
            <p:nvPr/>
          </p:nvSpPr>
          <p:spPr bwMode="auto">
            <a:xfrm>
              <a:off x="7401" y="3520"/>
              <a:ext cx="230" cy="3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N</a:t>
              </a:r>
              <a:endParaRPr lang="ru-RU"/>
            </a:p>
          </p:txBody>
        </p:sp>
        <p:sp>
          <p:nvSpPr>
            <p:cNvPr id="17479" name="Rectangle 67"/>
            <p:cNvSpPr>
              <a:spLocks noChangeArrowheads="1"/>
            </p:cNvSpPr>
            <p:nvPr/>
          </p:nvSpPr>
          <p:spPr bwMode="auto">
            <a:xfrm>
              <a:off x="6976" y="2431"/>
              <a:ext cx="276" cy="36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80" name="Rectangle 68"/>
            <p:cNvSpPr>
              <a:spLocks noChangeArrowheads="1"/>
            </p:cNvSpPr>
            <p:nvPr/>
          </p:nvSpPr>
          <p:spPr bwMode="auto">
            <a:xfrm>
              <a:off x="6993" y="2450"/>
              <a:ext cx="230" cy="3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N</a:t>
              </a:r>
              <a:endParaRPr lang="ru-RU"/>
            </a:p>
          </p:txBody>
        </p:sp>
        <p:sp>
          <p:nvSpPr>
            <p:cNvPr id="17481" name="Rectangle 69"/>
            <p:cNvSpPr>
              <a:spLocks noChangeArrowheads="1"/>
            </p:cNvSpPr>
            <p:nvPr/>
          </p:nvSpPr>
          <p:spPr bwMode="auto">
            <a:xfrm>
              <a:off x="6841" y="4428"/>
              <a:ext cx="1050" cy="3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 dirty="0">
                  <a:solidFill>
                    <a:srgbClr val="000000"/>
                  </a:solidFill>
                  <a:latin typeface="Times New Roman" pitchFamily="18" charset="0"/>
                </a:rPr>
                <a:t>Г</a:t>
              </a:r>
              <a:r>
                <a:rPr lang="uk-UA" sz="1600" b="0" dirty="0">
                  <a:solidFill>
                    <a:srgbClr val="000000"/>
                  </a:solidFill>
                  <a:latin typeface="Times New Roman" pitchFamily="18" charset="0"/>
                </a:rPr>
                <a:t>і</a:t>
              </a:r>
              <a:r>
                <a:rPr lang="en-US" sz="1600" b="0" dirty="0" err="1">
                  <a:solidFill>
                    <a:srgbClr val="000000"/>
                  </a:solidFill>
                  <a:latin typeface="Times New Roman" pitchFamily="18" charset="0"/>
                </a:rPr>
                <a:t>стам</a:t>
              </a:r>
              <a:r>
                <a:rPr lang="uk-UA" sz="1600" b="0" dirty="0">
                  <a:solidFill>
                    <a:srgbClr val="000000"/>
                  </a:solidFill>
                  <a:latin typeface="Times New Roman" pitchFamily="18" charset="0"/>
                </a:rPr>
                <a:t>і</a:t>
              </a:r>
              <a:r>
                <a:rPr lang="en-US" sz="1600" b="0" dirty="0">
                  <a:solidFill>
                    <a:srgbClr val="000000"/>
                  </a:solidFill>
                  <a:latin typeface="Times New Roman" pitchFamily="18" charset="0"/>
                </a:rPr>
                <a:t>н</a:t>
              </a:r>
              <a:endParaRPr lang="ru-RU" dirty="0"/>
            </a:p>
          </p:txBody>
        </p:sp>
      </p:grpSp>
      <p:sp>
        <p:nvSpPr>
          <p:cNvPr id="17414" name="TextBox 1"/>
          <p:cNvSpPr txBox="1">
            <a:spLocks noChangeArrowheads="1"/>
          </p:cNvSpPr>
          <p:nvPr/>
        </p:nvSpPr>
        <p:spPr bwMode="auto">
          <a:xfrm>
            <a:off x="2936394" y="1980674"/>
            <a:ext cx="154561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залишок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аланіна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7415" name="TextBox 2"/>
          <p:cNvSpPr txBox="1">
            <a:spLocks noChangeArrowheads="1"/>
          </p:cNvSpPr>
          <p:nvPr/>
        </p:nvSpPr>
        <p:spPr bwMode="auto">
          <a:xfrm>
            <a:off x="166464" y="2308061"/>
            <a:ext cx="99988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>ядро </a:t>
            </a:r>
          </a:p>
          <a:p>
            <a:pPr eaLnBrk="1" hangingPunct="1"/>
            <a:r>
              <a:rPr lang="ru-RU" sz="1600" b="0" dirty="0" err="1">
                <a:latin typeface="Times New Roman" pitchFamily="18" charset="0"/>
                <a:cs typeface="Times New Roman" pitchFamily="18" charset="0"/>
              </a:rPr>
              <a:t>імідазола</a:t>
            </a:r>
            <a:endParaRPr lang="ru-RU" sz="1600" b="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6" name="Picture 6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23" t="15924" r="10275" b="8206"/>
          <a:stretch>
            <a:fillRect/>
          </a:stretch>
        </p:blipFill>
        <p:spPr bwMode="auto">
          <a:xfrm>
            <a:off x="7133967" y="1451371"/>
            <a:ext cx="1977985" cy="1007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7" name="Picture 6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36" t="11365" r="5495" b="8467"/>
          <a:stretch>
            <a:fillRect/>
          </a:stretch>
        </p:blipFill>
        <p:spPr bwMode="auto">
          <a:xfrm>
            <a:off x="7457590" y="2623414"/>
            <a:ext cx="1692713" cy="953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8" name="Picture 7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823" y="3828645"/>
            <a:ext cx="952480" cy="1118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9" name="Picture 7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4" t="7561" r="5657" b="9926"/>
          <a:stretch/>
        </p:blipFill>
        <p:spPr bwMode="auto">
          <a:xfrm>
            <a:off x="7457590" y="4999096"/>
            <a:ext cx="1692713" cy="1324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20" name="Picture 72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780"/>
          <a:stretch/>
        </p:blipFill>
        <p:spPr bwMode="auto">
          <a:xfrm>
            <a:off x="634404" y="5430809"/>
            <a:ext cx="2337714" cy="1187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21" name="Picture 7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40" t="7689" r="12517" b="8145"/>
          <a:stretch>
            <a:fillRect/>
          </a:stretch>
        </p:blipFill>
        <p:spPr bwMode="auto">
          <a:xfrm>
            <a:off x="3659098" y="5628304"/>
            <a:ext cx="870469" cy="1094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0489" y="6519446"/>
            <a:ext cx="32596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/>
              <a:t>Загальна формула пеніциліну</a:t>
            </a:r>
            <a:endParaRPr lang="ru-RU" sz="16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618630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defRPr/>
            </a:pPr>
            <a:r>
              <a:rPr lang="uk-UA" i="1" cap="all" dirty="0" smtClean="0"/>
              <a:t>Біологічно важливі сполуки з шестичленними </a:t>
            </a:r>
            <a:r>
              <a:rPr lang="uk-UA" i="1" cap="all" dirty="0" err="1" smtClean="0"/>
              <a:t>гетероциклами</a:t>
            </a:r>
            <a:r>
              <a:rPr lang="ru-RU" i="1" cap="all" dirty="0" smtClean="0"/>
              <a:t>:</a:t>
            </a:r>
            <a:endParaRPr lang="ru-RU" i="1" cap="all" dirty="0"/>
          </a:p>
          <a:p>
            <a:pPr algn="ctr">
              <a:defRPr/>
            </a:pPr>
            <a:r>
              <a:rPr lang="uk-UA" i="1" dirty="0">
                <a:solidFill>
                  <a:srgbClr val="660033"/>
                </a:solidFill>
              </a:rPr>
              <a:t>піридин, </a:t>
            </a:r>
            <a:r>
              <a:rPr lang="uk-UA" i="1" dirty="0" err="1">
                <a:solidFill>
                  <a:srgbClr val="660033"/>
                </a:solidFill>
              </a:rPr>
              <a:t>піримідин</a:t>
            </a:r>
            <a:r>
              <a:rPr lang="uk-UA" i="1" dirty="0">
                <a:solidFill>
                  <a:srgbClr val="660033"/>
                </a:solidFill>
              </a:rPr>
              <a:t>, пурин.</a:t>
            </a:r>
          </a:p>
          <a:p>
            <a:pPr marL="0" indent="0">
              <a:defRPr/>
            </a:pPr>
            <a:r>
              <a:rPr lang="uk-UA" i="1" dirty="0">
                <a:solidFill>
                  <a:srgbClr val="660033"/>
                </a:solidFill>
              </a:rPr>
              <a:t>Похідні піридину: </a:t>
            </a:r>
            <a:r>
              <a:rPr lang="uk-UA" i="1" dirty="0"/>
              <a:t>гомологи піридину – </a:t>
            </a:r>
            <a:r>
              <a:rPr lang="uk-UA" i="1" dirty="0" err="1"/>
              <a:t>метилпіридини</a:t>
            </a:r>
            <a:r>
              <a:rPr lang="uk-UA" i="1" dirty="0"/>
              <a:t> (</a:t>
            </a:r>
            <a:r>
              <a:rPr lang="uk-UA" i="1" dirty="0" err="1"/>
              <a:t>піколіни</a:t>
            </a:r>
            <a:r>
              <a:rPr lang="uk-UA" i="1" dirty="0"/>
              <a:t>) </a:t>
            </a:r>
          </a:p>
          <a:p>
            <a:pPr>
              <a:defRPr/>
            </a:pPr>
            <a:r>
              <a:rPr lang="uk-UA" i="1" dirty="0"/>
              <a:t>- </a:t>
            </a:r>
            <a:r>
              <a:rPr lang="uk-UA" i="1" dirty="0" err="1"/>
              <a:t>піридинкарбонові</a:t>
            </a:r>
            <a:r>
              <a:rPr lang="uk-UA" i="1" dirty="0"/>
              <a:t> кислоти:</a:t>
            </a:r>
          </a:p>
          <a:p>
            <a:pPr>
              <a:defRPr/>
            </a:pPr>
            <a:r>
              <a:rPr lang="uk-UA" i="1" dirty="0"/>
              <a:t>	</a:t>
            </a:r>
          </a:p>
          <a:p>
            <a:pPr>
              <a:defRPr/>
            </a:pPr>
            <a:endParaRPr lang="uk-UA" i="1" dirty="0"/>
          </a:p>
          <a:p>
            <a:pPr>
              <a:defRPr/>
            </a:pPr>
            <a:endParaRPr lang="uk-UA" i="1" dirty="0"/>
          </a:p>
          <a:p>
            <a:pPr>
              <a:defRPr/>
            </a:pPr>
            <a:endParaRPr lang="uk-UA" i="1" dirty="0"/>
          </a:p>
          <a:p>
            <a:pPr>
              <a:defRPr/>
            </a:pPr>
            <a:endParaRPr lang="uk-UA" i="1" dirty="0"/>
          </a:p>
          <a:p>
            <a:pPr>
              <a:defRPr/>
            </a:pPr>
            <a:endParaRPr lang="uk-UA" i="1" dirty="0"/>
          </a:p>
          <a:p>
            <a:pPr marL="0" indent="0">
              <a:defRPr/>
            </a:pPr>
            <a:r>
              <a:rPr lang="uk-UA" i="1" dirty="0"/>
              <a:t>	</a:t>
            </a:r>
          </a:p>
          <a:p>
            <a:pPr marL="0" indent="0">
              <a:defRPr/>
            </a:pPr>
            <a:r>
              <a:rPr lang="uk-UA" i="1" dirty="0"/>
              <a:t>Похідне </a:t>
            </a:r>
            <a:r>
              <a:rPr lang="uk-UA" i="1" dirty="0">
                <a:solidFill>
                  <a:srgbClr val="990000"/>
                </a:solidFill>
              </a:rPr>
              <a:t>нікотинової кислоти</a:t>
            </a:r>
            <a:r>
              <a:rPr lang="uk-UA" i="1" dirty="0"/>
              <a:t>  - </a:t>
            </a:r>
            <a:r>
              <a:rPr lang="uk-UA" i="1" dirty="0">
                <a:solidFill>
                  <a:srgbClr val="990000"/>
                </a:solidFill>
              </a:rPr>
              <a:t>нікотинамід (вітамін РР),</a:t>
            </a:r>
            <a:r>
              <a:rPr lang="uk-UA" i="1" dirty="0"/>
              <a:t> виконує важливі </a:t>
            </a:r>
            <a:r>
              <a:rPr lang="uk-UA" i="1" dirty="0" err="1"/>
              <a:t>коферментні</a:t>
            </a:r>
            <a:r>
              <a:rPr lang="uk-UA" i="1" dirty="0"/>
              <a:t> функції (</a:t>
            </a:r>
            <a:r>
              <a:rPr lang="uk-UA" i="1" dirty="0">
                <a:solidFill>
                  <a:srgbClr val="000099"/>
                </a:solidFill>
              </a:rPr>
              <a:t>кофермент НАД</a:t>
            </a:r>
            <a:r>
              <a:rPr lang="uk-UA" i="1" baseline="30000" dirty="0">
                <a:solidFill>
                  <a:srgbClr val="000099"/>
                </a:solidFill>
              </a:rPr>
              <a:t>+</a:t>
            </a:r>
            <a:r>
              <a:rPr lang="uk-UA" i="1" dirty="0">
                <a:solidFill>
                  <a:srgbClr val="000099"/>
                </a:solidFill>
              </a:rPr>
              <a:t>)</a:t>
            </a:r>
            <a:r>
              <a:rPr lang="uk-UA" i="1" dirty="0"/>
              <a:t> у реакціях біологічного окиснення:</a:t>
            </a:r>
          </a:p>
          <a:p>
            <a:pPr>
              <a:defRPr/>
            </a:pPr>
            <a:endParaRPr lang="uk-UA" i="1" dirty="0"/>
          </a:p>
          <a:p>
            <a:pPr>
              <a:defRPr/>
            </a:pPr>
            <a:endParaRPr lang="uk-UA" b="0" i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endParaRPr lang="uk-UA" b="0" i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endParaRPr lang="uk-UA" b="0" i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endParaRPr lang="uk-UA" b="0" i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endParaRPr lang="uk-UA" b="0" i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endParaRPr lang="ru-RU" b="0" i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endParaRPr lang="ru-RU" b="0" i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endParaRPr lang="ru-RU" b="0" i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8435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843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8437" name="Object 5"/>
          <p:cNvGraphicFramePr>
            <a:graphicFrameLocks noChangeAspect="1"/>
          </p:cNvGraphicFramePr>
          <p:nvPr/>
        </p:nvGraphicFramePr>
        <p:xfrm>
          <a:off x="3216275" y="3952875"/>
          <a:ext cx="4375150" cy="1517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69" name="ISIS/Draw Sketch" r:id="rId3" imgW="5734050" imgH="1996440" progId="ISISServer">
                  <p:embed/>
                </p:oleObj>
              </mc:Choice>
              <mc:Fallback>
                <p:oleObj name="ISIS/Draw Sketch" r:id="rId3" imgW="5734050" imgH="1996440" progId="ISISServer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6275" y="3952875"/>
                        <a:ext cx="4375150" cy="1517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8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20679206"/>
              </p:ext>
            </p:extLst>
          </p:nvPr>
        </p:nvGraphicFramePr>
        <p:xfrm>
          <a:off x="0" y="1422400"/>
          <a:ext cx="3201988" cy="1436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70" name="ISIS/Draw Sketch" r:id="rId5" imgW="3200400" imgH="1438200" progId="ISISServer">
                  <p:embed/>
                </p:oleObj>
              </mc:Choice>
              <mc:Fallback>
                <p:oleObj name="ISIS/Draw Sketch" r:id="rId5" imgW="3200400" imgH="1438200" progId="ISISServer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422400"/>
                        <a:ext cx="3201988" cy="1436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9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85960098"/>
              </p:ext>
            </p:extLst>
          </p:nvPr>
        </p:nvGraphicFramePr>
        <p:xfrm>
          <a:off x="3190875" y="1417638"/>
          <a:ext cx="2762250" cy="158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71" name="ISIS/Draw Sketch" r:id="rId7" imgW="2981160" imgH="1704960" progId="ISISServer">
                  <p:embed/>
                </p:oleObj>
              </mc:Choice>
              <mc:Fallback>
                <p:oleObj name="ISIS/Draw Sketch" r:id="rId7" imgW="2981160" imgH="1704960" progId="ISISServer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90875" y="1417638"/>
                        <a:ext cx="2762250" cy="1581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40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03916794"/>
              </p:ext>
            </p:extLst>
          </p:nvPr>
        </p:nvGraphicFramePr>
        <p:xfrm>
          <a:off x="6342063" y="1349375"/>
          <a:ext cx="2581275" cy="165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72" name="ISIS/Draw Sketch" r:id="rId9" imgW="2581200" imgH="1647720" progId="ISISServer">
                  <p:embed/>
                </p:oleObj>
              </mc:Choice>
              <mc:Fallback>
                <p:oleObj name="ISIS/Draw Sketch" r:id="rId9" imgW="2581200" imgH="1647720" progId="ISISServer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42063" y="1349375"/>
                        <a:ext cx="2581275" cy="165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441" name="Picture 2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92" t="8675" b="11195"/>
          <a:stretch>
            <a:fillRect/>
          </a:stretch>
        </p:blipFill>
        <p:spPr bwMode="auto">
          <a:xfrm>
            <a:off x="7612063" y="3716338"/>
            <a:ext cx="1547812" cy="198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8442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49333545"/>
              </p:ext>
            </p:extLst>
          </p:nvPr>
        </p:nvGraphicFramePr>
        <p:xfrm>
          <a:off x="647700" y="5146675"/>
          <a:ext cx="1763713" cy="170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73" name="ISIS/Draw Sketch" r:id="rId12" imgW="1618920" imgH="1562040" progId="ISISServer">
                  <p:embed/>
                </p:oleObj>
              </mc:Choice>
              <mc:Fallback>
                <p:oleObj name="ISIS/Draw Sketch" r:id="rId12" imgW="1618920" imgH="1562040" progId="ISISServer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700" y="5146675"/>
                        <a:ext cx="1763713" cy="1708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443" name="Picture 30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2" t="9181" r="5679" b="11942"/>
          <a:stretch>
            <a:fillRect/>
          </a:stretch>
        </p:blipFill>
        <p:spPr bwMode="auto">
          <a:xfrm>
            <a:off x="323850" y="3933825"/>
            <a:ext cx="2266950" cy="1201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42465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uk-UA" dirty="0"/>
              <a:t>Похідними </a:t>
            </a:r>
            <a:r>
              <a:rPr lang="uk-UA" dirty="0" err="1">
                <a:solidFill>
                  <a:srgbClr val="990000"/>
                </a:solidFill>
              </a:rPr>
              <a:t>ізонікотинової</a:t>
            </a:r>
            <a:r>
              <a:rPr lang="uk-UA" dirty="0">
                <a:solidFill>
                  <a:srgbClr val="990000"/>
                </a:solidFill>
              </a:rPr>
              <a:t> кислоти</a:t>
            </a:r>
            <a:r>
              <a:rPr lang="uk-UA" dirty="0"/>
              <a:t> є лікарські засоби для лікування туберкульозу</a:t>
            </a:r>
            <a:r>
              <a:rPr lang="uk-UA" i="1" dirty="0"/>
              <a:t>: </a:t>
            </a:r>
            <a:r>
              <a:rPr lang="uk-UA" i="1" dirty="0" err="1">
                <a:solidFill>
                  <a:srgbClr val="990000"/>
                </a:solidFill>
              </a:rPr>
              <a:t>ізоніазид</a:t>
            </a:r>
            <a:r>
              <a:rPr lang="uk-UA" i="1" dirty="0">
                <a:solidFill>
                  <a:srgbClr val="990000"/>
                </a:solidFill>
              </a:rPr>
              <a:t>, фтивазид</a:t>
            </a:r>
            <a:r>
              <a:rPr lang="uk-UA" i="1" dirty="0"/>
              <a:t> та</a:t>
            </a:r>
            <a:r>
              <a:rPr lang="uk-UA" dirty="0"/>
              <a:t> ін.:</a:t>
            </a:r>
          </a:p>
          <a:p>
            <a:pPr eaLnBrk="1" hangingPunct="1"/>
            <a:endParaRPr lang="uk-UA" dirty="0"/>
          </a:p>
          <a:p>
            <a:pPr eaLnBrk="1" hangingPunct="1"/>
            <a:endParaRPr lang="uk-UA" dirty="0"/>
          </a:p>
          <a:p>
            <a:pPr eaLnBrk="1" hangingPunct="1"/>
            <a:endParaRPr lang="uk-UA" dirty="0"/>
          </a:p>
          <a:p>
            <a:pPr eaLnBrk="1" hangingPunct="1"/>
            <a:endParaRPr lang="uk-UA" dirty="0"/>
          </a:p>
          <a:p>
            <a:pPr eaLnBrk="1" hangingPunct="1"/>
            <a:endParaRPr lang="uk-UA" dirty="0"/>
          </a:p>
          <a:p>
            <a:pPr eaLnBrk="1" hangingPunct="1"/>
            <a:endParaRPr lang="uk-UA" b="0" dirty="0"/>
          </a:p>
          <a:p>
            <a:pPr eaLnBrk="1" hangingPunct="1"/>
            <a:r>
              <a:rPr lang="uk-UA" dirty="0"/>
              <a:t>           Для зменшення токсичності: </a:t>
            </a:r>
            <a:r>
              <a:rPr lang="uk-UA" dirty="0" err="1"/>
              <a:t>ізоніазид+ванілін→фтивазид</a:t>
            </a:r>
            <a:endParaRPr lang="uk-UA" dirty="0"/>
          </a:p>
          <a:p>
            <a:pPr eaLnBrk="1" hangingPunct="1"/>
            <a:endParaRPr lang="uk-UA" i="1" dirty="0">
              <a:solidFill>
                <a:srgbClr val="990000"/>
              </a:solidFill>
            </a:endParaRPr>
          </a:p>
          <a:p>
            <a:pPr eaLnBrk="1" hangingPunct="1"/>
            <a:endParaRPr lang="uk-UA" i="1" dirty="0">
              <a:solidFill>
                <a:srgbClr val="990000"/>
              </a:solidFill>
            </a:endParaRPr>
          </a:p>
          <a:p>
            <a:pPr eaLnBrk="1" hangingPunct="1"/>
            <a:endParaRPr lang="uk-UA" b="0" i="1" dirty="0">
              <a:solidFill>
                <a:srgbClr val="990000"/>
              </a:solidFill>
            </a:endParaRPr>
          </a:p>
          <a:p>
            <a:pPr eaLnBrk="1" hangingPunct="1"/>
            <a:endParaRPr lang="uk-UA" b="0" i="1" dirty="0">
              <a:solidFill>
                <a:srgbClr val="990000"/>
              </a:solidFill>
            </a:endParaRPr>
          </a:p>
          <a:p>
            <a:pPr eaLnBrk="1" hangingPunct="1"/>
            <a:endParaRPr lang="uk-UA" b="0" i="1" dirty="0">
              <a:solidFill>
                <a:srgbClr val="990000"/>
              </a:solidFill>
            </a:endParaRPr>
          </a:p>
          <a:p>
            <a:pPr eaLnBrk="1" hangingPunct="1"/>
            <a:endParaRPr lang="ru-RU" b="0" i="1" dirty="0">
              <a:solidFill>
                <a:srgbClr val="990000"/>
              </a:solidFill>
            </a:endParaRPr>
          </a:p>
        </p:txBody>
      </p:sp>
      <p:sp>
        <p:nvSpPr>
          <p:cNvPr id="19459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9460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77517167"/>
              </p:ext>
            </p:extLst>
          </p:nvPr>
        </p:nvGraphicFramePr>
        <p:xfrm>
          <a:off x="2330450" y="554038"/>
          <a:ext cx="4791075" cy="170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848" name="ISIS/Draw Sketch" r:id="rId3" imgW="5029200" imgH="1904760" progId="ISISServer">
                  <p:embed/>
                </p:oleObj>
              </mc:Choice>
              <mc:Fallback>
                <p:oleObj name="ISIS/Draw Sketch" r:id="rId3" imgW="5029200" imgH="1904760" progId="ISISServer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0450" y="554038"/>
                        <a:ext cx="4791075" cy="1708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1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19462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2" t="21701" r="13223" b="22418"/>
          <a:stretch>
            <a:fillRect/>
          </a:stretch>
        </p:blipFill>
        <p:spPr bwMode="auto">
          <a:xfrm>
            <a:off x="107950" y="842963"/>
            <a:ext cx="2051050" cy="141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3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85" t="7545" r="12868" b="6956"/>
          <a:stretch>
            <a:fillRect/>
          </a:stretch>
        </p:blipFill>
        <p:spPr bwMode="auto">
          <a:xfrm>
            <a:off x="7451725" y="560388"/>
            <a:ext cx="1281113" cy="1573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6" name="Picture 1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9" t="16698" r="5901" b="16341"/>
          <a:stretch>
            <a:fillRect/>
          </a:stretch>
        </p:blipFill>
        <p:spPr bwMode="auto">
          <a:xfrm>
            <a:off x="4283968" y="2960688"/>
            <a:ext cx="2185988" cy="1285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7" name="Picture 1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74" t="17986" r="11717" b="23209"/>
          <a:stretch>
            <a:fillRect/>
          </a:stretch>
        </p:blipFill>
        <p:spPr bwMode="auto">
          <a:xfrm>
            <a:off x="6608763" y="2889826"/>
            <a:ext cx="2124075" cy="127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9468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1770966"/>
              </p:ext>
            </p:extLst>
          </p:nvPr>
        </p:nvGraphicFramePr>
        <p:xfrm>
          <a:off x="517525" y="5434013"/>
          <a:ext cx="6189663" cy="1398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849" name="ISIS/Draw Sketch" r:id="rId9" imgW="6438600" imgH="1447560" progId="ISISServer">
                  <p:embed/>
                </p:oleObj>
              </mc:Choice>
              <mc:Fallback>
                <p:oleObj name="ISIS/Draw Sketch" r:id="rId9" imgW="6438600" imgH="1447560" progId="ISISServer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7525" y="5434013"/>
                        <a:ext cx="6189663" cy="1398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9" name="TextBox 2"/>
          <p:cNvSpPr txBox="1">
            <a:spLocks noChangeArrowheads="1"/>
          </p:cNvSpPr>
          <p:nvPr/>
        </p:nvSpPr>
        <p:spPr bwMode="auto">
          <a:xfrm>
            <a:off x="6707188" y="5810249"/>
            <a:ext cx="219075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sz="1400" b="0" dirty="0"/>
              <a:t>Кофермент при </a:t>
            </a:r>
            <a:r>
              <a:rPr lang="ru-RU" sz="1400" b="0" dirty="0" err="1"/>
              <a:t>переамінуванні</a:t>
            </a:r>
            <a:r>
              <a:rPr lang="ru-RU" sz="1400" b="0" dirty="0"/>
              <a:t> та</a:t>
            </a:r>
          </a:p>
          <a:p>
            <a:pPr eaLnBrk="1" hangingPunct="1"/>
            <a:r>
              <a:rPr lang="ru-RU" sz="1400" b="0" dirty="0" err="1"/>
              <a:t>декарбоксилюванні</a:t>
            </a:r>
            <a:r>
              <a:rPr lang="ru-RU" sz="1400" b="0" dirty="0"/>
              <a:t> АК</a:t>
            </a: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90551840"/>
              </p:ext>
            </p:extLst>
          </p:nvPr>
        </p:nvGraphicFramePr>
        <p:xfrm>
          <a:off x="111125" y="2586038"/>
          <a:ext cx="4959350" cy="2773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850" name="ISIS/Draw Sketch" r:id="rId11" imgW="5295600" imgH="2962080" progId="ISISServer">
                  <p:embed/>
                </p:oleObj>
              </mc:Choice>
              <mc:Fallback>
                <p:oleObj name="ISIS/Draw Sketch" r:id="rId11" imgW="5295600" imgH="2962080" progId="ISISServer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11125" y="2586038"/>
                        <a:ext cx="4959350" cy="27733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330450" y="5087165"/>
            <a:ext cx="4655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0" dirty="0"/>
              <a:t>В </a:t>
            </a:r>
            <a:r>
              <a:rPr lang="ru-RU" b="0" dirty="0" err="1"/>
              <a:t>організмі</a:t>
            </a:r>
            <a:r>
              <a:rPr lang="ru-RU" b="0" dirty="0"/>
              <a:t> </a:t>
            </a:r>
            <a:r>
              <a:rPr lang="ru-RU" b="0" dirty="0" err="1"/>
              <a:t>піридоксин</a:t>
            </a:r>
            <a:r>
              <a:rPr lang="ru-RU" b="0" dirty="0"/>
              <a:t> </a:t>
            </a:r>
            <a:r>
              <a:rPr lang="ru-RU" b="0" dirty="0" err="1"/>
              <a:t>перетворюється</a:t>
            </a:r>
            <a:r>
              <a:rPr lang="ru-RU" b="0" dirty="0"/>
              <a:t> в: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-12700"/>
            <a:ext cx="9144000" cy="4162425"/>
          </a:xfrm>
        </p:spPr>
        <p:txBody>
          <a:bodyPr/>
          <a:lstStyle/>
          <a:p>
            <a:pPr marL="0" indent="0" algn="just" eaLnBrk="1" hangingPunct="1">
              <a:spcBef>
                <a:spcPct val="0"/>
              </a:spcBef>
              <a:buFontTx/>
              <a:buNone/>
              <a:defRPr/>
            </a:pPr>
            <a:r>
              <a:rPr lang="uk-UA" sz="1800" b="1" kern="1200" dirty="0">
                <a:solidFill>
                  <a:srgbClr val="000000"/>
                </a:solidFill>
              </a:rPr>
              <a:t>	Ядро (конденсованого на основі піридину і бензолу) - хіноліну входить до складу деяких природних алкалоїдів: хініну, лобеліну, морфіну, кодеїну, героїну, а також синтетичних протимікробних препаратів: </a:t>
            </a:r>
            <a:r>
              <a:rPr lang="uk-UA" sz="1800" b="1" kern="1200" dirty="0" err="1">
                <a:solidFill>
                  <a:srgbClr val="000000"/>
                </a:solidFill>
              </a:rPr>
              <a:t>нітроксоліну</a:t>
            </a:r>
            <a:r>
              <a:rPr lang="uk-UA" sz="1800" b="1" kern="1200" dirty="0">
                <a:solidFill>
                  <a:srgbClr val="000000"/>
                </a:solidFill>
              </a:rPr>
              <a:t>, ентеросептолу.</a:t>
            </a:r>
          </a:p>
          <a:p>
            <a:pPr marL="0" indent="0" algn="just" eaLnBrk="1" hangingPunct="1">
              <a:spcBef>
                <a:spcPct val="0"/>
              </a:spcBef>
              <a:buFontTx/>
              <a:buNone/>
              <a:defRPr/>
            </a:pPr>
            <a:r>
              <a:rPr lang="uk-UA" sz="1800" b="1" kern="1200" dirty="0">
                <a:solidFill>
                  <a:srgbClr val="000000"/>
                </a:solidFill>
              </a:rPr>
              <a:t>	</a:t>
            </a:r>
            <a:r>
              <a:rPr lang="uk-UA" sz="1800" b="1" kern="1200" dirty="0">
                <a:solidFill>
                  <a:srgbClr val="FF0000"/>
                </a:solidFill>
              </a:rPr>
              <a:t>Алкалоїди</a:t>
            </a:r>
            <a:r>
              <a:rPr lang="uk-UA" sz="1800" b="1" kern="1200" dirty="0">
                <a:solidFill>
                  <a:srgbClr val="000000"/>
                </a:solidFill>
              </a:rPr>
              <a:t> - </a:t>
            </a:r>
            <a:r>
              <a:rPr lang="uk-UA" sz="1800" b="1" kern="1200" dirty="0" err="1">
                <a:solidFill>
                  <a:srgbClr val="000000"/>
                </a:solidFill>
              </a:rPr>
              <a:t>нітрогенвмісні</a:t>
            </a:r>
            <a:r>
              <a:rPr lang="uk-UA" sz="1800" b="1" kern="1200" dirty="0">
                <a:solidFill>
                  <a:srgbClr val="000000"/>
                </a:solidFill>
              </a:rPr>
              <a:t> органічні сполуки, переважно рослинного походження, які мають основні властивості і високу біологічну активність, токсичні, але в малих дозах це лік. засоби.</a:t>
            </a:r>
          </a:p>
          <a:p>
            <a:pPr marL="0" indent="0" algn="just" eaLnBrk="1" hangingPunct="1">
              <a:spcBef>
                <a:spcPct val="0"/>
              </a:spcBef>
              <a:buFontTx/>
              <a:buNone/>
              <a:defRPr/>
            </a:pPr>
            <a:r>
              <a:rPr lang="uk-UA" sz="1800" b="1" kern="1200" dirty="0">
                <a:solidFill>
                  <a:srgbClr val="000000"/>
                </a:solidFill>
              </a:rPr>
              <a:t>Алкалоїди гр. </a:t>
            </a:r>
            <a:r>
              <a:rPr lang="uk-UA" sz="1800" b="1" kern="1200" dirty="0">
                <a:solidFill>
                  <a:srgbClr val="002060"/>
                </a:solidFill>
              </a:rPr>
              <a:t>піридину і піперидину</a:t>
            </a:r>
            <a:endParaRPr lang="ru-RU" dirty="0">
              <a:solidFill>
                <a:srgbClr val="002060"/>
              </a:solidFill>
            </a:endParaRPr>
          </a:p>
        </p:txBody>
      </p:sp>
      <p:graphicFrame>
        <p:nvGraphicFramePr>
          <p:cNvPr id="20483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9781605"/>
              </p:ext>
            </p:extLst>
          </p:nvPr>
        </p:nvGraphicFramePr>
        <p:xfrm>
          <a:off x="19050" y="2570163"/>
          <a:ext cx="3611563" cy="147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71" name="ISIS/Draw Sketch" r:id="rId3" imgW="3609720" imgH="1476360" progId="ISISServer">
                  <p:embed/>
                </p:oleObj>
              </mc:Choice>
              <mc:Fallback>
                <p:oleObj name="ISIS/Draw Sketch" r:id="rId3" imgW="3609720" imgH="1476360" progId="ISISServer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" y="2570163"/>
                        <a:ext cx="3611563" cy="1479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80" r="8691"/>
          <a:stretch>
            <a:fillRect/>
          </a:stretch>
        </p:blipFill>
        <p:spPr bwMode="auto">
          <a:xfrm>
            <a:off x="3708400" y="2708275"/>
            <a:ext cx="1223963" cy="132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487" name="TextBox 5"/>
          <p:cNvSpPr txBox="1">
            <a:spLocks noChangeArrowheads="1"/>
          </p:cNvSpPr>
          <p:nvPr/>
        </p:nvSpPr>
        <p:spPr bwMode="auto">
          <a:xfrm>
            <a:off x="5580063" y="2163763"/>
            <a:ext cx="275351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dirty="0" err="1"/>
              <a:t>Алкалоїди</a:t>
            </a:r>
            <a:r>
              <a:rPr lang="ru-RU" dirty="0"/>
              <a:t> гр. </a:t>
            </a:r>
            <a:r>
              <a:rPr lang="ru-RU" dirty="0" err="1" smtClean="0"/>
              <a:t>хіноліну</a:t>
            </a:r>
            <a:endParaRPr lang="ru-RU" dirty="0"/>
          </a:p>
        </p:txBody>
      </p:sp>
      <p:graphicFrame>
        <p:nvGraphicFramePr>
          <p:cNvPr id="20488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4964369"/>
              </p:ext>
            </p:extLst>
          </p:nvPr>
        </p:nvGraphicFramePr>
        <p:xfrm>
          <a:off x="5532438" y="2708275"/>
          <a:ext cx="3095625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72" name="ISIS/Draw Sketch" r:id="rId6" imgW="3095280" imgH="1295280" progId="ISISServer">
                  <p:embed/>
                </p:oleObj>
              </mc:Choice>
              <mc:Fallback>
                <p:oleObj name="ISIS/Draw Sketch" r:id="rId6" imgW="3095280" imgH="1295280" progId="ISISServer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32438" y="2708275"/>
                        <a:ext cx="3095625" cy="1295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9" name="TextBox 7"/>
          <p:cNvSpPr txBox="1">
            <a:spLocks noChangeArrowheads="1"/>
          </p:cNvSpPr>
          <p:nvPr/>
        </p:nvSpPr>
        <p:spPr bwMode="auto">
          <a:xfrm>
            <a:off x="5365394" y="4235036"/>
            <a:ext cx="356393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sz="1600" dirty="0" err="1"/>
              <a:t>Хінін</a:t>
            </a:r>
            <a:r>
              <a:rPr lang="ru-RU" sz="1600" dirty="0"/>
              <a:t> – </a:t>
            </a:r>
            <a:r>
              <a:rPr lang="ru-RU" sz="1600" dirty="0" err="1"/>
              <a:t>протималярійний</a:t>
            </a:r>
            <a:r>
              <a:rPr lang="ru-RU" sz="1600" dirty="0"/>
              <a:t> </a:t>
            </a:r>
            <a:r>
              <a:rPr lang="ru-RU" sz="1600" dirty="0" err="1"/>
              <a:t>засіб</a:t>
            </a:r>
            <a:endParaRPr lang="ru-RU" sz="1600" dirty="0"/>
          </a:p>
        </p:txBody>
      </p:sp>
      <p:pic>
        <p:nvPicPr>
          <p:cNvPr id="20490" name="Picture 1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5394" y="4719884"/>
            <a:ext cx="1432819" cy="1581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50987620"/>
              </p:ext>
            </p:extLst>
          </p:nvPr>
        </p:nvGraphicFramePr>
        <p:xfrm>
          <a:off x="0" y="4430713"/>
          <a:ext cx="2800350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73" name="ISIS/Draw Sketch" r:id="rId9" imgW="2800080" imgH="1295280" progId="ISISServer">
                  <p:embed/>
                </p:oleObj>
              </mc:Choice>
              <mc:Fallback>
                <p:oleObj name="ISIS/Draw Sketch" r:id="rId9" imgW="2800080" imgH="1295280" progId="ISISServer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0" y="4430713"/>
                        <a:ext cx="2800350" cy="1295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920912" y="4066937"/>
            <a:ext cx="7989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0" dirty="0"/>
              <a:t>Табак</a:t>
            </a:r>
          </a:p>
        </p:txBody>
      </p:sp>
      <p:pic>
        <p:nvPicPr>
          <p:cNvPr id="20530" name="Picture 50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5394" y="4421981"/>
            <a:ext cx="1589972" cy="2026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829817" y="6448683"/>
            <a:ext cx="10256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0" dirty="0" err="1"/>
              <a:t>Лобелія</a:t>
            </a:r>
            <a:endParaRPr lang="ru-RU" b="0" dirty="0"/>
          </a:p>
        </p:txBody>
      </p:sp>
      <p:pic>
        <p:nvPicPr>
          <p:cNvPr id="20534" name="Picture 54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7353" y="4734194"/>
            <a:ext cx="2180975" cy="1475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323528" y="548680"/>
            <a:ext cx="8229600" cy="576263"/>
          </a:xfrm>
        </p:spPr>
        <p:txBody>
          <a:bodyPr/>
          <a:lstStyle/>
          <a:p>
            <a:r>
              <a:rPr lang="ru-RU" dirty="0"/>
              <a:t>ПЛАН ЛЕКЦІЇ</a:t>
            </a:r>
          </a:p>
        </p:txBody>
      </p:sp>
      <p:sp>
        <p:nvSpPr>
          <p:cNvPr id="3075" name="Объект 2"/>
          <p:cNvSpPr>
            <a:spLocks noGrp="1"/>
          </p:cNvSpPr>
          <p:nvPr>
            <p:ph idx="1"/>
          </p:nvPr>
        </p:nvSpPr>
        <p:spPr>
          <a:xfrm>
            <a:off x="0" y="1484784"/>
            <a:ext cx="9144000" cy="4525963"/>
          </a:xfrm>
        </p:spPr>
        <p:txBody>
          <a:bodyPr/>
          <a:lstStyle/>
          <a:p>
            <a:pPr marL="457200" indent="-457200">
              <a:buFontTx/>
              <a:buAutoNum type="arabicPeriod"/>
              <a:defRPr/>
            </a:pPr>
            <a:r>
              <a:rPr lang="ru-RU" sz="2000" dirty="0" err="1"/>
              <a:t>Гетероциклічні</a:t>
            </a:r>
            <a:r>
              <a:rPr lang="ru-RU" sz="2000" dirty="0"/>
              <a:t> </a:t>
            </a:r>
            <a:r>
              <a:rPr lang="ru-RU" sz="2000" dirty="0" err="1"/>
              <a:t>сполуки</a:t>
            </a:r>
            <a:r>
              <a:rPr lang="ru-RU" sz="2000" dirty="0"/>
              <a:t>. </a:t>
            </a:r>
            <a:r>
              <a:rPr lang="ru-RU" sz="2000" dirty="0" err="1"/>
              <a:t>Класифікація</a:t>
            </a:r>
            <a:r>
              <a:rPr lang="ru-RU" sz="2000" dirty="0"/>
              <a:t>.</a:t>
            </a:r>
          </a:p>
          <a:p>
            <a:pPr marL="457200" indent="-457200">
              <a:buFontTx/>
              <a:buAutoNum type="arabicPeriod"/>
              <a:defRPr/>
            </a:pPr>
            <a:r>
              <a:rPr lang="ru-RU" sz="2000" dirty="0" err="1"/>
              <a:t>Пірольний</a:t>
            </a:r>
            <a:r>
              <a:rPr lang="ru-RU" sz="2000" dirty="0"/>
              <a:t> і </a:t>
            </a:r>
            <a:r>
              <a:rPr lang="ru-RU" sz="2000" dirty="0" err="1"/>
              <a:t>піридиновий</a:t>
            </a:r>
            <a:r>
              <a:rPr lang="ru-RU" sz="2000" dirty="0"/>
              <a:t> </a:t>
            </a:r>
            <a:r>
              <a:rPr lang="ru-RU" sz="2000" dirty="0" err="1"/>
              <a:t>гетероатоми</a:t>
            </a:r>
            <a:r>
              <a:rPr lang="ru-RU" sz="2000" dirty="0"/>
              <a:t>.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</a:t>
            </a:r>
            <a:r>
              <a:rPr lang="el-GR" sz="2000" dirty="0"/>
              <a:t>-</a:t>
            </a:r>
            <a:r>
              <a:rPr lang="ru-RU" sz="2000" dirty="0" err="1"/>
              <a:t>надлишкові</a:t>
            </a:r>
            <a:r>
              <a:rPr lang="ru-RU" sz="2000" dirty="0"/>
              <a:t> і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</a:t>
            </a:r>
            <a:r>
              <a:rPr lang="el-GR" sz="2000" dirty="0"/>
              <a:t>-</a:t>
            </a:r>
            <a:r>
              <a:rPr lang="ru-RU" sz="2000" dirty="0" err="1"/>
              <a:t>дефіцитні</a:t>
            </a:r>
            <a:r>
              <a:rPr lang="ru-RU" sz="2000" dirty="0"/>
              <a:t> </a:t>
            </a:r>
            <a:r>
              <a:rPr lang="ru-RU" sz="2000" dirty="0" err="1"/>
              <a:t>гетероцикли</a:t>
            </a:r>
            <a:r>
              <a:rPr lang="ru-RU" sz="2000" dirty="0"/>
              <a:t>.</a:t>
            </a:r>
          </a:p>
          <a:p>
            <a:pPr marL="457200" indent="-457200">
              <a:buFontTx/>
              <a:buAutoNum type="arabicPeriod"/>
              <a:defRPr/>
            </a:pPr>
            <a:r>
              <a:rPr lang="ru-RU" sz="2000" dirty="0" err="1"/>
              <a:t>П'ятичленні</a:t>
            </a:r>
            <a:r>
              <a:rPr lang="ru-RU" sz="2000" dirty="0"/>
              <a:t> </a:t>
            </a:r>
            <a:r>
              <a:rPr lang="ru-RU" sz="2000" dirty="0" err="1"/>
              <a:t>гетероцикли</a:t>
            </a:r>
            <a:r>
              <a:rPr lang="ru-RU" sz="2000" dirty="0"/>
              <a:t> з одним гетероатомом. </a:t>
            </a:r>
            <a:r>
              <a:rPr lang="ru-RU" sz="2000" dirty="0" err="1"/>
              <a:t>Конденсовані</a:t>
            </a:r>
            <a:r>
              <a:rPr lang="ru-RU" sz="2000" dirty="0"/>
              <a:t> </a:t>
            </a:r>
            <a:r>
              <a:rPr lang="ru-RU" sz="2000" dirty="0" err="1"/>
              <a:t>системи</a:t>
            </a:r>
            <a:r>
              <a:rPr lang="ru-RU" sz="2000" dirty="0"/>
              <a:t>.</a:t>
            </a:r>
          </a:p>
          <a:p>
            <a:pPr marL="457200" indent="-457200">
              <a:buFontTx/>
              <a:buAutoNum type="arabicPeriod"/>
              <a:defRPr/>
            </a:pPr>
            <a:r>
              <a:rPr lang="ru-RU" sz="2000" dirty="0" err="1"/>
              <a:t>П'ятичленні</a:t>
            </a:r>
            <a:r>
              <a:rPr lang="ru-RU" sz="2000" dirty="0"/>
              <a:t> </a:t>
            </a:r>
            <a:r>
              <a:rPr lang="ru-RU" sz="2000" dirty="0" err="1"/>
              <a:t>гетероцикли</a:t>
            </a:r>
            <a:r>
              <a:rPr lang="ru-RU" sz="2000" dirty="0"/>
              <a:t> з </a:t>
            </a:r>
            <a:r>
              <a:rPr lang="ru-RU" sz="2000" dirty="0" err="1"/>
              <a:t>двома</a:t>
            </a:r>
            <a:r>
              <a:rPr lang="ru-RU" sz="2000" dirty="0"/>
              <a:t> гетероатомами.</a:t>
            </a:r>
          </a:p>
          <a:p>
            <a:pPr marL="457200" indent="-457200">
              <a:buFontTx/>
              <a:buAutoNum type="arabicPeriod"/>
              <a:defRPr/>
            </a:pPr>
            <a:r>
              <a:rPr lang="ru-RU" sz="2000" dirty="0" err="1"/>
              <a:t>Біологічно</a:t>
            </a:r>
            <a:r>
              <a:rPr lang="ru-RU" sz="2000" dirty="0"/>
              <a:t> </a:t>
            </a:r>
            <a:r>
              <a:rPr lang="ru-RU" sz="2000" dirty="0" err="1"/>
              <a:t>важливі</a:t>
            </a:r>
            <a:r>
              <a:rPr lang="ru-RU" sz="2000" dirty="0"/>
              <a:t> </a:t>
            </a:r>
            <a:r>
              <a:rPr lang="ru-RU" sz="2000" dirty="0" err="1"/>
              <a:t>сполуки</a:t>
            </a:r>
            <a:r>
              <a:rPr lang="ru-RU" sz="2000" dirty="0"/>
              <a:t> з </a:t>
            </a:r>
            <a:r>
              <a:rPr lang="ru-RU" sz="2000" dirty="0" err="1"/>
              <a:t>шестичленними</a:t>
            </a:r>
            <a:r>
              <a:rPr lang="ru-RU" sz="2000" dirty="0"/>
              <a:t> гетероциклами з одним і </a:t>
            </a:r>
            <a:r>
              <a:rPr lang="ru-RU" sz="2000" dirty="0" err="1"/>
              <a:t>двома</a:t>
            </a:r>
            <a:r>
              <a:rPr lang="ru-RU" sz="2000" dirty="0"/>
              <a:t> гетероатомами.</a:t>
            </a:r>
          </a:p>
          <a:p>
            <a:pPr marL="457200" indent="-457200">
              <a:buFontTx/>
              <a:buAutoNum type="arabicPeriod"/>
              <a:defRPr/>
            </a:pPr>
            <a:r>
              <a:rPr lang="ru-RU" sz="2000" dirty="0"/>
              <a:t>Структура та </a:t>
            </a:r>
            <a:r>
              <a:rPr lang="ru-RU" sz="2000" dirty="0" err="1"/>
              <a:t>біохімічні</a:t>
            </a:r>
            <a:r>
              <a:rPr lang="ru-RU" sz="2000" dirty="0"/>
              <a:t> </a:t>
            </a:r>
            <a:r>
              <a:rPr lang="ru-RU" sz="2000" dirty="0" err="1"/>
              <a:t>функції</a:t>
            </a:r>
            <a:r>
              <a:rPr lang="ru-RU" sz="2000" dirty="0"/>
              <a:t> </a:t>
            </a:r>
            <a:r>
              <a:rPr lang="ru-RU" sz="2000" dirty="0" err="1"/>
              <a:t>нуклеозидів</a:t>
            </a:r>
            <a:r>
              <a:rPr lang="ru-RU" sz="2000" dirty="0"/>
              <a:t>, </a:t>
            </a:r>
            <a:r>
              <a:rPr lang="ru-RU" sz="2000" dirty="0" err="1"/>
              <a:t>нуклеотидів</a:t>
            </a:r>
            <a:r>
              <a:rPr lang="ru-RU" sz="2000" dirty="0"/>
              <a:t> та </a:t>
            </a:r>
            <a:r>
              <a:rPr lang="ru-RU" sz="2000" dirty="0" err="1"/>
              <a:t>нуклеїнових</a:t>
            </a:r>
            <a:r>
              <a:rPr lang="ru-RU" sz="2000" dirty="0"/>
              <a:t> кислот.</a:t>
            </a:r>
          </a:p>
          <a:p>
            <a:pPr marL="457200" indent="-457200">
              <a:buFontTx/>
              <a:buAutoNum type="arabicPeriod"/>
              <a:defRPr/>
            </a:pPr>
            <a:r>
              <a:rPr lang="ru-RU" sz="2000" dirty="0" err="1" smtClean="0"/>
              <a:t>Нуклеозидполіфосфати</a:t>
            </a:r>
            <a:r>
              <a:rPr lang="ru-RU" sz="2000" dirty="0"/>
              <a:t>.</a:t>
            </a:r>
          </a:p>
          <a:p>
            <a:pPr marL="457200" indent="-457200">
              <a:buFontTx/>
              <a:buAutoNum type="arabicPeriod"/>
              <a:defRPr/>
            </a:pPr>
            <a:r>
              <a:rPr lang="ru-RU" sz="2000" dirty="0" err="1" smtClean="0"/>
              <a:t>Нікотинаміднуклеотиди</a:t>
            </a:r>
            <a:r>
              <a:rPr lang="ru-RU" sz="2000" dirty="0"/>
              <a:t>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Объект 2"/>
          <p:cNvSpPr>
            <a:spLocks noGrp="1"/>
          </p:cNvSpPr>
          <p:nvPr>
            <p:ph idx="1"/>
          </p:nvPr>
        </p:nvSpPr>
        <p:spPr>
          <a:xfrm>
            <a:off x="539750" y="115888"/>
            <a:ext cx="8229600" cy="433387"/>
          </a:xfrm>
        </p:spPr>
        <p:txBody>
          <a:bodyPr/>
          <a:lstStyle/>
          <a:p>
            <a:pPr marL="0" indent="0" algn="ctr">
              <a:buFontTx/>
              <a:buNone/>
            </a:pPr>
            <a:r>
              <a:rPr lang="ru-RU" sz="1800" b="1" dirty="0" err="1">
                <a:solidFill>
                  <a:srgbClr val="FF0000"/>
                </a:solidFill>
              </a:rPr>
              <a:t>Алкалоїди</a:t>
            </a:r>
            <a:r>
              <a:rPr lang="ru-RU" sz="1800" b="1" dirty="0">
                <a:solidFill>
                  <a:srgbClr val="FF0000"/>
                </a:solidFill>
              </a:rPr>
              <a:t> гр. </a:t>
            </a:r>
            <a:r>
              <a:rPr lang="ru-RU" sz="1800" b="1" dirty="0" err="1">
                <a:solidFill>
                  <a:srgbClr val="FF0000"/>
                </a:solidFill>
              </a:rPr>
              <a:t>ізохіноліну</a:t>
            </a:r>
            <a:r>
              <a:rPr lang="ru-RU" sz="1800" b="1" dirty="0">
                <a:solidFill>
                  <a:srgbClr val="FF0000"/>
                </a:solidFill>
              </a:rPr>
              <a:t> та </a:t>
            </a:r>
            <a:r>
              <a:rPr lang="ru-RU" sz="1800" b="1" dirty="0" err="1">
                <a:solidFill>
                  <a:srgbClr val="FF0000"/>
                </a:solidFill>
              </a:rPr>
              <a:t>фенантренізохоліну</a:t>
            </a:r>
            <a:endParaRPr lang="ru-RU" sz="1800" b="1" dirty="0">
              <a:solidFill>
                <a:srgbClr val="FF0000"/>
              </a:solidFill>
            </a:endParaRPr>
          </a:p>
        </p:txBody>
      </p:sp>
      <p:sp>
        <p:nvSpPr>
          <p:cNvPr id="21507" name="TextBox 3"/>
          <p:cNvSpPr txBox="1">
            <a:spLocks noChangeArrowheads="1"/>
          </p:cNvSpPr>
          <p:nvPr/>
        </p:nvSpPr>
        <p:spPr bwMode="auto">
          <a:xfrm>
            <a:off x="0" y="539750"/>
            <a:ext cx="499739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dirty="0"/>
              <a:t>Папаверин – </a:t>
            </a:r>
            <a:r>
              <a:rPr lang="ru-RU" dirty="0" err="1"/>
              <a:t>спазмолітик</a:t>
            </a:r>
            <a:r>
              <a:rPr lang="ru-RU" dirty="0"/>
              <a:t> і </a:t>
            </a:r>
            <a:r>
              <a:rPr lang="ru-RU" dirty="0" smtClean="0"/>
              <a:t>вазодилататор</a:t>
            </a:r>
            <a:endParaRPr lang="ru-RU" dirty="0"/>
          </a:p>
        </p:txBody>
      </p:sp>
      <p:pic>
        <p:nvPicPr>
          <p:cNvPr id="2150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9" r="6647"/>
          <a:stretch>
            <a:fillRect/>
          </a:stretch>
        </p:blipFill>
        <p:spPr bwMode="auto">
          <a:xfrm>
            <a:off x="177800" y="938213"/>
            <a:ext cx="2141538" cy="194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06" t="7236" r="6657" b="9097"/>
          <a:stretch>
            <a:fillRect/>
          </a:stretch>
        </p:blipFill>
        <p:spPr bwMode="auto">
          <a:xfrm>
            <a:off x="658813" y="2873375"/>
            <a:ext cx="1617662" cy="118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1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7463" y="938213"/>
            <a:ext cx="1092200" cy="1539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1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58" r="19177"/>
          <a:stretch>
            <a:fillRect/>
          </a:stretch>
        </p:blipFill>
        <p:spPr bwMode="auto">
          <a:xfrm>
            <a:off x="4932363" y="973138"/>
            <a:ext cx="2197100" cy="2347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1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83" t="5067" r="12933" b="10831"/>
          <a:stretch>
            <a:fillRect/>
          </a:stretch>
        </p:blipFill>
        <p:spPr bwMode="auto">
          <a:xfrm>
            <a:off x="7308850" y="1095375"/>
            <a:ext cx="1682750" cy="2005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513" name="TextBox 4"/>
          <p:cNvSpPr txBox="1">
            <a:spLocks noChangeArrowheads="1"/>
          </p:cNvSpPr>
          <p:nvPr/>
        </p:nvSpPr>
        <p:spPr bwMode="auto">
          <a:xfrm>
            <a:off x="6164263" y="603250"/>
            <a:ext cx="106471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dirty="0" err="1"/>
              <a:t>Морфін</a:t>
            </a:r>
            <a:endParaRPr lang="ru-RU" dirty="0"/>
          </a:p>
        </p:txBody>
      </p:sp>
      <p:sp>
        <p:nvSpPr>
          <p:cNvPr id="21514" name="TextBox 5"/>
          <p:cNvSpPr txBox="1">
            <a:spLocks noChangeArrowheads="1"/>
          </p:cNvSpPr>
          <p:nvPr/>
        </p:nvSpPr>
        <p:spPr bwMode="auto">
          <a:xfrm>
            <a:off x="5532438" y="1408113"/>
            <a:ext cx="3127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/>
              <a:t>1</a:t>
            </a:r>
          </a:p>
        </p:txBody>
      </p:sp>
      <p:sp>
        <p:nvSpPr>
          <p:cNvPr id="21515" name="TextBox 6"/>
          <p:cNvSpPr txBox="1">
            <a:spLocks noChangeArrowheads="1"/>
          </p:cNvSpPr>
          <p:nvPr/>
        </p:nvSpPr>
        <p:spPr bwMode="auto">
          <a:xfrm>
            <a:off x="6008688" y="1879600"/>
            <a:ext cx="3127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/>
              <a:t>2</a:t>
            </a:r>
          </a:p>
        </p:txBody>
      </p:sp>
      <p:sp>
        <p:nvSpPr>
          <p:cNvPr id="21516" name="TextBox 7"/>
          <p:cNvSpPr txBox="1">
            <a:spLocks noChangeArrowheads="1"/>
          </p:cNvSpPr>
          <p:nvPr/>
        </p:nvSpPr>
        <p:spPr bwMode="auto">
          <a:xfrm>
            <a:off x="5370513" y="2513013"/>
            <a:ext cx="3127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/>
              <a:t>3</a:t>
            </a:r>
          </a:p>
        </p:txBody>
      </p:sp>
      <p:sp>
        <p:nvSpPr>
          <p:cNvPr id="21517" name="TextBox 8"/>
          <p:cNvSpPr txBox="1">
            <a:spLocks noChangeArrowheads="1"/>
          </p:cNvSpPr>
          <p:nvPr/>
        </p:nvSpPr>
        <p:spPr bwMode="auto">
          <a:xfrm>
            <a:off x="6030913" y="2513013"/>
            <a:ext cx="3127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/>
              <a:t>4</a:t>
            </a:r>
          </a:p>
        </p:txBody>
      </p:sp>
      <p:sp>
        <p:nvSpPr>
          <p:cNvPr id="21518" name="TextBox 9"/>
          <p:cNvSpPr txBox="1">
            <a:spLocks noChangeArrowheads="1"/>
          </p:cNvSpPr>
          <p:nvPr/>
        </p:nvSpPr>
        <p:spPr bwMode="auto">
          <a:xfrm>
            <a:off x="3948113" y="3273425"/>
            <a:ext cx="51958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sz="1600" b="0" dirty="0"/>
              <a:t>1,2,3 - </a:t>
            </a:r>
            <a:r>
              <a:rPr lang="ru-RU" sz="1600" b="0" dirty="0" err="1"/>
              <a:t>частково</a:t>
            </a:r>
            <a:r>
              <a:rPr lang="ru-RU" sz="1600" b="0" dirty="0"/>
              <a:t> </a:t>
            </a:r>
            <a:r>
              <a:rPr lang="ru-RU" sz="1600" b="0" dirty="0" err="1"/>
              <a:t>гідроване</a:t>
            </a:r>
            <a:r>
              <a:rPr lang="ru-RU" sz="1600" b="0" dirty="0"/>
              <a:t> </a:t>
            </a:r>
            <a:r>
              <a:rPr lang="ru-RU" sz="1600" b="0" dirty="0" err="1"/>
              <a:t>фенатренове</a:t>
            </a:r>
            <a:r>
              <a:rPr lang="ru-RU" sz="1600" b="0" dirty="0"/>
              <a:t> ядро</a:t>
            </a:r>
          </a:p>
          <a:p>
            <a:pPr eaLnBrk="1" hangingPunct="1"/>
            <a:r>
              <a:rPr lang="ru-RU" sz="1600" b="0" dirty="0"/>
              <a:t>3,4 – ядро </a:t>
            </a:r>
            <a:r>
              <a:rPr lang="ru-RU" sz="1600" b="0" dirty="0" err="1"/>
              <a:t>гідрованого</a:t>
            </a:r>
            <a:r>
              <a:rPr lang="ru-RU" sz="1600" b="0" dirty="0"/>
              <a:t> </a:t>
            </a:r>
            <a:r>
              <a:rPr lang="ru-RU" sz="1600" b="0" dirty="0" err="1"/>
              <a:t>ізохіноліну</a:t>
            </a:r>
            <a:endParaRPr lang="ru-RU" sz="1600" b="0" dirty="0"/>
          </a:p>
        </p:txBody>
      </p:sp>
      <p:sp>
        <p:nvSpPr>
          <p:cNvPr id="21519" name="TextBox 10"/>
          <p:cNvSpPr txBox="1">
            <a:spLocks noChangeArrowheads="1"/>
          </p:cNvSpPr>
          <p:nvPr/>
        </p:nvSpPr>
        <p:spPr bwMode="auto">
          <a:xfrm>
            <a:off x="2592388" y="4056063"/>
            <a:ext cx="308328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dirty="0" err="1">
                <a:solidFill>
                  <a:srgbClr val="FF0000"/>
                </a:solidFill>
              </a:rPr>
              <a:t>Алкалоїди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групи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тропана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1520" name="Rectangle 68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pSp>
        <p:nvGrpSpPr>
          <p:cNvPr id="21521" name="Group 16"/>
          <p:cNvGrpSpPr>
            <a:grpSpLocks noChangeAspect="1"/>
          </p:cNvGrpSpPr>
          <p:nvPr/>
        </p:nvGrpSpPr>
        <p:grpSpPr bwMode="auto">
          <a:xfrm>
            <a:off x="46038" y="4151313"/>
            <a:ext cx="5092700" cy="1970087"/>
            <a:chOff x="0" y="0"/>
            <a:chExt cx="7829" cy="3031"/>
          </a:xfrm>
        </p:grpSpPr>
        <p:sp>
          <p:nvSpPr>
            <p:cNvPr id="21563" name="AutoShape 67"/>
            <p:cNvSpPr>
              <a:spLocks noChangeAspect="1" noChangeArrowheads="1" noTextEdit="1"/>
            </p:cNvSpPr>
            <p:nvPr/>
          </p:nvSpPr>
          <p:spPr bwMode="auto">
            <a:xfrm>
              <a:off x="0" y="0"/>
              <a:ext cx="7829" cy="30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64" name="Line 66"/>
            <p:cNvSpPr>
              <a:spLocks noChangeShapeType="1"/>
            </p:cNvSpPr>
            <p:nvPr/>
          </p:nvSpPr>
          <p:spPr bwMode="auto">
            <a:xfrm flipV="1">
              <a:off x="1937" y="557"/>
              <a:ext cx="519" cy="460"/>
            </a:xfrm>
            <a:prstGeom prst="line">
              <a:avLst/>
            </a:prstGeom>
            <a:noFill/>
            <a:ln w="1079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65" name="Line 65"/>
            <p:cNvSpPr>
              <a:spLocks noChangeShapeType="1"/>
            </p:cNvSpPr>
            <p:nvPr/>
          </p:nvSpPr>
          <p:spPr bwMode="auto">
            <a:xfrm>
              <a:off x="2456" y="557"/>
              <a:ext cx="574" cy="403"/>
            </a:xfrm>
            <a:prstGeom prst="line">
              <a:avLst/>
            </a:prstGeom>
            <a:noFill/>
            <a:ln w="1079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66" name="Line 64"/>
            <p:cNvSpPr>
              <a:spLocks noChangeShapeType="1"/>
            </p:cNvSpPr>
            <p:nvPr/>
          </p:nvSpPr>
          <p:spPr bwMode="auto">
            <a:xfrm>
              <a:off x="1937" y="1017"/>
              <a:ext cx="0" cy="808"/>
            </a:xfrm>
            <a:prstGeom prst="line">
              <a:avLst/>
            </a:prstGeom>
            <a:noFill/>
            <a:ln w="1079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67" name="Line 63"/>
            <p:cNvSpPr>
              <a:spLocks noChangeShapeType="1"/>
            </p:cNvSpPr>
            <p:nvPr/>
          </p:nvSpPr>
          <p:spPr bwMode="auto">
            <a:xfrm>
              <a:off x="3030" y="960"/>
              <a:ext cx="0" cy="877"/>
            </a:xfrm>
            <a:prstGeom prst="line">
              <a:avLst/>
            </a:prstGeom>
            <a:noFill/>
            <a:ln w="1079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68" name="Line 62"/>
            <p:cNvSpPr>
              <a:spLocks noChangeShapeType="1"/>
            </p:cNvSpPr>
            <p:nvPr/>
          </p:nvSpPr>
          <p:spPr bwMode="auto">
            <a:xfrm>
              <a:off x="1937" y="1825"/>
              <a:ext cx="299" cy="384"/>
            </a:xfrm>
            <a:prstGeom prst="line">
              <a:avLst/>
            </a:prstGeom>
            <a:noFill/>
            <a:ln w="1079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69" name="Line 61"/>
            <p:cNvSpPr>
              <a:spLocks noChangeShapeType="1"/>
            </p:cNvSpPr>
            <p:nvPr/>
          </p:nvSpPr>
          <p:spPr bwMode="auto">
            <a:xfrm flipH="1">
              <a:off x="2726" y="1837"/>
              <a:ext cx="304" cy="372"/>
            </a:xfrm>
            <a:prstGeom prst="line">
              <a:avLst/>
            </a:prstGeom>
            <a:noFill/>
            <a:ln w="1079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70" name="Line 60"/>
            <p:cNvSpPr>
              <a:spLocks noChangeShapeType="1"/>
            </p:cNvSpPr>
            <p:nvPr/>
          </p:nvSpPr>
          <p:spPr bwMode="auto">
            <a:xfrm>
              <a:off x="2236" y="2209"/>
              <a:ext cx="490" cy="0"/>
            </a:xfrm>
            <a:prstGeom prst="line">
              <a:avLst/>
            </a:prstGeom>
            <a:noFill/>
            <a:ln w="1079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71" name="Rectangle 59"/>
            <p:cNvSpPr>
              <a:spLocks noChangeArrowheads="1"/>
            </p:cNvSpPr>
            <p:nvPr/>
          </p:nvSpPr>
          <p:spPr bwMode="auto">
            <a:xfrm>
              <a:off x="2301" y="1387"/>
              <a:ext cx="217" cy="3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500" dirty="0">
                  <a:solidFill>
                    <a:srgbClr val="000000"/>
                  </a:solidFill>
                  <a:cs typeface="Times New Roman" pitchFamily="18" charset="0"/>
                </a:rPr>
                <a:t>N</a:t>
              </a:r>
              <a:endParaRPr lang="en-US" dirty="0"/>
            </a:p>
          </p:txBody>
        </p:sp>
        <p:sp>
          <p:nvSpPr>
            <p:cNvPr id="21572" name="Line 58"/>
            <p:cNvSpPr>
              <a:spLocks noChangeShapeType="1"/>
            </p:cNvSpPr>
            <p:nvPr/>
          </p:nvSpPr>
          <p:spPr bwMode="auto">
            <a:xfrm flipV="1">
              <a:off x="1937" y="1606"/>
              <a:ext cx="403" cy="219"/>
            </a:xfrm>
            <a:prstGeom prst="line">
              <a:avLst/>
            </a:prstGeom>
            <a:noFill/>
            <a:ln w="1079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73" name="Line 57"/>
            <p:cNvSpPr>
              <a:spLocks noChangeShapeType="1"/>
            </p:cNvSpPr>
            <p:nvPr/>
          </p:nvSpPr>
          <p:spPr bwMode="auto">
            <a:xfrm>
              <a:off x="2615" y="1608"/>
              <a:ext cx="415" cy="229"/>
            </a:xfrm>
            <a:prstGeom prst="line">
              <a:avLst/>
            </a:prstGeom>
            <a:noFill/>
            <a:ln w="1079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74" name="Rectangle 56"/>
            <p:cNvSpPr>
              <a:spLocks noChangeArrowheads="1"/>
            </p:cNvSpPr>
            <p:nvPr/>
          </p:nvSpPr>
          <p:spPr bwMode="auto">
            <a:xfrm>
              <a:off x="2264" y="944"/>
              <a:ext cx="217" cy="3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500">
                  <a:solidFill>
                    <a:srgbClr val="000000"/>
                  </a:solidFill>
                  <a:cs typeface="Times New Roman" pitchFamily="18" charset="0"/>
                </a:rPr>
                <a:t>C</a:t>
              </a:r>
              <a:endParaRPr lang="en-US"/>
            </a:p>
          </p:txBody>
        </p:sp>
        <p:sp>
          <p:nvSpPr>
            <p:cNvPr id="21575" name="Rectangle 55"/>
            <p:cNvSpPr>
              <a:spLocks noChangeArrowheads="1"/>
            </p:cNvSpPr>
            <p:nvPr/>
          </p:nvSpPr>
          <p:spPr bwMode="auto">
            <a:xfrm>
              <a:off x="2477" y="944"/>
              <a:ext cx="217" cy="3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500">
                  <a:solidFill>
                    <a:srgbClr val="000000"/>
                  </a:solidFill>
                  <a:cs typeface="Times New Roman" pitchFamily="18" charset="0"/>
                </a:rPr>
                <a:t>H</a:t>
              </a:r>
              <a:endParaRPr lang="en-US"/>
            </a:p>
          </p:txBody>
        </p:sp>
        <p:sp>
          <p:nvSpPr>
            <p:cNvPr id="21576" name="Rectangle 54"/>
            <p:cNvSpPr>
              <a:spLocks noChangeArrowheads="1"/>
            </p:cNvSpPr>
            <p:nvPr/>
          </p:nvSpPr>
          <p:spPr bwMode="auto">
            <a:xfrm>
              <a:off x="2713" y="1128"/>
              <a:ext cx="134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>
                  <a:solidFill>
                    <a:srgbClr val="000000"/>
                  </a:solidFill>
                  <a:cs typeface="Times New Roman" pitchFamily="18" charset="0"/>
                </a:rPr>
                <a:t>3</a:t>
              </a:r>
              <a:endParaRPr lang="en-US"/>
            </a:p>
          </p:txBody>
        </p:sp>
        <p:sp>
          <p:nvSpPr>
            <p:cNvPr id="21577" name="Line 53"/>
            <p:cNvSpPr>
              <a:spLocks noChangeShapeType="1"/>
            </p:cNvSpPr>
            <p:nvPr/>
          </p:nvSpPr>
          <p:spPr bwMode="auto">
            <a:xfrm flipH="1" flipV="1">
              <a:off x="2449" y="1241"/>
              <a:ext cx="12" cy="145"/>
            </a:xfrm>
            <a:prstGeom prst="line">
              <a:avLst/>
            </a:prstGeom>
            <a:noFill/>
            <a:ln w="1079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78" name="Rectangle 52"/>
            <p:cNvSpPr>
              <a:spLocks noChangeArrowheads="1"/>
            </p:cNvSpPr>
            <p:nvPr/>
          </p:nvSpPr>
          <p:spPr bwMode="auto">
            <a:xfrm>
              <a:off x="2272" y="5"/>
              <a:ext cx="234" cy="3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500">
                  <a:solidFill>
                    <a:srgbClr val="000000"/>
                  </a:solidFill>
                  <a:cs typeface="Times New Roman" pitchFamily="18" charset="0"/>
                </a:rPr>
                <a:t>O</a:t>
              </a:r>
              <a:endParaRPr lang="en-US"/>
            </a:p>
          </p:txBody>
        </p:sp>
        <p:sp>
          <p:nvSpPr>
            <p:cNvPr id="21579" name="Rectangle 51"/>
            <p:cNvSpPr>
              <a:spLocks noChangeArrowheads="1"/>
            </p:cNvSpPr>
            <p:nvPr/>
          </p:nvSpPr>
          <p:spPr bwMode="auto">
            <a:xfrm>
              <a:off x="2504" y="5"/>
              <a:ext cx="217" cy="3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500">
                  <a:solidFill>
                    <a:srgbClr val="000000"/>
                  </a:solidFill>
                  <a:cs typeface="Times New Roman" pitchFamily="18" charset="0"/>
                </a:rPr>
                <a:t>H</a:t>
              </a:r>
              <a:endParaRPr lang="en-US"/>
            </a:p>
          </p:txBody>
        </p:sp>
        <p:sp>
          <p:nvSpPr>
            <p:cNvPr id="21580" name="Line 50"/>
            <p:cNvSpPr>
              <a:spLocks noChangeShapeType="1"/>
            </p:cNvSpPr>
            <p:nvPr/>
          </p:nvSpPr>
          <p:spPr bwMode="auto">
            <a:xfrm flipV="1">
              <a:off x="2456" y="303"/>
              <a:ext cx="0" cy="254"/>
            </a:xfrm>
            <a:prstGeom prst="line">
              <a:avLst/>
            </a:prstGeom>
            <a:noFill/>
            <a:ln w="1079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81" name="Line 49"/>
            <p:cNvSpPr>
              <a:spLocks noChangeShapeType="1"/>
            </p:cNvSpPr>
            <p:nvPr/>
          </p:nvSpPr>
          <p:spPr bwMode="auto">
            <a:xfrm flipV="1">
              <a:off x="139" y="490"/>
              <a:ext cx="519" cy="461"/>
            </a:xfrm>
            <a:prstGeom prst="line">
              <a:avLst/>
            </a:prstGeom>
            <a:noFill/>
            <a:ln w="1079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82" name="Line 48"/>
            <p:cNvSpPr>
              <a:spLocks noChangeShapeType="1"/>
            </p:cNvSpPr>
            <p:nvPr/>
          </p:nvSpPr>
          <p:spPr bwMode="auto">
            <a:xfrm>
              <a:off x="658" y="490"/>
              <a:ext cx="574" cy="404"/>
            </a:xfrm>
            <a:prstGeom prst="line">
              <a:avLst/>
            </a:prstGeom>
            <a:noFill/>
            <a:ln w="1079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83" name="Line 47"/>
            <p:cNvSpPr>
              <a:spLocks noChangeShapeType="1"/>
            </p:cNvSpPr>
            <p:nvPr/>
          </p:nvSpPr>
          <p:spPr bwMode="auto">
            <a:xfrm>
              <a:off x="139" y="951"/>
              <a:ext cx="0" cy="807"/>
            </a:xfrm>
            <a:prstGeom prst="line">
              <a:avLst/>
            </a:prstGeom>
            <a:noFill/>
            <a:ln w="1079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84" name="Line 46"/>
            <p:cNvSpPr>
              <a:spLocks noChangeShapeType="1"/>
            </p:cNvSpPr>
            <p:nvPr/>
          </p:nvSpPr>
          <p:spPr bwMode="auto">
            <a:xfrm>
              <a:off x="1232" y="894"/>
              <a:ext cx="0" cy="877"/>
            </a:xfrm>
            <a:prstGeom prst="line">
              <a:avLst/>
            </a:prstGeom>
            <a:noFill/>
            <a:ln w="1079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85" name="Line 45"/>
            <p:cNvSpPr>
              <a:spLocks noChangeShapeType="1"/>
            </p:cNvSpPr>
            <p:nvPr/>
          </p:nvSpPr>
          <p:spPr bwMode="auto">
            <a:xfrm>
              <a:off x="139" y="1758"/>
              <a:ext cx="299" cy="384"/>
            </a:xfrm>
            <a:prstGeom prst="line">
              <a:avLst/>
            </a:prstGeom>
            <a:noFill/>
            <a:ln w="1079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86" name="Line 44"/>
            <p:cNvSpPr>
              <a:spLocks noChangeShapeType="1"/>
            </p:cNvSpPr>
            <p:nvPr/>
          </p:nvSpPr>
          <p:spPr bwMode="auto">
            <a:xfrm flipH="1">
              <a:off x="928" y="1771"/>
              <a:ext cx="304" cy="371"/>
            </a:xfrm>
            <a:prstGeom prst="line">
              <a:avLst/>
            </a:prstGeom>
            <a:noFill/>
            <a:ln w="1079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87" name="Line 43"/>
            <p:cNvSpPr>
              <a:spLocks noChangeShapeType="1"/>
            </p:cNvSpPr>
            <p:nvPr/>
          </p:nvSpPr>
          <p:spPr bwMode="auto">
            <a:xfrm>
              <a:off x="438" y="2142"/>
              <a:ext cx="490" cy="0"/>
            </a:xfrm>
            <a:prstGeom prst="line">
              <a:avLst/>
            </a:prstGeom>
            <a:noFill/>
            <a:ln w="1079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88" name="Rectangle 42"/>
            <p:cNvSpPr>
              <a:spLocks noChangeArrowheads="1"/>
            </p:cNvSpPr>
            <p:nvPr/>
          </p:nvSpPr>
          <p:spPr bwMode="auto">
            <a:xfrm>
              <a:off x="503" y="1320"/>
              <a:ext cx="217" cy="3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500">
                  <a:solidFill>
                    <a:srgbClr val="000000"/>
                  </a:solidFill>
                  <a:cs typeface="Times New Roman" pitchFamily="18" charset="0"/>
                </a:rPr>
                <a:t>N</a:t>
              </a:r>
              <a:endParaRPr lang="en-US"/>
            </a:p>
          </p:txBody>
        </p:sp>
        <p:sp>
          <p:nvSpPr>
            <p:cNvPr id="21589" name="Line 41"/>
            <p:cNvSpPr>
              <a:spLocks noChangeShapeType="1"/>
            </p:cNvSpPr>
            <p:nvPr/>
          </p:nvSpPr>
          <p:spPr bwMode="auto">
            <a:xfrm flipV="1">
              <a:off x="139" y="1539"/>
              <a:ext cx="403" cy="219"/>
            </a:xfrm>
            <a:prstGeom prst="line">
              <a:avLst/>
            </a:prstGeom>
            <a:noFill/>
            <a:ln w="1079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90" name="Line 40"/>
            <p:cNvSpPr>
              <a:spLocks noChangeShapeType="1"/>
            </p:cNvSpPr>
            <p:nvPr/>
          </p:nvSpPr>
          <p:spPr bwMode="auto">
            <a:xfrm>
              <a:off x="816" y="1542"/>
              <a:ext cx="416" cy="229"/>
            </a:xfrm>
            <a:prstGeom prst="line">
              <a:avLst/>
            </a:prstGeom>
            <a:noFill/>
            <a:ln w="1079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91" name="Rectangle 39"/>
            <p:cNvSpPr>
              <a:spLocks noChangeArrowheads="1"/>
            </p:cNvSpPr>
            <p:nvPr/>
          </p:nvSpPr>
          <p:spPr bwMode="auto">
            <a:xfrm>
              <a:off x="466" y="877"/>
              <a:ext cx="217" cy="3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500">
                  <a:solidFill>
                    <a:srgbClr val="000000"/>
                  </a:solidFill>
                  <a:cs typeface="Times New Roman" pitchFamily="18" charset="0"/>
                </a:rPr>
                <a:t>C</a:t>
              </a:r>
              <a:endParaRPr lang="en-US"/>
            </a:p>
          </p:txBody>
        </p:sp>
        <p:sp>
          <p:nvSpPr>
            <p:cNvPr id="21592" name="Rectangle 38"/>
            <p:cNvSpPr>
              <a:spLocks noChangeArrowheads="1"/>
            </p:cNvSpPr>
            <p:nvPr/>
          </p:nvSpPr>
          <p:spPr bwMode="auto">
            <a:xfrm>
              <a:off x="678" y="877"/>
              <a:ext cx="217" cy="3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500">
                  <a:solidFill>
                    <a:srgbClr val="000000"/>
                  </a:solidFill>
                  <a:cs typeface="Times New Roman" pitchFamily="18" charset="0"/>
                </a:rPr>
                <a:t>H</a:t>
              </a:r>
              <a:endParaRPr lang="en-US"/>
            </a:p>
          </p:txBody>
        </p:sp>
        <p:sp>
          <p:nvSpPr>
            <p:cNvPr id="21593" name="Rectangle 37"/>
            <p:cNvSpPr>
              <a:spLocks noChangeArrowheads="1"/>
            </p:cNvSpPr>
            <p:nvPr/>
          </p:nvSpPr>
          <p:spPr bwMode="auto">
            <a:xfrm>
              <a:off x="914" y="1062"/>
              <a:ext cx="134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>
                  <a:solidFill>
                    <a:srgbClr val="000000"/>
                  </a:solidFill>
                  <a:cs typeface="Times New Roman" pitchFamily="18" charset="0"/>
                </a:rPr>
                <a:t>3</a:t>
              </a:r>
              <a:endParaRPr lang="en-US"/>
            </a:p>
          </p:txBody>
        </p:sp>
        <p:sp>
          <p:nvSpPr>
            <p:cNvPr id="21594" name="Line 36"/>
            <p:cNvSpPr>
              <a:spLocks noChangeShapeType="1"/>
            </p:cNvSpPr>
            <p:nvPr/>
          </p:nvSpPr>
          <p:spPr bwMode="auto">
            <a:xfrm flipH="1" flipV="1">
              <a:off x="651" y="1175"/>
              <a:ext cx="12" cy="145"/>
            </a:xfrm>
            <a:prstGeom prst="line">
              <a:avLst/>
            </a:prstGeom>
            <a:noFill/>
            <a:ln w="1079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95" name="Line 35"/>
            <p:cNvSpPr>
              <a:spLocks noChangeShapeType="1"/>
            </p:cNvSpPr>
            <p:nvPr/>
          </p:nvSpPr>
          <p:spPr bwMode="auto">
            <a:xfrm>
              <a:off x="6849" y="761"/>
              <a:ext cx="315" cy="0"/>
            </a:xfrm>
            <a:prstGeom prst="line">
              <a:avLst/>
            </a:prstGeom>
            <a:noFill/>
            <a:ln w="1079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96" name="Line 34"/>
            <p:cNvSpPr>
              <a:spLocks noChangeShapeType="1"/>
            </p:cNvSpPr>
            <p:nvPr/>
          </p:nvSpPr>
          <p:spPr bwMode="auto">
            <a:xfrm>
              <a:off x="6053" y="763"/>
              <a:ext cx="314" cy="0"/>
            </a:xfrm>
            <a:prstGeom prst="line">
              <a:avLst/>
            </a:prstGeom>
            <a:noFill/>
            <a:ln w="1079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97" name="Line 33"/>
            <p:cNvSpPr>
              <a:spLocks noChangeShapeType="1"/>
            </p:cNvSpPr>
            <p:nvPr/>
          </p:nvSpPr>
          <p:spPr bwMode="auto">
            <a:xfrm>
              <a:off x="5259" y="763"/>
              <a:ext cx="314" cy="0"/>
            </a:xfrm>
            <a:prstGeom prst="line">
              <a:avLst/>
            </a:prstGeom>
            <a:noFill/>
            <a:ln w="1079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98" name="Line 32"/>
            <p:cNvSpPr>
              <a:spLocks noChangeShapeType="1"/>
            </p:cNvSpPr>
            <p:nvPr/>
          </p:nvSpPr>
          <p:spPr bwMode="auto">
            <a:xfrm flipV="1">
              <a:off x="5729" y="2039"/>
              <a:ext cx="420" cy="241"/>
            </a:xfrm>
            <a:prstGeom prst="line">
              <a:avLst/>
            </a:prstGeom>
            <a:noFill/>
            <a:ln w="1079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99" name="Line 31"/>
            <p:cNvSpPr>
              <a:spLocks noChangeShapeType="1"/>
            </p:cNvSpPr>
            <p:nvPr/>
          </p:nvSpPr>
          <p:spPr bwMode="auto">
            <a:xfrm flipV="1">
              <a:off x="5734" y="1995"/>
              <a:ext cx="321" cy="182"/>
            </a:xfrm>
            <a:prstGeom prst="line">
              <a:avLst/>
            </a:prstGeom>
            <a:noFill/>
            <a:ln w="1079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600" name="Line 30"/>
            <p:cNvSpPr>
              <a:spLocks noChangeShapeType="1"/>
            </p:cNvSpPr>
            <p:nvPr/>
          </p:nvSpPr>
          <p:spPr bwMode="auto">
            <a:xfrm flipV="1">
              <a:off x="6149" y="1556"/>
              <a:ext cx="0" cy="483"/>
            </a:xfrm>
            <a:prstGeom prst="line">
              <a:avLst/>
            </a:prstGeom>
            <a:noFill/>
            <a:ln w="1079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601" name="Line 29"/>
            <p:cNvSpPr>
              <a:spLocks noChangeShapeType="1"/>
            </p:cNvSpPr>
            <p:nvPr/>
          </p:nvSpPr>
          <p:spPr bwMode="auto">
            <a:xfrm flipH="1" flipV="1">
              <a:off x="5729" y="1315"/>
              <a:ext cx="420" cy="241"/>
            </a:xfrm>
            <a:prstGeom prst="line">
              <a:avLst/>
            </a:prstGeom>
            <a:noFill/>
            <a:ln w="1079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602" name="Line 28"/>
            <p:cNvSpPr>
              <a:spLocks noChangeShapeType="1"/>
            </p:cNvSpPr>
            <p:nvPr/>
          </p:nvSpPr>
          <p:spPr bwMode="auto">
            <a:xfrm flipH="1" flipV="1">
              <a:off x="5734" y="1418"/>
              <a:ext cx="321" cy="183"/>
            </a:xfrm>
            <a:prstGeom prst="line">
              <a:avLst/>
            </a:prstGeom>
            <a:noFill/>
            <a:ln w="1079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603" name="Line 27"/>
            <p:cNvSpPr>
              <a:spLocks noChangeShapeType="1"/>
            </p:cNvSpPr>
            <p:nvPr/>
          </p:nvSpPr>
          <p:spPr bwMode="auto">
            <a:xfrm flipH="1">
              <a:off x="5308" y="1315"/>
              <a:ext cx="421" cy="244"/>
            </a:xfrm>
            <a:prstGeom prst="line">
              <a:avLst/>
            </a:prstGeom>
            <a:noFill/>
            <a:ln w="1079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604" name="Line 26"/>
            <p:cNvSpPr>
              <a:spLocks noChangeShapeType="1"/>
            </p:cNvSpPr>
            <p:nvPr/>
          </p:nvSpPr>
          <p:spPr bwMode="auto">
            <a:xfrm>
              <a:off x="5308" y="1559"/>
              <a:ext cx="0" cy="482"/>
            </a:xfrm>
            <a:prstGeom prst="line">
              <a:avLst/>
            </a:prstGeom>
            <a:noFill/>
            <a:ln w="1079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605" name="Line 25"/>
            <p:cNvSpPr>
              <a:spLocks noChangeShapeType="1"/>
            </p:cNvSpPr>
            <p:nvPr/>
          </p:nvSpPr>
          <p:spPr bwMode="auto">
            <a:xfrm>
              <a:off x="5395" y="1615"/>
              <a:ext cx="0" cy="370"/>
            </a:xfrm>
            <a:prstGeom prst="line">
              <a:avLst/>
            </a:prstGeom>
            <a:noFill/>
            <a:ln w="1079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606" name="Line 24"/>
            <p:cNvSpPr>
              <a:spLocks noChangeShapeType="1"/>
            </p:cNvSpPr>
            <p:nvPr/>
          </p:nvSpPr>
          <p:spPr bwMode="auto">
            <a:xfrm>
              <a:off x="5308" y="2041"/>
              <a:ext cx="421" cy="239"/>
            </a:xfrm>
            <a:prstGeom prst="line">
              <a:avLst/>
            </a:prstGeom>
            <a:noFill/>
            <a:ln w="1079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607" name="Line 23"/>
            <p:cNvSpPr>
              <a:spLocks noChangeShapeType="1"/>
            </p:cNvSpPr>
            <p:nvPr/>
          </p:nvSpPr>
          <p:spPr bwMode="auto">
            <a:xfrm flipV="1">
              <a:off x="5729" y="896"/>
              <a:ext cx="0" cy="419"/>
            </a:xfrm>
            <a:prstGeom prst="line">
              <a:avLst/>
            </a:prstGeom>
            <a:noFill/>
            <a:ln w="1079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608" name="Rectangle 22"/>
            <p:cNvSpPr>
              <a:spLocks noChangeArrowheads="1"/>
            </p:cNvSpPr>
            <p:nvPr/>
          </p:nvSpPr>
          <p:spPr bwMode="auto">
            <a:xfrm>
              <a:off x="2103" y="2452"/>
              <a:ext cx="780" cy="2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 dirty="0" err="1">
                  <a:latin typeface="Arial CYR" charset="-52"/>
                  <a:cs typeface="Times New Roman" pitchFamily="18" charset="0"/>
                </a:rPr>
                <a:t>Троп</a:t>
              </a:r>
              <a:r>
                <a:rPr lang="ru-RU" sz="1200" dirty="0">
                  <a:latin typeface="Arial CYR" charset="-52"/>
                  <a:cs typeface="Times New Roman" pitchFamily="18" charset="0"/>
                </a:rPr>
                <a:t>і</a:t>
              </a:r>
              <a:r>
                <a:rPr lang="en-US" sz="1200" dirty="0">
                  <a:latin typeface="Arial CYR" charset="-52"/>
                  <a:cs typeface="Times New Roman" pitchFamily="18" charset="0"/>
                </a:rPr>
                <a:t>н</a:t>
              </a:r>
              <a:endParaRPr lang="en-US" dirty="0"/>
            </a:p>
          </p:txBody>
        </p:sp>
        <p:sp>
          <p:nvSpPr>
            <p:cNvPr id="21609" name="Rectangle 21"/>
            <p:cNvSpPr>
              <a:spLocks noChangeArrowheads="1"/>
            </p:cNvSpPr>
            <p:nvPr/>
          </p:nvSpPr>
          <p:spPr bwMode="auto">
            <a:xfrm>
              <a:off x="230" y="2479"/>
              <a:ext cx="810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>
                  <a:latin typeface="Arial CYR" charset="-52"/>
                  <a:cs typeface="Times New Roman" pitchFamily="18" charset="0"/>
                </a:rPr>
                <a:t>Тропан</a:t>
              </a:r>
              <a:endParaRPr lang="en-US"/>
            </a:p>
          </p:txBody>
        </p:sp>
        <p:sp>
          <p:nvSpPr>
            <p:cNvPr id="21610" name="Rectangle 20"/>
            <p:cNvSpPr>
              <a:spLocks noChangeArrowheads="1"/>
            </p:cNvSpPr>
            <p:nvPr/>
          </p:nvSpPr>
          <p:spPr bwMode="auto">
            <a:xfrm>
              <a:off x="4383" y="616"/>
              <a:ext cx="2460" cy="3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500">
                  <a:solidFill>
                    <a:srgbClr val="000000"/>
                  </a:solidFill>
                  <a:cs typeface="Times New Roman" pitchFamily="18" charset="0"/>
                </a:rPr>
                <a:t>HOOC    CH    CH</a:t>
              </a:r>
              <a:endParaRPr lang="en-US"/>
            </a:p>
          </p:txBody>
        </p:sp>
        <p:sp>
          <p:nvSpPr>
            <p:cNvPr id="21611" name="Rectangle 19"/>
            <p:cNvSpPr>
              <a:spLocks noChangeArrowheads="1"/>
            </p:cNvSpPr>
            <p:nvPr/>
          </p:nvSpPr>
          <p:spPr bwMode="auto">
            <a:xfrm>
              <a:off x="6798" y="783"/>
              <a:ext cx="134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>
                  <a:solidFill>
                    <a:srgbClr val="000000"/>
                  </a:solidFill>
                  <a:cs typeface="Times New Roman" pitchFamily="18" charset="0"/>
                </a:rPr>
                <a:t>2</a:t>
              </a:r>
              <a:endParaRPr lang="en-US"/>
            </a:p>
          </p:txBody>
        </p:sp>
        <p:sp>
          <p:nvSpPr>
            <p:cNvPr id="21612" name="Rectangle 18"/>
            <p:cNvSpPr>
              <a:spLocks noChangeArrowheads="1"/>
            </p:cNvSpPr>
            <p:nvPr/>
          </p:nvSpPr>
          <p:spPr bwMode="auto">
            <a:xfrm>
              <a:off x="6906" y="616"/>
              <a:ext cx="810" cy="3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500">
                  <a:solidFill>
                    <a:srgbClr val="000000"/>
                  </a:solidFill>
                  <a:cs typeface="Times New Roman" pitchFamily="18" charset="0"/>
                </a:rPr>
                <a:t>    OH</a:t>
              </a:r>
              <a:endParaRPr lang="en-US"/>
            </a:p>
          </p:txBody>
        </p:sp>
        <p:sp>
          <p:nvSpPr>
            <p:cNvPr id="21613" name="Rectangle 17"/>
            <p:cNvSpPr>
              <a:spLocks noChangeArrowheads="1"/>
            </p:cNvSpPr>
            <p:nvPr/>
          </p:nvSpPr>
          <p:spPr bwMode="auto">
            <a:xfrm>
              <a:off x="4772" y="2452"/>
              <a:ext cx="1982" cy="2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 dirty="0" err="1">
                  <a:latin typeface="Arial CYR" charset="-52"/>
                  <a:cs typeface="Times New Roman" pitchFamily="18" charset="0"/>
                </a:rPr>
                <a:t>Тропова</a:t>
              </a:r>
              <a:r>
                <a:rPr lang="en-US" sz="1200" dirty="0">
                  <a:latin typeface="Arial CYR" charset="-52"/>
                  <a:cs typeface="Times New Roman" pitchFamily="18" charset="0"/>
                </a:rPr>
                <a:t> </a:t>
              </a:r>
              <a:r>
                <a:rPr lang="en-US" sz="1200" dirty="0" err="1">
                  <a:latin typeface="Arial CYR" charset="-52"/>
                  <a:cs typeface="Times New Roman" pitchFamily="18" charset="0"/>
                </a:rPr>
                <a:t>кислота</a:t>
              </a:r>
              <a:endParaRPr lang="en-US" dirty="0"/>
            </a:p>
          </p:txBody>
        </p:sp>
      </p:grpSp>
      <p:sp>
        <p:nvSpPr>
          <p:cNvPr id="21522" name="Rectangle 174"/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pSp>
        <p:nvGrpSpPr>
          <p:cNvPr id="21523" name="Group 135"/>
          <p:cNvGrpSpPr>
            <a:grpSpLocks noChangeAspect="1"/>
          </p:cNvGrpSpPr>
          <p:nvPr/>
        </p:nvGrpSpPr>
        <p:grpSpPr bwMode="auto">
          <a:xfrm>
            <a:off x="5216525" y="4117975"/>
            <a:ext cx="3177149" cy="2058988"/>
            <a:chOff x="-65" y="0"/>
            <a:chExt cx="5842" cy="3783"/>
          </a:xfrm>
        </p:grpSpPr>
        <p:sp>
          <p:nvSpPr>
            <p:cNvPr id="21525" name="AutoShape 173"/>
            <p:cNvSpPr>
              <a:spLocks noChangeAspect="1" noChangeArrowheads="1" noTextEdit="1"/>
            </p:cNvSpPr>
            <p:nvPr/>
          </p:nvSpPr>
          <p:spPr bwMode="auto">
            <a:xfrm>
              <a:off x="0" y="0"/>
              <a:ext cx="3781" cy="37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26" name="Rectangle 172"/>
            <p:cNvSpPr>
              <a:spLocks noChangeArrowheads="1"/>
            </p:cNvSpPr>
            <p:nvPr/>
          </p:nvSpPr>
          <p:spPr bwMode="auto">
            <a:xfrm>
              <a:off x="563" y="863"/>
              <a:ext cx="225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400">
                  <a:solidFill>
                    <a:srgbClr val="000000"/>
                  </a:solidFill>
                  <a:cs typeface="Times New Roman" pitchFamily="18" charset="0"/>
                </a:rPr>
                <a:t>O</a:t>
              </a:r>
              <a:endParaRPr lang="en-US"/>
            </a:p>
          </p:txBody>
        </p:sp>
        <p:sp>
          <p:nvSpPr>
            <p:cNvPr id="21527" name="Line 171"/>
            <p:cNvSpPr>
              <a:spLocks noChangeShapeType="1"/>
            </p:cNvSpPr>
            <p:nvPr/>
          </p:nvSpPr>
          <p:spPr bwMode="auto">
            <a:xfrm flipV="1">
              <a:off x="925" y="590"/>
              <a:ext cx="1196" cy="360"/>
            </a:xfrm>
            <a:prstGeom prst="line">
              <a:avLst/>
            </a:prstGeom>
            <a:noFill/>
            <a:ln w="1206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28" name="Line 170"/>
            <p:cNvSpPr>
              <a:spLocks noChangeShapeType="1"/>
            </p:cNvSpPr>
            <p:nvPr/>
          </p:nvSpPr>
          <p:spPr bwMode="auto">
            <a:xfrm>
              <a:off x="2121" y="590"/>
              <a:ext cx="466" cy="223"/>
            </a:xfrm>
            <a:prstGeom prst="line">
              <a:avLst/>
            </a:prstGeom>
            <a:noFill/>
            <a:ln w="1206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29" name="Line 169"/>
            <p:cNvSpPr>
              <a:spLocks noChangeShapeType="1"/>
            </p:cNvSpPr>
            <p:nvPr/>
          </p:nvSpPr>
          <p:spPr bwMode="auto">
            <a:xfrm flipV="1">
              <a:off x="2587" y="587"/>
              <a:ext cx="467" cy="226"/>
            </a:xfrm>
            <a:prstGeom prst="line">
              <a:avLst/>
            </a:prstGeom>
            <a:noFill/>
            <a:ln w="1206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30" name="Rectangle 168"/>
            <p:cNvSpPr>
              <a:spLocks noChangeArrowheads="1"/>
            </p:cNvSpPr>
            <p:nvPr/>
          </p:nvSpPr>
          <p:spPr bwMode="auto">
            <a:xfrm>
              <a:off x="3317" y="677"/>
              <a:ext cx="225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400">
                  <a:solidFill>
                    <a:srgbClr val="0000FF"/>
                  </a:solidFill>
                  <a:cs typeface="Times New Roman" pitchFamily="18" charset="0"/>
                </a:rPr>
                <a:t>O</a:t>
              </a:r>
              <a:endParaRPr lang="en-US"/>
            </a:p>
          </p:txBody>
        </p:sp>
        <p:sp>
          <p:nvSpPr>
            <p:cNvPr id="21531" name="Rectangle 167"/>
            <p:cNvSpPr>
              <a:spLocks noChangeArrowheads="1"/>
            </p:cNvSpPr>
            <p:nvPr/>
          </p:nvSpPr>
          <p:spPr bwMode="auto">
            <a:xfrm>
              <a:off x="3571" y="677"/>
              <a:ext cx="210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400">
                  <a:solidFill>
                    <a:srgbClr val="0000FF"/>
                  </a:solidFill>
                  <a:cs typeface="Times New Roman" pitchFamily="18" charset="0"/>
                </a:rPr>
                <a:t>H</a:t>
              </a:r>
              <a:endParaRPr lang="en-US"/>
            </a:p>
          </p:txBody>
        </p:sp>
        <p:sp>
          <p:nvSpPr>
            <p:cNvPr id="21532" name="Line 166"/>
            <p:cNvSpPr>
              <a:spLocks noChangeShapeType="1"/>
            </p:cNvSpPr>
            <p:nvPr/>
          </p:nvSpPr>
          <p:spPr bwMode="auto">
            <a:xfrm>
              <a:off x="3054" y="587"/>
              <a:ext cx="303" cy="146"/>
            </a:xfrm>
            <a:prstGeom prst="line">
              <a:avLst/>
            </a:prstGeom>
            <a:noFill/>
            <a:ln w="1206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33" name="Rectangle 165"/>
            <p:cNvSpPr>
              <a:spLocks noChangeArrowheads="1"/>
            </p:cNvSpPr>
            <p:nvPr/>
          </p:nvSpPr>
          <p:spPr bwMode="auto">
            <a:xfrm>
              <a:off x="1917" y="5"/>
              <a:ext cx="225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400">
                  <a:solidFill>
                    <a:srgbClr val="0000FF"/>
                  </a:solidFill>
                  <a:cs typeface="Times New Roman" pitchFamily="18" charset="0"/>
                </a:rPr>
                <a:t>O</a:t>
              </a:r>
              <a:endParaRPr lang="en-US"/>
            </a:p>
          </p:txBody>
        </p:sp>
        <p:sp>
          <p:nvSpPr>
            <p:cNvPr id="21534" name="Line 164"/>
            <p:cNvSpPr>
              <a:spLocks noChangeShapeType="1"/>
            </p:cNvSpPr>
            <p:nvPr/>
          </p:nvSpPr>
          <p:spPr bwMode="auto">
            <a:xfrm flipV="1">
              <a:off x="2167" y="278"/>
              <a:ext cx="0" cy="321"/>
            </a:xfrm>
            <a:prstGeom prst="line">
              <a:avLst/>
            </a:prstGeom>
            <a:noFill/>
            <a:ln w="1206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35" name="Line 163"/>
            <p:cNvSpPr>
              <a:spLocks noChangeShapeType="1"/>
            </p:cNvSpPr>
            <p:nvPr/>
          </p:nvSpPr>
          <p:spPr bwMode="auto">
            <a:xfrm flipV="1">
              <a:off x="2071" y="278"/>
              <a:ext cx="0" cy="312"/>
            </a:xfrm>
            <a:prstGeom prst="line">
              <a:avLst/>
            </a:prstGeom>
            <a:noFill/>
            <a:ln w="1206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36" name="Line 162"/>
            <p:cNvSpPr>
              <a:spLocks noChangeShapeType="1"/>
            </p:cNvSpPr>
            <p:nvPr/>
          </p:nvSpPr>
          <p:spPr bwMode="auto">
            <a:xfrm>
              <a:off x="2587" y="813"/>
              <a:ext cx="0" cy="448"/>
            </a:xfrm>
            <a:prstGeom prst="line">
              <a:avLst/>
            </a:prstGeom>
            <a:noFill/>
            <a:ln w="1206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37" name="Line 161"/>
            <p:cNvSpPr>
              <a:spLocks noChangeShapeType="1"/>
            </p:cNvSpPr>
            <p:nvPr/>
          </p:nvSpPr>
          <p:spPr bwMode="auto">
            <a:xfrm flipH="1">
              <a:off x="2118" y="1261"/>
              <a:ext cx="469" cy="226"/>
            </a:xfrm>
            <a:prstGeom prst="line">
              <a:avLst/>
            </a:prstGeom>
            <a:noFill/>
            <a:ln w="1206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38" name="Line 160"/>
            <p:cNvSpPr>
              <a:spLocks noChangeShapeType="1"/>
            </p:cNvSpPr>
            <p:nvPr/>
          </p:nvSpPr>
          <p:spPr bwMode="auto">
            <a:xfrm flipH="1">
              <a:off x="2222" y="1357"/>
              <a:ext cx="360" cy="173"/>
            </a:xfrm>
            <a:prstGeom prst="line">
              <a:avLst/>
            </a:prstGeom>
            <a:noFill/>
            <a:ln w="1206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39" name="Line 159"/>
            <p:cNvSpPr>
              <a:spLocks noChangeShapeType="1"/>
            </p:cNvSpPr>
            <p:nvPr/>
          </p:nvSpPr>
          <p:spPr bwMode="auto">
            <a:xfrm>
              <a:off x="2118" y="1487"/>
              <a:ext cx="0" cy="451"/>
            </a:xfrm>
            <a:prstGeom prst="line">
              <a:avLst/>
            </a:prstGeom>
            <a:noFill/>
            <a:ln w="1206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40" name="Line 158"/>
            <p:cNvSpPr>
              <a:spLocks noChangeShapeType="1"/>
            </p:cNvSpPr>
            <p:nvPr/>
          </p:nvSpPr>
          <p:spPr bwMode="auto">
            <a:xfrm>
              <a:off x="2118" y="1938"/>
              <a:ext cx="469" cy="225"/>
            </a:xfrm>
            <a:prstGeom prst="line">
              <a:avLst/>
            </a:prstGeom>
            <a:noFill/>
            <a:ln w="1206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41" name="Line 157"/>
            <p:cNvSpPr>
              <a:spLocks noChangeShapeType="1"/>
            </p:cNvSpPr>
            <p:nvPr/>
          </p:nvSpPr>
          <p:spPr bwMode="auto">
            <a:xfrm>
              <a:off x="2222" y="1897"/>
              <a:ext cx="360" cy="173"/>
            </a:xfrm>
            <a:prstGeom prst="line">
              <a:avLst/>
            </a:prstGeom>
            <a:noFill/>
            <a:ln w="1206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42" name="Line 156"/>
            <p:cNvSpPr>
              <a:spLocks noChangeShapeType="1"/>
            </p:cNvSpPr>
            <p:nvPr/>
          </p:nvSpPr>
          <p:spPr bwMode="auto">
            <a:xfrm flipV="1">
              <a:off x="2587" y="1933"/>
              <a:ext cx="470" cy="230"/>
            </a:xfrm>
            <a:prstGeom prst="line">
              <a:avLst/>
            </a:prstGeom>
            <a:noFill/>
            <a:ln w="1206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43" name="Line 155"/>
            <p:cNvSpPr>
              <a:spLocks noChangeShapeType="1"/>
            </p:cNvSpPr>
            <p:nvPr/>
          </p:nvSpPr>
          <p:spPr bwMode="auto">
            <a:xfrm flipV="1">
              <a:off x="3057" y="1485"/>
              <a:ext cx="0" cy="448"/>
            </a:xfrm>
            <a:prstGeom prst="line">
              <a:avLst/>
            </a:prstGeom>
            <a:noFill/>
            <a:ln w="1206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44" name="Line 154"/>
            <p:cNvSpPr>
              <a:spLocks noChangeShapeType="1"/>
            </p:cNvSpPr>
            <p:nvPr/>
          </p:nvSpPr>
          <p:spPr bwMode="auto">
            <a:xfrm flipV="1">
              <a:off x="2961" y="1537"/>
              <a:ext cx="0" cy="344"/>
            </a:xfrm>
            <a:prstGeom prst="line">
              <a:avLst/>
            </a:prstGeom>
            <a:noFill/>
            <a:ln w="1206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45" name="Line 153"/>
            <p:cNvSpPr>
              <a:spLocks noChangeShapeType="1"/>
            </p:cNvSpPr>
            <p:nvPr/>
          </p:nvSpPr>
          <p:spPr bwMode="auto">
            <a:xfrm flipH="1" flipV="1">
              <a:off x="2587" y="1261"/>
              <a:ext cx="470" cy="224"/>
            </a:xfrm>
            <a:prstGeom prst="line">
              <a:avLst/>
            </a:prstGeom>
            <a:noFill/>
            <a:ln w="1206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46" name="Line 152"/>
            <p:cNvSpPr>
              <a:spLocks noChangeShapeType="1"/>
            </p:cNvSpPr>
            <p:nvPr/>
          </p:nvSpPr>
          <p:spPr bwMode="auto">
            <a:xfrm flipV="1">
              <a:off x="153" y="1441"/>
              <a:ext cx="614" cy="410"/>
            </a:xfrm>
            <a:prstGeom prst="line">
              <a:avLst/>
            </a:prstGeom>
            <a:noFill/>
            <a:ln w="1206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47" name="Line 151"/>
            <p:cNvSpPr>
              <a:spLocks noChangeShapeType="1"/>
            </p:cNvSpPr>
            <p:nvPr/>
          </p:nvSpPr>
          <p:spPr bwMode="auto">
            <a:xfrm>
              <a:off x="767" y="1441"/>
              <a:ext cx="592" cy="358"/>
            </a:xfrm>
            <a:prstGeom prst="line">
              <a:avLst/>
            </a:prstGeom>
            <a:noFill/>
            <a:ln w="1206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48" name="Line 150"/>
            <p:cNvSpPr>
              <a:spLocks noChangeShapeType="1"/>
            </p:cNvSpPr>
            <p:nvPr/>
          </p:nvSpPr>
          <p:spPr bwMode="auto">
            <a:xfrm>
              <a:off x="153" y="1851"/>
              <a:ext cx="0" cy="747"/>
            </a:xfrm>
            <a:prstGeom prst="line">
              <a:avLst/>
            </a:prstGeom>
            <a:noFill/>
            <a:ln w="1206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49" name="Line 149"/>
            <p:cNvSpPr>
              <a:spLocks noChangeShapeType="1"/>
            </p:cNvSpPr>
            <p:nvPr/>
          </p:nvSpPr>
          <p:spPr bwMode="auto">
            <a:xfrm>
              <a:off x="1359" y="1799"/>
              <a:ext cx="0" cy="810"/>
            </a:xfrm>
            <a:prstGeom prst="line">
              <a:avLst/>
            </a:prstGeom>
            <a:noFill/>
            <a:ln w="1206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50" name="Line 148"/>
            <p:cNvSpPr>
              <a:spLocks noChangeShapeType="1"/>
            </p:cNvSpPr>
            <p:nvPr/>
          </p:nvSpPr>
          <p:spPr bwMode="auto">
            <a:xfrm>
              <a:off x="153" y="2598"/>
              <a:ext cx="330" cy="355"/>
            </a:xfrm>
            <a:prstGeom prst="line">
              <a:avLst/>
            </a:prstGeom>
            <a:noFill/>
            <a:ln w="1206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51" name="Line 147"/>
            <p:cNvSpPr>
              <a:spLocks noChangeShapeType="1"/>
            </p:cNvSpPr>
            <p:nvPr/>
          </p:nvSpPr>
          <p:spPr bwMode="auto">
            <a:xfrm flipH="1">
              <a:off x="1023" y="2609"/>
              <a:ext cx="336" cy="344"/>
            </a:xfrm>
            <a:prstGeom prst="line">
              <a:avLst/>
            </a:prstGeom>
            <a:noFill/>
            <a:ln w="1206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52" name="Line 146"/>
            <p:cNvSpPr>
              <a:spLocks noChangeShapeType="1"/>
            </p:cNvSpPr>
            <p:nvPr/>
          </p:nvSpPr>
          <p:spPr bwMode="auto">
            <a:xfrm>
              <a:off x="483" y="2953"/>
              <a:ext cx="540" cy="0"/>
            </a:xfrm>
            <a:prstGeom prst="line">
              <a:avLst/>
            </a:prstGeom>
            <a:noFill/>
            <a:ln w="1206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53" name="Rectangle 145"/>
            <p:cNvSpPr>
              <a:spLocks noChangeArrowheads="1"/>
            </p:cNvSpPr>
            <p:nvPr/>
          </p:nvSpPr>
          <p:spPr bwMode="auto">
            <a:xfrm>
              <a:off x="553" y="2192"/>
              <a:ext cx="210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400">
                  <a:solidFill>
                    <a:srgbClr val="000000"/>
                  </a:solidFill>
                  <a:cs typeface="Times New Roman" pitchFamily="18" charset="0"/>
                </a:rPr>
                <a:t>N</a:t>
              </a:r>
              <a:endParaRPr lang="en-US"/>
            </a:p>
          </p:txBody>
        </p:sp>
        <p:sp>
          <p:nvSpPr>
            <p:cNvPr id="21554" name="Line 144"/>
            <p:cNvSpPr>
              <a:spLocks noChangeShapeType="1"/>
            </p:cNvSpPr>
            <p:nvPr/>
          </p:nvSpPr>
          <p:spPr bwMode="auto">
            <a:xfrm flipV="1">
              <a:off x="153" y="2395"/>
              <a:ext cx="445" cy="203"/>
            </a:xfrm>
            <a:prstGeom prst="line">
              <a:avLst/>
            </a:prstGeom>
            <a:noFill/>
            <a:ln w="1206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55" name="Line 143"/>
            <p:cNvSpPr>
              <a:spLocks noChangeShapeType="1"/>
            </p:cNvSpPr>
            <p:nvPr/>
          </p:nvSpPr>
          <p:spPr bwMode="auto">
            <a:xfrm>
              <a:off x="901" y="2398"/>
              <a:ext cx="458" cy="211"/>
            </a:xfrm>
            <a:prstGeom prst="line">
              <a:avLst/>
            </a:prstGeom>
            <a:noFill/>
            <a:ln w="1206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56" name="Rectangle 142"/>
            <p:cNvSpPr>
              <a:spLocks noChangeArrowheads="1"/>
            </p:cNvSpPr>
            <p:nvPr/>
          </p:nvSpPr>
          <p:spPr bwMode="auto">
            <a:xfrm>
              <a:off x="512" y="1783"/>
              <a:ext cx="210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400">
                  <a:solidFill>
                    <a:srgbClr val="000000"/>
                  </a:solidFill>
                  <a:cs typeface="Times New Roman" pitchFamily="18" charset="0"/>
                </a:rPr>
                <a:t>C</a:t>
              </a:r>
              <a:endParaRPr lang="en-US"/>
            </a:p>
          </p:txBody>
        </p:sp>
        <p:sp>
          <p:nvSpPr>
            <p:cNvPr id="21557" name="Rectangle 141"/>
            <p:cNvSpPr>
              <a:spLocks noChangeArrowheads="1"/>
            </p:cNvSpPr>
            <p:nvPr/>
          </p:nvSpPr>
          <p:spPr bwMode="auto">
            <a:xfrm>
              <a:off x="747" y="1783"/>
              <a:ext cx="210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400">
                  <a:solidFill>
                    <a:srgbClr val="000000"/>
                  </a:solidFill>
                  <a:cs typeface="Times New Roman" pitchFamily="18" charset="0"/>
                </a:rPr>
                <a:t>H</a:t>
              </a:r>
              <a:endParaRPr lang="en-US"/>
            </a:p>
          </p:txBody>
        </p:sp>
        <p:sp>
          <p:nvSpPr>
            <p:cNvPr id="21558" name="Rectangle 140"/>
            <p:cNvSpPr>
              <a:spLocks noChangeArrowheads="1"/>
            </p:cNvSpPr>
            <p:nvPr/>
          </p:nvSpPr>
          <p:spPr bwMode="auto">
            <a:xfrm>
              <a:off x="999" y="1954"/>
              <a:ext cx="105" cy="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900">
                  <a:solidFill>
                    <a:srgbClr val="000000"/>
                  </a:solidFill>
                  <a:cs typeface="Times New Roman" pitchFamily="18" charset="0"/>
                </a:rPr>
                <a:t>3</a:t>
              </a:r>
              <a:endParaRPr lang="en-US"/>
            </a:p>
          </p:txBody>
        </p:sp>
        <p:sp>
          <p:nvSpPr>
            <p:cNvPr id="21559" name="Line 139"/>
            <p:cNvSpPr>
              <a:spLocks noChangeShapeType="1"/>
            </p:cNvSpPr>
            <p:nvPr/>
          </p:nvSpPr>
          <p:spPr bwMode="auto">
            <a:xfrm flipH="1" flipV="1">
              <a:off x="718" y="2058"/>
              <a:ext cx="13" cy="135"/>
            </a:xfrm>
            <a:prstGeom prst="line">
              <a:avLst/>
            </a:prstGeom>
            <a:noFill/>
            <a:ln w="1206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60" name="Line 138"/>
            <p:cNvSpPr>
              <a:spLocks noChangeShapeType="1"/>
            </p:cNvSpPr>
            <p:nvPr/>
          </p:nvSpPr>
          <p:spPr bwMode="auto">
            <a:xfrm flipV="1">
              <a:off x="767" y="1136"/>
              <a:ext cx="0" cy="305"/>
            </a:xfrm>
            <a:prstGeom prst="line">
              <a:avLst/>
            </a:prstGeom>
            <a:noFill/>
            <a:ln w="1206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61" name="Rectangle 137"/>
            <p:cNvSpPr>
              <a:spLocks noChangeArrowheads="1"/>
            </p:cNvSpPr>
            <p:nvPr/>
          </p:nvSpPr>
          <p:spPr bwMode="auto">
            <a:xfrm>
              <a:off x="-65" y="3322"/>
              <a:ext cx="5842" cy="3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100" dirty="0" err="1">
                  <a:latin typeface="Arial CYR" charset="-52"/>
                  <a:cs typeface="Times New Roman" pitchFamily="18" charset="0"/>
                </a:rPr>
                <a:t>Атроп</a:t>
              </a:r>
              <a:r>
                <a:rPr lang="ru-RU" sz="1100" dirty="0">
                  <a:latin typeface="Arial CYR" charset="-52"/>
                  <a:cs typeface="Times New Roman" pitchFamily="18" charset="0"/>
                </a:rPr>
                <a:t>і</a:t>
              </a:r>
              <a:r>
                <a:rPr lang="en-US" sz="1100" dirty="0">
                  <a:latin typeface="Arial CYR" charset="-52"/>
                  <a:cs typeface="Times New Roman" pitchFamily="18" charset="0"/>
                </a:rPr>
                <a:t>н</a:t>
              </a:r>
              <a:r>
                <a:rPr lang="ru-RU" sz="1100" dirty="0">
                  <a:latin typeface="Arial CYR" charset="-52"/>
                  <a:cs typeface="Times New Roman" pitchFamily="18" charset="0"/>
                </a:rPr>
                <a:t> (</a:t>
              </a:r>
              <a:r>
                <a:rPr lang="ru-RU" sz="1100" dirty="0" err="1">
                  <a:latin typeface="Arial CYR" charset="-52"/>
                  <a:cs typeface="Times New Roman" pitchFamily="18" charset="0"/>
                </a:rPr>
                <a:t>естер</a:t>
              </a:r>
              <a:r>
                <a:rPr lang="ru-RU" sz="1100" dirty="0">
                  <a:latin typeface="Arial CYR" charset="-52"/>
                  <a:cs typeface="Times New Roman" pitchFamily="18" charset="0"/>
                </a:rPr>
                <a:t> </a:t>
              </a:r>
              <a:r>
                <a:rPr lang="ru-RU" sz="1100" dirty="0" err="1">
                  <a:latin typeface="Arial CYR" charset="-52"/>
                  <a:cs typeface="Times New Roman" pitchFamily="18" charset="0"/>
                </a:rPr>
                <a:t>тропіна</a:t>
              </a:r>
              <a:r>
                <a:rPr lang="ru-RU" sz="1100" dirty="0">
                  <a:latin typeface="Arial CYR" charset="-52"/>
                  <a:cs typeface="Times New Roman" pitchFamily="18" charset="0"/>
                </a:rPr>
                <a:t>  та </a:t>
              </a:r>
              <a:r>
                <a:rPr lang="ru-RU" sz="1100" dirty="0" err="1">
                  <a:latin typeface="Arial CYR" charset="-52"/>
                  <a:cs typeface="Times New Roman" pitchFamily="18" charset="0"/>
                </a:rPr>
                <a:t>тропової</a:t>
              </a:r>
              <a:r>
                <a:rPr lang="ru-RU" sz="1100" dirty="0">
                  <a:latin typeface="Arial CYR" charset="-52"/>
                  <a:cs typeface="Times New Roman" pitchFamily="18" charset="0"/>
                </a:rPr>
                <a:t> </a:t>
              </a:r>
              <a:r>
                <a:rPr lang="ru-RU" sz="1100" dirty="0" err="1">
                  <a:latin typeface="Arial CYR" charset="-52"/>
                  <a:cs typeface="Times New Roman" pitchFamily="18" charset="0"/>
                </a:rPr>
                <a:t>кислоти</a:t>
              </a:r>
              <a:r>
                <a:rPr lang="ru-RU" sz="1100" dirty="0">
                  <a:latin typeface="Arial CYR" charset="-52"/>
                  <a:cs typeface="Times New Roman" pitchFamily="18" charset="0"/>
                </a:rPr>
                <a:t>) </a:t>
              </a:r>
              <a:endParaRPr lang="en-US" dirty="0"/>
            </a:p>
          </p:txBody>
        </p:sp>
        <p:sp>
          <p:nvSpPr>
            <p:cNvPr id="21562" name="Rectangle 136"/>
            <p:cNvSpPr>
              <a:spLocks noChangeArrowheads="1"/>
            </p:cNvSpPr>
            <p:nvPr/>
          </p:nvSpPr>
          <p:spPr bwMode="auto">
            <a:xfrm>
              <a:off x="1790" y="2209"/>
              <a:ext cx="1990" cy="10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algn="ctr" eaLnBrk="0" hangingPunct="0"/>
              <a:r>
                <a:rPr lang="ru-RU" sz="1100" dirty="0" err="1">
                  <a:solidFill>
                    <a:srgbClr val="0000FF"/>
                  </a:solidFill>
                  <a:latin typeface="Arial CYR" charset="-52"/>
                  <a:cs typeface="Times New Roman" pitchFamily="18" charset="0"/>
                </a:rPr>
                <a:t>Залишок</a:t>
              </a:r>
              <a:endParaRPr lang="ru-RU" sz="800" dirty="0"/>
            </a:p>
            <a:p>
              <a:pPr algn="ctr" eaLnBrk="0" hangingPunct="0"/>
              <a:r>
                <a:rPr lang="ru-RU" sz="1100" dirty="0" err="1">
                  <a:solidFill>
                    <a:srgbClr val="0000FF"/>
                  </a:solidFill>
                  <a:latin typeface="Arial CYR" charset="-52"/>
                  <a:cs typeface="Times New Roman" pitchFamily="18" charset="0"/>
                </a:rPr>
                <a:t>тропової</a:t>
              </a:r>
              <a:r>
                <a:rPr lang="en-US" sz="1100" dirty="0">
                  <a:solidFill>
                    <a:srgbClr val="0000FF"/>
                  </a:solidFill>
                  <a:latin typeface="Arial CYR" charset="-52"/>
                  <a:cs typeface="Times New Roman" pitchFamily="18" charset="0"/>
                </a:rPr>
                <a:t> </a:t>
              </a:r>
              <a:r>
                <a:rPr lang="ru-RU" sz="1100" dirty="0" err="1">
                  <a:solidFill>
                    <a:srgbClr val="0000FF"/>
                  </a:solidFill>
                  <a:latin typeface="Arial CYR" charset="-52"/>
                  <a:cs typeface="Times New Roman" pitchFamily="18" charset="0"/>
                </a:rPr>
                <a:t>кислоти</a:t>
              </a:r>
              <a:endParaRPr lang="ru-RU" dirty="0"/>
            </a:p>
          </p:txBody>
        </p:sp>
      </p:grpSp>
      <p:pic>
        <p:nvPicPr>
          <p:cNvPr id="21524" name="Picture 18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8" t="21185" r="5132" b="21503"/>
          <a:stretch>
            <a:fillRect/>
          </a:stretch>
        </p:blipFill>
        <p:spPr bwMode="auto">
          <a:xfrm>
            <a:off x="7486650" y="4249738"/>
            <a:ext cx="1633538" cy="1033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468313" y="12700"/>
            <a:ext cx="8229600" cy="392113"/>
          </a:xfrm>
        </p:spPr>
        <p:txBody>
          <a:bodyPr/>
          <a:lstStyle/>
          <a:p>
            <a:r>
              <a:rPr lang="ru-RU" sz="2000" b="1" dirty="0">
                <a:solidFill>
                  <a:srgbClr val="FF0000"/>
                </a:solidFill>
              </a:rPr>
              <a:t>ШЕСТИЧЛЕНІ ГЕТЕРОЦИКЛИ З 2-ма ГЕТЕРОАТОМАМИ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4" y="261877"/>
            <a:ext cx="9164638" cy="4525963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buFontTx/>
              <a:buNone/>
              <a:defRPr/>
            </a:pPr>
            <a:r>
              <a:rPr lang="uk-UA" sz="1600" b="1" kern="1200" dirty="0">
                <a:solidFill>
                  <a:srgbClr val="000000"/>
                </a:solidFill>
              </a:rPr>
              <a:t>Похідні </a:t>
            </a:r>
            <a:r>
              <a:rPr lang="uk-UA" sz="1600" b="1" kern="1200" dirty="0" err="1">
                <a:solidFill>
                  <a:srgbClr val="000000"/>
                </a:solidFill>
              </a:rPr>
              <a:t>піримідину</a:t>
            </a:r>
            <a:r>
              <a:rPr lang="uk-UA" sz="1600" b="1" kern="1200" dirty="0">
                <a:solidFill>
                  <a:srgbClr val="000000"/>
                </a:solidFill>
              </a:rPr>
              <a:t> – </a:t>
            </a:r>
            <a:r>
              <a:rPr lang="uk-UA" sz="1600" b="1" kern="1200" dirty="0" err="1">
                <a:solidFill>
                  <a:srgbClr val="000000"/>
                </a:solidFill>
              </a:rPr>
              <a:t>гідрокси</a:t>
            </a:r>
            <a:r>
              <a:rPr lang="uk-UA" sz="1600" b="1" kern="1200" dirty="0">
                <a:solidFill>
                  <a:srgbClr val="000000"/>
                </a:solidFill>
              </a:rPr>
              <a:t>- і </a:t>
            </a:r>
            <a:r>
              <a:rPr lang="uk-UA" sz="1600" b="1" kern="1200" dirty="0" err="1">
                <a:solidFill>
                  <a:srgbClr val="000000"/>
                </a:solidFill>
              </a:rPr>
              <a:t>амінопіримідин</a:t>
            </a:r>
            <a:r>
              <a:rPr lang="uk-UA" sz="1600" b="1" kern="1200" dirty="0">
                <a:solidFill>
                  <a:srgbClr val="000000"/>
                </a:solidFill>
              </a:rPr>
              <a:t>, які входять до складу нуклеотидів нуклеїнових кислот, вітамінів і коферментів, так звані «азотисті основи»:</a:t>
            </a:r>
            <a:endParaRPr lang="uk-UA" sz="1800" b="1" i="1" kern="1200" dirty="0">
              <a:solidFill>
                <a:srgbClr val="990000"/>
              </a:solidFill>
            </a:endParaRPr>
          </a:p>
          <a:p>
            <a:pPr marL="0" indent="0" eaLnBrk="1" hangingPunct="1">
              <a:spcBef>
                <a:spcPct val="0"/>
              </a:spcBef>
              <a:buFontTx/>
              <a:buNone/>
              <a:defRPr/>
            </a:pPr>
            <a:endParaRPr lang="uk-UA" sz="1800" b="1" i="1" kern="1200" dirty="0">
              <a:solidFill>
                <a:srgbClr val="990000"/>
              </a:solidFill>
            </a:endParaRPr>
          </a:p>
          <a:p>
            <a:pPr marL="0" indent="0" eaLnBrk="1" hangingPunct="1">
              <a:spcBef>
                <a:spcPct val="0"/>
              </a:spcBef>
              <a:buFontTx/>
              <a:buNone/>
              <a:defRPr/>
            </a:pPr>
            <a:endParaRPr lang="uk-UA" sz="1800" b="1" i="1" kern="1200" dirty="0">
              <a:solidFill>
                <a:srgbClr val="990000"/>
              </a:solidFill>
            </a:endParaRPr>
          </a:p>
          <a:p>
            <a:pPr marL="0" indent="0" eaLnBrk="1" hangingPunct="1">
              <a:spcBef>
                <a:spcPct val="0"/>
              </a:spcBef>
              <a:buFontTx/>
              <a:buNone/>
              <a:defRPr/>
            </a:pPr>
            <a:endParaRPr lang="uk-UA" sz="1800" b="1" i="1" kern="1200" dirty="0">
              <a:solidFill>
                <a:srgbClr val="990000"/>
              </a:solidFill>
            </a:endParaRPr>
          </a:p>
          <a:p>
            <a:pPr marL="0" indent="0" eaLnBrk="1" hangingPunct="1">
              <a:spcBef>
                <a:spcPct val="0"/>
              </a:spcBef>
              <a:buFontTx/>
              <a:buNone/>
              <a:defRPr/>
            </a:pPr>
            <a:endParaRPr lang="uk-UA" sz="1800" b="1" i="1" kern="1200" dirty="0">
              <a:solidFill>
                <a:srgbClr val="990000"/>
              </a:solidFill>
            </a:endParaRPr>
          </a:p>
          <a:p>
            <a:pPr marL="0" indent="0" eaLnBrk="1" hangingPunct="1">
              <a:spcBef>
                <a:spcPct val="0"/>
              </a:spcBef>
              <a:buFontTx/>
              <a:buNone/>
              <a:defRPr/>
            </a:pPr>
            <a:endParaRPr lang="uk-UA" sz="1800" b="1" i="1" kern="1200" dirty="0">
              <a:solidFill>
                <a:srgbClr val="990000"/>
              </a:solidFill>
            </a:endParaRPr>
          </a:p>
          <a:p>
            <a:pPr marL="0" indent="0" eaLnBrk="1" hangingPunct="1">
              <a:spcBef>
                <a:spcPct val="0"/>
              </a:spcBef>
              <a:buFontTx/>
              <a:buChar char="-"/>
              <a:defRPr/>
            </a:pPr>
            <a:r>
              <a:rPr lang="ru-RU" sz="1600" b="1" i="1" kern="1200" dirty="0" err="1">
                <a:solidFill>
                  <a:srgbClr val="660033"/>
                </a:solidFill>
              </a:rPr>
              <a:t>барбітурова</a:t>
            </a:r>
            <a:r>
              <a:rPr lang="ru-RU" sz="1600" b="1" i="1" kern="1200" dirty="0">
                <a:solidFill>
                  <a:srgbClr val="660033"/>
                </a:solidFill>
              </a:rPr>
              <a:t> кислота (</a:t>
            </a:r>
            <a:r>
              <a:rPr lang="ru-RU" sz="1600" b="1" i="1" kern="1200" dirty="0" err="1">
                <a:solidFill>
                  <a:srgbClr val="660033"/>
                </a:solidFill>
              </a:rPr>
              <a:t>циклічний</a:t>
            </a:r>
            <a:r>
              <a:rPr lang="ru-RU" sz="1600" b="1" i="1" kern="1200" dirty="0">
                <a:solidFill>
                  <a:srgbClr val="660033"/>
                </a:solidFill>
              </a:rPr>
              <a:t> </a:t>
            </a:r>
            <a:r>
              <a:rPr lang="ru-RU" sz="1600" b="1" i="1" kern="1200" dirty="0" err="1">
                <a:solidFill>
                  <a:srgbClr val="660033"/>
                </a:solidFill>
              </a:rPr>
              <a:t>уреїд</a:t>
            </a:r>
            <a:r>
              <a:rPr lang="ru-RU" sz="1600" b="1" i="1" kern="1200" dirty="0">
                <a:solidFill>
                  <a:srgbClr val="660033"/>
                </a:solidFill>
              </a:rPr>
              <a:t> </a:t>
            </a:r>
            <a:r>
              <a:rPr lang="ru-RU" sz="1600" b="1" i="1" kern="1200" dirty="0" err="1">
                <a:solidFill>
                  <a:srgbClr val="660033"/>
                </a:solidFill>
              </a:rPr>
              <a:t>малонової</a:t>
            </a:r>
            <a:r>
              <a:rPr lang="ru-RU" sz="1600" b="1" i="1" kern="1200" dirty="0">
                <a:solidFill>
                  <a:srgbClr val="660033"/>
                </a:solidFill>
              </a:rPr>
              <a:t> к-</a:t>
            </a:r>
            <a:r>
              <a:rPr lang="ru-RU" sz="1600" b="1" i="1" kern="1200" dirty="0" err="1">
                <a:solidFill>
                  <a:srgbClr val="660033"/>
                </a:solidFill>
              </a:rPr>
              <a:t>ти</a:t>
            </a:r>
            <a:r>
              <a:rPr lang="ru-RU" sz="1600" b="1" i="1" kern="1200" dirty="0">
                <a:solidFill>
                  <a:srgbClr val="660033"/>
                </a:solidFill>
              </a:rPr>
              <a:t>)</a:t>
            </a:r>
          </a:p>
          <a:p>
            <a:pPr marL="0" indent="0" eaLnBrk="1" hangingPunct="1">
              <a:spcBef>
                <a:spcPct val="0"/>
              </a:spcBef>
              <a:buFontTx/>
              <a:buChar char="-"/>
              <a:defRPr/>
            </a:pPr>
            <a:r>
              <a:rPr lang="ru-RU" sz="1600" b="1" i="1" kern="1200" dirty="0">
                <a:solidFill>
                  <a:srgbClr val="660033"/>
                </a:solidFill>
              </a:rPr>
              <a:t>  (2,4,6-тригідроксипіримідин), у </a:t>
            </a:r>
            <a:r>
              <a:rPr lang="ru-RU" sz="1600" b="1" i="1" kern="1200" dirty="0" err="1">
                <a:solidFill>
                  <a:srgbClr val="660033"/>
                </a:solidFill>
              </a:rPr>
              <a:t>водних</a:t>
            </a:r>
            <a:r>
              <a:rPr lang="ru-RU" sz="1600" b="1" i="1" kern="1200" dirty="0">
                <a:solidFill>
                  <a:srgbClr val="660033"/>
                </a:solidFill>
              </a:rPr>
              <a:t> </a:t>
            </a:r>
            <a:r>
              <a:rPr lang="ru-RU" sz="1600" b="1" i="1" kern="1200" dirty="0" err="1">
                <a:solidFill>
                  <a:srgbClr val="660033"/>
                </a:solidFill>
              </a:rPr>
              <a:t>розчинах</a:t>
            </a:r>
            <a:r>
              <a:rPr lang="ru-RU" sz="1600" b="1" i="1" kern="1200" dirty="0">
                <a:solidFill>
                  <a:srgbClr val="660033"/>
                </a:solidFill>
              </a:rPr>
              <a:t> </a:t>
            </a:r>
            <a:r>
              <a:rPr lang="ru-RU" sz="1600" b="1" i="1" kern="1200" dirty="0" err="1">
                <a:solidFill>
                  <a:srgbClr val="660033"/>
                </a:solidFill>
              </a:rPr>
              <a:t>може</a:t>
            </a:r>
            <a:endParaRPr lang="ru-RU" sz="1600" b="1" i="1" kern="1200" dirty="0">
              <a:solidFill>
                <a:srgbClr val="660033"/>
              </a:solidFill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r>
              <a:rPr lang="ru-RU" sz="1600" b="1" i="1" kern="1200" dirty="0" err="1">
                <a:solidFill>
                  <a:srgbClr val="660033"/>
                </a:solidFill>
              </a:rPr>
              <a:t>існувати</a:t>
            </a:r>
            <a:r>
              <a:rPr lang="ru-RU" sz="1600" b="1" i="1" kern="1200" dirty="0">
                <a:solidFill>
                  <a:srgbClr val="660033"/>
                </a:solidFill>
              </a:rPr>
              <a:t> в </a:t>
            </a:r>
            <a:r>
              <a:rPr lang="ru-RU" sz="1600" b="1" i="1" kern="1200" dirty="0" err="1">
                <a:solidFill>
                  <a:srgbClr val="660033"/>
                </a:solidFill>
              </a:rPr>
              <a:t>декількох</a:t>
            </a:r>
            <a:r>
              <a:rPr lang="ru-RU" sz="1600" b="1" i="1" kern="1200" dirty="0">
                <a:solidFill>
                  <a:srgbClr val="660033"/>
                </a:solidFill>
              </a:rPr>
              <a:t> </a:t>
            </a:r>
            <a:r>
              <a:rPr lang="ru-RU" sz="1600" b="1" i="1" kern="1200" dirty="0" err="1">
                <a:solidFill>
                  <a:srgbClr val="660033"/>
                </a:solidFill>
              </a:rPr>
              <a:t>таутомерних</a:t>
            </a:r>
            <a:r>
              <a:rPr lang="ru-RU" sz="1600" b="1" i="1" kern="1200" dirty="0">
                <a:solidFill>
                  <a:srgbClr val="660033"/>
                </a:solidFill>
              </a:rPr>
              <a:t> формах:</a:t>
            </a: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ru-RU" sz="1600" b="1" i="1" kern="1200" dirty="0">
              <a:solidFill>
                <a:srgbClr val="660033"/>
              </a:solidFill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uk-UA" sz="1600" b="1" kern="1200" dirty="0">
              <a:solidFill>
                <a:srgbClr val="000000"/>
              </a:solidFill>
            </a:endParaRPr>
          </a:p>
          <a:p>
            <a:pPr marL="0" indent="0" eaLnBrk="1" hangingPunct="1">
              <a:spcBef>
                <a:spcPct val="0"/>
              </a:spcBef>
              <a:buFontTx/>
              <a:buChar char="-"/>
              <a:defRPr/>
            </a:pPr>
            <a:r>
              <a:rPr lang="uk-UA" sz="1600" b="1" i="1" kern="1200" dirty="0">
                <a:solidFill>
                  <a:srgbClr val="006600"/>
                </a:solidFill>
              </a:rPr>
              <a:t>Лактам-</a:t>
            </a:r>
            <a:r>
              <a:rPr lang="uk-UA" sz="1600" b="1" i="1" kern="1200" dirty="0" err="1">
                <a:solidFill>
                  <a:srgbClr val="006600"/>
                </a:solidFill>
              </a:rPr>
              <a:t>лактимна</a:t>
            </a:r>
            <a:r>
              <a:rPr lang="uk-UA" sz="1600" b="1" kern="1200" dirty="0">
                <a:solidFill>
                  <a:srgbClr val="006600"/>
                </a:solidFill>
              </a:rPr>
              <a:t> </a:t>
            </a:r>
            <a:r>
              <a:rPr lang="uk-UA" sz="1600" b="1" kern="1200" dirty="0">
                <a:solidFill>
                  <a:srgbClr val="000000"/>
                </a:solidFill>
              </a:rPr>
              <a:t>таутомерія зумовлена міграцією атома гідрогену 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  <a:defRPr/>
            </a:pPr>
            <a:r>
              <a:rPr lang="uk-UA" sz="1600" b="1" kern="1200" dirty="0">
                <a:solidFill>
                  <a:srgbClr val="000000"/>
                </a:solidFill>
              </a:rPr>
              <a:t>між </a:t>
            </a:r>
            <a:r>
              <a:rPr lang="en-US" sz="1600" b="1" kern="1200" dirty="0">
                <a:solidFill>
                  <a:srgbClr val="000000"/>
                </a:solidFill>
              </a:rPr>
              <a:t>NH</a:t>
            </a:r>
            <a:r>
              <a:rPr lang="ru-RU" sz="1600" b="1" kern="1200" dirty="0">
                <a:solidFill>
                  <a:srgbClr val="000000"/>
                </a:solidFill>
              </a:rPr>
              <a:t>-  и </a:t>
            </a:r>
            <a:r>
              <a:rPr lang="ru-RU" sz="1600" b="1" kern="1200" dirty="0" err="1">
                <a:solidFill>
                  <a:srgbClr val="000000"/>
                </a:solidFill>
              </a:rPr>
              <a:t>карбонільними</a:t>
            </a:r>
            <a:r>
              <a:rPr lang="ru-RU" sz="1600" b="1" kern="1200" dirty="0">
                <a:solidFill>
                  <a:srgbClr val="000000"/>
                </a:solidFill>
              </a:rPr>
              <a:t> </a:t>
            </a:r>
            <a:r>
              <a:rPr lang="ru-RU" sz="1600" b="1" kern="1200" dirty="0" err="1">
                <a:solidFill>
                  <a:srgbClr val="000000"/>
                </a:solidFill>
              </a:rPr>
              <a:t>групами</a:t>
            </a:r>
            <a:r>
              <a:rPr lang="ru-RU" sz="1600" b="1" kern="1200" dirty="0">
                <a:solidFill>
                  <a:srgbClr val="000000"/>
                </a:solidFill>
              </a:rPr>
              <a:t>, 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  <a:defRPr/>
            </a:pPr>
            <a:r>
              <a:rPr lang="ru-RU" sz="1600" b="1" kern="1200" dirty="0">
                <a:solidFill>
                  <a:srgbClr val="000000"/>
                </a:solidFill>
              </a:rPr>
              <a:t>-</a:t>
            </a:r>
            <a:r>
              <a:rPr lang="ru-RU" sz="1600" b="1" i="1" kern="1200" dirty="0">
                <a:solidFill>
                  <a:srgbClr val="006600"/>
                </a:solidFill>
              </a:rPr>
              <a:t>кето-</a:t>
            </a:r>
            <a:r>
              <a:rPr lang="ru-RU" sz="1600" b="1" i="1" kern="1200" dirty="0" err="1">
                <a:solidFill>
                  <a:srgbClr val="006600"/>
                </a:solidFill>
              </a:rPr>
              <a:t>енольная</a:t>
            </a:r>
            <a:r>
              <a:rPr lang="ru-RU" sz="1600" b="1" kern="1200" dirty="0">
                <a:solidFill>
                  <a:srgbClr val="000000"/>
                </a:solidFill>
              </a:rPr>
              <a:t> таутомерия – </a:t>
            </a:r>
            <a:r>
              <a:rPr lang="ru-RU" sz="1600" b="1" kern="1200" dirty="0" err="1" smtClean="0">
                <a:solidFill>
                  <a:srgbClr val="000000"/>
                </a:solidFill>
              </a:rPr>
              <a:t>міграцією</a:t>
            </a:r>
            <a:r>
              <a:rPr lang="ru-RU" sz="1600" b="1" kern="1200" dirty="0" smtClean="0">
                <a:solidFill>
                  <a:srgbClr val="000000"/>
                </a:solidFill>
              </a:rPr>
              <a:t> </a:t>
            </a:r>
            <a:endParaRPr lang="ru-RU" sz="1600" b="1" kern="1200" dirty="0">
              <a:solidFill>
                <a:srgbClr val="000000"/>
              </a:solidFill>
            </a:endParaRPr>
          </a:p>
          <a:p>
            <a:pPr marL="0" indent="0" eaLnBrk="1" hangingPunct="1">
              <a:spcBef>
                <a:spcPct val="0"/>
              </a:spcBef>
              <a:buFontTx/>
              <a:buNone/>
              <a:defRPr/>
            </a:pPr>
            <a:r>
              <a:rPr lang="ru-RU" sz="1600" b="1" kern="1200" dirty="0" err="1">
                <a:solidFill>
                  <a:srgbClr val="000000"/>
                </a:solidFill>
              </a:rPr>
              <a:t>гідрогену</a:t>
            </a:r>
            <a:r>
              <a:rPr lang="ru-RU" sz="1600" b="1" kern="1200" dirty="0">
                <a:solidFill>
                  <a:srgbClr val="000000"/>
                </a:solidFill>
              </a:rPr>
              <a:t> </a:t>
            </a:r>
            <a:r>
              <a:rPr lang="ru-RU" sz="1600" b="1" kern="1200" dirty="0" err="1">
                <a:solidFill>
                  <a:srgbClr val="000000"/>
                </a:solidFill>
              </a:rPr>
              <a:t>між</a:t>
            </a:r>
            <a:r>
              <a:rPr lang="ru-RU" sz="1600" b="1" kern="1200" dirty="0">
                <a:solidFill>
                  <a:srgbClr val="000000"/>
                </a:solidFill>
              </a:rPr>
              <a:t> </a:t>
            </a:r>
            <a:r>
              <a:rPr lang="ru-RU" sz="1600" b="1" kern="1200" dirty="0" err="1">
                <a:solidFill>
                  <a:srgbClr val="000000"/>
                </a:solidFill>
              </a:rPr>
              <a:t>метиленовими</a:t>
            </a:r>
            <a:r>
              <a:rPr lang="ru-RU" sz="1600" b="1" kern="1200" dirty="0">
                <a:solidFill>
                  <a:srgbClr val="000000"/>
                </a:solidFill>
              </a:rPr>
              <a:t> – СН</a:t>
            </a:r>
            <a:r>
              <a:rPr lang="ru-RU" sz="1600" b="1" kern="1200" baseline="-25000" dirty="0">
                <a:solidFill>
                  <a:srgbClr val="000000"/>
                </a:solidFill>
              </a:rPr>
              <a:t>2</a:t>
            </a:r>
            <a:r>
              <a:rPr lang="ru-RU" sz="1600" b="1" kern="1200" dirty="0">
                <a:solidFill>
                  <a:srgbClr val="000000"/>
                </a:solidFill>
              </a:rPr>
              <a:t>- і 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  <a:defRPr/>
            </a:pPr>
            <a:r>
              <a:rPr lang="ru-RU" sz="1600" b="1" kern="1200" dirty="0" err="1">
                <a:solidFill>
                  <a:srgbClr val="000000"/>
                </a:solidFill>
              </a:rPr>
              <a:t>карбонільними</a:t>
            </a:r>
            <a:r>
              <a:rPr lang="ru-RU" sz="1600" b="1" kern="1200" dirty="0">
                <a:solidFill>
                  <a:srgbClr val="000000"/>
                </a:solidFill>
              </a:rPr>
              <a:t> </a:t>
            </a:r>
            <a:r>
              <a:rPr lang="ru-RU" sz="1600" b="1" kern="1200" dirty="0" err="1">
                <a:solidFill>
                  <a:srgbClr val="000000"/>
                </a:solidFill>
              </a:rPr>
              <a:t>групами</a:t>
            </a:r>
            <a:r>
              <a:rPr lang="ru-RU" sz="1600" b="1" kern="1200" dirty="0">
                <a:solidFill>
                  <a:srgbClr val="000000"/>
                </a:solidFill>
              </a:rPr>
              <a:t>: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  <a:defRPr/>
            </a:pPr>
            <a:endParaRPr lang="ru-RU" sz="1600" b="1" kern="1200" dirty="0">
              <a:solidFill>
                <a:srgbClr val="000000"/>
              </a:solidFill>
            </a:endParaRPr>
          </a:p>
          <a:p>
            <a:pPr marL="0" indent="0" eaLnBrk="1" hangingPunct="1">
              <a:spcBef>
                <a:spcPct val="0"/>
              </a:spcBef>
              <a:buFontTx/>
              <a:buNone/>
              <a:defRPr/>
            </a:pPr>
            <a:r>
              <a:rPr lang="ru-RU" sz="1600" b="1" i="1" kern="1200" dirty="0" err="1" smtClean="0">
                <a:solidFill>
                  <a:srgbClr val="000000"/>
                </a:solidFill>
              </a:rPr>
              <a:t>Барбітурати</a:t>
            </a:r>
            <a:r>
              <a:rPr lang="ru-RU" sz="1600" b="1" kern="1200" dirty="0" smtClean="0">
                <a:solidFill>
                  <a:srgbClr val="000000"/>
                </a:solidFill>
              </a:rPr>
              <a:t> </a:t>
            </a:r>
            <a:r>
              <a:rPr lang="ru-RU" sz="1600" b="1" kern="1200" dirty="0">
                <a:solidFill>
                  <a:srgbClr val="000000"/>
                </a:solidFill>
              </a:rPr>
              <a:t>(5,5-</a:t>
            </a:r>
            <a:r>
              <a:rPr lang="ru-RU" sz="1600" b="1" kern="1200" dirty="0" err="1">
                <a:solidFill>
                  <a:srgbClr val="000000"/>
                </a:solidFill>
              </a:rPr>
              <a:t>похідні</a:t>
            </a:r>
            <a:r>
              <a:rPr lang="ru-RU" sz="1600" b="1" kern="1200" dirty="0">
                <a:solidFill>
                  <a:srgbClr val="000000"/>
                </a:solidFill>
              </a:rPr>
              <a:t> </a:t>
            </a:r>
            <a:r>
              <a:rPr lang="ru-RU" sz="1600" b="1" kern="1200" dirty="0" err="1" smtClean="0">
                <a:solidFill>
                  <a:srgbClr val="000000"/>
                </a:solidFill>
              </a:rPr>
              <a:t>барбітурової</a:t>
            </a:r>
            <a:r>
              <a:rPr lang="ru-RU" sz="1600" b="1" kern="1200" dirty="0" smtClean="0">
                <a:solidFill>
                  <a:srgbClr val="000000"/>
                </a:solidFill>
              </a:rPr>
              <a:t> </a:t>
            </a:r>
            <a:r>
              <a:rPr lang="ru-RU" sz="1600" b="1" kern="1200" dirty="0" err="1">
                <a:solidFill>
                  <a:srgbClr val="000000"/>
                </a:solidFill>
              </a:rPr>
              <a:t>кислоти</a:t>
            </a:r>
            <a:r>
              <a:rPr lang="ru-RU" sz="1600" b="1" kern="1200" dirty="0">
                <a:solidFill>
                  <a:srgbClr val="000000"/>
                </a:solidFill>
              </a:rPr>
              <a:t>)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  <a:defRPr/>
            </a:pPr>
            <a:r>
              <a:rPr lang="ru-RU" sz="1600" b="1" kern="1200" dirty="0" err="1">
                <a:solidFill>
                  <a:srgbClr val="000000"/>
                </a:solidFill>
              </a:rPr>
              <a:t>Фенобарбітал</a:t>
            </a:r>
            <a:r>
              <a:rPr lang="ru-RU" sz="1600" b="1" kern="1200" dirty="0">
                <a:solidFill>
                  <a:srgbClr val="000000"/>
                </a:solidFill>
              </a:rPr>
              <a:t>: </a:t>
            </a:r>
            <a:r>
              <a:rPr lang="en-US" sz="1600" b="1" kern="1200" dirty="0">
                <a:solidFill>
                  <a:srgbClr val="000000"/>
                </a:solidFill>
              </a:rPr>
              <a:t>R</a:t>
            </a:r>
            <a:r>
              <a:rPr lang="ru-RU" sz="1600" b="1" kern="1200" baseline="-25000" dirty="0">
                <a:solidFill>
                  <a:srgbClr val="000000"/>
                </a:solidFill>
              </a:rPr>
              <a:t>1</a:t>
            </a:r>
            <a:r>
              <a:rPr lang="ru-RU" sz="1600" b="1" kern="1200" dirty="0">
                <a:solidFill>
                  <a:srgbClr val="000000"/>
                </a:solidFill>
              </a:rPr>
              <a:t> = </a:t>
            </a:r>
            <a:r>
              <a:rPr lang="en-US" sz="1600" b="1" kern="1200" dirty="0">
                <a:solidFill>
                  <a:srgbClr val="000000"/>
                </a:solidFill>
              </a:rPr>
              <a:t>C</a:t>
            </a:r>
            <a:r>
              <a:rPr lang="ru-RU" sz="1600" b="1" kern="1200" baseline="-25000" dirty="0">
                <a:solidFill>
                  <a:srgbClr val="000000"/>
                </a:solidFill>
              </a:rPr>
              <a:t>2</a:t>
            </a:r>
            <a:r>
              <a:rPr lang="en-US" sz="1600" b="1" kern="1200" dirty="0">
                <a:solidFill>
                  <a:srgbClr val="000000"/>
                </a:solidFill>
              </a:rPr>
              <a:t>H</a:t>
            </a:r>
            <a:r>
              <a:rPr lang="ru-RU" sz="1600" b="1" kern="1200" baseline="-25000" dirty="0">
                <a:solidFill>
                  <a:srgbClr val="000000"/>
                </a:solidFill>
              </a:rPr>
              <a:t>5</a:t>
            </a:r>
            <a:r>
              <a:rPr lang="ru-RU" sz="1600" b="1" kern="1200" dirty="0">
                <a:solidFill>
                  <a:srgbClr val="000000"/>
                </a:solidFill>
              </a:rPr>
              <a:t> ;   </a:t>
            </a:r>
            <a:r>
              <a:rPr lang="en-US" sz="1600" b="1" kern="1200" dirty="0">
                <a:solidFill>
                  <a:srgbClr val="000000"/>
                </a:solidFill>
              </a:rPr>
              <a:t>R</a:t>
            </a:r>
            <a:r>
              <a:rPr lang="ru-RU" sz="1600" b="1" kern="1200" baseline="-25000" dirty="0">
                <a:solidFill>
                  <a:srgbClr val="000000"/>
                </a:solidFill>
              </a:rPr>
              <a:t>2 </a:t>
            </a:r>
            <a:r>
              <a:rPr lang="ru-RU" sz="1600" b="1" kern="1200" dirty="0">
                <a:solidFill>
                  <a:srgbClr val="000000"/>
                </a:solidFill>
              </a:rPr>
              <a:t>= </a:t>
            </a:r>
            <a:r>
              <a:rPr lang="en-US" sz="1600" b="1" kern="1200" dirty="0">
                <a:solidFill>
                  <a:srgbClr val="000000"/>
                </a:solidFill>
              </a:rPr>
              <a:t>C</a:t>
            </a:r>
            <a:r>
              <a:rPr lang="ru-RU" sz="1600" b="1" kern="1200" baseline="-25000" dirty="0">
                <a:solidFill>
                  <a:srgbClr val="000000"/>
                </a:solidFill>
              </a:rPr>
              <a:t>6</a:t>
            </a:r>
            <a:r>
              <a:rPr lang="en-US" sz="1600" b="1" kern="1200" dirty="0">
                <a:solidFill>
                  <a:srgbClr val="000000"/>
                </a:solidFill>
              </a:rPr>
              <a:t>H</a:t>
            </a:r>
            <a:r>
              <a:rPr lang="ru-RU" sz="1600" b="1" kern="1200" baseline="-25000" dirty="0">
                <a:solidFill>
                  <a:srgbClr val="000000"/>
                </a:solidFill>
              </a:rPr>
              <a:t>5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  <a:defRPr/>
            </a:pPr>
            <a:r>
              <a:rPr lang="ru-RU" sz="1600" b="1" kern="1200" dirty="0" err="1">
                <a:solidFill>
                  <a:srgbClr val="000000"/>
                </a:solidFill>
              </a:rPr>
              <a:t>Барбітал</a:t>
            </a:r>
            <a:r>
              <a:rPr lang="ru-RU" sz="1600" b="1" kern="1200" dirty="0">
                <a:solidFill>
                  <a:srgbClr val="000000"/>
                </a:solidFill>
              </a:rPr>
              <a:t>: </a:t>
            </a:r>
            <a:r>
              <a:rPr lang="en-US" sz="1600" b="1" kern="1200" dirty="0">
                <a:solidFill>
                  <a:srgbClr val="000000"/>
                </a:solidFill>
              </a:rPr>
              <a:t>R</a:t>
            </a:r>
            <a:r>
              <a:rPr lang="ru-RU" sz="1600" b="1" kern="1200" baseline="-25000" dirty="0">
                <a:solidFill>
                  <a:srgbClr val="000000"/>
                </a:solidFill>
              </a:rPr>
              <a:t>1</a:t>
            </a:r>
            <a:r>
              <a:rPr lang="ru-RU" sz="1600" b="1" kern="1200" dirty="0">
                <a:solidFill>
                  <a:srgbClr val="000000"/>
                </a:solidFill>
              </a:rPr>
              <a:t> = </a:t>
            </a:r>
            <a:r>
              <a:rPr lang="en-US" sz="1600" b="1" kern="1200" dirty="0">
                <a:solidFill>
                  <a:srgbClr val="000000"/>
                </a:solidFill>
              </a:rPr>
              <a:t>R</a:t>
            </a:r>
            <a:r>
              <a:rPr lang="ru-RU" sz="1600" b="1" kern="1200" baseline="-25000" dirty="0">
                <a:solidFill>
                  <a:srgbClr val="000000"/>
                </a:solidFill>
              </a:rPr>
              <a:t>2</a:t>
            </a:r>
            <a:r>
              <a:rPr lang="ru-RU" sz="1600" b="1" kern="1200" dirty="0">
                <a:solidFill>
                  <a:srgbClr val="000000"/>
                </a:solidFill>
              </a:rPr>
              <a:t> = </a:t>
            </a:r>
            <a:r>
              <a:rPr lang="en-US" sz="1600" b="1" kern="1200" dirty="0">
                <a:solidFill>
                  <a:srgbClr val="000000"/>
                </a:solidFill>
              </a:rPr>
              <a:t>C</a:t>
            </a:r>
            <a:r>
              <a:rPr lang="ru-RU" sz="1600" b="1" kern="1200" baseline="-25000" dirty="0">
                <a:solidFill>
                  <a:srgbClr val="000000"/>
                </a:solidFill>
              </a:rPr>
              <a:t>2</a:t>
            </a:r>
            <a:r>
              <a:rPr lang="en-US" sz="1600" b="1" kern="1200" dirty="0">
                <a:solidFill>
                  <a:srgbClr val="000000"/>
                </a:solidFill>
              </a:rPr>
              <a:t>H</a:t>
            </a:r>
            <a:r>
              <a:rPr lang="ru-RU" sz="1600" b="1" kern="1200" baseline="-25000" dirty="0">
                <a:solidFill>
                  <a:srgbClr val="000000"/>
                </a:solidFill>
              </a:rPr>
              <a:t>5</a:t>
            </a:r>
            <a:r>
              <a:rPr lang="ru-RU" sz="1600" b="1" kern="1200" dirty="0">
                <a:solidFill>
                  <a:srgbClr val="000000"/>
                </a:solidFill>
              </a:rPr>
              <a:t> </a:t>
            </a:r>
            <a:r>
              <a:rPr lang="ru-RU" sz="1600" b="1" kern="1200" dirty="0" err="1" smtClean="0">
                <a:solidFill>
                  <a:srgbClr val="000000"/>
                </a:solidFill>
              </a:rPr>
              <a:t>Фармакологічні</a:t>
            </a:r>
            <a:r>
              <a:rPr lang="ru-RU" sz="1600" b="1" kern="1200" dirty="0" smtClean="0">
                <a:solidFill>
                  <a:srgbClr val="000000"/>
                </a:solidFill>
              </a:rPr>
              <a:t> </a:t>
            </a:r>
            <a:r>
              <a:rPr lang="ru-RU" sz="1600" b="1" kern="1200" dirty="0" err="1" smtClean="0">
                <a:solidFill>
                  <a:srgbClr val="000000"/>
                </a:solidFill>
              </a:rPr>
              <a:t>дії</a:t>
            </a:r>
            <a:r>
              <a:rPr lang="ru-RU" sz="1600" b="1" kern="1200" dirty="0">
                <a:solidFill>
                  <a:srgbClr val="000000"/>
                </a:solidFill>
              </a:rPr>
              <a:t> </a:t>
            </a:r>
            <a:r>
              <a:rPr lang="ru-RU" sz="1600" b="1" kern="1200" dirty="0" smtClean="0">
                <a:solidFill>
                  <a:srgbClr val="000000"/>
                </a:solidFill>
              </a:rPr>
              <a:t>: </a:t>
            </a:r>
            <a:r>
              <a:rPr lang="ru-RU" sz="1600" b="1" kern="1200" dirty="0" err="1" smtClean="0">
                <a:solidFill>
                  <a:srgbClr val="000000"/>
                </a:solidFill>
              </a:rPr>
              <a:t>снодійна</a:t>
            </a:r>
            <a:r>
              <a:rPr lang="ru-RU" sz="1600" b="1" kern="1200" dirty="0" smtClean="0">
                <a:solidFill>
                  <a:srgbClr val="000000"/>
                </a:solidFill>
              </a:rPr>
              <a:t>, </a:t>
            </a:r>
            <a:r>
              <a:rPr lang="ru-RU" sz="1600" b="1" kern="1200" dirty="0" err="1" smtClean="0">
                <a:solidFill>
                  <a:srgbClr val="000000"/>
                </a:solidFill>
              </a:rPr>
              <a:t>заспокійлива</a:t>
            </a:r>
            <a:r>
              <a:rPr lang="ru-RU" sz="1600" b="1" kern="1200" dirty="0" smtClean="0">
                <a:solidFill>
                  <a:srgbClr val="000000"/>
                </a:solidFill>
              </a:rPr>
              <a:t> 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  <a:defRPr/>
            </a:pPr>
            <a:r>
              <a:rPr lang="ru-RU" sz="1600" b="1" kern="1200" dirty="0" smtClean="0">
                <a:solidFill>
                  <a:srgbClr val="000000"/>
                </a:solidFill>
              </a:rPr>
              <a:t>і </a:t>
            </a:r>
            <a:r>
              <a:rPr lang="ru-RU" sz="1600" b="1" kern="1200" dirty="0" err="1" smtClean="0">
                <a:solidFill>
                  <a:srgbClr val="000000"/>
                </a:solidFill>
              </a:rPr>
              <a:t>протисудомна</a:t>
            </a:r>
            <a:endParaRPr lang="uk-UA" sz="1800" b="1" kern="1200" dirty="0">
              <a:solidFill>
                <a:srgbClr val="000000"/>
              </a:solidFill>
            </a:endParaRPr>
          </a:p>
          <a:p>
            <a:pPr marL="0" indent="0" eaLnBrk="1" hangingPunct="1">
              <a:spcBef>
                <a:spcPct val="0"/>
              </a:spcBef>
              <a:buFontTx/>
              <a:buNone/>
              <a:defRPr/>
            </a:pPr>
            <a:endParaRPr lang="uk-UA" sz="1800" b="1" i="1" kern="1200" dirty="0">
              <a:solidFill>
                <a:srgbClr val="990000"/>
              </a:solidFill>
            </a:endParaRPr>
          </a:p>
          <a:p>
            <a:pPr>
              <a:defRPr/>
            </a:pPr>
            <a:endParaRPr lang="ru-RU" dirty="0"/>
          </a:p>
        </p:txBody>
      </p:sp>
      <p:graphicFrame>
        <p:nvGraphicFramePr>
          <p:cNvPr id="22532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9904893"/>
              </p:ext>
            </p:extLst>
          </p:nvPr>
        </p:nvGraphicFramePr>
        <p:xfrm>
          <a:off x="4512043" y="780514"/>
          <a:ext cx="3378200" cy="1266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042" name="ISIS/Draw Sketch" r:id="rId3" imgW="4410000" imgH="1657080" progId="ISISServer">
                  <p:embed/>
                </p:oleObj>
              </mc:Choice>
              <mc:Fallback>
                <p:oleObj name="ISIS/Draw Sketch" r:id="rId3" imgW="4410000" imgH="1657080" progId="ISISServer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2043" y="780514"/>
                        <a:ext cx="3378200" cy="1266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3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7160460"/>
              </p:ext>
            </p:extLst>
          </p:nvPr>
        </p:nvGraphicFramePr>
        <p:xfrm>
          <a:off x="6325394" y="1939926"/>
          <a:ext cx="2541588" cy="1454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043" name="ISIS/Draw Sketch" r:id="rId5" imgW="3466800" imgH="1990440" progId="ISISServer">
                  <p:embed/>
                </p:oleObj>
              </mc:Choice>
              <mc:Fallback>
                <p:oleObj name="ISIS/Draw Sketch" r:id="rId5" imgW="3466800" imgH="1990440" progId="ISISServer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5394" y="1939926"/>
                        <a:ext cx="2541588" cy="1454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4" name="Объект 5"/>
          <p:cNvGraphicFramePr>
            <a:graphicFrameLocks noChangeAspect="1"/>
          </p:cNvGraphicFramePr>
          <p:nvPr/>
        </p:nvGraphicFramePr>
        <p:xfrm>
          <a:off x="7596188" y="5084763"/>
          <a:ext cx="1196975" cy="1368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044" name="ISIS/Draw Sketch" r:id="rId7" imgW="1388721" imgH="1590371" progId="ISISServer">
                  <p:embed/>
                </p:oleObj>
              </mc:Choice>
              <mc:Fallback>
                <p:oleObj name="ISIS/Draw Sketch" r:id="rId7" imgW="1388721" imgH="1590371" progId="ISISServer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96188" y="5084763"/>
                        <a:ext cx="1196975" cy="1368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5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2536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78308900"/>
              </p:ext>
            </p:extLst>
          </p:nvPr>
        </p:nvGraphicFramePr>
        <p:xfrm>
          <a:off x="4572000" y="3689866"/>
          <a:ext cx="4552950" cy="1131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045" name="ISIS/Draw Sketch" r:id="rId9" imgW="4762440" imgH="1171440" progId="ISISServer">
                  <p:embed/>
                </p:oleObj>
              </mc:Choice>
              <mc:Fallback>
                <p:oleObj name="ISIS/Draw Sketch" r:id="rId9" imgW="4762440" imgH="1171440" progId="ISISServer">
                  <p:embed/>
                  <p:pic>
                    <p:nvPicPr>
                      <p:cNvPr id="0" name="Объект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3689866"/>
                        <a:ext cx="4552950" cy="1131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2537" name="Picture 2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61" b="23224"/>
          <a:stretch>
            <a:fillRect/>
          </a:stretch>
        </p:blipFill>
        <p:spPr bwMode="auto">
          <a:xfrm>
            <a:off x="2195513" y="5964238"/>
            <a:ext cx="2089150" cy="877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6461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buFontTx/>
              <a:buChar char="-"/>
            </a:pPr>
            <a:endParaRPr lang="ru-RU"/>
          </a:p>
          <a:p>
            <a:pPr eaLnBrk="1" hangingPunct="1">
              <a:buFontTx/>
              <a:buChar char="-"/>
            </a:pPr>
            <a:endParaRPr lang="ru-RU"/>
          </a:p>
        </p:txBody>
      </p:sp>
      <p:sp>
        <p:nvSpPr>
          <p:cNvPr id="23555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3556" name="Rectangle 6"/>
          <p:cNvSpPr>
            <a:spLocks noChangeArrowheads="1"/>
          </p:cNvSpPr>
          <p:nvPr/>
        </p:nvSpPr>
        <p:spPr bwMode="auto">
          <a:xfrm>
            <a:off x="0" y="26336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3557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3558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42068674"/>
              </p:ext>
            </p:extLst>
          </p:nvPr>
        </p:nvGraphicFramePr>
        <p:xfrm>
          <a:off x="2590800" y="657225"/>
          <a:ext cx="3959225" cy="173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42" name="ISIS/Draw Sketch" r:id="rId3" imgW="3371760" imgH="1533240" progId="ISISServer">
                  <p:embed/>
                </p:oleObj>
              </mc:Choice>
              <mc:Fallback>
                <p:oleObj name="ISIS/Draw Sketch" r:id="rId3" imgW="3371760" imgH="1533240" progId="ISISServer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657225"/>
                        <a:ext cx="3959225" cy="1733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9" name="TextBox 3"/>
          <p:cNvSpPr txBox="1">
            <a:spLocks noChangeArrowheads="1"/>
          </p:cNvSpPr>
          <p:nvPr/>
        </p:nvSpPr>
        <p:spPr bwMode="auto">
          <a:xfrm>
            <a:off x="3924300" y="184150"/>
            <a:ext cx="119353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dirty="0"/>
              <a:t>ПІРАЗИН</a:t>
            </a:r>
          </a:p>
        </p:txBody>
      </p:sp>
      <p:graphicFrame>
        <p:nvGraphicFramePr>
          <p:cNvPr id="23560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9519245"/>
              </p:ext>
            </p:extLst>
          </p:nvPr>
        </p:nvGraphicFramePr>
        <p:xfrm>
          <a:off x="1825625" y="2443163"/>
          <a:ext cx="3051175" cy="215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43" name="ISIS/Draw Sketch" r:id="rId5" imgW="2361960" imgH="1676160" progId="ISISServer">
                  <p:embed/>
                </p:oleObj>
              </mc:Choice>
              <mc:Fallback>
                <p:oleObj name="ISIS/Draw Sketch" r:id="rId5" imgW="2361960" imgH="1676160" progId="ISISServer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5625" y="2443163"/>
                        <a:ext cx="3051175" cy="215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3561" name="Picture 1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15" t="9486" r="2190" b="9894"/>
          <a:stretch>
            <a:fillRect/>
          </a:stretch>
        </p:blipFill>
        <p:spPr bwMode="auto">
          <a:xfrm>
            <a:off x="5508625" y="2527300"/>
            <a:ext cx="3008313" cy="2211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62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6" t="11971" r="2477" b="15910"/>
          <a:stretch>
            <a:fillRect/>
          </a:stretch>
        </p:blipFill>
        <p:spPr bwMode="auto">
          <a:xfrm>
            <a:off x="5624513" y="4708525"/>
            <a:ext cx="2776537" cy="211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3563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52814268"/>
              </p:ext>
            </p:extLst>
          </p:nvPr>
        </p:nvGraphicFramePr>
        <p:xfrm>
          <a:off x="2214563" y="4822825"/>
          <a:ext cx="2616200" cy="1890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44" name="ISIS/Draw Sketch" r:id="rId9" imgW="1904760" imgH="1380960" progId="ISISServer">
                  <p:embed/>
                </p:oleObj>
              </mc:Choice>
              <mc:Fallback>
                <p:oleObj name="ISIS/Draw Sketch" r:id="rId9" imgW="1904760" imgH="1380960" progId="ISISServer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14563" y="4822825"/>
                        <a:ext cx="2616200" cy="1890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395288" y="0"/>
            <a:ext cx="8229600" cy="431800"/>
          </a:xfrm>
        </p:spPr>
        <p:txBody>
          <a:bodyPr/>
          <a:lstStyle/>
          <a:p>
            <a:r>
              <a:rPr lang="ru-RU" sz="2400" b="1" dirty="0">
                <a:solidFill>
                  <a:srgbClr val="FF0000"/>
                </a:solidFill>
              </a:rPr>
              <a:t>ПУРИН. АРОМАТИЧНИЙ ХАРАКТЕР ПУРИНА</a:t>
            </a:r>
          </a:p>
        </p:txBody>
      </p:sp>
      <p:sp>
        <p:nvSpPr>
          <p:cNvPr id="24579" name="Объект 2"/>
          <p:cNvSpPr>
            <a:spLocks noGrp="1"/>
          </p:cNvSpPr>
          <p:nvPr>
            <p:ph idx="1"/>
          </p:nvPr>
        </p:nvSpPr>
        <p:spPr>
          <a:xfrm>
            <a:off x="4763" y="476250"/>
            <a:ext cx="9139237" cy="4525963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ru-RU"/>
              <a:t>                         </a:t>
            </a:r>
            <a:endParaRPr lang="ru-RU" sz="2000"/>
          </a:p>
        </p:txBody>
      </p:sp>
      <p:sp>
        <p:nvSpPr>
          <p:cNvPr id="2458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4581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76243818"/>
              </p:ext>
            </p:extLst>
          </p:nvPr>
        </p:nvGraphicFramePr>
        <p:xfrm>
          <a:off x="42863" y="714375"/>
          <a:ext cx="2879725" cy="2176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35" name="ISIS/Draw Sketch" r:id="rId3" imgW="2514600" imgH="1857240" progId="ISISServer">
                  <p:embed/>
                </p:oleObj>
              </mc:Choice>
              <mc:Fallback>
                <p:oleObj name="ISIS/Draw Sketch" r:id="rId3" imgW="2514600" imgH="1857240" progId="ISISServer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63" y="714375"/>
                        <a:ext cx="2879725" cy="2176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843213" y="515938"/>
            <a:ext cx="6445250" cy="11398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  <a:defRPr/>
            </a:pPr>
            <a:r>
              <a:rPr lang="en-US" sz="2000" b="0" kern="0" dirty="0">
                <a:solidFill>
                  <a:srgbClr val="000000"/>
                </a:solidFill>
                <a:latin typeface="Arial"/>
                <a:cs typeface="Arial"/>
              </a:rPr>
              <a:t>N</a:t>
            </a:r>
            <a:r>
              <a:rPr lang="en-US" sz="2000" b="0" kern="0" baseline="-25000" dirty="0">
                <a:solidFill>
                  <a:srgbClr val="000000"/>
                </a:solidFill>
                <a:latin typeface="Arial"/>
                <a:cs typeface="Arial"/>
              </a:rPr>
              <a:t>1</a:t>
            </a:r>
            <a:r>
              <a:rPr lang="en-US" sz="2000" b="0" kern="0" dirty="0">
                <a:solidFill>
                  <a:srgbClr val="000000"/>
                </a:solidFill>
                <a:latin typeface="Arial"/>
                <a:cs typeface="Arial"/>
              </a:rPr>
              <a:t>, N</a:t>
            </a:r>
            <a:r>
              <a:rPr lang="en-US" sz="2000" b="0" kern="0" baseline="-25000" dirty="0">
                <a:solidFill>
                  <a:srgbClr val="000000"/>
                </a:solidFill>
                <a:latin typeface="Arial"/>
                <a:cs typeface="Arial"/>
              </a:rPr>
              <a:t>3</a:t>
            </a:r>
            <a:r>
              <a:rPr lang="en-US" sz="2000" b="0" kern="0" dirty="0">
                <a:solidFill>
                  <a:srgbClr val="000000"/>
                </a:solidFill>
                <a:latin typeface="Arial"/>
                <a:cs typeface="Arial"/>
              </a:rPr>
              <a:t>, N</a:t>
            </a:r>
            <a:r>
              <a:rPr lang="en-US" sz="2000" b="0" kern="0" baseline="-25000" dirty="0">
                <a:solidFill>
                  <a:srgbClr val="000000"/>
                </a:solidFill>
                <a:latin typeface="Arial"/>
                <a:cs typeface="Arial"/>
              </a:rPr>
              <a:t>7 </a:t>
            </a:r>
            <a:r>
              <a:rPr lang="en-US" sz="2000" b="0" kern="0" dirty="0">
                <a:solidFill>
                  <a:srgbClr val="000000"/>
                </a:solidFill>
                <a:latin typeface="Arial"/>
                <a:cs typeface="Arial"/>
              </a:rPr>
              <a:t>– </a:t>
            </a:r>
            <a:r>
              <a:rPr lang="ru-RU" sz="2000" b="0" kern="0" dirty="0" err="1">
                <a:solidFill>
                  <a:srgbClr val="000000"/>
                </a:solidFill>
                <a:latin typeface="Arial"/>
                <a:cs typeface="Arial"/>
              </a:rPr>
              <a:t>піридинового</a:t>
            </a:r>
            <a:r>
              <a:rPr lang="ru-RU" sz="2000" b="0" kern="0" dirty="0">
                <a:solidFill>
                  <a:srgbClr val="000000"/>
                </a:solidFill>
                <a:latin typeface="Arial"/>
                <a:cs typeface="Arial"/>
              </a:rPr>
              <a:t> типу (</a:t>
            </a:r>
            <a:r>
              <a:rPr lang="ru-RU" sz="2000" b="0" kern="0" dirty="0" err="1">
                <a:solidFill>
                  <a:srgbClr val="000000"/>
                </a:solidFill>
                <a:latin typeface="Arial"/>
                <a:cs typeface="Arial"/>
              </a:rPr>
              <a:t>основні</a:t>
            </a:r>
            <a:r>
              <a:rPr lang="ru-RU" sz="2000" b="0" kern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ru-RU" sz="2000" b="0" kern="0" dirty="0" err="1">
                <a:solidFill>
                  <a:srgbClr val="000000"/>
                </a:solidFill>
                <a:latin typeface="Arial"/>
                <a:cs typeface="Arial"/>
              </a:rPr>
              <a:t>властивості</a:t>
            </a:r>
            <a:r>
              <a:rPr lang="ru-RU" sz="2000" b="0" kern="0" dirty="0">
                <a:solidFill>
                  <a:srgbClr val="000000"/>
                </a:solidFill>
                <a:latin typeface="Arial"/>
                <a:cs typeface="Arial"/>
              </a:rPr>
              <a:t>)</a:t>
            </a:r>
          </a:p>
          <a:p>
            <a:pPr eaLnBrk="0" hangingPunct="0">
              <a:spcBef>
                <a:spcPct val="20000"/>
              </a:spcBef>
              <a:defRPr/>
            </a:pPr>
            <a:r>
              <a:rPr lang="en-US" sz="2000" b="0" kern="0" dirty="0">
                <a:solidFill>
                  <a:srgbClr val="000000"/>
                </a:solidFill>
                <a:latin typeface="Arial"/>
                <a:cs typeface="Arial"/>
              </a:rPr>
              <a:t>N</a:t>
            </a:r>
            <a:r>
              <a:rPr lang="ru-RU" sz="2000" b="0" kern="0" baseline="-25000" dirty="0">
                <a:solidFill>
                  <a:srgbClr val="000000"/>
                </a:solidFill>
                <a:latin typeface="Arial"/>
                <a:cs typeface="Arial"/>
              </a:rPr>
              <a:t>9 </a:t>
            </a:r>
            <a:r>
              <a:rPr lang="ru-RU" sz="2000" b="0" kern="0" dirty="0">
                <a:solidFill>
                  <a:srgbClr val="000000"/>
                </a:solidFill>
                <a:latin typeface="Arial"/>
                <a:cs typeface="Arial"/>
              </a:rPr>
              <a:t>–</a:t>
            </a:r>
            <a:r>
              <a:rPr lang="ru-RU" sz="2000" b="0" kern="0" baseline="-25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ru-RU" sz="2000" b="0" kern="0" dirty="0" err="1">
                <a:solidFill>
                  <a:srgbClr val="000000"/>
                </a:solidFill>
                <a:latin typeface="Arial"/>
                <a:cs typeface="Arial"/>
              </a:rPr>
              <a:t>пірольного</a:t>
            </a:r>
            <a:r>
              <a:rPr lang="ru-RU" sz="2000" b="0" kern="0" dirty="0">
                <a:solidFill>
                  <a:srgbClr val="000000"/>
                </a:solidFill>
                <a:latin typeface="Arial"/>
                <a:cs typeface="Arial"/>
              </a:rPr>
              <a:t> типу (</a:t>
            </a:r>
            <a:r>
              <a:rPr lang="ru-RU" sz="2000" b="0" kern="0" dirty="0" err="1">
                <a:solidFill>
                  <a:srgbClr val="000000"/>
                </a:solidFill>
                <a:latin typeface="Arial"/>
                <a:cs typeface="Arial"/>
              </a:rPr>
              <a:t>кислотні</a:t>
            </a:r>
            <a:r>
              <a:rPr lang="ru-RU" sz="2000" b="0" kern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ru-RU" sz="2000" b="0" kern="0" dirty="0" err="1">
                <a:solidFill>
                  <a:srgbClr val="000000"/>
                </a:solidFill>
                <a:latin typeface="Arial"/>
                <a:cs typeface="Arial"/>
              </a:rPr>
              <a:t>властивості</a:t>
            </a:r>
            <a:r>
              <a:rPr lang="ru-RU" sz="2000" b="0" kern="0" dirty="0">
                <a:solidFill>
                  <a:srgbClr val="000000"/>
                </a:solidFill>
                <a:latin typeface="Arial"/>
                <a:cs typeface="Arial"/>
              </a:rPr>
              <a:t>)</a:t>
            </a:r>
          </a:p>
          <a:p>
            <a:pPr eaLnBrk="0" hangingPunct="0">
              <a:spcBef>
                <a:spcPct val="20000"/>
              </a:spcBef>
              <a:defRPr/>
            </a:pPr>
            <a:r>
              <a:rPr lang="ru-RU" sz="2000" b="0" kern="0" dirty="0">
                <a:solidFill>
                  <a:srgbClr val="000000"/>
                </a:solidFill>
                <a:latin typeface="Arial"/>
                <a:cs typeface="Arial"/>
              </a:rPr>
              <a:t>8</a:t>
            </a:r>
            <a:r>
              <a:rPr lang="el-GR" sz="2000" b="0" kern="0" dirty="0">
                <a:solidFill>
                  <a:srgbClr val="000000"/>
                </a:solidFill>
                <a:latin typeface="Times New Roman"/>
                <a:cs typeface="Times New Roman"/>
              </a:rPr>
              <a:t>π</a:t>
            </a:r>
            <a:r>
              <a:rPr lang="ru-RU" sz="2000" b="0" kern="0" dirty="0">
                <a:solidFill>
                  <a:srgbClr val="000000"/>
                </a:solidFill>
                <a:latin typeface="Times New Roman"/>
                <a:cs typeface="Times New Roman"/>
              </a:rPr>
              <a:t>-</a:t>
            </a:r>
            <a:r>
              <a:rPr lang="ru-RU" sz="2000" b="0" kern="0" dirty="0">
                <a:solidFill>
                  <a:srgbClr val="000000"/>
                </a:solidFill>
                <a:latin typeface="+mn-lt"/>
                <a:cs typeface="Times New Roman"/>
              </a:rPr>
              <a:t>е-в</a:t>
            </a:r>
            <a:r>
              <a:rPr lang="ru-RU" sz="2000" b="0" kern="0" dirty="0">
                <a:solidFill>
                  <a:srgbClr val="000000"/>
                </a:solidFill>
                <a:latin typeface="Times New Roman"/>
                <a:cs typeface="Times New Roman"/>
              </a:rPr>
              <a:t> и 2</a:t>
            </a:r>
            <a:r>
              <a:rPr lang="el-GR" sz="2000" b="0" kern="0" dirty="0">
                <a:solidFill>
                  <a:srgbClr val="000000"/>
                </a:solidFill>
                <a:latin typeface="Times New Roman"/>
                <a:cs typeface="Times New Roman"/>
              </a:rPr>
              <a:t>π</a:t>
            </a:r>
            <a:r>
              <a:rPr lang="ru-RU" sz="2000" b="0" kern="0" dirty="0">
                <a:solidFill>
                  <a:srgbClr val="000000"/>
                </a:solidFill>
                <a:latin typeface="Times New Roman"/>
                <a:cs typeface="Times New Roman"/>
              </a:rPr>
              <a:t>-</a:t>
            </a:r>
            <a:r>
              <a:rPr lang="ru-RU" sz="2000" b="0" kern="0" dirty="0">
                <a:solidFill>
                  <a:srgbClr val="000000"/>
                </a:solidFill>
                <a:latin typeface="+mn-lt"/>
                <a:cs typeface="Times New Roman"/>
              </a:rPr>
              <a:t>е-на</a:t>
            </a:r>
            <a:r>
              <a:rPr lang="ru-RU" sz="2000" b="0" kern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ru-RU" sz="2000" b="0" kern="0" dirty="0">
                <a:solidFill>
                  <a:srgbClr val="000000"/>
                </a:solidFill>
                <a:latin typeface="+mn-lt"/>
                <a:cs typeface="Times New Roman"/>
              </a:rPr>
              <a:t>на р-</a:t>
            </a:r>
            <a:r>
              <a:rPr lang="ru-RU" sz="2000" b="0" kern="0" dirty="0" err="1">
                <a:solidFill>
                  <a:srgbClr val="000000"/>
                </a:solidFill>
                <a:latin typeface="+mn-lt"/>
                <a:cs typeface="Times New Roman"/>
              </a:rPr>
              <a:t>орбіталі</a:t>
            </a:r>
            <a:r>
              <a:rPr lang="ru-RU" sz="2000" b="0" kern="0" dirty="0">
                <a:solidFill>
                  <a:srgbClr val="000000"/>
                </a:solidFill>
                <a:latin typeface="+mn-lt"/>
                <a:cs typeface="Times New Roman"/>
              </a:rPr>
              <a:t> </a:t>
            </a:r>
            <a:r>
              <a:rPr lang="en-US" sz="2000" b="0" kern="0" dirty="0">
                <a:solidFill>
                  <a:srgbClr val="000000"/>
                </a:solidFill>
                <a:latin typeface="Arial"/>
                <a:cs typeface="Arial"/>
              </a:rPr>
              <a:t>N</a:t>
            </a:r>
            <a:r>
              <a:rPr lang="ru-RU" sz="2000" b="0" kern="0" baseline="-25000" dirty="0">
                <a:solidFill>
                  <a:srgbClr val="000000"/>
                </a:solidFill>
                <a:latin typeface="Arial"/>
                <a:cs typeface="Arial"/>
              </a:rPr>
              <a:t>9 </a:t>
            </a:r>
            <a:endParaRPr lang="ru-RU" sz="2000" b="0" kern="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24583" name="TextBox 6"/>
          <p:cNvSpPr txBox="1">
            <a:spLocks noChangeArrowheads="1"/>
          </p:cNvSpPr>
          <p:nvPr/>
        </p:nvSpPr>
        <p:spPr bwMode="auto">
          <a:xfrm>
            <a:off x="2786063" y="2497138"/>
            <a:ext cx="335848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dirty="0" err="1"/>
              <a:t>Азольна</a:t>
            </a:r>
            <a:r>
              <a:rPr lang="ru-RU" dirty="0"/>
              <a:t> </a:t>
            </a:r>
            <a:r>
              <a:rPr lang="ru-RU" dirty="0" err="1"/>
              <a:t>таутомерія</a:t>
            </a:r>
            <a:r>
              <a:rPr lang="ru-RU" dirty="0"/>
              <a:t> пурина</a:t>
            </a:r>
          </a:p>
        </p:txBody>
      </p:sp>
      <p:cxnSp>
        <p:nvCxnSpPr>
          <p:cNvPr id="24584" name="Прямая со стрелкой 8"/>
          <p:cNvCxnSpPr>
            <a:cxnSpLocks noChangeShapeType="1"/>
          </p:cNvCxnSpPr>
          <p:nvPr/>
        </p:nvCxnSpPr>
        <p:spPr bwMode="auto">
          <a:xfrm flipH="1">
            <a:off x="2767013" y="2879725"/>
            <a:ext cx="1366837" cy="993775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4585" name="Прямая со стрелкой 10"/>
          <p:cNvCxnSpPr>
            <a:cxnSpLocks noChangeShapeType="1"/>
          </p:cNvCxnSpPr>
          <p:nvPr/>
        </p:nvCxnSpPr>
        <p:spPr bwMode="auto">
          <a:xfrm>
            <a:off x="4559300" y="2867025"/>
            <a:ext cx="1165225" cy="993775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aphicFrame>
        <p:nvGraphicFramePr>
          <p:cNvPr id="24586" name="Объект 11"/>
          <p:cNvGraphicFramePr>
            <a:graphicFrameLocks noChangeAspect="1"/>
          </p:cNvGraphicFramePr>
          <p:nvPr/>
        </p:nvGraphicFramePr>
        <p:xfrm>
          <a:off x="1844675" y="4005263"/>
          <a:ext cx="4624388" cy="1965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36" name="ISIS/Draw Sketch" r:id="rId5" imgW="4035315" imgH="1678732" progId="ISISServer">
                  <p:embed/>
                </p:oleObj>
              </mc:Choice>
              <mc:Fallback>
                <p:oleObj name="ISIS/Draw Sketch" r:id="rId5" imgW="4035315" imgH="1678732" progId="ISISServer">
                  <p:embed/>
                  <p:pic>
                    <p:nvPicPr>
                      <p:cNvPr id="0" name="Объект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4675" y="4005263"/>
                        <a:ext cx="4624388" cy="1965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8699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endParaRPr lang="ru-RU" sz="2400" i="1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>
              <a:spcBef>
                <a:spcPct val="50000"/>
              </a:spcBef>
              <a:defRPr/>
            </a:pPr>
            <a:endParaRPr lang="ru-RU" b="0">
              <a:latin typeface="Arial" charset="0"/>
              <a:cs typeface="Arial" charset="0"/>
            </a:endParaRPr>
          </a:p>
        </p:txBody>
      </p:sp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7017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uk-UA" b="0" dirty="0"/>
              <a:t>	</a:t>
            </a:r>
            <a:r>
              <a:rPr lang="uk-UA" dirty="0"/>
              <a:t>Похідні </a:t>
            </a:r>
            <a:r>
              <a:rPr lang="uk-UA" dirty="0" err="1">
                <a:solidFill>
                  <a:srgbClr val="660033"/>
                </a:solidFill>
              </a:rPr>
              <a:t>пурина</a:t>
            </a:r>
            <a:r>
              <a:rPr lang="uk-UA" dirty="0"/>
              <a:t> -  </a:t>
            </a:r>
            <a:r>
              <a:rPr lang="uk-UA" dirty="0" err="1"/>
              <a:t>гідрокси</a:t>
            </a:r>
            <a:r>
              <a:rPr lang="uk-UA" dirty="0"/>
              <a:t>- </a:t>
            </a:r>
            <a:r>
              <a:rPr lang="uk-UA" dirty="0" smtClean="0"/>
              <a:t>та </a:t>
            </a:r>
            <a:r>
              <a:rPr lang="uk-UA" dirty="0" err="1"/>
              <a:t>амінопурини</a:t>
            </a:r>
            <a:r>
              <a:rPr lang="uk-UA" dirty="0"/>
              <a:t>:</a:t>
            </a:r>
          </a:p>
          <a:p>
            <a:pPr eaLnBrk="1" hangingPunct="1">
              <a:spcBef>
                <a:spcPct val="50000"/>
              </a:spcBef>
            </a:pPr>
            <a:r>
              <a:rPr lang="ru-RU" dirty="0"/>
              <a:t>	</a:t>
            </a:r>
            <a:r>
              <a:rPr lang="ru-RU" dirty="0" err="1">
                <a:solidFill>
                  <a:srgbClr val="000099"/>
                </a:solidFill>
              </a:rPr>
              <a:t>Гідроксипурини</a:t>
            </a:r>
            <a:r>
              <a:rPr lang="ru-RU" dirty="0">
                <a:solidFill>
                  <a:srgbClr val="000099"/>
                </a:solidFill>
              </a:rPr>
              <a:t> </a:t>
            </a:r>
            <a:r>
              <a:rPr lang="ru-RU" dirty="0"/>
              <a:t>– </a:t>
            </a:r>
            <a:r>
              <a:rPr lang="ru-RU" i="1" dirty="0" err="1">
                <a:solidFill>
                  <a:srgbClr val="660033"/>
                </a:solidFill>
              </a:rPr>
              <a:t>гіпоксантин</a:t>
            </a:r>
            <a:r>
              <a:rPr lang="ru-RU" i="1" dirty="0">
                <a:solidFill>
                  <a:srgbClr val="660033"/>
                </a:solidFill>
              </a:rPr>
              <a:t>, ксантин і </a:t>
            </a:r>
            <a:r>
              <a:rPr lang="ru-RU" i="1" dirty="0" err="1">
                <a:solidFill>
                  <a:srgbClr val="660033"/>
                </a:solidFill>
              </a:rPr>
              <a:t>сечова</a:t>
            </a:r>
            <a:r>
              <a:rPr lang="ru-RU" i="1" dirty="0">
                <a:solidFill>
                  <a:srgbClr val="660033"/>
                </a:solidFill>
              </a:rPr>
              <a:t> кислота</a:t>
            </a:r>
            <a:r>
              <a:rPr lang="ru-RU" dirty="0"/>
              <a:t> – </a:t>
            </a:r>
            <a:r>
              <a:rPr lang="ru-RU" dirty="0" err="1"/>
              <a:t>утворюються</a:t>
            </a:r>
            <a:r>
              <a:rPr lang="ru-RU" dirty="0"/>
              <a:t> в </a:t>
            </a:r>
            <a:r>
              <a:rPr lang="ru-RU" dirty="0" err="1"/>
              <a:t>організмі</a:t>
            </a:r>
            <a:r>
              <a:rPr lang="ru-RU" dirty="0"/>
              <a:t> в </a:t>
            </a:r>
            <a:r>
              <a:rPr lang="ru-RU" dirty="0" err="1"/>
              <a:t>ході</a:t>
            </a:r>
            <a:r>
              <a:rPr lang="ru-RU" dirty="0"/>
              <a:t> </a:t>
            </a:r>
            <a:r>
              <a:rPr lang="ru-RU" dirty="0" err="1"/>
              <a:t>метаболізму</a:t>
            </a:r>
            <a:r>
              <a:rPr lang="ru-RU" dirty="0"/>
              <a:t> </a:t>
            </a:r>
            <a:r>
              <a:rPr lang="ru-RU" dirty="0" err="1"/>
              <a:t>нуклеїнових</a:t>
            </a:r>
            <a:r>
              <a:rPr lang="ru-RU" dirty="0"/>
              <a:t> кислот:</a:t>
            </a:r>
          </a:p>
          <a:p>
            <a:pPr eaLnBrk="1" hangingPunct="1">
              <a:spcBef>
                <a:spcPct val="50000"/>
              </a:spcBef>
            </a:pPr>
            <a:endParaRPr lang="ru-RU" dirty="0"/>
          </a:p>
          <a:p>
            <a:pPr eaLnBrk="1" hangingPunct="1">
              <a:spcBef>
                <a:spcPct val="50000"/>
              </a:spcBef>
            </a:pPr>
            <a:endParaRPr lang="ru-RU" dirty="0"/>
          </a:p>
          <a:p>
            <a:pPr eaLnBrk="1" hangingPunct="1">
              <a:spcBef>
                <a:spcPct val="50000"/>
              </a:spcBef>
            </a:pPr>
            <a:endParaRPr lang="ru-RU" dirty="0"/>
          </a:p>
          <a:p>
            <a:pPr eaLnBrk="1" hangingPunct="1">
              <a:spcBef>
                <a:spcPct val="50000"/>
              </a:spcBef>
            </a:pPr>
            <a:endParaRPr lang="ru-RU" dirty="0"/>
          </a:p>
          <a:p>
            <a:pPr eaLnBrk="1" hangingPunct="1">
              <a:spcBef>
                <a:spcPct val="50000"/>
              </a:spcBef>
            </a:pPr>
            <a:endParaRPr lang="ru-RU" dirty="0"/>
          </a:p>
          <a:p>
            <a:pPr eaLnBrk="1" hangingPunct="1">
              <a:spcBef>
                <a:spcPct val="50000"/>
              </a:spcBef>
            </a:pPr>
            <a:r>
              <a:rPr lang="ru-RU" dirty="0"/>
              <a:t>	</a:t>
            </a:r>
          </a:p>
          <a:p>
            <a:pPr eaLnBrk="1" hangingPunct="1">
              <a:spcBef>
                <a:spcPct val="50000"/>
              </a:spcBef>
            </a:pPr>
            <a:r>
              <a:rPr lang="ru-RU" dirty="0"/>
              <a:t>	Для </a:t>
            </a:r>
            <a:r>
              <a:rPr lang="ru-RU" dirty="0" err="1"/>
              <a:t>пуринових</a:t>
            </a:r>
            <a:r>
              <a:rPr lang="ru-RU" dirty="0"/>
              <a:t> </a:t>
            </a:r>
            <a:r>
              <a:rPr lang="ru-RU" dirty="0" err="1"/>
              <a:t>циклів</a:t>
            </a:r>
            <a:r>
              <a:rPr lang="ru-RU" dirty="0"/>
              <a:t> </a:t>
            </a:r>
            <a:r>
              <a:rPr lang="ru-RU" dirty="0" err="1"/>
              <a:t>можлива</a:t>
            </a:r>
            <a:r>
              <a:rPr lang="ru-RU" dirty="0"/>
              <a:t> як лактам-</a:t>
            </a:r>
            <a:r>
              <a:rPr lang="ru-RU" dirty="0" err="1"/>
              <a:t>лактимна</a:t>
            </a:r>
            <a:r>
              <a:rPr lang="ru-RU" dirty="0"/>
              <a:t> </a:t>
            </a:r>
            <a:r>
              <a:rPr lang="ru-RU" dirty="0" err="1"/>
              <a:t>таутомерія</a:t>
            </a:r>
            <a:r>
              <a:rPr lang="ru-RU" dirty="0"/>
              <a:t>, так і </a:t>
            </a:r>
            <a:r>
              <a:rPr lang="ru-RU" dirty="0" err="1"/>
              <a:t>міграція</a:t>
            </a:r>
            <a:r>
              <a:rPr lang="ru-RU" dirty="0"/>
              <a:t> </a:t>
            </a:r>
            <a:r>
              <a:rPr lang="ru-RU" dirty="0" err="1"/>
              <a:t>гідрогену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атомами </a:t>
            </a:r>
            <a:r>
              <a:rPr lang="ru-RU" dirty="0" err="1"/>
              <a:t>нітрогену</a:t>
            </a:r>
            <a:r>
              <a:rPr lang="ru-RU" dirty="0"/>
              <a:t> в </a:t>
            </a:r>
            <a:r>
              <a:rPr lang="ru-RU" dirty="0" err="1"/>
              <a:t>положеннях</a:t>
            </a:r>
            <a:r>
              <a:rPr lang="ru-RU" dirty="0"/>
              <a:t> 7 і 9 </a:t>
            </a:r>
            <a:r>
              <a:rPr lang="ru-RU" dirty="0" err="1"/>
              <a:t>імідазольного</a:t>
            </a:r>
            <a:r>
              <a:rPr lang="ru-RU" dirty="0"/>
              <a:t> </a:t>
            </a:r>
            <a:r>
              <a:rPr lang="ru-RU" dirty="0" err="1"/>
              <a:t>кільця</a:t>
            </a:r>
            <a:r>
              <a:rPr lang="ru-RU" dirty="0"/>
              <a:t> (</a:t>
            </a:r>
            <a:r>
              <a:rPr lang="ru-RU" dirty="0" err="1"/>
              <a:t>прототропна</a:t>
            </a:r>
            <a:r>
              <a:rPr lang="ru-RU" dirty="0"/>
              <a:t>  </a:t>
            </a:r>
            <a:r>
              <a:rPr lang="ru-RU" dirty="0" err="1"/>
              <a:t>таутомерія</a:t>
            </a:r>
            <a:r>
              <a:rPr lang="ru-RU" dirty="0"/>
              <a:t>):</a:t>
            </a:r>
          </a:p>
          <a:p>
            <a:pPr eaLnBrk="1" hangingPunct="1">
              <a:spcBef>
                <a:spcPct val="50000"/>
              </a:spcBef>
            </a:pPr>
            <a:endParaRPr lang="ru-RU" dirty="0"/>
          </a:p>
          <a:p>
            <a:pPr eaLnBrk="1" hangingPunct="1">
              <a:spcBef>
                <a:spcPct val="50000"/>
              </a:spcBef>
            </a:pPr>
            <a:endParaRPr lang="ru-RU" dirty="0"/>
          </a:p>
          <a:p>
            <a:pPr eaLnBrk="1" hangingPunct="1">
              <a:spcBef>
                <a:spcPct val="50000"/>
              </a:spcBef>
            </a:pPr>
            <a:endParaRPr lang="ru-RU" b="0" dirty="0"/>
          </a:p>
          <a:p>
            <a:pPr eaLnBrk="1" hangingPunct="1">
              <a:spcBef>
                <a:spcPct val="50000"/>
              </a:spcBef>
            </a:pPr>
            <a:endParaRPr lang="ru-RU" b="0" dirty="0"/>
          </a:p>
          <a:p>
            <a:pPr eaLnBrk="1" hangingPunct="1">
              <a:spcBef>
                <a:spcPct val="50000"/>
              </a:spcBef>
            </a:pPr>
            <a:endParaRPr lang="ru-RU" b="0" dirty="0"/>
          </a:p>
          <a:p>
            <a:pPr eaLnBrk="1" hangingPunct="1">
              <a:spcBef>
                <a:spcPct val="50000"/>
              </a:spcBef>
            </a:pPr>
            <a:endParaRPr lang="ru-RU" b="0" dirty="0"/>
          </a:p>
        </p:txBody>
      </p:sp>
      <p:sp>
        <p:nvSpPr>
          <p:cNvPr id="25604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5606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82646989"/>
              </p:ext>
            </p:extLst>
          </p:nvPr>
        </p:nvGraphicFramePr>
        <p:xfrm>
          <a:off x="755576" y="1083184"/>
          <a:ext cx="7216775" cy="2443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56" name="ISIS/Draw Sketch" r:id="rId3" imgW="6105240" imgH="2066760" progId="ISISServer">
                  <p:embed/>
                </p:oleObj>
              </mc:Choice>
              <mc:Fallback>
                <p:oleObj name="ISIS/Draw Sketch" r:id="rId3" imgW="6105240" imgH="2066760" progId="ISISServer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55576" y="1083184"/>
                        <a:ext cx="7216775" cy="24431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40400774"/>
              </p:ext>
            </p:extLst>
          </p:nvPr>
        </p:nvGraphicFramePr>
        <p:xfrm>
          <a:off x="2015716" y="4509120"/>
          <a:ext cx="5112568" cy="21696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57" name="ISIS/Draw Sketch" r:id="rId5" imgW="6172200" imgH="2619360" progId="ISISServer">
                  <p:embed/>
                </p:oleObj>
              </mc:Choice>
              <mc:Fallback>
                <p:oleObj name="ISIS/Draw Sketch" r:id="rId5" imgW="6172200" imgH="2619360" progId="ISISServer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015716" y="4509120"/>
                        <a:ext cx="5112568" cy="21696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Объект 2"/>
          <p:cNvSpPr>
            <a:spLocks noGrp="1"/>
          </p:cNvSpPr>
          <p:nvPr>
            <p:ph idx="1"/>
          </p:nvPr>
        </p:nvSpPr>
        <p:spPr>
          <a:xfrm>
            <a:off x="-22225" y="0"/>
            <a:ext cx="9144000" cy="68580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ru-RU" sz="2000" b="1" dirty="0"/>
              <a:t>	          </a:t>
            </a:r>
            <a:r>
              <a:rPr lang="ru-RU" sz="2000" b="1" dirty="0" err="1"/>
              <a:t>Рибоксин</a:t>
            </a:r>
            <a:r>
              <a:rPr lang="ru-RU" sz="2000" b="1" dirty="0"/>
              <a:t> – </a:t>
            </a:r>
            <a:r>
              <a:rPr lang="ru-RU" sz="2000" b="1" dirty="0" err="1"/>
              <a:t>похідне</a:t>
            </a:r>
            <a:r>
              <a:rPr lang="ru-RU" sz="2000" b="1" dirty="0"/>
              <a:t> </a:t>
            </a:r>
            <a:r>
              <a:rPr lang="ru-RU" sz="2000" b="1" dirty="0" err="1"/>
              <a:t>гіпоксантину</a:t>
            </a:r>
            <a:endParaRPr lang="ru-RU" sz="2000" b="1" dirty="0"/>
          </a:p>
          <a:p>
            <a:pPr marL="0" indent="0">
              <a:buFontTx/>
              <a:buNone/>
            </a:pPr>
            <a:endParaRPr lang="ru-RU" sz="2000" b="1" dirty="0"/>
          </a:p>
          <a:p>
            <a:pPr marL="0" indent="0">
              <a:buFontTx/>
              <a:buNone/>
            </a:pPr>
            <a:endParaRPr lang="ru-RU" sz="2000" b="1" dirty="0"/>
          </a:p>
          <a:p>
            <a:pPr marL="0" indent="0" algn="ctr">
              <a:buFontTx/>
              <a:buNone/>
            </a:pPr>
            <a:r>
              <a:rPr lang="ru-RU" sz="2000" b="1" dirty="0" err="1"/>
              <a:t>Метильовані</a:t>
            </a:r>
            <a:r>
              <a:rPr lang="ru-RU" sz="2000" b="1" dirty="0"/>
              <a:t> </a:t>
            </a:r>
            <a:r>
              <a:rPr lang="ru-RU" sz="2000" b="1" dirty="0" err="1"/>
              <a:t>похідні</a:t>
            </a:r>
            <a:r>
              <a:rPr lang="ru-RU" sz="2000" b="1" dirty="0"/>
              <a:t> ксантину</a:t>
            </a:r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863" y="115888"/>
            <a:ext cx="2139950" cy="1009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628" name="TextBox 3"/>
          <p:cNvSpPr txBox="1">
            <a:spLocks noChangeArrowheads="1"/>
          </p:cNvSpPr>
          <p:nvPr/>
        </p:nvSpPr>
        <p:spPr bwMode="auto">
          <a:xfrm>
            <a:off x="0" y="1411288"/>
            <a:ext cx="3635375" cy="135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sz="1600" b="0" dirty="0"/>
              <a:t>             </a:t>
            </a:r>
            <a:r>
              <a:rPr lang="ru-RU" sz="1600" b="0" dirty="0" err="1" smtClean="0"/>
              <a:t>Теофілін</a:t>
            </a:r>
            <a:endParaRPr lang="ru-RU" sz="1600" b="0" dirty="0"/>
          </a:p>
          <a:p>
            <a:pPr eaLnBrk="1" hangingPunct="1"/>
            <a:r>
              <a:rPr lang="ru-RU" sz="1600" b="0" dirty="0"/>
              <a:t>1,3-диметилксантин</a:t>
            </a:r>
          </a:p>
          <a:p>
            <a:pPr eaLnBrk="1" hangingPunct="1"/>
            <a:r>
              <a:rPr lang="ru-RU" sz="1600" b="0" dirty="0" err="1"/>
              <a:t>азольна</a:t>
            </a:r>
            <a:r>
              <a:rPr lang="ru-RU" sz="1600" b="0" dirty="0"/>
              <a:t> </a:t>
            </a:r>
            <a:r>
              <a:rPr lang="ru-RU" sz="1600" b="0" dirty="0" err="1"/>
              <a:t>таутомерія</a:t>
            </a:r>
            <a:r>
              <a:rPr lang="ru-RU" sz="1600" b="0" dirty="0"/>
              <a:t> «+»</a:t>
            </a:r>
          </a:p>
          <a:p>
            <a:pPr eaLnBrk="1" hangingPunct="1"/>
            <a:r>
              <a:rPr lang="ru-RU" sz="1600" b="0" dirty="0"/>
              <a:t>лактам-</a:t>
            </a:r>
            <a:r>
              <a:rPr lang="ru-RU" sz="1600" b="0" dirty="0" err="1"/>
              <a:t>лактимна</a:t>
            </a:r>
            <a:r>
              <a:rPr lang="ru-RU" sz="1600" b="0" dirty="0"/>
              <a:t>  «</a:t>
            </a:r>
            <a:r>
              <a:rPr lang="ru-RU" sz="1600" b="0" dirty="0">
                <a:latin typeface="Times New Roman"/>
                <a:cs typeface="Times New Roman"/>
              </a:rPr>
              <a:t>−</a:t>
            </a:r>
            <a:r>
              <a:rPr lang="ru-RU" sz="1600" b="0" dirty="0"/>
              <a:t>» </a:t>
            </a:r>
          </a:p>
          <a:p>
            <a:pPr eaLnBrk="1" hangingPunct="1"/>
            <a:r>
              <a:rPr lang="ru-RU" sz="1600" b="0" dirty="0"/>
              <a:t>(</a:t>
            </a:r>
            <a:r>
              <a:rPr lang="ru-RU" sz="1600" b="0" dirty="0" err="1"/>
              <a:t>відсутній</a:t>
            </a:r>
            <a:r>
              <a:rPr lang="ru-RU" sz="1600" b="0" dirty="0"/>
              <a:t> Н в 1 і 3 </a:t>
            </a:r>
            <a:r>
              <a:rPr lang="ru-RU" sz="1600" b="0" dirty="0" err="1"/>
              <a:t>полож</a:t>
            </a:r>
            <a:r>
              <a:rPr lang="ru-RU" sz="1600" b="0" dirty="0"/>
              <a:t>.)</a:t>
            </a:r>
          </a:p>
        </p:txBody>
      </p:sp>
      <p:pic>
        <p:nvPicPr>
          <p:cNvPr id="2662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8" y="2882900"/>
            <a:ext cx="1538287" cy="140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3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9" t="5220" r="5821" b="2614"/>
          <a:stretch>
            <a:fillRect/>
          </a:stretch>
        </p:blipFill>
        <p:spPr bwMode="auto">
          <a:xfrm>
            <a:off x="395288" y="5148263"/>
            <a:ext cx="2376487" cy="1709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631" name="TextBox 4"/>
          <p:cNvSpPr txBox="1">
            <a:spLocks noChangeArrowheads="1"/>
          </p:cNvSpPr>
          <p:nvPr/>
        </p:nvSpPr>
        <p:spPr bwMode="auto">
          <a:xfrm>
            <a:off x="3425825" y="1452563"/>
            <a:ext cx="2801088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sz="1600" b="0" dirty="0"/>
              <a:t>         </a:t>
            </a:r>
            <a:r>
              <a:rPr lang="ru-RU" sz="1600" b="0" dirty="0" err="1"/>
              <a:t>Теобромін</a:t>
            </a:r>
            <a:endParaRPr lang="ru-RU" sz="1600" b="0" dirty="0"/>
          </a:p>
          <a:p>
            <a:pPr eaLnBrk="1" hangingPunct="1"/>
            <a:r>
              <a:rPr lang="ru-RU" sz="1600" b="0" dirty="0"/>
              <a:t>3,7- </a:t>
            </a:r>
            <a:r>
              <a:rPr lang="ru-RU" sz="1600" b="0" dirty="0" err="1"/>
              <a:t>диметилксантин</a:t>
            </a:r>
            <a:endParaRPr lang="ru-RU" sz="1600" b="0" dirty="0"/>
          </a:p>
          <a:p>
            <a:pPr eaLnBrk="1" hangingPunct="1"/>
            <a:r>
              <a:rPr lang="ru-RU" sz="1600" b="0" dirty="0" err="1"/>
              <a:t>азольна</a:t>
            </a:r>
            <a:r>
              <a:rPr lang="ru-RU" sz="1600" b="0" dirty="0"/>
              <a:t> </a:t>
            </a:r>
            <a:r>
              <a:rPr lang="ru-RU" sz="1600" b="0" dirty="0" err="1"/>
              <a:t>таутомерія</a:t>
            </a:r>
            <a:r>
              <a:rPr lang="ru-RU" sz="1600" b="0" dirty="0"/>
              <a:t> «–» </a:t>
            </a:r>
          </a:p>
          <a:p>
            <a:pPr lvl="0" eaLnBrk="1" hangingPunct="1"/>
            <a:r>
              <a:rPr lang="ru-RU" sz="1600" b="0" dirty="0">
                <a:solidFill>
                  <a:srgbClr val="000000"/>
                </a:solidFill>
              </a:rPr>
              <a:t>( </a:t>
            </a:r>
            <a:r>
              <a:rPr lang="ru-RU" sz="1600" b="0" dirty="0" err="1">
                <a:solidFill>
                  <a:srgbClr val="000000"/>
                </a:solidFill>
              </a:rPr>
              <a:t>відсутній</a:t>
            </a:r>
            <a:r>
              <a:rPr lang="ru-RU" sz="1600" b="0" dirty="0">
                <a:solidFill>
                  <a:srgbClr val="000000"/>
                </a:solidFill>
              </a:rPr>
              <a:t> Н у 7 </a:t>
            </a:r>
            <a:r>
              <a:rPr lang="ru-RU" sz="1600" b="0" dirty="0" err="1">
                <a:solidFill>
                  <a:srgbClr val="000000"/>
                </a:solidFill>
              </a:rPr>
              <a:t>положенні</a:t>
            </a:r>
            <a:r>
              <a:rPr lang="ru-RU" sz="1600" b="0" dirty="0">
                <a:solidFill>
                  <a:srgbClr val="000000"/>
                </a:solidFill>
              </a:rPr>
              <a:t>)</a:t>
            </a:r>
            <a:endParaRPr lang="ru-RU" sz="1600" b="0" dirty="0"/>
          </a:p>
          <a:p>
            <a:pPr eaLnBrk="1" hangingPunct="1"/>
            <a:r>
              <a:rPr lang="ru-RU" sz="1600" b="0" dirty="0"/>
              <a:t>лактам-</a:t>
            </a:r>
            <a:r>
              <a:rPr lang="ru-RU" sz="1600" b="0" dirty="0" err="1"/>
              <a:t>лактимна</a:t>
            </a:r>
            <a:r>
              <a:rPr lang="ru-RU" sz="1600" b="0" dirty="0"/>
              <a:t> «+»</a:t>
            </a:r>
          </a:p>
        </p:txBody>
      </p:sp>
      <p:pic>
        <p:nvPicPr>
          <p:cNvPr id="2663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2738" y="2913063"/>
            <a:ext cx="1441450" cy="1341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634" name="TextBox 5"/>
          <p:cNvSpPr txBox="1">
            <a:spLocks noChangeArrowheads="1"/>
          </p:cNvSpPr>
          <p:nvPr/>
        </p:nvSpPr>
        <p:spPr bwMode="auto">
          <a:xfrm>
            <a:off x="6130925" y="1546225"/>
            <a:ext cx="269990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sz="1600" b="0" dirty="0"/>
              <a:t>               </a:t>
            </a:r>
            <a:r>
              <a:rPr lang="ru-RU" sz="1600" b="0" dirty="0" err="1"/>
              <a:t>Кофеїн</a:t>
            </a:r>
            <a:endParaRPr lang="ru-RU" sz="1600" b="0" dirty="0"/>
          </a:p>
          <a:p>
            <a:pPr eaLnBrk="1" hangingPunct="1"/>
            <a:r>
              <a:rPr lang="ru-RU" sz="1600" b="0" dirty="0"/>
              <a:t>1,3,7 – </a:t>
            </a:r>
            <a:r>
              <a:rPr lang="ru-RU" sz="1600" b="0" dirty="0" err="1"/>
              <a:t>триметилксантин</a:t>
            </a:r>
            <a:endParaRPr lang="ru-RU" sz="1600" b="0" dirty="0"/>
          </a:p>
          <a:p>
            <a:pPr eaLnBrk="1" hangingPunct="1"/>
            <a:r>
              <a:rPr lang="ru-RU" sz="1600" b="0" dirty="0"/>
              <a:t>(не </a:t>
            </a:r>
            <a:r>
              <a:rPr lang="ru-RU" sz="1600" b="0" dirty="0" err="1"/>
              <a:t>здатний</a:t>
            </a:r>
            <a:r>
              <a:rPr lang="ru-RU" sz="1600" b="0" dirty="0"/>
              <a:t> до </a:t>
            </a:r>
            <a:r>
              <a:rPr lang="ru-RU" sz="1600" b="0" dirty="0" err="1"/>
              <a:t>таутомерії</a:t>
            </a:r>
            <a:r>
              <a:rPr lang="ru-RU" sz="1600" b="0" dirty="0"/>
              <a:t>)</a:t>
            </a:r>
          </a:p>
        </p:txBody>
      </p:sp>
      <p:pic>
        <p:nvPicPr>
          <p:cNvPr id="26635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50" b="25597"/>
          <a:stretch>
            <a:fillRect/>
          </a:stretch>
        </p:blipFill>
        <p:spPr bwMode="auto">
          <a:xfrm>
            <a:off x="6391275" y="5241925"/>
            <a:ext cx="2687638" cy="1331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36" name="Picture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1475" y="2376488"/>
            <a:ext cx="1766888" cy="163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637" name="TextBox 6"/>
          <p:cNvSpPr txBox="1">
            <a:spLocks noChangeArrowheads="1"/>
          </p:cNvSpPr>
          <p:nvPr/>
        </p:nvSpPr>
        <p:spPr bwMode="auto">
          <a:xfrm>
            <a:off x="698500" y="4318000"/>
            <a:ext cx="201612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sz="1600" b="0" dirty="0" err="1"/>
              <a:t>Бронхолітик</a:t>
            </a:r>
            <a:r>
              <a:rPr lang="ru-RU" sz="1600" b="0" dirty="0"/>
              <a:t>, </a:t>
            </a:r>
            <a:r>
              <a:rPr lang="ru-RU" sz="1600" b="0" dirty="0" err="1" smtClean="0"/>
              <a:t>кардіотонік</a:t>
            </a:r>
            <a:r>
              <a:rPr lang="ru-RU" sz="1600" b="0" dirty="0"/>
              <a:t>, </a:t>
            </a:r>
            <a:r>
              <a:rPr lang="ru-RU" sz="1600" b="0" dirty="0" err="1"/>
              <a:t>діуретик</a:t>
            </a:r>
            <a:endParaRPr lang="ru-RU" sz="1600" b="0" dirty="0"/>
          </a:p>
        </p:txBody>
      </p:sp>
      <p:sp>
        <p:nvSpPr>
          <p:cNvPr id="26638" name="TextBox 7"/>
          <p:cNvSpPr txBox="1">
            <a:spLocks noChangeArrowheads="1"/>
          </p:cNvSpPr>
          <p:nvPr/>
        </p:nvSpPr>
        <p:spPr bwMode="auto">
          <a:xfrm>
            <a:off x="6422778" y="4333806"/>
            <a:ext cx="216617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sz="1600" b="0" dirty="0"/>
              <a:t>Стимулятор ЦНС і </a:t>
            </a:r>
          </a:p>
          <a:p>
            <a:pPr eaLnBrk="1" hangingPunct="1"/>
            <a:r>
              <a:rPr lang="ru-RU" sz="1600" b="0" dirty="0" err="1"/>
              <a:t>серцевої</a:t>
            </a:r>
            <a:r>
              <a:rPr lang="ru-RU" sz="1600" b="0" dirty="0"/>
              <a:t> </a:t>
            </a:r>
            <a:r>
              <a:rPr lang="ru-RU" sz="1600" b="0" dirty="0" err="1"/>
              <a:t>деіяльності</a:t>
            </a:r>
            <a:endParaRPr lang="ru-RU" sz="1600" b="0" dirty="0"/>
          </a:p>
        </p:txBody>
      </p:sp>
      <p:sp>
        <p:nvSpPr>
          <p:cNvPr id="26639" name="TextBox 8"/>
          <p:cNvSpPr txBox="1">
            <a:spLocks noChangeArrowheads="1"/>
          </p:cNvSpPr>
          <p:nvPr/>
        </p:nvSpPr>
        <p:spPr bwMode="auto">
          <a:xfrm>
            <a:off x="3214421" y="4431615"/>
            <a:ext cx="291650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sz="1600" b="0" dirty="0" err="1"/>
              <a:t>Діуретик</a:t>
            </a:r>
            <a:r>
              <a:rPr lang="ru-RU" sz="1600" b="0" dirty="0"/>
              <a:t>, </a:t>
            </a:r>
            <a:r>
              <a:rPr lang="ru-RU" sz="1600" b="0" dirty="0" err="1"/>
              <a:t>серцево-судинний</a:t>
            </a:r>
            <a:endParaRPr lang="ru-RU" sz="1600" b="0" dirty="0"/>
          </a:p>
          <a:p>
            <a:pPr eaLnBrk="1" hangingPunct="1"/>
            <a:r>
              <a:rPr lang="ru-RU" sz="1600" b="0" dirty="0" err="1"/>
              <a:t>засіб</a:t>
            </a:r>
            <a:endParaRPr lang="ru-RU" b="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2"/>
          <p:cNvSpPr txBox="1">
            <a:spLocks noChangeArrowheads="1"/>
          </p:cNvSpPr>
          <p:nvPr/>
        </p:nvSpPr>
        <p:spPr bwMode="auto">
          <a:xfrm>
            <a:off x="19378" y="-19036"/>
            <a:ext cx="9144000" cy="64633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ru-RU" cap="all" dirty="0" err="1">
                <a:solidFill>
                  <a:srgbClr val="660033"/>
                </a:solidFill>
              </a:rPr>
              <a:t>СЕЧОВа</a:t>
            </a:r>
            <a:r>
              <a:rPr lang="ru-RU" cap="all" dirty="0">
                <a:solidFill>
                  <a:srgbClr val="660033"/>
                </a:solidFill>
              </a:rPr>
              <a:t> кислота (2,6,8- </a:t>
            </a:r>
            <a:r>
              <a:rPr lang="ru-RU" cap="all" dirty="0" err="1">
                <a:solidFill>
                  <a:srgbClr val="660033"/>
                </a:solidFill>
              </a:rPr>
              <a:t>триоксопурин</a:t>
            </a:r>
            <a:r>
              <a:rPr lang="ru-RU" cap="all" dirty="0">
                <a:solidFill>
                  <a:srgbClr val="660033"/>
                </a:solidFill>
              </a:rPr>
              <a:t>)</a:t>
            </a:r>
            <a:r>
              <a:rPr lang="ru-RU" cap="all" dirty="0"/>
              <a:t> </a:t>
            </a:r>
            <a:endParaRPr lang="ru-RU" b="0" dirty="0"/>
          </a:p>
          <a:p>
            <a:pPr eaLnBrk="1" hangingPunct="1"/>
            <a:r>
              <a:rPr lang="ru-RU" b="0" dirty="0"/>
              <a:t>- </a:t>
            </a:r>
            <a:r>
              <a:rPr lang="ru-RU" b="0" dirty="0" err="1"/>
              <a:t>кінцевий</a:t>
            </a:r>
            <a:endParaRPr lang="ru-RU" b="0" dirty="0"/>
          </a:p>
          <a:p>
            <a:pPr eaLnBrk="1" hangingPunct="1"/>
            <a:r>
              <a:rPr lang="ru-RU" b="0" dirty="0"/>
              <a:t>продукт </a:t>
            </a:r>
            <a:r>
              <a:rPr lang="ru-RU" b="0" dirty="0" err="1"/>
              <a:t>метаболізму</a:t>
            </a:r>
            <a:endParaRPr lang="ru-RU" b="0" dirty="0"/>
          </a:p>
          <a:p>
            <a:pPr eaLnBrk="1" hangingPunct="1"/>
            <a:r>
              <a:rPr lang="ru-RU" b="0" dirty="0" err="1"/>
              <a:t>пуринових</a:t>
            </a:r>
            <a:r>
              <a:rPr lang="ru-RU" b="0" dirty="0"/>
              <a:t> </a:t>
            </a:r>
            <a:r>
              <a:rPr lang="ru-RU" b="0" dirty="0" err="1"/>
              <a:t>сполук</a:t>
            </a:r>
            <a:endParaRPr lang="ru-RU" b="0" dirty="0"/>
          </a:p>
          <a:p>
            <a:pPr eaLnBrk="1" hangingPunct="1"/>
            <a:r>
              <a:rPr lang="ru-RU" b="0" dirty="0"/>
              <a:t>в </a:t>
            </a:r>
            <a:r>
              <a:rPr lang="ru-RU" b="0" dirty="0" err="1"/>
              <a:t>організмі</a:t>
            </a:r>
            <a:r>
              <a:rPr lang="ru-RU" b="0" dirty="0"/>
              <a:t>, </a:t>
            </a:r>
            <a:r>
              <a:rPr lang="ru-RU" b="0" dirty="0" err="1"/>
              <a:t>виділяється</a:t>
            </a:r>
            <a:endParaRPr lang="ru-RU" b="0" dirty="0"/>
          </a:p>
          <a:p>
            <a:pPr eaLnBrk="1" hangingPunct="1"/>
            <a:r>
              <a:rPr lang="ru-RU" b="0" dirty="0"/>
              <a:t>з сечею в </a:t>
            </a:r>
            <a:r>
              <a:rPr lang="ru-RU" b="0" dirty="0" err="1"/>
              <a:t>кількості</a:t>
            </a:r>
            <a:endParaRPr lang="ru-RU" b="0" dirty="0"/>
          </a:p>
          <a:p>
            <a:pPr eaLnBrk="1" hangingPunct="1"/>
            <a:r>
              <a:rPr lang="ru-RU" b="0" dirty="0"/>
              <a:t>0,5-1 </a:t>
            </a:r>
            <a:r>
              <a:rPr lang="ru-RU" b="0" dirty="0" err="1"/>
              <a:t>грам</a:t>
            </a:r>
            <a:r>
              <a:rPr lang="ru-RU" b="0" dirty="0"/>
              <a:t> на </a:t>
            </a:r>
            <a:r>
              <a:rPr lang="ru-RU" b="0" dirty="0" err="1"/>
              <a:t>добу</a:t>
            </a:r>
            <a:r>
              <a:rPr lang="ru-RU" b="0" dirty="0"/>
              <a:t>.</a:t>
            </a:r>
          </a:p>
          <a:p>
            <a:pPr eaLnBrk="1" hangingPunct="1"/>
            <a:r>
              <a:rPr lang="ru-RU" b="0" dirty="0"/>
              <a:t>двухосновна,</a:t>
            </a:r>
          </a:p>
          <a:p>
            <a:pPr eaLnBrk="1" hangingPunct="1"/>
            <a:r>
              <a:rPr lang="ru-RU" b="0" dirty="0"/>
              <a:t>погано </a:t>
            </a:r>
            <a:r>
              <a:rPr lang="ru-RU" b="0" dirty="0" err="1"/>
              <a:t>розчиняється</a:t>
            </a:r>
            <a:r>
              <a:rPr lang="ru-RU" b="0" dirty="0"/>
              <a:t> у </a:t>
            </a:r>
            <a:r>
              <a:rPr lang="ru-RU" b="0" dirty="0" err="1"/>
              <a:t>воді</a:t>
            </a:r>
            <a:r>
              <a:rPr lang="ru-RU" b="0" dirty="0"/>
              <a:t>,</a:t>
            </a:r>
          </a:p>
          <a:p>
            <a:pPr eaLnBrk="1" hangingPunct="1"/>
            <a:r>
              <a:rPr lang="ru-RU" b="0" dirty="0"/>
              <a:t>але </a:t>
            </a:r>
            <a:r>
              <a:rPr lang="ru-RU" u="sng" dirty="0">
                <a:solidFill>
                  <a:srgbClr val="FF0000"/>
                </a:solidFill>
              </a:rPr>
              <a:t>легко </a:t>
            </a:r>
            <a:r>
              <a:rPr lang="ru-RU" u="sng" dirty="0" err="1">
                <a:solidFill>
                  <a:srgbClr val="FF0000"/>
                </a:solidFill>
              </a:rPr>
              <a:t>розчиняється</a:t>
            </a:r>
            <a:r>
              <a:rPr lang="ru-RU" u="sng" dirty="0">
                <a:solidFill>
                  <a:srgbClr val="FF0000"/>
                </a:solidFill>
              </a:rPr>
              <a:t> в лугах</a:t>
            </a:r>
            <a:r>
              <a:rPr lang="ru-RU" b="0" dirty="0"/>
              <a:t>,</a:t>
            </a:r>
          </a:p>
          <a:p>
            <a:pPr eaLnBrk="1" hangingPunct="1"/>
            <a:r>
              <a:rPr lang="ru-RU" b="0" dirty="0" err="1"/>
              <a:t>утворюючи</a:t>
            </a:r>
            <a:r>
              <a:rPr lang="ru-RU" b="0" dirty="0"/>
              <a:t> </a:t>
            </a:r>
            <a:r>
              <a:rPr lang="ru-RU" b="0" dirty="0" err="1"/>
              <a:t>кислі</a:t>
            </a:r>
            <a:r>
              <a:rPr lang="ru-RU" b="0" dirty="0"/>
              <a:t> </a:t>
            </a:r>
            <a:r>
              <a:rPr lang="ru-RU" b="0" dirty="0" err="1"/>
              <a:t>або</a:t>
            </a:r>
            <a:endParaRPr lang="ru-RU" b="0" dirty="0"/>
          </a:p>
          <a:p>
            <a:pPr eaLnBrk="1" hangingPunct="1"/>
            <a:r>
              <a:rPr lang="ru-RU" b="0" dirty="0" err="1"/>
              <a:t>середні</a:t>
            </a:r>
            <a:r>
              <a:rPr lang="ru-RU" b="0" dirty="0"/>
              <a:t> </a:t>
            </a:r>
            <a:r>
              <a:rPr lang="ru-RU" b="0" dirty="0" err="1"/>
              <a:t>солі</a:t>
            </a:r>
            <a:r>
              <a:rPr lang="ru-RU" b="0" dirty="0"/>
              <a:t> - </a:t>
            </a:r>
            <a:r>
              <a:rPr lang="ru-RU" b="0" dirty="0" err="1"/>
              <a:t>урати</a:t>
            </a:r>
            <a:r>
              <a:rPr lang="ru-RU" b="0" dirty="0" smtClean="0"/>
              <a:t>:</a:t>
            </a:r>
            <a:endParaRPr lang="ru-RU" b="0" dirty="0">
              <a:solidFill>
                <a:srgbClr val="660033"/>
              </a:solidFill>
            </a:endParaRPr>
          </a:p>
          <a:p>
            <a:pPr eaLnBrk="1" hangingPunct="1"/>
            <a:endParaRPr lang="ru-RU" dirty="0"/>
          </a:p>
          <a:p>
            <a:pPr eaLnBrk="1" hangingPunct="1"/>
            <a:r>
              <a:rPr lang="ru-RU" b="0" dirty="0" err="1">
                <a:solidFill>
                  <a:srgbClr val="FF0000"/>
                </a:solidFill>
              </a:rPr>
              <a:t>Амінопурини</a:t>
            </a:r>
            <a:r>
              <a:rPr lang="ru-RU" b="0" dirty="0">
                <a:solidFill>
                  <a:srgbClr val="FF0000"/>
                </a:solidFill>
              </a:rPr>
              <a:t>: </a:t>
            </a:r>
            <a:r>
              <a:rPr lang="ru-RU" b="0" dirty="0"/>
              <a:t>6-амінопурин </a:t>
            </a:r>
            <a:r>
              <a:rPr lang="ru-RU" b="0" dirty="0" err="1"/>
              <a:t>або</a:t>
            </a:r>
            <a:r>
              <a:rPr lang="ru-RU" b="0" dirty="0"/>
              <a:t> </a:t>
            </a:r>
            <a:r>
              <a:rPr lang="ru-RU" b="0" dirty="0" err="1"/>
              <a:t>аденін</a:t>
            </a:r>
            <a:endParaRPr lang="ru-RU" b="0" dirty="0"/>
          </a:p>
          <a:p>
            <a:pPr eaLnBrk="1" hangingPunct="1"/>
            <a:r>
              <a:rPr lang="ru-RU" b="0" dirty="0"/>
              <a:t>і 2-аміно-6-гідроксипурин, </a:t>
            </a:r>
            <a:r>
              <a:rPr lang="ru-RU" b="0" dirty="0" err="1"/>
              <a:t>або</a:t>
            </a:r>
            <a:r>
              <a:rPr lang="ru-RU" b="0" dirty="0"/>
              <a:t> </a:t>
            </a:r>
            <a:r>
              <a:rPr lang="ru-RU" b="0" dirty="0" err="1"/>
              <a:t>гуанін</a:t>
            </a:r>
            <a:r>
              <a:rPr lang="ru-RU" b="0" dirty="0"/>
              <a:t>,</a:t>
            </a:r>
          </a:p>
          <a:p>
            <a:pPr eaLnBrk="1" hangingPunct="1"/>
            <a:r>
              <a:rPr lang="ru-RU" b="0" dirty="0" err="1"/>
              <a:t>які</a:t>
            </a:r>
            <a:r>
              <a:rPr lang="ru-RU" b="0" dirty="0"/>
              <a:t> є </a:t>
            </a:r>
            <a:r>
              <a:rPr lang="ru-RU" b="0" dirty="0" err="1"/>
              <a:t>обов'язковими</a:t>
            </a:r>
            <a:endParaRPr lang="ru-RU" b="0" dirty="0"/>
          </a:p>
          <a:p>
            <a:pPr eaLnBrk="1" hangingPunct="1"/>
            <a:r>
              <a:rPr lang="ru-RU" b="0" dirty="0"/>
              <a:t>компонентами </a:t>
            </a:r>
            <a:r>
              <a:rPr lang="ru-RU" b="0" dirty="0" err="1"/>
              <a:t>нуклеїнових</a:t>
            </a:r>
            <a:r>
              <a:rPr lang="ru-RU" b="0" dirty="0"/>
              <a:t> кислот</a:t>
            </a:r>
            <a:endParaRPr lang="ru-RU" dirty="0"/>
          </a:p>
          <a:p>
            <a:pPr eaLnBrk="1" hangingPunct="1">
              <a:spcBef>
                <a:spcPct val="50000"/>
              </a:spcBef>
            </a:pPr>
            <a:endParaRPr lang="ru-RU" dirty="0"/>
          </a:p>
          <a:p>
            <a:pPr eaLnBrk="1" hangingPunct="1">
              <a:spcBef>
                <a:spcPct val="50000"/>
              </a:spcBef>
            </a:pPr>
            <a:endParaRPr lang="ru-RU" dirty="0"/>
          </a:p>
          <a:p>
            <a:pPr eaLnBrk="1" hangingPunct="1">
              <a:spcBef>
                <a:spcPct val="50000"/>
              </a:spcBef>
            </a:pPr>
            <a:endParaRPr lang="ru-RU" dirty="0"/>
          </a:p>
          <a:p>
            <a:pPr eaLnBrk="1" hangingPunct="1">
              <a:spcBef>
                <a:spcPct val="50000"/>
              </a:spcBef>
            </a:pPr>
            <a:endParaRPr lang="ru-RU" dirty="0"/>
          </a:p>
        </p:txBody>
      </p:sp>
      <p:sp>
        <p:nvSpPr>
          <p:cNvPr id="2765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765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7653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4612092"/>
              </p:ext>
            </p:extLst>
          </p:nvPr>
        </p:nvGraphicFramePr>
        <p:xfrm>
          <a:off x="569913" y="4811713"/>
          <a:ext cx="4959350" cy="1544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915" name="ISIS/Draw Sketch" r:id="rId3" imgW="6305400" imgH="1962000" progId="ISISServer">
                  <p:embed/>
                </p:oleObj>
              </mc:Choice>
              <mc:Fallback>
                <p:oleObj name="ISIS/Draw Sketch" r:id="rId3" imgW="6305400" imgH="1962000" progId="ISISServer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9913" y="4811713"/>
                        <a:ext cx="4959350" cy="15446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7654" name="Group 11"/>
          <p:cNvGrpSpPr>
            <a:grpSpLocks noChangeAspect="1"/>
          </p:cNvGrpSpPr>
          <p:nvPr/>
        </p:nvGrpSpPr>
        <p:grpSpPr bwMode="auto">
          <a:xfrm>
            <a:off x="3328096" y="458843"/>
            <a:ext cx="5867400" cy="3119437"/>
            <a:chOff x="2178" y="289"/>
            <a:chExt cx="9747" cy="5184"/>
          </a:xfrm>
        </p:grpSpPr>
        <p:sp>
          <p:nvSpPr>
            <p:cNvPr id="27661" name="AutoShape 12"/>
            <p:cNvSpPr>
              <a:spLocks noChangeAspect="1" noChangeArrowheads="1"/>
            </p:cNvSpPr>
            <p:nvPr/>
          </p:nvSpPr>
          <p:spPr bwMode="auto">
            <a:xfrm>
              <a:off x="2178" y="289"/>
              <a:ext cx="9747" cy="5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662" name="Line 13"/>
            <p:cNvSpPr>
              <a:spLocks noChangeShapeType="1"/>
            </p:cNvSpPr>
            <p:nvPr/>
          </p:nvSpPr>
          <p:spPr bwMode="auto">
            <a:xfrm>
              <a:off x="4172" y="1321"/>
              <a:ext cx="0" cy="325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663" name="Line 14"/>
            <p:cNvSpPr>
              <a:spLocks noChangeShapeType="1"/>
            </p:cNvSpPr>
            <p:nvPr/>
          </p:nvSpPr>
          <p:spPr bwMode="auto">
            <a:xfrm>
              <a:off x="4172" y="1321"/>
              <a:ext cx="0" cy="709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664" name="Line 15"/>
            <p:cNvSpPr>
              <a:spLocks noChangeShapeType="1"/>
            </p:cNvSpPr>
            <p:nvPr/>
          </p:nvSpPr>
          <p:spPr bwMode="auto">
            <a:xfrm>
              <a:off x="4045" y="1404"/>
              <a:ext cx="0" cy="543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665" name="Line 16"/>
            <p:cNvSpPr>
              <a:spLocks noChangeShapeType="1"/>
            </p:cNvSpPr>
            <p:nvPr/>
          </p:nvSpPr>
          <p:spPr bwMode="auto">
            <a:xfrm flipH="1">
              <a:off x="2940" y="965"/>
              <a:ext cx="622" cy="354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666" name="Line 17"/>
            <p:cNvSpPr>
              <a:spLocks noChangeShapeType="1"/>
            </p:cNvSpPr>
            <p:nvPr/>
          </p:nvSpPr>
          <p:spPr bwMode="auto">
            <a:xfrm>
              <a:off x="2940" y="1319"/>
              <a:ext cx="0" cy="709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667" name="Line 18"/>
            <p:cNvSpPr>
              <a:spLocks noChangeShapeType="1"/>
            </p:cNvSpPr>
            <p:nvPr/>
          </p:nvSpPr>
          <p:spPr bwMode="auto">
            <a:xfrm>
              <a:off x="2940" y="2028"/>
              <a:ext cx="613" cy="358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668" name="Line 19"/>
            <p:cNvSpPr>
              <a:spLocks noChangeShapeType="1"/>
            </p:cNvSpPr>
            <p:nvPr/>
          </p:nvSpPr>
          <p:spPr bwMode="auto">
            <a:xfrm flipV="1">
              <a:off x="3553" y="2030"/>
              <a:ext cx="619" cy="356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669" name="Line 20"/>
            <p:cNvSpPr>
              <a:spLocks noChangeShapeType="1"/>
            </p:cNvSpPr>
            <p:nvPr/>
          </p:nvSpPr>
          <p:spPr bwMode="auto">
            <a:xfrm flipH="1" flipV="1">
              <a:off x="3562" y="965"/>
              <a:ext cx="610" cy="356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670" name="Line 21"/>
            <p:cNvSpPr>
              <a:spLocks noChangeShapeType="1"/>
            </p:cNvSpPr>
            <p:nvPr/>
          </p:nvSpPr>
          <p:spPr bwMode="auto">
            <a:xfrm flipV="1">
              <a:off x="3589" y="641"/>
              <a:ext cx="0" cy="326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671" name="Line 22"/>
            <p:cNvSpPr>
              <a:spLocks noChangeShapeType="1"/>
            </p:cNvSpPr>
            <p:nvPr/>
          </p:nvSpPr>
          <p:spPr bwMode="auto">
            <a:xfrm flipV="1">
              <a:off x="3532" y="641"/>
              <a:ext cx="0" cy="326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672" name="Line 23"/>
            <p:cNvSpPr>
              <a:spLocks noChangeShapeType="1"/>
            </p:cNvSpPr>
            <p:nvPr/>
          </p:nvSpPr>
          <p:spPr bwMode="auto">
            <a:xfrm flipH="1">
              <a:off x="2638" y="2000"/>
              <a:ext cx="291" cy="163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673" name="Line 24"/>
            <p:cNvSpPr>
              <a:spLocks noChangeShapeType="1"/>
            </p:cNvSpPr>
            <p:nvPr/>
          </p:nvSpPr>
          <p:spPr bwMode="auto">
            <a:xfrm flipH="1">
              <a:off x="2666" y="2051"/>
              <a:ext cx="290" cy="163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674" name="Line 25"/>
            <p:cNvSpPr>
              <a:spLocks noChangeShapeType="1"/>
            </p:cNvSpPr>
            <p:nvPr/>
          </p:nvSpPr>
          <p:spPr bwMode="auto">
            <a:xfrm flipV="1">
              <a:off x="5257" y="1333"/>
              <a:ext cx="0" cy="678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675" name="Line 26"/>
            <p:cNvSpPr>
              <a:spLocks noChangeShapeType="1"/>
            </p:cNvSpPr>
            <p:nvPr/>
          </p:nvSpPr>
          <p:spPr bwMode="auto">
            <a:xfrm>
              <a:off x="4170" y="2021"/>
              <a:ext cx="557" cy="338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676" name="Line 27"/>
            <p:cNvSpPr>
              <a:spLocks noChangeShapeType="1"/>
            </p:cNvSpPr>
            <p:nvPr/>
          </p:nvSpPr>
          <p:spPr bwMode="auto">
            <a:xfrm flipV="1">
              <a:off x="4727" y="2011"/>
              <a:ext cx="530" cy="348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677" name="Line 28"/>
            <p:cNvSpPr>
              <a:spLocks noChangeShapeType="1"/>
            </p:cNvSpPr>
            <p:nvPr/>
          </p:nvSpPr>
          <p:spPr bwMode="auto">
            <a:xfrm flipH="1">
              <a:off x="4160" y="1333"/>
              <a:ext cx="1097" cy="0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678" name="Line 29"/>
            <p:cNvSpPr>
              <a:spLocks noChangeShapeType="1"/>
            </p:cNvSpPr>
            <p:nvPr/>
          </p:nvSpPr>
          <p:spPr bwMode="auto">
            <a:xfrm>
              <a:off x="5240" y="2037"/>
              <a:ext cx="284" cy="161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679" name="Line 30"/>
            <p:cNvSpPr>
              <a:spLocks noChangeShapeType="1"/>
            </p:cNvSpPr>
            <p:nvPr/>
          </p:nvSpPr>
          <p:spPr bwMode="auto">
            <a:xfrm>
              <a:off x="5268" y="1984"/>
              <a:ext cx="286" cy="163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680" name="Line 31"/>
            <p:cNvSpPr>
              <a:spLocks noChangeShapeType="1"/>
            </p:cNvSpPr>
            <p:nvPr/>
          </p:nvSpPr>
          <p:spPr bwMode="auto">
            <a:xfrm>
              <a:off x="4702" y="2561"/>
              <a:ext cx="0" cy="331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681" name="Rectangle 32"/>
            <p:cNvSpPr>
              <a:spLocks noChangeArrowheads="1"/>
            </p:cNvSpPr>
            <p:nvPr/>
          </p:nvSpPr>
          <p:spPr bwMode="auto">
            <a:xfrm>
              <a:off x="4522" y="2869"/>
              <a:ext cx="243" cy="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H</a:t>
              </a:r>
              <a:endParaRPr lang="ru-RU"/>
            </a:p>
          </p:txBody>
        </p:sp>
        <p:sp>
          <p:nvSpPr>
            <p:cNvPr id="27682" name="Rectangle 33"/>
            <p:cNvSpPr>
              <a:spLocks noChangeArrowheads="1"/>
            </p:cNvSpPr>
            <p:nvPr/>
          </p:nvSpPr>
          <p:spPr bwMode="auto">
            <a:xfrm>
              <a:off x="3367" y="292"/>
              <a:ext cx="243" cy="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O</a:t>
              </a:r>
              <a:endParaRPr lang="ru-RU"/>
            </a:p>
          </p:txBody>
        </p:sp>
        <p:sp>
          <p:nvSpPr>
            <p:cNvPr id="27683" name="Line 34"/>
            <p:cNvSpPr>
              <a:spLocks noChangeShapeType="1"/>
            </p:cNvSpPr>
            <p:nvPr/>
          </p:nvSpPr>
          <p:spPr bwMode="auto">
            <a:xfrm flipH="1" flipV="1">
              <a:off x="2489" y="1025"/>
              <a:ext cx="283" cy="163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684" name="Rectangle 35"/>
            <p:cNvSpPr>
              <a:spLocks noChangeArrowheads="1"/>
            </p:cNvSpPr>
            <p:nvPr/>
          </p:nvSpPr>
          <p:spPr bwMode="auto">
            <a:xfrm>
              <a:off x="2178" y="748"/>
              <a:ext cx="243" cy="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Н</a:t>
              </a:r>
              <a:endParaRPr lang="ru-RU"/>
            </a:p>
          </p:txBody>
        </p:sp>
        <p:sp>
          <p:nvSpPr>
            <p:cNvPr id="27685" name="Rectangle 36"/>
            <p:cNvSpPr>
              <a:spLocks noChangeArrowheads="1"/>
            </p:cNvSpPr>
            <p:nvPr/>
          </p:nvSpPr>
          <p:spPr bwMode="auto">
            <a:xfrm>
              <a:off x="2347" y="2083"/>
              <a:ext cx="242" cy="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O</a:t>
              </a:r>
              <a:endParaRPr lang="ru-RU"/>
            </a:p>
          </p:txBody>
        </p:sp>
        <p:sp>
          <p:nvSpPr>
            <p:cNvPr id="27686" name="Line 37"/>
            <p:cNvSpPr>
              <a:spLocks noChangeShapeType="1"/>
            </p:cNvSpPr>
            <p:nvPr/>
          </p:nvSpPr>
          <p:spPr bwMode="auto">
            <a:xfrm>
              <a:off x="3497" y="2570"/>
              <a:ext cx="0" cy="325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687" name="Rectangle 38"/>
            <p:cNvSpPr>
              <a:spLocks noChangeArrowheads="1"/>
            </p:cNvSpPr>
            <p:nvPr/>
          </p:nvSpPr>
          <p:spPr bwMode="auto">
            <a:xfrm>
              <a:off x="3296" y="2866"/>
              <a:ext cx="243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H</a:t>
              </a:r>
              <a:endParaRPr lang="ru-RU"/>
            </a:p>
          </p:txBody>
        </p:sp>
        <p:sp>
          <p:nvSpPr>
            <p:cNvPr id="27688" name="Rectangle 39"/>
            <p:cNvSpPr>
              <a:spLocks noChangeArrowheads="1"/>
            </p:cNvSpPr>
            <p:nvPr/>
          </p:nvSpPr>
          <p:spPr bwMode="auto">
            <a:xfrm>
              <a:off x="5477" y="2064"/>
              <a:ext cx="243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O</a:t>
              </a:r>
              <a:endParaRPr lang="ru-RU"/>
            </a:p>
          </p:txBody>
        </p:sp>
        <p:sp>
          <p:nvSpPr>
            <p:cNvPr id="27689" name="Line 40"/>
            <p:cNvSpPr>
              <a:spLocks noChangeShapeType="1"/>
            </p:cNvSpPr>
            <p:nvPr/>
          </p:nvSpPr>
          <p:spPr bwMode="auto">
            <a:xfrm>
              <a:off x="5933" y="1694"/>
              <a:ext cx="931" cy="0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690" name="Freeform 41"/>
            <p:cNvSpPr>
              <a:spLocks/>
            </p:cNvSpPr>
            <p:nvPr/>
          </p:nvSpPr>
          <p:spPr bwMode="auto">
            <a:xfrm>
              <a:off x="6864" y="1655"/>
              <a:ext cx="172" cy="78"/>
            </a:xfrm>
            <a:custGeom>
              <a:avLst/>
              <a:gdLst>
                <a:gd name="T0" fmla="*/ 0 w 172"/>
                <a:gd name="T1" fmla="*/ 39 h 78"/>
                <a:gd name="T2" fmla="*/ 50 w 172"/>
                <a:gd name="T3" fmla="*/ 39 h 78"/>
                <a:gd name="T4" fmla="*/ 0 w 172"/>
                <a:gd name="T5" fmla="*/ 0 h 78"/>
                <a:gd name="T6" fmla="*/ 172 w 172"/>
                <a:gd name="T7" fmla="*/ 39 h 78"/>
                <a:gd name="T8" fmla="*/ 0 w 172"/>
                <a:gd name="T9" fmla="*/ 78 h 78"/>
                <a:gd name="T10" fmla="*/ 50 w 172"/>
                <a:gd name="T11" fmla="*/ 39 h 78"/>
                <a:gd name="T12" fmla="*/ 0 w 172"/>
                <a:gd name="T13" fmla="*/ 39 h 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2" h="78">
                  <a:moveTo>
                    <a:pt x="0" y="39"/>
                  </a:moveTo>
                  <a:lnTo>
                    <a:pt x="50" y="39"/>
                  </a:lnTo>
                  <a:lnTo>
                    <a:pt x="0" y="0"/>
                  </a:lnTo>
                  <a:lnTo>
                    <a:pt x="172" y="39"/>
                  </a:lnTo>
                  <a:lnTo>
                    <a:pt x="0" y="78"/>
                  </a:lnTo>
                  <a:lnTo>
                    <a:pt x="50" y="39"/>
                  </a:lnTo>
                  <a:lnTo>
                    <a:pt x="0" y="39"/>
                  </a:lnTo>
                  <a:close/>
                </a:path>
              </a:pathLst>
            </a:custGeom>
            <a:solidFill>
              <a:srgbClr val="000000"/>
            </a:solidFill>
            <a:ln w="1016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691" name="Line 42"/>
            <p:cNvSpPr>
              <a:spLocks noChangeShapeType="1"/>
            </p:cNvSpPr>
            <p:nvPr/>
          </p:nvSpPr>
          <p:spPr bwMode="auto">
            <a:xfrm>
              <a:off x="8876" y="1319"/>
              <a:ext cx="0" cy="324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692" name="Line 43"/>
            <p:cNvSpPr>
              <a:spLocks noChangeShapeType="1"/>
            </p:cNvSpPr>
            <p:nvPr/>
          </p:nvSpPr>
          <p:spPr bwMode="auto">
            <a:xfrm>
              <a:off x="8876" y="1319"/>
              <a:ext cx="0" cy="709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693" name="Line 44"/>
            <p:cNvSpPr>
              <a:spLocks noChangeShapeType="1"/>
            </p:cNvSpPr>
            <p:nvPr/>
          </p:nvSpPr>
          <p:spPr bwMode="auto">
            <a:xfrm>
              <a:off x="8750" y="1402"/>
              <a:ext cx="0" cy="543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694" name="Line 45"/>
            <p:cNvSpPr>
              <a:spLocks noChangeShapeType="1"/>
            </p:cNvSpPr>
            <p:nvPr/>
          </p:nvSpPr>
          <p:spPr bwMode="auto">
            <a:xfrm flipH="1">
              <a:off x="7644" y="963"/>
              <a:ext cx="622" cy="354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695" name="Line 46"/>
            <p:cNvSpPr>
              <a:spLocks noChangeShapeType="1"/>
            </p:cNvSpPr>
            <p:nvPr/>
          </p:nvSpPr>
          <p:spPr bwMode="auto">
            <a:xfrm>
              <a:off x="7644" y="1317"/>
              <a:ext cx="0" cy="708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696" name="Line 47"/>
            <p:cNvSpPr>
              <a:spLocks noChangeShapeType="1"/>
            </p:cNvSpPr>
            <p:nvPr/>
          </p:nvSpPr>
          <p:spPr bwMode="auto">
            <a:xfrm>
              <a:off x="7644" y="2025"/>
              <a:ext cx="613" cy="359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697" name="Line 48"/>
            <p:cNvSpPr>
              <a:spLocks noChangeShapeType="1"/>
            </p:cNvSpPr>
            <p:nvPr/>
          </p:nvSpPr>
          <p:spPr bwMode="auto">
            <a:xfrm flipV="1">
              <a:off x="8257" y="2028"/>
              <a:ext cx="619" cy="356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698" name="Line 49"/>
            <p:cNvSpPr>
              <a:spLocks noChangeShapeType="1"/>
            </p:cNvSpPr>
            <p:nvPr/>
          </p:nvSpPr>
          <p:spPr bwMode="auto">
            <a:xfrm flipH="1" flipV="1">
              <a:off x="8266" y="963"/>
              <a:ext cx="610" cy="356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699" name="Line 50"/>
            <p:cNvSpPr>
              <a:spLocks noChangeShapeType="1"/>
            </p:cNvSpPr>
            <p:nvPr/>
          </p:nvSpPr>
          <p:spPr bwMode="auto">
            <a:xfrm flipV="1">
              <a:off x="8294" y="638"/>
              <a:ext cx="0" cy="327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700" name="Line 51"/>
            <p:cNvSpPr>
              <a:spLocks noChangeShapeType="1"/>
            </p:cNvSpPr>
            <p:nvPr/>
          </p:nvSpPr>
          <p:spPr bwMode="auto">
            <a:xfrm flipV="1">
              <a:off x="8236" y="638"/>
              <a:ext cx="0" cy="327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701" name="Line 52"/>
            <p:cNvSpPr>
              <a:spLocks noChangeShapeType="1"/>
            </p:cNvSpPr>
            <p:nvPr/>
          </p:nvSpPr>
          <p:spPr bwMode="auto">
            <a:xfrm flipH="1">
              <a:off x="7315" y="1998"/>
              <a:ext cx="318" cy="156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702" name="Line 53"/>
            <p:cNvSpPr>
              <a:spLocks noChangeShapeType="1"/>
            </p:cNvSpPr>
            <p:nvPr/>
          </p:nvSpPr>
          <p:spPr bwMode="auto">
            <a:xfrm flipH="1">
              <a:off x="7343" y="2048"/>
              <a:ext cx="322" cy="161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703" name="Line 54"/>
            <p:cNvSpPr>
              <a:spLocks noChangeShapeType="1"/>
            </p:cNvSpPr>
            <p:nvPr/>
          </p:nvSpPr>
          <p:spPr bwMode="auto">
            <a:xfrm flipV="1">
              <a:off x="9961" y="1331"/>
              <a:ext cx="0" cy="678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704" name="Line 55"/>
            <p:cNvSpPr>
              <a:spLocks noChangeShapeType="1"/>
            </p:cNvSpPr>
            <p:nvPr/>
          </p:nvSpPr>
          <p:spPr bwMode="auto">
            <a:xfrm>
              <a:off x="8874" y="2018"/>
              <a:ext cx="557" cy="338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705" name="Line 56"/>
            <p:cNvSpPr>
              <a:spLocks noChangeShapeType="1"/>
            </p:cNvSpPr>
            <p:nvPr/>
          </p:nvSpPr>
          <p:spPr bwMode="auto">
            <a:xfrm flipV="1">
              <a:off x="9431" y="2009"/>
              <a:ext cx="530" cy="347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706" name="Line 57"/>
            <p:cNvSpPr>
              <a:spLocks noChangeShapeType="1"/>
            </p:cNvSpPr>
            <p:nvPr/>
          </p:nvSpPr>
          <p:spPr bwMode="auto">
            <a:xfrm flipV="1">
              <a:off x="9431" y="1956"/>
              <a:ext cx="405" cy="265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707" name="Line 58"/>
            <p:cNvSpPr>
              <a:spLocks noChangeShapeType="1"/>
            </p:cNvSpPr>
            <p:nvPr/>
          </p:nvSpPr>
          <p:spPr bwMode="auto">
            <a:xfrm flipH="1">
              <a:off x="8865" y="1331"/>
              <a:ext cx="1096" cy="0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708" name="Line 59"/>
            <p:cNvSpPr>
              <a:spLocks noChangeShapeType="1"/>
            </p:cNvSpPr>
            <p:nvPr/>
          </p:nvSpPr>
          <p:spPr bwMode="auto">
            <a:xfrm>
              <a:off x="9961" y="2009"/>
              <a:ext cx="281" cy="161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709" name="Rectangle 60"/>
            <p:cNvSpPr>
              <a:spLocks noChangeArrowheads="1"/>
            </p:cNvSpPr>
            <p:nvPr/>
          </p:nvSpPr>
          <p:spPr bwMode="auto">
            <a:xfrm>
              <a:off x="10369" y="753"/>
              <a:ext cx="243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H</a:t>
              </a:r>
              <a:endParaRPr lang="ru-RU"/>
            </a:p>
          </p:txBody>
        </p:sp>
        <p:sp>
          <p:nvSpPr>
            <p:cNvPr id="27710" name="Rectangle 61"/>
            <p:cNvSpPr>
              <a:spLocks noChangeArrowheads="1"/>
            </p:cNvSpPr>
            <p:nvPr/>
          </p:nvSpPr>
          <p:spPr bwMode="auto">
            <a:xfrm>
              <a:off x="8072" y="289"/>
              <a:ext cx="243" cy="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O</a:t>
              </a:r>
              <a:endParaRPr lang="ru-RU"/>
            </a:p>
          </p:txBody>
        </p:sp>
        <p:sp>
          <p:nvSpPr>
            <p:cNvPr id="27711" name="Line 62"/>
            <p:cNvSpPr>
              <a:spLocks noChangeShapeType="1"/>
            </p:cNvSpPr>
            <p:nvPr/>
          </p:nvSpPr>
          <p:spPr bwMode="auto">
            <a:xfrm flipH="1" flipV="1">
              <a:off x="7193" y="1022"/>
              <a:ext cx="283" cy="164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712" name="Rectangle 63"/>
            <p:cNvSpPr>
              <a:spLocks noChangeArrowheads="1"/>
            </p:cNvSpPr>
            <p:nvPr/>
          </p:nvSpPr>
          <p:spPr bwMode="auto">
            <a:xfrm>
              <a:off x="6883" y="743"/>
              <a:ext cx="242" cy="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Н</a:t>
              </a:r>
              <a:endParaRPr lang="ru-RU"/>
            </a:p>
          </p:txBody>
        </p:sp>
        <p:sp>
          <p:nvSpPr>
            <p:cNvPr id="27713" name="Rectangle 64"/>
            <p:cNvSpPr>
              <a:spLocks noChangeArrowheads="1"/>
            </p:cNvSpPr>
            <p:nvPr/>
          </p:nvSpPr>
          <p:spPr bwMode="auto">
            <a:xfrm>
              <a:off x="7054" y="2096"/>
              <a:ext cx="243" cy="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O</a:t>
              </a:r>
              <a:endParaRPr lang="ru-RU"/>
            </a:p>
          </p:txBody>
        </p:sp>
        <p:sp>
          <p:nvSpPr>
            <p:cNvPr id="27714" name="Line 65"/>
            <p:cNvSpPr>
              <a:spLocks noChangeShapeType="1"/>
            </p:cNvSpPr>
            <p:nvPr/>
          </p:nvSpPr>
          <p:spPr bwMode="auto">
            <a:xfrm>
              <a:off x="8202" y="2568"/>
              <a:ext cx="0" cy="324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715" name="Rectangle 66"/>
            <p:cNvSpPr>
              <a:spLocks noChangeArrowheads="1"/>
            </p:cNvSpPr>
            <p:nvPr/>
          </p:nvSpPr>
          <p:spPr bwMode="auto">
            <a:xfrm>
              <a:off x="8001" y="2864"/>
              <a:ext cx="243" cy="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H</a:t>
              </a:r>
              <a:endParaRPr lang="ru-RU"/>
            </a:p>
          </p:txBody>
        </p:sp>
        <p:sp>
          <p:nvSpPr>
            <p:cNvPr id="27716" name="Rectangle 67"/>
            <p:cNvSpPr>
              <a:spLocks noChangeArrowheads="1"/>
            </p:cNvSpPr>
            <p:nvPr/>
          </p:nvSpPr>
          <p:spPr bwMode="auto">
            <a:xfrm>
              <a:off x="10182" y="2062"/>
              <a:ext cx="242" cy="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O</a:t>
              </a:r>
              <a:endParaRPr lang="ru-RU"/>
            </a:p>
          </p:txBody>
        </p:sp>
        <p:sp>
          <p:nvSpPr>
            <p:cNvPr id="27717" name="Rectangle 68"/>
            <p:cNvSpPr>
              <a:spLocks noChangeArrowheads="1"/>
            </p:cNvSpPr>
            <p:nvPr/>
          </p:nvSpPr>
          <p:spPr bwMode="auto">
            <a:xfrm>
              <a:off x="10419" y="2062"/>
              <a:ext cx="243" cy="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N</a:t>
              </a:r>
              <a:endParaRPr lang="ru-RU"/>
            </a:p>
          </p:txBody>
        </p:sp>
        <p:sp>
          <p:nvSpPr>
            <p:cNvPr id="27718" name="Rectangle 69"/>
            <p:cNvSpPr>
              <a:spLocks noChangeArrowheads="1"/>
            </p:cNvSpPr>
            <p:nvPr/>
          </p:nvSpPr>
          <p:spPr bwMode="auto">
            <a:xfrm>
              <a:off x="10654" y="2062"/>
              <a:ext cx="150" cy="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a</a:t>
              </a:r>
              <a:endParaRPr lang="ru-RU"/>
            </a:p>
          </p:txBody>
        </p:sp>
        <p:sp>
          <p:nvSpPr>
            <p:cNvPr id="27719" name="Line 70"/>
            <p:cNvSpPr>
              <a:spLocks noChangeShapeType="1"/>
            </p:cNvSpPr>
            <p:nvPr/>
          </p:nvSpPr>
          <p:spPr bwMode="auto">
            <a:xfrm flipV="1">
              <a:off x="10129" y="1032"/>
              <a:ext cx="281" cy="163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720" name="Line 71"/>
            <p:cNvSpPr>
              <a:spLocks noChangeShapeType="1"/>
            </p:cNvSpPr>
            <p:nvPr/>
          </p:nvSpPr>
          <p:spPr bwMode="auto">
            <a:xfrm>
              <a:off x="6848" y="4120"/>
              <a:ext cx="0" cy="325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721" name="Line 72"/>
            <p:cNvSpPr>
              <a:spLocks noChangeShapeType="1"/>
            </p:cNvSpPr>
            <p:nvPr/>
          </p:nvSpPr>
          <p:spPr bwMode="auto">
            <a:xfrm>
              <a:off x="6848" y="4120"/>
              <a:ext cx="0" cy="709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722" name="Line 73"/>
            <p:cNvSpPr>
              <a:spLocks noChangeShapeType="1"/>
            </p:cNvSpPr>
            <p:nvPr/>
          </p:nvSpPr>
          <p:spPr bwMode="auto">
            <a:xfrm>
              <a:off x="6721" y="4203"/>
              <a:ext cx="0" cy="543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723" name="Line 74"/>
            <p:cNvSpPr>
              <a:spLocks noChangeShapeType="1"/>
            </p:cNvSpPr>
            <p:nvPr/>
          </p:nvSpPr>
          <p:spPr bwMode="auto">
            <a:xfrm flipH="1">
              <a:off x="5616" y="3764"/>
              <a:ext cx="621" cy="354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724" name="Line 75"/>
            <p:cNvSpPr>
              <a:spLocks noChangeShapeType="1"/>
            </p:cNvSpPr>
            <p:nvPr/>
          </p:nvSpPr>
          <p:spPr bwMode="auto">
            <a:xfrm>
              <a:off x="5616" y="4118"/>
              <a:ext cx="0" cy="709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725" name="Line 76"/>
            <p:cNvSpPr>
              <a:spLocks noChangeShapeType="1"/>
            </p:cNvSpPr>
            <p:nvPr/>
          </p:nvSpPr>
          <p:spPr bwMode="auto">
            <a:xfrm>
              <a:off x="5616" y="4827"/>
              <a:ext cx="612" cy="358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726" name="Line 77"/>
            <p:cNvSpPr>
              <a:spLocks noChangeShapeType="1"/>
            </p:cNvSpPr>
            <p:nvPr/>
          </p:nvSpPr>
          <p:spPr bwMode="auto">
            <a:xfrm>
              <a:off x="5752" y="4758"/>
              <a:ext cx="469" cy="276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727" name="Line 78"/>
            <p:cNvSpPr>
              <a:spLocks noChangeShapeType="1"/>
            </p:cNvSpPr>
            <p:nvPr/>
          </p:nvSpPr>
          <p:spPr bwMode="auto">
            <a:xfrm flipV="1">
              <a:off x="6228" y="4829"/>
              <a:ext cx="620" cy="356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728" name="Line 79"/>
            <p:cNvSpPr>
              <a:spLocks noChangeShapeType="1"/>
            </p:cNvSpPr>
            <p:nvPr/>
          </p:nvSpPr>
          <p:spPr bwMode="auto">
            <a:xfrm flipH="1" flipV="1">
              <a:off x="6237" y="3764"/>
              <a:ext cx="611" cy="356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729" name="Line 80"/>
            <p:cNvSpPr>
              <a:spLocks noChangeShapeType="1"/>
            </p:cNvSpPr>
            <p:nvPr/>
          </p:nvSpPr>
          <p:spPr bwMode="auto">
            <a:xfrm flipV="1">
              <a:off x="6265" y="3440"/>
              <a:ext cx="0" cy="326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730" name="Line 81"/>
            <p:cNvSpPr>
              <a:spLocks noChangeShapeType="1"/>
            </p:cNvSpPr>
            <p:nvPr/>
          </p:nvSpPr>
          <p:spPr bwMode="auto">
            <a:xfrm flipV="1">
              <a:off x="6208" y="3440"/>
              <a:ext cx="0" cy="326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731" name="Line 82"/>
            <p:cNvSpPr>
              <a:spLocks noChangeShapeType="1"/>
            </p:cNvSpPr>
            <p:nvPr/>
          </p:nvSpPr>
          <p:spPr bwMode="auto">
            <a:xfrm flipH="1">
              <a:off x="5300" y="4827"/>
              <a:ext cx="316" cy="156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732" name="Line 83"/>
            <p:cNvSpPr>
              <a:spLocks noChangeShapeType="1"/>
            </p:cNvSpPr>
            <p:nvPr/>
          </p:nvSpPr>
          <p:spPr bwMode="auto">
            <a:xfrm flipV="1">
              <a:off x="7932" y="4132"/>
              <a:ext cx="0" cy="678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733" name="Line 84"/>
            <p:cNvSpPr>
              <a:spLocks noChangeShapeType="1"/>
            </p:cNvSpPr>
            <p:nvPr/>
          </p:nvSpPr>
          <p:spPr bwMode="auto">
            <a:xfrm>
              <a:off x="6845" y="4820"/>
              <a:ext cx="558" cy="338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734" name="Line 85"/>
            <p:cNvSpPr>
              <a:spLocks noChangeShapeType="1"/>
            </p:cNvSpPr>
            <p:nvPr/>
          </p:nvSpPr>
          <p:spPr bwMode="auto">
            <a:xfrm flipV="1">
              <a:off x="7403" y="4810"/>
              <a:ext cx="529" cy="348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735" name="Line 86"/>
            <p:cNvSpPr>
              <a:spLocks noChangeShapeType="1"/>
            </p:cNvSpPr>
            <p:nvPr/>
          </p:nvSpPr>
          <p:spPr bwMode="auto">
            <a:xfrm flipV="1">
              <a:off x="7403" y="4758"/>
              <a:ext cx="405" cy="264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736" name="Line 87"/>
            <p:cNvSpPr>
              <a:spLocks noChangeShapeType="1"/>
            </p:cNvSpPr>
            <p:nvPr/>
          </p:nvSpPr>
          <p:spPr bwMode="auto">
            <a:xfrm flipH="1">
              <a:off x="6836" y="4132"/>
              <a:ext cx="1096" cy="0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737" name="Line 88"/>
            <p:cNvSpPr>
              <a:spLocks noChangeShapeType="1"/>
            </p:cNvSpPr>
            <p:nvPr/>
          </p:nvSpPr>
          <p:spPr bwMode="auto">
            <a:xfrm>
              <a:off x="7932" y="4810"/>
              <a:ext cx="281" cy="161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738" name="Rectangle 89"/>
            <p:cNvSpPr>
              <a:spLocks noChangeArrowheads="1"/>
            </p:cNvSpPr>
            <p:nvPr/>
          </p:nvSpPr>
          <p:spPr bwMode="auto">
            <a:xfrm>
              <a:off x="8341" y="3552"/>
              <a:ext cx="243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H</a:t>
              </a:r>
              <a:endParaRPr lang="ru-RU"/>
            </a:p>
          </p:txBody>
        </p:sp>
        <p:sp>
          <p:nvSpPr>
            <p:cNvPr id="27739" name="Rectangle 90"/>
            <p:cNvSpPr>
              <a:spLocks noChangeArrowheads="1"/>
            </p:cNvSpPr>
            <p:nvPr/>
          </p:nvSpPr>
          <p:spPr bwMode="auto">
            <a:xfrm>
              <a:off x="6044" y="3091"/>
              <a:ext cx="243" cy="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O</a:t>
              </a:r>
              <a:endParaRPr lang="ru-RU"/>
            </a:p>
          </p:txBody>
        </p:sp>
        <p:sp>
          <p:nvSpPr>
            <p:cNvPr id="27740" name="Line 91"/>
            <p:cNvSpPr>
              <a:spLocks noChangeShapeType="1"/>
            </p:cNvSpPr>
            <p:nvPr/>
          </p:nvSpPr>
          <p:spPr bwMode="auto">
            <a:xfrm flipH="1" flipV="1">
              <a:off x="5164" y="3824"/>
              <a:ext cx="284" cy="163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741" name="Rectangle 92"/>
            <p:cNvSpPr>
              <a:spLocks noChangeArrowheads="1"/>
            </p:cNvSpPr>
            <p:nvPr/>
          </p:nvSpPr>
          <p:spPr bwMode="auto">
            <a:xfrm>
              <a:off x="4852" y="3544"/>
              <a:ext cx="243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Н</a:t>
              </a:r>
              <a:endParaRPr lang="ru-RU"/>
            </a:p>
          </p:txBody>
        </p:sp>
        <p:sp>
          <p:nvSpPr>
            <p:cNvPr id="27742" name="Rectangle 93"/>
            <p:cNvSpPr>
              <a:spLocks noChangeArrowheads="1"/>
            </p:cNvSpPr>
            <p:nvPr/>
          </p:nvSpPr>
          <p:spPr bwMode="auto">
            <a:xfrm>
              <a:off x="4604" y="4866"/>
              <a:ext cx="243" cy="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N</a:t>
              </a:r>
              <a:endParaRPr lang="ru-RU"/>
            </a:p>
          </p:txBody>
        </p:sp>
        <p:sp>
          <p:nvSpPr>
            <p:cNvPr id="27743" name="Rectangle 94"/>
            <p:cNvSpPr>
              <a:spLocks noChangeArrowheads="1"/>
            </p:cNvSpPr>
            <p:nvPr/>
          </p:nvSpPr>
          <p:spPr bwMode="auto">
            <a:xfrm>
              <a:off x="4839" y="4866"/>
              <a:ext cx="150" cy="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a</a:t>
              </a:r>
              <a:endParaRPr lang="ru-RU"/>
            </a:p>
          </p:txBody>
        </p:sp>
        <p:sp>
          <p:nvSpPr>
            <p:cNvPr id="27744" name="Rectangle 95"/>
            <p:cNvSpPr>
              <a:spLocks noChangeArrowheads="1"/>
            </p:cNvSpPr>
            <p:nvPr/>
          </p:nvSpPr>
          <p:spPr bwMode="auto">
            <a:xfrm>
              <a:off x="4984" y="4866"/>
              <a:ext cx="243" cy="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O</a:t>
              </a:r>
              <a:endParaRPr lang="ru-RU"/>
            </a:p>
          </p:txBody>
        </p:sp>
        <p:sp>
          <p:nvSpPr>
            <p:cNvPr id="27745" name="Rectangle 96"/>
            <p:cNvSpPr>
              <a:spLocks noChangeArrowheads="1"/>
            </p:cNvSpPr>
            <p:nvPr/>
          </p:nvSpPr>
          <p:spPr bwMode="auto">
            <a:xfrm>
              <a:off x="8154" y="4864"/>
              <a:ext cx="242" cy="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O</a:t>
              </a:r>
              <a:endParaRPr lang="ru-RU"/>
            </a:p>
          </p:txBody>
        </p:sp>
        <p:sp>
          <p:nvSpPr>
            <p:cNvPr id="27746" name="Rectangle 97"/>
            <p:cNvSpPr>
              <a:spLocks noChangeArrowheads="1"/>
            </p:cNvSpPr>
            <p:nvPr/>
          </p:nvSpPr>
          <p:spPr bwMode="auto">
            <a:xfrm>
              <a:off x="8389" y="4864"/>
              <a:ext cx="242" cy="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N</a:t>
              </a:r>
              <a:endParaRPr lang="ru-RU"/>
            </a:p>
          </p:txBody>
        </p:sp>
        <p:sp>
          <p:nvSpPr>
            <p:cNvPr id="27747" name="Rectangle 98"/>
            <p:cNvSpPr>
              <a:spLocks noChangeArrowheads="1"/>
            </p:cNvSpPr>
            <p:nvPr/>
          </p:nvSpPr>
          <p:spPr bwMode="auto">
            <a:xfrm>
              <a:off x="8626" y="4864"/>
              <a:ext cx="150" cy="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a</a:t>
              </a:r>
              <a:endParaRPr lang="ru-RU"/>
            </a:p>
          </p:txBody>
        </p:sp>
        <p:sp>
          <p:nvSpPr>
            <p:cNvPr id="27748" name="Line 99"/>
            <p:cNvSpPr>
              <a:spLocks noChangeShapeType="1"/>
            </p:cNvSpPr>
            <p:nvPr/>
          </p:nvSpPr>
          <p:spPr bwMode="auto">
            <a:xfrm flipV="1">
              <a:off x="8100" y="3833"/>
              <a:ext cx="281" cy="163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749" name="Line 100"/>
            <p:cNvSpPr>
              <a:spLocks noChangeShapeType="1"/>
            </p:cNvSpPr>
            <p:nvPr/>
          </p:nvSpPr>
          <p:spPr bwMode="auto">
            <a:xfrm>
              <a:off x="10497" y="1710"/>
              <a:ext cx="1152" cy="0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750" name="Freeform 101"/>
            <p:cNvSpPr>
              <a:spLocks/>
            </p:cNvSpPr>
            <p:nvPr/>
          </p:nvSpPr>
          <p:spPr bwMode="auto">
            <a:xfrm>
              <a:off x="11649" y="1671"/>
              <a:ext cx="172" cy="78"/>
            </a:xfrm>
            <a:custGeom>
              <a:avLst/>
              <a:gdLst>
                <a:gd name="T0" fmla="*/ 0 w 172"/>
                <a:gd name="T1" fmla="*/ 39 h 78"/>
                <a:gd name="T2" fmla="*/ 50 w 172"/>
                <a:gd name="T3" fmla="*/ 39 h 78"/>
                <a:gd name="T4" fmla="*/ 0 w 172"/>
                <a:gd name="T5" fmla="*/ 0 h 78"/>
                <a:gd name="T6" fmla="*/ 172 w 172"/>
                <a:gd name="T7" fmla="*/ 39 h 78"/>
                <a:gd name="T8" fmla="*/ 0 w 172"/>
                <a:gd name="T9" fmla="*/ 78 h 78"/>
                <a:gd name="T10" fmla="*/ 50 w 172"/>
                <a:gd name="T11" fmla="*/ 39 h 78"/>
                <a:gd name="T12" fmla="*/ 0 w 172"/>
                <a:gd name="T13" fmla="*/ 39 h 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2" h="78">
                  <a:moveTo>
                    <a:pt x="0" y="39"/>
                  </a:moveTo>
                  <a:lnTo>
                    <a:pt x="50" y="39"/>
                  </a:lnTo>
                  <a:lnTo>
                    <a:pt x="0" y="0"/>
                  </a:lnTo>
                  <a:lnTo>
                    <a:pt x="172" y="39"/>
                  </a:lnTo>
                  <a:lnTo>
                    <a:pt x="0" y="78"/>
                  </a:lnTo>
                  <a:lnTo>
                    <a:pt x="50" y="39"/>
                  </a:lnTo>
                  <a:lnTo>
                    <a:pt x="0" y="39"/>
                  </a:lnTo>
                  <a:close/>
                </a:path>
              </a:pathLst>
            </a:custGeom>
            <a:solidFill>
              <a:srgbClr val="000000"/>
            </a:solidFill>
            <a:ln w="1016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51" name="Line 102"/>
            <p:cNvSpPr>
              <a:spLocks noChangeShapeType="1"/>
            </p:cNvSpPr>
            <p:nvPr/>
          </p:nvSpPr>
          <p:spPr bwMode="auto">
            <a:xfrm>
              <a:off x="3281" y="4380"/>
              <a:ext cx="1209" cy="0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752" name="Freeform 103"/>
            <p:cNvSpPr>
              <a:spLocks/>
            </p:cNvSpPr>
            <p:nvPr/>
          </p:nvSpPr>
          <p:spPr bwMode="auto">
            <a:xfrm>
              <a:off x="4490" y="4341"/>
              <a:ext cx="172" cy="78"/>
            </a:xfrm>
            <a:custGeom>
              <a:avLst/>
              <a:gdLst>
                <a:gd name="T0" fmla="*/ 0 w 172"/>
                <a:gd name="T1" fmla="*/ 39 h 78"/>
                <a:gd name="T2" fmla="*/ 50 w 172"/>
                <a:gd name="T3" fmla="*/ 39 h 78"/>
                <a:gd name="T4" fmla="*/ 0 w 172"/>
                <a:gd name="T5" fmla="*/ 0 h 78"/>
                <a:gd name="T6" fmla="*/ 172 w 172"/>
                <a:gd name="T7" fmla="*/ 39 h 78"/>
                <a:gd name="T8" fmla="*/ 0 w 172"/>
                <a:gd name="T9" fmla="*/ 78 h 78"/>
                <a:gd name="T10" fmla="*/ 50 w 172"/>
                <a:gd name="T11" fmla="*/ 39 h 78"/>
                <a:gd name="T12" fmla="*/ 0 w 172"/>
                <a:gd name="T13" fmla="*/ 39 h 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2" h="78">
                  <a:moveTo>
                    <a:pt x="0" y="39"/>
                  </a:moveTo>
                  <a:lnTo>
                    <a:pt x="50" y="39"/>
                  </a:lnTo>
                  <a:lnTo>
                    <a:pt x="0" y="0"/>
                  </a:lnTo>
                  <a:lnTo>
                    <a:pt x="172" y="39"/>
                  </a:lnTo>
                  <a:lnTo>
                    <a:pt x="0" y="78"/>
                  </a:lnTo>
                  <a:lnTo>
                    <a:pt x="50" y="39"/>
                  </a:lnTo>
                  <a:lnTo>
                    <a:pt x="0" y="39"/>
                  </a:lnTo>
                  <a:close/>
                </a:path>
              </a:pathLst>
            </a:custGeom>
            <a:solidFill>
              <a:srgbClr val="000000"/>
            </a:solidFill>
            <a:ln w="1016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53" name="Rectangle 104"/>
            <p:cNvSpPr>
              <a:spLocks noChangeArrowheads="1"/>
            </p:cNvSpPr>
            <p:nvPr/>
          </p:nvSpPr>
          <p:spPr bwMode="auto">
            <a:xfrm>
              <a:off x="4582" y="2186"/>
              <a:ext cx="292" cy="38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54" name="Rectangle 105"/>
            <p:cNvSpPr>
              <a:spLocks noChangeArrowheads="1"/>
            </p:cNvSpPr>
            <p:nvPr/>
          </p:nvSpPr>
          <p:spPr bwMode="auto">
            <a:xfrm>
              <a:off x="4599" y="2204"/>
              <a:ext cx="243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N</a:t>
              </a:r>
              <a:endParaRPr lang="ru-RU"/>
            </a:p>
          </p:txBody>
        </p:sp>
        <p:sp>
          <p:nvSpPr>
            <p:cNvPr id="27755" name="Rectangle 106"/>
            <p:cNvSpPr>
              <a:spLocks noChangeArrowheads="1"/>
            </p:cNvSpPr>
            <p:nvPr/>
          </p:nvSpPr>
          <p:spPr bwMode="auto">
            <a:xfrm>
              <a:off x="5157" y="1154"/>
              <a:ext cx="293" cy="379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56" name="Rectangle 107"/>
            <p:cNvSpPr>
              <a:spLocks noChangeArrowheads="1"/>
            </p:cNvSpPr>
            <p:nvPr/>
          </p:nvSpPr>
          <p:spPr bwMode="auto">
            <a:xfrm>
              <a:off x="5174" y="1173"/>
              <a:ext cx="242" cy="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N</a:t>
              </a:r>
              <a:endParaRPr lang="ru-RU"/>
            </a:p>
          </p:txBody>
        </p:sp>
        <p:sp>
          <p:nvSpPr>
            <p:cNvPr id="27757" name="Rectangle 108"/>
            <p:cNvSpPr>
              <a:spLocks noChangeArrowheads="1"/>
            </p:cNvSpPr>
            <p:nvPr/>
          </p:nvSpPr>
          <p:spPr bwMode="auto">
            <a:xfrm>
              <a:off x="3398" y="2186"/>
              <a:ext cx="293" cy="38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58" name="Rectangle 109"/>
            <p:cNvSpPr>
              <a:spLocks noChangeArrowheads="1"/>
            </p:cNvSpPr>
            <p:nvPr/>
          </p:nvSpPr>
          <p:spPr bwMode="auto">
            <a:xfrm>
              <a:off x="3412" y="2204"/>
              <a:ext cx="243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N</a:t>
              </a:r>
              <a:endParaRPr lang="ru-RU"/>
            </a:p>
          </p:txBody>
        </p:sp>
        <p:sp>
          <p:nvSpPr>
            <p:cNvPr id="27759" name="Rectangle 110"/>
            <p:cNvSpPr>
              <a:spLocks noChangeArrowheads="1"/>
            </p:cNvSpPr>
            <p:nvPr/>
          </p:nvSpPr>
          <p:spPr bwMode="auto">
            <a:xfrm>
              <a:off x="2830" y="1098"/>
              <a:ext cx="292" cy="38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60" name="Rectangle 111"/>
            <p:cNvSpPr>
              <a:spLocks noChangeArrowheads="1"/>
            </p:cNvSpPr>
            <p:nvPr/>
          </p:nvSpPr>
          <p:spPr bwMode="auto">
            <a:xfrm>
              <a:off x="2845" y="1117"/>
              <a:ext cx="243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N</a:t>
              </a:r>
              <a:endParaRPr lang="ru-RU"/>
            </a:p>
          </p:txBody>
        </p:sp>
        <p:sp>
          <p:nvSpPr>
            <p:cNvPr id="27761" name="Rectangle 112"/>
            <p:cNvSpPr>
              <a:spLocks noChangeArrowheads="1"/>
            </p:cNvSpPr>
            <p:nvPr/>
          </p:nvSpPr>
          <p:spPr bwMode="auto">
            <a:xfrm>
              <a:off x="5939" y="1302"/>
              <a:ext cx="1152" cy="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+ NaOH</a:t>
              </a:r>
              <a:endParaRPr lang="ru-RU"/>
            </a:p>
          </p:txBody>
        </p:sp>
        <p:sp>
          <p:nvSpPr>
            <p:cNvPr id="27762" name="Rectangle 113"/>
            <p:cNvSpPr>
              <a:spLocks noChangeArrowheads="1"/>
            </p:cNvSpPr>
            <p:nvPr/>
          </p:nvSpPr>
          <p:spPr bwMode="auto">
            <a:xfrm>
              <a:off x="6049" y="1766"/>
              <a:ext cx="441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- H</a:t>
              </a:r>
              <a:endParaRPr lang="ru-RU"/>
            </a:p>
          </p:txBody>
        </p:sp>
        <p:sp>
          <p:nvSpPr>
            <p:cNvPr id="27763" name="Rectangle 114"/>
            <p:cNvSpPr>
              <a:spLocks noChangeArrowheads="1"/>
            </p:cNvSpPr>
            <p:nvPr/>
          </p:nvSpPr>
          <p:spPr bwMode="auto">
            <a:xfrm>
              <a:off x="6474" y="1951"/>
              <a:ext cx="116" cy="2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100" b="0">
                  <a:solidFill>
                    <a:srgbClr val="000000"/>
                  </a:solidFill>
                  <a:latin typeface="Times New Roman" pitchFamily="18" charset="0"/>
                </a:rPr>
                <a:t>2</a:t>
              </a:r>
              <a:endParaRPr lang="ru-RU"/>
            </a:p>
          </p:txBody>
        </p:sp>
        <p:sp>
          <p:nvSpPr>
            <p:cNvPr id="27764" name="Rectangle 115"/>
            <p:cNvSpPr>
              <a:spLocks noChangeArrowheads="1"/>
            </p:cNvSpPr>
            <p:nvPr/>
          </p:nvSpPr>
          <p:spPr bwMode="auto">
            <a:xfrm>
              <a:off x="6585" y="1766"/>
              <a:ext cx="242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O</a:t>
              </a:r>
              <a:endParaRPr lang="ru-RU"/>
            </a:p>
          </p:txBody>
        </p:sp>
        <p:sp>
          <p:nvSpPr>
            <p:cNvPr id="27765" name="Rectangle 116"/>
            <p:cNvSpPr>
              <a:spLocks noChangeArrowheads="1"/>
            </p:cNvSpPr>
            <p:nvPr/>
          </p:nvSpPr>
          <p:spPr bwMode="auto">
            <a:xfrm>
              <a:off x="9286" y="2184"/>
              <a:ext cx="293" cy="379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66" name="Rectangle 117"/>
            <p:cNvSpPr>
              <a:spLocks noChangeArrowheads="1"/>
            </p:cNvSpPr>
            <p:nvPr/>
          </p:nvSpPr>
          <p:spPr bwMode="auto">
            <a:xfrm>
              <a:off x="9304" y="2202"/>
              <a:ext cx="242" cy="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N</a:t>
              </a:r>
              <a:endParaRPr lang="ru-RU"/>
            </a:p>
          </p:txBody>
        </p:sp>
        <p:sp>
          <p:nvSpPr>
            <p:cNvPr id="27767" name="Rectangle 118"/>
            <p:cNvSpPr>
              <a:spLocks noChangeArrowheads="1"/>
            </p:cNvSpPr>
            <p:nvPr/>
          </p:nvSpPr>
          <p:spPr bwMode="auto">
            <a:xfrm>
              <a:off x="9862" y="1151"/>
              <a:ext cx="292" cy="38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68" name="Rectangle 119"/>
            <p:cNvSpPr>
              <a:spLocks noChangeArrowheads="1"/>
            </p:cNvSpPr>
            <p:nvPr/>
          </p:nvSpPr>
          <p:spPr bwMode="auto">
            <a:xfrm>
              <a:off x="9879" y="1170"/>
              <a:ext cx="242" cy="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N</a:t>
              </a:r>
              <a:endParaRPr lang="ru-RU"/>
            </a:p>
          </p:txBody>
        </p:sp>
        <p:sp>
          <p:nvSpPr>
            <p:cNvPr id="27769" name="Rectangle 120"/>
            <p:cNvSpPr>
              <a:spLocks noChangeArrowheads="1"/>
            </p:cNvSpPr>
            <p:nvPr/>
          </p:nvSpPr>
          <p:spPr bwMode="auto">
            <a:xfrm>
              <a:off x="8103" y="2184"/>
              <a:ext cx="292" cy="379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70" name="Rectangle 121"/>
            <p:cNvSpPr>
              <a:spLocks noChangeArrowheads="1"/>
            </p:cNvSpPr>
            <p:nvPr/>
          </p:nvSpPr>
          <p:spPr bwMode="auto">
            <a:xfrm>
              <a:off x="8120" y="2202"/>
              <a:ext cx="242" cy="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N</a:t>
              </a:r>
              <a:endParaRPr lang="ru-RU"/>
            </a:p>
          </p:txBody>
        </p:sp>
        <p:sp>
          <p:nvSpPr>
            <p:cNvPr id="27771" name="Rectangle 122"/>
            <p:cNvSpPr>
              <a:spLocks noChangeArrowheads="1"/>
            </p:cNvSpPr>
            <p:nvPr/>
          </p:nvSpPr>
          <p:spPr bwMode="auto">
            <a:xfrm>
              <a:off x="7534" y="1096"/>
              <a:ext cx="292" cy="38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72" name="Rectangle 123"/>
            <p:cNvSpPr>
              <a:spLocks noChangeArrowheads="1"/>
            </p:cNvSpPr>
            <p:nvPr/>
          </p:nvSpPr>
          <p:spPr bwMode="auto">
            <a:xfrm>
              <a:off x="7550" y="1115"/>
              <a:ext cx="243" cy="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N</a:t>
              </a:r>
              <a:endParaRPr lang="ru-RU"/>
            </a:p>
          </p:txBody>
        </p:sp>
        <p:sp>
          <p:nvSpPr>
            <p:cNvPr id="27773" name="Rectangle 124"/>
            <p:cNvSpPr>
              <a:spLocks noChangeArrowheads="1"/>
            </p:cNvSpPr>
            <p:nvPr/>
          </p:nvSpPr>
          <p:spPr bwMode="auto">
            <a:xfrm>
              <a:off x="3412" y="3935"/>
              <a:ext cx="1153" cy="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+ NaOH</a:t>
              </a:r>
              <a:endParaRPr lang="ru-RU"/>
            </a:p>
          </p:txBody>
        </p:sp>
        <p:sp>
          <p:nvSpPr>
            <p:cNvPr id="27774" name="Rectangle 125"/>
            <p:cNvSpPr>
              <a:spLocks noChangeArrowheads="1"/>
            </p:cNvSpPr>
            <p:nvPr/>
          </p:nvSpPr>
          <p:spPr bwMode="auto">
            <a:xfrm>
              <a:off x="3552" y="4494"/>
              <a:ext cx="440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- H</a:t>
              </a:r>
              <a:endParaRPr lang="ru-RU"/>
            </a:p>
          </p:txBody>
        </p:sp>
        <p:sp>
          <p:nvSpPr>
            <p:cNvPr id="27775" name="Rectangle 126"/>
            <p:cNvSpPr>
              <a:spLocks noChangeArrowheads="1"/>
            </p:cNvSpPr>
            <p:nvPr/>
          </p:nvSpPr>
          <p:spPr bwMode="auto">
            <a:xfrm>
              <a:off x="3974" y="4684"/>
              <a:ext cx="116" cy="2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100" b="0">
                  <a:solidFill>
                    <a:srgbClr val="000000"/>
                  </a:solidFill>
                  <a:latin typeface="Times New Roman" pitchFamily="18" charset="0"/>
                </a:rPr>
                <a:t>2</a:t>
              </a:r>
              <a:endParaRPr lang="ru-RU"/>
            </a:p>
          </p:txBody>
        </p:sp>
        <p:sp>
          <p:nvSpPr>
            <p:cNvPr id="27776" name="Rectangle 127"/>
            <p:cNvSpPr>
              <a:spLocks noChangeArrowheads="1"/>
            </p:cNvSpPr>
            <p:nvPr/>
          </p:nvSpPr>
          <p:spPr bwMode="auto">
            <a:xfrm>
              <a:off x="4087" y="4494"/>
              <a:ext cx="243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O</a:t>
              </a:r>
              <a:endParaRPr lang="ru-RU"/>
            </a:p>
          </p:txBody>
        </p:sp>
        <p:sp>
          <p:nvSpPr>
            <p:cNvPr id="27777" name="Rectangle 128"/>
            <p:cNvSpPr>
              <a:spLocks noChangeArrowheads="1"/>
            </p:cNvSpPr>
            <p:nvPr/>
          </p:nvSpPr>
          <p:spPr bwMode="auto">
            <a:xfrm>
              <a:off x="7258" y="4985"/>
              <a:ext cx="292" cy="38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78" name="Rectangle 129"/>
            <p:cNvSpPr>
              <a:spLocks noChangeArrowheads="1"/>
            </p:cNvSpPr>
            <p:nvPr/>
          </p:nvSpPr>
          <p:spPr bwMode="auto">
            <a:xfrm>
              <a:off x="7276" y="5003"/>
              <a:ext cx="242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N</a:t>
              </a:r>
              <a:endParaRPr lang="ru-RU"/>
            </a:p>
          </p:txBody>
        </p:sp>
        <p:sp>
          <p:nvSpPr>
            <p:cNvPr id="27779" name="Rectangle 130"/>
            <p:cNvSpPr>
              <a:spLocks noChangeArrowheads="1"/>
            </p:cNvSpPr>
            <p:nvPr/>
          </p:nvSpPr>
          <p:spPr bwMode="auto">
            <a:xfrm>
              <a:off x="7833" y="3953"/>
              <a:ext cx="293" cy="379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80" name="Rectangle 131"/>
            <p:cNvSpPr>
              <a:spLocks noChangeArrowheads="1"/>
            </p:cNvSpPr>
            <p:nvPr/>
          </p:nvSpPr>
          <p:spPr bwMode="auto">
            <a:xfrm>
              <a:off x="7851" y="3969"/>
              <a:ext cx="242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N</a:t>
              </a:r>
              <a:endParaRPr lang="ru-RU"/>
            </a:p>
          </p:txBody>
        </p:sp>
        <p:sp>
          <p:nvSpPr>
            <p:cNvPr id="27781" name="Rectangle 132"/>
            <p:cNvSpPr>
              <a:spLocks noChangeArrowheads="1"/>
            </p:cNvSpPr>
            <p:nvPr/>
          </p:nvSpPr>
          <p:spPr bwMode="auto">
            <a:xfrm>
              <a:off x="6074" y="4985"/>
              <a:ext cx="292" cy="38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82" name="Rectangle 133"/>
            <p:cNvSpPr>
              <a:spLocks noChangeArrowheads="1"/>
            </p:cNvSpPr>
            <p:nvPr/>
          </p:nvSpPr>
          <p:spPr bwMode="auto">
            <a:xfrm>
              <a:off x="6089" y="5003"/>
              <a:ext cx="243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N</a:t>
              </a:r>
              <a:endParaRPr lang="ru-RU"/>
            </a:p>
          </p:txBody>
        </p:sp>
        <p:sp>
          <p:nvSpPr>
            <p:cNvPr id="27783" name="Rectangle 134"/>
            <p:cNvSpPr>
              <a:spLocks noChangeArrowheads="1"/>
            </p:cNvSpPr>
            <p:nvPr/>
          </p:nvSpPr>
          <p:spPr bwMode="auto">
            <a:xfrm>
              <a:off x="5505" y="3897"/>
              <a:ext cx="293" cy="38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84" name="Rectangle 135"/>
            <p:cNvSpPr>
              <a:spLocks noChangeArrowheads="1"/>
            </p:cNvSpPr>
            <p:nvPr/>
          </p:nvSpPr>
          <p:spPr bwMode="auto">
            <a:xfrm>
              <a:off x="5519" y="3914"/>
              <a:ext cx="243" cy="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N</a:t>
              </a:r>
              <a:endParaRPr lang="ru-RU"/>
            </a:p>
          </p:txBody>
        </p:sp>
        <p:sp>
          <p:nvSpPr>
            <p:cNvPr id="27785" name="Rectangle 136"/>
            <p:cNvSpPr>
              <a:spLocks noChangeArrowheads="1"/>
            </p:cNvSpPr>
            <p:nvPr/>
          </p:nvSpPr>
          <p:spPr bwMode="auto">
            <a:xfrm>
              <a:off x="10609" y="1299"/>
              <a:ext cx="1152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+ NaOH</a:t>
              </a:r>
              <a:endParaRPr lang="ru-RU"/>
            </a:p>
          </p:txBody>
        </p:sp>
        <p:sp>
          <p:nvSpPr>
            <p:cNvPr id="27786" name="Rectangle 137"/>
            <p:cNvSpPr>
              <a:spLocks noChangeArrowheads="1"/>
            </p:cNvSpPr>
            <p:nvPr/>
          </p:nvSpPr>
          <p:spPr bwMode="auto">
            <a:xfrm>
              <a:off x="10804" y="1711"/>
              <a:ext cx="441" cy="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- H</a:t>
              </a:r>
              <a:endParaRPr lang="ru-RU"/>
            </a:p>
          </p:txBody>
        </p:sp>
        <p:sp>
          <p:nvSpPr>
            <p:cNvPr id="27787" name="Rectangle 138"/>
            <p:cNvSpPr>
              <a:spLocks noChangeArrowheads="1"/>
            </p:cNvSpPr>
            <p:nvPr/>
          </p:nvSpPr>
          <p:spPr bwMode="auto">
            <a:xfrm>
              <a:off x="11229" y="1898"/>
              <a:ext cx="116" cy="2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100" b="0">
                  <a:solidFill>
                    <a:srgbClr val="000000"/>
                  </a:solidFill>
                  <a:latin typeface="Times New Roman" pitchFamily="18" charset="0"/>
                </a:rPr>
                <a:t>2</a:t>
              </a:r>
              <a:endParaRPr lang="ru-RU"/>
            </a:p>
          </p:txBody>
        </p:sp>
        <p:sp>
          <p:nvSpPr>
            <p:cNvPr id="27788" name="Rectangle 139"/>
            <p:cNvSpPr>
              <a:spLocks noChangeArrowheads="1"/>
            </p:cNvSpPr>
            <p:nvPr/>
          </p:nvSpPr>
          <p:spPr bwMode="auto">
            <a:xfrm>
              <a:off x="11340" y="1711"/>
              <a:ext cx="242" cy="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O</a:t>
              </a:r>
              <a:endParaRPr lang="ru-RU"/>
            </a:p>
          </p:txBody>
        </p:sp>
        <p:sp>
          <p:nvSpPr>
            <p:cNvPr id="27789" name="Rectangle 140"/>
            <p:cNvSpPr>
              <a:spLocks noChangeArrowheads="1"/>
            </p:cNvSpPr>
            <p:nvPr/>
          </p:nvSpPr>
          <p:spPr bwMode="auto">
            <a:xfrm>
              <a:off x="5659" y="774"/>
              <a:ext cx="243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H</a:t>
              </a:r>
              <a:endParaRPr lang="ru-RU"/>
            </a:p>
          </p:txBody>
        </p:sp>
        <p:sp>
          <p:nvSpPr>
            <p:cNvPr id="27790" name="Line 141"/>
            <p:cNvSpPr>
              <a:spLocks noChangeShapeType="1"/>
            </p:cNvSpPr>
            <p:nvPr/>
          </p:nvSpPr>
          <p:spPr bwMode="auto">
            <a:xfrm flipV="1">
              <a:off x="5421" y="1054"/>
              <a:ext cx="281" cy="163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7655" name="TextBox 1"/>
          <p:cNvSpPr txBox="1">
            <a:spLocks noChangeArrowheads="1"/>
          </p:cNvSpPr>
          <p:nvPr/>
        </p:nvSpPr>
        <p:spPr bwMode="auto">
          <a:xfrm>
            <a:off x="7092950" y="2020888"/>
            <a:ext cx="147873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sz="1400" b="0" dirty="0" err="1"/>
              <a:t>Кислий</a:t>
            </a:r>
            <a:r>
              <a:rPr lang="ru-RU" sz="1400" b="0" dirty="0"/>
              <a:t> </a:t>
            </a:r>
            <a:r>
              <a:rPr lang="en-US" sz="1400" b="0" dirty="0"/>
              <a:t>Na </a:t>
            </a:r>
            <a:r>
              <a:rPr lang="ru-RU" sz="1400" b="0" dirty="0" err="1"/>
              <a:t>урат</a:t>
            </a:r>
            <a:endParaRPr lang="ru-RU" sz="1400" b="0" dirty="0"/>
          </a:p>
        </p:txBody>
      </p:sp>
      <p:sp>
        <p:nvSpPr>
          <p:cNvPr id="27656" name="TextBox 137"/>
          <p:cNvSpPr txBox="1">
            <a:spLocks noChangeArrowheads="1"/>
          </p:cNvSpPr>
          <p:nvPr/>
        </p:nvSpPr>
        <p:spPr bwMode="auto">
          <a:xfrm>
            <a:off x="6934200" y="3451225"/>
            <a:ext cx="164628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sz="1400" b="0" dirty="0" err="1"/>
              <a:t>Середній</a:t>
            </a:r>
            <a:r>
              <a:rPr lang="ru-RU" sz="1400" b="0" dirty="0"/>
              <a:t> </a:t>
            </a:r>
            <a:r>
              <a:rPr lang="en-US" sz="1400" b="0" dirty="0"/>
              <a:t>Na </a:t>
            </a:r>
            <a:r>
              <a:rPr lang="ru-RU" sz="1400" b="0" dirty="0" err="1"/>
              <a:t>урат</a:t>
            </a:r>
            <a:endParaRPr lang="ru-RU" sz="1400" b="0" dirty="0"/>
          </a:p>
        </p:txBody>
      </p:sp>
      <p:sp>
        <p:nvSpPr>
          <p:cNvPr id="27657" name="TextBox 2"/>
          <p:cNvSpPr txBox="1">
            <a:spLocks noChangeArrowheads="1"/>
          </p:cNvSpPr>
          <p:nvPr/>
        </p:nvSpPr>
        <p:spPr bwMode="auto">
          <a:xfrm>
            <a:off x="0" y="6253163"/>
            <a:ext cx="247766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sz="1600" b="0" dirty="0" err="1"/>
              <a:t>Азольна</a:t>
            </a:r>
            <a:r>
              <a:rPr lang="ru-RU" sz="1600" b="0" dirty="0"/>
              <a:t> </a:t>
            </a:r>
            <a:r>
              <a:rPr lang="ru-RU" sz="1600" b="0" dirty="0" err="1"/>
              <a:t>таутомерія</a:t>
            </a:r>
            <a:r>
              <a:rPr lang="ru-RU" sz="1600" b="0" dirty="0"/>
              <a:t> «+»</a:t>
            </a:r>
          </a:p>
          <a:p>
            <a:pPr eaLnBrk="1" hangingPunct="1"/>
            <a:r>
              <a:rPr lang="ru-RU" sz="1600" b="0" dirty="0" err="1"/>
              <a:t>Лактим-лактамна</a:t>
            </a:r>
            <a:r>
              <a:rPr lang="ru-RU" sz="1600" b="0" dirty="0"/>
              <a:t>  «</a:t>
            </a:r>
            <a:r>
              <a:rPr lang="ru-RU" sz="1600" b="0" dirty="0">
                <a:latin typeface="Times New Roman"/>
                <a:cs typeface="Times New Roman"/>
              </a:rPr>
              <a:t>−</a:t>
            </a:r>
            <a:r>
              <a:rPr lang="ru-RU" sz="1600" b="0" dirty="0"/>
              <a:t>» </a:t>
            </a:r>
          </a:p>
        </p:txBody>
      </p:sp>
      <p:sp>
        <p:nvSpPr>
          <p:cNvPr id="27658" name="TextBox 3"/>
          <p:cNvSpPr txBox="1">
            <a:spLocks noChangeArrowheads="1"/>
          </p:cNvSpPr>
          <p:nvPr/>
        </p:nvSpPr>
        <p:spPr bwMode="auto">
          <a:xfrm>
            <a:off x="3328096" y="6283243"/>
            <a:ext cx="247766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sz="1600" b="0" dirty="0" err="1"/>
              <a:t>Азольна</a:t>
            </a:r>
            <a:r>
              <a:rPr lang="ru-RU" sz="1600" b="0" dirty="0"/>
              <a:t> </a:t>
            </a:r>
            <a:r>
              <a:rPr lang="ru-RU" sz="1600" b="0" dirty="0" err="1"/>
              <a:t>таутомерія</a:t>
            </a:r>
            <a:r>
              <a:rPr lang="ru-RU" sz="1600" b="0" dirty="0"/>
              <a:t> «+»</a:t>
            </a:r>
          </a:p>
          <a:p>
            <a:pPr eaLnBrk="1" hangingPunct="1"/>
            <a:r>
              <a:rPr lang="ru-RU" sz="1600" b="0" dirty="0" err="1"/>
              <a:t>Лактим-лактамна</a:t>
            </a:r>
            <a:r>
              <a:rPr lang="ru-RU" sz="1600" b="0" dirty="0"/>
              <a:t>  «</a:t>
            </a:r>
            <a:r>
              <a:rPr lang="ru-RU" sz="1600" b="0" dirty="0">
                <a:latin typeface="Times New Roman"/>
                <a:cs typeface="Times New Roman"/>
              </a:rPr>
              <a:t>+</a:t>
            </a:r>
            <a:r>
              <a:rPr lang="ru-RU" sz="1600" b="0" dirty="0"/>
              <a:t>»</a:t>
            </a:r>
          </a:p>
        </p:txBody>
      </p:sp>
      <p:pic>
        <p:nvPicPr>
          <p:cNvPr id="27659" name="Picture 13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73" r="5576" b="18074"/>
          <a:stretch>
            <a:fillRect/>
          </a:stretch>
        </p:blipFill>
        <p:spPr bwMode="auto">
          <a:xfrm>
            <a:off x="5111891" y="3744173"/>
            <a:ext cx="1955618" cy="104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60" name="Picture 14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78" b="7928"/>
          <a:stretch>
            <a:fillRect/>
          </a:stretch>
        </p:blipFill>
        <p:spPr bwMode="auto">
          <a:xfrm>
            <a:off x="7235825" y="4848225"/>
            <a:ext cx="1908175" cy="138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22225"/>
            <a:ext cx="8229600" cy="503238"/>
          </a:xfrm>
        </p:spPr>
        <p:txBody>
          <a:bodyPr/>
          <a:lstStyle/>
          <a:p>
            <a:pPr>
              <a:defRPr/>
            </a:pPr>
            <a:r>
              <a:rPr lang="ru-RU" sz="3200" cap="all" dirty="0" err="1">
                <a:solidFill>
                  <a:srgbClr val="FF0000"/>
                </a:solidFill>
              </a:rPr>
              <a:t>ДезамІнУВАННЯ</a:t>
            </a:r>
            <a:endParaRPr lang="ru-RU" sz="3200" cap="all" dirty="0">
              <a:solidFill>
                <a:srgbClr val="FF0000"/>
              </a:solidFill>
            </a:endParaRPr>
          </a:p>
        </p:txBody>
      </p:sp>
      <p:sp>
        <p:nvSpPr>
          <p:cNvPr id="28675" name="Объект 2"/>
          <p:cNvSpPr>
            <a:spLocks noGrp="1"/>
          </p:cNvSpPr>
          <p:nvPr>
            <p:ph idx="1"/>
          </p:nvPr>
        </p:nvSpPr>
        <p:spPr>
          <a:xfrm>
            <a:off x="0" y="620713"/>
            <a:ext cx="8229600" cy="4525962"/>
          </a:xfrm>
        </p:spPr>
        <p:txBody>
          <a:bodyPr/>
          <a:lstStyle/>
          <a:p>
            <a:pPr marL="0" indent="0">
              <a:buFontTx/>
              <a:buNone/>
            </a:pPr>
            <a:endParaRPr lang="ru-RU" dirty="0"/>
          </a:p>
        </p:txBody>
      </p:sp>
      <p:sp>
        <p:nvSpPr>
          <p:cNvPr id="2867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8677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9606232"/>
              </p:ext>
            </p:extLst>
          </p:nvPr>
        </p:nvGraphicFramePr>
        <p:xfrm>
          <a:off x="2193925" y="611188"/>
          <a:ext cx="4251325" cy="213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929" name="ISIS/Draw Sketch" r:id="rId3" imgW="4009680" imgH="2019240" progId="ISISServer">
                  <p:embed/>
                </p:oleObj>
              </mc:Choice>
              <mc:Fallback>
                <p:oleObj name="ISIS/Draw Sketch" r:id="rId3" imgW="4009680" imgH="2019240" progId="ISISServer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3925" y="611188"/>
                        <a:ext cx="4251325" cy="213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7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8679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27643745"/>
              </p:ext>
            </p:extLst>
          </p:nvPr>
        </p:nvGraphicFramePr>
        <p:xfrm>
          <a:off x="1836738" y="3279775"/>
          <a:ext cx="4894262" cy="2227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930" name="ISIS/Draw Sketch" r:id="rId5" imgW="4552920" imgH="2076120" progId="ISISServer">
                  <p:embed/>
                </p:oleObj>
              </mc:Choice>
              <mc:Fallback>
                <p:oleObj name="ISIS/Draw Sketch" r:id="rId5" imgW="4552920" imgH="2076120" progId="ISISServer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6738" y="3279775"/>
                        <a:ext cx="4894262" cy="2227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8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752638" y="5589240"/>
            <a:ext cx="5537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В живому </a:t>
            </a:r>
            <a:r>
              <a:rPr lang="ru-RU" dirty="0" err="1"/>
              <a:t>організмі</a:t>
            </a:r>
            <a:r>
              <a:rPr lang="ru-RU" dirty="0"/>
              <a:t> – в </a:t>
            </a:r>
            <a:r>
              <a:rPr lang="ru-RU" dirty="0" err="1"/>
              <a:t>присутності</a:t>
            </a:r>
            <a:r>
              <a:rPr lang="ru-RU" dirty="0"/>
              <a:t> </a:t>
            </a:r>
            <a:r>
              <a:rPr lang="ru-RU" dirty="0" err="1"/>
              <a:t>дезаміназ</a:t>
            </a:r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9239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b="0" dirty="0"/>
              <a:t> </a:t>
            </a:r>
            <a:r>
              <a:rPr lang="ru-RU" i="1" cap="all" dirty="0">
                <a:solidFill>
                  <a:srgbClr val="990000"/>
                </a:solidFill>
              </a:rPr>
              <a:t>Структура </a:t>
            </a:r>
            <a:r>
              <a:rPr lang="ru-RU" i="1" cap="all" dirty="0" smtClean="0">
                <a:solidFill>
                  <a:srgbClr val="990000"/>
                </a:solidFill>
              </a:rPr>
              <a:t>І </a:t>
            </a:r>
            <a:r>
              <a:rPr lang="ru-RU" i="1" cap="all" dirty="0" err="1" smtClean="0">
                <a:solidFill>
                  <a:srgbClr val="990000"/>
                </a:solidFill>
              </a:rPr>
              <a:t>бІохІМІЧНІ</a:t>
            </a:r>
            <a:r>
              <a:rPr lang="ru-RU" i="1" cap="all" dirty="0" smtClean="0">
                <a:solidFill>
                  <a:srgbClr val="990000"/>
                </a:solidFill>
              </a:rPr>
              <a:t> </a:t>
            </a:r>
            <a:r>
              <a:rPr lang="ru-RU" i="1" cap="all" dirty="0" err="1" smtClean="0">
                <a:solidFill>
                  <a:srgbClr val="990000"/>
                </a:solidFill>
              </a:rPr>
              <a:t>функцІЇ</a:t>
            </a:r>
            <a:r>
              <a:rPr lang="ru-RU" i="1" cap="all" dirty="0" smtClean="0">
                <a:solidFill>
                  <a:srgbClr val="990000"/>
                </a:solidFill>
              </a:rPr>
              <a:t> </a:t>
            </a:r>
            <a:r>
              <a:rPr lang="ru-RU" i="1" cap="all" dirty="0" err="1" smtClean="0">
                <a:solidFill>
                  <a:srgbClr val="990000"/>
                </a:solidFill>
              </a:rPr>
              <a:t>нуклеозидІв</a:t>
            </a:r>
            <a:r>
              <a:rPr lang="ru-RU" i="1" cap="all" dirty="0">
                <a:solidFill>
                  <a:srgbClr val="990000"/>
                </a:solidFill>
              </a:rPr>
              <a:t>, </a:t>
            </a:r>
            <a:r>
              <a:rPr lang="ru-RU" i="1" cap="all" dirty="0" err="1" smtClean="0">
                <a:solidFill>
                  <a:srgbClr val="990000"/>
                </a:solidFill>
              </a:rPr>
              <a:t>нуклеотидІв</a:t>
            </a:r>
            <a:r>
              <a:rPr lang="ru-RU" i="1" cap="all" dirty="0" smtClean="0">
                <a:solidFill>
                  <a:srgbClr val="990000"/>
                </a:solidFill>
              </a:rPr>
              <a:t> </a:t>
            </a:r>
            <a:r>
              <a:rPr lang="ru-RU" i="1" cap="all" dirty="0">
                <a:solidFill>
                  <a:srgbClr val="990000"/>
                </a:solidFill>
              </a:rPr>
              <a:t>І</a:t>
            </a:r>
            <a:r>
              <a:rPr lang="ru-RU" i="1" cap="all" dirty="0" smtClean="0">
                <a:solidFill>
                  <a:srgbClr val="990000"/>
                </a:solidFill>
              </a:rPr>
              <a:t> </a:t>
            </a:r>
            <a:endParaRPr lang="ru-RU" i="1" cap="all" dirty="0">
              <a:solidFill>
                <a:srgbClr val="990000"/>
              </a:solidFill>
            </a:endParaRPr>
          </a:p>
          <a:p>
            <a:pPr algn="ctr" eaLnBrk="1" hangingPunct="1">
              <a:defRPr/>
            </a:pPr>
            <a:r>
              <a:rPr lang="ru-RU" i="1" cap="all" dirty="0">
                <a:solidFill>
                  <a:srgbClr val="990000"/>
                </a:solidFill>
              </a:rPr>
              <a:t>                  </a:t>
            </a:r>
            <a:r>
              <a:rPr lang="ru-RU" i="1" cap="all" dirty="0" err="1" smtClean="0">
                <a:solidFill>
                  <a:srgbClr val="990000"/>
                </a:solidFill>
              </a:rPr>
              <a:t>нуклеЇновИх</a:t>
            </a:r>
            <a:r>
              <a:rPr lang="ru-RU" i="1" cap="all" dirty="0" smtClean="0">
                <a:solidFill>
                  <a:srgbClr val="990000"/>
                </a:solidFill>
              </a:rPr>
              <a:t> </a:t>
            </a:r>
            <a:r>
              <a:rPr lang="ru-RU" i="1" cap="all" dirty="0">
                <a:solidFill>
                  <a:srgbClr val="990000"/>
                </a:solidFill>
              </a:rPr>
              <a:t>кислот (НК).</a:t>
            </a:r>
          </a:p>
          <a:p>
            <a:pPr eaLnBrk="1" hangingPunct="1">
              <a:defRPr/>
            </a:pPr>
            <a:r>
              <a:rPr lang="ru-RU" b="0" dirty="0"/>
              <a:t>	</a:t>
            </a:r>
            <a:endParaRPr lang="ru-RU" dirty="0">
              <a:solidFill>
                <a:srgbClr val="006600"/>
              </a:solidFill>
            </a:endParaRPr>
          </a:p>
        </p:txBody>
      </p:sp>
      <p:sp>
        <p:nvSpPr>
          <p:cNvPr id="29699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9700" name="TextBox 1"/>
          <p:cNvSpPr txBox="1">
            <a:spLocks noChangeArrowheads="1"/>
          </p:cNvSpPr>
          <p:nvPr/>
        </p:nvSpPr>
        <p:spPr bwMode="auto">
          <a:xfrm>
            <a:off x="-32806" y="468721"/>
            <a:ext cx="8856592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dirty="0"/>
              <a:t>Nucleus – </a:t>
            </a:r>
            <a:r>
              <a:rPr lang="ru-RU" dirty="0"/>
              <a:t>ядро. 1868 г. – </a:t>
            </a:r>
            <a:r>
              <a:rPr lang="ru-RU" dirty="0" err="1" smtClean="0"/>
              <a:t>Мішер</a:t>
            </a:r>
            <a:r>
              <a:rPr lang="ru-RU" dirty="0" smtClean="0"/>
              <a:t> </a:t>
            </a:r>
            <a:r>
              <a:rPr lang="ru-RU" dirty="0" err="1"/>
              <a:t>виявив</a:t>
            </a:r>
            <a:r>
              <a:rPr lang="ru-RU" dirty="0"/>
              <a:t> НК.</a:t>
            </a:r>
          </a:p>
          <a:p>
            <a:pPr eaLnBrk="1" hangingPunct="1"/>
            <a:r>
              <a:rPr lang="ru-RU" dirty="0"/>
              <a:t>НК </a:t>
            </a:r>
            <a:r>
              <a:rPr lang="ru-RU" dirty="0">
                <a:latin typeface="Times New Roman"/>
                <a:cs typeface="Times New Roman"/>
              </a:rPr>
              <a:t>↔</a:t>
            </a:r>
            <a:r>
              <a:rPr lang="ru-RU" dirty="0"/>
              <a:t> в ядрах і в </a:t>
            </a:r>
            <a:r>
              <a:rPr lang="ru-RU" dirty="0" err="1"/>
              <a:t>протоплазмі</a:t>
            </a:r>
            <a:r>
              <a:rPr lang="ru-RU" dirty="0"/>
              <a:t> </a:t>
            </a:r>
            <a:r>
              <a:rPr lang="ru-RU" dirty="0" err="1"/>
              <a:t>клітин</a:t>
            </a:r>
            <a:r>
              <a:rPr lang="ru-RU" dirty="0"/>
              <a:t>.</a:t>
            </a:r>
          </a:p>
          <a:p>
            <a:pPr eaLnBrk="1" hangingPunct="1"/>
            <a:r>
              <a:rPr lang="ru-RU" dirty="0"/>
              <a:t>НК – ВМС, </a:t>
            </a:r>
            <a:r>
              <a:rPr lang="ru-RU" dirty="0" err="1"/>
              <a:t>гетерополімери</a:t>
            </a:r>
            <a:r>
              <a:rPr lang="ru-RU" dirty="0"/>
              <a:t>, </a:t>
            </a:r>
            <a:r>
              <a:rPr lang="ru-RU" dirty="0" err="1"/>
              <a:t>відповідає</a:t>
            </a:r>
            <a:r>
              <a:rPr lang="ru-RU" dirty="0"/>
              <a:t> за </a:t>
            </a:r>
            <a:r>
              <a:rPr lang="ru-RU" dirty="0" err="1"/>
              <a:t>збереження</a:t>
            </a:r>
            <a:r>
              <a:rPr lang="ru-RU" dirty="0"/>
              <a:t> і передачу </a:t>
            </a:r>
            <a:r>
              <a:rPr lang="ru-RU" dirty="0" err="1"/>
              <a:t>генетичної</a:t>
            </a:r>
            <a:endParaRPr lang="ru-RU" dirty="0"/>
          </a:p>
          <a:p>
            <a:pPr eaLnBrk="1" hangingPunct="1"/>
            <a:r>
              <a:rPr lang="ru-RU" dirty="0" err="1"/>
              <a:t>інформації</a:t>
            </a:r>
            <a:r>
              <a:rPr lang="ru-RU" dirty="0"/>
              <a:t>;</a:t>
            </a:r>
          </a:p>
          <a:p>
            <a:pPr eaLnBrk="1" hangingPunct="1"/>
            <a:r>
              <a:rPr lang="ru-RU" dirty="0"/>
              <a:t>НК </a:t>
            </a:r>
            <a:r>
              <a:rPr lang="ru-RU" dirty="0" err="1"/>
              <a:t>контролює</a:t>
            </a:r>
            <a:r>
              <a:rPr lang="ru-RU" dirty="0"/>
              <a:t> </a:t>
            </a:r>
            <a:r>
              <a:rPr lang="ru-RU" dirty="0" err="1"/>
              <a:t>матричний</a:t>
            </a:r>
            <a:r>
              <a:rPr lang="ru-RU" dirty="0"/>
              <a:t> </a:t>
            </a:r>
            <a:r>
              <a:rPr lang="ru-RU" dirty="0" err="1"/>
              <a:t>біосинтез</a:t>
            </a:r>
            <a:r>
              <a:rPr lang="ru-RU" dirty="0"/>
              <a:t> </a:t>
            </a:r>
            <a:r>
              <a:rPr lang="ru-RU" dirty="0" err="1"/>
              <a:t>білка</a:t>
            </a:r>
            <a:r>
              <a:rPr lang="ru-RU" dirty="0"/>
              <a:t>.</a:t>
            </a:r>
          </a:p>
          <a:p>
            <a:pPr eaLnBrk="1" hangingPunct="1"/>
            <a:r>
              <a:rPr lang="ru-RU" dirty="0"/>
              <a:t>НК в </a:t>
            </a:r>
            <a:r>
              <a:rPr lang="ru-RU" dirty="0" err="1"/>
              <a:t>організмі</a:t>
            </a:r>
            <a:r>
              <a:rPr lang="ru-RU" dirty="0"/>
              <a:t> </a:t>
            </a:r>
            <a:r>
              <a:rPr lang="ru-RU" dirty="0" err="1"/>
              <a:t>існує</a:t>
            </a:r>
            <a:r>
              <a:rPr lang="ru-RU" dirty="0"/>
              <a:t> у </a:t>
            </a:r>
            <a:r>
              <a:rPr lang="ru-RU" dirty="0" err="1"/>
              <a:t>вигляді</a:t>
            </a:r>
            <a:r>
              <a:rPr lang="ru-RU" dirty="0"/>
              <a:t> </a:t>
            </a:r>
            <a:r>
              <a:rPr lang="ru-RU" dirty="0" err="1"/>
              <a:t>складних</a:t>
            </a:r>
            <a:r>
              <a:rPr lang="ru-RU" dirty="0"/>
              <a:t> Б (</a:t>
            </a:r>
            <a:r>
              <a:rPr lang="ru-RU" dirty="0" err="1"/>
              <a:t>нуклеопротеїдів</a:t>
            </a:r>
            <a:r>
              <a:rPr lang="ru-RU" dirty="0"/>
              <a:t>)</a:t>
            </a:r>
          </a:p>
          <a:p>
            <a:pPr eaLnBrk="1" hangingPunct="1"/>
            <a:endParaRPr lang="ru-RU" dirty="0"/>
          </a:p>
          <a:p>
            <a:pPr eaLnBrk="1" hangingPunct="1"/>
            <a:endParaRPr lang="ru-RU" dirty="0"/>
          </a:p>
          <a:p>
            <a:pPr eaLnBrk="1" hangingPunct="1"/>
            <a:endParaRPr lang="ru-RU" dirty="0"/>
          </a:p>
          <a:p>
            <a:pPr eaLnBrk="1" hangingPunct="1"/>
            <a:endParaRPr lang="ru-RU" dirty="0"/>
          </a:p>
        </p:txBody>
      </p:sp>
      <p:grpSp>
        <p:nvGrpSpPr>
          <p:cNvPr id="29701" name="Группа 25612"/>
          <p:cNvGrpSpPr>
            <a:grpSpLocks/>
          </p:cNvGrpSpPr>
          <p:nvPr/>
        </p:nvGrpSpPr>
        <p:grpSpPr bwMode="auto">
          <a:xfrm>
            <a:off x="4763" y="2314575"/>
            <a:ext cx="9090025" cy="4567048"/>
            <a:chOff x="2555776" y="2346351"/>
            <a:chExt cx="9366582" cy="4806920"/>
          </a:xfrm>
        </p:grpSpPr>
        <p:sp>
          <p:nvSpPr>
            <p:cNvPr id="29702" name="Прямоугольник 2"/>
            <p:cNvSpPr>
              <a:spLocks noChangeArrowheads="1"/>
            </p:cNvSpPr>
            <p:nvPr/>
          </p:nvSpPr>
          <p:spPr bwMode="auto">
            <a:xfrm>
              <a:off x="3311860" y="2346351"/>
              <a:ext cx="2705602" cy="424020"/>
            </a:xfrm>
            <a:prstGeom prst="rect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r>
                <a:rPr lang="ru-RU" dirty="0"/>
                <a:t>НУКЛЕОПРОТЕЇДИ</a:t>
              </a:r>
            </a:p>
          </p:txBody>
        </p:sp>
        <p:cxnSp>
          <p:nvCxnSpPr>
            <p:cNvPr id="29703" name="Прямая со стрелкой 4"/>
            <p:cNvCxnSpPr>
              <a:cxnSpLocks noChangeShapeType="1"/>
              <a:stCxn id="29702" idx="2"/>
            </p:cNvCxnSpPr>
            <p:nvPr/>
          </p:nvCxnSpPr>
          <p:spPr bwMode="auto">
            <a:xfrm flipH="1">
              <a:off x="4572002" y="2770371"/>
              <a:ext cx="92660" cy="369332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9704" name="Прямая со стрелкой 6"/>
            <p:cNvCxnSpPr>
              <a:cxnSpLocks noChangeShapeType="1"/>
            </p:cNvCxnSpPr>
            <p:nvPr/>
          </p:nvCxnSpPr>
          <p:spPr bwMode="auto">
            <a:xfrm flipH="1">
              <a:off x="3311860" y="3134223"/>
              <a:ext cx="1260140" cy="432048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9705" name="Прямая со стрелкой 8"/>
            <p:cNvCxnSpPr>
              <a:cxnSpLocks noChangeShapeType="1"/>
            </p:cNvCxnSpPr>
            <p:nvPr/>
          </p:nvCxnSpPr>
          <p:spPr bwMode="auto">
            <a:xfrm>
              <a:off x="4546848" y="3134223"/>
              <a:ext cx="1260140" cy="432048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9706" name="TextBox 9"/>
            <p:cNvSpPr txBox="1">
              <a:spLocks noChangeArrowheads="1"/>
            </p:cNvSpPr>
            <p:nvPr/>
          </p:nvSpPr>
          <p:spPr bwMode="auto">
            <a:xfrm>
              <a:off x="4582439" y="2770371"/>
              <a:ext cx="1125849" cy="3887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ru-RU" dirty="0" err="1"/>
                <a:t>гідроліз</a:t>
              </a:r>
              <a:endParaRPr lang="ru-RU" dirty="0"/>
            </a:p>
          </p:txBody>
        </p:sp>
        <p:sp>
          <p:nvSpPr>
            <p:cNvPr id="29707" name="Прямоугольник 10"/>
            <p:cNvSpPr>
              <a:spLocks noChangeArrowheads="1"/>
            </p:cNvSpPr>
            <p:nvPr/>
          </p:nvSpPr>
          <p:spPr bwMode="auto">
            <a:xfrm>
              <a:off x="2555776" y="3608186"/>
              <a:ext cx="914400" cy="457200"/>
            </a:xfrm>
            <a:prstGeom prst="rect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r>
                <a:rPr lang="ru-RU" dirty="0" err="1"/>
                <a:t>Білок</a:t>
              </a:r>
              <a:endParaRPr lang="ru-RU" dirty="0"/>
            </a:p>
          </p:txBody>
        </p:sp>
        <p:sp>
          <p:nvSpPr>
            <p:cNvPr id="29708" name="TextBox 17"/>
            <p:cNvSpPr txBox="1">
              <a:spLocks noChangeArrowheads="1"/>
            </p:cNvSpPr>
            <p:nvPr/>
          </p:nvSpPr>
          <p:spPr bwMode="auto">
            <a:xfrm>
              <a:off x="6382933" y="3134223"/>
              <a:ext cx="1125849" cy="3887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ru-RU" dirty="0" err="1"/>
                <a:t>гідроліз</a:t>
              </a:r>
              <a:endParaRPr lang="ru-RU" dirty="0"/>
            </a:p>
          </p:txBody>
        </p:sp>
        <p:sp>
          <p:nvSpPr>
            <p:cNvPr id="29709" name="Прямоугольник 11"/>
            <p:cNvSpPr>
              <a:spLocks noChangeArrowheads="1"/>
            </p:cNvSpPr>
            <p:nvPr/>
          </p:nvSpPr>
          <p:spPr bwMode="auto">
            <a:xfrm>
              <a:off x="5801946" y="3396108"/>
              <a:ext cx="648072" cy="457200"/>
            </a:xfrm>
            <a:prstGeom prst="rect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r>
                <a:rPr lang="ru-RU"/>
                <a:t>НК</a:t>
              </a:r>
            </a:p>
          </p:txBody>
        </p:sp>
        <p:cxnSp>
          <p:nvCxnSpPr>
            <p:cNvPr id="29710" name="Прямая со стрелкой 13"/>
            <p:cNvCxnSpPr>
              <a:cxnSpLocks noChangeShapeType="1"/>
              <a:stCxn id="29709" idx="3"/>
            </p:cNvCxnSpPr>
            <p:nvPr/>
          </p:nvCxnSpPr>
          <p:spPr bwMode="auto">
            <a:xfrm>
              <a:off x="6450018" y="3624708"/>
              <a:ext cx="1260140" cy="0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9711" name="Прямоугольник 14"/>
            <p:cNvSpPr>
              <a:spLocks noChangeArrowheads="1"/>
            </p:cNvSpPr>
            <p:nvPr/>
          </p:nvSpPr>
          <p:spPr bwMode="auto">
            <a:xfrm>
              <a:off x="7710158" y="3452532"/>
              <a:ext cx="1800200" cy="457200"/>
            </a:xfrm>
            <a:prstGeom prst="rect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r>
                <a:rPr lang="ru-RU" dirty="0" err="1"/>
                <a:t>Нуклеотиди</a:t>
              </a:r>
              <a:endParaRPr lang="ru-RU" dirty="0"/>
            </a:p>
          </p:txBody>
        </p:sp>
        <p:cxnSp>
          <p:nvCxnSpPr>
            <p:cNvPr id="29712" name="Прямая со стрелкой 16"/>
            <p:cNvCxnSpPr>
              <a:cxnSpLocks noChangeShapeType="1"/>
            </p:cNvCxnSpPr>
            <p:nvPr/>
          </p:nvCxnSpPr>
          <p:spPr bwMode="auto">
            <a:xfrm flipH="1">
              <a:off x="7422126" y="3909732"/>
              <a:ext cx="792088" cy="357110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9713" name="Прямоугольник 18"/>
            <p:cNvSpPr>
              <a:spLocks noChangeArrowheads="1"/>
            </p:cNvSpPr>
            <p:nvPr/>
          </p:nvSpPr>
          <p:spPr bwMode="auto">
            <a:xfrm>
              <a:off x="6720048" y="4266842"/>
              <a:ext cx="990110" cy="457200"/>
            </a:xfrm>
            <a:prstGeom prst="rect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r>
                <a:rPr lang="ru-RU"/>
                <a:t>Н</a:t>
              </a:r>
              <a:r>
                <a:rPr lang="ru-RU" baseline="-25000"/>
                <a:t>3</a:t>
              </a:r>
              <a:r>
                <a:rPr lang="ru-RU"/>
                <a:t>РО</a:t>
              </a:r>
              <a:r>
                <a:rPr lang="ru-RU" baseline="-25000"/>
                <a:t>4</a:t>
              </a:r>
            </a:p>
          </p:txBody>
        </p:sp>
        <p:cxnSp>
          <p:nvCxnSpPr>
            <p:cNvPr id="29714" name="Прямая со стрелкой 20"/>
            <p:cNvCxnSpPr>
              <a:cxnSpLocks noChangeShapeType="1"/>
            </p:cNvCxnSpPr>
            <p:nvPr/>
          </p:nvCxnSpPr>
          <p:spPr bwMode="auto">
            <a:xfrm>
              <a:off x="8934294" y="3909732"/>
              <a:ext cx="864096" cy="585710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9715" name="Прямоугольник 21"/>
            <p:cNvSpPr>
              <a:spLocks noChangeArrowheads="1"/>
            </p:cNvSpPr>
            <p:nvPr/>
          </p:nvSpPr>
          <p:spPr bwMode="auto">
            <a:xfrm>
              <a:off x="9387893" y="4495442"/>
              <a:ext cx="1728192" cy="457200"/>
            </a:xfrm>
            <a:prstGeom prst="rect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r>
                <a:rPr lang="ru-RU" dirty="0" err="1"/>
                <a:t>Нуклеозиди</a:t>
              </a:r>
              <a:endParaRPr lang="ru-RU" dirty="0"/>
            </a:p>
          </p:txBody>
        </p:sp>
        <p:cxnSp>
          <p:nvCxnSpPr>
            <p:cNvPr id="29716" name="Прямая со стрелкой 23"/>
            <p:cNvCxnSpPr>
              <a:cxnSpLocks noChangeShapeType="1"/>
            </p:cNvCxnSpPr>
            <p:nvPr/>
          </p:nvCxnSpPr>
          <p:spPr bwMode="auto">
            <a:xfrm flipH="1">
              <a:off x="8840650" y="4952642"/>
              <a:ext cx="1677820" cy="489756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9717" name="Прямоугольник 24"/>
            <p:cNvSpPr>
              <a:spLocks noChangeArrowheads="1"/>
            </p:cNvSpPr>
            <p:nvPr/>
          </p:nvSpPr>
          <p:spPr bwMode="auto">
            <a:xfrm>
              <a:off x="5491769" y="5292898"/>
              <a:ext cx="3348880" cy="432048"/>
            </a:xfrm>
            <a:prstGeom prst="rect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r>
                <a:rPr lang="ru-RU" dirty="0" err="1"/>
                <a:t>Гетероцикличні</a:t>
              </a:r>
              <a:r>
                <a:rPr lang="ru-RU" dirty="0"/>
                <a:t> </a:t>
              </a:r>
              <a:r>
                <a:rPr lang="ru-RU" dirty="0" err="1"/>
                <a:t>сполуки</a:t>
              </a:r>
              <a:endParaRPr lang="ru-RU" dirty="0"/>
            </a:p>
          </p:txBody>
        </p:sp>
        <p:cxnSp>
          <p:nvCxnSpPr>
            <p:cNvPr id="29718" name="Прямая со стрелкой 26"/>
            <p:cNvCxnSpPr>
              <a:cxnSpLocks noChangeShapeType="1"/>
            </p:cNvCxnSpPr>
            <p:nvPr/>
          </p:nvCxnSpPr>
          <p:spPr bwMode="auto">
            <a:xfrm>
              <a:off x="10518470" y="4963494"/>
              <a:ext cx="179184" cy="761452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9719" name="Прямоугольник 28"/>
            <p:cNvSpPr>
              <a:spLocks noChangeArrowheads="1"/>
            </p:cNvSpPr>
            <p:nvPr/>
          </p:nvSpPr>
          <p:spPr bwMode="auto">
            <a:xfrm>
              <a:off x="9875940" y="5724946"/>
              <a:ext cx="2046418" cy="1223006"/>
            </a:xfrm>
            <a:prstGeom prst="rect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r>
                <a:rPr lang="ru-RU" dirty="0" err="1"/>
                <a:t>Альдопентози</a:t>
              </a:r>
              <a:r>
                <a:rPr lang="ru-RU" dirty="0"/>
                <a:t>:</a:t>
              </a:r>
            </a:p>
            <a:p>
              <a:endParaRPr lang="ru-RU" sz="800" dirty="0"/>
            </a:p>
            <a:p>
              <a:r>
                <a:rPr lang="ru-RU" dirty="0"/>
                <a:t>Рибоза</a:t>
              </a:r>
            </a:p>
            <a:p>
              <a:endParaRPr lang="ru-RU" sz="1100" dirty="0"/>
            </a:p>
            <a:p>
              <a:r>
                <a:rPr lang="ru-RU" dirty="0" err="1"/>
                <a:t>Дезоксирибоза</a:t>
              </a:r>
              <a:endParaRPr lang="ru-RU" dirty="0"/>
            </a:p>
          </p:txBody>
        </p:sp>
        <p:cxnSp>
          <p:nvCxnSpPr>
            <p:cNvPr id="29720" name="Прямая со стрелкой 25604"/>
            <p:cNvCxnSpPr>
              <a:cxnSpLocks noChangeShapeType="1"/>
            </p:cNvCxnSpPr>
            <p:nvPr/>
          </p:nvCxnSpPr>
          <p:spPr bwMode="auto">
            <a:xfrm flipH="1">
              <a:off x="9639382" y="6336448"/>
              <a:ext cx="222318" cy="0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9721" name="Прямая со стрелкой 25606"/>
            <p:cNvCxnSpPr>
              <a:cxnSpLocks noChangeShapeType="1"/>
            </p:cNvCxnSpPr>
            <p:nvPr/>
          </p:nvCxnSpPr>
          <p:spPr bwMode="auto">
            <a:xfrm flipH="1">
              <a:off x="9664245" y="6891935"/>
              <a:ext cx="211696" cy="0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9722" name="Прямоугольник 25607"/>
            <p:cNvSpPr>
              <a:spLocks noChangeArrowheads="1"/>
            </p:cNvSpPr>
            <p:nvPr/>
          </p:nvSpPr>
          <p:spPr bwMode="auto">
            <a:xfrm>
              <a:off x="8925498" y="6107849"/>
              <a:ext cx="699173" cy="457200"/>
            </a:xfrm>
            <a:prstGeom prst="rect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r>
                <a:rPr lang="ru-RU" dirty="0"/>
                <a:t>РНК</a:t>
              </a:r>
            </a:p>
          </p:txBody>
        </p:sp>
        <p:sp>
          <p:nvSpPr>
            <p:cNvPr id="29723" name="Прямоугольник 25610"/>
            <p:cNvSpPr>
              <a:spLocks noChangeArrowheads="1"/>
            </p:cNvSpPr>
            <p:nvPr/>
          </p:nvSpPr>
          <p:spPr bwMode="auto">
            <a:xfrm>
              <a:off x="8917356" y="6696071"/>
              <a:ext cx="746890" cy="457200"/>
            </a:xfrm>
            <a:prstGeom prst="rect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r>
                <a:rPr lang="ru-RU" dirty="0"/>
                <a:t>ДНК</a:t>
              </a:r>
            </a:p>
          </p:txBody>
        </p:sp>
        <p:sp>
          <p:nvSpPr>
            <p:cNvPr id="29724" name="TextBox 25611"/>
            <p:cNvSpPr txBox="1">
              <a:spLocks noChangeArrowheads="1"/>
            </p:cNvSpPr>
            <p:nvPr/>
          </p:nvSpPr>
          <p:spPr bwMode="auto">
            <a:xfrm>
              <a:off x="9627137" y="5012854"/>
              <a:ext cx="1125849" cy="3887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ru-RU" dirty="0" err="1"/>
                <a:t>гідроліз</a:t>
              </a:r>
              <a:endParaRPr lang="ru-RU" dirty="0"/>
            </a:p>
          </p:txBody>
        </p:sp>
      </p:grpSp>
      <p:cxnSp>
        <p:nvCxnSpPr>
          <p:cNvPr id="3" name="Прямая соединительная линия 2"/>
          <p:cNvCxnSpPr/>
          <p:nvPr/>
        </p:nvCxnSpPr>
        <p:spPr bwMode="auto">
          <a:xfrm>
            <a:off x="7108793" y="5888369"/>
            <a:ext cx="198599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" name="Прямая соединительная линия 4"/>
          <p:cNvCxnSpPr/>
          <p:nvPr/>
        </p:nvCxnSpPr>
        <p:spPr bwMode="auto">
          <a:xfrm>
            <a:off x="7108793" y="6322754"/>
            <a:ext cx="198599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574" y="11113"/>
            <a:ext cx="8863905" cy="4525962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buFontTx/>
              <a:buNone/>
              <a:defRPr/>
            </a:pPr>
            <a:r>
              <a:rPr lang="ru-RU" sz="1800" b="1" kern="1200" dirty="0" err="1">
                <a:solidFill>
                  <a:srgbClr val="000000"/>
                </a:solidFill>
              </a:rPr>
              <a:t>НК</a:t>
            </a:r>
            <a:r>
              <a:rPr lang="ru-RU" sz="1800" b="1" kern="1200" dirty="0">
                <a:solidFill>
                  <a:srgbClr val="000000"/>
                </a:solidFill>
              </a:rPr>
              <a:t> </a:t>
            </a:r>
            <a:r>
              <a:rPr lang="uk-UA" sz="1800" b="1" kern="1200" dirty="0" smtClean="0">
                <a:solidFill>
                  <a:srgbClr val="000099"/>
                </a:solidFill>
              </a:rPr>
              <a:t>забезпечують:</a:t>
            </a:r>
          </a:p>
          <a:p>
            <a:pPr marL="0" indent="0" eaLnBrk="1" hangingPunct="1">
              <a:spcBef>
                <a:spcPct val="0"/>
              </a:spcBef>
              <a:buFontTx/>
              <a:buChar char="-"/>
              <a:defRPr/>
            </a:pPr>
            <a:r>
              <a:rPr lang="uk-UA" sz="1800" b="1" kern="1200" dirty="0" smtClean="0">
                <a:solidFill>
                  <a:srgbClr val="000000"/>
                </a:solidFill>
              </a:rPr>
              <a:t>зберігання та передачу спадкових ознак</a:t>
            </a:r>
            <a:r>
              <a:rPr lang="ru-RU" sz="1800" b="1" kern="1200" dirty="0" smtClean="0">
                <a:solidFill>
                  <a:srgbClr val="000000"/>
                </a:solidFill>
              </a:rPr>
              <a:t>,</a:t>
            </a:r>
            <a:endParaRPr lang="ru-RU" sz="1800" b="1" kern="1200" dirty="0">
              <a:solidFill>
                <a:srgbClr val="000000"/>
              </a:solidFill>
            </a:endParaRPr>
          </a:p>
          <a:p>
            <a:pPr marL="0" indent="0" eaLnBrk="1" hangingPunct="1">
              <a:spcBef>
                <a:spcPct val="0"/>
              </a:spcBef>
              <a:buFontTx/>
              <a:buChar char="-"/>
              <a:defRPr/>
            </a:pPr>
            <a:r>
              <a:rPr lang="ru-RU" sz="1800" b="1" kern="1200" dirty="0">
                <a:solidFill>
                  <a:srgbClr val="000000"/>
                </a:solidFill>
              </a:rPr>
              <a:t>  </a:t>
            </a:r>
            <a:r>
              <a:rPr lang="uk-UA" sz="1800" b="1" kern="1200" dirty="0" smtClean="0">
                <a:solidFill>
                  <a:srgbClr val="000000"/>
                </a:solidFill>
              </a:rPr>
              <a:t>управління синтезом клітинних білків.</a:t>
            </a: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r>
              <a:rPr lang="uk-UA" sz="1800" b="1" kern="1200" dirty="0" smtClean="0">
                <a:solidFill>
                  <a:srgbClr val="000000"/>
                </a:solidFill>
              </a:rPr>
              <a:t>	</a:t>
            </a:r>
            <a:r>
              <a:rPr lang="uk-UA" sz="1800" b="1" kern="1200" dirty="0" err="1" smtClean="0">
                <a:solidFill>
                  <a:srgbClr val="000000"/>
                </a:solidFill>
              </a:rPr>
              <a:t>НК</a:t>
            </a:r>
            <a:r>
              <a:rPr lang="uk-UA" sz="1800" b="1" kern="1200" dirty="0" smtClean="0">
                <a:solidFill>
                  <a:srgbClr val="000000"/>
                </a:solidFill>
              </a:rPr>
              <a:t> входять в структуру складних білків - нуклеопротеїдів, що містяться у всіх клітинах організму людини, тварин, рослин, бактерій, вірусів.</a:t>
            </a: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r>
              <a:rPr lang="ru-RU" sz="1800" b="1" kern="1200" dirty="0">
                <a:solidFill>
                  <a:srgbClr val="000000"/>
                </a:solidFill>
              </a:rPr>
              <a:t>	</a:t>
            </a:r>
            <a:r>
              <a:rPr lang="uk-UA" sz="1800" b="1" kern="1200" dirty="0" smtClean="0">
                <a:solidFill>
                  <a:srgbClr val="000000"/>
                </a:solidFill>
              </a:rPr>
              <a:t>Нуклеїнові кислоти - полінуклеотиди - біополімери, мономерами яких є </a:t>
            </a:r>
            <a:r>
              <a:rPr lang="uk-UA" sz="1800" b="1" kern="1200" dirty="0" err="1" smtClean="0">
                <a:solidFill>
                  <a:srgbClr val="000000"/>
                </a:solidFill>
              </a:rPr>
              <a:t>мононуклеотиди</a:t>
            </a:r>
            <a:r>
              <a:rPr lang="uk-UA" sz="1800" b="1" kern="1200" dirty="0" smtClean="0">
                <a:solidFill>
                  <a:srgbClr val="000000"/>
                </a:solidFill>
              </a:rPr>
              <a:t>, які гідролізуються з утворенням:</a:t>
            </a: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r>
              <a:rPr lang="uk-UA" sz="1800" b="1" kern="1200" dirty="0" smtClean="0">
                <a:solidFill>
                  <a:srgbClr val="000000"/>
                </a:solidFill>
              </a:rPr>
              <a:t>  </a:t>
            </a:r>
            <a:r>
              <a:rPr lang="uk-UA" sz="1800" b="1" kern="1200" dirty="0" err="1" smtClean="0">
                <a:solidFill>
                  <a:srgbClr val="000000"/>
                </a:solidFill>
              </a:rPr>
              <a:t>піримідинової</a:t>
            </a:r>
            <a:r>
              <a:rPr lang="uk-UA" sz="1800" b="1" kern="1200" dirty="0" smtClean="0">
                <a:solidFill>
                  <a:srgbClr val="000000"/>
                </a:solidFill>
              </a:rPr>
              <a:t> або пуринової основи;</a:t>
            </a: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r>
              <a:rPr lang="uk-UA" sz="1800" b="1" kern="1200" dirty="0" smtClean="0">
                <a:solidFill>
                  <a:srgbClr val="000000"/>
                </a:solidFill>
              </a:rPr>
              <a:t>  моносахаридів рибози </a:t>
            </a:r>
            <a:r>
              <a:rPr lang="ru-RU" sz="1800" b="1" kern="1200" dirty="0" smtClean="0">
                <a:solidFill>
                  <a:srgbClr val="000000"/>
                </a:solidFill>
              </a:rPr>
              <a:t>(</a:t>
            </a:r>
            <a:r>
              <a:rPr lang="ru-RU" sz="1800" b="1" kern="1200" dirty="0">
                <a:solidFill>
                  <a:srgbClr val="000000"/>
                </a:solidFill>
              </a:rPr>
              <a:t>РНК) </a:t>
            </a:r>
            <a:r>
              <a:rPr lang="uk-UA" sz="1800" b="1" kern="1200" dirty="0" smtClean="0">
                <a:solidFill>
                  <a:srgbClr val="000000"/>
                </a:solidFill>
              </a:rPr>
              <a:t>або дезоксирибози </a:t>
            </a:r>
            <a:r>
              <a:rPr lang="ru-RU" sz="1800" b="1" kern="1200" dirty="0" smtClean="0">
                <a:solidFill>
                  <a:srgbClr val="000000"/>
                </a:solidFill>
              </a:rPr>
              <a:t>(</a:t>
            </a:r>
            <a:r>
              <a:rPr lang="ru-RU" sz="1800" b="1" kern="1200" dirty="0">
                <a:solidFill>
                  <a:srgbClr val="000000"/>
                </a:solidFill>
              </a:rPr>
              <a:t>ДНК);</a:t>
            </a: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r>
              <a:rPr lang="ru-RU" sz="1800" b="1" kern="1200" dirty="0">
                <a:solidFill>
                  <a:srgbClr val="000000"/>
                </a:solidFill>
              </a:rPr>
              <a:t>  </a:t>
            </a:r>
            <a:r>
              <a:rPr lang="uk-UA" sz="1800" b="1" kern="1200" dirty="0" smtClean="0">
                <a:solidFill>
                  <a:srgbClr val="000000"/>
                </a:solidFill>
              </a:rPr>
              <a:t>фосфорної кислоти.</a:t>
            </a:r>
            <a:endParaRPr lang="uk-UA" dirty="0"/>
          </a:p>
        </p:txBody>
      </p:sp>
      <p:pic>
        <p:nvPicPr>
          <p:cNvPr id="24" name="Picture 2" descr="Картинки по запросу нуклеїнові кислоти">
            <a:extLst>
              <a:ext uri="{FF2B5EF4-FFF2-40B4-BE49-F238E27FC236}">
                <a16:creationId xmlns:a16="http://schemas.microsoft.com/office/drawing/2014/main" xmlns="" id="{6AC8A861-FE4E-4C25-A286-D940DEFE87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43" t="10698" r="14228" b="7267"/>
          <a:stretch/>
        </p:blipFill>
        <p:spPr bwMode="auto">
          <a:xfrm>
            <a:off x="28574" y="4643269"/>
            <a:ext cx="3870095" cy="2220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3" name="Группа 22">
            <a:extLst>
              <a:ext uri="{FF2B5EF4-FFF2-40B4-BE49-F238E27FC236}">
                <a16:creationId xmlns:a16="http://schemas.microsoft.com/office/drawing/2014/main" xmlns="" id="{5425AA5B-370A-49DE-9F0C-612150F3FBE1}"/>
              </a:ext>
            </a:extLst>
          </p:cNvPr>
          <p:cNvGrpSpPr/>
          <p:nvPr/>
        </p:nvGrpSpPr>
        <p:grpSpPr>
          <a:xfrm>
            <a:off x="395536" y="3076074"/>
            <a:ext cx="8608277" cy="3134390"/>
            <a:chOff x="2876491" y="3041630"/>
            <a:chExt cx="8608277" cy="2946397"/>
          </a:xfrm>
        </p:grpSpPr>
        <p:sp>
          <p:nvSpPr>
            <p:cNvPr id="2" name="Овал 1">
              <a:extLst>
                <a:ext uri="{FF2B5EF4-FFF2-40B4-BE49-F238E27FC236}">
                  <a16:creationId xmlns:a16="http://schemas.microsoft.com/office/drawing/2014/main" xmlns="" id="{552E1C46-5CD5-4A26-93E5-D3FC5A1A5E46}"/>
                </a:ext>
              </a:extLst>
            </p:cNvPr>
            <p:cNvSpPr/>
            <p:nvPr/>
          </p:nvSpPr>
          <p:spPr bwMode="auto">
            <a:xfrm>
              <a:off x="2876491" y="3102638"/>
              <a:ext cx="2232248" cy="72008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8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Нуклеїнова 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uk-UA" dirty="0">
                  <a:latin typeface="Arial" charset="0"/>
                  <a:cs typeface="Arial" charset="0"/>
                </a:rPr>
                <a:t>кислота</a:t>
              </a:r>
              <a:endParaRPr kumimoji="0" lang="uk-UA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6" name="Овал 5">
              <a:extLst>
                <a:ext uri="{FF2B5EF4-FFF2-40B4-BE49-F238E27FC236}">
                  <a16:creationId xmlns:a16="http://schemas.microsoft.com/office/drawing/2014/main" xmlns="" id="{ACA838D7-33EB-4DAA-8CD6-90CB681CE879}"/>
                </a:ext>
              </a:extLst>
            </p:cNvPr>
            <p:cNvSpPr/>
            <p:nvPr/>
          </p:nvSpPr>
          <p:spPr bwMode="auto">
            <a:xfrm>
              <a:off x="5427798" y="3102638"/>
              <a:ext cx="3032634" cy="72008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uk-UA" dirty="0" err="1">
                  <a:latin typeface="Arial" charset="0"/>
                  <a:cs typeface="Arial" charset="0"/>
                </a:rPr>
                <a:t>Мононуклеотиди</a:t>
              </a:r>
              <a:endParaRPr kumimoji="0" lang="uk-UA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7" name="Овал 6">
              <a:extLst>
                <a:ext uri="{FF2B5EF4-FFF2-40B4-BE49-F238E27FC236}">
                  <a16:creationId xmlns:a16="http://schemas.microsoft.com/office/drawing/2014/main" xmlns="" id="{52F669B5-6BA8-47E5-BC62-8BAC01ED908A}"/>
                </a:ext>
              </a:extLst>
            </p:cNvPr>
            <p:cNvSpPr/>
            <p:nvPr/>
          </p:nvSpPr>
          <p:spPr bwMode="auto">
            <a:xfrm>
              <a:off x="8676456" y="3041630"/>
              <a:ext cx="2808312" cy="842095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uk-UA" dirty="0">
                  <a:latin typeface="Arial" charset="0"/>
                  <a:cs typeface="Arial" charset="0"/>
                </a:rPr>
                <a:t>Ортофосфорна</a:t>
              </a:r>
              <a:r>
                <a:rPr kumimoji="0" lang="uk-UA" sz="18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 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uk-UA" dirty="0">
                  <a:latin typeface="Arial" charset="0"/>
                  <a:cs typeface="Arial" charset="0"/>
                </a:rPr>
                <a:t>кислота</a:t>
              </a:r>
              <a:endParaRPr kumimoji="0" lang="uk-UA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8" name="Овал 7">
              <a:extLst>
                <a:ext uri="{FF2B5EF4-FFF2-40B4-BE49-F238E27FC236}">
                  <a16:creationId xmlns:a16="http://schemas.microsoft.com/office/drawing/2014/main" xmlns="" id="{3ABA249B-A4C0-425C-9456-83DF0803EBE2}"/>
                </a:ext>
              </a:extLst>
            </p:cNvPr>
            <p:cNvSpPr/>
            <p:nvPr/>
          </p:nvSpPr>
          <p:spPr bwMode="auto">
            <a:xfrm>
              <a:off x="5940152" y="4093268"/>
              <a:ext cx="2232248" cy="72008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800" b="1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Нуклеозиди</a:t>
              </a:r>
              <a:endParaRPr kumimoji="0" lang="uk-UA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9" name="Овал 8">
              <a:extLst>
                <a:ext uri="{FF2B5EF4-FFF2-40B4-BE49-F238E27FC236}">
                  <a16:creationId xmlns:a16="http://schemas.microsoft.com/office/drawing/2014/main" xmlns="" id="{C6BC34CC-4F41-4406-9228-70D2B7B9EDB1}"/>
                </a:ext>
              </a:extLst>
            </p:cNvPr>
            <p:cNvSpPr/>
            <p:nvPr/>
          </p:nvSpPr>
          <p:spPr bwMode="auto">
            <a:xfrm>
              <a:off x="6634972" y="5267947"/>
              <a:ext cx="2232248" cy="72008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uk-UA" dirty="0">
                  <a:latin typeface="Arial" charset="0"/>
                  <a:cs typeface="Arial" charset="0"/>
                </a:rPr>
                <a:t>Вуглеводи</a:t>
              </a:r>
              <a:endParaRPr kumimoji="0" lang="uk-UA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0" name="Овал 9">
              <a:extLst>
                <a:ext uri="{FF2B5EF4-FFF2-40B4-BE49-F238E27FC236}">
                  <a16:creationId xmlns:a16="http://schemas.microsoft.com/office/drawing/2014/main" xmlns="" id="{427E7D48-2B24-4517-8156-C229CC088F6E}"/>
                </a:ext>
              </a:extLst>
            </p:cNvPr>
            <p:cNvSpPr/>
            <p:nvPr/>
          </p:nvSpPr>
          <p:spPr bwMode="auto">
            <a:xfrm>
              <a:off x="8729509" y="4093268"/>
              <a:ext cx="2702205" cy="72008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uk-UA" dirty="0">
                  <a:latin typeface="Arial" charset="0"/>
                  <a:cs typeface="Arial" charset="0"/>
                </a:rPr>
                <a:t>Гетероциклічні основи</a:t>
              </a:r>
              <a:endParaRPr kumimoji="0" lang="uk-UA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cxnSp>
          <p:nvCxnSpPr>
            <p:cNvPr id="5" name="Прямая со стрелкой 4">
              <a:extLst>
                <a:ext uri="{FF2B5EF4-FFF2-40B4-BE49-F238E27FC236}">
                  <a16:creationId xmlns:a16="http://schemas.microsoft.com/office/drawing/2014/main" xmlns="" id="{BB0EDB36-1D35-4CE6-8119-CAE1E95F127C}"/>
                </a:ext>
              </a:extLst>
            </p:cNvPr>
            <p:cNvCxnSpPr>
              <a:stCxn id="2" idx="6"/>
              <a:endCxn id="6" idx="2"/>
            </p:cNvCxnSpPr>
            <p:nvPr/>
          </p:nvCxnSpPr>
          <p:spPr bwMode="auto">
            <a:xfrm>
              <a:off x="5108739" y="3462678"/>
              <a:ext cx="319059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" name="Прямая со стрелкой 11">
              <a:extLst>
                <a:ext uri="{FF2B5EF4-FFF2-40B4-BE49-F238E27FC236}">
                  <a16:creationId xmlns:a16="http://schemas.microsoft.com/office/drawing/2014/main" xmlns="" id="{91D1F7A7-72EE-4F71-B4F6-A49E79770769}"/>
                </a:ext>
              </a:extLst>
            </p:cNvPr>
            <p:cNvCxnSpPr>
              <a:stCxn id="6" idx="6"/>
              <a:endCxn id="7" idx="2"/>
            </p:cNvCxnSpPr>
            <p:nvPr/>
          </p:nvCxnSpPr>
          <p:spPr bwMode="auto">
            <a:xfrm>
              <a:off x="8460432" y="3462678"/>
              <a:ext cx="216024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8" name="Прямая со стрелкой 17">
              <a:extLst>
                <a:ext uri="{FF2B5EF4-FFF2-40B4-BE49-F238E27FC236}">
                  <a16:creationId xmlns:a16="http://schemas.microsoft.com/office/drawing/2014/main" xmlns="" id="{EA9538D8-4E31-4FEA-ACFA-B1826B00C6C6}"/>
                </a:ext>
              </a:extLst>
            </p:cNvPr>
            <p:cNvCxnSpPr>
              <a:stCxn id="8" idx="6"/>
              <a:endCxn id="10" idx="2"/>
            </p:cNvCxnSpPr>
            <p:nvPr/>
          </p:nvCxnSpPr>
          <p:spPr bwMode="auto">
            <a:xfrm>
              <a:off x="8172400" y="4453308"/>
              <a:ext cx="557109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" name="Прямая со стрелкой 19">
              <a:extLst>
                <a:ext uri="{FF2B5EF4-FFF2-40B4-BE49-F238E27FC236}">
                  <a16:creationId xmlns:a16="http://schemas.microsoft.com/office/drawing/2014/main" xmlns="" id="{BD2A415E-3A3D-453C-A393-2E4ACC43F671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7283044" y="3822718"/>
              <a:ext cx="0" cy="27055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2" name="Прямая со стрелкой 21">
              <a:extLst>
                <a:ext uri="{FF2B5EF4-FFF2-40B4-BE49-F238E27FC236}">
                  <a16:creationId xmlns:a16="http://schemas.microsoft.com/office/drawing/2014/main" xmlns="" id="{BC1D1498-3A81-4113-8887-FBCC9274B364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7283044" y="4813348"/>
              <a:ext cx="0" cy="465583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649287"/>
          </a:xfrm>
        </p:spPr>
        <p:txBody>
          <a:bodyPr/>
          <a:lstStyle/>
          <a:p>
            <a:r>
              <a:rPr lang="ru-RU" sz="3200" b="1" cap="all" dirty="0" err="1">
                <a:solidFill>
                  <a:srgbClr val="FF0000"/>
                </a:solidFill>
              </a:rPr>
              <a:t>Гетероциклічні</a:t>
            </a:r>
            <a:r>
              <a:rPr lang="ru-RU" sz="3200" b="1" cap="all" dirty="0">
                <a:solidFill>
                  <a:srgbClr val="FF0000"/>
                </a:solidFill>
              </a:rPr>
              <a:t> </a:t>
            </a:r>
            <a:r>
              <a:rPr lang="ru-RU" sz="3200" b="1" cap="all" dirty="0" err="1">
                <a:solidFill>
                  <a:srgbClr val="FF0000"/>
                </a:solidFill>
              </a:rPr>
              <a:t>сполуки</a:t>
            </a:r>
            <a:endParaRPr lang="ru-RU" sz="3200" b="1" cap="all" dirty="0">
              <a:solidFill>
                <a:srgbClr val="FF0000"/>
              </a:solidFill>
            </a:endParaRPr>
          </a:p>
        </p:txBody>
      </p:sp>
      <p:sp>
        <p:nvSpPr>
          <p:cNvPr id="4099" name="Объект 2"/>
          <p:cNvSpPr>
            <a:spLocks noGrp="1"/>
          </p:cNvSpPr>
          <p:nvPr>
            <p:ph idx="1"/>
          </p:nvPr>
        </p:nvSpPr>
        <p:spPr>
          <a:xfrm>
            <a:off x="28575" y="541338"/>
            <a:ext cx="9144000" cy="4183062"/>
          </a:xfrm>
        </p:spPr>
        <p:txBody>
          <a:bodyPr/>
          <a:lstStyle/>
          <a:p>
            <a:pPr marL="0" indent="0">
              <a:buFontTx/>
              <a:buChar char="-"/>
            </a:pPr>
            <a:r>
              <a:rPr lang="ru-RU" sz="2000" dirty="0"/>
              <a:t> </a:t>
            </a:r>
            <a:r>
              <a:rPr lang="ru-RU" sz="2000" dirty="0" err="1"/>
              <a:t>група</a:t>
            </a:r>
            <a:r>
              <a:rPr lang="ru-RU" sz="2000" dirty="0"/>
              <a:t> </a:t>
            </a:r>
            <a:r>
              <a:rPr lang="ru-RU" sz="2000" dirty="0" err="1"/>
              <a:t>органічних</a:t>
            </a:r>
            <a:r>
              <a:rPr lang="ru-RU" sz="2000" dirty="0"/>
              <a:t> </a:t>
            </a:r>
            <a:r>
              <a:rPr lang="ru-RU" sz="2000" dirty="0" err="1"/>
              <a:t>речовин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містять</a:t>
            </a:r>
            <a:r>
              <a:rPr lang="ru-RU" sz="2000" dirty="0"/>
              <a:t> цикли, до складу </a:t>
            </a:r>
            <a:r>
              <a:rPr lang="ru-RU" sz="2000" dirty="0" err="1"/>
              <a:t>яких</a:t>
            </a:r>
            <a:r>
              <a:rPr lang="ru-RU" sz="2000" dirty="0"/>
              <a:t>, </a:t>
            </a:r>
            <a:r>
              <a:rPr lang="ru-RU" sz="2000" dirty="0" err="1"/>
              <a:t>крім</a:t>
            </a:r>
            <a:r>
              <a:rPr lang="ru-RU" sz="2000" dirty="0"/>
              <a:t> </a:t>
            </a:r>
            <a:r>
              <a:rPr lang="ru-RU" sz="2000" dirty="0" err="1"/>
              <a:t>атомів</a:t>
            </a:r>
            <a:r>
              <a:rPr lang="ru-RU" sz="2000" dirty="0"/>
              <a:t> карбону, </a:t>
            </a:r>
            <a:r>
              <a:rPr lang="ru-RU" sz="2000" dirty="0" err="1"/>
              <a:t>входять</a:t>
            </a:r>
            <a:r>
              <a:rPr lang="ru-RU" sz="2000" dirty="0"/>
              <a:t> один </a:t>
            </a:r>
            <a:r>
              <a:rPr lang="ru-RU" sz="2000" dirty="0" err="1"/>
              <a:t>або</a:t>
            </a:r>
            <a:r>
              <a:rPr lang="ru-RU" sz="2000" dirty="0"/>
              <a:t> </a:t>
            </a:r>
            <a:r>
              <a:rPr lang="ru-RU" sz="2000" dirty="0" err="1"/>
              <a:t>декілька</a:t>
            </a:r>
            <a:r>
              <a:rPr lang="ru-RU" sz="2000" dirty="0"/>
              <a:t> </a:t>
            </a:r>
            <a:r>
              <a:rPr lang="ru-RU" sz="2000" dirty="0" err="1"/>
              <a:t>атомів</a:t>
            </a:r>
            <a:r>
              <a:rPr lang="ru-RU" sz="2000" dirty="0"/>
              <a:t> </a:t>
            </a:r>
            <a:r>
              <a:rPr lang="ru-RU" sz="2000" dirty="0" err="1"/>
              <a:t>інших</a:t>
            </a:r>
            <a:r>
              <a:rPr lang="ru-RU" sz="2000" dirty="0"/>
              <a:t> </a:t>
            </a:r>
            <a:r>
              <a:rPr lang="ru-RU" sz="2000" dirty="0" err="1"/>
              <a:t>елементів</a:t>
            </a:r>
            <a:r>
              <a:rPr lang="ru-RU" sz="2000" dirty="0"/>
              <a:t> - </a:t>
            </a:r>
            <a:r>
              <a:rPr lang="ru-RU" sz="2000" dirty="0" err="1"/>
              <a:t>гетероатомів</a:t>
            </a:r>
            <a:r>
              <a:rPr lang="ru-RU" sz="2000" dirty="0"/>
              <a:t> (О, </a:t>
            </a:r>
            <a:r>
              <a:rPr lang="en-US" sz="2000" dirty="0"/>
              <a:t>N, S, P, Si </a:t>
            </a:r>
            <a:r>
              <a:rPr lang="ru-RU" sz="2000" dirty="0"/>
              <a:t>та </a:t>
            </a:r>
            <a:r>
              <a:rPr lang="ru-RU" sz="2000" dirty="0" err="1"/>
              <a:t>ін</a:t>
            </a:r>
            <a:r>
              <a:rPr lang="ru-RU" sz="2000" dirty="0"/>
              <a:t>.)</a:t>
            </a:r>
          </a:p>
          <a:p>
            <a:pPr marL="0" indent="0">
              <a:buFontTx/>
              <a:buNone/>
            </a:pPr>
            <a:endParaRPr lang="ru-RU" sz="2000" dirty="0"/>
          </a:p>
        </p:txBody>
      </p:sp>
      <p:grpSp>
        <p:nvGrpSpPr>
          <p:cNvPr id="4100" name="Группа 52"/>
          <p:cNvGrpSpPr>
            <a:grpSpLocks/>
          </p:cNvGrpSpPr>
          <p:nvPr/>
        </p:nvGrpSpPr>
        <p:grpSpPr bwMode="auto">
          <a:xfrm>
            <a:off x="87313" y="1916113"/>
            <a:ext cx="8948737" cy="2449512"/>
            <a:chOff x="87527" y="1916832"/>
            <a:chExt cx="8948969" cy="2448601"/>
          </a:xfrm>
        </p:grpSpPr>
        <p:sp>
          <p:nvSpPr>
            <p:cNvPr id="4104" name="Прямоугольник 3"/>
            <p:cNvSpPr>
              <a:spLocks noChangeArrowheads="1"/>
            </p:cNvSpPr>
            <p:nvPr/>
          </p:nvSpPr>
          <p:spPr bwMode="auto">
            <a:xfrm>
              <a:off x="3551970" y="1916832"/>
              <a:ext cx="2460190" cy="648072"/>
            </a:xfrm>
            <a:prstGeom prst="rect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r>
                <a:rPr lang="ru-RU" dirty="0"/>
                <a:t>Гетероцикл</a:t>
              </a:r>
              <a:r>
                <a:rPr lang="uk-UA" dirty="0" err="1"/>
                <a:t>ічні</a:t>
              </a:r>
              <a:r>
                <a:rPr lang="ru-RU" dirty="0"/>
                <a:t> </a:t>
              </a:r>
              <a:r>
                <a:rPr lang="ru-RU" dirty="0" err="1"/>
                <a:t>сполуки</a:t>
              </a:r>
              <a:endParaRPr lang="ru-RU" dirty="0"/>
            </a:p>
          </p:txBody>
        </p:sp>
        <p:cxnSp>
          <p:nvCxnSpPr>
            <p:cNvPr id="4105" name="Прямая со стрелкой 5"/>
            <p:cNvCxnSpPr>
              <a:cxnSpLocks noChangeShapeType="1"/>
              <a:stCxn id="4104" idx="1"/>
            </p:cNvCxnSpPr>
            <p:nvPr/>
          </p:nvCxnSpPr>
          <p:spPr bwMode="auto">
            <a:xfrm flipH="1">
              <a:off x="1835696" y="2240868"/>
              <a:ext cx="1716274" cy="468052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106" name="Прямая со стрелкой 7"/>
            <p:cNvCxnSpPr>
              <a:cxnSpLocks noChangeShapeType="1"/>
              <a:endCxn id="4112" idx="7"/>
            </p:cNvCxnSpPr>
            <p:nvPr/>
          </p:nvCxnSpPr>
          <p:spPr bwMode="auto">
            <a:xfrm flipH="1">
              <a:off x="2311127" y="2559210"/>
              <a:ext cx="1240845" cy="893249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107" name="Прямая со стрелкой 9"/>
            <p:cNvCxnSpPr>
              <a:cxnSpLocks noChangeShapeType="1"/>
            </p:cNvCxnSpPr>
            <p:nvPr/>
          </p:nvCxnSpPr>
          <p:spPr bwMode="auto">
            <a:xfrm>
              <a:off x="3995936" y="2559210"/>
              <a:ext cx="0" cy="1178896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108" name="Прямая со стрелкой 11"/>
            <p:cNvCxnSpPr>
              <a:cxnSpLocks noChangeShapeType="1"/>
            </p:cNvCxnSpPr>
            <p:nvPr/>
          </p:nvCxnSpPr>
          <p:spPr bwMode="auto">
            <a:xfrm>
              <a:off x="5589113" y="2559210"/>
              <a:ext cx="9001" cy="1162338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109" name="Прямая со стрелкой 13"/>
            <p:cNvCxnSpPr>
              <a:cxnSpLocks noChangeShapeType="1"/>
              <a:stCxn id="4104" idx="3"/>
              <a:endCxn id="4115" idx="1"/>
            </p:cNvCxnSpPr>
            <p:nvPr/>
          </p:nvCxnSpPr>
          <p:spPr bwMode="auto">
            <a:xfrm>
              <a:off x="6012160" y="2240868"/>
              <a:ext cx="1180456" cy="318342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110" name="Прямая со стрелкой 15"/>
            <p:cNvCxnSpPr>
              <a:cxnSpLocks noChangeShapeType="1"/>
            </p:cNvCxnSpPr>
            <p:nvPr/>
          </p:nvCxnSpPr>
          <p:spPr bwMode="auto">
            <a:xfrm>
              <a:off x="6012160" y="2564904"/>
              <a:ext cx="1224136" cy="720080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4111" name="Овал 16"/>
            <p:cNvSpPr>
              <a:spLocks noChangeArrowheads="1"/>
            </p:cNvSpPr>
            <p:nvPr/>
          </p:nvSpPr>
          <p:spPr bwMode="auto">
            <a:xfrm>
              <a:off x="251520" y="2365759"/>
              <a:ext cx="1584176" cy="828092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r>
                <a:rPr lang="ru-RU"/>
                <a:t>АБ</a:t>
              </a:r>
            </a:p>
          </p:txBody>
        </p:sp>
        <p:sp>
          <p:nvSpPr>
            <p:cNvPr id="4112" name="Овал 17"/>
            <p:cNvSpPr>
              <a:spLocks noChangeArrowheads="1"/>
            </p:cNvSpPr>
            <p:nvPr/>
          </p:nvSpPr>
          <p:spPr bwMode="auto">
            <a:xfrm>
              <a:off x="87527" y="3338018"/>
              <a:ext cx="2605110" cy="781455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r>
                <a:rPr lang="ru-RU" dirty="0" err="1"/>
                <a:t>Нуклеїнові</a:t>
              </a:r>
              <a:endParaRPr lang="ru-RU" dirty="0"/>
            </a:p>
            <a:p>
              <a:pPr algn="ctr"/>
              <a:r>
                <a:rPr lang="ru-RU" dirty="0"/>
                <a:t> к-</a:t>
              </a:r>
              <a:r>
                <a:rPr lang="ru-RU" dirty="0" err="1"/>
                <a:t>ти</a:t>
              </a:r>
              <a:endParaRPr lang="ru-RU" dirty="0"/>
            </a:p>
          </p:txBody>
        </p:sp>
        <p:sp>
          <p:nvSpPr>
            <p:cNvPr id="4113" name="Овал 18"/>
            <p:cNvSpPr>
              <a:spLocks noChangeArrowheads="1"/>
            </p:cNvSpPr>
            <p:nvPr/>
          </p:nvSpPr>
          <p:spPr bwMode="auto">
            <a:xfrm>
              <a:off x="2502744" y="3738106"/>
              <a:ext cx="2098456" cy="594030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r>
                <a:rPr lang="ru-RU" dirty="0" err="1"/>
                <a:t>Ферменти</a:t>
              </a:r>
              <a:endParaRPr lang="ru-RU" dirty="0"/>
            </a:p>
          </p:txBody>
        </p:sp>
        <p:sp>
          <p:nvSpPr>
            <p:cNvPr id="4114" name="Овал 26"/>
            <p:cNvSpPr>
              <a:spLocks noChangeArrowheads="1"/>
            </p:cNvSpPr>
            <p:nvPr/>
          </p:nvSpPr>
          <p:spPr bwMode="auto">
            <a:xfrm>
              <a:off x="6744158" y="3276903"/>
              <a:ext cx="2229179" cy="889291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r>
                <a:rPr lang="ru-RU" dirty="0" err="1" smtClean="0"/>
                <a:t>Природн</a:t>
              </a:r>
              <a:r>
                <a:rPr lang="uk-UA" dirty="0" smtClean="0"/>
                <a:t>і</a:t>
              </a:r>
              <a:r>
                <a:rPr lang="ru-RU" dirty="0" smtClean="0"/>
                <a:t>  </a:t>
              </a:r>
              <a:r>
                <a:rPr lang="ru-RU" dirty="0" err="1" smtClean="0"/>
                <a:t>пігменти</a:t>
              </a:r>
              <a:endParaRPr lang="ru-RU" dirty="0"/>
            </a:p>
          </p:txBody>
        </p:sp>
        <p:sp>
          <p:nvSpPr>
            <p:cNvPr id="4115" name="Овал 31"/>
            <p:cNvSpPr>
              <a:spLocks noChangeArrowheads="1"/>
            </p:cNvSpPr>
            <p:nvPr/>
          </p:nvSpPr>
          <p:spPr bwMode="auto">
            <a:xfrm>
              <a:off x="6876256" y="2457713"/>
              <a:ext cx="2160240" cy="693065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r>
                <a:rPr lang="ru-RU" dirty="0" err="1"/>
                <a:t>Вітаміни</a:t>
              </a:r>
              <a:endParaRPr lang="ru-RU" dirty="0"/>
            </a:p>
          </p:txBody>
        </p:sp>
        <p:sp>
          <p:nvSpPr>
            <p:cNvPr id="4116" name="Овал 32"/>
            <p:cNvSpPr>
              <a:spLocks noChangeArrowheads="1"/>
            </p:cNvSpPr>
            <p:nvPr/>
          </p:nvSpPr>
          <p:spPr bwMode="auto">
            <a:xfrm>
              <a:off x="4662203" y="3735110"/>
              <a:ext cx="2176045" cy="630323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r>
                <a:rPr lang="ru-RU" dirty="0" err="1"/>
                <a:t>Алкалоїди</a:t>
              </a:r>
              <a:endParaRPr lang="ru-RU" dirty="0"/>
            </a:p>
          </p:txBody>
        </p:sp>
      </p:grpSp>
      <p:sp>
        <p:nvSpPr>
          <p:cNvPr id="4101" name="TextBox 53"/>
          <p:cNvSpPr txBox="1">
            <a:spLocks noChangeArrowheads="1"/>
          </p:cNvSpPr>
          <p:nvPr/>
        </p:nvSpPr>
        <p:spPr bwMode="auto">
          <a:xfrm>
            <a:off x="0" y="4535488"/>
            <a:ext cx="91440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ru-RU" sz="2800" dirty="0">
                <a:solidFill>
                  <a:srgbClr val="FF0000"/>
                </a:solidFill>
              </a:rPr>
              <a:t>КЛАСИФІКАЦІЯ</a:t>
            </a:r>
          </a:p>
          <a:p>
            <a:pPr eaLnBrk="1" hangingPunct="1"/>
            <a:r>
              <a:rPr lang="ru-RU" sz="2000" dirty="0"/>
              <a:t>1. За </a:t>
            </a:r>
            <a:r>
              <a:rPr lang="ru-RU" sz="2000" dirty="0" err="1"/>
              <a:t>розміром</a:t>
            </a:r>
            <a:r>
              <a:rPr lang="ru-RU" sz="2000" dirty="0"/>
              <a:t> циклу (3 та </a:t>
            </a:r>
            <a:r>
              <a:rPr lang="ru-RU" sz="2000" dirty="0" err="1"/>
              <a:t>більше</a:t>
            </a:r>
            <a:r>
              <a:rPr lang="ru-RU" sz="2000" dirty="0"/>
              <a:t>)</a:t>
            </a:r>
            <a:endParaRPr lang="ru-RU" dirty="0"/>
          </a:p>
        </p:txBody>
      </p:sp>
      <p:graphicFrame>
        <p:nvGraphicFramePr>
          <p:cNvPr id="4102" name="Объект 5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1106794"/>
              </p:ext>
            </p:extLst>
          </p:nvPr>
        </p:nvGraphicFramePr>
        <p:xfrm>
          <a:off x="4254500" y="4945063"/>
          <a:ext cx="1055688" cy="1835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65" name="ISIS/Draw Sketch" r:id="rId3" imgW="695160" imgH="1209600" progId="ISISServer">
                  <p:embed/>
                </p:oleObj>
              </mc:Choice>
              <mc:Fallback>
                <p:oleObj name="ISIS/Draw Sketch" r:id="rId3" imgW="695160" imgH="1209600" progId="ISISServer">
                  <p:embed/>
                  <p:pic>
                    <p:nvPicPr>
                      <p:cNvPr id="0" name="Объект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54500" y="4945063"/>
                        <a:ext cx="1055688" cy="1835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3" name="Объект 5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94734790"/>
              </p:ext>
            </p:extLst>
          </p:nvPr>
        </p:nvGraphicFramePr>
        <p:xfrm>
          <a:off x="6291263" y="5175250"/>
          <a:ext cx="1316037" cy="1501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66" name="ISIS/Draw Sketch" r:id="rId5" imgW="876240" imgH="1009440" progId="ISISServer">
                  <p:embed/>
                </p:oleObj>
              </mc:Choice>
              <mc:Fallback>
                <p:oleObj name="ISIS/Draw Sketch" r:id="rId5" imgW="876240" imgH="1009440" progId="ISISServer">
                  <p:embed/>
                  <p:pic>
                    <p:nvPicPr>
                      <p:cNvPr id="0" name="Объект 5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91263" y="5175250"/>
                        <a:ext cx="1316037" cy="1501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72945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" eaLnBrk="1" hangingPunct="1"/>
            <a:r>
              <a:rPr lang="ru-RU" dirty="0" err="1"/>
              <a:t>Вуглеводи</a:t>
            </a:r>
            <a:r>
              <a:rPr lang="ru-RU" dirty="0"/>
              <a:t>: </a:t>
            </a:r>
          </a:p>
          <a:p>
            <a:pPr algn="just" eaLnBrk="1" hangingPunct="1"/>
            <a:r>
              <a:rPr lang="ru-RU" dirty="0"/>
              <a:t>!!! </a:t>
            </a:r>
            <a:r>
              <a:rPr lang="ru-RU" dirty="0">
                <a:sym typeface="Symbol" pitchFamily="18" charset="2"/>
              </a:rPr>
              <a:t>-</a:t>
            </a:r>
            <a:r>
              <a:rPr lang="ru-RU" dirty="0" err="1">
                <a:sym typeface="Symbol" pitchFamily="18" charset="2"/>
              </a:rPr>
              <a:t>аномери</a:t>
            </a:r>
            <a:r>
              <a:rPr lang="ru-RU" dirty="0">
                <a:sym typeface="Symbol" pitchFamily="18" charset="2"/>
              </a:rPr>
              <a:t>, </a:t>
            </a:r>
          </a:p>
          <a:p>
            <a:pPr algn="just" eaLnBrk="1" hangingPunct="1"/>
            <a:r>
              <a:rPr lang="ru-RU" dirty="0" err="1">
                <a:sym typeface="Symbol" pitchFamily="18" charset="2"/>
              </a:rPr>
              <a:t>фуранозна</a:t>
            </a:r>
            <a:r>
              <a:rPr lang="ru-RU" dirty="0">
                <a:sym typeface="Symbol" pitchFamily="18" charset="2"/>
              </a:rPr>
              <a:t> форма</a:t>
            </a:r>
          </a:p>
          <a:p>
            <a:pPr algn="just" eaLnBrk="1" hangingPunct="1"/>
            <a:endParaRPr lang="ru-RU" dirty="0">
              <a:sym typeface="Symbol" pitchFamily="18" charset="2"/>
            </a:endParaRPr>
          </a:p>
          <a:p>
            <a:pPr algn="just" eaLnBrk="1" hangingPunct="1"/>
            <a:endParaRPr lang="ru-RU" dirty="0">
              <a:sym typeface="Symbol" pitchFamily="18" charset="2"/>
            </a:endParaRPr>
          </a:p>
          <a:p>
            <a:pPr algn="just" eaLnBrk="1" hangingPunct="1"/>
            <a:endParaRPr lang="ru-RU" dirty="0">
              <a:sym typeface="Symbol" pitchFamily="18" charset="2"/>
            </a:endParaRPr>
          </a:p>
          <a:p>
            <a:pPr algn="just" eaLnBrk="1" hangingPunct="1"/>
            <a:endParaRPr lang="ru-RU" dirty="0">
              <a:sym typeface="Symbol" pitchFamily="18" charset="2"/>
            </a:endParaRPr>
          </a:p>
          <a:p>
            <a:pPr algn="just" eaLnBrk="1" hangingPunct="1"/>
            <a:endParaRPr lang="ru-RU" dirty="0">
              <a:sym typeface="Symbol" pitchFamily="18" charset="2"/>
            </a:endParaRPr>
          </a:p>
          <a:p>
            <a:pPr algn="just" eaLnBrk="1" hangingPunct="1"/>
            <a:endParaRPr lang="ru-RU" dirty="0">
              <a:sym typeface="Symbol" pitchFamily="18" charset="2"/>
            </a:endParaRPr>
          </a:p>
          <a:p>
            <a:pPr algn="just" eaLnBrk="1" hangingPunct="1"/>
            <a:endParaRPr lang="ru-RU" dirty="0">
              <a:sym typeface="Symbol" pitchFamily="18" charset="2"/>
            </a:endParaRPr>
          </a:p>
          <a:p>
            <a:pPr algn="just" eaLnBrk="1" hangingPunct="1"/>
            <a:r>
              <a:rPr lang="ru-RU" dirty="0" err="1">
                <a:sym typeface="Symbol" pitchFamily="18" charset="2"/>
              </a:rPr>
              <a:t>Азотисті</a:t>
            </a:r>
            <a:r>
              <a:rPr lang="ru-RU" dirty="0">
                <a:sym typeface="Symbol" pitchFamily="18" charset="2"/>
              </a:rPr>
              <a:t> </a:t>
            </a:r>
            <a:r>
              <a:rPr lang="ru-RU" dirty="0" err="1">
                <a:sym typeface="Symbol" pitchFamily="18" charset="2"/>
              </a:rPr>
              <a:t>основи</a:t>
            </a:r>
            <a:r>
              <a:rPr lang="ru-RU" dirty="0">
                <a:sym typeface="Symbol" pitchFamily="18" charset="2"/>
              </a:rPr>
              <a:t>:</a:t>
            </a:r>
          </a:p>
          <a:p>
            <a:pPr eaLnBrk="1" hangingPunct="1"/>
            <a:r>
              <a:rPr lang="ru-RU" dirty="0">
                <a:sym typeface="Symbol" pitchFamily="18" charset="2"/>
              </a:rPr>
              <a:t>!!! </a:t>
            </a:r>
            <a:r>
              <a:rPr lang="ru-RU" u="sng" dirty="0">
                <a:sym typeface="Symbol" pitchFamily="18" charset="2"/>
              </a:rPr>
              <a:t>Урацил – </a:t>
            </a:r>
            <a:r>
              <a:rPr lang="ru-RU" u="sng" dirty="0" err="1">
                <a:sym typeface="Symbol" pitchFamily="18" charset="2"/>
              </a:rPr>
              <a:t>тільки</a:t>
            </a:r>
            <a:r>
              <a:rPr lang="ru-RU" u="sng" dirty="0">
                <a:sym typeface="Symbol" pitchFamily="18" charset="2"/>
              </a:rPr>
              <a:t> РНК, </a:t>
            </a:r>
            <a:r>
              <a:rPr lang="ru-RU" u="sng" dirty="0" err="1">
                <a:sym typeface="Symbol" pitchFamily="18" charset="2"/>
              </a:rPr>
              <a:t>Тимін</a:t>
            </a:r>
            <a:r>
              <a:rPr lang="ru-RU" u="sng" dirty="0">
                <a:sym typeface="Symbol" pitchFamily="18" charset="2"/>
              </a:rPr>
              <a:t> – </a:t>
            </a:r>
            <a:r>
              <a:rPr lang="ru-RU" u="sng" dirty="0" err="1">
                <a:sym typeface="Symbol" pitchFamily="18" charset="2"/>
              </a:rPr>
              <a:t>тільки</a:t>
            </a:r>
            <a:r>
              <a:rPr lang="ru-RU" u="sng" dirty="0">
                <a:sym typeface="Symbol" pitchFamily="18" charset="2"/>
              </a:rPr>
              <a:t> ДНК, до складу </a:t>
            </a:r>
            <a:r>
              <a:rPr lang="ru-RU" u="sng" dirty="0" err="1">
                <a:sym typeface="Symbol" pitchFamily="18" charset="2"/>
              </a:rPr>
              <a:t>нуклеїнових</a:t>
            </a:r>
            <a:r>
              <a:rPr lang="ru-RU" u="sng" dirty="0">
                <a:sym typeface="Symbol" pitchFamily="18" charset="2"/>
              </a:rPr>
              <a:t> кислот </a:t>
            </a:r>
            <a:r>
              <a:rPr lang="ru-RU" u="sng" dirty="0" err="1">
                <a:sym typeface="Symbol" pitchFamily="18" charset="2"/>
              </a:rPr>
              <a:t>азотисті</a:t>
            </a:r>
            <a:r>
              <a:rPr lang="ru-RU" u="sng" dirty="0">
                <a:sym typeface="Symbol" pitchFamily="18" charset="2"/>
              </a:rPr>
              <a:t> </a:t>
            </a:r>
            <a:r>
              <a:rPr lang="ru-RU" u="sng" dirty="0" err="1">
                <a:sym typeface="Symbol" pitchFamily="18" charset="2"/>
              </a:rPr>
              <a:t>основи</a:t>
            </a:r>
            <a:r>
              <a:rPr lang="ru-RU" u="sng" dirty="0">
                <a:sym typeface="Symbol" pitchFamily="18" charset="2"/>
              </a:rPr>
              <a:t> </a:t>
            </a:r>
            <a:r>
              <a:rPr lang="ru-RU" u="sng" dirty="0" err="1">
                <a:sym typeface="Symbol" pitchFamily="18" charset="2"/>
              </a:rPr>
              <a:t>входять</a:t>
            </a:r>
            <a:r>
              <a:rPr lang="ru-RU" u="sng" dirty="0">
                <a:sym typeface="Symbol" pitchFamily="18" charset="2"/>
              </a:rPr>
              <a:t> в </a:t>
            </a:r>
            <a:r>
              <a:rPr lang="ru-RU" u="sng" dirty="0" err="1">
                <a:solidFill>
                  <a:srgbClr val="FF0000"/>
                </a:solidFill>
                <a:sym typeface="Symbol" pitchFamily="18" charset="2"/>
              </a:rPr>
              <a:t>лактамній</a:t>
            </a:r>
            <a:r>
              <a:rPr lang="ru-RU" u="sng" dirty="0">
                <a:solidFill>
                  <a:srgbClr val="FF0000"/>
                </a:solidFill>
                <a:sym typeface="Symbol" pitchFamily="18" charset="2"/>
              </a:rPr>
              <a:t> (</a:t>
            </a:r>
            <a:r>
              <a:rPr lang="ru-RU" u="sng" dirty="0" err="1">
                <a:solidFill>
                  <a:srgbClr val="FF0000"/>
                </a:solidFill>
                <a:sym typeface="Symbol" pitchFamily="18" charset="2"/>
              </a:rPr>
              <a:t>оксо</a:t>
            </a:r>
            <a:r>
              <a:rPr lang="ru-RU" u="sng" dirty="0">
                <a:solidFill>
                  <a:srgbClr val="FF0000"/>
                </a:solidFill>
                <a:sym typeface="Symbol" pitchFamily="18" charset="2"/>
              </a:rPr>
              <a:t>-) </a:t>
            </a:r>
            <a:r>
              <a:rPr lang="ru-RU" u="sng" dirty="0" err="1" smtClean="0">
                <a:solidFill>
                  <a:srgbClr val="FF0000"/>
                </a:solidFill>
                <a:sym typeface="Symbol" pitchFamily="18" charset="2"/>
              </a:rPr>
              <a:t>форми</a:t>
            </a:r>
            <a:r>
              <a:rPr lang="ru-RU" dirty="0" smtClean="0">
                <a:solidFill>
                  <a:srgbClr val="FF0000"/>
                </a:solidFill>
                <a:sym typeface="Symbol" pitchFamily="18" charset="2"/>
              </a:rPr>
              <a:t>.</a:t>
            </a:r>
            <a:endParaRPr lang="ru-RU" dirty="0">
              <a:solidFill>
                <a:srgbClr val="FF0000"/>
              </a:solidFill>
              <a:sym typeface="Symbol" pitchFamily="18" charset="2"/>
            </a:endParaRPr>
          </a:p>
          <a:p>
            <a:pPr eaLnBrk="1" hangingPunct="1"/>
            <a:endParaRPr lang="ru-RU" dirty="0">
              <a:sym typeface="Symbol" pitchFamily="18" charset="2"/>
            </a:endParaRPr>
          </a:p>
          <a:p>
            <a:pPr algn="ctr" eaLnBrk="1" hangingPunct="1"/>
            <a:r>
              <a:rPr lang="ru-RU" dirty="0">
                <a:sym typeface="Symbol" pitchFamily="18" charset="2"/>
              </a:rPr>
              <a:t>ПІРИМІДИНОВІ ОСНОВИ:</a:t>
            </a:r>
          </a:p>
          <a:p>
            <a:pPr eaLnBrk="1" hangingPunct="1"/>
            <a:endParaRPr lang="ru-RU" dirty="0">
              <a:sym typeface="Symbol" pitchFamily="18" charset="2"/>
            </a:endParaRPr>
          </a:p>
          <a:p>
            <a:pPr eaLnBrk="1" hangingPunct="1"/>
            <a:endParaRPr lang="ru-RU" b="0" dirty="0">
              <a:sym typeface="Symbol" pitchFamily="18" charset="2"/>
            </a:endParaRPr>
          </a:p>
          <a:p>
            <a:pPr eaLnBrk="1" hangingPunct="1"/>
            <a:endParaRPr lang="ru-RU" b="0" dirty="0">
              <a:sym typeface="Symbol" pitchFamily="18" charset="2"/>
            </a:endParaRPr>
          </a:p>
          <a:p>
            <a:pPr eaLnBrk="1" hangingPunct="1"/>
            <a:endParaRPr lang="ru-RU" b="0" dirty="0">
              <a:sym typeface="Symbol" pitchFamily="18" charset="2"/>
            </a:endParaRPr>
          </a:p>
          <a:p>
            <a:pPr eaLnBrk="1" hangingPunct="1"/>
            <a:endParaRPr lang="ru-RU" b="0" dirty="0">
              <a:sym typeface="Symbol" pitchFamily="18" charset="2"/>
            </a:endParaRPr>
          </a:p>
          <a:p>
            <a:pPr eaLnBrk="1" hangingPunct="1"/>
            <a:endParaRPr lang="ru-RU" b="0" dirty="0">
              <a:sym typeface="Symbol" pitchFamily="18" charset="2"/>
            </a:endParaRPr>
          </a:p>
          <a:p>
            <a:pPr eaLnBrk="1" hangingPunct="1"/>
            <a:endParaRPr lang="ru-RU" b="0" dirty="0">
              <a:sym typeface="Symbol" pitchFamily="18" charset="2"/>
            </a:endParaRPr>
          </a:p>
          <a:p>
            <a:pPr eaLnBrk="1" hangingPunct="1"/>
            <a:endParaRPr lang="ru-RU" b="0" dirty="0">
              <a:sym typeface="Symbol" pitchFamily="18" charset="2"/>
            </a:endParaRPr>
          </a:p>
          <a:p>
            <a:pPr eaLnBrk="1" hangingPunct="1"/>
            <a:endParaRPr lang="ru-RU" b="0" dirty="0">
              <a:sym typeface="Symbol" pitchFamily="18" charset="2"/>
            </a:endParaRPr>
          </a:p>
          <a:p>
            <a:pPr eaLnBrk="1" hangingPunct="1"/>
            <a:endParaRPr lang="ru-RU" b="0" dirty="0">
              <a:sym typeface="Symbol" pitchFamily="18" charset="2"/>
            </a:endParaRPr>
          </a:p>
          <a:p>
            <a:pPr eaLnBrk="1" hangingPunct="1"/>
            <a:endParaRPr lang="ru-RU" b="0" dirty="0">
              <a:sym typeface="Symbol" pitchFamily="18" charset="2"/>
            </a:endParaRPr>
          </a:p>
        </p:txBody>
      </p:sp>
      <p:sp>
        <p:nvSpPr>
          <p:cNvPr id="31747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31748" name="Object 3"/>
          <p:cNvGraphicFramePr>
            <a:graphicFrameLocks noChangeAspect="1"/>
          </p:cNvGraphicFramePr>
          <p:nvPr/>
        </p:nvGraphicFramePr>
        <p:xfrm>
          <a:off x="3492500" y="404813"/>
          <a:ext cx="5437188" cy="2178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001" name="ISIS/Draw Sketch" r:id="rId3" imgW="4355800" imgH="1739776" progId="ISISServer">
                  <p:embed/>
                </p:oleObj>
              </mc:Choice>
              <mc:Fallback>
                <p:oleObj name="ISIS/Draw Sketch" r:id="rId3" imgW="4355800" imgH="1739776" progId="ISISServer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2500" y="404813"/>
                        <a:ext cx="5437188" cy="2178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49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31750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3073985"/>
              </p:ext>
            </p:extLst>
          </p:nvPr>
        </p:nvGraphicFramePr>
        <p:xfrm>
          <a:off x="612775" y="4219575"/>
          <a:ext cx="8189913" cy="2643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002" name="ISIS/Draw Sketch" r:id="rId5" imgW="6295680" imgH="2038320" progId="ISISServer">
                  <p:embed/>
                </p:oleObj>
              </mc:Choice>
              <mc:Fallback>
                <p:oleObj name="ISIS/Draw Sketch" r:id="rId5" imgW="6295680" imgH="2038320" progId="ISISServer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2775" y="4219575"/>
                        <a:ext cx="8189913" cy="2643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2"/>
          <p:cNvSpPr txBox="1">
            <a:spLocks noChangeArrowheads="1"/>
          </p:cNvSpPr>
          <p:nvPr/>
        </p:nvSpPr>
        <p:spPr bwMode="auto">
          <a:xfrm>
            <a:off x="0" y="333375"/>
            <a:ext cx="9144000" cy="563231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" eaLnBrk="1" hangingPunct="1"/>
            <a:endParaRPr lang="ru-RU" b="0" dirty="0"/>
          </a:p>
          <a:p>
            <a:pPr algn="just" eaLnBrk="1" hangingPunct="1"/>
            <a:endParaRPr lang="ru-RU" b="0" dirty="0"/>
          </a:p>
          <a:p>
            <a:pPr algn="just" eaLnBrk="1" hangingPunct="1"/>
            <a:endParaRPr lang="ru-RU" b="0" dirty="0"/>
          </a:p>
          <a:p>
            <a:pPr algn="just" eaLnBrk="1" hangingPunct="1"/>
            <a:endParaRPr lang="ru-RU" b="0" dirty="0"/>
          </a:p>
          <a:p>
            <a:pPr algn="just" eaLnBrk="1" hangingPunct="1"/>
            <a:endParaRPr lang="ru-RU" b="0" dirty="0"/>
          </a:p>
          <a:p>
            <a:pPr algn="just" eaLnBrk="1" hangingPunct="1"/>
            <a:endParaRPr lang="ru-RU" b="0" dirty="0"/>
          </a:p>
          <a:p>
            <a:pPr algn="just" eaLnBrk="1" hangingPunct="1"/>
            <a:endParaRPr lang="ru-RU" b="0" dirty="0"/>
          </a:p>
          <a:p>
            <a:pPr algn="just" eaLnBrk="1" hangingPunct="1"/>
            <a:endParaRPr lang="ru-RU" b="0" dirty="0"/>
          </a:p>
          <a:p>
            <a:pPr algn="just" eaLnBrk="1" hangingPunct="1"/>
            <a:endParaRPr lang="ru-RU" b="0" dirty="0"/>
          </a:p>
          <a:p>
            <a:pPr eaLnBrk="1" hangingPunct="1"/>
            <a:endParaRPr lang="ru-RU" b="0" dirty="0"/>
          </a:p>
          <a:p>
            <a:pPr eaLnBrk="1" hangingPunct="1"/>
            <a:r>
              <a:rPr lang="ru-RU" b="0" dirty="0"/>
              <a:t>	</a:t>
            </a:r>
            <a:r>
              <a:rPr lang="ru-RU" dirty="0" smtClean="0"/>
              <a:t>Для </a:t>
            </a:r>
            <a:r>
              <a:rPr lang="ru-RU" dirty="0" err="1" smtClean="0"/>
              <a:t>оксопохідних</a:t>
            </a:r>
            <a:r>
              <a:rPr lang="ru-RU" dirty="0" smtClean="0"/>
              <a:t> </a:t>
            </a:r>
            <a:r>
              <a:rPr lang="ru-RU" dirty="0"/>
              <a:t>пурину і </a:t>
            </a:r>
            <a:r>
              <a:rPr lang="ru-RU" dirty="0" err="1"/>
              <a:t>піримідину</a:t>
            </a:r>
            <a:r>
              <a:rPr lang="ru-RU" dirty="0"/>
              <a:t> характерна лактам-</a:t>
            </a:r>
            <a:r>
              <a:rPr lang="ru-RU" dirty="0" err="1"/>
              <a:t>лактимна</a:t>
            </a:r>
            <a:r>
              <a:rPr lang="ru-RU" dirty="0"/>
              <a:t> </a:t>
            </a:r>
            <a:r>
              <a:rPr lang="ru-RU" dirty="0" err="1"/>
              <a:t>таутомерія</a:t>
            </a:r>
            <a:r>
              <a:rPr lang="ru-RU" dirty="0"/>
              <a:t>:</a:t>
            </a:r>
          </a:p>
          <a:p>
            <a:pPr eaLnBrk="1" hangingPunct="1"/>
            <a:endParaRPr lang="ru-RU" b="0" dirty="0"/>
          </a:p>
          <a:p>
            <a:pPr eaLnBrk="1" hangingPunct="1"/>
            <a:endParaRPr lang="ru-RU" b="0" dirty="0"/>
          </a:p>
          <a:p>
            <a:pPr eaLnBrk="1" hangingPunct="1"/>
            <a:endParaRPr lang="ru-RU" b="0" dirty="0"/>
          </a:p>
          <a:p>
            <a:pPr eaLnBrk="1" hangingPunct="1"/>
            <a:endParaRPr lang="ru-RU" b="0" dirty="0"/>
          </a:p>
          <a:p>
            <a:pPr eaLnBrk="1" hangingPunct="1"/>
            <a:endParaRPr lang="ru-RU" b="0" dirty="0"/>
          </a:p>
          <a:p>
            <a:pPr eaLnBrk="1" hangingPunct="1"/>
            <a:endParaRPr lang="ru-RU" b="0" dirty="0"/>
          </a:p>
          <a:p>
            <a:pPr eaLnBrk="1" hangingPunct="1"/>
            <a:endParaRPr lang="ru-RU" b="0" dirty="0"/>
          </a:p>
          <a:p>
            <a:pPr eaLnBrk="1" hangingPunct="1"/>
            <a:endParaRPr lang="ru-RU" b="0" dirty="0"/>
          </a:p>
        </p:txBody>
      </p:sp>
      <p:sp>
        <p:nvSpPr>
          <p:cNvPr id="3277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32772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93885419"/>
              </p:ext>
            </p:extLst>
          </p:nvPr>
        </p:nvGraphicFramePr>
        <p:xfrm>
          <a:off x="2417763" y="555625"/>
          <a:ext cx="4511675" cy="2255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024" name="ISIS/Draw Sketch" r:id="rId3" imgW="3466800" imgH="1733400" progId="ISISServer">
                  <p:embed/>
                </p:oleObj>
              </mc:Choice>
              <mc:Fallback>
                <p:oleObj name="ISIS/Draw Sketch" r:id="rId3" imgW="3466800" imgH="1733400" progId="ISISServer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7763" y="555625"/>
                        <a:ext cx="4511675" cy="2255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7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32774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5171012"/>
              </p:ext>
            </p:extLst>
          </p:nvPr>
        </p:nvGraphicFramePr>
        <p:xfrm>
          <a:off x="2813050" y="3716338"/>
          <a:ext cx="3719513" cy="248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025" name="ISIS/Draw Sketch" r:id="rId5" imgW="2857320" imgH="1914480" progId="ISISServer">
                  <p:embed/>
                </p:oleObj>
              </mc:Choice>
              <mc:Fallback>
                <p:oleObj name="ISIS/Draw Sketch" r:id="rId5" imgW="2857320" imgH="1914480" progId="ISISServer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3050" y="3716338"/>
                        <a:ext cx="3719513" cy="2489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75" name="TextBox 1"/>
          <p:cNvSpPr txBox="1">
            <a:spLocks noChangeArrowheads="1"/>
          </p:cNvSpPr>
          <p:nvPr/>
        </p:nvSpPr>
        <p:spPr bwMode="auto">
          <a:xfrm>
            <a:off x="3203575" y="0"/>
            <a:ext cx="248337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dirty="0"/>
              <a:t>ПУРИНОВІ ОСНОВИ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65146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ts val="700"/>
              </a:spcBef>
            </a:pPr>
            <a:endParaRPr lang="ru-RU" dirty="0">
              <a:solidFill>
                <a:srgbClr val="000099"/>
              </a:solidFill>
            </a:endParaRPr>
          </a:p>
          <a:p>
            <a:pPr eaLnBrk="1" hangingPunct="1">
              <a:spcBef>
                <a:spcPts val="700"/>
              </a:spcBef>
            </a:pPr>
            <a:r>
              <a:rPr lang="ru-RU" dirty="0" err="1">
                <a:solidFill>
                  <a:srgbClr val="FF0000"/>
                </a:solidFill>
              </a:rPr>
              <a:t>Нуклеозиди</a:t>
            </a:r>
            <a:r>
              <a:rPr lang="ru-RU" dirty="0">
                <a:solidFill>
                  <a:srgbClr val="000099"/>
                </a:solidFill>
              </a:rPr>
              <a:t> (</a:t>
            </a:r>
            <a:r>
              <a:rPr lang="en-US" dirty="0">
                <a:solidFill>
                  <a:srgbClr val="000099"/>
                </a:solidFill>
              </a:rPr>
              <a:t>N-</a:t>
            </a:r>
            <a:r>
              <a:rPr lang="ru-RU" dirty="0" err="1">
                <a:solidFill>
                  <a:srgbClr val="000099"/>
                </a:solidFill>
              </a:rPr>
              <a:t>глікозиди</a:t>
            </a:r>
            <a:r>
              <a:rPr lang="ru-RU" dirty="0">
                <a:solidFill>
                  <a:srgbClr val="000099"/>
                </a:solidFill>
              </a:rPr>
              <a:t>), </a:t>
            </a:r>
            <a:r>
              <a:rPr lang="ru-RU" dirty="0" err="1">
                <a:solidFill>
                  <a:srgbClr val="000099"/>
                </a:solidFill>
              </a:rPr>
              <a:t>їх</a:t>
            </a:r>
            <a:r>
              <a:rPr lang="ru-RU" dirty="0">
                <a:solidFill>
                  <a:srgbClr val="000099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агліконом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>
                <a:solidFill>
                  <a:srgbClr val="FF0000"/>
                </a:solidFill>
              </a:rPr>
              <a:t>є </a:t>
            </a:r>
            <a:r>
              <a:rPr lang="ru-RU" dirty="0" err="1">
                <a:solidFill>
                  <a:srgbClr val="FF0000"/>
                </a:solidFill>
              </a:rPr>
              <a:t>гетероциклічні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основи</a:t>
            </a:r>
            <a:r>
              <a:rPr lang="ru-RU" dirty="0">
                <a:solidFill>
                  <a:srgbClr val="000099"/>
                </a:solidFill>
              </a:rPr>
              <a:t>, а </a:t>
            </a:r>
            <a:r>
              <a:rPr lang="ru-RU" dirty="0" err="1">
                <a:solidFill>
                  <a:srgbClr val="FF0000"/>
                </a:solidFill>
              </a:rPr>
              <a:t>цукровим</a:t>
            </a:r>
            <a:r>
              <a:rPr lang="ru-RU" dirty="0">
                <a:solidFill>
                  <a:srgbClr val="FF0000"/>
                </a:solidFill>
              </a:rPr>
              <a:t> фрагментом рибоза</a:t>
            </a:r>
            <a:r>
              <a:rPr lang="ru-RU" dirty="0">
                <a:solidFill>
                  <a:srgbClr val="000099"/>
                </a:solidFill>
              </a:rPr>
              <a:t> </a:t>
            </a:r>
            <a:r>
              <a:rPr lang="ru-RU" dirty="0" err="1">
                <a:solidFill>
                  <a:srgbClr val="000099"/>
                </a:solidFill>
              </a:rPr>
              <a:t>або</a:t>
            </a:r>
            <a:r>
              <a:rPr lang="ru-RU" dirty="0">
                <a:solidFill>
                  <a:srgbClr val="000099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дезоксирибоза</a:t>
            </a:r>
            <a:endParaRPr lang="ru-RU" dirty="0">
              <a:solidFill>
                <a:srgbClr val="FF0000"/>
              </a:solidFill>
            </a:endParaRPr>
          </a:p>
          <a:p>
            <a:pPr eaLnBrk="1" hangingPunct="1">
              <a:spcBef>
                <a:spcPts val="700"/>
              </a:spcBef>
            </a:pPr>
            <a:r>
              <a:rPr lang="ru-RU" dirty="0" err="1" smtClean="0">
                <a:solidFill>
                  <a:srgbClr val="000099"/>
                </a:solidFill>
              </a:rPr>
              <a:t>рибонуклеозиди</a:t>
            </a:r>
            <a:r>
              <a:rPr lang="ru-RU" dirty="0">
                <a:solidFill>
                  <a:srgbClr val="000099"/>
                </a:solidFill>
              </a:rPr>
              <a:t>;</a:t>
            </a:r>
          </a:p>
          <a:p>
            <a:pPr eaLnBrk="1" hangingPunct="1">
              <a:spcBef>
                <a:spcPts val="700"/>
              </a:spcBef>
            </a:pPr>
            <a:r>
              <a:rPr lang="ru-RU" dirty="0" err="1">
                <a:solidFill>
                  <a:srgbClr val="000099"/>
                </a:solidFill>
              </a:rPr>
              <a:t>дезоксирибонуклеозид</a:t>
            </a:r>
            <a:endParaRPr lang="ru-RU" dirty="0">
              <a:solidFill>
                <a:srgbClr val="000099"/>
              </a:solidFill>
            </a:endParaRPr>
          </a:p>
          <a:p>
            <a:pPr eaLnBrk="1" hangingPunct="1">
              <a:spcBef>
                <a:spcPts val="700"/>
              </a:spcBef>
            </a:pPr>
            <a:r>
              <a:rPr lang="ru-RU" dirty="0" err="1">
                <a:solidFill>
                  <a:srgbClr val="FF0000"/>
                </a:solidFill>
              </a:rPr>
              <a:t>Глікозидний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зв'язок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>
                <a:solidFill>
                  <a:srgbClr val="000099"/>
                </a:solidFill>
              </a:rPr>
              <a:t>(</a:t>
            </a:r>
            <a:r>
              <a:rPr lang="ru-RU" dirty="0" err="1">
                <a:solidFill>
                  <a:srgbClr val="000099"/>
                </a:solidFill>
              </a:rPr>
              <a:t>між</a:t>
            </a:r>
            <a:endParaRPr lang="ru-RU" dirty="0">
              <a:solidFill>
                <a:srgbClr val="000099"/>
              </a:solidFill>
            </a:endParaRPr>
          </a:p>
          <a:p>
            <a:pPr eaLnBrk="1" hangingPunct="1">
              <a:spcBef>
                <a:spcPts val="700"/>
              </a:spcBef>
            </a:pPr>
            <a:r>
              <a:rPr lang="ru-RU" dirty="0">
                <a:solidFill>
                  <a:srgbClr val="000099"/>
                </a:solidFill>
              </a:rPr>
              <a:t>моносахаридом)</a:t>
            </a:r>
          </a:p>
          <a:p>
            <a:pPr eaLnBrk="1" hangingPunct="1">
              <a:spcBef>
                <a:spcPts val="700"/>
              </a:spcBef>
            </a:pPr>
            <a:r>
              <a:rPr lang="ru-RU" dirty="0">
                <a:solidFill>
                  <a:srgbClr val="000099"/>
                </a:solidFill>
              </a:rPr>
              <a:t>і основою</a:t>
            </a:r>
          </a:p>
          <a:p>
            <a:pPr eaLnBrk="1" hangingPunct="1">
              <a:spcBef>
                <a:spcPts val="700"/>
              </a:spcBef>
            </a:pPr>
            <a:r>
              <a:rPr lang="ru-RU" dirty="0" err="1">
                <a:solidFill>
                  <a:srgbClr val="FF0000"/>
                </a:solidFill>
              </a:rPr>
              <a:t>здійснюється</a:t>
            </a:r>
            <a:r>
              <a:rPr lang="ru-RU" dirty="0">
                <a:solidFill>
                  <a:srgbClr val="FF0000"/>
                </a:solidFill>
              </a:rPr>
              <a:t> за</a:t>
            </a:r>
          </a:p>
          <a:p>
            <a:pPr eaLnBrk="1" hangingPunct="1">
              <a:spcBef>
                <a:spcPts val="700"/>
              </a:spcBef>
            </a:pPr>
            <a:r>
              <a:rPr lang="ru-RU" dirty="0" err="1">
                <a:solidFill>
                  <a:srgbClr val="FF0000"/>
                </a:solidFill>
              </a:rPr>
              <a:t>участю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глікозидного</a:t>
            </a:r>
            <a:endParaRPr lang="ru-RU" dirty="0">
              <a:solidFill>
                <a:srgbClr val="FF0000"/>
              </a:solidFill>
            </a:endParaRPr>
          </a:p>
          <a:p>
            <a:pPr eaLnBrk="1" hangingPunct="1">
              <a:spcBef>
                <a:spcPts val="700"/>
              </a:spcBef>
            </a:pPr>
            <a:r>
              <a:rPr lang="ru-RU" dirty="0" err="1">
                <a:solidFill>
                  <a:srgbClr val="FF0000"/>
                </a:solidFill>
              </a:rPr>
              <a:t>гідроксилу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рибози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або</a:t>
            </a:r>
            <a:endParaRPr lang="ru-RU" dirty="0">
              <a:solidFill>
                <a:srgbClr val="FF0000"/>
              </a:solidFill>
            </a:endParaRPr>
          </a:p>
          <a:p>
            <a:pPr eaLnBrk="1" hangingPunct="1">
              <a:spcBef>
                <a:spcPts val="700"/>
              </a:spcBef>
            </a:pPr>
            <a:r>
              <a:rPr lang="ru-RU" dirty="0" err="1">
                <a:solidFill>
                  <a:srgbClr val="FF0000"/>
                </a:solidFill>
              </a:rPr>
              <a:t>дезоксирибози</a:t>
            </a:r>
            <a:r>
              <a:rPr lang="ru-RU" dirty="0">
                <a:solidFill>
                  <a:srgbClr val="FF0000"/>
                </a:solidFill>
              </a:rPr>
              <a:t> (1С) і</a:t>
            </a:r>
          </a:p>
          <a:p>
            <a:pPr eaLnBrk="1" hangingPunct="1">
              <a:spcBef>
                <a:spcPts val="700"/>
              </a:spcBef>
            </a:pPr>
            <a:r>
              <a:rPr lang="ru-RU" dirty="0" err="1">
                <a:solidFill>
                  <a:srgbClr val="FF0000"/>
                </a:solidFill>
              </a:rPr>
              <a:t>першого</a:t>
            </a:r>
            <a:r>
              <a:rPr lang="ru-RU" dirty="0">
                <a:solidFill>
                  <a:srgbClr val="FF0000"/>
                </a:solidFill>
              </a:rPr>
              <a:t> атома </a:t>
            </a:r>
            <a:r>
              <a:rPr lang="en-US" dirty="0">
                <a:solidFill>
                  <a:srgbClr val="FF0000"/>
                </a:solidFill>
              </a:rPr>
              <a:t>N</a:t>
            </a:r>
            <a:endParaRPr lang="ru-RU" dirty="0">
              <a:solidFill>
                <a:srgbClr val="FF0000"/>
              </a:solidFill>
            </a:endParaRPr>
          </a:p>
          <a:p>
            <a:pPr eaLnBrk="1" hangingPunct="1">
              <a:spcBef>
                <a:spcPts val="700"/>
              </a:spcBef>
            </a:pPr>
            <a:r>
              <a:rPr lang="ru-RU" dirty="0" err="1">
                <a:solidFill>
                  <a:srgbClr val="FF0000"/>
                </a:solidFill>
              </a:rPr>
              <a:t>піримідинової</a:t>
            </a:r>
            <a:r>
              <a:rPr lang="ru-RU" dirty="0">
                <a:solidFill>
                  <a:srgbClr val="FF0000"/>
                </a:solidFill>
              </a:rPr>
              <a:t> (1</a:t>
            </a:r>
            <a:r>
              <a:rPr lang="en-US" dirty="0">
                <a:solidFill>
                  <a:srgbClr val="FF0000"/>
                </a:solidFill>
              </a:rPr>
              <a:t>N) </a:t>
            </a:r>
            <a:r>
              <a:rPr lang="ru-RU" dirty="0" err="1">
                <a:solidFill>
                  <a:srgbClr val="FF0000"/>
                </a:solidFill>
              </a:rPr>
              <a:t>основи</a:t>
            </a:r>
            <a:endParaRPr lang="ru-RU" dirty="0">
              <a:solidFill>
                <a:srgbClr val="FF0000"/>
              </a:solidFill>
            </a:endParaRPr>
          </a:p>
          <a:p>
            <a:pPr eaLnBrk="1" hangingPunct="1">
              <a:spcBef>
                <a:spcPts val="700"/>
              </a:spcBef>
            </a:pPr>
            <a:r>
              <a:rPr lang="ru-RU" dirty="0" err="1">
                <a:solidFill>
                  <a:srgbClr val="FF0000"/>
                </a:solidFill>
              </a:rPr>
              <a:t>або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дев'ятого</a:t>
            </a:r>
            <a:r>
              <a:rPr lang="ru-RU" dirty="0">
                <a:solidFill>
                  <a:srgbClr val="FF0000"/>
                </a:solidFill>
              </a:rPr>
              <a:t> атому </a:t>
            </a:r>
            <a:r>
              <a:rPr lang="ru-RU" dirty="0" err="1">
                <a:solidFill>
                  <a:srgbClr val="FF0000"/>
                </a:solidFill>
              </a:rPr>
              <a:t>нітрогену</a:t>
            </a:r>
            <a:r>
              <a:rPr lang="ru-RU" dirty="0">
                <a:solidFill>
                  <a:srgbClr val="FF0000"/>
                </a:solidFill>
              </a:rPr>
              <a:t> (9</a:t>
            </a:r>
            <a:r>
              <a:rPr lang="en-US" dirty="0">
                <a:solidFill>
                  <a:srgbClr val="FF0000"/>
                </a:solidFill>
              </a:rPr>
              <a:t>N)</a:t>
            </a:r>
          </a:p>
          <a:p>
            <a:pPr eaLnBrk="1" hangingPunct="1">
              <a:spcBef>
                <a:spcPts val="700"/>
              </a:spcBef>
            </a:pPr>
            <a:r>
              <a:rPr lang="ru-RU" dirty="0" err="1">
                <a:solidFill>
                  <a:srgbClr val="FF0000"/>
                </a:solidFill>
              </a:rPr>
              <a:t>пуринової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основи</a:t>
            </a:r>
            <a:r>
              <a:rPr lang="ru-RU" dirty="0">
                <a:solidFill>
                  <a:srgbClr val="FF0000"/>
                </a:solidFill>
              </a:rPr>
              <a:t>.</a:t>
            </a:r>
          </a:p>
          <a:p>
            <a:pPr eaLnBrk="1" hangingPunct="1">
              <a:spcBef>
                <a:spcPts val="700"/>
              </a:spcBef>
            </a:pPr>
            <a:r>
              <a:rPr lang="ru-RU" dirty="0" err="1">
                <a:solidFill>
                  <a:srgbClr val="000099"/>
                </a:solidFill>
              </a:rPr>
              <a:t>Назви</a:t>
            </a:r>
            <a:r>
              <a:rPr lang="ru-RU" dirty="0">
                <a:solidFill>
                  <a:srgbClr val="000099"/>
                </a:solidFill>
              </a:rPr>
              <a:t> </a:t>
            </a:r>
            <a:r>
              <a:rPr lang="ru-RU" dirty="0" err="1">
                <a:solidFill>
                  <a:srgbClr val="000099"/>
                </a:solidFill>
              </a:rPr>
              <a:t>нуклеозидів</a:t>
            </a:r>
            <a:r>
              <a:rPr lang="ru-RU" dirty="0">
                <a:solidFill>
                  <a:srgbClr val="000099"/>
                </a:solidFill>
              </a:rPr>
              <a:t> </a:t>
            </a:r>
            <a:r>
              <a:rPr lang="ru-RU" dirty="0" err="1">
                <a:solidFill>
                  <a:srgbClr val="000099"/>
                </a:solidFill>
              </a:rPr>
              <a:t>піримідинового</a:t>
            </a:r>
            <a:r>
              <a:rPr lang="ru-RU" dirty="0">
                <a:solidFill>
                  <a:srgbClr val="000099"/>
                </a:solidFill>
              </a:rPr>
              <a:t> ряду: </a:t>
            </a:r>
            <a:r>
              <a:rPr lang="ru-RU" dirty="0" err="1">
                <a:solidFill>
                  <a:srgbClr val="000099"/>
                </a:solidFill>
              </a:rPr>
              <a:t>Ури</a:t>
            </a:r>
            <a:r>
              <a:rPr lang="ru-RU" dirty="0" err="1">
                <a:solidFill>
                  <a:srgbClr val="FF0000"/>
                </a:solidFill>
              </a:rPr>
              <a:t>дин</a:t>
            </a:r>
            <a:r>
              <a:rPr lang="ru-RU" dirty="0">
                <a:solidFill>
                  <a:srgbClr val="000099"/>
                </a:solidFill>
              </a:rPr>
              <a:t>, </a:t>
            </a:r>
            <a:r>
              <a:rPr lang="ru-RU" dirty="0" err="1" smtClean="0">
                <a:solidFill>
                  <a:srgbClr val="000099"/>
                </a:solidFill>
              </a:rPr>
              <a:t>Тимі</a:t>
            </a:r>
            <a:r>
              <a:rPr lang="ru-RU" dirty="0" err="1" smtClean="0">
                <a:solidFill>
                  <a:srgbClr val="FF0000"/>
                </a:solidFill>
              </a:rPr>
              <a:t>дин</a:t>
            </a:r>
            <a:r>
              <a:rPr lang="ru-RU" dirty="0">
                <a:solidFill>
                  <a:srgbClr val="000099"/>
                </a:solidFill>
              </a:rPr>
              <a:t>, </a:t>
            </a:r>
            <a:r>
              <a:rPr lang="ru-RU" dirty="0" err="1">
                <a:solidFill>
                  <a:srgbClr val="000099"/>
                </a:solidFill>
              </a:rPr>
              <a:t>Цити</a:t>
            </a:r>
            <a:r>
              <a:rPr lang="ru-RU" dirty="0" err="1">
                <a:solidFill>
                  <a:srgbClr val="FF0000"/>
                </a:solidFill>
              </a:rPr>
              <a:t>дин</a:t>
            </a:r>
            <a:r>
              <a:rPr lang="ru-RU" dirty="0">
                <a:solidFill>
                  <a:srgbClr val="FF0000"/>
                </a:solidFill>
              </a:rPr>
              <a:t>.</a:t>
            </a:r>
          </a:p>
          <a:p>
            <a:pPr eaLnBrk="1" hangingPunct="1">
              <a:spcBef>
                <a:spcPts val="700"/>
              </a:spcBef>
            </a:pPr>
            <a:r>
              <a:rPr lang="ru-RU" dirty="0" err="1">
                <a:solidFill>
                  <a:srgbClr val="000099"/>
                </a:solidFill>
              </a:rPr>
              <a:t>Назви</a:t>
            </a:r>
            <a:r>
              <a:rPr lang="ru-RU" dirty="0">
                <a:solidFill>
                  <a:srgbClr val="000099"/>
                </a:solidFill>
              </a:rPr>
              <a:t> </a:t>
            </a:r>
            <a:r>
              <a:rPr lang="ru-RU" dirty="0" err="1">
                <a:solidFill>
                  <a:srgbClr val="000099"/>
                </a:solidFill>
              </a:rPr>
              <a:t>нуклеозидів</a:t>
            </a:r>
            <a:r>
              <a:rPr lang="ru-RU" dirty="0">
                <a:solidFill>
                  <a:srgbClr val="000099"/>
                </a:solidFill>
              </a:rPr>
              <a:t> пуринового ряду: Адено</a:t>
            </a:r>
            <a:r>
              <a:rPr lang="ru-RU" dirty="0">
                <a:solidFill>
                  <a:srgbClr val="FF0000"/>
                </a:solidFill>
              </a:rPr>
              <a:t>зин</a:t>
            </a:r>
            <a:r>
              <a:rPr lang="ru-RU" dirty="0">
                <a:solidFill>
                  <a:srgbClr val="000099"/>
                </a:solidFill>
              </a:rPr>
              <a:t>, </a:t>
            </a:r>
            <a:r>
              <a:rPr lang="ru-RU" dirty="0" err="1">
                <a:solidFill>
                  <a:srgbClr val="000099"/>
                </a:solidFill>
              </a:rPr>
              <a:t>Гуано</a:t>
            </a:r>
            <a:r>
              <a:rPr lang="ru-RU" dirty="0" err="1">
                <a:solidFill>
                  <a:srgbClr val="FF0000"/>
                </a:solidFill>
              </a:rPr>
              <a:t>зин</a:t>
            </a:r>
            <a:r>
              <a:rPr lang="ru-RU" dirty="0">
                <a:solidFill>
                  <a:srgbClr val="FF0000"/>
                </a:solidFill>
              </a:rPr>
              <a:t>.</a:t>
            </a:r>
            <a:endParaRPr lang="ru-RU" b="0" dirty="0">
              <a:solidFill>
                <a:srgbClr val="FF0000"/>
              </a:solidFill>
            </a:endParaRPr>
          </a:p>
        </p:txBody>
      </p:sp>
      <p:sp>
        <p:nvSpPr>
          <p:cNvPr id="33795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33796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64118903"/>
              </p:ext>
            </p:extLst>
          </p:nvPr>
        </p:nvGraphicFramePr>
        <p:xfrm>
          <a:off x="3707904" y="1009755"/>
          <a:ext cx="5393234" cy="40754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21" name="ISIS/Draw Sketch" r:id="rId3" imgW="5368290" imgH="4845050" progId="ISISServer">
                  <p:embed/>
                </p:oleObj>
              </mc:Choice>
              <mc:Fallback>
                <p:oleObj name="ISIS/Draw Sketch" r:id="rId3" imgW="5368290" imgH="4845050" progId="ISISServer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7904" y="1009755"/>
                        <a:ext cx="5393234" cy="407542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64633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b="0" dirty="0" err="1"/>
              <a:t>Нуклеотиди</a:t>
            </a:r>
            <a:r>
              <a:rPr lang="ru-RU" b="0" dirty="0"/>
              <a:t> - </a:t>
            </a:r>
            <a:r>
              <a:rPr lang="ru-RU" b="0" dirty="0" err="1"/>
              <a:t>продукти</a:t>
            </a:r>
            <a:r>
              <a:rPr lang="ru-RU" b="0" dirty="0"/>
              <a:t> </a:t>
            </a:r>
            <a:r>
              <a:rPr lang="ru-RU" b="0" dirty="0" err="1"/>
              <a:t>фосфорилювання</a:t>
            </a:r>
            <a:r>
              <a:rPr lang="ru-RU" b="0" dirty="0"/>
              <a:t> </a:t>
            </a:r>
            <a:r>
              <a:rPr lang="ru-RU" b="0" dirty="0" err="1"/>
              <a:t>нуклеозидів</a:t>
            </a:r>
            <a:r>
              <a:rPr lang="ru-RU" b="0" dirty="0"/>
              <a:t>. </a:t>
            </a:r>
            <a:r>
              <a:rPr lang="ru-RU" b="0" dirty="0" err="1"/>
              <a:t>Це</a:t>
            </a:r>
            <a:r>
              <a:rPr lang="ru-RU" b="0" dirty="0"/>
              <a:t> </a:t>
            </a:r>
            <a:r>
              <a:rPr lang="ru-RU" b="0" dirty="0" err="1"/>
              <a:t>фосфати</a:t>
            </a:r>
            <a:r>
              <a:rPr lang="ru-RU" b="0" dirty="0"/>
              <a:t> </a:t>
            </a:r>
            <a:r>
              <a:rPr lang="ru-RU" b="0" dirty="0" err="1"/>
              <a:t>нуклеозидів</a:t>
            </a:r>
            <a:r>
              <a:rPr lang="ru-RU" b="0" dirty="0"/>
              <a:t> по 5</a:t>
            </a:r>
            <a:r>
              <a:rPr lang="ru-RU" b="0" baseline="30000" dirty="0"/>
              <a:t>|</a:t>
            </a:r>
            <a:r>
              <a:rPr lang="ru-RU" b="0" dirty="0"/>
              <a:t> - </a:t>
            </a:r>
            <a:r>
              <a:rPr lang="ru-RU" b="0" dirty="0" err="1"/>
              <a:t>положенню</a:t>
            </a:r>
            <a:r>
              <a:rPr lang="ru-RU" b="0" dirty="0"/>
              <a:t> </a:t>
            </a:r>
            <a:r>
              <a:rPr lang="ru-RU" b="0" dirty="0" err="1"/>
              <a:t>залишку</a:t>
            </a:r>
            <a:r>
              <a:rPr lang="ru-RU" b="0" dirty="0"/>
              <a:t> моносахарида: </a:t>
            </a:r>
            <a:r>
              <a:rPr lang="ru-RU" b="0" dirty="0" err="1">
                <a:solidFill>
                  <a:srgbClr val="FF0000"/>
                </a:solidFill>
              </a:rPr>
              <a:t>рибонуклеотиди</a:t>
            </a:r>
            <a:r>
              <a:rPr lang="ru-RU" b="0" dirty="0">
                <a:solidFill>
                  <a:srgbClr val="FF0000"/>
                </a:solidFill>
              </a:rPr>
              <a:t>  (</a:t>
            </a:r>
            <a:r>
              <a:rPr lang="ru-RU" b="0" dirty="0" err="1">
                <a:solidFill>
                  <a:srgbClr val="FF0000"/>
                </a:solidFill>
              </a:rPr>
              <a:t>мономери</a:t>
            </a:r>
            <a:r>
              <a:rPr lang="ru-RU" b="0" dirty="0">
                <a:solidFill>
                  <a:srgbClr val="FF0000"/>
                </a:solidFill>
              </a:rPr>
              <a:t> РНК) </a:t>
            </a:r>
            <a:r>
              <a:rPr lang="ru-RU" b="0" dirty="0"/>
              <a:t>і </a:t>
            </a:r>
            <a:r>
              <a:rPr lang="ru-RU" b="0" dirty="0" err="1" smtClean="0">
                <a:solidFill>
                  <a:srgbClr val="FF0000"/>
                </a:solidFill>
              </a:rPr>
              <a:t>дезоксирибонуклеоти</a:t>
            </a:r>
            <a:r>
              <a:rPr lang="ru-RU" b="0" dirty="0" smtClean="0">
                <a:solidFill>
                  <a:srgbClr val="FF0000"/>
                </a:solidFill>
              </a:rPr>
              <a:t> </a:t>
            </a:r>
            <a:r>
              <a:rPr lang="ru-RU" b="0" dirty="0">
                <a:solidFill>
                  <a:srgbClr val="FF0000"/>
                </a:solidFill>
              </a:rPr>
              <a:t>(</a:t>
            </a:r>
            <a:r>
              <a:rPr lang="ru-RU" b="0" dirty="0" err="1">
                <a:solidFill>
                  <a:srgbClr val="FF0000"/>
                </a:solidFill>
              </a:rPr>
              <a:t>мономери</a:t>
            </a:r>
            <a:r>
              <a:rPr lang="ru-RU" b="0" dirty="0">
                <a:solidFill>
                  <a:srgbClr val="FF0000"/>
                </a:solidFill>
              </a:rPr>
              <a:t> ДНК) </a:t>
            </a:r>
            <a:r>
              <a:rPr lang="ru-RU" b="0" dirty="0"/>
              <a:t>. </a:t>
            </a:r>
            <a:r>
              <a:rPr lang="ru-RU" b="0" dirty="0" err="1"/>
              <a:t>Фосфатна</a:t>
            </a:r>
            <a:r>
              <a:rPr lang="ru-RU" b="0" dirty="0"/>
              <a:t> </a:t>
            </a:r>
            <a:r>
              <a:rPr lang="ru-RU" b="0" dirty="0" err="1"/>
              <a:t>група</a:t>
            </a:r>
            <a:r>
              <a:rPr lang="ru-RU" b="0" dirty="0"/>
              <a:t> (</a:t>
            </a:r>
            <a:r>
              <a:rPr lang="ru-RU" b="0" dirty="0" err="1"/>
              <a:t>має</a:t>
            </a:r>
            <a:r>
              <a:rPr lang="ru-RU" b="0" dirty="0"/>
              <a:t> </a:t>
            </a:r>
            <a:r>
              <a:rPr lang="ru-RU" b="0" dirty="0" err="1"/>
              <a:t>кислотні</a:t>
            </a:r>
            <a:r>
              <a:rPr lang="ru-RU" b="0" dirty="0"/>
              <a:t> </a:t>
            </a:r>
            <a:r>
              <a:rPr lang="ru-RU" b="0" dirty="0" err="1"/>
              <a:t>властивості</a:t>
            </a:r>
            <a:r>
              <a:rPr lang="ru-RU" b="0" dirty="0"/>
              <a:t> ) </a:t>
            </a:r>
            <a:r>
              <a:rPr lang="ru-RU" b="0" dirty="0" err="1"/>
              <a:t>знаходиться</a:t>
            </a:r>
            <a:r>
              <a:rPr lang="ru-RU" b="0" dirty="0"/>
              <a:t> в 3 '</a:t>
            </a:r>
            <a:r>
              <a:rPr lang="ru-RU" b="0" dirty="0" err="1"/>
              <a:t>або</a:t>
            </a:r>
            <a:r>
              <a:rPr lang="ru-RU" b="0" dirty="0"/>
              <a:t> 5' </a:t>
            </a:r>
            <a:r>
              <a:rPr lang="ru-RU" b="0" dirty="0" err="1"/>
              <a:t>положенні</a:t>
            </a:r>
            <a:r>
              <a:rPr lang="ru-RU" b="0" dirty="0"/>
              <a:t> =&gt; </a:t>
            </a:r>
            <a:r>
              <a:rPr lang="ru-RU" b="0" dirty="0" err="1"/>
              <a:t>нуклеотиди</a:t>
            </a:r>
            <a:r>
              <a:rPr lang="ru-RU" b="0" dirty="0"/>
              <a:t> - </a:t>
            </a:r>
            <a:r>
              <a:rPr lang="ru-RU" b="0" dirty="0" err="1"/>
              <a:t>це</a:t>
            </a:r>
            <a:r>
              <a:rPr lang="ru-RU" b="0" dirty="0"/>
              <a:t> </a:t>
            </a:r>
            <a:r>
              <a:rPr lang="ru-RU" b="0" dirty="0" err="1"/>
              <a:t>естери</a:t>
            </a:r>
            <a:r>
              <a:rPr lang="ru-RU" b="0" dirty="0"/>
              <a:t> і </a:t>
            </a:r>
            <a:r>
              <a:rPr lang="ru-RU" b="0" dirty="0" err="1"/>
              <a:t>кислоти</a:t>
            </a:r>
            <a:r>
              <a:rPr lang="ru-RU" b="0" dirty="0"/>
              <a:t>.</a:t>
            </a:r>
          </a:p>
          <a:p>
            <a:pPr eaLnBrk="1" hangingPunct="1"/>
            <a:endParaRPr lang="ru-RU" b="0" dirty="0"/>
          </a:p>
          <a:p>
            <a:pPr eaLnBrk="1" hangingPunct="1"/>
            <a:endParaRPr lang="ru-RU" b="0" dirty="0"/>
          </a:p>
          <a:p>
            <a:pPr eaLnBrk="1" hangingPunct="1"/>
            <a:endParaRPr lang="ru-RU" b="0" dirty="0"/>
          </a:p>
          <a:p>
            <a:pPr eaLnBrk="1" hangingPunct="1"/>
            <a:endParaRPr lang="ru-RU" b="0" dirty="0"/>
          </a:p>
          <a:p>
            <a:pPr eaLnBrk="1" hangingPunct="1"/>
            <a:endParaRPr lang="ru-RU" b="0" dirty="0"/>
          </a:p>
          <a:p>
            <a:pPr eaLnBrk="1" hangingPunct="1"/>
            <a:endParaRPr lang="ru-RU" b="0" dirty="0"/>
          </a:p>
          <a:p>
            <a:pPr eaLnBrk="1" hangingPunct="1"/>
            <a:endParaRPr lang="ru-RU" b="0" dirty="0"/>
          </a:p>
          <a:p>
            <a:pPr eaLnBrk="1" hangingPunct="1"/>
            <a:endParaRPr lang="ru-RU" b="0" dirty="0"/>
          </a:p>
          <a:p>
            <a:pPr eaLnBrk="1" hangingPunct="1"/>
            <a:endParaRPr lang="ru-RU" b="0" dirty="0"/>
          </a:p>
          <a:p>
            <a:pPr eaLnBrk="1" hangingPunct="1"/>
            <a:endParaRPr lang="ru-RU" b="0" dirty="0"/>
          </a:p>
          <a:p>
            <a:pPr eaLnBrk="1" hangingPunct="1"/>
            <a:r>
              <a:rPr lang="ru-RU" b="0" dirty="0" err="1"/>
              <a:t>Відомі</a:t>
            </a:r>
            <a:r>
              <a:rPr lang="ru-RU" b="0" dirty="0"/>
              <a:t> </a:t>
            </a:r>
            <a:r>
              <a:rPr lang="ru-RU" b="0" dirty="0" err="1"/>
              <a:t>нуклеотиди</a:t>
            </a:r>
            <a:r>
              <a:rPr lang="ru-RU" b="0" dirty="0"/>
              <a:t>,</a:t>
            </a:r>
          </a:p>
          <a:p>
            <a:pPr eaLnBrk="1" hangingPunct="1"/>
            <a:r>
              <a:rPr lang="ru-RU" b="0" dirty="0"/>
              <a:t>в </a:t>
            </a:r>
            <a:r>
              <a:rPr lang="ru-RU" b="0" dirty="0" err="1"/>
              <a:t>яких</a:t>
            </a:r>
            <a:r>
              <a:rPr lang="ru-RU" b="0" dirty="0"/>
              <a:t> </a:t>
            </a:r>
            <a:r>
              <a:rPr lang="ru-RU" b="0" dirty="0" err="1"/>
              <a:t>фосфорна</a:t>
            </a:r>
            <a:endParaRPr lang="ru-RU" b="0" dirty="0"/>
          </a:p>
          <a:p>
            <a:pPr eaLnBrk="1" hangingPunct="1"/>
            <a:r>
              <a:rPr lang="ru-RU" b="0" dirty="0"/>
              <a:t>кислота </a:t>
            </a:r>
            <a:r>
              <a:rPr lang="ru-RU" b="0" dirty="0" err="1"/>
              <a:t>етерифікує</a:t>
            </a:r>
            <a:endParaRPr lang="ru-RU" b="0" dirty="0"/>
          </a:p>
          <a:p>
            <a:pPr eaLnBrk="1" hangingPunct="1"/>
            <a:r>
              <a:rPr lang="ru-RU" b="0" dirty="0" err="1"/>
              <a:t>дві</a:t>
            </a:r>
            <a:r>
              <a:rPr lang="ru-RU" b="0" dirty="0"/>
              <a:t> ОН </a:t>
            </a:r>
            <a:r>
              <a:rPr lang="ru-RU" b="0" dirty="0" err="1"/>
              <a:t>групи</a:t>
            </a:r>
            <a:r>
              <a:rPr lang="ru-RU" b="0" dirty="0"/>
              <a:t> - 3 </a:t>
            </a:r>
            <a:r>
              <a:rPr lang="ru-RU" b="0" baseline="30000" dirty="0"/>
              <a:t>|</a:t>
            </a:r>
            <a:r>
              <a:rPr lang="ru-RU" b="0" dirty="0"/>
              <a:t> і 5 </a:t>
            </a:r>
            <a:r>
              <a:rPr lang="ru-RU" b="0" baseline="30000" dirty="0"/>
              <a:t>|</a:t>
            </a:r>
            <a:r>
              <a:rPr lang="ru-RU" b="0" dirty="0"/>
              <a:t>:</a:t>
            </a:r>
          </a:p>
          <a:p>
            <a:pPr eaLnBrk="1" hangingPunct="1"/>
            <a:r>
              <a:rPr lang="ru-RU" b="0" dirty="0" err="1"/>
              <a:t>циклічна</a:t>
            </a:r>
            <a:r>
              <a:rPr lang="ru-RU" b="0" dirty="0"/>
              <a:t> 3 </a:t>
            </a:r>
            <a:r>
              <a:rPr lang="ru-RU" b="0" baseline="30000" dirty="0"/>
              <a:t>|</a:t>
            </a:r>
            <a:r>
              <a:rPr lang="ru-RU" b="0" dirty="0"/>
              <a:t>, 5 </a:t>
            </a:r>
            <a:r>
              <a:rPr lang="ru-RU" b="0" baseline="30000" dirty="0"/>
              <a:t>|</a:t>
            </a:r>
          </a:p>
          <a:p>
            <a:pPr eaLnBrk="1" hangingPunct="1"/>
            <a:r>
              <a:rPr lang="ru-RU" b="0" dirty="0"/>
              <a:t>- </a:t>
            </a:r>
            <a:r>
              <a:rPr lang="ru-RU" b="0" dirty="0" err="1"/>
              <a:t>аденілова</a:t>
            </a:r>
            <a:r>
              <a:rPr lang="ru-RU" b="0" dirty="0"/>
              <a:t> (</a:t>
            </a:r>
            <a:r>
              <a:rPr lang="ru-RU" b="0" dirty="0" err="1"/>
              <a:t>цАМФ</a:t>
            </a:r>
            <a:r>
              <a:rPr lang="ru-RU" b="0" dirty="0"/>
              <a:t>)</a:t>
            </a:r>
          </a:p>
          <a:p>
            <a:pPr eaLnBrk="1" hangingPunct="1"/>
            <a:r>
              <a:rPr lang="ru-RU" b="0" dirty="0"/>
              <a:t>і </a:t>
            </a:r>
            <a:r>
              <a:rPr lang="ru-RU" b="0" dirty="0" err="1"/>
              <a:t>циклічна</a:t>
            </a:r>
            <a:r>
              <a:rPr lang="ru-RU" b="0" dirty="0"/>
              <a:t> 3 </a:t>
            </a:r>
            <a:r>
              <a:rPr lang="ru-RU" b="0" baseline="30000" dirty="0"/>
              <a:t>|</a:t>
            </a:r>
            <a:r>
              <a:rPr lang="ru-RU" b="0" dirty="0"/>
              <a:t>, 5 </a:t>
            </a:r>
            <a:r>
              <a:rPr lang="ru-RU" b="0" baseline="30000" dirty="0"/>
              <a:t>|</a:t>
            </a:r>
          </a:p>
          <a:p>
            <a:pPr eaLnBrk="1" hangingPunct="1"/>
            <a:r>
              <a:rPr lang="ru-RU" b="0" dirty="0"/>
              <a:t>- </a:t>
            </a:r>
            <a:r>
              <a:rPr lang="ru-RU" b="0" dirty="0" err="1"/>
              <a:t>гуанілова</a:t>
            </a:r>
            <a:r>
              <a:rPr lang="ru-RU" b="0" dirty="0"/>
              <a:t> (</a:t>
            </a:r>
            <a:r>
              <a:rPr lang="ru-RU" b="0" dirty="0" err="1"/>
              <a:t>цГМФ</a:t>
            </a:r>
            <a:r>
              <a:rPr lang="ru-RU" b="0" dirty="0"/>
              <a:t>)</a:t>
            </a:r>
          </a:p>
          <a:p>
            <a:pPr eaLnBrk="1" hangingPunct="1"/>
            <a:r>
              <a:rPr lang="ru-RU" b="0" dirty="0" err="1"/>
              <a:t>кислоти</a:t>
            </a:r>
            <a:r>
              <a:rPr lang="ru-RU" b="0" dirty="0"/>
              <a:t>.</a:t>
            </a:r>
            <a:endParaRPr lang="ru-RU" b="0" dirty="0">
              <a:solidFill>
                <a:srgbClr val="000099"/>
              </a:solidFill>
            </a:endParaRPr>
          </a:p>
        </p:txBody>
      </p:sp>
      <p:sp>
        <p:nvSpPr>
          <p:cNvPr id="34819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4821" name="Rectangle 6"/>
          <p:cNvSpPr>
            <a:spLocks noChangeArrowheads="1"/>
          </p:cNvSpPr>
          <p:nvPr/>
        </p:nvSpPr>
        <p:spPr bwMode="auto">
          <a:xfrm>
            <a:off x="0" y="22431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34822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54011578"/>
              </p:ext>
            </p:extLst>
          </p:nvPr>
        </p:nvGraphicFramePr>
        <p:xfrm>
          <a:off x="2915816" y="4248150"/>
          <a:ext cx="5919788" cy="2609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046" name="ISIS/Draw Sketch" r:id="rId3" imgW="5378450" imgH="2369820" progId="ISISServer">
                  <p:embed/>
                </p:oleObj>
              </mc:Choice>
              <mc:Fallback>
                <p:oleObj name="ISIS/Draw Sketch" r:id="rId3" imgW="5378450" imgH="2369820" progId="ISISServer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5816" y="4248150"/>
                        <a:ext cx="5919788" cy="2609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C05118A-EEED-4B48-BF9A-5D5F88C8EB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6505" y="1268760"/>
            <a:ext cx="5814642" cy="2849406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762793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" eaLnBrk="1" hangingPunct="1"/>
            <a:r>
              <a:rPr lang="ru-RU" b="0" dirty="0"/>
              <a:t>	</a:t>
            </a:r>
          </a:p>
          <a:p>
            <a:pPr algn="just" eaLnBrk="1" hangingPunct="1"/>
            <a:endParaRPr lang="ru-RU" b="0" dirty="0"/>
          </a:p>
          <a:p>
            <a:pPr algn="just" eaLnBrk="1" hangingPunct="1"/>
            <a:endParaRPr lang="ru-RU" b="0" dirty="0"/>
          </a:p>
          <a:p>
            <a:pPr algn="just" eaLnBrk="1" hangingPunct="1"/>
            <a:endParaRPr lang="ru-RU" b="0" dirty="0"/>
          </a:p>
          <a:p>
            <a:pPr algn="just" eaLnBrk="1" hangingPunct="1"/>
            <a:endParaRPr lang="ru-RU" b="0" dirty="0"/>
          </a:p>
          <a:p>
            <a:pPr algn="just" eaLnBrk="1" hangingPunct="1"/>
            <a:endParaRPr lang="ru-RU" b="0" dirty="0"/>
          </a:p>
          <a:p>
            <a:pPr algn="just" eaLnBrk="1" hangingPunct="1"/>
            <a:endParaRPr lang="ru-RU" b="0" dirty="0"/>
          </a:p>
          <a:p>
            <a:pPr algn="just" eaLnBrk="1" hangingPunct="1"/>
            <a:endParaRPr lang="ru-RU" b="0" dirty="0"/>
          </a:p>
          <a:p>
            <a:pPr algn="just" eaLnBrk="1" hangingPunct="1"/>
            <a:r>
              <a:rPr lang="uk-UA" sz="2000" dirty="0" smtClean="0">
                <a:solidFill>
                  <a:srgbClr val="660033"/>
                </a:solidFill>
              </a:rPr>
              <a:t>Утворення </a:t>
            </a:r>
            <a:r>
              <a:rPr lang="uk-UA" sz="2000" dirty="0" err="1" smtClean="0">
                <a:solidFill>
                  <a:srgbClr val="660033"/>
                </a:solidFill>
              </a:rPr>
              <a:t>НК</a:t>
            </a:r>
            <a:r>
              <a:rPr lang="uk-UA" sz="2000" dirty="0" smtClean="0">
                <a:solidFill>
                  <a:srgbClr val="660033"/>
                </a:solidFill>
              </a:rPr>
              <a:t> - </a:t>
            </a:r>
            <a:r>
              <a:rPr lang="uk-UA" sz="2000" dirty="0" err="1" smtClean="0">
                <a:solidFill>
                  <a:srgbClr val="660033"/>
                </a:solidFill>
              </a:rPr>
              <a:t>полінуклеотида</a:t>
            </a:r>
            <a:r>
              <a:rPr lang="ru-RU" sz="2000" dirty="0" smtClean="0">
                <a:solidFill>
                  <a:srgbClr val="660033"/>
                </a:solidFill>
              </a:rPr>
              <a:t>:</a:t>
            </a:r>
            <a:endParaRPr lang="ru-RU" sz="2000" dirty="0">
              <a:solidFill>
                <a:srgbClr val="660033"/>
              </a:solidFill>
            </a:endParaRPr>
          </a:p>
          <a:p>
            <a:pPr algn="just" eaLnBrk="1" hangingPunct="1"/>
            <a:r>
              <a:rPr lang="uk-UA" sz="2000" dirty="0" smtClean="0">
                <a:solidFill>
                  <a:srgbClr val="660033"/>
                </a:solidFill>
              </a:rPr>
              <a:t>Нуклеотиди зв'язуються фосфатною</a:t>
            </a:r>
          </a:p>
          <a:p>
            <a:pPr algn="just" eaLnBrk="1" hangingPunct="1"/>
            <a:r>
              <a:rPr lang="uk-UA" sz="2000" dirty="0" smtClean="0">
                <a:solidFill>
                  <a:srgbClr val="660033"/>
                </a:solidFill>
              </a:rPr>
              <a:t>групою </a:t>
            </a:r>
            <a:r>
              <a:rPr lang="ru-RU" sz="2000" dirty="0" smtClean="0">
                <a:solidFill>
                  <a:srgbClr val="660033"/>
                </a:solidFill>
              </a:rPr>
              <a:t>з </a:t>
            </a:r>
            <a:r>
              <a:rPr lang="ru-RU" sz="2000" dirty="0">
                <a:solidFill>
                  <a:srgbClr val="660033"/>
                </a:solidFill>
              </a:rPr>
              <a:t>С-3 </a:t>
            </a:r>
            <a:r>
              <a:rPr lang="ru-RU" sz="2000" baseline="30000" dirty="0">
                <a:solidFill>
                  <a:srgbClr val="660033"/>
                </a:solidFill>
              </a:rPr>
              <a:t>| </a:t>
            </a:r>
            <a:r>
              <a:rPr lang="ru-RU" sz="2000" dirty="0">
                <a:solidFill>
                  <a:srgbClr val="660033"/>
                </a:solidFill>
              </a:rPr>
              <a:t>моносахариду</a:t>
            </a:r>
          </a:p>
          <a:p>
            <a:pPr algn="just" eaLnBrk="1" hangingPunct="1"/>
            <a:r>
              <a:rPr lang="ru-RU" sz="2000" dirty="0" err="1">
                <a:solidFill>
                  <a:srgbClr val="660033"/>
                </a:solidFill>
              </a:rPr>
              <a:t>попереднього</a:t>
            </a:r>
            <a:r>
              <a:rPr lang="ru-RU" sz="2000" dirty="0">
                <a:solidFill>
                  <a:srgbClr val="660033"/>
                </a:solidFill>
              </a:rPr>
              <a:t> мононуклеотида і</a:t>
            </a:r>
          </a:p>
          <a:p>
            <a:pPr algn="just" eaLnBrk="1" hangingPunct="1"/>
            <a:r>
              <a:rPr lang="ru-RU" sz="2000" dirty="0">
                <a:solidFill>
                  <a:srgbClr val="660033"/>
                </a:solidFill>
              </a:rPr>
              <a:t>з С-5 </a:t>
            </a:r>
            <a:r>
              <a:rPr lang="ru-RU" sz="2000" baseline="30000" dirty="0">
                <a:solidFill>
                  <a:srgbClr val="660033"/>
                </a:solidFill>
              </a:rPr>
              <a:t>|</a:t>
            </a:r>
            <a:r>
              <a:rPr lang="ru-RU" sz="2000" dirty="0">
                <a:solidFill>
                  <a:srgbClr val="660033"/>
                </a:solidFill>
              </a:rPr>
              <a:t> </a:t>
            </a:r>
            <a:r>
              <a:rPr lang="ru-RU" sz="2000" dirty="0" err="1">
                <a:solidFill>
                  <a:srgbClr val="660033"/>
                </a:solidFill>
              </a:rPr>
              <a:t>подальшого</a:t>
            </a:r>
            <a:r>
              <a:rPr lang="ru-RU" sz="2000" dirty="0">
                <a:solidFill>
                  <a:srgbClr val="660033"/>
                </a:solidFill>
              </a:rPr>
              <a:t> мононуклеотида:</a:t>
            </a:r>
          </a:p>
          <a:p>
            <a:pPr algn="just" eaLnBrk="1" hangingPunct="1"/>
            <a:endParaRPr lang="ru-RU" sz="2000" dirty="0">
              <a:solidFill>
                <a:srgbClr val="660033"/>
              </a:solidFill>
            </a:endParaRPr>
          </a:p>
          <a:p>
            <a:pPr algn="just" eaLnBrk="1" hangingPunct="1"/>
            <a:r>
              <a:rPr lang="ru-RU" sz="2000" dirty="0" err="1">
                <a:solidFill>
                  <a:srgbClr val="660033"/>
                </a:solidFill>
              </a:rPr>
              <a:t>Генетична</a:t>
            </a:r>
            <a:r>
              <a:rPr lang="ru-RU" sz="2000" dirty="0">
                <a:solidFill>
                  <a:srgbClr val="660033"/>
                </a:solidFill>
              </a:rPr>
              <a:t> </a:t>
            </a:r>
            <a:r>
              <a:rPr lang="ru-RU" sz="2000" dirty="0" err="1">
                <a:solidFill>
                  <a:srgbClr val="660033"/>
                </a:solidFill>
              </a:rPr>
              <a:t>інформація</a:t>
            </a:r>
            <a:r>
              <a:rPr lang="ru-RU" sz="2000" dirty="0">
                <a:solidFill>
                  <a:srgbClr val="660033"/>
                </a:solidFill>
              </a:rPr>
              <a:t> записана</a:t>
            </a:r>
          </a:p>
          <a:p>
            <a:pPr algn="just" eaLnBrk="1" hangingPunct="1"/>
            <a:r>
              <a:rPr lang="ru-RU" sz="2000" dirty="0">
                <a:solidFill>
                  <a:srgbClr val="660033"/>
                </a:solidFill>
              </a:rPr>
              <a:t>(</a:t>
            </a:r>
            <a:r>
              <a:rPr lang="ru-RU" sz="2000" dirty="0" err="1">
                <a:solidFill>
                  <a:srgbClr val="660033"/>
                </a:solidFill>
              </a:rPr>
              <a:t>закодована</a:t>
            </a:r>
            <a:r>
              <a:rPr lang="ru-RU" sz="2000" dirty="0">
                <a:solidFill>
                  <a:srgbClr val="660033"/>
                </a:solidFill>
              </a:rPr>
              <a:t>) в </a:t>
            </a:r>
            <a:r>
              <a:rPr lang="ru-RU" sz="2000" dirty="0" err="1">
                <a:solidFill>
                  <a:srgbClr val="660033"/>
                </a:solidFill>
              </a:rPr>
              <a:t>нуклеотидній</a:t>
            </a:r>
            <a:endParaRPr lang="ru-RU" sz="2000" dirty="0">
              <a:solidFill>
                <a:srgbClr val="660033"/>
              </a:solidFill>
            </a:endParaRPr>
          </a:p>
          <a:p>
            <a:pPr algn="just" eaLnBrk="1" hangingPunct="1"/>
            <a:r>
              <a:rPr lang="ru-RU" sz="2000" dirty="0" err="1">
                <a:solidFill>
                  <a:srgbClr val="660033"/>
                </a:solidFill>
              </a:rPr>
              <a:t>послідовності</a:t>
            </a:r>
            <a:r>
              <a:rPr lang="ru-RU" sz="2000" dirty="0">
                <a:solidFill>
                  <a:srgbClr val="660033"/>
                </a:solidFill>
              </a:rPr>
              <a:t> (</a:t>
            </a:r>
            <a:r>
              <a:rPr lang="ru-RU" sz="2000" dirty="0" err="1">
                <a:solidFill>
                  <a:srgbClr val="660033"/>
                </a:solidFill>
              </a:rPr>
              <a:t>первинна</a:t>
            </a:r>
            <a:r>
              <a:rPr lang="ru-RU" sz="2000" dirty="0">
                <a:solidFill>
                  <a:srgbClr val="660033"/>
                </a:solidFill>
              </a:rPr>
              <a:t> структура) ДНК.</a:t>
            </a:r>
            <a:endParaRPr lang="ru-RU" dirty="0"/>
          </a:p>
          <a:p>
            <a:pPr algn="just" eaLnBrk="1" hangingPunct="1"/>
            <a:endParaRPr lang="ru-RU" b="0" dirty="0"/>
          </a:p>
          <a:p>
            <a:pPr algn="just" eaLnBrk="1" hangingPunct="1"/>
            <a:endParaRPr lang="ru-RU" b="0" dirty="0"/>
          </a:p>
          <a:p>
            <a:pPr algn="just" eaLnBrk="1" hangingPunct="1"/>
            <a:endParaRPr lang="ru-RU" b="0" dirty="0"/>
          </a:p>
          <a:p>
            <a:pPr algn="just" eaLnBrk="1" hangingPunct="1"/>
            <a:endParaRPr lang="ru-RU" b="0" dirty="0"/>
          </a:p>
          <a:p>
            <a:pPr algn="just" eaLnBrk="1" hangingPunct="1"/>
            <a:endParaRPr lang="ru-RU" b="0" dirty="0"/>
          </a:p>
          <a:p>
            <a:pPr algn="just" eaLnBrk="1" hangingPunct="1"/>
            <a:r>
              <a:rPr lang="ru-RU" b="0" dirty="0"/>
              <a:t>                                                                        </a:t>
            </a:r>
            <a:r>
              <a:rPr lang="ru-RU" sz="2400" dirty="0" err="1">
                <a:solidFill>
                  <a:srgbClr val="990000"/>
                </a:solidFill>
              </a:rPr>
              <a:t>дА</a:t>
            </a:r>
            <a:r>
              <a:rPr lang="ru-RU" sz="2400" dirty="0">
                <a:solidFill>
                  <a:srgbClr val="990000"/>
                </a:solidFill>
              </a:rPr>
              <a:t>- </a:t>
            </a:r>
            <a:r>
              <a:rPr lang="ru-RU" sz="2400" dirty="0" err="1">
                <a:solidFill>
                  <a:srgbClr val="990000"/>
                </a:solidFill>
              </a:rPr>
              <a:t>дЦ</a:t>
            </a:r>
            <a:r>
              <a:rPr lang="ru-RU" sz="2400" dirty="0">
                <a:solidFill>
                  <a:srgbClr val="990000"/>
                </a:solidFill>
              </a:rPr>
              <a:t>- </a:t>
            </a:r>
            <a:r>
              <a:rPr lang="ru-RU" sz="2400" dirty="0" err="1">
                <a:solidFill>
                  <a:srgbClr val="990000"/>
                </a:solidFill>
              </a:rPr>
              <a:t>дГ</a:t>
            </a:r>
            <a:r>
              <a:rPr lang="ru-RU" sz="2400" dirty="0">
                <a:solidFill>
                  <a:srgbClr val="990000"/>
                </a:solidFill>
              </a:rPr>
              <a:t>- Т</a:t>
            </a:r>
            <a:r>
              <a:rPr lang="ru-RU" b="0" dirty="0"/>
              <a:t> </a:t>
            </a:r>
          </a:p>
          <a:p>
            <a:pPr algn="just" eaLnBrk="1" hangingPunct="1"/>
            <a:endParaRPr lang="ru-RU" b="0" dirty="0"/>
          </a:p>
          <a:p>
            <a:pPr algn="just" eaLnBrk="1" hangingPunct="1"/>
            <a:endParaRPr lang="ru-RU" b="0" dirty="0"/>
          </a:p>
          <a:p>
            <a:pPr algn="just" eaLnBrk="1" hangingPunct="1"/>
            <a:endParaRPr lang="ru-RU" b="0" dirty="0"/>
          </a:p>
        </p:txBody>
      </p:sp>
      <p:sp>
        <p:nvSpPr>
          <p:cNvPr id="3789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37892" name="Object 3"/>
          <p:cNvGraphicFramePr>
            <a:graphicFrameLocks noChangeAspect="1"/>
          </p:cNvGraphicFramePr>
          <p:nvPr/>
        </p:nvGraphicFramePr>
        <p:xfrm>
          <a:off x="3779838" y="0"/>
          <a:ext cx="4652962" cy="6513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018" name="ISIS/Draw Sketch" r:id="rId3" imgW="5168458" imgH="7238894" progId="ISISServer">
                  <p:embed/>
                </p:oleObj>
              </mc:Choice>
              <mc:Fallback>
                <p:oleObj name="ISIS/Draw Sketch" r:id="rId3" imgW="5168458" imgH="7238894" progId="ISISServer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9838" y="0"/>
                        <a:ext cx="4652962" cy="6513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2"/>
          <p:cNvSpPr txBox="1">
            <a:spLocks noChangeArrowheads="1"/>
          </p:cNvSpPr>
          <p:nvPr/>
        </p:nvSpPr>
        <p:spPr bwMode="auto">
          <a:xfrm>
            <a:off x="-16449" y="-19472"/>
            <a:ext cx="9144000" cy="64633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b="0" dirty="0"/>
              <a:t>  	</a:t>
            </a:r>
            <a:r>
              <a:rPr lang="uk-UA" dirty="0" smtClean="0">
                <a:solidFill>
                  <a:srgbClr val="990000"/>
                </a:solidFill>
              </a:rPr>
              <a:t>Вторинна структура </a:t>
            </a:r>
            <a:r>
              <a:rPr lang="uk-UA" dirty="0" err="1" smtClean="0">
                <a:solidFill>
                  <a:srgbClr val="990000"/>
                </a:solidFill>
              </a:rPr>
              <a:t>ДНК</a:t>
            </a:r>
            <a:r>
              <a:rPr lang="uk-UA" dirty="0" smtClean="0">
                <a:solidFill>
                  <a:srgbClr val="990000"/>
                </a:solidFill>
              </a:rPr>
              <a:t> - просторова організація </a:t>
            </a:r>
            <a:r>
              <a:rPr lang="uk-UA" dirty="0" err="1" smtClean="0">
                <a:solidFill>
                  <a:srgbClr val="990000"/>
                </a:solidFill>
              </a:rPr>
              <a:t>полінуклеотидних</a:t>
            </a:r>
            <a:r>
              <a:rPr lang="uk-UA" dirty="0" smtClean="0">
                <a:solidFill>
                  <a:srgbClr val="990000"/>
                </a:solidFill>
              </a:rPr>
              <a:t> ланцюгів - подвійна </a:t>
            </a:r>
            <a:r>
              <a:rPr lang="uk-UA" dirty="0" err="1" smtClean="0">
                <a:solidFill>
                  <a:srgbClr val="990000"/>
                </a:solidFill>
              </a:rPr>
              <a:t>праворучзакручена</a:t>
            </a:r>
            <a:r>
              <a:rPr lang="uk-UA" dirty="0" smtClean="0">
                <a:solidFill>
                  <a:srgbClr val="990000"/>
                </a:solidFill>
              </a:rPr>
              <a:t> спіраль, стабілізована водневими зв'язками між комплементарними азотистими основами двох </a:t>
            </a:r>
            <a:r>
              <a:rPr lang="ru-RU" dirty="0" smtClean="0">
                <a:solidFill>
                  <a:srgbClr val="990000"/>
                </a:solidFill>
              </a:rPr>
              <a:t>ниток</a:t>
            </a:r>
            <a:r>
              <a:rPr lang="ru-RU" dirty="0">
                <a:solidFill>
                  <a:srgbClr val="990000"/>
                </a:solidFill>
              </a:rPr>
              <a:t>: </a:t>
            </a:r>
            <a:r>
              <a:rPr lang="en-US" dirty="0">
                <a:solidFill>
                  <a:srgbClr val="990000"/>
                </a:solidFill>
              </a:rPr>
              <a:t>d </a:t>
            </a:r>
            <a:r>
              <a:rPr lang="ru-RU" dirty="0" err="1">
                <a:solidFill>
                  <a:srgbClr val="990000"/>
                </a:solidFill>
              </a:rPr>
              <a:t>спіралі</a:t>
            </a:r>
            <a:r>
              <a:rPr lang="ru-RU" dirty="0">
                <a:solidFill>
                  <a:srgbClr val="990000"/>
                </a:solidFill>
              </a:rPr>
              <a:t> - 1,8-2,0 </a:t>
            </a:r>
            <a:r>
              <a:rPr lang="ru-RU" dirty="0" err="1">
                <a:solidFill>
                  <a:srgbClr val="990000"/>
                </a:solidFill>
              </a:rPr>
              <a:t>нм</a:t>
            </a:r>
            <a:r>
              <a:rPr lang="ru-RU" dirty="0">
                <a:solidFill>
                  <a:srgbClr val="990000"/>
                </a:solidFill>
              </a:rPr>
              <a:t>., в кожному витку 10 пар основ, </a:t>
            </a:r>
            <a:r>
              <a:rPr lang="ru-RU" dirty="0" err="1">
                <a:solidFill>
                  <a:srgbClr val="990000"/>
                </a:solidFill>
              </a:rPr>
              <a:t>крок</a:t>
            </a:r>
            <a:r>
              <a:rPr lang="ru-RU" dirty="0">
                <a:solidFill>
                  <a:srgbClr val="990000"/>
                </a:solidFill>
              </a:rPr>
              <a:t> </a:t>
            </a:r>
            <a:r>
              <a:rPr lang="ru-RU" dirty="0" err="1">
                <a:solidFill>
                  <a:srgbClr val="990000"/>
                </a:solidFill>
              </a:rPr>
              <a:t>спіралі</a:t>
            </a:r>
            <a:r>
              <a:rPr lang="ru-RU" dirty="0">
                <a:solidFill>
                  <a:srgbClr val="990000"/>
                </a:solidFill>
              </a:rPr>
              <a:t> - 3,4 </a:t>
            </a:r>
            <a:r>
              <a:rPr lang="ru-RU" dirty="0" err="1">
                <a:solidFill>
                  <a:srgbClr val="990000"/>
                </a:solidFill>
              </a:rPr>
              <a:t>нм</a:t>
            </a:r>
            <a:r>
              <a:rPr lang="ru-RU" dirty="0">
                <a:solidFill>
                  <a:srgbClr val="990000"/>
                </a:solidFill>
              </a:rPr>
              <a:t> .</a:t>
            </a:r>
          </a:p>
          <a:p>
            <a:pPr eaLnBrk="1" hangingPunct="1"/>
            <a:r>
              <a:rPr lang="ru-RU" dirty="0" err="1">
                <a:solidFill>
                  <a:srgbClr val="990000"/>
                </a:solidFill>
              </a:rPr>
              <a:t>Комплементарними</a:t>
            </a:r>
            <a:r>
              <a:rPr lang="ru-RU" dirty="0">
                <a:solidFill>
                  <a:srgbClr val="990000"/>
                </a:solidFill>
              </a:rPr>
              <a:t> парами є:</a:t>
            </a:r>
            <a:endParaRPr lang="ru-RU" dirty="0"/>
          </a:p>
          <a:p>
            <a:pPr eaLnBrk="1" hangingPunct="1"/>
            <a:endParaRPr lang="ru-RU" dirty="0"/>
          </a:p>
          <a:p>
            <a:pPr eaLnBrk="1" hangingPunct="1"/>
            <a:endParaRPr lang="ru-RU" dirty="0"/>
          </a:p>
          <a:p>
            <a:pPr eaLnBrk="1" hangingPunct="1"/>
            <a:endParaRPr lang="ru-RU" dirty="0"/>
          </a:p>
          <a:p>
            <a:pPr eaLnBrk="1" hangingPunct="1"/>
            <a:endParaRPr lang="ru-RU" dirty="0"/>
          </a:p>
          <a:p>
            <a:pPr eaLnBrk="1" hangingPunct="1"/>
            <a:endParaRPr lang="ru-RU" dirty="0"/>
          </a:p>
          <a:p>
            <a:pPr eaLnBrk="1" hangingPunct="1"/>
            <a:endParaRPr lang="ru-RU" dirty="0"/>
          </a:p>
          <a:p>
            <a:pPr eaLnBrk="1" hangingPunct="1"/>
            <a:endParaRPr lang="ru-RU" dirty="0"/>
          </a:p>
          <a:p>
            <a:pPr algn="just" eaLnBrk="1" hangingPunct="1"/>
            <a:r>
              <a:rPr lang="ru-RU" dirty="0">
                <a:solidFill>
                  <a:srgbClr val="000099"/>
                </a:solidFill>
              </a:rPr>
              <a:t>	</a:t>
            </a:r>
            <a:endParaRPr lang="ru-RU" dirty="0"/>
          </a:p>
          <a:p>
            <a:pPr algn="just" eaLnBrk="1" hangingPunct="1"/>
            <a:r>
              <a:rPr lang="ru-RU" dirty="0"/>
              <a:t>	</a:t>
            </a:r>
            <a:r>
              <a:rPr lang="ru-RU" dirty="0" err="1"/>
              <a:t>Комплементарність</a:t>
            </a:r>
            <a:r>
              <a:rPr lang="ru-RU" dirty="0"/>
              <a:t> - </a:t>
            </a:r>
            <a:r>
              <a:rPr lang="ru-RU" dirty="0" err="1"/>
              <a:t>хімічна</a:t>
            </a:r>
            <a:r>
              <a:rPr lang="ru-RU" dirty="0"/>
              <a:t> основа </a:t>
            </a:r>
            <a:r>
              <a:rPr lang="ru-RU" dirty="0" err="1"/>
              <a:t>збереження</a:t>
            </a:r>
            <a:r>
              <a:rPr lang="ru-RU" dirty="0"/>
              <a:t> і </a:t>
            </a:r>
            <a:r>
              <a:rPr lang="ru-RU" dirty="0" err="1"/>
              <a:t>передачі</a:t>
            </a:r>
            <a:r>
              <a:rPr lang="ru-RU" dirty="0"/>
              <a:t> </a:t>
            </a:r>
            <a:r>
              <a:rPr lang="ru-RU" dirty="0" err="1"/>
              <a:t>спадкових</a:t>
            </a:r>
            <a:r>
              <a:rPr lang="ru-RU" dirty="0"/>
              <a:t> </a:t>
            </a:r>
            <a:r>
              <a:rPr lang="ru-RU" dirty="0" err="1"/>
              <a:t>ознак</a:t>
            </a:r>
            <a:r>
              <a:rPr lang="ru-RU" dirty="0"/>
              <a:t>. </a:t>
            </a:r>
            <a:r>
              <a:rPr lang="ru-RU" dirty="0" err="1"/>
              <a:t>Збереження</a:t>
            </a:r>
            <a:r>
              <a:rPr lang="ru-RU" dirty="0"/>
              <a:t> </a:t>
            </a:r>
            <a:r>
              <a:rPr lang="ru-RU" dirty="0" err="1"/>
              <a:t>нуклеотидної</a:t>
            </a:r>
            <a:r>
              <a:rPr lang="ru-RU" dirty="0"/>
              <a:t> </a:t>
            </a:r>
            <a:r>
              <a:rPr lang="ru-RU" dirty="0" err="1"/>
              <a:t>послідовності</a:t>
            </a:r>
            <a:r>
              <a:rPr lang="ru-RU" dirty="0"/>
              <a:t> - </a:t>
            </a:r>
            <a:r>
              <a:rPr lang="ru-RU" dirty="0" err="1"/>
              <a:t>запорука</a:t>
            </a:r>
            <a:r>
              <a:rPr lang="ru-RU" dirty="0"/>
              <a:t> </a:t>
            </a:r>
            <a:r>
              <a:rPr lang="ru-RU" dirty="0" err="1"/>
              <a:t>безпомилкової</a:t>
            </a:r>
            <a:r>
              <a:rPr lang="ru-RU" dirty="0"/>
              <a:t> </a:t>
            </a:r>
            <a:r>
              <a:rPr lang="ru-RU" dirty="0" err="1"/>
              <a:t>передачі</a:t>
            </a:r>
            <a:r>
              <a:rPr lang="ru-RU" dirty="0"/>
              <a:t> </a:t>
            </a:r>
            <a:r>
              <a:rPr lang="ru-RU" dirty="0" err="1"/>
              <a:t>генетичної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. </a:t>
            </a:r>
            <a:r>
              <a:rPr lang="ru-RU" dirty="0" err="1"/>
              <a:t>Мутації</a:t>
            </a:r>
            <a:r>
              <a:rPr lang="ru-RU" dirty="0"/>
              <a:t> - </a:t>
            </a:r>
            <a:r>
              <a:rPr lang="ru-RU" dirty="0" err="1"/>
              <a:t>зміна</a:t>
            </a:r>
            <a:r>
              <a:rPr lang="ru-RU" dirty="0"/>
              <a:t> </a:t>
            </a:r>
            <a:r>
              <a:rPr lang="ru-RU" dirty="0" err="1"/>
              <a:t>нуклеотидної</a:t>
            </a:r>
            <a:r>
              <a:rPr lang="ru-RU" dirty="0"/>
              <a:t> </a:t>
            </a:r>
            <a:r>
              <a:rPr lang="ru-RU" dirty="0" err="1"/>
              <a:t>послідовності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дією</a:t>
            </a:r>
            <a:r>
              <a:rPr lang="ru-RU" dirty="0"/>
              <a:t> </a:t>
            </a:r>
            <a:r>
              <a:rPr lang="ru-RU" dirty="0" err="1"/>
              <a:t>різних</a:t>
            </a:r>
            <a:r>
              <a:rPr lang="ru-RU" dirty="0"/>
              <a:t> </a:t>
            </a:r>
            <a:r>
              <a:rPr lang="ru-RU" dirty="0" err="1"/>
              <a:t>факторів</a:t>
            </a:r>
            <a:r>
              <a:rPr lang="ru-RU" dirty="0"/>
              <a:t>:</a:t>
            </a:r>
          </a:p>
          <a:p>
            <a:pPr algn="just" eaLnBrk="1" hangingPunct="1"/>
            <a:r>
              <a:rPr lang="ru-RU" dirty="0" err="1"/>
              <a:t>зрушення</a:t>
            </a:r>
            <a:r>
              <a:rPr lang="ru-RU" dirty="0"/>
              <a:t> </a:t>
            </a:r>
            <a:r>
              <a:rPr lang="ru-RU" dirty="0" err="1"/>
              <a:t>таутомерної</a:t>
            </a:r>
            <a:r>
              <a:rPr lang="ru-RU" dirty="0"/>
              <a:t> </a:t>
            </a:r>
            <a:r>
              <a:rPr lang="ru-RU" dirty="0" err="1"/>
              <a:t>рівноваги</a:t>
            </a:r>
            <a:r>
              <a:rPr lang="ru-RU" dirty="0"/>
              <a:t>: ​​</a:t>
            </a:r>
            <a:r>
              <a:rPr lang="ru-RU" dirty="0" err="1"/>
              <a:t>тимін</a:t>
            </a:r>
            <a:r>
              <a:rPr lang="ru-RU" dirty="0"/>
              <a:t> в </a:t>
            </a:r>
            <a:r>
              <a:rPr lang="ru-RU" dirty="0" err="1"/>
              <a:t>лактамной</a:t>
            </a:r>
            <a:r>
              <a:rPr lang="ru-RU" dirty="0"/>
              <a:t> </a:t>
            </a:r>
            <a:r>
              <a:rPr lang="ru-RU" dirty="0" err="1"/>
              <a:t>формі</a:t>
            </a:r>
            <a:r>
              <a:rPr lang="ru-RU" dirty="0"/>
              <a:t> не </a:t>
            </a:r>
            <a:r>
              <a:rPr lang="ru-RU" dirty="0" err="1"/>
              <a:t>утворює</a:t>
            </a:r>
            <a:r>
              <a:rPr lang="ru-RU" dirty="0"/>
              <a:t> </a:t>
            </a:r>
            <a:r>
              <a:rPr lang="ru-RU" dirty="0" err="1"/>
              <a:t>комплементарної</a:t>
            </a:r>
            <a:r>
              <a:rPr lang="ru-RU" dirty="0"/>
              <a:t> пари з </a:t>
            </a:r>
            <a:r>
              <a:rPr lang="ru-RU" dirty="0" err="1"/>
              <a:t>гуаніном</a:t>
            </a:r>
            <a:r>
              <a:rPr lang="ru-RU" dirty="0"/>
              <a:t>, а в </a:t>
            </a:r>
            <a:r>
              <a:rPr lang="ru-RU" dirty="0" err="1"/>
              <a:t>лактімной</a:t>
            </a:r>
            <a:r>
              <a:rPr lang="ru-RU" dirty="0"/>
              <a:t> - </a:t>
            </a:r>
            <a:r>
              <a:rPr lang="ru-RU" dirty="0" err="1"/>
              <a:t>утворює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призводить</a:t>
            </a:r>
            <a:r>
              <a:rPr lang="ru-RU" dirty="0"/>
              <a:t> до </a:t>
            </a:r>
            <a:r>
              <a:rPr lang="ru-RU" dirty="0" err="1"/>
              <a:t>заміни</a:t>
            </a:r>
            <a:r>
              <a:rPr lang="ru-RU" dirty="0"/>
              <a:t> пари </a:t>
            </a:r>
            <a:r>
              <a:rPr lang="ru-RU" dirty="0" err="1"/>
              <a:t>тимін-аденін</a:t>
            </a:r>
            <a:r>
              <a:rPr lang="ru-RU" dirty="0"/>
              <a:t> на пару </a:t>
            </a:r>
            <a:r>
              <a:rPr lang="ru-RU" dirty="0" err="1"/>
              <a:t>тимін-гуанін</a:t>
            </a:r>
            <a:r>
              <a:rPr lang="ru-RU" dirty="0"/>
              <a:t>;</a:t>
            </a:r>
          </a:p>
          <a:p>
            <a:pPr algn="just" eaLnBrk="1" hangingPunct="1"/>
            <a:r>
              <a:rPr lang="ru-RU" dirty="0" err="1"/>
              <a:t>вплив</a:t>
            </a:r>
            <a:r>
              <a:rPr lang="ru-RU" dirty="0"/>
              <a:t> </a:t>
            </a:r>
            <a:r>
              <a:rPr lang="ru-RU" dirty="0" err="1"/>
              <a:t>хімічних</a:t>
            </a:r>
            <a:r>
              <a:rPr lang="ru-RU" dirty="0"/>
              <a:t> </a:t>
            </a:r>
            <a:r>
              <a:rPr lang="ru-RU" dirty="0" err="1"/>
              <a:t>чинників</a:t>
            </a:r>
            <a:r>
              <a:rPr lang="ru-RU" dirty="0"/>
              <a:t> і </a:t>
            </a:r>
            <a:r>
              <a:rPr lang="ru-RU" dirty="0" err="1"/>
              <a:t>випромінювань</a:t>
            </a:r>
            <a:r>
              <a:rPr lang="ru-RU" dirty="0"/>
              <a:t>: </a:t>
            </a:r>
            <a:r>
              <a:rPr lang="ru-RU" dirty="0" err="1" smtClean="0"/>
              <a:t>дезамінування</a:t>
            </a:r>
            <a:r>
              <a:rPr lang="ru-RU" dirty="0" smtClean="0"/>
              <a:t> </a:t>
            </a:r>
            <a:r>
              <a:rPr lang="ru-RU" dirty="0" err="1"/>
              <a:t>аміногрупи</a:t>
            </a:r>
            <a:r>
              <a:rPr lang="ru-RU" dirty="0"/>
              <a:t> в аденозин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дією</a:t>
            </a:r>
            <a:r>
              <a:rPr lang="ru-RU" dirty="0"/>
              <a:t> </a:t>
            </a:r>
            <a:r>
              <a:rPr lang="ru-RU" dirty="0" err="1"/>
              <a:t>азотистої</a:t>
            </a:r>
            <a:r>
              <a:rPr lang="ru-RU" dirty="0"/>
              <a:t> </a:t>
            </a:r>
            <a:r>
              <a:rPr lang="ru-RU" dirty="0" err="1"/>
              <a:t>кислоти</a:t>
            </a:r>
            <a:r>
              <a:rPr lang="ru-RU" dirty="0"/>
              <a:t> </a:t>
            </a:r>
            <a:r>
              <a:rPr lang="ru-RU" dirty="0" err="1"/>
              <a:t>призводить</a:t>
            </a:r>
            <a:r>
              <a:rPr lang="ru-RU" dirty="0"/>
              <a:t> до </a:t>
            </a:r>
            <a:r>
              <a:rPr lang="ru-RU" dirty="0" err="1"/>
              <a:t>заміни</a:t>
            </a:r>
            <a:r>
              <a:rPr lang="ru-RU" dirty="0"/>
              <a:t> пари А-Т на «</a:t>
            </a:r>
            <a:r>
              <a:rPr lang="ru-RU" dirty="0" err="1"/>
              <a:t>аномальну</a:t>
            </a:r>
            <a:r>
              <a:rPr lang="ru-RU" dirty="0"/>
              <a:t>» пару </a:t>
            </a:r>
            <a:r>
              <a:rPr lang="ru-RU" dirty="0" err="1" smtClean="0"/>
              <a:t>гіпоксантин</a:t>
            </a:r>
            <a:r>
              <a:rPr lang="ru-RU" dirty="0" smtClean="0"/>
              <a:t> </a:t>
            </a:r>
            <a:r>
              <a:rPr lang="ru-RU" dirty="0"/>
              <a:t>– цитозин.</a:t>
            </a:r>
          </a:p>
        </p:txBody>
      </p:sp>
      <p:sp>
        <p:nvSpPr>
          <p:cNvPr id="38915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38916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74778583"/>
              </p:ext>
            </p:extLst>
          </p:nvPr>
        </p:nvGraphicFramePr>
        <p:xfrm>
          <a:off x="503709" y="1412776"/>
          <a:ext cx="8136582" cy="21284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44" name="ISIS/Draw Sketch" r:id="rId3" imgW="6590293" imgH="1719428" progId="ISISServer">
                  <p:embed/>
                </p:oleObj>
              </mc:Choice>
              <mc:Fallback>
                <p:oleObj name="ISIS/Draw Sketch" r:id="rId3" imgW="6590293" imgH="1719428" progId="ISISServer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3709" y="1412776"/>
                        <a:ext cx="8136582" cy="212844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618630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b="0" dirty="0"/>
              <a:t>	</a:t>
            </a:r>
            <a:r>
              <a:rPr lang="uk-UA" dirty="0" err="1" smtClean="0"/>
              <a:t>Полінуклеотидні</a:t>
            </a:r>
            <a:r>
              <a:rPr lang="uk-UA" dirty="0" smtClean="0"/>
              <a:t> ланцюги в спіралі антипаралельні, тобто </a:t>
            </a:r>
            <a:r>
              <a:rPr lang="ru-RU" dirty="0" smtClean="0"/>
              <a:t>у </a:t>
            </a:r>
            <a:r>
              <a:rPr lang="ru-RU" dirty="0"/>
              <a:t>одного </a:t>
            </a:r>
            <a:r>
              <a:rPr lang="uk-UA" dirty="0" smtClean="0"/>
              <a:t>ланцюга </a:t>
            </a:r>
            <a:r>
              <a:rPr lang="uk-UA" dirty="0" err="1" smtClean="0"/>
              <a:t>фосфодіефірні</a:t>
            </a:r>
            <a:r>
              <a:rPr lang="uk-UA" dirty="0" smtClean="0"/>
              <a:t> зв'язки утворюються в напрямку </a:t>
            </a:r>
            <a:r>
              <a:rPr lang="ru-RU" dirty="0" smtClean="0"/>
              <a:t>5 </a:t>
            </a:r>
            <a:r>
              <a:rPr lang="ru-RU" baseline="30000" dirty="0"/>
              <a:t>| </a:t>
            </a:r>
            <a:r>
              <a:rPr lang="ru-RU" dirty="0"/>
              <a:t>-3</a:t>
            </a:r>
            <a:r>
              <a:rPr lang="ru-RU" baseline="30000" dirty="0"/>
              <a:t>|</a:t>
            </a:r>
            <a:r>
              <a:rPr lang="ru-RU" dirty="0"/>
              <a:t>, в </a:t>
            </a:r>
            <a:r>
              <a:rPr lang="ru-RU" dirty="0" err="1"/>
              <a:t>іншій</a:t>
            </a:r>
            <a:r>
              <a:rPr lang="ru-RU" dirty="0"/>
              <a:t> - 3</a:t>
            </a:r>
            <a:r>
              <a:rPr lang="ru-RU" baseline="30000" dirty="0"/>
              <a:t>| </a:t>
            </a:r>
            <a:r>
              <a:rPr lang="ru-RU" dirty="0"/>
              <a:t>-5</a:t>
            </a:r>
            <a:r>
              <a:rPr lang="ru-RU" baseline="30000" dirty="0"/>
              <a:t>|</a:t>
            </a:r>
            <a:r>
              <a:rPr lang="ru-RU" dirty="0"/>
              <a:t>. Два </a:t>
            </a:r>
            <a:r>
              <a:rPr lang="ru-RU" dirty="0" err="1" smtClean="0"/>
              <a:t>ланцюги</a:t>
            </a:r>
            <a:r>
              <a:rPr lang="ru-RU" dirty="0" smtClean="0"/>
              <a:t> </a:t>
            </a:r>
            <a:r>
              <a:rPr lang="ru-RU" dirty="0"/>
              <a:t>ДНК в </a:t>
            </a:r>
            <a:r>
              <a:rPr lang="ru-RU" dirty="0" err="1"/>
              <a:t>спіралі</a:t>
            </a:r>
            <a:r>
              <a:rPr lang="ru-RU" dirty="0"/>
              <a:t> не </a:t>
            </a:r>
            <a:r>
              <a:rPr lang="ru-RU" dirty="0" err="1"/>
              <a:t>ідентичні</a:t>
            </a:r>
            <a:r>
              <a:rPr lang="ru-RU" dirty="0"/>
              <a:t>, але </a:t>
            </a:r>
            <a:r>
              <a:rPr lang="ru-RU" dirty="0" err="1"/>
              <a:t>комплементарні</a:t>
            </a:r>
            <a:r>
              <a:rPr lang="ru-RU" dirty="0"/>
              <a:t>, </a:t>
            </a:r>
            <a:r>
              <a:rPr lang="ru-RU" dirty="0" err="1"/>
              <a:t>тобто</a:t>
            </a:r>
            <a:r>
              <a:rPr lang="ru-RU" dirty="0"/>
              <a:t> </a:t>
            </a:r>
            <a:r>
              <a:rPr lang="ru-RU" dirty="0" err="1"/>
              <a:t>первинна</a:t>
            </a:r>
            <a:r>
              <a:rPr lang="ru-RU" dirty="0"/>
              <a:t> структура одного </a:t>
            </a:r>
            <a:r>
              <a:rPr lang="ru-RU" dirty="0" err="1"/>
              <a:t>ланцюга</a:t>
            </a:r>
            <a:r>
              <a:rPr lang="ru-RU" dirty="0"/>
              <a:t> </a:t>
            </a:r>
            <a:r>
              <a:rPr lang="ru-RU" dirty="0" err="1"/>
              <a:t>визначає</a:t>
            </a:r>
            <a:r>
              <a:rPr lang="ru-RU" dirty="0"/>
              <a:t> </a:t>
            </a:r>
            <a:r>
              <a:rPr lang="ru-RU" dirty="0" err="1"/>
              <a:t>первинну</a:t>
            </a:r>
            <a:r>
              <a:rPr lang="ru-RU" dirty="0"/>
              <a:t> структуру другого </a:t>
            </a:r>
            <a:r>
              <a:rPr lang="ru-RU" dirty="0" err="1"/>
              <a:t>ланцюга</a:t>
            </a:r>
            <a:r>
              <a:rPr lang="ru-RU" dirty="0"/>
              <a:t>.</a:t>
            </a:r>
          </a:p>
          <a:p>
            <a:pPr eaLnBrk="1" hangingPunct="1">
              <a:spcBef>
                <a:spcPct val="50000"/>
              </a:spcBef>
            </a:pPr>
            <a:endParaRPr lang="ru-RU" dirty="0"/>
          </a:p>
          <a:p>
            <a:pPr eaLnBrk="1" hangingPunct="1">
              <a:spcBef>
                <a:spcPct val="50000"/>
              </a:spcBef>
            </a:pPr>
            <a:endParaRPr lang="ru-RU" b="0" dirty="0"/>
          </a:p>
          <a:p>
            <a:pPr eaLnBrk="1" hangingPunct="1">
              <a:spcBef>
                <a:spcPct val="50000"/>
              </a:spcBef>
            </a:pPr>
            <a:endParaRPr lang="ru-RU" b="0" dirty="0"/>
          </a:p>
          <a:p>
            <a:pPr eaLnBrk="1" hangingPunct="1">
              <a:spcBef>
                <a:spcPct val="50000"/>
              </a:spcBef>
            </a:pPr>
            <a:endParaRPr lang="ru-RU" b="0" dirty="0"/>
          </a:p>
          <a:p>
            <a:pPr eaLnBrk="1" hangingPunct="1">
              <a:spcBef>
                <a:spcPct val="50000"/>
              </a:spcBef>
            </a:pPr>
            <a:endParaRPr lang="ru-RU" b="0" dirty="0"/>
          </a:p>
          <a:p>
            <a:pPr eaLnBrk="1" hangingPunct="1">
              <a:spcBef>
                <a:spcPct val="50000"/>
              </a:spcBef>
            </a:pPr>
            <a:endParaRPr lang="ru-RU" b="0" dirty="0"/>
          </a:p>
          <a:p>
            <a:pPr eaLnBrk="1" hangingPunct="1">
              <a:spcBef>
                <a:spcPct val="50000"/>
              </a:spcBef>
            </a:pPr>
            <a:endParaRPr lang="ru-RU" b="0" dirty="0"/>
          </a:p>
          <a:p>
            <a:pPr eaLnBrk="1" hangingPunct="1">
              <a:spcBef>
                <a:spcPct val="50000"/>
              </a:spcBef>
            </a:pPr>
            <a:endParaRPr lang="ru-RU" b="0" dirty="0"/>
          </a:p>
          <a:p>
            <a:pPr eaLnBrk="1" hangingPunct="1">
              <a:spcBef>
                <a:spcPct val="50000"/>
              </a:spcBef>
            </a:pPr>
            <a:endParaRPr lang="ru-RU" b="0" dirty="0"/>
          </a:p>
          <a:p>
            <a:pPr eaLnBrk="1" hangingPunct="1">
              <a:spcBef>
                <a:spcPct val="50000"/>
              </a:spcBef>
            </a:pPr>
            <a:endParaRPr lang="ru-RU" b="0" dirty="0"/>
          </a:p>
          <a:p>
            <a:pPr eaLnBrk="1" hangingPunct="1">
              <a:spcBef>
                <a:spcPct val="50000"/>
              </a:spcBef>
            </a:pPr>
            <a:endParaRPr lang="ru-RU" b="0" dirty="0"/>
          </a:p>
          <a:p>
            <a:pPr eaLnBrk="1" hangingPunct="1">
              <a:spcBef>
                <a:spcPct val="50000"/>
              </a:spcBef>
            </a:pPr>
            <a:endParaRPr lang="ru-RU" b="0" dirty="0"/>
          </a:p>
        </p:txBody>
      </p:sp>
      <p:sp>
        <p:nvSpPr>
          <p:cNvPr id="39939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8A72BD5-CCB5-4F77-8827-EAF0BDBA19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56557"/>
            <a:ext cx="8748464" cy="5534742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077AD1E-A2A0-41F3-96F8-D55E6C37EA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0"/>
            <a:ext cx="8248703" cy="6597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57203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825D8E2-6390-40D2-8610-5D9A341C58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9802" y="22455"/>
            <a:ext cx="6354198" cy="6858000"/>
          </a:xfrm>
          <a:prstGeom prst="rect">
            <a:avLst/>
          </a:prstGeom>
        </p:spPr>
      </p:pic>
      <p:sp>
        <p:nvSpPr>
          <p:cNvPr id="4096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6FC042D-9A96-4550-9E42-F10C8CE62EAC}"/>
              </a:ext>
            </a:extLst>
          </p:cNvPr>
          <p:cNvSpPr txBox="1"/>
          <p:nvPr/>
        </p:nvSpPr>
        <p:spPr>
          <a:xfrm>
            <a:off x="0" y="2420888"/>
            <a:ext cx="619649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Залежно від функцій</a:t>
            </a:r>
          </a:p>
          <a:p>
            <a:r>
              <a:rPr lang="uk-UA" dirty="0"/>
              <a:t>розрізняють три види РНК:</a:t>
            </a:r>
          </a:p>
          <a:p>
            <a:r>
              <a:rPr lang="uk-UA" dirty="0"/>
              <a:t>транспортна РНК (</a:t>
            </a:r>
            <a:r>
              <a:rPr lang="uk-UA" dirty="0" err="1"/>
              <a:t>тРНК</a:t>
            </a:r>
            <a:r>
              <a:rPr lang="uk-UA" dirty="0"/>
              <a:t>),</a:t>
            </a:r>
          </a:p>
          <a:p>
            <a:r>
              <a:rPr lang="uk-UA" dirty="0"/>
              <a:t>матрична РНК (</a:t>
            </a:r>
            <a:r>
              <a:rPr lang="uk-UA" dirty="0" err="1"/>
              <a:t>мРНК</a:t>
            </a:r>
            <a:r>
              <a:rPr lang="uk-UA" dirty="0"/>
              <a:t>)</a:t>
            </a:r>
          </a:p>
          <a:p>
            <a:r>
              <a:rPr lang="uk-UA" dirty="0"/>
              <a:t>і </a:t>
            </a:r>
            <a:r>
              <a:rPr lang="uk-UA" dirty="0" err="1"/>
              <a:t>рибосомна</a:t>
            </a:r>
            <a:r>
              <a:rPr lang="uk-UA" dirty="0"/>
              <a:t> РНК (</a:t>
            </a:r>
            <a:r>
              <a:rPr lang="uk-UA" dirty="0" err="1"/>
              <a:t>рРНК</a:t>
            </a:r>
            <a:r>
              <a:rPr lang="uk-UA" dirty="0"/>
              <a:t>).</a:t>
            </a:r>
          </a:p>
          <a:p>
            <a:r>
              <a:rPr lang="uk-UA" dirty="0"/>
              <a:t>Розрізняються за місцерозташуванням</a:t>
            </a:r>
          </a:p>
          <a:p>
            <a:r>
              <a:rPr lang="uk-UA" dirty="0"/>
              <a:t>в клітці, складом,</a:t>
            </a:r>
          </a:p>
          <a:p>
            <a:r>
              <a:rPr lang="uk-UA" dirty="0"/>
              <a:t>розмірами і функціями.</a:t>
            </a:r>
          </a:p>
          <a:p>
            <a:r>
              <a:rPr lang="uk-UA" dirty="0" err="1"/>
              <a:t>тРНК</a:t>
            </a:r>
            <a:r>
              <a:rPr lang="uk-UA" dirty="0"/>
              <a:t> (10-20% від усіх клітинних РНК) -</a:t>
            </a:r>
          </a:p>
          <a:p>
            <a:r>
              <a:rPr lang="uk-UA" dirty="0"/>
              <a:t>транспортування амінокислот до місця синтезу</a:t>
            </a:r>
          </a:p>
          <a:p>
            <a:r>
              <a:rPr lang="uk-UA" dirty="0"/>
              <a:t>білка - в рибосоми. Структура </a:t>
            </a:r>
            <a:r>
              <a:rPr lang="uk-UA" dirty="0" err="1"/>
              <a:t>тРНК</a:t>
            </a:r>
            <a:r>
              <a:rPr lang="uk-UA" dirty="0"/>
              <a:t> - єдиний ланцюг, яка в просторі утворює</a:t>
            </a:r>
          </a:p>
          <a:p>
            <a:r>
              <a:rPr lang="uk-UA" dirty="0"/>
              <a:t>вторинну структуру, що отримала</a:t>
            </a:r>
          </a:p>
          <a:p>
            <a:r>
              <a:rPr lang="uk-UA" dirty="0"/>
              <a:t>назву «лист конюшини».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677108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" eaLnBrk="1" hangingPunct="1">
              <a:defRPr/>
            </a:pPr>
            <a:r>
              <a:rPr lang="ru-RU" b="0" dirty="0"/>
              <a:t>	</a:t>
            </a:r>
            <a:r>
              <a:rPr lang="ru-RU" dirty="0">
                <a:solidFill>
                  <a:srgbClr val="660033"/>
                </a:solidFill>
              </a:rPr>
              <a:t>мРНК є матрицею для синтезу </a:t>
            </a:r>
            <a:r>
              <a:rPr lang="uk-UA" dirty="0" smtClean="0">
                <a:solidFill>
                  <a:srgbClr val="660033"/>
                </a:solidFill>
              </a:rPr>
              <a:t>білка. Складається з одного ланцюга, довжина якого визначається довжиною синтезованої білкової молекули</a:t>
            </a:r>
            <a:r>
              <a:rPr lang="ru-RU" dirty="0" smtClean="0">
                <a:solidFill>
                  <a:srgbClr val="660033"/>
                </a:solidFill>
              </a:rPr>
              <a:t>. </a:t>
            </a:r>
            <a:r>
              <a:rPr lang="ru-RU" dirty="0">
                <a:solidFill>
                  <a:srgbClr val="660033"/>
                </a:solidFill>
              </a:rPr>
              <a:t>Кодону ДНК </a:t>
            </a:r>
            <a:r>
              <a:rPr lang="uk-UA" dirty="0" smtClean="0">
                <a:solidFill>
                  <a:srgbClr val="660033"/>
                </a:solidFill>
              </a:rPr>
              <a:t>відповідає </a:t>
            </a:r>
            <a:r>
              <a:rPr lang="ru-RU" dirty="0" smtClean="0">
                <a:solidFill>
                  <a:srgbClr val="660033"/>
                </a:solidFill>
              </a:rPr>
              <a:t>антикодон </a:t>
            </a:r>
            <a:r>
              <a:rPr lang="ru-RU" dirty="0">
                <a:solidFill>
                  <a:srgbClr val="660033"/>
                </a:solidFill>
              </a:rPr>
              <a:t>у мРНК. До мРНК, </a:t>
            </a:r>
            <a:r>
              <a:rPr lang="uk-UA" dirty="0" smtClean="0">
                <a:solidFill>
                  <a:srgbClr val="660033"/>
                </a:solidFill>
              </a:rPr>
              <a:t>що знаходиться в рибосомі</a:t>
            </a:r>
            <a:r>
              <a:rPr lang="ru-RU" dirty="0" smtClean="0">
                <a:solidFill>
                  <a:srgbClr val="660033"/>
                </a:solidFill>
              </a:rPr>
              <a:t>, </a:t>
            </a:r>
            <a:r>
              <a:rPr lang="ru-RU" dirty="0">
                <a:solidFill>
                  <a:srgbClr val="660033"/>
                </a:solidFill>
              </a:rPr>
              <a:t>приходить тРНК, яка </a:t>
            </a:r>
            <a:r>
              <a:rPr lang="uk-UA" dirty="0" smtClean="0">
                <a:solidFill>
                  <a:srgbClr val="660033"/>
                </a:solidFill>
              </a:rPr>
              <a:t>несе</a:t>
            </a:r>
            <a:r>
              <a:rPr lang="ru-RU" dirty="0" smtClean="0">
                <a:solidFill>
                  <a:srgbClr val="660033"/>
                </a:solidFill>
              </a:rPr>
              <a:t> </a:t>
            </a:r>
            <a:r>
              <a:rPr lang="el-GR" dirty="0" smtClean="0">
                <a:solidFill>
                  <a:srgbClr val="660033"/>
                </a:solidFill>
              </a:rPr>
              <a:t>α-</a:t>
            </a:r>
            <a:r>
              <a:rPr lang="uk-UA" dirty="0" smtClean="0">
                <a:solidFill>
                  <a:srgbClr val="660033"/>
                </a:solidFill>
              </a:rPr>
              <a:t>амінокислоти</a:t>
            </a:r>
            <a:r>
              <a:rPr lang="ru-RU" dirty="0" smtClean="0">
                <a:solidFill>
                  <a:srgbClr val="660033"/>
                </a:solidFill>
              </a:rPr>
              <a:t>.</a:t>
            </a:r>
            <a:endParaRPr lang="ru-RU" dirty="0">
              <a:solidFill>
                <a:srgbClr val="660033"/>
              </a:solidFill>
            </a:endParaRPr>
          </a:p>
          <a:p>
            <a:pPr algn="just" eaLnBrk="1" hangingPunct="1">
              <a:defRPr/>
            </a:pPr>
            <a:r>
              <a:rPr lang="ru-RU" dirty="0">
                <a:solidFill>
                  <a:srgbClr val="660033"/>
                </a:solidFill>
              </a:rPr>
              <a:t>	</a:t>
            </a:r>
            <a:r>
              <a:rPr lang="uk-UA" dirty="0" err="1" smtClean="0">
                <a:solidFill>
                  <a:srgbClr val="660033"/>
                </a:solidFill>
              </a:rPr>
              <a:t>Рибосомна</a:t>
            </a:r>
            <a:r>
              <a:rPr lang="ru-RU" dirty="0" smtClean="0">
                <a:solidFill>
                  <a:srgbClr val="660033"/>
                </a:solidFill>
              </a:rPr>
              <a:t> </a:t>
            </a:r>
            <a:r>
              <a:rPr lang="ru-RU" dirty="0">
                <a:solidFill>
                  <a:srgbClr val="660033"/>
                </a:solidFill>
              </a:rPr>
              <a:t>РНК (рРНК) </a:t>
            </a:r>
            <a:r>
              <a:rPr lang="uk-UA" dirty="0" smtClean="0">
                <a:solidFill>
                  <a:srgbClr val="660033"/>
                </a:solidFill>
              </a:rPr>
              <a:t>безпосередньо приймає участь у синтезі білків у рибосомах. На частку</a:t>
            </a:r>
            <a:r>
              <a:rPr lang="ru-RU" dirty="0" smtClean="0">
                <a:solidFill>
                  <a:srgbClr val="660033"/>
                </a:solidFill>
              </a:rPr>
              <a:t> </a:t>
            </a:r>
            <a:r>
              <a:rPr lang="ru-RU" dirty="0">
                <a:solidFill>
                  <a:srgbClr val="660033"/>
                </a:solidFill>
              </a:rPr>
              <a:t>рРНК доводиться до 80% </a:t>
            </a:r>
            <a:r>
              <a:rPr lang="uk-UA" dirty="0" smtClean="0">
                <a:solidFill>
                  <a:srgbClr val="660033"/>
                </a:solidFill>
              </a:rPr>
              <a:t>від суми клітинних </a:t>
            </a:r>
            <a:r>
              <a:rPr lang="ru-RU" dirty="0" err="1" smtClean="0">
                <a:solidFill>
                  <a:srgbClr val="660033"/>
                </a:solidFill>
              </a:rPr>
              <a:t>РНК</a:t>
            </a:r>
            <a:r>
              <a:rPr lang="ru-RU" dirty="0">
                <a:solidFill>
                  <a:srgbClr val="660033"/>
                </a:solidFill>
              </a:rPr>
              <a:t>.</a:t>
            </a:r>
          </a:p>
          <a:p>
            <a:pPr algn="ctr" eaLnBrk="1" hangingPunct="1">
              <a:defRPr/>
            </a:pPr>
            <a:r>
              <a:rPr lang="ru-RU" dirty="0"/>
              <a:t>	</a:t>
            </a:r>
            <a:r>
              <a:rPr lang="uk-UA" sz="2000" cap="all" dirty="0" err="1" smtClean="0">
                <a:solidFill>
                  <a:srgbClr val="FF0000"/>
                </a:solidFill>
              </a:rPr>
              <a:t>Нуклеозидполіфосфати</a:t>
            </a:r>
            <a:endParaRPr lang="uk-UA" sz="2000" cap="all" dirty="0" smtClean="0">
              <a:solidFill>
                <a:srgbClr val="FF0000"/>
              </a:solidFill>
            </a:endParaRPr>
          </a:p>
          <a:p>
            <a:pPr eaLnBrk="1" hangingPunct="1">
              <a:defRPr/>
            </a:pPr>
            <a:r>
              <a:rPr lang="uk-UA" dirty="0" smtClean="0"/>
              <a:t>Утворення</a:t>
            </a:r>
            <a:r>
              <a:rPr lang="ru-RU" dirty="0" smtClean="0"/>
              <a:t> </a:t>
            </a:r>
            <a:r>
              <a:rPr lang="ru-RU" dirty="0"/>
              <a:t>АДФ АТФ</a:t>
            </a:r>
          </a:p>
          <a:p>
            <a:pPr eaLnBrk="1" hangingPunct="1">
              <a:defRPr/>
            </a:pPr>
            <a:r>
              <a:rPr lang="uk-UA" dirty="0" smtClean="0"/>
              <a:t>супроводжується</a:t>
            </a:r>
          </a:p>
          <a:p>
            <a:pPr eaLnBrk="1" hangingPunct="1">
              <a:defRPr/>
            </a:pPr>
            <a:r>
              <a:rPr lang="uk-UA" dirty="0" smtClean="0"/>
              <a:t>акумулюванням</a:t>
            </a:r>
          </a:p>
          <a:p>
            <a:pPr eaLnBrk="1" hangingPunct="1">
              <a:defRPr/>
            </a:pPr>
            <a:r>
              <a:rPr lang="uk-UA" dirty="0" smtClean="0"/>
              <a:t>енергії в </a:t>
            </a:r>
            <a:r>
              <a:rPr lang="uk-UA" dirty="0" err="1" smtClean="0"/>
              <a:t>ангідри</a:t>
            </a:r>
            <a:r>
              <a:rPr lang="uk-UA" dirty="0" smtClean="0"/>
              <a:t>-</a:t>
            </a:r>
          </a:p>
          <a:p>
            <a:pPr eaLnBrk="1" hangingPunct="1">
              <a:defRPr/>
            </a:pPr>
            <a:r>
              <a:rPr lang="uk-UA" dirty="0" err="1" smtClean="0"/>
              <a:t>дних</a:t>
            </a:r>
            <a:r>
              <a:rPr lang="uk-UA" dirty="0" smtClean="0"/>
              <a:t> (</a:t>
            </a:r>
            <a:r>
              <a:rPr lang="uk-UA" dirty="0" err="1" smtClean="0"/>
              <a:t>макроергічних</a:t>
            </a:r>
            <a:r>
              <a:rPr lang="uk-UA" dirty="0" smtClean="0"/>
              <a:t>)</a:t>
            </a:r>
          </a:p>
          <a:p>
            <a:pPr eaLnBrk="1" hangingPunct="1">
              <a:defRPr/>
            </a:pPr>
            <a:r>
              <a:rPr lang="uk-UA" dirty="0" smtClean="0"/>
              <a:t>зв'язках</a:t>
            </a:r>
            <a:r>
              <a:rPr lang="ru-RU" dirty="0" smtClean="0"/>
              <a:t> </a:t>
            </a:r>
            <a:r>
              <a:rPr lang="ru-RU" dirty="0"/>
              <a:t>Р ~ </a:t>
            </a:r>
            <a:r>
              <a:rPr lang="en-US" dirty="0"/>
              <a:t>O. </a:t>
            </a:r>
            <a:r>
              <a:rPr lang="uk-UA" dirty="0" smtClean="0"/>
              <a:t>При гідролізі</a:t>
            </a:r>
          </a:p>
          <a:p>
            <a:pPr eaLnBrk="1" hangingPunct="1">
              <a:defRPr/>
            </a:pPr>
            <a:r>
              <a:rPr lang="ru-RU" dirty="0" smtClean="0"/>
              <a:t>АТФ </a:t>
            </a:r>
            <a:r>
              <a:rPr lang="ru-RU" dirty="0"/>
              <a:t>і </a:t>
            </a:r>
            <a:r>
              <a:rPr lang="ru-RU" dirty="0" err="1"/>
              <a:t>АДФ</a:t>
            </a:r>
            <a:r>
              <a:rPr lang="ru-RU" dirty="0"/>
              <a:t> </a:t>
            </a:r>
            <a:r>
              <a:rPr lang="uk-UA" dirty="0" smtClean="0"/>
              <a:t>ця енергія</a:t>
            </a:r>
          </a:p>
          <a:p>
            <a:pPr eaLnBrk="1" hangingPunct="1">
              <a:defRPr/>
            </a:pPr>
            <a:r>
              <a:rPr lang="ru-RU" dirty="0" smtClean="0"/>
              <a:t>(</a:t>
            </a:r>
            <a:r>
              <a:rPr lang="ru-RU" dirty="0"/>
              <a:t>32 кДж / моль) </a:t>
            </a:r>
            <a:r>
              <a:rPr lang="uk-UA" dirty="0" smtClean="0"/>
              <a:t>виділяється</a:t>
            </a:r>
          </a:p>
          <a:p>
            <a:pPr eaLnBrk="1" hangingPunct="1">
              <a:defRPr/>
            </a:pPr>
            <a:r>
              <a:rPr lang="uk-UA" dirty="0" smtClean="0"/>
              <a:t>і тому </a:t>
            </a:r>
            <a:r>
              <a:rPr lang="uk-UA" dirty="0" err="1" smtClean="0"/>
              <a:t>АТФ</a:t>
            </a:r>
            <a:r>
              <a:rPr lang="uk-UA" dirty="0" smtClean="0"/>
              <a:t> у</a:t>
            </a:r>
          </a:p>
          <a:p>
            <a:pPr eaLnBrk="1" hangingPunct="1">
              <a:defRPr/>
            </a:pPr>
            <a:r>
              <a:rPr lang="uk-UA" dirty="0" smtClean="0"/>
              <a:t>біохімічних</a:t>
            </a:r>
          </a:p>
          <a:p>
            <a:pPr eaLnBrk="1" hangingPunct="1">
              <a:defRPr/>
            </a:pPr>
            <a:r>
              <a:rPr lang="uk-UA" dirty="0" smtClean="0"/>
              <a:t>перетвореннях</a:t>
            </a:r>
          </a:p>
          <a:p>
            <a:pPr eaLnBrk="1" hangingPunct="1">
              <a:defRPr/>
            </a:pPr>
            <a:r>
              <a:rPr lang="uk-UA" dirty="0" smtClean="0"/>
              <a:t>(</a:t>
            </a:r>
            <a:r>
              <a:rPr lang="uk-UA" dirty="0" err="1" smtClean="0"/>
              <a:t>супряжених</a:t>
            </a:r>
            <a:r>
              <a:rPr lang="uk-UA" dirty="0" smtClean="0"/>
              <a:t> реакціях)</a:t>
            </a:r>
          </a:p>
          <a:p>
            <a:pPr eaLnBrk="1" hangingPunct="1">
              <a:defRPr/>
            </a:pPr>
            <a:r>
              <a:rPr lang="uk-UA" dirty="0" smtClean="0"/>
              <a:t>виступає у якості</a:t>
            </a:r>
          </a:p>
          <a:p>
            <a:pPr eaLnBrk="1" hangingPunct="1">
              <a:defRPr/>
            </a:pPr>
            <a:r>
              <a:rPr lang="uk-UA" dirty="0" smtClean="0"/>
              <a:t>«джерела» енергії.</a:t>
            </a:r>
          </a:p>
          <a:p>
            <a:pPr eaLnBrk="1" hangingPunct="1">
              <a:defRPr/>
            </a:pPr>
            <a:endParaRPr lang="ru-RU" dirty="0"/>
          </a:p>
          <a:p>
            <a:pPr eaLnBrk="1" hangingPunct="1">
              <a:defRPr/>
            </a:pPr>
            <a:endParaRPr lang="ru-RU" b="0" dirty="0"/>
          </a:p>
        </p:txBody>
      </p:sp>
      <p:sp>
        <p:nvSpPr>
          <p:cNvPr id="41987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41988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03849097"/>
              </p:ext>
            </p:extLst>
          </p:nvPr>
        </p:nvGraphicFramePr>
        <p:xfrm>
          <a:off x="2817813" y="2503488"/>
          <a:ext cx="6329362" cy="4335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15" name="ISIS/Draw Sketch" r:id="rId3" imgW="6572160" imgH="4505040" progId="ISISServer">
                  <p:embed/>
                </p:oleObj>
              </mc:Choice>
              <mc:Fallback>
                <p:oleObj name="ISIS/Draw Sketch" r:id="rId3" imgW="6572160" imgH="4505040" progId="ISISServer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7813" y="2503488"/>
                        <a:ext cx="6329362" cy="43354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750" y="0"/>
            <a:ext cx="8229600" cy="647700"/>
          </a:xfrm>
        </p:spPr>
        <p:txBody>
          <a:bodyPr/>
          <a:lstStyle/>
          <a:p>
            <a:pPr eaLnBrk="1" hangingPunct="1">
              <a:defRPr/>
            </a:pPr>
            <a:r>
              <a:rPr lang="ru-RU" sz="3200" b="1" kern="1200" dirty="0">
                <a:solidFill>
                  <a:srgbClr val="FF0000"/>
                </a:solidFill>
                <a:ea typeface="+mn-ea"/>
              </a:rPr>
              <a:t>КЛАСИФІКАЦІЯ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49275"/>
            <a:ext cx="9144000" cy="4525963"/>
          </a:xfrm>
        </p:spPr>
        <p:txBody>
          <a:bodyPr/>
          <a:lstStyle/>
          <a:p>
            <a:pPr marL="0" indent="0">
              <a:defRPr/>
            </a:pPr>
            <a:r>
              <a:rPr lang="ru-RU" sz="2000" dirty="0"/>
              <a:t> За природою гетероатому (О, </a:t>
            </a:r>
            <a:r>
              <a:rPr lang="en-US" sz="2000" dirty="0"/>
              <a:t>S, N, P, Si, Bi </a:t>
            </a:r>
            <a:r>
              <a:rPr lang="ru-RU" sz="2000" dirty="0"/>
              <a:t>та </a:t>
            </a:r>
            <a:r>
              <a:rPr lang="ru-RU" sz="2000" dirty="0" err="1"/>
              <a:t>ін</a:t>
            </a:r>
            <a:r>
              <a:rPr lang="ru-RU" sz="2000" dirty="0"/>
              <a:t>.)</a:t>
            </a:r>
          </a:p>
          <a:p>
            <a:pPr>
              <a:defRPr/>
            </a:pPr>
            <a:endParaRPr lang="ru-RU" sz="2000" dirty="0"/>
          </a:p>
          <a:p>
            <a:pPr>
              <a:defRPr/>
            </a:pPr>
            <a:endParaRPr lang="ru-RU" sz="2000" dirty="0"/>
          </a:p>
          <a:p>
            <a:pPr marL="0" indent="0">
              <a:defRPr/>
            </a:pPr>
            <a:r>
              <a:rPr lang="ru-RU" sz="2000" dirty="0"/>
              <a:t> За </a:t>
            </a:r>
            <a:r>
              <a:rPr lang="ru-RU" sz="2000" dirty="0" err="1"/>
              <a:t>кількістю</a:t>
            </a:r>
            <a:r>
              <a:rPr lang="ru-RU" sz="2000" dirty="0"/>
              <a:t> гетероатомів1, 2, 3 і т.д.</a:t>
            </a:r>
          </a:p>
          <a:p>
            <a:pPr>
              <a:defRPr/>
            </a:pPr>
            <a:endParaRPr lang="ru-RU" sz="2000" dirty="0"/>
          </a:p>
          <a:p>
            <a:pPr>
              <a:defRPr/>
            </a:pPr>
            <a:endParaRPr lang="ru-RU" sz="2000" dirty="0"/>
          </a:p>
          <a:p>
            <a:pPr>
              <a:defRPr/>
            </a:pPr>
            <a:endParaRPr lang="ru-RU" sz="2000" dirty="0"/>
          </a:p>
          <a:p>
            <a:pPr marL="0" indent="0">
              <a:buFontTx/>
              <a:buNone/>
              <a:defRPr/>
            </a:pPr>
            <a:endParaRPr lang="ru-RU" sz="2000" dirty="0"/>
          </a:p>
          <a:p>
            <a:pPr marL="0" indent="0">
              <a:defRPr/>
            </a:pPr>
            <a:r>
              <a:rPr lang="ru-RU" sz="2000" dirty="0"/>
              <a:t> За </a:t>
            </a:r>
            <a:r>
              <a:rPr lang="ru-RU" sz="2000" dirty="0" err="1"/>
              <a:t>мірою</a:t>
            </a:r>
            <a:r>
              <a:rPr lang="ru-RU" sz="2000" dirty="0"/>
              <a:t> </a:t>
            </a:r>
            <a:r>
              <a:rPr lang="ru-RU" sz="2000" dirty="0" err="1"/>
              <a:t>насиченості</a:t>
            </a:r>
            <a:r>
              <a:rPr lang="ru-RU" sz="2000" dirty="0"/>
              <a:t> (</a:t>
            </a:r>
            <a:r>
              <a:rPr lang="ru-RU" sz="2000" dirty="0" err="1"/>
              <a:t>ненасичені</a:t>
            </a:r>
            <a:r>
              <a:rPr lang="ru-RU" sz="2000" dirty="0"/>
              <a:t>, </a:t>
            </a:r>
            <a:r>
              <a:rPr lang="ru-RU" sz="2000" dirty="0" err="1"/>
              <a:t>насичені</a:t>
            </a:r>
            <a:r>
              <a:rPr lang="ru-RU" sz="2000" dirty="0"/>
              <a:t>, </a:t>
            </a:r>
            <a:r>
              <a:rPr lang="ru-RU" sz="2000" dirty="0" err="1"/>
              <a:t>ароматичні</a:t>
            </a:r>
            <a:r>
              <a:rPr lang="ru-RU" sz="2000" dirty="0"/>
              <a:t>)</a:t>
            </a:r>
          </a:p>
          <a:p>
            <a:pPr marL="0" indent="0">
              <a:defRPr/>
            </a:pPr>
            <a:endParaRPr lang="ru-RU" sz="2000" dirty="0"/>
          </a:p>
          <a:p>
            <a:pPr marL="0" indent="0">
              <a:defRPr/>
            </a:pPr>
            <a:endParaRPr lang="ru-RU" sz="2000" dirty="0"/>
          </a:p>
          <a:p>
            <a:pPr marL="0" indent="0">
              <a:defRPr/>
            </a:pPr>
            <a:endParaRPr lang="ru-RU" sz="2000" dirty="0"/>
          </a:p>
          <a:p>
            <a:pPr marL="0" indent="0">
              <a:defRPr/>
            </a:pPr>
            <a:endParaRPr lang="ru-RU" sz="2000" dirty="0"/>
          </a:p>
          <a:p>
            <a:pPr marL="0" indent="0">
              <a:defRPr/>
            </a:pPr>
            <a:r>
              <a:rPr lang="ru-RU" sz="2000" dirty="0" err="1"/>
              <a:t>Конденсовані</a:t>
            </a:r>
            <a:r>
              <a:rPr lang="ru-RU" sz="2000" dirty="0"/>
              <a:t>  </a:t>
            </a:r>
            <a:r>
              <a:rPr lang="ru-RU" sz="2000" dirty="0" err="1"/>
              <a:t>системи</a:t>
            </a:r>
            <a:endParaRPr lang="ru-RU" sz="2000" dirty="0"/>
          </a:p>
        </p:txBody>
      </p:sp>
      <p:graphicFrame>
        <p:nvGraphicFramePr>
          <p:cNvPr id="512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9466799"/>
              </p:ext>
            </p:extLst>
          </p:nvPr>
        </p:nvGraphicFramePr>
        <p:xfrm>
          <a:off x="6224588" y="546100"/>
          <a:ext cx="2482850" cy="1239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19" name="ISIS/Draw Sketch" r:id="rId3" imgW="2124000" imgH="1066680" progId="ISISServer">
                  <p:embed/>
                </p:oleObj>
              </mc:Choice>
              <mc:Fallback>
                <p:oleObj name="ISIS/Draw Sketch" r:id="rId3" imgW="2124000" imgH="1066680" progId="ISISServer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4588" y="546100"/>
                        <a:ext cx="2482850" cy="1239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5" name="Объект 6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0944749"/>
              </p:ext>
            </p:extLst>
          </p:nvPr>
        </p:nvGraphicFramePr>
        <p:xfrm>
          <a:off x="1403350" y="2049463"/>
          <a:ext cx="889000" cy="1349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20" name="ISIS/Draw Sketch" r:id="rId5" imgW="733320" imgH="1114200" progId="ISISServer">
                  <p:embed/>
                </p:oleObj>
              </mc:Choice>
              <mc:Fallback>
                <p:oleObj name="ISIS/Draw Sketch" r:id="rId5" imgW="733320" imgH="1114200" progId="ISISServer">
                  <p:embed/>
                  <p:pic>
                    <p:nvPicPr>
                      <p:cNvPr id="0" name="Объект 6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3350" y="2049463"/>
                        <a:ext cx="889000" cy="1349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6" name="Объект 6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0477069"/>
              </p:ext>
            </p:extLst>
          </p:nvPr>
        </p:nvGraphicFramePr>
        <p:xfrm>
          <a:off x="3170238" y="1905000"/>
          <a:ext cx="998537" cy="1531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21" name="ISIS/Draw Sketch" r:id="rId7" imgW="857160" imgH="1314360" progId="ISISServer">
                  <p:embed/>
                </p:oleObj>
              </mc:Choice>
              <mc:Fallback>
                <p:oleObj name="ISIS/Draw Sketch" r:id="rId7" imgW="857160" imgH="1314360" progId="ISISServer">
                  <p:embed/>
                  <p:pic>
                    <p:nvPicPr>
                      <p:cNvPr id="0" name="Объект 6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70238" y="1905000"/>
                        <a:ext cx="998537" cy="1531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7" name="Объект 6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56784727"/>
              </p:ext>
            </p:extLst>
          </p:nvPr>
        </p:nvGraphicFramePr>
        <p:xfrm>
          <a:off x="5076056" y="1772816"/>
          <a:ext cx="1554336" cy="17660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22" name="ISIS/Draw Sketch" r:id="rId9" imgW="1180800" imgH="1323720" progId="ISISServer">
                  <p:embed/>
                </p:oleObj>
              </mc:Choice>
              <mc:Fallback>
                <p:oleObj name="ISIS/Draw Sketch" r:id="rId9" imgW="1180800" imgH="1323720" progId="ISISServer">
                  <p:embed/>
                  <p:pic>
                    <p:nvPicPr>
                      <p:cNvPr id="0" name="Объект 6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6056" y="1772816"/>
                        <a:ext cx="1554336" cy="176607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8" name="Объект 7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7870070"/>
              </p:ext>
            </p:extLst>
          </p:nvPr>
        </p:nvGraphicFramePr>
        <p:xfrm>
          <a:off x="1876425" y="3789363"/>
          <a:ext cx="1022350" cy="1595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23" name="ISIS/Draw Sketch" r:id="rId11" imgW="819000" imgH="1276200" progId="ISISServer">
                  <p:embed/>
                </p:oleObj>
              </mc:Choice>
              <mc:Fallback>
                <p:oleObj name="ISIS/Draw Sketch" r:id="rId11" imgW="819000" imgH="1276200" progId="ISISServer">
                  <p:embed/>
                  <p:pic>
                    <p:nvPicPr>
                      <p:cNvPr id="0" name="Объект 7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76425" y="3789363"/>
                        <a:ext cx="1022350" cy="1595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9" name="Объект 7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4342790"/>
              </p:ext>
            </p:extLst>
          </p:nvPr>
        </p:nvGraphicFramePr>
        <p:xfrm>
          <a:off x="4013200" y="3784600"/>
          <a:ext cx="1117600" cy="1627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24" name="ISIS/Draw Sketch" r:id="rId13" imgW="895320" imgH="1304640" progId="ISISServer">
                  <p:embed/>
                </p:oleObj>
              </mc:Choice>
              <mc:Fallback>
                <p:oleObj name="ISIS/Draw Sketch" r:id="rId13" imgW="895320" imgH="1304640" progId="ISISServer">
                  <p:embed/>
                  <p:pic>
                    <p:nvPicPr>
                      <p:cNvPr id="0" name="Объект 7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13200" y="3784600"/>
                        <a:ext cx="1117600" cy="1627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30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5131" name="Объект 7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315552"/>
              </p:ext>
            </p:extLst>
          </p:nvPr>
        </p:nvGraphicFramePr>
        <p:xfrm>
          <a:off x="6678613" y="3857625"/>
          <a:ext cx="766762" cy="1554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25" name="ISIS/Draw Sketch" r:id="rId15" imgW="647640" imgH="1295280" progId="ISISServer">
                  <p:embed/>
                </p:oleObj>
              </mc:Choice>
              <mc:Fallback>
                <p:oleObj name="ISIS/Draw Sketch" r:id="rId15" imgW="647640" imgH="1295280" progId="ISISServer">
                  <p:embed/>
                  <p:pic>
                    <p:nvPicPr>
                      <p:cNvPr id="0" name="Объект 7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78613" y="3857625"/>
                        <a:ext cx="766762" cy="1554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32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5133" name="Объект 7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02757440"/>
              </p:ext>
            </p:extLst>
          </p:nvPr>
        </p:nvGraphicFramePr>
        <p:xfrm>
          <a:off x="2916238" y="5649913"/>
          <a:ext cx="4176712" cy="116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26" name="ISIS/Draw Sketch" r:id="rId17" imgW="3609720" imgH="1009440" progId="ISISServer">
                  <p:embed/>
                </p:oleObj>
              </mc:Choice>
              <mc:Fallback>
                <p:oleObj name="ISIS/Draw Sketch" r:id="rId17" imgW="3609720" imgH="1009440" progId="ISISServer">
                  <p:embed/>
                  <p:pic>
                    <p:nvPicPr>
                      <p:cNvPr id="0" name="Объект 7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6238" y="5649913"/>
                        <a:ext cx="4176712" cy="1168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67706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uk-UA" sz="2400" cap="all" dirty="0" err="1" smtClean="0">
                <a:solidFill>
                  <a:srgbClr val="FF0000"/>
                </a:solidFill>
              </a:rPr>
              <a:t>Нікотинаміднуклеотиди</a:t>
            </a:r>
            <a:endParaRPr lang="uk-UA" sz="2400" cap="all" dirty="0" smtClean="0">
              <a:solidFill>
                <a:srgbClr val="FF0000"/>
              </a:solidFill>
            </a:endParaRPr>
          </a:p>
          <a:p>
            <a:pPr eaLnBrk="1" hangingPunct="1">
              <a:defRPr/>
            </a:pPr>
            <a:endParaRPr lang="ru-RU" b="0" dirty="0"/>
          </a:p>
          <a:p>
            <a:pPr eaLnBrk="1" hangingPunct="1">
              <a:defRPr/>
            </a:pPr>
            <a:r>
              <a:rPr lang="ru-RU" i="1" dirty="0">
                <a:solidFill>
                  <a:srgbClr val="000099"/>
                </a:solidFill>
              </a:rPr>
              <a:t>	</a:t>
            </a:r>
            <a:r>
              <a:rPr lang="uk-UA" i="1" dirty="0" err="1" smtClean="0">
                <a:solidFill>
                  <a:srgbClr val="000099"/>
                </a:solidFill>
              </a:rPr>
              <a:t>Нікотинаміддинуклетид</a:t>
            </a:r>
            <a:r>
              <a:rPr lang="uk-UA" i="1" dirty="0" smtClean="0">
                <a:solidFill>
                  <a:srgbClr val="000099"/>
                </a:solidFill>
              </a:rPr>
              <a:t> і </a:t>
            </a:r>
            <a:r>
              <a:rPr lang="uk-UA" i="1" dirty="0" err="1" smtClean="0">
                <a:solidFill>
                  <a:srgbClr val="000099"/>
                </a:solidFill>
              </a:rPr>
              <a:t>нікотинаміддинуклетидфосфат</a:t>
            </a:r>
            <a:r>
              <a:rPr lang="uk-UA" i="1" dirty="0" smtClean="0">
                <a:solidFill>
                  <a:srgbClr val="000099"/>
                </a:solidFill>
              </a:rPr>
              <a:t> </a:t>
            </a:r>
          </a:p>
          <a:p>
            <a:pPr eaLnBrk="1" hangingPunct="1">
              <a:defRPr/>
            </a:pPr>
            <a:r>
              <a:rPr lang="ru-RU" i="1" dirty="0" smtClean="0">
                <a:solidFill>
                  <a:srgbClr val="000099"/>
                </a:solidFill>
              </a:rPr>
              <a:t>                                          </a:t>
            </a:r>
            <a:r>
              <a:rPr lang="ru-RU" i="1" dirty="0">
                <a:solidFill>
                  <a:srgbClr val="000099"/>
                </a:solidFill>
              </a:rPr>
              <a:t>(НАД</a:t>
            </a:r>
            <a:r>
              <a:rPr lang="ru-RU" i="1" baseline="30000" dirty="0">
                <a:solidFill>
                  <a:srgbClr val="000099"/>
                </a:solidFill>
              </a:rPr>
              <a:t>+</a:t>
            </a:r>
            <a:r>
              <a:rPr lang="ru-RU" i="1" dirty="0">
                <a:solidFill>
                  <a:srgbClr val="000099"/>
                </a:solidFill>
              </a:rPr>
              <a:t>)</a:t>
            </a:r>
            <a:r>
              <a:rPr lang="ru-RU" b="0" dirty="0"/>
              <a:t>          и            </a:t>
            </a:r>
            <a:r>
              <a:rPr lang="ru-RU" i="1" dirty="0">
                <a:solidFill>
                  <a:srgbClr val="000099"/>
                </a:solidFill>
              </a:rPr>
              <a:t>(НАДФ</a:t>
            </a:r>
            <a:r>
              <a:rPr lang="ru-RU" i="1" baseline="30000" dirty="0">
                <a:solidFill>
                  <a:srgbClr val="000099"/>
                </a:solidFill>
              </a:rPr>
              <a:t>+</a:t>
            </a:r>
            <a:r>
              <a:rPr lang="ru-RU" i="1" dirty="0">
                <a:solidFill>
                  <a:srgbClr val="000099"/>
                </a:solidFill>
              </a:rPr>
              <a:t>)</a:t>
            </a:r>
          </a:p>
          <a:p>
            <a:pPr algn="ctr" eaLnBrk="1" hangingPunct="1">
              <a:defRPr/>
            </a:pPr>
            <a:r>
              <a:rPr lang="ru-RU" i="1" dirty="0">
                <a:solidFill>
                  <a:srgbClr val="000099"/>
                </a:solidFill>
              </a:rPr>
              <a:t>– </a:t>
            </a:r>
            <a:r>
              <a:rPr lang="uk-UA" i="1" dirty="0" smtClean="0">
                <a:solidFill>
                  <a:srgbClr val="000099"/>
                </a:solidFill>
              </a:rPr>
              <a:t>коферменти </a:t>
            </a:r>
            <a:r>
              <a:rPr lang="uk-UA" i="1" dirty="0" err="1" smtClean="0">
                <a:solidFill>
                  <a:srgbClr val="000099"/>
                </a:solidFill>
              </a:rPr>
              <a:t>окиснювально</a:t>
            </a:r>
            <a:r>
              <a:rPr lang="uk-UA" i="1" dirty="0" smtClean="0">
                <a:solidFill>
                  <a:srgbClr val="000099"/>
                </a:solidFill>
              </a:rPr>
              <a:t>-відновних ферментів –                       </a:t>
            </a:r>
            <a:r>
              <a:rPr lang="uk-UA" i="1" dirty="0" err="1" smtClean="0">
                <a:solidFill>
                  <a:srgbClr val="990000"/>
                </a:solidFill>
              </a:rPr>
              <a:t>дегідрогеназ</a:t>
            </a:r>
            <a:r>
              <a:rPr lang="uk-UA" i="1" dirty="0" smtClean="0">
                <a:solidFill>
                  <a:srgbClr val="990000"/>
                </a:solidFill>
              </a:rPr>
              <a:t>.</a:t>
            </a:r>
          </a:p>
          <a:p>
            <a:pPr eaLnBrk="1" hangingPunct="1">
              <a:defRPr/>
            </a:pPr>
            <a:r>
              <a:rPr lang="ru-RU" dirty="0" smtClean="0"/>
              <a:t>При </a:t>
            </a:r>
            <a:r>
              <a:rPr lang="uk-UA" dirty="0" smtClean="0"/>
              <a:t>біологічному дегідруванні </a:t>
            </a:r>
          </a:p>
          <a:p>
            <a:pPr eaLnBrk="1" hangingPunct="1">
              <a:defRPr/>
            </a:pPr>
            <a:r>
              <a:rPr lang="ru-RU" dirty="0" smtClean="0"/>
              <a:t>субстрат </a:t>
            </a:r>
            <a:r>
              <a:rPr lang="uk-UA" dirty="0" smtClean="0"/>
              <a:t>втрачає два </a:t>
            </a:r>
            <a:r>
              <a:rPr lang="uk-UA" dirty="0" err="1" smtClean="0"/>
              <a:t>гідрогена</a:t>
            </a:r>
            <a:r>
              <a:rPr lang="uk-UA" dirty="0" smtClean="0"/>
              <a:t> </a:t>
            </a:r>
            <a:r>
              <a:rPr lang="ru-RU" dirty="0" smtClean="0"/>
              <a:t>– </a:t>
            </a:r>
            <a:endParaRPr lang="ru-RU" dirty="0"/>
          </a:p>
          <a:p>
            <a:pPr eaLnBrk="1" hangingPunct="1">
              <a:defRPr/>
            </a:pPr>
            <a:r>
              <a:rPr lang="ru-RU" dirty="0"/>
              <a:t>протон ( Н</a:t>
            </a:r>
            <a:r>
              <a:rPr lang="ru-RU" baseline="30000" dirty="0"/>
              <a:t>+</a:t>
            </a:r>
            <a:r>
              <a:rPr lang="ru-RU" dirty="0"/>
              <a:t> ) і </a:t>
            </a:r>
            <a:r>
              <a:rPr lang="ru-RU" dirty="0" err="1"/>
              <a:t>гідрид</a:t>
            </a:r>
            <a:r>
              <a:rPr lang="ru-RU" dirty="0"/>
              <a:t> </a:t>
            </a:r>
            <a:r>
              <a:rPr lang="ru-RU" dirty="0" err="1"/>
              <a:t>іон</a:t>
            </a:r>
            <a:r>
              <a:rPr lang="ru-RU" dirty="0"/>
              <a:t> ( Н ˉ ).</a:t>
            </a:r>
          </a:p>
          <a:p>
            <a:pPr eaLnBrk="1" hangingPunct="1">
              <a:defRPr/>
            </a:pPr>
            <a:r>
              <a:rPr lang="ru-RU" dirty="0"/>
              <a:t>Кофермент НАД</a:t>
            </a:r>
            <a:r>
              <a:rPr lang="ru-RU" baseline="30000" dirty="0"/>
              <a:t>+</a:t>
            </a:r>
            <a:r>
              <a:rPr lang="ru-RU" dirty="0"/>
              <a:t> </a:t>
            </a:r>
            <a:r>
              <a:rPr lang="ru-RU" dirty="0" err="1"/>
              <a:t>приєднує</a:t>
            </a:r>
            <a:r>
              <a:rPr lang="ru-RU" dirty="0"/>
              <a:t> </a:t>
            </a:r>
          </a:p>
          <a:p>
            <a:pPr eaLnBrk="1" hangingPunct="1">
              <a:defRPr/>
            </a:pPr>
            <a:r>
              <a:rPr lang="uk-UA" dirty="0" smtClean="0"/>
              <a:t>гідрид-іон</a:t>
            </a:r>
            <a:r>
              <a:rPr lang="ru-RU" dirty="0" smtClean="0"/>
              <a:t> </a:t>
            </a:r>
            <a:r>
              <a:rPr lang="ru-RU" dirty="0"/>
              <a:t>по </a:t>
            </a:r>
            <a:r>
              <a:rPr lang="uk-UA" dirty="0" smtClean="0"/>
              <a:t>γ-положенню</a:t>
            </a:r>
          </a:p>
          <a:p>
            <a:pPr eaLnBrk="1" hangingPunct="1">
              <a:defRPr/>
            </a:pPr>
            <a:r>
              <a:rPr lang="uk-UA" dirty="0" smtClean="0"/>
              <a:t>піридинового</a:t>
            </a:r>
            <a:r>
              <a:rPr lang="ru-RU" dirty="0" smtClean="0"/>
              <a:t> </a:t>
            </a:r>
            <a:r>
              <a:rPr lang="ru-RU" dirty="0"/>
              <a:t>циклу,</a:t>
            </a:r>
          </a:p>
          <a:p>
            <a:pPr eaLnBrk="1" hangingPunct="1">
              <a:defRPr/>
            </a:pPr>
            <a:r>
              <a:rPr lang="uk-UA" dirty="0" smtClean="0"/>
              <a:t>утворюється відновлена </a:t>
            </a:r>
          </a:p>
          <a:p>
            <a:pPr eaLnBrk="1" hangingPunct="1">
              <a:defRPr/>
            </a:pPr>
            <a:r>
              <a:rPr lang="ru-RU" dirty="0" smtClean="0"/>
              <a:t>форма </a:t>
            </a:r>
            <a:r>
              <a:rPr lang="ru-RU" dirty="0"/>
              <a:t>НАД</a:t>
            </a:r>
            <a:r>
              <a:rPr lang="ru-RU" baseline="30000" dirty="0"/>
              <a:t>+</a:t>
            </a:r>
            <a:r>
              <a:rPr lang="ru-RU" dirty="0"/>
              <a:t>  –  НАД·Н. </a:t>
            </a:r>
          </a:p>
          <a:p>
            <a:pPr eaLnBrk="1" hangingPunct="1">
              <a:defRPr/>
            </a:pPr>
            <a:endParaRPr lang="ru-RU" dirty="0"/>
          </a:p>
          <a:p>
            <a:pPr eaLnBrk="1" hangingPunct="1">
              <a:defRPr/>
            </a:pPr>
            <a:endParaRPr lang="ru-RU" dirty="0"/>
          </a:p>
          <a:p>
            <a:pPr eaLnBrk="1" hangingPunct="1">
              <a:defRPr/>
            </a:pPr>
            <a:r>
              <a:rPr lang="ru-RU" dirty="0"/>
              <a:t>                                                           </a:t>
            </a:r>
            <a:r>
              <a:rPr lang="en-US" dirty="0"/>
              <a:t>R</a:t>
            </a:r>
            <a:r>
              <a:rPr lang="ru-RU" dirty="0"/>
              <a:t> = </a:t>
            </a:r>
            <a:r>
              <a:rPr lang="en-US" dirty="0"/>
              <a:t>H</a:t>
            </a:r>
            <a:r>
              <a:rPr lang="ru-RU" dirty="0"/>
              <a:t>           НАД</a:t>
            </a:r>
            <a:r>
              <a:rPr lang="ru-RU" baseline="30000" dirty="0"/>
              <a:t>+</a:t>
            </a:r>
          </a:p>
          <a:p>
            <a:pPr eaLnBrk="1" hangingPunct="1">
              <a:defRPr/>
            </a:pPr>
            <a:r>
              <a:rPr lang="ru-RU" dirty="0"/>
              <a:t>                                                           </a:t>
            </a:r>
            <a:r>
              <a:rPr lang="en-US" dirty="0"/>
              <a:t>R</a:t>
            </a:r>
            <a:r>
              <a:rPr lang="ru-RU" dirty="0"/>
              <a:t> = </a:t>
            </a:r>
            <a:r>
              <a:rPr lang="en-US" dirty="0"/>
              <a:t>PO</a:t>
            </a:r>
            <a:r>
              <a:rPr lang="ru-RU" baseline="-25000" dirty="0"/>
              <a:t>3</a:t>
            </a:r>
            <a:r>
              <a:rPr lang="en-US" dirty="0"/>
              <a:t>H</a:t>
            </a:r>
            <a:r>
              <a:rPr lang="ru-RU" baseline="-25000" dirty="0"/>
              <a:t>2</a:t>
            </a:r>
            <a:r>
              <a:rPr lang="ru-RU" dirty="0"/>
              <a:t>  НАДФ</a:t>
            </a:r>
            <a:r>
              <a:rPr lang="ru-RU" baseline="30000" dirty="0"/>
              <a:t>+</a:t>
            </a:r>
            <a:endParaRPr lang="ru-RU" dirty="0"/>
          </a:p>
          <a:p>
            <a:pPr eaLnBrk="1" hangingPunct="1">
              <a:defRPr/>
            </a:pPr>
            <a:r>
              <a:rPr lang="uk-UA" dirty="0" smtClean="0"/>
              <a:t>Реакція проходить  при участі </a:t>
            </a:r>
          </a:p>
          <a:p>
            <a:pPr eaLnBrk="1" hangingPunct="1">
              <a:defRPr/>
            </a:pPr>
            <a:r>
              <a:rPr lang="ru-RU" dirty="0" smtClean="0"/>
              <a:t>ферменту </a:t>
            </a:r>
            <a:r>
              <a:rPr lang="ru-RU" dirty="0"/>
              <a:t>ЛДГ:</a:t>
            </a:r>
          </a:p>
          <a:p>
            <a:pPr eaLnBrk="1" hangingPunct="1">
              <a:defRPr/>
            </a:pPr>
            <a:endParaRPr lang="ru-RU" dirty="0"/>
          </a:p>
          <a:p>
            <a:pPr eaLnBrk="1" hangingPunct="1">
              <a:defRPr/>
            </a:pPr>
            <a:endParaRPr lang="ru-RU" dirty="0"/>
          </a:p>
          <a:p>
            <a:pPr eaLnBrk="1" hangingPunct="1">
              <a:defRPr/>
            </a:pPr>
            <a:endParaRPr lang="ru-RU" dirty="0"/>
          </a:p>
          <a:p>
            <a:pPr eaLnBrk="1" hangingPunct="1">
              <a:defRPr/>
            </a:pPr>
            <a:endParaRPr lang="ru-RU" b="0" dirty="0"/>
          </a:p>
        </p:txBody>
      </p:sp>
      <p:sp>
        <p:nvSpPr>
          <p:cNvPr id="430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43012" name="Object 3"/>
          <p:cNvGraphicFramePr>
            <a:graphicFrameLocks noChangeAspect="1"/>
          </p:cNvGraphicFramePr>
          <p:nvPr/>
        </p:nvGraphicFramePr>
        <p:xfrm>
          <a:off x="4211638" y="1700213"/>
          <a:ext cx="4803775" cy="3232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265" name="ISIS/Draw Sketch" r:id="rId3" imgW="3663950" imgH="2466340" progId="ISISServer">
                  <p:embed/>
                </p:oleObj>
              </mc:Choice>
              <mc:Fallback>
                <p:oleObj name="ISIS/Draw Sketch" r:id="rId3" imgW="3663950" imgH="2466340" progId="ISISServer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1638" y="1700213"/>
                        <a:ext cx="4803775" cy="3232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1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43014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5302321"/>
              </p:ext>
            </p:extLst>
          </p:nvPr>
        </p:nvGraphicFramePr>
        <p:xfrm>
          <a:off x="2157562" y="5324476"/>
          <a:ext cx="6959600" cy="1446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266" name="ISIS/Draw Sketch" r:id="rId5" imgW="6058218" imgH="1251887" progId="ISISServer">
                  <p:embed/>
                </p:oleObj>
              </mc:Choice>
              <mc:Fallback>
                <p:oleObj name="ISIS/Draw Sketch" r:id="rId5" imgW="6058218" imgH="1251887" progId="ISISServer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57562" y="5324476"/>
                        <a:ext cx="6959600" cy="1446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Объект 2"/>
          <p:cNvSpPr>
            <a:spLocks noGrp="1"/>
          </p:cNvSpPr>
          <p:nvPr>
            <p:ph idx="1"/>
          </p:nvPr>
        </p:nvSpPr>
        <p:spPr>
          <a:xfrm>
            <a:off x="0" y="188913"/>
            <a:ext cx="9144000" cy="6669087"/>
          </a:xfrm>
        </p:spPr>
        <p:txBody>
          <a:bodyPr/>
          <a:lstStyle/>
          <a:p>
            <a:pPr marL="0" indent="0" algn="ctr">
              <a:buFontTx/>
              <a:buNone/>
            </a:pPr>
            <a:r>
              <a:rPr lang="ru-RU" b="1" dirty="0">
                <a:solidFill>
                  <a:srgbClr val="FF0000"/>
                </a:solidFill>
              </a:rPr>
              <a:t>НАЙКРАЩІ ПОБАЖАННЯ У НАВЧАННІ ВІД КАФЕДРИ МЕДИЧНОЇ І БІООРГАНІЧНОЇ ХІМІЇ !!!</a:t>
            </a:r>
          </a:p>
        </p:txBody>
      </p:sp>
      <p:pic>
        <p:nvPicPr>
          <p:cNvPr id="4403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35" b="4630"/>
          <a:stretch>
            <a:fillRect/>
          </a:stretch>
        </p:blipFill>
        <p:spPr bwMode="auto">
          <a:xfrm>
            <a:off x="2700338" y="1773238"/>
            <a:ext cx="4029075" cy="5084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507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indent="0" algn="ctr" eaLnBrk="1" hangingPunct="1">
              <a:defRPr/>
            </a:pPr>
            <a:r>
              <a:rPr lang="ru-RU" cap="all" dirty="0" err="1">
                <a:solidFill>
                  <a:srgbClr val="FF0000"/>
                </a:solidFill>
              </a:rPr>
              <a:t>Загальна</a:t>
            </a:r>
            <a:r>
              <a:rPr lang="ru-RU" cap="all" dirty="0">
                <a:solidFill>
                  <a:srgbClr val="FF0000"/>
                </a:solidFill>
              </a:rPr>
              <a:t> </a:t>
            </a:r>
            <a:r>
              <a:rPr lang="ru-RU" cap="all" dirty="0" err="1">
                <a:solidFill>
                  <a:srgbClr val="FF0000"/>
                </a:solidFill>
              </a:rPr>
              <a:t>класифікація</a:t>
            </a:r>
            <a:r>
              <a:rPr lang="ru-RU" cap="all" dirty="0">
                <a:solidFill>
                  <a:srgbClr val="FF0000"/>
                </a:solidFill>
              </a:rPr>
              <a:t> </a:t>
            </a:r>
            <a:r>
              <a:rPr lang="ru-RU" cap="all" dirty="0" err="1">
                <a:solidFill>
                  <a:srgbClr val="FF0000"/>
                </a:solidFill>
              </a:rPr>
              <a:t>гетероциклів</a:t>
            </a:r>
            <a:r>
              <a:rPr lang="ru-RU" cap="all" dirty="0">
                <a:solidFill>
                  <a:srgbClr val="FF0000"/>
                </a:solidFill>
              </a:rPr>
              <a:t> за </a:t>
            </a:r>
            <a:r>
              <a:rPr lang="ru-RU" cap="all" dirty="0" err="1">
                <a:solidFill>
                  <a:srgbClr val="FF0000"/>
                </a:solidFill>
              </a:rPr>
              <a:t>розмірами</a:t>
            </a:r>
            <a:r>
              <a:rPr lang="ru-RU" cap="all" dirty="0">
                <a:solidFill>
                  <a:srgbClr val="FF0000"/>
                </a:solidFill>
              </a:rPr>
              <a:t>, </a:t>
            </a:r>
            <a:r>
              <a:rPr lang="ru-RU" cap="all" dirty="0" err="1">
                <a:solidFill>
                  <a:srgbClr val="FF0000"/>
                </a:solidFill>
              </a:rPr>
              <a:t>кількістю</a:t>
            </a:r>
            <a:r>
              <a:rPr lang="ru-RU" cap="all" dirty="0">
                <a:solidFill>
                  <a:srgbClr val="FF0000"/>
                </a:solidFill>
              </a:rPr>
              <a:t> і природою </a:t>
            </a:r>
            <a:r>
              <a:rPr lang="ru-RU" cap="all" dirty="0" err="1">
                <a:solidFill>
                  <a:srgbClr val="FF0000"/>
                </a:solidFill>
              </a:rPr>
              <a:t>гетероатомів</a:t>
            </a:r>
            <a:r>
              <a:rPr lang="ru-RU" cap="all" dirty="0">
                <a:solidFill>
                  <a:srgbClr val="FF0000"/>
                </a:solidFill>
              </a:rPr>
              <a:t>.</a:t>
            </a:r>
          </a:p>
          <a:p>
            <a:pPr marL="0" indent="0" eaLnBrk="1" hangingPunct="1">
              <a:defRPr/>
            </a:pPr>
            <a:r>
              <a:rPr lang="ru-RU" i="1" dirty="0" err="1"/>
              <a:t>П'ятичленні</a:t>
            </a:r>
            <a:r>
              <a:rPr lang="ru-RU" i="1" dirty="0"/>
              <a:t> </a:t>
            </a:r>
            <a:r>
              <a:rPr lang="ru-RU" i="1" dirty="0" err="1"/>
              <a:t>гетероцикли</a:t>
            </a:r>
            <a:endParaRPr lang="ru-RU" i="1" dirty="0"/>
          </a:p>
          <a:p>
            <a:pPr marL="0" indent="0" eaLnBrk="1" hangingPunct="1">
              <a:defRPr/>
            </a:pPr>
            <a:r>
              <a:rPr lang="ru-RU" i="1" dirty="0"/>
              <a:t>з одним гетероатомом:</a:t>
            </a:r>
          </a:p>
          <a:p>
            <a:pPr eaLnBrk="1" hangingPunct="1">
              <a:defRPr/>
            </a:pPr>
            <a:endParaRPr lang="ru-RU" i="1" dirty="0"/>
          </a:p>
          <a:p>
            <a:pPr eaLnBrk="1" hangingPunct="1">
              <a:defRPr/>
            </a:pPr>
            <a:endParaRPr lang="ru-RU" i="1" dirty="0"/>
          </a:p>
          <a:p>
            <a:pPr eaLnBrk="1" hangingPunct="1">
              <a:defRPr/>
            </a:pPr>
            <a:endParaRPr lang="ru-RU" i="1" dirty="0"/>
          </a:p>
          <a:p>
            <a:pPr eaLnBrk="1" hangingPunct="1">
              <a:defRPr/>
            </a:pPr>
            <a:endParaRPr lang="ru-RU" i="1" dirty="0"/>
          </a:p>
          <a:p>
            <a:pPr eaLnBrk="1" hangingPunct="1">
              <a:defRPr/>
            </a:pPr>
            <a:endParaRPr lang="ru-RU" i="1" dirty="0"/>
          </a:p>
          <a:p>
            <a:pPr eaLnBrk="1" hangingPunct="1">
              <a:defRPr/>
            </a:pPr>
            <a:endParaRPr lang="ru-RU" i="1" dirty="0"/>
          </a:p>
          <a:p>
            <a:pPr eaLnBrk="1" hangingPunct="1">
              <a:defRPr/>
            </a:pPr>
            <a:endParaRPr lang="ru-RU" i="1" dirty="0"/>
          </a:p>
          <a:p>
            <a:pPr eaLnBrk="1" hangingPunct="1">
              <a:defRPr/>
            </a:pPr>
            <a:r>
              <a:rPr lang="ru-RU" i="1" dirty="0" err="1"/>
              <a:t>П'ятичленні</a:t>
            </a:r>
            <a:r>
              <a:rPr lang="ru-RU" i="1" dirty="0"/>
              <a:t> </a:t>
            </a:r>
            <a:r>
              <a:rPr lang="ru-RU" i="1" dirty="0" err="1"/>
              <a:t>гетероцикли</a:t>
            </a:r>
            <a:endParaRPr lang="ru-RU" i="1" dirty="0"/>
          </a:p>
          <a:p>
            <a:pPr eaLnBrk="1" hangingPunct="1">
              <a:defRPr/>
            </a:pPr>
            <a:r>
              <a:rPr lang="ru-RU" i="1" dirty="0"/>
              <a:t>з </a:t>
            </a:r>
            <a:r>
              <a:rPr lang="ru-RU" i="1" dirty="0" err="1"/>
              <a:t>двома</a:t>
            </a:r>
            <a:r>
              <a:rPr lang="ru-RU" i="1" dirty="0"/>
              <a:t> гетероатомами:</a:t>
            </a:r>
          </a:p>
          <a:p>
            <a:pPr eaLnBrk="1" hangingPunct="1">
              <a:defRPr/>
            </a:pPr>
            <a:endParaRPr lang="ru-RU" i="1" dirty="0"/>
          </a:p>
          <a:p>
            <a:pPr eaLnBrk="1" hangingPunct="1">
              <a:defRPr/>
            </a:pPr>
            <a:endParaRPr lang="ru-RU" i="1" dirty="0"/>
          </a:p>
          <a:p>
            <a:pPr eaLnBrk="1" hangingPunct="1">
              <a:defRPr/>
            </a:pPr>
            <a:endParaRPr lang="ru-RU" i="1" dirty="0"/>
          </a:p>
          <a:p>
            <a:pPr eaLnBrk="1" hangingPunct="1">
              <a:defRPr/>
            </a:pPr>
            <a:r>
              <a:rPr lang="ru-RU" i="1" dirty="0" err="1"/>
              <a:t>Шестичленні</a:t>
            </a:r>
            <a:r>
              <a:rPr lang="ru-RU" i="1" dirty="0"/>
              <a:t> </a:t>
            </a:r>
            <a:r>
              <a:rPr lang="ru-RU" i="1" dirty="0" err="1"/>
              <a:t>гетероцикли</a:t>
            </a:r>
            <a:endParaRPr lang="ru-RU" i="1" dirty="0"/>
          </a:p>
          <a:p>
            <a:pPr eaLnBrk="1" hangingPunct="1">
              <a:defRPr/>
            </a:pPr>
            <a:r>
              <a:rPr lang="ru-RU" i="1" dirty="0"/>
              <a:t>з одним гетероатомом:</a:t>
            </a:r>
          </a:p>
        </p:txBody>
      </p:sp>
      <p:sp>
        <p:nvSpPr>
          <p:cNvPr id="6147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6148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02619875"/>
              </p:ext>
            </p:extLst>
          </p:nvPr>
        </p:nvGraphicFramePr>
        <p:xfrm>
          <a:off x="3203575" y="985838"/>
          <a:ext cx="4695825" cy="1946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85" name="ISIS/Draw Sketch" r:id="rId3" imgW="3609720" imgH="1495080" progId="ISISServer">
                  <p:embed/>
                </p:oleObj>
              </mc:Choice>
              <mc:Fallback>
                <p:oleObj name="ISIS/Draw Sketch" r:id="rId3" imgW="3609720" imgH="1495080" progId="ISISServer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3575" y="985838"/>
                        <a:ext cx="4695825" cy="1946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9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6150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8419515"/>
              </p:ext>
            </p:extLst>
          </p:nvPr>
        </p:nvGraphicFramePr>
        <p:xfrm>
          <a:off x="3814763" y="3057525"/>
          <a:ext cx="4586287" cy="168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86" name="ISIS/Draw Sketch" r:id="rId5" imgW="3524040" imgH="1295280" progId="ISISServer">
                  <p:embed/>
                </p:oleObj>
              </mc:Choice>
              <mc:Fallback>
                <p:oleObj name="ISIS/Draw Sketch" r:id="rId5" imgW="3524040" imgH="1295280" progId="ISISServer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4763" y="3057525"/>
                        <a:ext cx="4586287" cy="1682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1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615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9908871"/>
              </p:ext>
            </p:extLst>
          </p:nvPr>
        </p:nvGraphicFramePr>
        <p:xfrm>
          <a:off x="292100" y="1268413"/>
          <a:ext cx="1020763" cy="1595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87" name="ISIS/Draw Sketch" r:id="rId7" imgW="819000" imgH="1276200" progId="ISISServer">
                  <p:embed/>
                </p:oleObj>
              </mc:Choice>
              <mc:Fallback>
                <p:oleObj name="ISIS/Draw Sketch" r:id="rId7" imgW="819000" imgH="1276200" progId="ISISServer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100" y="1268413"/>
                        <a:ext cx="1020763" cy="1595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7346909"/>
              </p:ext>
            </p:extLst>
          </p:nvPr>
        </p:nvGraphicFramePr>
        <p:xfrm>
          <a:off x="1660525" y="1143000"/>
          <a:ext cx="1166813" cy="1722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88" name="ISIS/Draw Sketch" r:id="rId9" imgW="933120" imgH="1380960" progId="ISISServer">
                  <p:embed/>
                </p:oleObj>
              </mc:Choice>
              <mc:Fallback>
                <p:oleObj name="ISIS/Draw Sketch" r:id="rId9" imgW="933120" imgH="1380960" progId="ISISServer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60525" y="1143000"/>
                        <a:ext cx="1166813" cy="1722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5" name="Rectangle 3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615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1383015"/>
              </p:ext>
            </p:extLst>
          </p:nvPr>
        </p:nvGraphicFramePr>
        <p:xfrm>
          <a:off x="4283968" y="5049398"/>
          <a:ext cx="1158789" cy="15614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89" name="ISIS/Draw Sketch" r:id="rId11" imgW="866520" imgH="1171440" progId="ISISServer">
                  <p:embed/>
                </p:oleObj>
              </mc:Choice>
              <mc:Fallback>
                <p:oleObj name="ISIS/Draw Sketch" r:id="rId11" imgW="866520" imgH="1171440" progId="ISISServer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3968" y="5049398"/>
                        <a:ext cx="1158789" cy="156146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2452930"/>
              </p:ext>
            </p:extLst>
          </p:nvPr>
        </p:nvGraphicFramePr>
        <p:xfrm>
          <a:off x="7092280" y="4941168"/>
          <a:ext cx="1465262" cy="1350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90" name="ISIS/Draw Sketch" r:id="rId13" imgW="1095120" imgH="1009440" progId="ISISServer">
                  <p:embed/>
                </p:oleObj>
              </mc:Choice>
              <mc:Fallback>
                <p:oleObj name="ISIS/Draw Sketch" r:id="rId13" imgW="1095120" imgH="1009440" progId="ISISServer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7092280" y="4941168"/>
                        <a:ext cx="1465262" cy="13509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1548138"/>
              </p:ext>
            </p:extLst>
          </p:nvPr>
        </p:nvGraphicFramePr>
        <p:xfrm>
          <a:off x="3131840" y="5063348"/>
          <a:ext cx="889000" cy="1349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91" name="ISIS/Draw Sketch" r:id="rId15" imgW="733320" imgH="1114200" progId="ISISServer">
                  <p:embed/>
                </p:oleObj>
              </mc:Choice>
              <mc:Fallback>
                <p:oleObj name="ISIS/Draw Sketch" r:id="rId15" imgW="733320" imgH="1114200" progId="ISISServer">
                  <p:embed/>
                  <p:pic>
                    <p:nvPicPr>
                      <p:cNvPr id="0" name="Объект 6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1840" y="5063348"/>
                        <a:ext cx="889000" cy="1349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4741136"/>
              </p:ext>
            </p:extLst>
          </p:nvPr>
        </p:nvGraphicFramePr>
        <p:xfrm>
          <a:off x="5807075" y="5078413"/>
          <a:ext cx="866775" cy="1325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92" name="ISIS/Draw Sketch" r:id="rId17" imgW="647640" imgH="990360" progId="ISISServer">
                  <p:embed/>
                </p:oleObj>
              </mc:Choice>
              <mc:Fallback>
                <p:oleObj name="ISIS/Draw Sketch" r:id="rId17" imgW="647640" imgH="990360" progId="ISISServer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07075" y="5078413"/>
                        <a:ext cx="866775" cy="13255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33701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endParaRPr lang="ru-RU" sz="2400" i="1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>
              <a:defRPr/>
            </a:pPr>
            <a:r>
              <a:rPr lang="uk-UA" i="1" dirty="0" smtClean="0">
                <a:latin typeface="Arial" charset="0"/>
                <a:cs typeface="Arial" charset="0"/>
              </a:rPr>
              <a:t>Шестичленні </a:t>
            </a:r>
            <a:r>
              <a:rPr lang="uk-UA" i="1" dirty="0" err="1" smtClean="0">
                <a:latin typeface="Arial" charset="0"/>
                <a:cs typeface="Arial" charset="0"/>
              </a:rPr>
              <a:t>гетероцикли</a:t>
            </a:r>
            <a:r>
              <a:rPr lang="uk-UA" i="1" dirty="0" smtClean="0">
                <a:latin typeface="Arial" charset="0"/>
                <a:cs typeface="Arial" charset="0"/>
              </a:rPr>
              <a:t> з двома </a:t>
            </a:r>
            <a:r>
              <a:rPr lang="ru-RU" i="1" dirty="0" err="1" smtClean="0">
                <a:latin typeface="Arial" charset="0"/>
                <a:cs typeface="Arial" charset="0"/>
              </a:rPr>
              <a:t>гетероатомами</a:t>
            </a:r>
            <a:r>
              <a:rPr lang="ru-RU" i="1" dirty="0">
                <a:latin typeface="Arial" charset="0"/>
                <a:cs typeface="Arial" charset="0"/>
              </a:rPr>
              <a:t>:</a:t>
            </a:r>
          </a:p>
          <a:p>
            <a:pPr>
              <a:defRPr/>
            </a:pPr>
            <a:endParaRPr lang="ru-RU" i="1" dirty="0">
              <a:latin typeface="Arial" charset="0"/>
              <a:cs typeface="Arial" charset="0"/>
            </a:endParaRPr>
          </a:p>
          <a:p>
            <a:pPr>
              <a:defRPr/>
            </a:pPr>
            <a:endParaRPr lang="ru-RU" i="1" dirty="0">
              <a:latin typeface="Arial" charset="0"/>
              <a:cs typeface="Arial" charset="0"/>
            </a:endParaRPr>
          </a:p>
          <a:p>
            <a:pPr>
              <a:defRPr/>
            </a:pPr>
            <a:endParaRPr lang="ru-RU" i="1" dirty="0">
              <a:latin typeface="Arial" charset="0"/>
              <a:cs typeface="Arial" charset="0"/>
            </a:endParaRPr>
          </a:p>
          <a:p>
            <a:pPr>
              <a:defRPr/>
            </a:pPr>
            <a:endParaRPr lang="ru-RU" i="1" dirty="0">
              <a:latin typeface="Arial" charset="0"/>
              <a:cs typeface="Arial" charset="0"/>
            </a:endParaRPr>
          </a:p>
          <a:p>
            <a:pPr>
              <a:defRPr/>
            </a:pPr>
            <a:endParaRPr lang="ru-RU" i="1" dirty="0">
              <a:latin typeface="Arial" charset="0"/>
              <a:cs typeface="Arial" charset="0"/>
            </a:endParaRPr>
          </a:p>
          <a:p>
            <a:pPr>
              <a:defRPr/>
            </a:pPr>
            <a:endParaRPr lang="ru-RU" i="1" dirty="0">
              <a:latin typeface="Arial" charset="0"/>
              <a:cs typeface="Arial" charset="0"/>
            </a:endParaRPr>
          </a:p>
          <a:p>
            <a:pPr>
              <a:defRPr/>
            </a:pPr>
            <a:endParaRPr lang="ru-RU" i="1" dirty="0">
              <a:latin typeface="Arial" charset="0"/>
              <a:cs typeface="Arial" charset="0"/>
            </a:endParaRPr>
          </a:p>
          <a:p>
            <a:pPr>
              <a:defRPr/>
            </a:pPr>
            <a:endParaRPr lang="ru-RU" i="1" dirty="0">
              <a:latin typeface="Arial" charset="0"/>
              <a:cs typeface="Arial" charset="0"/>
            </a:endParaRPr>
          </a:p>
          <a:p>
            <a:pPr>
              <a:spcBef>
                <a:spcPct val="50000"/>
              </a:spcBef>
              <a:defRPr/>
            </a:pPr>
            <a:endParaRPr lang="ru-RU" b="0" dirty="0">
              <a:latin typeface="Arial" charset="0"/>
              <a:cs typeface="Arial" charset="0"/>
            </a:endParaRPr>
          </a:p>
        </p:txBody>
      </p:sp>
      <p:sp>
        <p:nvSpPr>
          <p:cNvPr id="717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717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pSp>
        <p:nvGrpSpPr>
          <p:cNvPr id="7173" name="Group 70"/>
          <p:cNvGrpSpPr>
            <a:grpSpLocks noChangeAspect="1"/>
          </p:cNvGrpSpPr>
          <p:nvPr/>
        </p:nvGrpSpPr>
        <p:grpSpPr bwMode="auto">
          <a:xfrm>
            <a:off x="1863725" y="762000"/>
            <a:ext cx="5434013" cy="2255838"/>
            <a:chOff x="3117" y="1317"/>
            <a:chExt cx="8557" cy="3553"/>
          </a:xfrm>
        </p:grpSpPr>
        <p:sp>
          <p:nvSpPr>
            <p:cNvPr id="7175" name="AutoShape 71"/>
            <p:cNvSpPr>
              <a:spLocks noChangeAspect="1" noChangeArrowheads="1"/>
            </p:cNvSpPr>
            <p:nvPr/>
          </p:nvSpPr>
          <p:spPr bwMode="auto">
            <a:xfrm>
              <a:off x="3117" y="1317"/>
              <a:ext cx="8557" cy="3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76" name="Line 72"/>
            <p:cNvSpPr>
              <a:spLocks noChangeShapeType="1"/>
            </p:cNvSpPr>
            <p:nvPr/>
          </p:nvSpPr>
          <p:spPr bwMode="auto">
            <a:xfrm flipH="1">
              <a:off x="3429" y="1814"/>
              <a:ext cx="702" cy="401"/>
            </a:xfrm>
            <a:prstGeom prst="line">
              <a:avLst/>
            </a:prstGeom>
            <a:noFill/>
            <a:ln w="1143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77" name="Line 73"/>
            <p:cNvSpPr>
              <a:spLocks noChangeShapeType="1"/>
            </p:cNvSpPr>
            <p:nvPr/>
          </p:nvSpPr>
          <p:spPr bwMode="auto">
            <a:xfrm flipH="1">
              <a:off x="3580" y="1986"/>
              <a:ext cx="541" cy="307"/>
            </a:xfrm>
            <a:prstGeom prst="line">
              <a:avLst/>
            </a:prstGeom>
            <a:noFill/>
            <a:ln w="1143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78" name="Line 74"/>
            <p:cNvSpPr>
              <a:spLocks noChangeShapeType="1"/>
            </p:cNvSpPr>
            <p:nvPr/>
          </p:nvSpPr>
          <p:spPr bwMode="auto">
            <a:xfrm>
              <a:off x="3429" y="2215"/>
              <a:ext cx="0" cy="801"/>
            </a:xfrm>
            <a:prstGeom prst="line">
              <a:avLst/>
            </a:prstGeom>
            <a:noFill/>
            <a:ln w="1143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79" name="Line 75"/>
            <p:cNvSpPr>
              <a:spLocks noChangeShapeType="1"/>
            </p:cNvSpPr>
            <p:nvPr/>
          </p:nvSpPr>
          <p:spPr bwMode="auto">
            <a:xfrm>
              <a:off x="3429" y="3016"/>
              <a:ext cx="692" cy="406"/>
            </a:xfrm>
            <a:prstGeom prst="line">
              <a:avLst/>
            </a:prstGeom>
            <a:noFill/>
            <a:ln w="1143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80" name="Line 76"/>
            <p:cNvSpPr>
              <a:spLocks noChangeShapeType="1"/>
            </p:cNvSpPr>
            <p:nvPr/>
          </p:nvSpPr>
          <p:spPr bwMode="auto">
            <a:xfrm>
              <a:off x="3582" y="2938"/>
              <a:ext cx="531" cy="312"/>
            </a:xfrm>
            <a:prstGeom prst="line">
              <a:avLst/>
            </a:prstGeom>
            <a:noFill/>
            <a:ln w="1143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81" name="Line 77"/>
            <p:cNvSpPr>
              <a:spLocks noChangeShapeType="1"/>
            </p:cNvSpPr>
            <p:nvPr/>
          </p:nvSpPr>
          <p:spPr bwMode="auto">
            <a:xfrm flipV="1">
              <a:off x="4121" y="3021"/>
              <a:ext cx="699" cy="401"/>
            </a:xfrm>
            <a:prstGeom prst="line">
              <a:avLst/>
            </a:prstGeom>
            <a:noFill/>
            <a:ln w="1143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82" name="Line 78"/>
            <p:cNvSpPr>
              <a:spLocks noChangeShapeType="1"/>
            </p:cNvSpPr>
            <p:nvPr/>
          </p:nvSpPr>
          <p:spPr bwMode="auto">
            <a:xfrm flipV="1">
              <a:off x="4820" y="2217"/>
              <a:ext cx="0" cy="804"/>
            </a:xfrm>
            <a:prstGeom prst="line">
              <a:avLst/>
            </a:prstGeom>
            <a:noFill/>
            <a:ln w="1143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83" name="Line 79"/>
            <p:cNvSpPr>
              <a:spLocks noChangeShapeType="1"/>
            </p:cNvSpPr>
            <p:nvPr/>
          </p:nvSpPr>
          <p:spPr bwMode="auto">
            <a:xfrm flipV="1">
              <a:off x="4677" y="2311"/>
              <a:ext cx="0" cy="617"/>
            </a:xfrm>
            <a:prstGeom prst="line">
              <a:avLst/>
            </a:prstGeom>
            <a:noFill/>
            <a:ln w="1143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84" name="Line 80"/>
            <p:cNvSpPr>
              <a:spLocks noChangeShapeType="1"/>
            </p:cNvSpPr>
            <p:nvPr/>
          </p:nvSpPr>
          <p:spPr bwMode="auto">
            <a:xfrm flipH="1" flipV="1">
              <a:off x="4131" y="1814"/>
              <a:ext cx="689" cy="403"/>
            </a:xfrm>
            <a:prstGeom prst="line">
              <a:avLst/>
            </a:prstGeom>
            <a:noFill/>
            <a:ln w="1143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85" name="Line 81"/>
            <p:cNvSpPr>
              <a:spLocks noChangeShapeType="1"/>
            </p:cNvSpPr>
            <p:nvPr/>
          </p:nvSpPr>
          <p:spPr bwMode="auto">
            <a:xfrm flipH="1">
              <a:off x="6539" y="1830"/>
              <a:ext cx="702" cy="400"/>
            </a:xfrm>
            <a:prstGeom prst="line">
              <a:avLst/>
            </a:prstGeom>
            <a:noFill/>
            <a:ln w="1143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86" name="Line 82"/>
            <p:cNvSpPr>
              <a:spLocks noChangeShapeType="1"/>
            </p:cNvSpPr>
            <p:nvPr/>
          </p:nvSpPr>
          <p:spPr bwMode="auto">
            <a:xfrm flipH="1">
              <a:off x="6689" y="2001"/>
              <a:ext cx="541" cy="307"/>
            </a:xfrm>
            <a:prstGeom prst="line">
              <a:avLst/>
            </a:prstGeom>
            <a:noFill/>
            <a:ln w="1143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87" name="Line 83"/>
            <p:cNvSpPr>
              <a:spLocks noChangeShapeType="1"/>
            </p:cNvSpPr>
            <p:nvPr/>
          </p:nvSpPr>
          <p:spPr bwMode="auto">
            <a:xfrm>
              <a:off x="6539" y="2230"/>
              <a:ext cx="0" cy="802"/>
            </a:xfrm>
            <a:prstGeom prst="line">
              <a:avLst/>
            </a:prstGeom>
            <a:noFill/>
            <a:ln w="1143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88" name="Line 84"/>
            <p:cNvSpPr>
              <a:spLocks noChangeShapeType="1"/>
            </p:cNvSpPr>
            <p:nvPr/>
          </p:nvSpPr>
          <p:spPr bwMode="auto">
            <a:xfrm>
              <a:off x="6539" y="3032"/>
              <a:ext cx="691" cy="406"/>
            </a:xfrm>
            <a:prstGeom prst="line">
              <a:avLst/>
            </a:prstGeom>
            <a:noFill/>
            <a:ln w="1143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89" name="Line 85"/>
            <p:cNvSpPr>
              <a:spLocks noChangeShapeType="1"/>
            </p:cNvSpPr>
            <p:nvPr/>
          </p:nvSpPr>
          <p:spPr bwMode="auto">
            <a:xfrm>
              <a:off x="6692" y="2954"/>
              <a:ext cx="530" cy="312"/>
            </a:xfrm>
            <a:prstGeom prst="line">
              <a:avLst/>
            </a:prstGeom>
            <a:noFill/>
            <a:ln w="1143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90" name="Line 86"/>
            <p:cNvSpPr>
              <a:spLocks noChangeShapeType="1"/>
            </p:cNvSpPr>
            <p:nvPr/>
          </p:nvSpPr>
          <p:spPr bwMode="auto">
            <a:xfrm flipV="1">
              <a:off x="7230" y="3037"/>
              <a:ext cx="700" cy="401"/>
            </a:xfrm>
            <a:prstGeom prst="line">
              <a:avLst/>
            </a:prstGeom>
            <a:noFill/>
            <a:ln w="1143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91" name="Line 87"/>
            <p:cNvSpPr>
              <a:spLocks noChangeShapeType="1"/>
            </p:cNvSpPr>
            <p:nvPr/>
          </p:nvSpPr>
          <p:spPr bwMode="auto">
            <a:xfrm flipV="1">
              <a:off x="7930" y="2233"/>
              <a:ext cx="0" cy="804"/>
            </a:xfrm>
            <a:prstGeom prst="line">
              <a:avLst/>
            </a:prstGeom>
            <a:noFill/>
            <a:ln w="1143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92" name="Line 88"/>
            <p:cNvSpPr>
              <a:spLocks noChangeShapeType="1"/>
            </p:cNvSpPr>
            <p:nvPr/>
          </p:nvSpPr>
          <p:spPr bwMode="auto">
            <a:xfrm flipV="1">
              <a:off x="7787" y="2327"/>
              <a:ext cx="0" cy="616"/>
            </a:xfrm>
            <a:prstGeom prst="line">
              <a:avLst/>
            </a:prstGeom>
            <a:noFill/>
            <a:ln w="1143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93" name="Line 89"/>
            <p:cNvSpPr>
              <a:spLocks noChangeShapeType="1"/>
            </p:cNvSpPr>
            <p:nvPr/>
          </p:nvSpPr>
          <p:spPr bwMode="auto">
            <a:xfrm flipH="1" flipV="1">
              <a:off x="7241" y="1830"/>
              <a:ext cx="689" cy="403"/>
            </a:xfrm>
            <a:prstGeom prst="line">
              <a:avLst/>
            </a:prstGeom>
            <a:noFill/>
            <a:ln w="1143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94" name="Line 90"/>
            <p:cNvSpPr>
              <a:spLocks noChangeShapeType="1"/>
            </p:cNvSpPr>
            <p:nvPr/>
          </p:nvSpPr>
          <p:spPr bwMode="auto">
            <a:xfrm flipH="1">
              <a:off x="9830" y="1827"/>
              <a:ext cx="702" cy="401"/>
            </a:xfrm>
            <a:prstGeom prst="line">
              <a:avLst/>
            </a:prstGeom>
            <a:noFill/>
            <a:ln w="1143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95" name="Line 91"/>
            <p:cNvSpPr>
              <a:spLocks noChangeShapeType="1"/>
            </p:cNvSpPr>
            <p:nvPr/>
          </p:nvSpPr>
          <p:spPr bwMode="auto">
            <a:xfrm flipH="1">
              <a:off x="9981" y="1999"/>
              <a:ext cx="541" cy="307"/>
            </a:xfrm>
            <a:prstGeom prst="line">
              <a:avLst/>
            </a:prstGeom>
            <a:noFill/>
            <a:ln w="1143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96" name="Line 92"/>
            <p:cNvSpPr>
              <a:spLocks noChangeShapeType="1"/>
            </p:cNvSpPr>
            <p:nvPr/>
          </p:nvSpPr>
          <p:spPr bwMode="auto">
            <a:xfrm>
              <a:off x="9830" y="2228"/>
              <a:ext cx="0" cy="801"/>
            </a:xfrm>
            <a:prstGeom prst="line">
              <a:avLst/>
            </a:prstGeom>
            <a:noFill/>
            <a:ln w="1143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97" name="Line 93"/>
            <p:cNvSpPr>
              <a:spLocks noChangeShapeType="1"/>
            </p:cNvSpPr>
            <p:nvPr/>
          </p:nvSpPr>
          <p:spPr bwMode="auto">
            <a:xfrm>
              <a:off x="9830" y="3029"/>
              <a:ext cx="692" cy="406"/>
            </a:xfrm>
            <a:prstGeom prst="line">
              <a:avLst/>
            </a:prstGeom>
            <a:noFill/>
            <a:ln w="1143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98" name="Line 94"/>
            <p:cNvSpPr>
              <a:spLocks noChangeShapeType="1"/>
            </p:cNvSpPr>
            <p:nvPr/>
          </p:nvSpPr>
          <p:spPr bwMode="auto">
            <a:xfrm>
              <a:off x="9984" y="2951"/>
              <a:ext cx="530" cy="312"/>
            </a:xfrm>
            <a:prstGeom prst="line">
              <a:avLst/>
            </a:prstGeom>
            <a:noFill/>
            <a:ln w="1143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99" name="Line 95"/>
            <p:cNvSpPr>
              <a:spLocks noChangeShapeType="1"/>
            </p:cNvSpPr>
            <p:nvPr/>
          </p:nvSpPr>
          <p:spPr bwMode="auto">
            <a:xfrm flipV="1">
              <a:off x="10522" y="3034"/>
              <a:ext cx="699" cy="401"/>
            </a:xfrm>
            <a:prstGeom prst="line">
              <a:avLst/>
            </a:prstGeom>
            <a:noFill/>
            <a:ln w="1143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00" name="Line 96"/>
            <p:cNvSpPr>
              <a:spLocks noChangeShapeType="1"/>
            </p:cNvSpPr>
            <p:nvPr/>
          </p:nvSpPr>
          <p:spPr bwMode="auto">
            <a:xfrm flipV="1">
              <a:off x="11221" y="2230"/>
              <a:ext cx="0" cy="804"/>
            </a:xfrm>
            <a:prstGeom prst="line">
              <a:avLst/>
            </a:prstGeom>
            <a:noFill/>
            <a:ln w="1143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01" name="Line 97"/>
            <p:cNvSpPr>
              <a:spLocks noChangeShapeType="1"/>
            </p:cNvSpPr>
            <p:nvPr/>
          </p:nvSpPr>
          <p:spPr bwMode="auto">
            <a:xfrm flipV="1">
              <a:off x="11078" y="2324"/>
              <a:ext cx="0" cy="617"/>
            </a:xfrm>
            <a:prstGeom prst="line">
              <a:avLst/>
            </a:prstGeom>
            <a:noFill/>
            <a:ln w="1143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02" name="Line 98"/>
            <p:cNvSpPr>
              <a:spLocks noChangeShapeType="1"/>
            </p:cNvSpPr>
            <p:nvPr/>
          </p:nvSpPr>
          <p:spPr bwMode="auto">
            <a:xfrm flipH="1" flipV="1">
              <a:off x="10532" y="1827"/>
              <a:ext cx="689" cy="403"/>
            </a:xfrm>
            <a:prstGeom prst="line">
              <a:avLst/>
            </a:prstGeom>
            <a:noFill/>
            <a:ln w="1143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03" name="Rectangle 99"/>
            <p:cNvSpPr>
              <a:spLocks noChangeArrowheads="1"/>
            </p:cNvSpPr>
            <p:nvPr/>
          </p:nvSpPr>
          <p:spPr bwMode="auto">
            <a:xfrm>
              <a:off x="3991" y="3216"/>
              <a:ext cx="312" cy="406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204" name="Rectangle 100"/>
            <p:cNvSpPr>
              <a:spLocks noChangeArrowheads="1"/>
            </p:cNvSpPr>
            <p:nvPr/>
          </p:nvSpPr>
          <p:spPr bwMode="auto">
            <a:xfrm>
              <a:off x="4009" y="3238"/>
              <a:ext cx="260" cy="4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b="0" dirty="0">
                  <a:solidFill>
                    <a:srgbClr val="000000"/>
                  </a:solidFill>
                  <a:latin typeface="Times New Roman" pitchFamily="18" charset="0"/>
                </a:rPr>
                <a:t>N</a:t>
              </a:r>
              <a:endParaRPr lang="ru-RU" dirty="0"/>
            </a:p>
          </p:txBody>
        </p:sp>
        <p:sp>
          <p:nvSpPr>
            <p:cNvPr id="7205" name="Rectangle 101"/>
            <p:cNvSpPr>
              <a:spLocks noChangeArrowheads="1"/>
            </p:cNvSpPr>
            <p:nvPr/>
          </p:nvSpPr>
          <p:spPr bwMode="auto">
            <a:xfrm>
              <a:off x="4100" y="3609"/>
              <a:ext cx="121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0">
                  <a:solidFill>
                    <a:srgbClr val="000000"/>
                  </a:solidFill>
                  <a:latin typeface="Times New Roman" pitchFamily="18" charset="0"/>
                </a:rPr>
                <a:t>1</a:t>
              </a:r>
              <a:endParaRPr lang="ru-RU"/>
            </a:p>
          </p:txBody>
        </p:sp>
        <p:sp>
          <p:nvSpPr>
            <p:cNvPr id="7206" name="Rectangle 102"/>
            <p:cNvSpPr>
              <a:spLocks noChangeArrowheads="1"/>
            </p:cNvSpPr>
            <p:nvPr/>
          </p:nvSpPr>
          <p:spPr bwMode="auto">
            <a:xfrm>
              <a:off x="4927" y="2907"/>
              <a:ext cx="121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0">
                  <a:solidFill>
                    <a:srgbClr val="000000"/>
                  </a:solidFill>
                  <a:latin typeface="Times New Roman" pitchFamily="18" charset="0"/>
                </a:rPr>
                <a:t>6</a:t>
              </a:r>
              <a:endParaRPr lang="ru-RU"/>
            </a:p>
          </p:txBody>
        </p:sp>
        <p:sp>
          <p:nvSpPr>
            <p:cNvPr id="7207" name="Rectangle 103"/>
            <p:cNvSpPr>
              <a:spLocks noChangeArrowheads="1"/>
            </p:cNvSpPr>
            <p:nvPr/>
          </p:nvSpPr>
          <p:spPr bwMode="auto">
            <a:xfrm>
              <a:off x="3276" y="2995"/>
              <a:ext cx="121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0">
                  <a:solidFill>
                    <a:srgbClr val="000000"/>
                  </a:solidFill>
                  <a:latin typeface="Times New Roman" pitchFamily="18" charset="0"/>
                </a:rPr>
                <a:t>2</a:t>
              </a:r>
              <a:endParaRPr lang="ru-RU"/>
            </a:p>
          </p:txBody>
        </p:sp>
        <p:sp>
          <p:nvSpPr>
            <p:cNvPr id="7208" name="Rectangle 104"/>
            <p:cNvSpPr>
              <a:spLocks noChangeArrowheads="1"/>
            </p:cNvSpPr>
            <p:nvPr/>
          </p:nvSpPr>
          <p:spPr bwMode="auto">
            <a:xfrm>
              <a:off x="3135" y="2071"/>
              <a:ext cx="121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0">
                  <a:solidFill>
                    <a:srgbClr val="000000"/>
                  </a:solidFill>
                  <a:latin typeface="Times New Roman" pitchFamily="18" charset="0"/>
                </a:rPr>
                <a:t>3</a:t>
              </a:r>
              <a:endParaRPr lang="ru-RU"/>
            </a:p>
          </p:txBody>
        </p:sp>
        <p:sp>
          <p:nvSpPr>
            <p:cNvPr id="7209" name="Rectangle 105"/>
            <p:cNvSpPr>
              <a:spLocks noChangeArrowheads="1"/>
            </p:cNvSpPr>
            <p:nvPr/>
          </p:nvSpPr>
          <p:spPr bwMode="auto">
            <a:xfrm>
              <a:off x="4100" y="1468"/>
              <a:ext cx="121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0">
                  <a:solidFill>
                    <a:srgbClr val="000000"/>
                  </a:solidFill>
                  <a:latin typeface="Times New Roman" pitchFamily="18" charset="0"/>
                </a:rPr>
                <a:t>4</a:t>
              </a:r>
              <a:endParaRPr lang="ru-RU"/>
            </a:p>
          </p:txBody>
        </p:sp>
        <p:sp>
          <p:nvSpPr>
            <p:cNvPr id="7210" name="Rectangle 106"/>
            <p:cNvSpPr>
              <a:spLocks noChangeArrowheads="1"/>
            </p:cNvSpPr>
            <p:nvPr/>
          </p:nvSpPr>
          <p:spPr bwMode="auto">
            <a:xfrm>
              <a:off x="4906" y="2051"/>
              <a:ext cx="121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0">
                  <a:solidFill>
                    <a:srgbClr val="000000"/>
                  </a:solidFill>
                  <a:latin typeface="Times New Roman" pitchFamily="18" charset="0"/>
                </a:rPr>
                <a:t>5</a:t>
              </a:r>
              <a:endParaRPr lang="ru-RU"/>
            </a:p>
          </p:txBody>
        </p:sp>
        <p:sp>
          <p:nvSpPr>
            <p:cNvPr id="7211" name="Rectangle 107"/>
            <p:cNvSpPr>
              <a:spLocks noChangeArrowheads="1"/>
            </p:cNvSpPr>
            <p:nvPr/>
          </p:nvSpPr>
          <p:spPr bwMode="auto">
            <a:xfrm>
              <a:off x="3187" y="4026"/>
              <a:ext cx="1643" cy="4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b="0" dirty="0">
                  <a:solidFill>
                    <a:srgbClr val="000000"/>
                  </a:solidFill>
                  <a:latin typeface="Times New Roman" pitchFamily="18" charset="0"/>
                </a:rPr>
                <a:t>П</a:t>
              </a:r>
              <a:r>
                <a:rPr lang="uk-UA" b="0" dirty="0">
                  <a:solidFill>
                    <a:srgbClr val="000000"/>
                  </a:solidFill>
                  <a:latin typeface="Times New Roman" pitchFamily="18" charset="0"/>
                </a:rPr>
                <a:t>і</a:t>
              </a:r>
              <a:r>
                <a:rPr lang="en-US" b="0" dirty="0" err="1">
                  <a:solidFill>
                    <a:srgbClr val="000000"/>
                  </a:solidFill>
                  <a:latin typeface="Times New Roman" pitchFamily="18" charset="0"/>
                </a:rPr>
                <a:t>рим</a:t>
              </a:r>
              <a:r>
                <a:rPr lang="uk-UA" b="0" dirty="0">
                  <a:solidFill>
                    <a:srgbClr val="000000"/>
                  </a:solidFill>
                  <a:latin typeface="Times New Roman" pitchFamily="18" charset="0"/>
                </a:rPr>
                <a:t>і</a:t>
              </a:r>
              <a:r>
                <a:rPr lang="en-US" b="0" dirty="0" err="1">
                  <a:solidFill>
                    <a:srgbClr val="000000"/>
                  </a:solidFill>
                  <a:latin typeface="Times New Roman" pitchFamily="18" charset="0"/>
                </a:rPr>
                <a:t>дин</a:t>
              </a:r>
              <a:endParaRPr lang="ru-RU" dirty="0"/>
            </a:p>
          </p:txBody>
        </p:sp>
        <p:sp>
          <p:nvSpPr>
            <p:cNvPr id="7212" name="Rectangle 108"/>
            <p:cNvSpPr>
              <a:spLocks noChangeArrowheads="1"/>
            </p:cNvSpPr>
            <p:nvPr/>
          </p:nvSpPr>
          <p:spPr bwMode="auto">
            <a:xfrm>
              <a:off x="3302" y="1947"/>
              <a:ext cx="312" cy="406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213" name="Rectangle 109"/>
            <p:cNvSpPr>
              <a:spLocks noChangeArrowheads="1"/>
            </p:cNvSpPr>
            <p:nvPr/>
          </p:nvSpPr>
          <p:spPr bwMode="auto">
            <a:xfrm>
              <a:off x="3320" y="1968"/>
              <a:ext cx="260" cy="4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b="0">
                  <a:solidFill>
                    <a:srgbClr val="000000"/>
                  </a:solidFill>
                  <a:latin typeface="Times New Roman" pitchFamily="18" charset="0"/>
                </a:rPr>
                <a:t>N</a:t>
              </a:r>
              <a:endParaRPr lang="ru-RU"/>
            </a:p>
          </p:txBody>
        </p:sp>
        <p:sp>
          <p:nvSpPr>
            <p:cNvPr id="7214" name="Rectangle 110"/>
            <p:cNvSpPr>
              <a:spLocks noChangeArrowheads="1"/>
            </p:cNvSpPr>
            <p:nvPr/>
          </p:nvSpPr>
          <p:spPr bwMode="auto">
            <a:xfrm>
              <a:off x="7100" y="3232"/>
              <a:ext cx="312" cy="406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215" name="Rectangle 111"/>
            <p:cNvSpPr>
              <a:spLocks noChangeArrowheads="1"/>
            </p:cNvSpPr>
            <p:nvPr/>
          </p:nvSpPr>
          <p:spPr bwMode="auto">
            <a:xfrm>
              <a:off x="7118" y="3253"/>
              <a:ext cx="260" cy="4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b="0">
                  <a:solidFill>
                    <a:srgbClr val="000000"/>
                  </a:solidFill>
                  <a:latin typeface="Times New Roman" pitchFamily="18" charset="0"/>
                </a:rPr>
                <a:t>N</a:t>
              </a:r>
              <a:endParaRPr lang="ru-RU"/>
            </a:p>
          </p:txBody>
        </p:sp>
        <p:sp>
          <p:nvSpPr>
            <p:cNvPr id="7216" name="Rectangle 112"/>
            <p:cNvSpPr>
              <a:spLocks noChangeArrowheads="1"/>
            </p:cNvSpPr>
            <p:nvPr/>
          </p:nvSpPr>
          <p:spPr bwMode="auto">
            <a:xfrm>
              <a:off x="7209" y="3625"/>
              <a:ext cx="121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0">
                  <a:solidFill>
                    <a:srgbClr val="000000"/>
                  </a:solidFill>
                  <a:latin typeface="Times New Roman" pitchFamily="18" charset="0"/>
                </a:rPr>
                <a:t>1</a:t>
              </a:r>
              <a:endParaRPr lang="ru-RU"/>
            </a:p>
          </p:txBody>
        </p:sp>
        <p:sp>
          <p:nvSpPr>
            <p:cNvPr id="7217" name="Rectangle 113"/>
            <p:cNvSpPr>
              <a:spLocks noChangeArrowheads="1"/>
            </p:cNvSpPr>
            <p:nvPr/>
          </p:nvSpPr>
          <p:spPr bwMode="auto">
            <a:xfrm>
              <a:off x="6323" y="2943"/>
              <a:ext cx="121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0">
                  <a:solidFill>
                    <a:srgbClr val="000000"/>
                  </a:solidFill>
                  <a:latin typeface="Times New Roman" pitchFamily="18" charset="0"/>
                </a:rPr>
                <a:t>6</a:t>
              </a:r>
              <a:endParaRPr lang="ru-RU"/>
            </a:p>
          </p:txBody>
        </p:sp>
        <p:sp>
          <p:nvSpPr>
            <p:cNvPr id="7218" name="Rectangle 114"/>
            <p:cNvSpPr>
              <a:spLocks noChangeArrowheads="1"/>
            </p:cNvSpPr>
            <p:nvPr/>
          </p:nvSpPr>
          <p:spPr bwMode="auto">
            <a:xfrm>
              <a:off x="8140" y="2933"/>
              <a:ext cx="121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0">
                  <a:solidFill>
                    <a:srgbClr val="000000"/>
                  </a:solidFill>
                  <a:latin typeface="Times New Roman" pitchFamily="18" charset="0"/>
                </a:rPr>
                <a:t>2</a:t>
              </a:r>
              <a:endParaRPr lang="ru-RU"/>
            </a:p>
          </p:txBody>
        </p:sp>
        <p:sp>
          <p:nvSpPr>
            <p:cNvPr id="7219" name="Rectangle 115"/>
            <p:cNvSpPr>
              <a:spLocks noChangeArrowheads="1"/>
            </p:cNvSpPr>
            <p:nvPr/>
          </p:nvSpPr>
          <p:spPr bwMode="auto">
            <a:xfrm>
              <a:off x="8096" y="2105"/>
              <a:ext cx="121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0">
                  <a:solidFill>
                    <a:srgbClr val="000000"/>
                  </a:solidFill>
                  <a:latin typeface="Times New Roman" pitchFamily="18" charset="0"/>
                </a:rPr>
                <a:t>3</a:t>
              </a:r>
              <a:endParaRPr lang="ru-RU"/>
            </a:p>
          </p:txBody>
        </p:sp>
        <p:sp>
          <p:nvSpPr>
            <p:cNvPr id="7220" name="Rectangle 116"/>
            <p:cNvSpPr>
              <a:spLocks noChangeArrowheads="1"/>
            </p:cNvSpPr>
            <p:nvPr/>
          </p:nvSpPr>
          <p:spPr bwMode="auto">
            <a:xfrm>
              <a:off x="7209" y="1483"/>
              <a:ext cx="121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0">
                  <a:solidFill>
                    <a:srgbClr val="000000"/>
                  </a:solidFill>
                  <a:latin typeface="Times New Roman" pitchFamily="18" charset="0"/>
                </a:rPr>
                <a:t>4</a:t>
              </a:r>
              <a:endParaRPr lang="ru-RU"/>
            </a:p>
          </p:txBody>
        </p:sp>
        <p:sp>
          <p:nvSpPr>
            <p:cNvPr id="7221" name="Rectangle 117"/>
            <p:cNvSpPr>
              <a:spLocks noChangeArrowheads="1"/>
            </p:cNvSpPr>
            <p:nvPr/>
          </p:nvSpPr>
          <p:spPr bwMode="auto">
            <a:xfrm>
              <a:off x="6341" y="2064"/>
              <a:ext cx="121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0">
                  <a:solidFill>
                    <a:srgbClr val="000000"/>
                  </a:solidFill>
                  <a:latin typeface="Times New Roman" pitchFamily="18" charset="0"/>
                </a:rPr>
                <a:t>5</a:t>
              </a:r>
              <a:endParaRPr lang="ru-RU"/>
            </a:p>
          </p:txBody>
        </p:sp>
        <p:sp>
          <p:nvSpPr>
            <p:cNvPr id="7222" name="Rectangle 118"/>
            <p:cNvSpPr>
              <a:spLocks noChangeArrowheads="1"/>
            </p:cNvSpPr>
            <p:nvPr/>
          </p:nvSpPr>
          <p:spPr bwMode="auto">
            <a:xfrm>
              <a:off x="6442" y="4042"/>
              <a:ext cx="1618" cy="4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b="0" dirty="0">
                  <a:solidFill>
                    <a:srgbClr val="000000"/>
                  </a:solidFill>
                  <a:latin typeface="Times New Roman" pitchFamily="18" charset="0"/>
                </a:rPr>
                <a:t>П</a:t>
              </a:r>
              <a:r>
                <a:rPr lang="uk-UA" b="0" dirty="0">
                  <a:solidFill>
                    <a:srgbClr val="000000"/>
                  </a:solidFill>
                  <a:latin typeface="Times New Roman" pitchFamily="18" charset="0"/>
                </a:rPr>
                <a:t>і</a:t>
              </a:r>
              <a:r>
                <a:rPr lang="en-US" b="0" dirty="0" err="1">
                  <a:solidFill>
                    <a:srgbClr val="000000"/>
                  </a:solidFill>
                  <a:latin typeface="Times New Roman" pitchFamily="18" charset="0"/>
                </a:rPr>
                <a:t>ридазин</a:t>
              </a:r>
              <a:endParaRPr lang="ru-RU" dirty="0"/>
            </a:p>
          </p:txBody>
        </p:sp>
        <p:sp>
          <p:nvSpPr>
            <p:cNvPr id="7223" name="Rectangle 119"/>
            <p:cNvSpPr>
              <a:spLocks noChangeArrowheads="1"/>
            </p:cNvSpPr>
            <p:nvPr/>
          </p:nvSpPr>
          <p:spPr bwMode="auto">
            <a:xfrm>
              <a:off x="7810" y="2824"/>
              <a:ext cx="312" cy="406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224" name="Rectangle 120"/>
            <p:cNvSpPr>
              <a:spLocks noChangeArrowheads="1"/>
            </p:cNvSpPr>
            <p:nvPr/>
          </p:nvSpPr>
          <p:spPr bwMode="auto">
            <a:xfrm>
              <a:off x="7828" y="2845"/>
              <a:ext cx="260" cy="4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b="0">
                  <a:solidFill>
                    <a:srgbClr val="000000"/>
                  </a:solidFill>
                  <a:latin typeface="Times New Roman" pitchFamily="18" charset="0"/>
                </a:rPr>
                <a:t>N</a:t>
              </a:r>
              <a:endParaRPr lang="ru-RU"/>
            </a:p>
          </p:txBody>
        </p:sp>
        <p:sp>
          <p:nvSpPr>
            <p:cNvPr id="7225" name="Rectangle 121"/>
            <p:cNvSpPr>
              <a:spLocks noChangeArrowheads="1"/>
            </p:cNvSpPr>
            <p:nvPr/>
          </p:nvSpPr>
          <p:spPr bwMode="auto">
            <a:xfrm>
              <a:off x="10392" y="3230"/>
              <a:ext cx="312" cy="405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226" name="Rectangle 122"/>
            <p:cNvSpPr>
              <a:spLocks noChangeArrowheads="1"/>
            </p:cNvSpPr>
            <p:nvPr/>
          </p:nvSpPr>
          <p:spPr bwMode="auto">
            <a:xfrm>
              <a:off x="10410" y="3251"/>
              <a:ext cx="260" cy="4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b="0">
                  <a:solidFill>
                    <a:srgbClr val="000000"/>
                  </a:solidFill>
                  <a:latin typeface="Times New Roman" pitchFamily="18" charset="0"/>
                </a:rPr>
                <a:t>N</a:t>
              </a:r>
              <a:endParaRPr lang="ru-RU"/>
            </a:p>
          </p:txBody>
        </p:sp>
        <p:sp>
          <p:nvSpPr>
            <p:cNvPr id="7227" name="Rectangle 123"/>
            <p:cNvSpPr>
              <a:spLocks noChangeArrowheads="1"/>
            </p:cNvSpPr>
            <p:nvPr/>
          </p:nvSpPr>
          <p:spPr bwMode="auto">
            <a:xfrm>
              <a:off x="10501" y="3622"/>
              <a:ext cx="121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0">
                  <a:solidFill>
                    <a:srgbClr val="000000"/>
                  </a:solidFill>
                  <a:latin typeface="Times New Roman" pitchFamily="18" charset="0"/>
                </a:rPr>
                <a:t>1</a:t>
              </a:r>
              <a:endParaRPr lang="ru-RU"/>
            </a:p>
          </p:txBody>
        </p:sp>
        <p:sp>
          <p:nvSpPr>
            <p:cNvPr id="7228" name="Rectangle 124"/>
            <p:cNvSpPr>
              <a:spLocks noChangeArrowheads="1"/>
            </p:cNvSpPr>
            <p:nvPr/>
          </p:nvSpPr>
          <p:spPr bwMode="auto">
            <a:xfrm>
              <a:off x="11385" y="2979"/>
              <a:ext cx="121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0">
                  <a:solidFill>
                    <a:srgbClr val="000000"/>
                  </a:solidFill>
                  <a:latin typeface="Times New Roman" pitchFamily="18" charset="0"/>
                </a:rPr>
                <a:t>6</a:t>
              </a:r>
              <a:endParaRPr lang="ru-RU"/>
            </a:p>
          </p:txBody>
        </p:sp>
        <p:sp>
          <p:nvSpPr>
            <p:cNvPr id="7229" name="Rectangle 125"/>
            <p:cNvSpPr>
              <a:spLocks noChangeArrowheads="1"/>
            </p:cNvSpPr>
            <p:nvPr/>
          </p:nvSpPr>
          <p:spPr bwMode="auto">
            <a:xfrm>
              <a:off x="9620" y="2948"/>
              <a:ext cx="121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0">
                  <a:solidFill>
                    <a:srgbClr val="000000"/>
                  </a:solidFill>
                  <a:latin typeface="Times New Roman" pitchFamily="18" charset="0"/>
                </a:rPr>
                <a:t>2</a:t>
              </a:r>
              <a:endParaRPr lang="ru-RU"/>
            </a:p>
          </p:txBody>
        </p:sp>
        <p:sp>
          <p:nvSpPr>
            <p:cNvPr id="7230" name="Rectangle 126"/>
            <p:cNvSpPr>
              <a:spLocks noChangeArrowheads="1"/>
            </p:cNvSpPr>
            <p:nvPr/>
          </p:nvSpPr>
          <p:spPr bwMode="auto">
            <a:xfrm>
              <a:off x="9615" y="2043"/>
              <a:ext cx="121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0">
                  <a:solidFill>
                    <a:srgbClr val="000000"/>
                  </a:solidFill>
                  <a:latin typeface="Times New Roman" pitchFamily="18" charset="0"/>
                </a:rPr>
                <a:t>3</a:t>
              </a:r>
              <a:endParaRPr lang="ru-RU"/>
            </a:p>
          </p:txBody>
        </p:sp>
        <p:sp>
          <p:nvSpPr>
            <p:cNvPr id="7231" name="Rectangle 127"/>
            <p:cNvSpPr>
              <a:spLocks noChangeArrowheads="1"/>
            </p:cNvSpPr>
            <p:nvPr/>
          </p:nvSpPr>
          <p:spPr bwMode="auto">
            <a:xfrm>
              <a:off x="10522" y="1338"/>
              <a:ext cx="121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0">
                  <a:solidFill>
                    <a:srgbClr val="000000"/>
                  </a:solidFill>
                  <a:latin typeface="Times New Roman" pitchFamily="18" charset="0"/>
                </a:rPr>
                <a:t>4</a:t>
              </a:r>
              <a:endParaRPr lang="ru-RU"/>
            </a:p>
          </p:txBody>
        </p:sp>
        <p:sp>
          <p:nvSpPr>
            <p:cNvPr id="7232" name="Rectangle 128"/>
            <p:cNvSpPr>
              <a:spLocks noChangeArrowheads="1"/>
            </p:cNvSpPr>
            <p:nvPr/>
          </p:nvSpPr>
          <p:spPr bwMode="auto">
            <a:xfrm>
              <a:off x="11383" y="2058"/>
              <a:ext cx="121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0">
                  <a:solidFill>
                    <a:srgbClr val="000000"/>
                  </a:solidFill>
                  <a:latin typeface="Times New Roman" pitchFamily="18" charset="0"/>
                </a:rPr>
                <a:t>5</a:t>
              </a:r>
              <a:endParaRPr lang="ru-RU"/>
            </a:p>
          </p:txBody>
        </p:sp>
        <p:sp>
          <p:nvSpPr>
            <p:cNvPr id="7233" name="Rectangle 129"/>
            <p:cNvSpPr>
              <a:spLocks noChangeArrowheads="1"/>
            </p:cNvSpPr>
            <p:nvPr/>
          </p:nvSpPr>
          <p:spPr bwMode="auto">
            <a:xfrm>
              <a:off x="9734" y="4039"/>
              <a:ext cx="1239" cy="4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b="0" dirty="0">
                  <a:solidFill>
                    <a:srgbClr val="000000"/>
                  </a:solidFill>
                  <a:latin typeface="Times New Roman" pitchFamily="18" charset="0"/>
                </a:rPr>
                <a:t>П</a:t>
              </a:r>
              <a:r>
                <a:rPr lang="uk-UA" b="0" dirty="0">
                  <a:solidFill>
                    <a:srgbClr val="000000"/>
                  </a:solidFill>
                  <a:latin typeface="Times New Roman" pitchFamily="18" charset="0"/>
                </a:rPr>
                <a:t>і</a:t>
              </a:r>
              <a:r>
                <a:rPr lang="en-US" b="0" dirty="0">
                  <a:solidFill>
                    <a:srgbClr val="000000"/>
                  </a:solidFill>
                  <a:latin typeface="Times New Roman" pitchFamily="18" charset="0"/>
                </a:rPr>
                <a:t>р</a:t>
              </a:r>
              <a:r>
                <a:rPr lang="ru-RU" b="0" dirty="0">
                  <a:solidFill>
                    <a:srgbClr val="000000"/>
                  </a:solidFill>
                  <a:latin typeface="Times New Roman" pitchFamily="18" charset="0"/>
                </a:rPr>
                <a:t>а</a:t>
              </a:r>
              <a:r>
                <a:rPr lang="en-US" b="0" dirty="0" err="1">
                  <a:solidFill>
                    <a:srgbClr val="000000"/>
                  </a:solidFill>
                  <a:latin typeface="Times New Roman" pitchFamily="18" charset="0"/>
                </a:rPr>
                <a:t>зин</a:t>
              </a:r>
              <a:endParaRPr lang="ru-RU" dirty="0"/>
            </a:p>
          </p:txBody>
        </p:sp>
        <p:sp>
          <p:nvSpPr>
            <p:cNvPr id="7234" name="Rectangle 130"/>
            <p:cNvSpPr>
              <a:spLocks noChangeArrowheads="1"/>
            </p:cNvSpPr>
            <p:nvPr/>
          </p:nvSpPr>
          <p:spPr bwMode="auto">
            <a:xfrm>
              <a:off x="10418" y="1551"/>
              <a:ext cx="312" cy="406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235" name="Rectangle 131"/>
            <p:cNvSpPr>
              <a:spLocks noChangeArrowheads="1"/>
            </p:cNvSpPr>
            <p:nvPr/>
          </p:nvSpPr>
          <p:spPr bwMode="auto">
            <a:xfrm>
              <a:off x="10436" y="1572"/>
              <a:ext cx="260" cy="4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b="0">
                  <a:solidFill>
                    <a:srgbClr val="000000"/>
                  </a:solidFill>
                  <a:latin typeface="Times New Roman" pitchFamily="18" charset="0"/>
                </a:rPr>
                <a:t>N</a:t>
              </a:r>
              <a:endParaRPr lang="ru-RU"/>
            </a:p>
          </p:txBody>
        </p:sp>
      </p:grp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16269FD9-F3A0-45F2-87F9-0D79C196F3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678" y="3227120"/>
            <a:ext cx="7200800" cy="284095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Объект 2"/>
          <p:cNvSpPr>
            <a:spLocks noGrp="1"/>
          </p:cNvSpPr>
          <p:nvPr>
            <p:ph idx="1"/>
          </p:nvPr>
        </p:nvSpPr>
        <p:spPr>
          <a:xfrm>
            <a:off x="46038" y="-15875"/>
            <a:ext cx="9109075" cy="6669088"/>
          </a:xfrm>
        </p:spPr>
        <p:txBody>
          <a:bodyPr/>
          <a:lstStyle/>
          <a:p>
            <a:pPr marL="0" indent="0" algn="ctr">
              <a:buFontTx/>
              <a:buNone/>
              <a:defRPr/>
            </a:pPr>
            <a:r>
              <a:rPr lang="ru-RU" sz="2400" cap="all" dirty="0">
                <a:solidFill>
                  <a:srgbClr val="FF0000"/>
                </a:solidFill>
              </a:rPr>
              <a:t>Характеристика </a:t>
            </a:r>
            <a:r>
              <a:rPr lang="uk-UA" sz="2400" cap="all" dirty="0" smtClean="0">
                <a:solidFill>
                  <a:srgbClr val="FF0000"/>
                </a:solidFill>
              </a:rPr>
              <a:t>ароматичності сполуки</a:t>
            </a:r>
          </a:p>
          <a:p>
            <a:pPr marL="0" indent="0" algn="ctr">
              <a:buFontTx/>
              <a:buNone/>
              <a:defRPr/>
            </a:pPr>
            <a:r>
              <a:rPr lang="ru-RU" sz="2000" dirty="0" smtClean="0"/>
              <a:t>– </a:t>
            </a:r>
            <a:r>
              <a:rPr lang="uk-UA" sz="2000" dirty="0" smtClean="0"/>
              <a:t>наявність плоскої циклічної системи, яка має замкнутий ланцюг кон'югації, що містить </a:t>
            </a:r>
            <a:r>
              <a:rPr lang="ru-RU" sz="2000" dirty="0" smtClean="0"/>
              <a:t>(</a:t>
            </a:r>
            <a:r>
              <a:rPr lang="ru-RU" sz="2000" dirty="0"/>
              <a:t>4</a:t>
            </a:r>
            <a:r>
              <a:rPr lang="en-US" sz="2000" dirty="0"/>
              <a:t>n</a:t>
            </a:r>
            <a:r>
              <a:rPr lang="ru-RU" sz="2000" dirty="0"/>
              <a:t>+2) </a:t>
            </a:r>
            <a:r>
              <a:rPr lang="el-GR" sz="2000" dirty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sz="2000" dirty="0" smtClean="0">
                <a:cs typeface="Times New Roman" pitchFamily="18" charset="0"/>
              </a:rPr>
              <a:t>-</a:t>
            </a:r>
            <a:r>
              <a:rPr lang="uk-UA" sz="2000" dirty="0" smtClean="0">
                <a:cs typeface="Times New Roman" pitchFamily="18" charset="0"/>
              </a:rPr>
              <a:t>електронів</a:t>
            </a:r>
            <a:r>
              <a:rPr lang="ru-RU" sz="2000" dirty="0" smtClean="0">
                <a:cs typeface="Times New Roman" pitchFamily="18" charset="0"/>
              </a:rPr>
              <a:t>.</a:t>
            </a:r>
            <a:endParaRPr lang="ru-RU" sz="2000" dirty="0">
              <a:cs typeface="Times New Roman" pitchFamily="18" charset="0"/>
            </a:endParaRPr>
          </a:p>
          <a:p>
            <a:pPr marL="0" indent="0" algn="just">
              <a:buFontTx/>
              <a:buNone/>
              <a:defRPr/>
            </a:pPr>
            <a:endParaRPr lang="ru-RU" sz="1200" dirty="0">
              <a:cs typeface="Times New Roman" pitchFamily="18" charset="0"/>
            </a:endParaRPr>
          </a:p>
          <a:p>
            <a:pPr marL="0" indent="0" algn="ctr">
              <a:buFontTx/>
              <a:buNone/>
              <a:defRPr/>
            </a:pPr>
            <a:r>
              <a:rPr lang="ru-RU" sz="2400" cap="all" dirty="0" err="1">
                <a:solidFill>
                  <a:srgbClr val="FF0000"/>
                </a:solidFill>
              </a:rPr>
              <a:t>Ароматичність</a:t>
            </a:r>
            <a:r>
              <a:rPr lang="ru-RU" sz="2400" cap="all" dirty="0">
                <a:solidFill>
                  <a:srgbClr val="FF0000"/>
                </a:solidFill>
              </a:rPr>
              <a:t> </a:t>
            </a:r>
            <a:r>
              <a:rPr lang="ru-RU" sz="2400" cap="all" dirty="0" err="1">
                <a:solidFill>
                  <a:srgbClr val="FF0000"/>
                </a:solidFill>
              </a:rPr>
              <a:t>п'ятичленного</a:t>
            </a:r>
            <a:r>
              <a:rPr lang="ru-RU" sz="2400" cap="all" dirty="0">
                <a:solidFill>
                  <a:srgbClr val="FF0000"/>
                </a:solidFill>
              </a:rPr>
              <a:t> гетероциклу з 2-ма </a:t>
            </a:r>
            <a:r>
              <a:rPr lang="el-GR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sz="2400" cap="all" dirty="0">
                <a:solidFill>
                  <a:srgbClr val="FF0000"/>
                </a:solidFill>
                <a:cs typeface="Times New Roman" pitchFamily="18" charset="0"/>
              </a:rPr>
              <a:t>-</a:t>
            </a:r>
            <a:r>
              <a:rPr lang="ru-RU" sz="2400" cap="all" dirty="0" err="1">
                <a:solidFill>
                  <a:srgbClr val="FF0000"/>
                </a:solidFill>
                <a:cs typeface="Times New Roman" pitchFamily="18" charset="0"/>
              </a:rPr>
              <a:t>зв’язками</a:t>
            </a:r>
            <a:r>
              <a:rPr lang="ru-RU" sz="2400" cap="all" dirty="0">
                <a:solidFill>
                  <a:srgbClr val="FF0000"/>
                </a:solidFill>
                <a:cs typeface="Times New Roman" pitchFamily="18" charset="0"/>
              </a:rPr>
              <a:t>: </a:t>
            </a:r>
          </a:p>
          <a:p>
            <a:pPr marL="0" indent="0">
              <a:defRPr/>
            </a:pPr>
            <a:r>
              <a:rPr lang="ru-RU" sz="2000" dirty="0">
                <a:solidFill>
                  <a:srgbClr val="000000"/>
                </a:solidFill>
                <a:cs typeface="Times New Roman" pitchFamily="18" charset="0"/>
              </a:rPr>
              <a:t>в </a:t>
            </a:r>
            <a:r>
              <a:rPr lang="ru-RU" sz="20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кон'югацію</a:t>
            </a:r>
            <a:r>
              <a:rPr lang="ru-RU" sz="2000" dirty="0">
                <a:solidFill>
                  <a:srgbClr val="000000"/>
                </a:solidFill>
                <a:cs typeface="Times New Roman" panose="02020603050405020304" pitchFamily="18" charset="0"/>
              </a:rPr>
              <a:t> з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π-</a:t>
            </a:r>
            <a:r>
              <a:rPr lang="ru-RU" sz="20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електронами</a:t>
            </a:r>
            <a:r>
              <a:rPr lang="ru-RU" sz="2000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подвійних</a:t>
            </a:r>
            <a:r>
              <a:rPr lang="ru-RU" sz="2000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зв'язків</a:t>
            </a:r>
            <a:r>
              <a:rPr lang="ru-RU" sz="2000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вступає</a:t>
            </a:r>
            <a:r>
              <a:rPr lang="ru-RU" sz="2000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неподілена</a:t>
            </a:r>
            <a:r>
              <a:rPr lang="ru-RU" sz="2000" dirty="0">
                <a:solidFill>
                  <a:srgbClr val="000000"/>
                </a:solidFill>
                <a:cs typeface="Times New Roman" panose="02020603050405020304" pitchFamily="18" charset="0"/>
              </a:rPr>
              <a:t> пара </a:t>
            </a:r>
            <a:r>
              <a:rPr lang="ru-RU" sz="20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електронів</a:t>
            </a:r>
            <a:r>
              <a:rPr lang="ru-RU" sz="2000" dirty="0">
                <a:solidFill>
                  <a:srgbClr val="000000"/>
                </a:solidFill>
                <a:cs typeface="Times New Roman" panose="02020603050405020304" pitchFamily="18" charset="0"/>
              </a:rPr>
              <a:t> гетероатому, </a:t>
            </a:r>
            <a:r>
              <a:rPr lang="ru-RU" sz="20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утворюється</a:t>
            </a:r>
            <a:r>
              <a:rPr lang="ru-RU" sz="2000" dirty="0">
                <a:solidFill>
                  <a:srgbClr val="000000"/>
                </a:solidFill>
                <a:cs typeface="Times New Roman" panose="02020603050405020304" pitchFamily="18" charset="0"/>
              </a:rPr>
              <a:t> замкнута система.</a:t>
            </a:r>
          </a:p>
          <a:p>
            <a:pPr marL="0" indent="0">
              <a:defRPr/>
            </a:pPr>
            <a:endParaRPr lang="ru-RU" sz="2000" dirty="0">
              <a:solidFill>
                <a:srgbClr val="000000"/>
              </a:solidFill>
            </a:endParaRPr>
          </a:p>
          <a:p>
            <a:pPr marL="0" indent="0">
              <a:defRPr/>
            </a:pPr>
            <a:endParaRPr lang="ru-RU" sz="2000" dirty="0">
              <a:solidFill>
                <a:srgbClr val="000000"/>
              </a:solidFill>
            </a:endParaRPr>
          </a:p>
          <a:p>
            <a:pPr marL="0" indent="0">
              <a:defRPr/>
            </a:pPr>
            <a:endParaRPr lang="ru-RU" sz="2000" dirty="0">
              <a:solidFill>
                <a:srgbClr val="000000"/>
              </a:solidFill>
            </a:endParaRPr>
          </a:p>
          <a:p>
            <a:pPr marL="0" indent="0">
              <a:defRPr/>
            </a:pPr>
            <a:endParaRPr lang="ru-RU" sz="2000" dirty="0">
              <a:solidFill>
                <a:srgbClr val="000000"/>
              </a:solidFill>
            </a:endParaRPr>
          </a:p>
          <a:p>
            <a:pPr marL="0" indent="0" algn="just">
              <a:defRPr/>
            </a:pPr>
            <a:r>
              <a:rPr lang="ru-RU" sz="2000" dirty="0">
                <a:solidFill>
                  <a:srgbClr val="000000"/>
                </a:solidFill>
              </a:rPr>
              <a:t>Атом </a:t>
            </a:r>
            <a:r>
              <a:rPr lang="ru-RU" sz="2000" dirty="0" err="1">
                <a:solidFill>
                  <a:srgbClr val="000000"/>
                </a:solidFill>
              </a:rPr>
              <a:t>нітрогену</a:t>
            </a:r>
            <a:r>
              <a:rPr lang="ru-RU" sz="2000" dirty="0">
                <a:solidFill>
                  <a:srgbClr val="000000"/>
                </a:solidFill>
              </a:rPr>
              <a:t> у </a:t>
            </a:r>
            <a:r>
              <a:rPr lang="en-US" sz="2000" dirty="0" err="1" smtClean="0">
                <a:solidFill>
                  <a:srgbClr val="000000"/>
                </a:solidFill>
              </a:rPr>
              <a:t>sp</a:t>
            </a:r>
            <a:r>
              <a:rPr lang="en-US" sz="2000" baseline="30000" dirty="0" err="1" smtClean="0">
                <a:solidFill>
                  <a:srgbClr val="000000"/>
                </a:solidFill>
              </a:rPr>
              <a:t>2</a:t>
            </a:r>
            <a:r>
              <a:rPr lang="en-US" sz="2000" dirty="0" smtClean="0">
                <a:solidFill>
                  <a:srgbClr val="000000"/>
                </a:solidFill>
              </a:rPr>
              <a:t>-</a:t>
            </a:r>
            <a:r>
              <a:rPr lang="uk-UA" sz="2000" dirty="0" smtClean="0">
                <a:solidFill>
                  <a:srgbClr val="000000"/>
                </a:solidFill>
              </a:rPr>
              <a:t>гібридизації, який має електронну конфігурацію</a:t>
            </a:r>
            <a:r>
              <a:rPr lang="ru-RU" sz="2000" dirty="0" smtClean="0">
                <a:solidFill>
                  <a:srgbClr val="000000"/>
                </a:solidFill>
              </a:rPr>
              <a:t>, </a:t>
            </a:r>
            <a:r>
              <a:rPr lang="ru-RU" sz="2000" dirty="0">
                <a:solidFill>
                  <a:srgbClr val="000000"/>
                </a:solidFill>
              </a:rPr>
              <a:t>в </a:t>
            </a:r>
            <a:r>
              <a:rPr lang="uk-UA" sz="2000" dirty="0" smtClean="0">
                <a:solidFill>
                  <a:srgbClr val="000000"/>
                </a:solidFill>
              </a:rPr>
              <a:t>якій неподілена пара електронів займає негібридизовану р-атомну </a:t>
            </a:r>
            <a:r>
              <a:rPr lang="ru-RU" sz="2000" dirty="0" err="1" smtClean="0">
                <a:solidFill>
                  <a:srgbClr val="000000"/>
                </a:solidFill>
              </a:rPr>
              <a:t>орбіталь</a:t>
            </a:r>
            <a:r>
              <a:rPr lang="ru-RU" sz="2000" dirty="0" smtClean="0">
                <a:solidFill>
                  <a:srgbClr val="000000"/>
                </a:solidFill>
              </a:rPr>
              <a:t> </a:t>
            </a:r>
            <a:r>
              <a:rPr lang="ru-RU" sz="2000" dirty="0">
                <a:solidFill>
                  <a:srgbClr val="000000"/>
                </a:solidFill>
              </a:rPr>
              <a:t>– </a:t>
            </a:r>
            <a:r>
              <a:rPr lang="ru-RU" sz="2000" b="1" dirty="0" err="1">
                <a:solidFill>
                  <a:srgbClr val="FF0000"/>
                </a:solidFill>
              </a:rPr>
              <a:t>пірольний</a:t>
            </a:r>
            <a:r>
              <a:rPr lang="ru-RU" sz="2000" b="1" dirty="0">
                <a:solidFill>
                  <a:srgbClr val="FF0000"/>
                </a:solidFill>
              </a:rPr>
              <a:t> атом</a:t>
            </a:r>
            <a:r>
              <a:rPr lang="ru-RU" sz="2000" b="1" dirty="0">
                <a:solidFill>
                  <a:srgbClr val="000000"/>
                </a:solidFill>
              </a:rPr>
              <a:t> </a:t>
            </a:r>
            <a:r>
              <a:rPr lang="ru-RU" sz="2000" dirty="0">
                <a:solidFill>
                  <a:srgbClr val="000000"/>
                </a:solidFill>
              </a:rPr>
              <a:t>(</a:t>
            </a:r>
            <a:r>
              <a:rPr lang="ru-RU" sz="2000" dirty="0" err="1">
                <a:solidFill>
                  <a:srgbClr val="000000"/>
                </a:solidFill>
              </a:rPr>
              <a:t>аналогічно</a:t>
            </a:r>
            <a:r>
              <a:rPr lang="ru-RU" sz="2000" dirty="0">
                <a:solidFill>
                  <a:srgbClr val="000000"/>
                </a:solidFill>
              </a:rPr>
              <a:t> в </a:t>
            </a:r>
            <a:r>
              <a:rPr lang="ru-RU" sz="2000" dirty="0" err="1">
                <a:solidFill>
                  <a:srgbClr val="000000"/>
                </a:solidFill>
              </a:rPr>
              <a:t>фурані</a:t>
            </a:r>
            <a:r>
              <a:rPr lang="ru-RU" sz="2000" dirty="0">
                <a:solidFill>
                  <a:srgbClr val="000000"/>
                </a:solidFill>
              </a:rPr>
              <a:t> та </a:t>
            </a:r>
            <a:r>
              <a:rPr lang="ru-RU" sz="2000" dirty="0" err="1">
                <a:solidFill>
                  <a:srgbClr val="000000"/>
                </a:solidFill>
              </a:rPr>
              <a:t>тіофені</a:t>
            </a:r>
            <a:r>
              <a:rPr lang="ru-RU" sz="2000" dirty="0">
                <a:solidFill>
                  <a:srgbClr val="000000"/>
                </a:solidFill>
              </a:rPr>
              <a:t>).</a:t>
            </a:r>
          </a:p>
          <a:p>
            <a:pPr marL="0" indent="0" algn="just">
              <a:defRPr/>
            </a:pPr>
            <a:r>
              <a:rPr lang="ru-RU" sz="2000" dirty="0">
                <a:solidFill>
                  <a:srgbClr val="000000"/>
                </a:solidFill>
              </a:rPr>
              <a:t>Гетероатом, </a:t>
            </a:r>
            <a:r>
              <a:rPr lang="ru-RU" sz="2000" dirty="0" err="1">
                <a:solidFill>
                  <a:srgbClr val="000000"/>
                </a:solidFill>
              </a:rPr>
              <a:t>який</a:t>
            </a:r>
            <a:r>
              <a:rPr lang="ru-RU" sz="2000" dirty="0">
                <a:solidFill>
                  <a:srgbClr val="000000"/>
                </a:solidFill>
              </a:rPr>
              <a:t>  вносить у </a:t>
            </a:r>
            <a:r>
              <a:rPr lang="el-GR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sz="2000" dirty="0">
                <a:solidFill>
                  <a:srgbClr val="000000"/>
                </a:solidFill>
                <a:cs typeface="Times New Roman" pitchFamily="18" charset="0"/>
              </a:rPr>
              <a:t>-</a:t>
            </a:r>
            <a:r>
              <a:rPr lang="ru-RU" sz="2000" dirty="0" err="1">
                <a:solidFill>
                  <a:srgbClr val="000000"/>
                </a:solidFill>
                <a:cs typeface="Times New Roman" pitchFamily="18" charset="0"/>
              </a:rPr>
              <a:t>електронну</a:t>
            </a:r>
            <a:r>
              <a:rPr lang="ru-RU" sz="2000" dirty="0">
                <a:solidFill>
                  <a:srgbClr val="000000"/>
                </a:solidFill>
                <a:cs typeface="Times New Roman" pitchFamily="18" charset="0"/>
              </a:rPr>
              <a:t> систему 2 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ē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cs typeface="Times New Roman" pitchFamily="18" charset="0"/>
              </a:rPr>
              <a:t>які</a:t>
            </a:r>
            <a:r>
              <a:rPr lang="ru-RU" sz="20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cs typeface="Times New Roman" pitchFamily="18" charset="0"/>
              </a:rPr>
              <a:t>займають</a:t>
            </a:r>
            <a:r>
              <a:rPr lang="ru-RU" sz="2000" dirty="0">
                <a:solidFill>
                  <a:srgbClr val="000000"/>
                </a:solidFill>
                <a:cs typeface="Times New Roman" pitchFamily="18" charset="0"/>
              </a:rPr>
              <a:t>         р-</a:t>
            </a:r>
            <a:r>
              <a:rPr lang="ru-RU" sz="2000" dirty="0" err="1">
                <a:solidFill>
                  <a:srgbClr val="000000"/>
                </a:solidFill>
                <a:cs typeface="Times New Roman" pitchFamily="18" charset="0"/>
              </a:rPr>
              <a:t>атомну</a:t>
            </a:r>
            <a:r>
              <a:rPr lang="ru-RU" sz="20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cs typeface="Times New Roman" pitchFamily="18" charset="0"/>
              </a:rPr>
              <a:t>орбіталь</a:t>
            </a:r>
            <a:r>
              <a:rPr lang="ru-RU" sz="2000" dirty="0">
                <a:solidFill>
                  <a:srgbClr val="000000"/>
                </a:solidFill>
                <a:cs typeface="Times New Roman" pitchFamily="18" charset="0"/>
              </a:rPr>
              <a:t>, і </a:t>
            </a:r>
            <a:r>
              <a:rPr lang="ru-RU" sz="2000" dirty="0" err="1">
                <a:solidFill>
                  <a:srgbClr val="000000"/>
                </a:solidFill>
                <a:cs typeface="Times New Roman" pitchFamily="18" charset="0"/>
              </a:rPr>
              <a:t>утворює</a:t>
            </a:r>
            <a:r>
              <a:rPr lang="ru-RU" sz="2000" dirty="0">
                <a:solidFill>
                  <a:srgbClr val="000000"/>
                </a:solidFill>
                <a:cs typeface="Times New Roman" pitchFamily="18" charset="0"/>
              </a:rPr>
              <a:t>  з </a:t>
            </a:r>
            <a:r>
              <a:rPr lang="ru-RU" sz="2000" dirty="0" err="1">
                <a:solidFill>
                  <a:srgbClr val="000000"/>
                </a:solidFill>
                <a:cs typeface="Times New Roman" pitchFamily="18" charset="0"/>
              </a:rPr>
              <a:t>іншими</a:t>
            </a:r>
            <a:r>
              <a:rPr lang="ru-RU" sz="2000" dirty="0">
                <a:solidFill>
                  <a:srgbClr val="000000"/>
                </a:solidFill>
                <a:cs typeface="Times New Roman" pitchFamily="18" charset="0"/>
              </a:rPr>
              <a:t> атомами </a:t>
            </a:r>
            <a:r>
              <a:rPr lang="ru-RU" sz="2000" dirty="0" err="1">
                <a:solidFill>
                  <a:srgbClr val="000000"/>
                </a:solidFill>
                <a:cs typeface="Times New Roman" pitchFamily="18" charset="0"/>
              </a:rPr>
              <a:t>тільки</a:t>
            </a:r>
            <a:r>
              <a:rPr lang="ru-RU" sz="2000" dirty="0">
                <a:solidFill>
                  <a:srgbClr val="000000"/>
                </a:solidFill>
                <a:cs typeface="Times New Roman" pitchFamily="18" charset="0"/>
              </a:rPr>
              <a:t>       </a:t>
            </a:r>
            <a:r>
              <a:rPr lang="el-GR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σ</a:t>
            </a:r>
            <a:r>
              <a:rPr lang="ru-RU" sz="2000" dirty="0">
                <a:solidFill>
                  <a:srgbClr val="000000"/>
                </a:solidFill>
                <a:cs typeface="Times New Roman" pitchFamily="18" charset="0"/>
              </a:rPr>
              <a:t>-</a:t>
            </a:r>
            <a:r>
              <a:rPr lang="ru-RU" sz="2000" dirty="0" err="1">
                <a:solidFill>
                  <a:srgbClr val="000000"/>
                </a:solidFill>
                <a:cs typeface="Times New Roman" pitchFamily="18" charset="0"/>
              </a:rPr>
              <a:t>зв’язки</a:t>
            </a:r>
            <a:r>
              <a:rPr lang="ru-RU" sz="20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Times New Roman"/>
                <a:cs typeface="Times New Roman"/>
              </a:rPr>
              <a:t>−</a:t>
            </a:r>
            <a:r>
              <a:rPr lang="ru-RU" sz="20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rgbClr val="FF0000"/>
                </a:solidFill>
                <a:cs typeface="Times New Roman" pitchFamily="18" charset="0"/>
              </a:rPr>
              <a:t>гетероатом </a:t>
            </a:r>
            <a:r>
              <a:rPr lang="ru-RU" sz="2000" b="1" dirty="0" err="1">
                <a:solidFill>
                  <a:srgbClr val="FF0000"/>
                </a:solidFill>
                <a:cs typeface="Times New Roman" pitchFamily="18" charset="0"/>
              </a:rPr>
              <a:t>пірольного</a:t>
            </a:r>
            <a:r>
              <a:rPr lang="ru-RU" sz="2000" b="1" dirty="0">
                <a:solidFill>
                  <a:srgbClr val="FF0000"/>
                </a:solidFill>
                <a:cs typeface="Times New Roman" pitchFamily="18" charset="0"/>
              </a:rPr>
              <a:t> типу.</a:t>
            </a:r>
            <a:endParaRPr lang="ru-RU" sz="2000" b="1" dirty="0">
              <a:solidFill>
                <a:srgbClr val="FF0000"/>
              </a:solidFill>
            </a:endParaRPr>
          </a:p>
          <a:p>
            <a:pPr marL="0" indent="0" algn="just">
              <a:buFontTx/>
              <a:buNone/>
              <a:defRPr/>
            </a:pPr>
            <a:endParaRPr lang="ru-RU" sz="2400" dirty="0"/>
          </a:p>
        </p:txBody>
      </p:sp>
      <p:graphicFrame>
        <p:nvGraphicFramePr>
          <p:cNvPr id="8195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1025841"/>
              </p:ext>
            </p:extLst>
          </p:nvPr>
        </p:nvGraphicFramePr>
        <p:xfrm>
          <a:off x="2195736" y="2852936"/>
          <a:ext cx="4320480" cy="15841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23" name="ISIS/Draw Sketch" r:id="rId3" imgW="2390760" imgH="1333440" progId="ISISServer">
                  <p:embed/>
                </p:oleObj>
              </mc:Choice>
              <mc:Fallback>
                <p:oleObj name="ISIS/Draw Sketch" r:id="rId3" imgW="2390760" imgH="1333440" progId="ISISServer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5736" y="2852936"/>
                        <a:ext cx="4320480" cy="158417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950" y="188913"/>
            <a:ext cx="9004300" cy="4525962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ru-RU" sz="2400" cap="all" dirty="0">
                <a:solidFill>
                  <a:srgbClr val="FF0000"/>
                </a:solidFill>
              </a:rPr>
              <a:t>В ряду 6-</a:t>
            </a:r>
            <a:r>
              <a:rPr lang="ru-RU" sz="2400" cap="all" dirty="0" err="1">
                <a:solidFill>
                  <a:srgbClr val="FF0000"/>
                </a:solidFill>
              </a:rPr>
              <a:t>ти</a:t>
            </a:r>
            <a:r>
              <a:rPr lang="ru-RU" sz="2400" cap="all" dirty="0">
                <a:solidFill>
                  <a:srgbClr val="FF0000"/>
                </a:solidFill>
              </a:rPr>
              <a:t> </a:t>
            </a:r>
            <a:r>
              <a:rPr lang="uk-UA" sz="2400" dirty="0" smtClean="0"/>
              <a:t>членних </a:t>
            </a:r>
            <a:r>
              <a:rPr lang="uk-UA" sz="2400" dirty="0" err="1" smtClean="0"/>
              <a:t>гетероциклів</a:t>
            </a:r>
            <a:r>
              <a:rPr lang="uk-UA" sz="2400" dirty="0" smtClean="0"/>
              <a:t> ароматичні властивості характерні для гетероциклічних аналогів </a:t>
            </a:r>
            <a:r>
              <a:rPr lang="uk-UA" sz="2400" dirty="0" err="1" smtClean="0"/>
              <a:t>бензену</a:t>
            </a:r>
            <a:r>
              <a:rPr lang="ru-RU" sz="2400" dirty="0" smtClean="0"/>
              <a:t>:</a:t>
            </a:r>
            <a:endParaRPr lang="ru-RU" sz="2400" dirty="0"/>
          </a:p>
          <a:p>
            <a:pPr marL="0" indent="0">
              <a:spcBef>
                <a:spcPts val="0"/>
              </a:spcBef>
              <a:buFontTx/>
              <a:buNone/>
              <a:defRPr/>
            </a:pPr>
            <a:r>
              <a:rPr lang="ru-RU" sz="2400" dirty="0"/>
              <a:t>             </a:t>
            </a:r>
            <a:r>
              <a:rPr lang="uk-UA" sz="2400" dirty="0" smtClean="0"/>
              <a:t>всі атоми </a:t>
            </a:r>
            <a:r>
              <a:rPr lang="ru-RU" sz="2400" dirty="0" smtClean="0"/>
              <a:t>С </a:t>
            </a:r>
            <a:r>
              <a:rPr lang="ru-RU" sz="2400" dirty="0"/>
              <a:t>і атом </a:t>
            </a:r>
            <a:r>
              <a:rPr lang="en-US" sz="2400" dirty="0"/>
              <a:t>N</a:t>
            </a:r>
            <a:r>
              <a:rPr lang="ru-RU" sz="2400" dirty="0"/>
              <a:t> з</a:t>
            </a:r>
            <a:r>
              <a:rPr lang="uk-UA" sz="2400" dirty="0"/>
              <a:t>находяться в </a:t>
            </a:r>
          </a:p>
          <a:p>
            <a:pPr marL="1081088" indent="0">
              <a:spcBef>
                <a:spcPts val="0"/>
              </a:spcBef>
              <a:buFontTx/>
              <a:buNone/>
              <a:defRPr/>
            </a:pPr>
            <a:r>
              <a:rPr lang="en-US" sz="2400" dirty="0" err="1"/>
              <a:t>sp</a:t>
            </a:r>
            <a:r>
              <a:rPr lang="ru-RU" sz="2400" baseline="30000" dirty="0" smtClean="0"/>
              <a:t>2</a:t>
            </a:r>
            <a:r>
              <a:rPr lang="ru-RU" sz="2400" dirty="0" smtClean="0"/>
              <a:t>-гібридизації. </a:t>
            </a:r>
            <a:r>
              <a:rPr lang="ru-RU" sz="2400" dirty="0"/>
              <a:t>Замкнута 6-</a:t>
            </a:r>
            <a:r>
              <a:rPr lang="el-GR" sz="2400" dirty="0">
                <a:latin typeface="Times New Roman"/>
                <a:cs typeface="Times New Roman"/>
              </a:rPr>
              <a:t>π</a:t>
            </a:r>
            <a:r>
              <a:rPr lang="ru-RU" sz="2400" dirty="0">
                <a:cs typeface="Times New Roman"/>
              </a:rPr>
              <a:t>-</a:t>
            </a:r>
            <a:r>
              <a:rPr lang="ru-RU" sz="2400" dirty="0" err="1">
                <a:cs typeface="Times New Roman"/>
              </a:rPr>
              <a:t>електронна</a:t>
            </a:r>
            <a:r>
              <a:rPr lang="ru-RU" sz="2400" dirty="0">
                <a:cs typeface="Times New Roman"/>
              </a:rPr>
              <a:t> система </a:t>
            </a:r>
            <a:r>
              <a:rPr lang="uk-UA" sz="2400" dirty="0" err="1" smtClean="0">
                <a:cs typeface="Times New Roman"/>
              </a:rPr>
              <a:t>утворенана</a:t>
            </a:r>
            <a:r>
              <a:rPr lang="ru-RU" sz="2400" dirty="0" smtClean="0">
                <a:cs typeface="Times New Roman"/>
              </a:rPr>
              <a:t> </a:t>
            </a:r>
            <a:r>
              <a:rPr lang="ru-RU" sz="2400" dirty="0">
                <a:cs typeface="Times New Roman"/>
              </a:rPr>
              <a:t>5-ма р-</a:t>
            </a:r>
            <a:r>
              <a:rPr lang="ru-RU" sz="2400" dirty="0" err="1">
                <a:cs typeface="Times New Roman"/>
              </a:rPr>
              <a:t>орбіталями</a:t>
            </a:r>
            <a:r>
              <a:rPr lang="ru-RU" sz="2400" dirty="0">
                <a:cs typeface="Times New Roman"/>
              </a:rPr>
              <a:t> </a:t>
            </a:r>
            <a:r>
              <a:rPr lang="ru-RU" sz="2400" dirty="0" err="1">
                <a:cs typeface="Times New Roman"/>
              </a:rPr>
              <a:t>атомів</a:t>
            </a:r>
            <a:r>
              <a:rPr lang="ru-RU" sz="2400" dirty="0">
                <a:cs typeface="Times New Roman"/>
              </a:rPr>
              <a:t> С і   р-</a:t>
            </a:r>
            <a:r>
              <a:rPr lang="ru-RU" sz="2400" dirty="0" err="1">
                <a:cs typeface="Times New Roman"/>
              </a:rPr>
              <a:t>орбіталями</a:t>
            </a:r>
            <a:r>
              <a:rPr lang="ru-RU" sz="2400" dirty="0">
                <a:cs typeface="Times New Roman"/>
              </a:rPr>
              <a:t> атома </a:t>
            </a:r>
            <a:r>
              <a:rPr lang="en-US" sz="2400" dirty="0">
                <a:cs typeface="Times New Roman"/>
              </a:rPr>
              <a:t>N</a:t>
            </a:r>
            <a:r>
              <a:rPr lang="ru-RU" sz="2400" dirty="0">
                <a:cs typeface="Times New Roman"/>
              </a:rPr>
              <a:t>, </a:t>
            </a:r>
            <a:r>
              <a:rPr lang="ru-RU" sz="2400" dirty="0" err="1">
                <a:cs typeface="Times New Roman"/>
              </a:rPr>
              <a:t>тобто</a:t>
            </a:r>
            <a:r>
              <a:rPr lang="ru-RU" sz="2400" dirty="0">
                <a:cs typeface="Times New Roman"/>
              </a:rPr>
              <a:t> </a:t>
            </a:r>
            <a:r>
              <a:rPr lang="ru-RU" sz="2400" dirty="0" err="1">
                <a:cs typeface="Times New Roman"/>
              </a:rPr>
              <a:t>кожен</a:t>
            </a:r>
            <a:r>
              <a:rPr lang="ru-RU" sz="2400" dirty="0">
                <a:cs typeface="Times New Roman"/>
              </a:rPr>
              <a:t> атом циклу вносить  по одному </a:t>
            </a:r>
            <a:r>
              <a:rPr lang="ru-RU" sz="2400" dirty="0" smtClean="0">
                <a:cs typeface="Times New Roman"/>
              </a:rPr>
              <a:t>р-</a:t>
            </a:r>
            <a:r>
              <a:rPr lang="ru-RU" sz="2400" dirty="0" err="1" smtClean="0">
                <a:cs typeface="Times New Roman"/>
              </a:rPr>
              <a:t>електрону</a:t>
            </a:r>
            <a:r>
              <a:rPr lang="ru-RU" sz="2400" dirty="0">
                <a:cs typeface="Times New Roman"/>
              </a:rPr>
              <a:t> </a:t>
            </a:r>
            <a:r>
              <a:rPr lang="ru-RU" sz="2400" dirty="0" smtClean="0">
                <a:cs typeface="Times New Roman"/>
              </a:rPr>
              <a:t>(</a:t>
            </a:r>
            <a:r>
              <a:rPr lang="ru-RU" sz="2400" dirty="0" err="1" smtClean="0">
                <a:cs typeface="Times New Roman"/>
              </a:rPr>
              <a:t>5</a:t>
            </a:r>
            <a:r>
              <a:rPr lang="ru-RU" sz="1800" dirty="0" err="1" smtClean="0">
                <a:cs typeface="Times New Roman"/>
              </a:rPr>
              <a:t>е</a:t>
            </a:r>
            <a:r>
              <a:rPr lang="ru-RU" sz="2400" dirty="0" smtClean="0">
                <a:cs typeface="Times New Roman"/>
              </a:rPr>
              <a:t> + </a:t>
            </a:r>
            <a:r>
              <a:rPr lang="ru-RU" sz="2400" dirty="0" err="1" smtClean="0">
                <a:cs typeface="Times New Roman"/>
              </a:rPr>
              <a:t>1</a:t>
            </a:r>
            <a:r>
              <a:rPr lang="ru-RU" sz="1800" dirty="0" err="1" smtClean="0">
                <a:cs typeface="Times New Roman"/>
              </a:rPr>
              <a:t>е</a:t>
            </a:r>
            <a:r>
              <a:rPr lang="ru-RU" sz="2400" dirty="0" smtClean="0">
                <a:cs typeface="Times New Roman"/>
              </a:rPr>
              <a:t> = </a:t>
            </a:r>
            <a:r>
              <a:rPr lang="ru-RU" sz="2400" dirty="0" err="1" smtClean="0">
                <a:cs typeface="Times New Roman"/>
              </a:rPr>
              <a:t>6</a:t>
            </a:r>
            <a:r>
              <a:rPr lang="ru-RU" sz="1800" dirty="0" err="1" smtClean="0">
                <a:cs typeface="Times New Roman"/>
              </a:rPr>
              <a:t>е</a:t>
            </a:r>
            <a:r>
              <a:rPr lang="ru-RU" sz="2400" dirty="0" smtClean="0">
                <a:cs typeface="Times New Roman"/>
              </a:rPr>
              <a:t>)</a:t>
            </a:r>
            <a:endParaRPr lang="ru-RU" sz="1800" dirty="0">
              <a:cs typeface="Times New Roman"/>
            </a:endParaRPr>
          </a:p>
          <a:p>
            <a:pPr marL="0" indent="0">
              <a:buFontTx/>
              <a:buNone/>
              <a:defRPr/>
            </a:pPr>
            <a:r>
              <a:rPr lang="ru-RU" sz="2400" dirty="0">
                <a:cs typeface="Times New Roman"/>
              </a:rPr>
              <a:t>У </a:t>
            </a:r>
            <a:r>
              <a:rPr lang="ru-RU" sz="2400" dirty="0" err="1">
                <a:cs typeface="Times New Roman"/>
              </a:rPr>
              <a:t>піридині</a:t>
            </a:r>
            <a:r>
              <a:rPr lang="en-US" sz="2400" dirty="0">
                <a:cs typeface="Times New Roman"/>
              </a:rPr>
              <a:t>     </a:t>
            </a:r>
            <a:r>
              <a:rPr lang="uk-UA" sz="2400" dirty="0">
                <a:cs typeface="Times New Roman"/>
              </a:rPr>
              <a:t>  </a:t>
            </a:r>
            <a:r>
              <a:rPr lang="ru-RU" sz="2400" dirty="0" err="1">
                <a:cs typeface="Times New Roman"/>
              </a:rPr>
              <a:t>займає</a:t>
            </a:r>
            <a:r>
              <a:rPr lang="ru-RU" sz="2400" dirty="0"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sp</a:t>
            </a:r>
            <a:r>
              <a:rPr lang="ru-RU" sz="2400" baseline="30000" dirty="0">
                <a:solidFill>
                  <a:srgbClr val="000000"/>
                </a:solidFill>
              </a:rPr>
              <a:t>2</a:t>
            </a:r>
            <a:r>
              <a:rPr lang="ru-RU" sz="2400" dirty="0">
                <a:solidFill>
                  <a:srgbClr val="000000"/>
                </a:solidFill>
              </a:rPr>
              <a:t>-гібридизовану </a:t>
            </a:r>
            <a:r>
              <a:rPr lang="ru-RU" sz="2400" dirty="0" err="1">
                <a:solidFill>
                  <a:srgbClr val="000000"/>
                </a:solidFill>
              </a:rPr>
              <a:t>орбіталь</a:t>
            </a:r>
            <a:r>
              <a:rPr lang="ru-RU" sz="2400" dirty="0"/>
              <a:t>. </a:t>
            </a:r>
            <a:r>
              <a:rPr lang="ru-RU" sz="2400" b="1" dirty="0">
                <a:solidFill>
                  <a:srgbClr val="FF0000"/>
                </a:solidFill>
              </a:rPr>
              <a:t>На </a:t>
            </a:r>
            <a:r>
              <a:rPr lang="ru-RU" sz="2400" b="1" dirty="0" err="1">
                <a:solidFill>
                  <a:srgbClr val="FF0000"/>
                </a:solidFill>
              </a:rPr>
              <a:t>відміну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від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пірола</a:t>
            </a:r>
            <a:r>
              <a:rPr lang="ru-RU" sz="2400" b="1" dirty="0">
                <a:solidFill>
                  <a:srgbClr val="FF0000"/>
                </a:solidFill>
              </a:rPr>
              <a:t> не </a:t>
            </a:r>
            <a:r>
              <a:rPr lang="ru-RU" sz="2400" b="1" dirty="0" err="1">
                <a:solidFill>
                  <a:srgbClr val="FF0000"/>
                </a:solidFill>
              </a:rPr>
              <a:t>приймає</a:t>
            </a:r>
            <a:r>
              <a:rPr lang="ru-RU" sz="2400" b="1" dirty="0">
                <a:solidFill>
                  <a:srgbClr val="FF0000"/>
                </a:solidFill>
              </a:rPr>
              <a:t> участь в </a:t>
            </a:r>
            <a:r>
              <a:rPr lang="ru-RU" sz="2400" b="1" dirty="0" err="1">
                <a:solidFill>
                  <a:srgbClr val="FF0000"/>
                </a:solidFill>
              </a:rPr>
              <a:t>утворенні</a:t>
            </a:r>
            <a:r>
              <a:rPr lang="ru-RU" sz="2400" b="1" dirty="0">
                <a:solidFill>
                  <a:srgbClr val="FF0000"/>
                </a:solidFill>
              </a:rPr>
              <a:t> ароматичного секстету.</a:t>
            </a:r>
          </a:p>
          <a:p>
            <a:pPr marL="0" indent="0">
              <a:buFontTx/>
              <a:buNone/>
              <a:defRPr/>
            </a:pPr>
            <a:r>
              <a:rPr lang="ru-RU" sz="2400" dirty="0">
                <a:solidFill>
                  <a:srgbClr val="FF0000"/>
                </a:solidFill>
              </a:rPr>
              <a:t>Атом </a:t>
            </a:r>
            <a:r>
              <a:rPr lang="en-US" sz="2400" dirty="0">
                <a:solidFill>
                  <a:srgbClr val="FF0000"/>
                </a:solidFill>
              </a:rPr>
              <a:t>N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>
                <a:solidFill>
                  <a:srgbClr val="000000"/>
                </a:solidFill>
              </a:rPr>
              <a:t>в </a:t>
            </a:r>
            <a:r>
              <a:rPr lang="en-US" sz="2400" dirty="0" err="1">
                <a:solidFill>
                  <a:srgbClr val="000000"/>
                </a:solidFill>
              </a:rPr>
              <a:t>sp</a:t>
            </a:r>
            <a:r>
              <a:rPr lang="ru-RU" sz="2400" baseline="30000" dirty="0">
                <a:solidFill>
                  <a:srgbClr val="000000"/>
                </a:solidFill>
              </a:rPr>
              <a:t>2</a:t>
            </a:r>
            <a:r>
              <a:rPr lang="ru-RU" sz="2400" dirty="0">
                <a:solidFill>
                  <a:srgbClr val="000000"/>
                </a:solidFill>
              </a:rPr>
              <a:t>-гібридизації, яка </a:t>
            </a:r>
            <a:r>
              <a:rPr lang="uk-UA" sz="2400" dirty="0" smtClean="0">
                <a:solidFill>
                  <a:srgbClr val="000000"/>
                </a:solidFill>
              </a:rPr>
              <a:t>має електронну конфігурацію</a:t>
            </a:r>
            <a:r>
              <a:rPr lang="ru-RU" sz="2400" dirty="0" smtClean="0">
                <a:solidFill>
                  <a:srgbClr val="000000"/>
                </a:solidFill>
              </a:rPr>
              <a:t>, </a:t>
            </a:r>
            <a:r>
              <a:rPr lang="ru-RU" sz="2400" dirty="0">
                <a:solidFill>
                  <a:srgbClr val="000000"/>
                </a:solidFill>
              </a:rPr>
              <a:t>в </a:t>
            </a:r>
            <a:r>
              <a:rPr lang="uk-UA" sz="2400" dirty="0" smtClean="0">
                <a:solidFill>
                  <a:srgbClr val="000000"/>
                </a:solidFill>
              </a:rPr>
              <a:t>якій неподілена пара електронів займає </a:t>
            </a:r>
            <a:r>
              <a:rPr lang="en-US" sz="2400" dirty="0" err="1" smtClean="0">
                <a:solidFill>
                  <a:srgbClr val="000000"/>
                </a:solidFill>
              </a:rPr>
              <a:t>sp</a:t>
            </a:r>
            <a:r>
              <a:rPr lang="ru-RU" sz="2400" baseline="30000" dirty="0">
                <a:solidFill>
                  <a:srgbClr val="000000"/>
                </a:solidFill>
              </a:rPr>
              <a:t>2</a:t>
            </a:r>
            <a:r>
              <a:rPr lang="ru-RU" sz="2400" dirty="0">
                <a:solidFill>
                  <a:srgbClr val="000000"/>
                </a:solidFill>
              </a:rPr>
              <a:t>-гібридизовану </a:t>
            </a:r>
            <a:r>
              <a:rPr lang="ru-RU" sz="2400" dirty="0" err="1">
                <a:solidFill>
                  <a:srgbClr val="000000"/>
                </a:solidFill>
              </a:rPr>
              <a:t>орбіталь</a:t>
            </a:r>
            <a:r>
              <a:rPr lang="ru-RU" sz="2400" dirty="0">
                <a:solidFill>
                  <a:srgbClr val="000000"/>
                </a:solidFill>
              </a:rPr>
              <a:t> і не </a:t>
            </a:r>
            <a:r>
              <a:rPr lang="ru-RU" sz="2400" dirty="0" err="1">
                <a:solidFill>
                  <a:srgbClr val="000000"/>
                </a:solidFill>
              </a:rPr>
              <a:t>приймає</a:t>
            </a:r>
            <a:r>
              <a:rPr lang="ru-RU" sz="2400" dirty="0">
                <a:solidFill>
                  <a:srgbClr val="000000"/>
                </a:solidFill>
              </a:rPr>
              <a:t> </a:t>
            </a:r>
            <a:r>
              <a:rPr lang="ru-RU" sz="2400" dirty="0" smtClean="0">
                <a:solidFill>
                  <a:srgbClr val="000000"/>
                </a:solidFill>
              </a:rPr>
              <a:t>участь в </a:t>
            </a:r>
            <a:r>
              <a:rPr lang="ru-RU" sz="2400" dirty="0" err="1">
                <a:solidFill>
                  <a:srgbClr val="000000"/>
                </a:solidFill>
              </a:rPr>
              <a:t>утворенні</a:t>
            </a:r>
            <a:r>
              <a:rPr lang="ru-RU" sz="2400" dirty="0">
                <a:solidFill>
                  <a:srgbClr val="000000"/>
                </a:solidFill>
              </a:rPr>
              <a:t> ароматичного секстету.</a:t>
            </a:r>
          </a:p>
          <a:p>
            <a:pPr marL="0" indent="0">
              <a:buFontTx/>
              <a:buNone/>
              <a:defRPr/>
            </a:pPr>
            <a:r>
              <a:rPr lang="ru-RU" sz="2400" dirty="0">
                <a:solidFill>
                  <a:srgbClr val="000000"/>
                </a:solidFill>
              </a:rPr>
              <a:t> – </a:t>
            </a:r>
            <a:r>
              <a:rPr lang="ru-RU" sz="2400" b="1" dirty="0" err="1">
                <a:solidFill>
                  <a:srgbClr val="FF0000"/>
                </a:solidFill>
              </a:rPr>
              <a:t>піридиновий</a:t>
            </a:r>
            <a:r>
              <a:rPr lang="ru-RU" sz="2400" b="1" dirty="0">
                <a:solidFill>
                  <a:srgbClr val="FF0000"/>
                </a:solidFill>
              </a:rPr>
              <a:t>  </a:t>
            </a:r>
            <a:r>
              <a:rPr lang="ru-RU" sz="2400" dirty="0" err="1"/>
              <a:t>гетероатом</a:t>
            </a:r>
            <a:r>
              <a:rPr lang="ru-RU" sz="2400" dirty="0"/>
              <a:t> </a:t>
            </a:r>
            <a:r>
              <a:rPr lang="uk-UA" sz="2400" dirty="0" smtClean="0"/>
              <a:t>такої електронної конфігурації </a:t>
            </a:r>
            <a:r>
              <a:rPr lang="ru-RU" sz="2400" dirty="0" smtClean="0"/>
              <a:t>(</a:t>
            </a:r>
            <a:r>
              <a:rPr lang="en-US" sz="2400" dirty="0"/>
              <a:t>N</a:t>
            </a:r>
            <a:r>
              <a:rPr lang="ru-RU" sz="2400" dirty="0"/>
              <a:t>) – </a:t>
            </a:r>
            <a:r>
              <a:rPr lang="uk-UA" sz="2400" dirty="0" smtClean="0"/>
              <a:t>умовно називають </a:t>
            </a:r>
            <a:r>
              <a:rPr lang="uk-UA" sz="2400" b="1" dirty="0" err="1" smtClean="0">
                <a:solidFill>
                  <a:srgbClr val="FF0000"/>
                </a:solidFill>
              </a:rPr>
              <a:t>гетероатомом</a:t>
            </a:r>
            <a:r>
              <a:rPr lang="uk-UA" sz="2400" b="1" dirty="0" smtClean="0">
                <a:solidFill>
                  <a:srgbClr val="FF0000"/>
                </a:solidFill>
              </a:rPr>
              <a:t> піридинового </a:t>
            </a:r>
            <a:r>
              <a:rPr lang="ru-RU" sz="2400" b="1" dirty="0" smtClean="0">
                <a:solidFill>
                  <a:srgbClr val="FF0000"/>
                </a:solidFill>
              </a:rPr>
              <a:t>типу</a:t>
            </a:r>
            <a:r>
              <a:rPr lang="ru-RU" sz="2400" b="1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9219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9220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5947487"/>
              </p:ext>
            </p:extLst>
          </p:nvPr>
        </p:nvGraphicFramePr>
        <p:xfrm>
          <a:off x="180975" y="1055688"/>
          <a:ext cx="950913" cy="1582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49" name="ISIS/Draw Sketch" r:id="rId3" imgW="799920" imgH="1323720" progId="ISISServer">
                  <p:embed/>
                </p:oleObj>
              </mc:Choice>
              <mc:Fallback>
                <p:oleObj name="ISIS/Draw Sketch" r:id="rId3" imgW="799920" imgH="1323720" progId="ISISServer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0975" y="1055688"/>
                        <a:ext cx="950913" cy="1582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1" name="TextBox 6"/>
          <p:cNvSpPr txBox="1">
            <a:spLocks noChangeArrowheads="1"/>
          </p:cNvSpPr>
          <p:nvPr/>
        </p:nvSpPr>
        <p:spPr bwMode="auto">
          <a:xfrm>
            <a:off x="1729321" y="2780968"/>
            <a:ext cx="36004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dirty="0"/>
              <a:t>N</a:t>
            </a:r>
          </a:p>
          <a:p>
            <a:pPr eaLnBrk="1" hangingPunct="1"/>
            <a:r>
              <a:rPr lang="en-US" baseline="30000" dirty="0"/>
              <a:t>. .</a:t>
            </a:r>
            <a:endParaRPr lang="ru-RU" baseline="30000" dirty="0"/>
          </a:p>
        </p:txBody>
      </p:sp>
      <p:sp>
        <p:nvSpPr>
          <p:cNvPr id="9222" name="Овал 1"/>
          <p:cNvSpPr>
            <a:spLocks noChangeArrowheads="1"/>
          </p:cNvSpPr>
          <p:nvPr/>
        </p:nvSpPr>
        <p:spPr bwMode="auto">
          <a:xfrm>
            <a:off x="1656928" y="2780928"/>
            <a:ext cx="504825" cy="554038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207963" y="3349625"/>
            <a:ext cx="8677275" cy="31700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sz="2400" b="0" dirty="0">
                <a:latin typeface="Arial" charset="0"/>
                <a:cs typeface="Arial" charset="0"/>
              </a:rPr>
              <a:t>	</a:t>
            </a:r>
            <a:r>
              <a:rPr lang="ru-RU" sz="2200" b="0" dirty="0">
                <a:latin typeface="Arial" charset="0"/>
                <a:cs typeface="Arial" charset="0"/>
              </a:rPr>
              <a:t>А. Альберт (1958 р.): </a:t>
            </a:r>
            <a:r>
              <a:rPr lang="ru-RU" sz="2200" b="0" dirty="0" smtClean="0">
                <a:latin typeface="Arial" charset="0"/>
                <a:cs typeface="Arial" charset="0"/>
              </a:rPr>
              <a:t>Г</a:t>
            </a:r>
            <a:r>
              <a:rPr lang="uk-UA" sz="2200" b="0" dirty="0" err="1" smtClean="0">
                <a:latin typeface="Arial" charset="0"/>
                <a:cs typeface="Arial" charset="0"/>
              </a:rPr>
              <a:t>етероцикли</a:t>
            </a:r>
            <a:r>
              <a:rPr lang="ru-RU" sz="2200" b="0" dirty="0" smtClean="0">
                <a:latin typeface="Arial" charset="0"/>
                <a:cs typeface="Arial" charset="0"/>
              </a:rPr>
              <a:t>, </a:t>
            </a:r>
            <a:r>
              <a:rPr lang="ru-RU" sz="2200" b="0" dirty="0">
                <a:latin typeface="Arial" charset="0"/>
                <a:cs typeface="Arial" charset="0"/>
              </a:rPr>
              <a:t>в молекулах </a:t>
            </a:r>
            <a:r>
              <a:rPr lang="ru-RU" sz="2200" b="0" dirty="0" err="1">
                <a:latin typeface="Arial" charset="0"/>
                <a:cs typeface="Arial" charset="0"/>
              </a:rPr>
              <a:t>яких</a:t>
            </a:r>
            <a:r>
              <a:rPr lang="ru-RU" sz="2200" b="0" dirty="0">
                <a:latin typeface="Arial" charset="0"/>
                <a:cs typeface="Arial" charset="0"/>
              </a:rPr>
              <a:t> </a:t>
            </a:r>
            <a:r>
              <a:rPr lang="uk-UA" sz="2200" b="0" dirty="0" err="1" smtClean="0">
                <a:latin typeface="Arial" charset="0"/>
                <a:cs typeface="Arial" charset="0"/>
              </a:rPr>
              <a:t>гетероатом</a:t>
            </a:r>
            <a:r>
              <a:rPr lang="uk-UA" sz="2200" b="0" dirty="0" smtClean="0">
                <a:latin typeface="Arial" charset="0"/>
                <a:cs typeface="Arial" charset="0"/>
              </a:rPr>
              <a:t> є донором неподіленої пари електронів і збільшує електронну густину на атомах карбону ароматичного циклу</a:t>
            </a:r>
            <a:r>
              <a:rPr lang="ru-RU" sz="2200" b="0" dirty="0" smtClean="0">
                <a:latin typeface="Arial" charset="0"/>
                <a:cs typeface="Arial" charset="0"/>
              </a:rPr>
              <a:t> </a:t>
            </a:r>
            <a:endParaRPr lang="ru-RU" sz="2200" b="0" dirty="0">
              <a:latin typeface="Arial" charset="0"/>
              <a:cs typeface="Arial" charset="0"/>
            </a:endParaRPr>
          </a:p>
          <a:p>
            <a:pPr algn="just">
              <a:defRPr/>
            </a:pPr>
            <a:r>
              <a:rPr lang="el-GR" sz="2200" dirty="0">
                <a:solidFill>
                  <a:srgbClr val="FF0000"/>
                </a:solidFill>
                <a:latin typeface="Times New Roman"/>
                <a:cs typeface="Times New Roman"/>
              </a:rPr>
              <a:t>π</a:t>
            </a:r>
            <a:r>
              <a:rPr lang="ru-RU" sz="2200" dirty="0">
                <a:solidFill>
                  <a:srgbClr val="FF0000"/>
                </a:solidFill>
                <a:latin typeface="+mn-lt"/>
                <a:cs typeface="Times New Roman"/>
              </a:rPr>
              <a:t>-</a:t>
            </a:r>
            <a:r>
              <a:rPr lang="ru-RU" sz="2200" dirty="0" err="1">
                <a:solidFill>
                  <a:srgbClr val="FF0000"/>
                </a:solidFill>
                <a:latin typeface="+mn-lt"/>
                <a:cs typeface="Times New Roman"/>
              </a:rPr>
              <a:t>надлишкові</a:t>
            </a:r>
            <a:r>
              <a:rPr lang="ru-RU" sz="2200" dirty="0">
                <a:solidFill>
                  <a:srgbClr val="FF0000"/>
                </a:solidFill>
                <a:latin typeface="+mn-lt"/>
                <a:cs typeface="Times New Roman"/>
              </a:rPr>
              <a:t>    </a:t>
            </a:r>
            <a:r>
              <a:rPr lang="ru-RU" sz="2200" b="0" dirty="0">
                <a:latin typeface="+mn-lt"/>
                <a:cs typeface="Times New Roman"/>
              </a:rPr>
              <a:t>(5-</a:t>
            </a:r>
            <a:r>
              <a:rPr lang="ru-RU" sz="2200" b="0" dirty="0" err="1">
                <a:latin typeface="+mn-lt"/>
                <a:cs typeface="Times New Roman"/>
              </a:rPr>
              <a:t>ти</a:t>
            </a:r>
            <a:r>
              <a:rPr lang="ru-RU" sz="2200" b="0" dirty="0">
                <a:latin typeface="+mn-lt"/>
                <a:cs typeface="Times New Roman"/>
              </a:rPr>
              <a:t> </a:t>
            </a:r>
            <a:r>
              <a:rPr lang="ru-RU" sz="2200" b="0" dirty="0" err="1" smtClean="0">
                <a:latin typeface="+mn-lt"/>
                <a:cs typeface="Times New Roman"/>
              </a:rPr>
              <a:t>членні</a:t>
            </a:r>
            <a:r>
              <a:rPr lang="ru-RU" sz="2200" b="0" dirty="0" smtClean="0">
                <a:latin typeface="+mn-lt"/>
                <a:cs typeface="Times New Roman"/>
              </a:rPr>
              <a:t> </a:t>
            </a:r>
            <a:r>
              <a:rPr lang="ru-RU" sz="2200" b="0" dirty="0" err="1" smtClean="0">
                <a:latin typeface="+mn-lt"/>
                <a:cs typeface="Times New Roman"/>
              </a:rPr>
              <a:t>гетероцикли</a:t>
            </a:r>
            <a:r>
              <a:rPr lang="ru-RU" sz="2200" b="0" dirty="0" smtClean="0">
                <a:latin typeface="+mn-lt"/>
                <a:cs typeface="Times New Roman"/>
              </a:rPr>
              <a:t>, </a:t>
            </a:r>
            <a:r>
              <a:rPr lang="ru-RU" sz="2200" b="0" dirty="0" err="1" smtClean="0">
                <a:latin typeface="+mn-lt"/>
                <a:cs typeface="Times New Roman"/>
              </a:rPr>
              <a:t>які</a:t>
            </a:r>
            <a:r>
              <a:rPr lang="ru-RU" sz="2200" b="0" dirty="0" smtClean="0">
                <a:latin typeface="+mn-lt"/>
                <a:cs typeface="Times New Roman"/>
              </a:rPr>
              <a:t> </a:t>
            </a:r>
            <a:r>
              <a:rPr lang="ru-RU" sz="2200" b="0" dirty="0" err="1" smtClean="0">
                <a:latin typeface="+mn-lt"/>
                <a:cs typeface="Times New Roman"/>
              </a:rPr>
              <a:t>містять</a:t>
            </a:r>
            <a:r>
              <a:rPr lang="ru-RU" sz="2200" b="0" dirty="0" smtClean="0">
                <a:latin typeface="+mn-lt"/>
                <a:cs typeface="Times New Roman"/>
              </a:rPr>
              <a:t> </a:t>
            </a:r>
            <a:r>
              <a:rPr lang="uk-UA" sz="2200" b="0" dirty="0" err="1" smtClean="0">
                <a:latin typeface="+mn-lt"/>
                <a:cs typeface="Times New Roman"/>
              </a:rPr>
              <a:t>гетероатоми</a:t>
            </a:r>
            <a:r>
              <a:rPr lang="uk-UA" sz="2200" b="0" dirty="0" smtClean="0">
                <a:latin typeface="+mn-lt"/>
                <a:cs typeface="Times New Roman"/>
              </a:rPr>
              <a:t>  </a:t>
            </a:r>
            <a:r>
              <a:rPr lang="uk-UA" sz="2200" b="0" dirty="0" err="1" smtClean="0">
                <a:latin typeface="+mn-lt"/>
                <a:cs typeface="Times New Roman"/>
              </a:rPr>
              <a:t>пірольного</a:t>
            </a:r>
            <a:r>
              <a:rPr lang="uk-UA" sz="2200" b="0" dirty="0" smtClean="0">
                <a:latin typeface="+mn-lt"/>
                <a:cs typeface="Times New Roman"/>
              </a:rPr>
              <a:t> </a:t>
            </a:r>
            <a:r>
              <a:rPr lang="ru-RU" sz="2200" b="0" dirty="0" smtClean="0">
                <a:latin typeface="+mn-lt"/>
                <a:cs typeface="Times New Roman"/>
              </a:rPr>
              <a:t>типу – </a:t>
            </a:r>
            <a:r>
              <a:rPr lang="ru-RU" sz="2200" b="0" dirty="0">
                <a:latin typeface="+mn-lt"/>
                <a:cs typeface="Times New Roman"/>
              </a:rPr>
              <a:t>фуран, </a:t>
            </a:r>
            <a:r>
              <a:rPr lang="ru-RU" sz="2200" b="0" dirty="0" err="1">
                <a:latin typeface="+mn-lt"/>
                <a:cs typeface="Times New Roman"/>
              </a:rPr>
              <a:t>пірол</a:t>
            </a:r>
            <a:r>
              <a:rPr lang="ru-RU" sz="2200" b="0" dirty="0">
                <a:latin typeface="+mn-lt"/>
                <a:cs typeface="Times New Roman"/>
              </a:rPr>
              <a:t>, </a:t>
            </a:r>
            <a:r>
              <a:rPr lang="ru-RU" sz="2200" b="0" dirty="0" err="1">
                <a:latin typeface="+mn-lt"/>
                <a:cs typeface="Times New Roman"/>
              </a:rPr>
              <a:t>тіофен</a:t>
            </a:r>
            <a:r>
              <a:rPr lang="ru-RU" sz="2200" b="0" dirty="0">
                <a:latin typeface="+mn-lt"/>
                <a:cs typeface="Times New Roman"/>
              </a:rPr>
              <a:t>). </a:t>
            </a:r>
          </a:p>
          <a:p>
            <a:pPr algn="just">
              <a:defRPr/>
            </a:pPr>
            <a:r>
              <a:rPr lang="ru-RU" sz="2200" b="0" dirty="0">
                <a:latin typeface="+mn-lt"/>
                <a:cs typeface="Times New Roman"/>
              </a:rPr>
              <a:t>	</a:t>
            </a:r>
            <a:r>
              <a:rPr lang="ru-RU" sz="2200" b="0" dirty="0" err="1">
                <a:latin typeface="+mn-lt"/>
                <a:cs typeface="Times New Roman"/>
              </a:rPr>
              <a:t>Гетероцикл</a:t>
            </a:r>
            <a:r>
              <a:rPr lang="uk-UA" sz="2200" b="0" dirty="0" smtClean="0">
                <a:latin typeface="+mn-lt"/>
                <a:cs typeface="Times New Roman"/>
              </a:rPr>
              <a:t>и,</a:t>
            </a:r>
            <a:r>
              <a:rPr lang="ru-RU" sz="2200" b="0" dirty="0" smtClean="0">
                <a:latin typeface="+mn-lt"/>
                <a:cs typeface="Times New Roman"/>
              </a:rPr>
              <a:t> </a:t>
            </a:r>
            <a:r>
              <a:rPr lang="ru-RU" sz="2200" b="0" dirty="0">
                <a:latin typeface="+mn-lt"/>
                <a:cs typeface="Times New Roman"/>
              </a:rPr>
              <a:t>в молекулах </a:t>
            </a:r>
            <a:r>
              <a:rPr lang="ru-RU" sz="2200" b="0" dirty="0" err="1">
                <a:latin typeface="+mn-lt"/>
                <a:cs typeface="Times New Roman"/>
              </a:rPr>
              <a:t>яких</a:t>
            </a:r>
            <a:r>
              <a:rPr lang="ru-RU" sz="2200" b="0" dirty="0">
                <a:latin typeface="+mn-lt"/>
                <a:cs typeface="Times New Roman"/>
              </a:rPr>
              <a:t> гетероатом </a:t>
            </a:r>
            <a:r>
              <a:rPr lang="ru-RU" sz="2200" b="0" dirty="0" err="1">
                <a:latin typeface="+mn-lt"/>
                <a:cs typeface="Times New Roman"/>
              </a:rPr>
              <a:t>знижує</a:t>
            </a:r>
            <a:r>
              <a:rPr lang="ru-RU" sz="2200" b="0" dirty="0">
                <a:latin typeface="+mn-lt"/>
                <a:cs typeface="Times New Roman"/>
              </a:rPr>
              <a:t> </a:t>
            </a:r>
            <a:r>
              <a:rPr lang="ru-RU" sz="2200" b="0" dirty="0" err="1">
                <a:latin typeface="+mn-lt"/>
                <a:cs typeface="Times New Roman"/>
              </a:rPr>
              <a:t>електронну</a:t>
            </a:r>
            <a:r>
              <a:rPr lang="ru-RU" sz="2200" b="0" dirty="0">
                <a:latin typeface="+mn-lt"/>
                <a:cs typeface="Times New Roman"/>
              </a:rPr>
              <a:t> </a:t>
            </a:r>
            <a:r>
              <a:rPr lang="ru-RU" sz="2200" b="0" dirty="0" err="1">
                <a:latin typeface="+mn-lt"/>
                <a:cs typeface="Times New Roman"/>
              </a:rPr>
              <a:t>густину</a:t>
            </a:r>
            <a:r>
              <a:rPr lang="ru-RU" sz="2200" b="0" dirty="0">
                <a:latin typeface="+mn-lt"/>
                <a:cs typeface="Times New Roman"/>
              </a:rPr>
              <a:t> на атомах карбону ароматичного </a:t>
            </a:r>
            <a:r>
              <a:rPr lang="ru-RU" sz="2200" b="0" dirty="0" err="1">
                <a:latin typeface="+mn-lt"/>
                <a:cs typeface="Times New Roman"/>
              </a:rPr>
              <a:t>кільця</a:t>
            </a:r>
            <a:r>
              <a:rPr lang="ru-RU" sz="2200" b="0" dirty="0">
                <a:latin typeface="+mn-lt"/>
                <a:cs typeface="Times New Roman"/>
              </a:rPr>
              <a:t> –    </a:t>
            </a:r>
            <a:r>
              <a:rPr lang="el-GR" sz="2200" dirty="0">
                <a:solidFill>
                  <a:srgbClr val="FF0000"/>
                </a:solidFill>
                <a:latin typeface="Times New Roman"/>
                <a:cs typeface="Times New Roman"/>
              </a:rPr>
              <a:t>π</a:t>
            </a:r>
            <a:r>
              <a:rPr lang="ru-RU" sz="2200" dirty="0">
                <a:solidFill>
                  <a:srgbClr val="FF0000"/>
                </a:solidFill>
                <a:latin typeface="+mn-lt"/>
                <a:cs typeface="Times New Roman"/>
              </a:rPr>
              <a:t>-</a:t>
            </a:r>
            <a:r>
              <a:rPr lang="ru-RU" sz="2200" dirty="0" err="1">
                <a:solidFill>
                  <a:srgbClr val="FF0000"/>
                </a:solidFill>
                <a:latin typeface="+mn-lt"/>
                <a:cs typeface="Times New Roman"/>
              </a:rPr>
              <a:t>недостатні</a:t>
            </a:r>
            <a:r>
              <a:rPr lang="ru-RU" sz="2200" dirty="0">
                <a:solidFill>
                  <a:srgbClr val="FF0000"/>
                </a:solidFill>
                <a:latin typeface="+mn-lt"/>
                <a:cs typeface="Times New Roman"/>
              </a:rPr>
              <a:t> </a:t>
            </a:r>
            <a:r>
              <a:rPr lang="ru-RU" sz="2200" b="0" dirty="0" smtClean="0">
                <a:latin typeface="+mn-lt"/>
                <a:cs typeface="Times New Roman"/>
              </a:rPr>
              <a:t>(</a:t>
            </a:r>
            <a:r>
              <a:rPr lang="ru-RU" sz="2200" b="0" dirty="0" err="1">
                <a:latin typeface="+mn-lt"/>
                <a:cs typeface="Times New Roman"/>
              </a:rPr>
              <a:t>гетероцикли</a:t>
            </a:r>
            <a:r>
              <a:rPr lang="ru-RU" sz="2200" b="0" dirty="0">
                <a:latin typeface="+mn-lt"/>
                <a:cs typeface="Times New Roman"/>
              </a:rPr>
              <a:t>, </a:t>
            </a:r>
            <a:r>
              <a:rPr lang="ru-RU" sz="2200" b="0" dirty="0" err="1">
                <a:latin typeface="+mn-lt"/>
                <a:cs typeface="Times New Roman"/>
              </a:rPr>
              <a:t>які</a:t>
            </a:r>
            <a:r>
              <a:rPr lang="ru-RU" sz="2200" b="0" dirty="0">
                <a:latin typeface="+mn-lt"/>
                <a:cs typeface="Times New Roman"/>
              </a:rPr>
              <a:t> </a:t>
            </a:r>
            <a:r>
              <a:rPr lang="ru-RU" sz="2200" b="0" dirty="0" err="1">
                <a:latin typeface="+mn-lt"/>
                <a:cs typeface="Times New Roman"/>
              </a:rPr>
              <a:t>містять</a:t>
            </a:r>
            <a:r>
              <a:rPr lang="ru-RU" sz="2200" b="0" dirty="0">
                <a:latin typeface="+mn-lt"/>
                <a:cs typeface="Times New Roman"/>
              </a:rPr>
              <a:t> </a:t>
            </a:r>
            <a:r>
              <a:rPr lang="ru-RU" sz="2200" b="0" dirty="0" err="1">
                <a:latin typeface="+mn-lt"/>
                <a:cs typeface="Times New Roman"/>
              </a:rPr>
              <a:t>гетероатоми</a:t>
            </a:r>
            <a:r>
              <a:rPr lang="ru-RU" sz="2200" b="0" dirty="0">
                <a:latin typeface="+mn-lt"/>
                <a:cs typeface="Times New Roman"/>
              </a:rPr>
              <a:t> </a:t>
            </a:r>
            <a:r>
              <a:rPr lang="ru-RU" sz="2200" b="0" dirty="0" err="1">
                <a:latin typeface="+mn-lt"/>
                <a:cs typeface="Times New Roman"/>
              </a:rPr>
              <a:t>піридинового</a:t>
            </a:r>
            <a:r>
              <a:rPr lang="ru-RU" sz="2200" b="0" dirty="0" smtClean="0">
                <a:latin typeface="+mn-lt"/>
                <a:cs typeface="Times New Roman"/>
              </a:rPr>
              <a:t> </a:t>
            </a:r>
            <a:r>
              <a:rPr lang="ru-RU" sz="2200" b="0" dirty="0">
                <a:latin typeface="+mn-lt"/>
                <a:cs typeface="Times New Roman"/>
              </a:rPr>
              <a:t>типу – </a:t>
            </a:r>
            <a:r>
              <a:rPr lang="uk-UA" sz="2200" b="0" noProof="1" smtClean="0">
                <a:latin typeface="+mn-lt"/>
                <a:cs typeface="Times New Roman"/>
              </a:rPr>
              <a:t>піридин, піримідин, піразин</a:t>
            </a:r>
            <a:r>
              <a:rPr lang="ru-RU" sz="2200" b="0" dirty="0" smtClean="0">
                <a:latin typeface="+mn-lt"/>
                <a:cs typeface="Times New Roman"/>
              </a:rPr>
              <a:t>).</a:t>
            </a:r>
            <a:endParaRPr lang="ru-RU" sz="2200" b="0" dirty="0">
              <a:latin typeface="+mn-lt"/>
              <a:cs typeface="Arial" charset="0"/>
            </a:endParaRPr>
          </a:p>
        </p:txBody>
      </p:sp>
      <p:pic>
        <p:nvPicPr>
          <p:cNvPr id="14" name="Объект 13">
            <a:extLst>
              <a:ext uri="{FF2B5EF4-FFF2-40B4-BE49-F238E27FC236}">
                <a16:creationId xmlns:a16="http://schemas.microsoft.com/office/drawing/2014/main" xmlns="" id="{C10DC7E9-1122-46AD-B69F-FE2CCB47EC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8288" y="44624"/>
            <a:ext cx="5616624" cy="3412389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3132</TotalTime>
  <Words>1486</Words>
  <Application>Microsoft Office PowerPoint</Application>
  <PresentationFormat>Экран (4:3)</PresentationFormat>
  <Paragraphs>713</Paragraphs>
  <Slides>41</Slides>
  <Notes>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8" baseType="lpstr">
      <vt:lpstr>Arial</vt:lpstr>
      <vt:lpstr>Arial CYR</vt:lpstr>
      <vt:lpstr>Calibri</vt:lpstr>
      <vt:lpstr>Symbol</vt:lpstr>
      <vt:lpstr>Times New Roman</vt:lpstr>
      <vt:lpstr>Оформление по умолчанию</vt:lpstr>
      <vt:lpstr>ISIS/Draw Sketch</vt:lpstr>
      <vt:lpstr>Презентация PowerPoint</vt:lpstr>
      <vt:lpstr>ПЛАН ЛЕКЦІЇ</vt:lpstr>
      <vt:lpstr>Гетероциклічні сполуки</vt:lpstr>
      <vt:lpstr>КЛАСИФІКАЦІЯ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ПЯТИЧЛЕННІ ГЕТЕРОЦИКЛИ  з 1 гетероатомом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ШЕСТИЧЛЕНІ ГЕТЕРОЦИКЛИ З 2-ма ГЕТЕРОАТОМАМИ</vt:lpstr>
      <vt:lpstr>Презентация PowerPoint</vt:lpstr>
      <vt:lpstr>ПУРИН. АРОМАТИЧНИЙ ХАРАКТЕР ПУРИНА</vt:lpstr>
      <vt:lpstr>Презентация PowerPoint</vt:lpstr>
      <vt:lpstr>Презентация PowerPoint</vt:lpstr>
      <vt:lpstr>Презентация PowerPoint</vt:lpstr>
      <vt:lpstr>ДезамІнУВАННЯ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ХНМУ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Наталья</dc:creator>
  <cp:lastModifiedBy>RePack by Diakov</cp:lastModifiedBy>
  <cp:revision>294</cp:revision>
  <cp:lastPrinted>2019-04-02T12:22:14Z</cp:lastPrinted>
  <dcterms:created xsi:type="dcterms:W3CDTF">2009-03-27T09:42:05Z</dcterms:created>
  <dcterms:modified xsi:type="dcterms:W3CDTF">2019-04-17T07:55:28Z</dcterms:modified>
</cp:coreProperties>
</file>