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312" r:id="rId3"/>
    <p:sldId id="311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86" r:id="rId14"/>
    <p:sldId id="287" r:id="rId15"/>
    <p:sldId id="288" r:id="rId16"/>
    <p:sldId id="289" r:id="rId17"/>
    <p:sldId id="290" r:id="rId18"/>
    <p:sldId id="291" r:id="rId19"/>
    <p:sldId id="292" r:id="rId20"/>
  </p:sldIdLst>
  <p:sldSz cx="9144000" cy="6858000" type="screen4x3"/>
  <p:notesSz cx="6667500" cy="99044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  <a:srgbClr val="800000"/>
    <a:srgbClr val="0033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5" d="100"/>
          <a:sy n="65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51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6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26.wmf"/><Relationship Id="rId1" Type="http://schemas.openxmlformats.org/officeDocument/2006/relationships/image" Target="../media/image32.wmf"/><Relationship Id="rId4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26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77" cy="495776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5967" y="0"/>
            <a:ext cx="2889977" cy="495776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r">
              <a:defRPr sz="1200"/>
            </a:lvl1pPr>
          </a:lstStyle>
          <a:p>
            <a:fld id="{979F74AA-5AE8-4CD9-B6C1-3E947DC1689F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99" tIns="45299" rIns="90599" bIns="4529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439" y="4704319"/>
            <a:ext cx="5334623" cy="4457223"/>
          </a:xfrm>
          <a:prstGeom prst="rect">
            <a:avLst/>
          </a:prstGeom>
        </p:spPr>
        <p:txBody>
          <a:bodyPr vert="horz" lIns="90599" tIns="45299" rIns="90599" bIns="4529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7054"/>
            <a:ext cx="2889977" cy="495775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5967" y="9407054"/>
            <a:ext cx="2889977" cy="495775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r">
              <a:defRPr sz="1200"/>
            </a:lvl1pPr>
          </a:lstStyle>
          <a:p>
            <a:fld id="{1F3C9E51-3FB7-4883-8D65-7DE5AC379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5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BB5D7-704F-475F-8B4F-253FDACC4E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9621-E4BD-4857-8B5A-6215BCADF52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31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FC51D-D808-4097-8649-1A48C4F3D7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4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D9F4-3CE4-4858-AB03-8E5B753FEC4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60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127C3-C5BF-4EE7-A7FF-90898BD4AD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3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EE8B6-96E2-4DF0-9D6A-98A2E49B88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70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4E7F7-7597-4B81-AA1E-74B5A8D1B6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16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DB2B-0317-4B8E-9363-1E0C65D7FC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8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68A5-D96A-4A4C-BDFB-FB90353158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18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AE883-6C2A-434E-A7FB-992911699B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58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74ACE-C768-4116-AF90-8B89BEF882D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79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E7C4D7-2FCA-4A5B-B7E7-DC3D5F24740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18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DF26D2-ED6D-4AEC-93D4-53FB369143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1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A39C95-8932-4FBC-B8B9-3828B884DD4E}" type="slidenum">
              <a:rPr lang="ru-RU">
                <a:solidFill>
                  <a:srgbClr val="000000"/>
                </a:solidFill>
                <a:cs typeface="+mn-cs"/>
              </a:rPr>
              <a:pPr/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32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8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25.wmf"/><Relationship Id="rId10" Type="http://schemas.openxmlformats.org/officeDocument/2006/relationships/image" Target="../media/image27.wmf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31.wmf"/><Relationship Id="rId18" Type="http://schemas.openxmlformats.org/officeDocument/2006/relationships/image" Target="../media/image44.pn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28.bin"/><Relationship Id="rId17" Type="http://schemas.openxmlformats.org/officeDocument/2006/relationships/image" Target="../media/image43.png"/><Relationship Id="rId2" Type="http://schemas.openxmlformats.org/officeDocument/2006/relationships/slideLayout" Target="../slideLayouts/slideLayout23.xml"/><Relationship Id="rId16" Type="http://schemas.openxmlformats.org/officeDocument/2006/relationships/oleObject" Target="../embeddings/oleObject31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30.bin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26.wmf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2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7.bin"/><Relationship Id="rId4" Type="http://schemas.openxmlformats.org/officeDocument/2006/relationships/image" Target="../media/image32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3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36.wmf"/><Relationship Id="rId17" Type="http://schemas.openxmlformats.org/officeDocument/2006/relationships/image" Target="../media/image52.pn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38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8.bin"/><Relationship Id="rId10" Type="http://schemas.openxmlformats.org/officeDocument/2006/relationships/image" Target="../media/image35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3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19" Type="http://schemas.openxmlformats.org/officeDocument/2006/relationships/image" Target="../media/image11.png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10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dirty="0" err="1">
                <a:solidFill>
                  <a:srgbClr val="333399"/>
                </a:solidFill>
              </a:rPr>
              <a:t>Харк</a:t>
            </a:r>
            <a:r>
              <a:rPr lang="uk-UA" sz="2800" dirty="0">
                <a:solidFill>
                  <a:srgbClr val="333399"/>
                </a:solidFill>
              </a:rPr>
              <a:t>і</a:t>
            </a:r>
            <a:r>
              <a:rPr lang="ru-RU" sz="2800" dirty="0" err="1">
                <a:solidFill>
                  <a:srgbClr val="333399"/>
                </a:solidFill>
              </a:rPr>
              <a:t>вський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національний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медичний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університет</a:t>
            </a: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2000" dirty="0">
                <a:solidFill>
                  <a:srgbClr val="333399"/>
                </a:solidFill>
              </a:rPr>
              <a:t>Кафедра </a:t>
            </a:r>
            <a:r>
              <a:rPr lang="ru-RU" sz="2000" dirty="0" err="1">
                <a:solidFill>
                  <a:srgbClr val="333399"/>
                </a:solidFill>
              </a:rPr>
              <a:t>медичної</a:t>
            </a:r>
            <a:r>
              <a:rPr lang="ru-RU" sz="2000" dirty="0">
                <a:solidFill>
                  <a:srgbClr val="333399"/>
                </a:solidFill>
              </a:rPr>
              <a:t> та </a:t>
            </a:r>
            <a:r>
              <a:rPr lang="ru-RU" sz="2000" dirty="0" err="1">
                <a:solidFill>
                  <a:srgbClr val="333399"/>
                </a:solidFill>
              </a:rPr>
              <a:t>біоорганічної</a:t>
            </a:r>
            <a:r>
              <a:rPr lang="ru-RU" sz="2000" dirty="0">
                <a:solidFill>
                  <a:srgbClr val="333399"/>
                </a:solidFill>
              </a:rPr>
              <a:t> </a:t>
            </a:r>
            <a:r>
              <a:rPr lang="ru-RU" sz="2000" dirty="0" err="1">
                <a:solidFill>
                  <a:srgbClr val="333399"/>
                </a:solidFill>
              </a:rPr>
              <a:t>хімії</a:t>
            </a:r>
            <a:endParaRPr lang="en-US" sz="2800" dirty="0">
              <a:solidFill>
                <a:srgbClr val="333399"/>
              </a:solidFill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333399"/>
                </a:solidFill>
              </a:rPr>
              <a:t/>
            </a:r>
            <a:br>
              <a:rPr lang="ru-RU" sz="2800" dirty="0">
                <a:solidFill>
                  <a:srgbClr val="333399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«</a:t>
            </a:r>
            <a:r>
              <a:rPr lang="ru-RU" sz="2800" b="1" dirty="0" err="1">
                <a:solidFill>
                  <a:srgbClr val="006600"/>
                </a:solidFill>
              </a:rPr>
              <a:t>Медична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 err="1">
                <a:solidFill>
                  <a:srgbClr val="006600"/>
                </a:solidFill>
              </a:rPr>
              <a:t>хімія</a:t>
            </a:r>
            <a:r>
              <a:rPr lang="ru-RU" sz="2800" b="1" dirty="0">
                <a:solidFill>
                  <a:srgbClr val="006600"/>
                </a:solidFill>
              </a:rPr>
              <a:t>»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ru-RU" sz="2800" b="1" dirty="0" err="1">
                <a:solidFill>
                  <a:srgbClr val="006600"/>
                </a:solidFill>
              </a:rPr>
              <a:t>Лекція</a:t>
            </a:r>
            <a:r>
              <a:rPr lang="ru-RU" sz="2800" b="1" dirty="0">
                <a:solidFill>
                  <a:srgbClr val="006600"/>
                </a:solidFill>
              </a:rPr>
              <a:t> № </a:t>
            </a:r>
            <a:r>
              <a:rPr lang="uk-UA" sz="2800" b="1" dirty="0">
                <a:solidFill>
                  <a:srgbClr val="006600"/>
                </a:solidFill>
              </a:rPr>
              <a:t>2</a:t>
            </a:r>
            <a:endParaRPr lang="ru-RU" sz="2800" b="1" dirty="0">
              <a:solidFill>
                <a:srgbClr val="006600"/>
              </a:solidFill>
            </a:endParaRPr>
          </a:p>
          <a:p>
            <a:pPr lvl="0" algn="ctr" eaLnBrk="1" hangingPunct="1">
              <a:spcBef>
                <a:spcPct val="50000"/>
              </a:spcBef>
            </a:pPr>
            <a:endParaRPr lang="ru-RU" sz="3200" b="1" dirty="0">
              <a:solidFill>
                <a:srgbClr val="000000"/>
              </a:solidFill>
            </a:endParaRPr>
          </a:p>
          <a:p>
            <a:pPr lvl="0" algn="ctr" eaLnBrk="1" hangingPunct="1"/>
            <a:r>
              <a:rPr lang="uk-UA" sz="2800" b="1" dirty="0">
                <a:solidFill>
                  <a:srgbClr val="FF0000"/>
                </a:solidFill>
              </a:rPr>
              <a:t>ПРОТОЛІТИЧНІ РІВНОВАГИ В ХІМІЧНИХ ТА БІОЛОГІЧНИХ СИСТЕМАХ</a:t>
            </a:r>
            <a:endParaRPr lang="ru-RU" sz="2800" b="1" dirty="0">
              <a:solidFill>
                <a:srgbClr val="FF0000"/>
              </a:solidFill>
            </a:endParaRPr>
          </a:p>
          <a:p>
            <a:pPr lvl="0" algn="ctr" eaLnBrk="1" hangingPunct="1"/>
            <a:r>
              <a:rPr lang="ru-RU" sz="4000" b="1" dirty="0">
                <a:solidFill>
                  <a:srgbClr val="990000"/>
                </a:solidFill>
              </a:rPr>
              <a:t/>
            </a:r>
            <a:br>
              <a:rPr lang="ru-RU" sz="4000" b="1" dirty="0">
                <a:solidFill>
                  <a:srgbClr val="990000"/>
                </a:solidFill>
              </a:rPr>
            </a:br>
            <a:endParaRPr lang="ru-RU" sz="4000" b="1" dirty="0">
              <a:solidFill>
                <a:srgbClr val="990000"/>
              </a:solidFill>
            </a:endParaRPr>
          </a:p>
          <a:p>
            <a:pPr lvl="0"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err="1">
                <a:solidFill>
                  <a:srgbClr val="6600CC"/>
                </a:solidFill>
              </a:rPr>
              <a:t>зав.каф</a:t>
            </a:r>
            <a:r>
              <a:rPr lang="uk-UA" sz="2000" b="1" dirty="0">
                <a:solidFill>
                  <a:srgbClr val="6600CC"/>
                </a:solidFill>
              </a:rPr>
              <a:t>. </a:t>
            </a:r>
            <a:r>
              <a:rPr lang="ru-RU" sz="2000" b="1" dirty="0" err="1">
                <a:solidFill>
                  <a:srgbClr val="6600CC"/>
                </a:solidFill>
              </a:rPr>
              <a:t>медичної</a:t>
            </a:r>
            <a:r>
              <a:rPr lang="ru-RU" sz="2000" b="1" dirty="0">
                <a:solidFill>
                  <a:srgbClr val="6600CC"/>
                </a:solidFill>
              </a:rPr>
              <a:t> та </a:t>
            </a:r>
            <a:r>
              <a:rPr lang="ru-RU" sz="2000" b="1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dirty="0">
                <a:solidFill>
                  <a:srgbClr val="6600CC"/>
                </a:solidFill>
              </a:rPr>
              <a:t> </a:t>
            </a:r>
            <a:r>
              <a:rPr lang="ru-RU" sz="2000" b="1" dirty="0" err="1">
                <a:solidFill>
                  <a:srgbClr val="6600CC"/>
                </a:solidFill>
              </a:rPr>
              <a:t>хімії</a:t>
            </a:r>
            <a:r>
              <a:rPr lang="ru-RU" sz="2000" b="1" dirty="0">
                <a:solidFill>
                  <a:srgbClr val="6600CC"/>
                </a:solidFill>
              </a:rPr>
              <a:t>, </a:t>
            </a:r>
          </a:p>
          <a:p>
            <a:pPr lvl="0" algn="r" eaLnBrk="1" hangingPunct="1"/>
            <a:r>
              <a:rPr lang="ru-RU" sz="2000" b="1" dirty="0" err="1">
                <a:solidFill>
                  <a:srgbClr val="6600CC"/>
                </a:solidFill>
              </a:rPr>
              <a:t>д.фарм.н</a:t>
            </a:r>
            <a:r>
              <a:rPr lang="ru-RU" sz="2000" b="1" dirty="0">
                <a:solidFill>
                  <a:srgbClr val="6600CC"/>
                </a:solidFill>
              </a:rPr>
              <a:t>., проф. </a:t>
            </a:r>
            <a:r>
              <a:rPr lang="ru-RU" sz="2000" b="1" dirty="0" err="1">
                <a:solidFill>
                  <a:srgbClr val="6600CC"/>
                </a:solidFill>
              </a:rPr>
              <a:t>Сирова</a:t>
            </a:r>
            <a:r>
              <a:rPr lang="ru-RU" sz="2000" b="1" dirty="0">
                <a:solidFill>
                  <a:srgbClr val="6600CC"/>
                </a:solidFill>
              </a:rPr>
              <a:t> Г.О.</a:t>
            </a:r>
          </a:p>
          <a:p>
            <a:pPr algn="ctr" eaLnBrk="1" hangingPunct="1"/>
            <a:endParaRPr lang="ru-RU" sz="4000" b="1" dirty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7213"/>
            <a:ext cx="19145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213"/>
            <a:ext cx="1457325" cy="1857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55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 i="1" dirty="0" err="1">
                <a:solidFill>
                  <a:srgbClr val="0000CC"/>
                </a:solidFill>
              </a:rPr>
              <a:t>Механізми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розвитку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розладів</a:t>
            </a:r>
            <a:r>
              <a:rPr lang="ru-RU" sz="2000" b="1" i="1" dirty="0">
                <a:solidFill>
                  <a:srgbClr val="0000CC"/>
                </a:solidFill>
              </a:rPr>
              <a:t>  кислотно-</a:t>
            </a:r>
            <a:r>
              <a:rPr lang="ru-RU" sz="2000" b="1" i="1" dirty="0" err="1">
                <a:solidFill>
                  <a:srgbClr val="0000CC"/>
                </a:solidFill>
              </a:rPr>
              <a:t>лужного</a:t>
            </a:r>
            <a:r>
              <a:rPr lang="ru-RU" sz="2000" b="1" i="1" dirty="0">
                <a:solidFill>
                  <a:srgbClr val="0000CC"/>
                </a:solidFill>
              </a:rPr>
              <a:t> стану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Метаболический ацидоз: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введення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кислот (</a:t>
            </a:r>
            <a:r>
              <a:rPr lang="ru-RU" b="1" dirty="0" err="1">
                <a:solidFill>
                  <a:schemeClr val="tx2"/>
                </a:solidFill>
              </a:rPr>
              <a:t>кетонокислот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голодуванні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діабеті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молочна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шоці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сірчана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посиленому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катаболізмі</a:t>
            </a:r>
            <a:r>
              <a:rPr lang="ru-RU" b="1" dirty="0">
                <a:solidFill>
                  <a:schemeClr val="tx2"/>
                </a:solidFill>
              </a:rPr>
              <a:t>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неповне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кислот при </a:t>
            </a:r>
            <a:r>
              <a:rPr lang="ru-RU" b="1" dirty="0" err="1">
                <a:solidFill>
                  <a:schemeClr val="tx2"/>
                </a:solidFill>
              </a:rPr>
              <a:t>нирковій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недостатності</a:t>
            </a:r>
            <a:r>
              <a:rPr lang="ru-RU" b="1" dirty="0">
                <a:solidFill>
                  <a:schemeClr val="tx2"/>
                </a:solidFill>
              </a:rPr>
              <a:t>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надмірна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проносу, </a:t>
            </a:r>
            <a:r>
              <a:rPr lang="ru-RU" b="1" dirty="0" err="1">
                <a:solidFill>
                  <a:schemeClr val="tx2"/>
                </a:solidFill>
              </a:rPr>
              <a:t>коліту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виразки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кишківника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sz="2400" dirty="0">
                <a:solidFill>
                  <a:srgbClr val="C00000"/>
                </a:solidFill>
              </a:rPr>
              <a:t>NB!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нейтралізація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іонами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 і </a:t>
            </a:r>
            <a:r>
              <a:rPr lang="ru-RU" b="1" dirty="0" err="1">
                <a:solidFill>
                  <a:schemeClr val="tx2"/>
                </a:solidFill>
              </a:rPr>
              <a:t>посилення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	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 err="1">
                <a:solidFill>
                  <a:srgbClr val="800000"/>
                </a:solidFill>
              </a:rPr>
              <a:t>Метаболічний</a:t>
            </a:r>
            <a:r>
              <a:rPr lang="ru-RU" b="1" dirty="0">
                <a:solidFill>
                  <a:srgbClr val="800000"/>
                </a:solidFill>
              </a:rPr>
              <a:t> алкалоз: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-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H</a:t>
            </a:r>
            <a:r>
              <a:rPr lang="en-US" b="1" baseline="30000" dirty="0">
                <a:solidFill>
                  <a:schemeClr val="tx2"/>
                </a:solidFill>
              </a:rPr>
              <a:t>+</a:t>
            </a:r>
            <a:r>
              <a:rPr lang="ru-RU" dirty="0">
                <a:solidFill>
                  <a:schemeClr val="tx2"/>
                </a:solidFill>
              </a:rPr>
              <a:t>(</a:t>
            </a:r>
            <a:r>
              <a:rPr lang="ru-RU" dirty="0" err="1">
                <a:solidFill>
                  <a:schemeClr val="tx2"/>
                </a:solidFill>
              </a:rPr>
              <a:t>висока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кишкова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непрохідність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блювання</a:t>
            </a:r>
            <a:r>
              <a:rPr lang="ru-RU" dirty="0">
                <a:solidFill>
                  <a:schemeClr val="tx2"/>
                </a:solidFill>
              </a:rPr>
              <a:t> та </a:t>
            </a:r>
            <a:r>
              <a:rPr lang="ru-RU" dirty="0" err="1">
                <a:solidFill>
                  <a:schemeClr val="tx2"/>
                </a:solidFill>
              </a:rPr>
              <a:t>ін</a:t>
            </a:r>
            <a:r>
              <a:rPr lang="ru-RU" dirty="0">
                <a:solidFill>
                  <a:schemeClr val="tx2"/>
                </a:solidFill>
              </a:rPr>
              <a:t>.);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збільшення</a:t>
            </a:r>
            <a:r>
              <a:rPr lang="ru-RU" b="1" dirty="0">
                <a:solidFill>
                  <a:schemeClr val="tx2"/>
                </a:solidFill>
              </a:rPr>
              <a:t> концентраціїНСО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втрата</a:t>
            </a:r>
            <a:r>
              <a:rPr lang="ru-RU" dirty="0">
                <a:solidFill>
                  <a:schemeClr val="tx2"/>
                </a:solidFill>
              </a:rPr>
              <a:t> води, </a:t>
            </a:r>
            <a:r>
              <a:rPr lang="ru-RU" dirty="0" err="1">
                <a:solidFill>
                  <a:schemeClr val="tx2"/>
                </a:solidFill>
              </a:rPr>
              <a:t>введення</a:t>
            </a:r>
            <a:r>
              <a:rPr lang="ru-RU" dirty="0">
                <a:solidFill>
                  <a:schemeClr val="tx2"/>
                </a:solidFill>
              </a:rPr>
              <a:t> солей </a:t>
            </a:r>
            <a:r>
              <a:rPr lang="ru-RU" dirty="0" err="1">
                <a:solidFill>
                  <a:schemeClr val="tx2"/>
                </a:solidFill>
              </a:rPr>
              <a:t>органічних</a:t>
            </a:r>
            <a:r>
              <a:rPr lang="ru-RU" dirty="0">
                <a:solidFill>
                  <a:schemeClr val="tx2"/>
                </a:solidFill>
              </a:rPr>
              <a:t> кислот, </a:t>
            </a:r>
            <a:r>
              <a:rPr lang="ru-RU" dirty="0" err="1">
                <a:solidFill>
                  <a:schemeClr val="tx2"/>
                </a:solidFill>
              </a:rPr>
              <a:t>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метаболізуються</a:t>
            </a:r>
            <a:r>
              <a:rPr lang="ru-RU" dirty="0">
                <a:solidFill>
                  <a:schemeClr val="tx2"/>
                </a:solidFill>
              </a:rPr>
              <a:t> за </a:t>
            </a:r>
            <a:r>
              <a:rPr lang="ru-RU" dirty="0" err="1">
                <a:solidFill>
                  <a:schemeClr val="tx2"/>
                </a:solidFill>
              </a:rPr>
              <a:t>поглинанням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іонів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гідрогену</a:t>
            </a:r>
            <a:r>
              <a:rPr lang="ru-RU" dirty="0">
                <a:solidFill>
                  <a:schemeClr val="tx2"/>
                </a:solidFill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</a:rPr>
              <a:t>NB!</a:t>
            </a:r>
            <a:r>
              <a:rPr lang="en-US" dirty="0">
                <a:solidFill>
                  <a:srgbClr val="C00000"/>
                </a:solidFill>
              </a:rPr>
              <a:t> 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зниження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затримка</a:t>
            </a:r>
            <a:r>
              <a:rPr lang="ru-RU" dirty="0">
                <a:solidFill>
                  <a:schemeClr val="tx2"/>
                </a:solidFill>
              </a:rPr>
              <a:t> СО</a:t>
            </a:r>
            <a:r>
              <a:rPr lang="ru-RU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),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  </a:t>
            </a:r>
            <a:r>
              <a:rPr lang="ru-RU" b="1" dirty="0" err="1">
                <a:solidFill>
                  <a:schemeClr val="tx2"/>
                </a:solidFill>
              </a:rPr>
              <a:t>нирками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79512" y="44624"/>
            <a:ext cx="9144000" cy="410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ацидоз</a:t>
            </a:r>
            <a:endParaRPr lang="en-US" b="1" cap="all" dirty="0">
              <a:solidFill>
                <a:srgbClr val="006600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Причини </a:t>
            </a:r>
            <a:r>
              <a:rPr lang="ru-RU" b="1" dirty="0" err="1">
                <a:solidFill>
                  <a:srgbClr val="006600"/>
                </a:solidFill>
              </a:rPr>
              <a:t>виникнення</a:t>
            </a:r>
            <a:r>
              <a:rPr lang="ru-RU" b="1" dirty="0">
                <a:solidFill>
                  <a:srgbClr val="006600"/>
                </a:solidFill>
              </a:rPr>
              <a:t>: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-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</a:t>
            </a:r>
            <a:r>
              <a:rPr lang="ru-RU" b="1" dirty="0" err="1"/>
              <a:t>шляхів</a:t>
            </a:r>
            <a:r>
              <a:rPr lang="ru-RU" b="1" dirty="0"/>
              <a:t> (</a:t>
            </a:r>
            <a:r>
              <a:rPr lang="ru-RU" b="1" dirty="0" err="1"/>
              <a:t>пневмонія</a:t>
            </a:r>
            <a:r>
              <a:rPr lang="ru-RU" b="1" dirty="0"/>
              <a:t>, набряк </a:t>
            </a:r>
            <a:r>
              <a:rPr lang="ru-RU" b="1" dirty="0" err="1"/>
              <a:t>легенів</a:t>
            </a:r>
            <a:r>
              <a:rPr lang="ru-RU" b="1" dirty="0"/>
              <a:t>, </a:t>
            </a:r>
            <a:r>
              <a:rPr lang="ru-RU" b="1" dirty="0" err="1"/>
              <a:t>сторонні</a:t>
            </a:r>
            <a:r>
              <a:rPr lang="ru-RU" b="1" dirty="0"/>
              <a:t> </a:t>
            </a:r>
            <a:r>
              <a:rPr lang="ru-RU" b="1" dirty="0" err="1"/>
              <a:t>тіла</a:t>
            </a:r>
            <a:r>
              <a:rPr lang="ru-RU" b="1" dirty="0"/>
              <a:t> в </a:t>
            </a:r>
            <a:r>
              <a:rPr lang="ru-RU" b="1" dirty="0" err="1"/>
              <a:t>верхніх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шляхах та </a:t>
            </a:r>
            <a:r>
              <a:rPr lang="ru-RU" b="1" dirty="0" err="1"/>
              <a:t>ін</a:t>
            </a:r>
            <a:r>
              <a:rPr lang="ru-RU" b="1" dirty="0"/>
              <a:t>.);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/>
              <a:t>пошкодження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дихальної</a:t>
            </a:r>
            <a:r>
              <a:rPr lang="ru-RU" b="1" dirty="0"/>
              <a:t> </a:t>
            </a:r>
            <a:r>
              <a:rPr lang="ru-RU" b="1" dirty="0" err="1"/>
              <a:t>мускулатури</a:t>
            </a:r>
            <a:r>
              <a:rPr lang="ru-RU" b="1" dirty="0"/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/>
              <a:t>- </a:t>
            </a:r>
            <a:r>
              <a:rPr lang="ru-RU" b="1" dirty="0" err="1"/>
              <a:t>пригнічення</a:t>
            </a:r>
            <a:r>
              <a:rPr lang="ru-RU" b="1" dirty="0"/>
              <a:t> </a:t>
            </a:r>
            <a:r>
              <a:rPr lang="ru-RU" b="1" dirty="0" err="1"/>
              <a:t>дихального</a:t>
            </a:r>
            <a:r>
              <a:rPr lang="ru-RU" b="1" dirty="0"/>
              <a:t> центру </a:t>
            </a:r>
            <a:r>
              <a:rPr lang="ru-RU" b="1" dirty="0" err="1"/>
              <a:t>лік.засобами</a:t>
            </a:r>
            <a:r>
              <a:rPr lang="ru-RU" b="1" dirty="0"/>
              <a:t> (в </a:t>
            </a:r>
            <a:r>
              <a:rPr lang="ru-RU" b="1" dirty="0" err="1"/>
              <a:t>т.ч</a:t>
            </a:r>
            <a:r>
              <a:rPr lang="ru-RU" b="1" dirty="0"/>
              <a:t>. наркотиками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алкалоз</a:t>
            </a:r>
            <a:r>
              <a:rPr lang="ru-RU" b="1" dirty="0">
                <a:solidFill>
                  <a:srgbClr val="006600"/>
                </a:solidFill>
              </a:rPr>
              <a:t>–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chemeClr val="tx2"/>
                </a:solidFill>
              </a:rPr>
              <a:t>це</a:t>
            </a:r>
            <a:r>
              <a:rPr lang="ru-RU" b="1" dirty="0">
                <a:solidFill>
                  <a:schemeClr val="tx2"/>
                </a:solidFill>
              </a:rPr>
              <a:t> не </a:t>
            </a:r>
            <a:r>
              <a:rPr lang="ru-RU" b="1" dirty="0" err="1">
                <a:solidFill>
                  <a:schemeClr val="tx2"/>
                </a:solidFill>
              </a:rPr>
              <a:t>компенсоване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підвищення</a:t>
            </a:r>
            <a:r>
              <a:rPr lang="ru-RU" b="1" dirty="0">
                <a:solidFill>
                  <a:schemeClr val="tx2"/>
                </a:solidFill>
              </a:rPr>
              <a:t> рН 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гіпервентиляції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гарячковий</a:t>
            </a:r>
            <a:r>
              <a:rPr lang="ru-RU" b="1" dirty="0">
                <a:solidFill>
                  <a:schemeClr val="tx2"/>
                </a:solidFill>
              </a:rPr>
              <a:t> стан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істерію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Фізіологічні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системи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регуляції</a:t>
            </a:r>
            <a:r>
              <a:rPr lang="ru-RU" b="1" dirty="0">
                <a:solidFill>
                  <a:srgbClr val="0000CC"/>
                </a:solidFill>
              </a:rPr>
              <a:t> кислотно-основного стану </a:t>
            </a:r>
            <a:r>
              <a:rPr lang="ru-RU" b="1" dirty="0" err="1">
                <a:solidFill>
                  <a:srgbClr val="0000CC"/>
                </a:solidFill>
              </a:rPr>
              <a:t>пов'язані</a:t>
            </a:r>
            <a:r>
              <a:rPr lang="ru-RU" b="1" dirty="0">
                <a:solidFill>
                  <a:srgbClr val="0000CC"/>
                </a:solidFill>
              </a:rPr>
              <a:t> з </a:t>
            </a:r>
            <a:r>
              <a:rPr lang="ru-RU" b="1" dirty="0" err="1">
                <a:solidFill>
                  <a:srgbClr val="0000CC"/>
                </a:solidFill>
              </a:rPr>
              <a:t>функціональною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активністю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легень</a:t>
            </a:r>
            <a:r>
              <a:rPr lang="ru-RU" b="1" dirty="0">
                <a:solidFill>
                  <a:srgbClr val="0000CC"/>
                </a:solidFill>
              </a:rPr>
              <a:t> і </a:t>
            </a:r>
            <a:r>
              <a:rPr lang="ru-RU" b="1" dirty="0" err="1">
                <a:solidFill>
                  <a:srgbClr val="0000CC"/>
                </a:solidFill>
              </a:rPr>
              <a:t>нирок</a:t>
            </a:r>
            <a:r>
              <a:rPr lang="ru-RU" b="1" dirty="0">
                <a:solidFill>
                  <a:srgbClr val="0000CC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00CC"/>
                </a:solidFill>
              </a:rPr>
              <a:t>		</a:t>
            </a: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	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42347"/>
            <a:ext cx="182420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39745"/>
            <a:ext cx="1907704" cy="168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253EF3E-FD6D-47B1-9016-819041F1E068}"/>
              </a:ext>
            </a:extLst>
          </p:cNvPr>
          <p:cNvSpPr txBox="1"/>
          <p:nvPr/>
        </p:nvSpPr>
        <p:spPr>
          <a:xfrm>
            <a:off x="3275856" y="3213100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Легені</a:t>
            </a:r>
            <a:r>
              <a:rPr lang="ru-RU" b="1" dirty="0">
                <a:solidFill>
                  <a:srgbClr val="0000CC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оксигемоглобіну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звільняє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який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зв'язується</a:t>
            </a:r>
            <a:r>
              <a:rPr lang="ru-RU" b="1" dirty="0">
                <a:solidFill>
                  <a:schemeClr val="tx2"/>
                </a:solidFill>
              </a:rPr>
              <a:t> з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err="1">
                <a:solidFill>
                  <a:schemeClr val="tx2"/>
                </a:solidFill>
              </a:rPr>
              <a:t>Під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дією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вона </a:t>
            </a:r>
            <a:r>
              <a:rPr lang="ru-RU" b="1" dirty="0" err="1">
                <a:solidFill>
                  <a:schemeClr val="tx2"/>
                </a:solidFill>
              </a:rPr>
              <a:t>розпадається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на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 и Н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О. 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виявляється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зв'язаним</a:t>
            </a:r>
            <a:r>
              <a:rPr lang="ru-RU" b="1" dirty="0">
                <a:solidFill>
                  <a:schemeClr val="tx2"/>
                </a:solidFill>
              </a:rPr>
              <a:t> в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О  </a:t>
            </a:r>
            <a:r>
              <a:rPr lang="ru-RU" b="1" dirty="0">
                <a:solidFill>
                  <a:schemeClr val="tx2"/>
                </a:solidFill>
              </a:rPr>
              <a:t>і </a:t>
            </a:r>
            <a:r>
              <a:rPr lang="ru-RU" b="1" dirty="0" err="1">
                <a:solidFill>
                  <a:schemeClr val="tx2"/>
                </a:solidFill>
              </a:rPr>
              <a:t>відбувається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активне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ED1CDB1-3BCC-478C-9C00-186C0AE97E02}"/>
              </a:ext>
            </a:extLst>
          </p:cNvPr>
          <p:cNvSpPr txBox="1"/>
          <p:nvPr/>
        </p:nvSpPr>
        <p:spPr>
          <a:xfrm>
            <a:off x="3491880" y="5208382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Нирки</a:t>
            </a:r>
            <a:r>
              <a:rPr lang="ru-RU" b="1" dirty="0">
                <a:solidFill>
                  <a:srgbClr val="0000CC"/>
                </a:solidFill>
              </a:rPr>
              <a:t>: </a:t>
            </a:r>
            <a:r>
              <a:rPr lang="ru-RU" b="1" dirty="0" err="1"/>
              <a:t>видаляють</a:t>
            </a:r>
            <a:r>
              <a:rPr lang="ru-RU" b="1" dirty="0"/>
              <a:t> </a:t>
            </a:r>
            <a:r>
              <a:rPr lang="ru-RU" b="1" dirty="0" err="1"/>
              <a:t>гідроген</a:t>
            </a:r>
            <a:r>
              <a:rPr lang="ru-RU" b="1" dirty="0"/>
              <a:t> і </a:t>
            </a:r>
            <a:r>
              <a:rPr lang="ru-RU" b="1" dirty="0" err="1"/>
              <a:t>насичують</a:t>
            </a:r>
            <a:r>
              <a:rPr lang="ru-RU" b="1" dirty="0"/>
              <a:t> плазму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(за </a:t>
            </a:r>
            <a:r>
              <a:rPr lang="ru-RU" b="1" dirty="0" err="1">
                <a:solidFill>
                  <a:schemeClr val="tx2"/>
                </a:solidFill>
              </a:rPr>
              <a:t>участю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- </a:t>
            </a:r>
            <a:r>
              <a:rPr lang="ru-RU" b="1" dirty="0" err="1">
                <a:solidFill>
                  <a:schemeClr val="tx2"/>
                </a:solidFill>
              </a:rPr>
              <a:t>гідратація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метаболічного</a:t>
            </a:r>
            <a:r>
              <a:rPr lang="ru-RU" b="1" dirty="0">
                <a:solidFill>
                  <a:schemeClr val="tx2"/>
                </a:solidFill>
              </a:rPr>
              <a:t>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" y="476672"/>
            <a:ext cx="9144000" cy="710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Постійність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400" b="1" i="1" dirty="0">
                <a:solidFill>
                  <a:srgbClr val="000000"/>
                </a:solidFill>
                <a:cs typeface="+mn-cs"/>
              </a:rPr>
              <a:t>pH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внутрішнього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середовища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поряд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фізіологічними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механізмами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підтримується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фізико-хімічно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буферними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системами.</a:t>
            </a:r>
          </a:p>
          <a:p>
            <a:pPr algn="ctr"/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Buff -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пом'якшувати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послаблювати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зіткнення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400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	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Буферними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називають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розчини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які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властивість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досить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стійко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зберігати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постійність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гідроген-іонів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при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деякої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кількості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лугу, а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також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при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розведенні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концентруванні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Здатність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стійко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зберігати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постійне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значення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називається</a:t>
            </a:r>
            <a:r>
              <a:rPr lang="ru-RU" sz="2400" b="1" i="1" dirty="0">
                <a:solidFill>
                  <a:srgbClr val="C00000"/>
                </a:solidFill>
                <a:cs typeface="+mn-cs"/>
              </a:rPr>
              <a:t> буферною </a:t>
            </a:r>
            <a:r>
              <a:rPr lang="ru-RU" sz="2400" b="1" i="1" dirty="0" err="1">
                <a:solidFill>
                  <a:srgbClr val="C00000"/>
                </a:solidFill>
                <a:cs typeface="+mn-cs"/>
              </a:rPr>
              <a:t>дією</a:t>
            </a:r>
            <a:r>
              <a:rPr lang="ru-RU" sz="2400" b="1" i="1" dirty="0">
                <a:solidFill>
                  <a:srgbClr val="C00000"/>
                </a:solidFill>
                <a:cs typeface="+mn-cs"/>
              </a:rPr>
              <a:t>.</a:t>
            </a:r>
          </a:p>
          <a:p>
            <a:pPr algn="ctr"/>
            <a:endParaRPr lang="ru-RU" sz="2400" b="1" i="1" dirty="0">
              <a:solidFill>
                <a:srgbClr val="C00000"/>
              </a:solidFill>
              <a:cs typeface="+mn-cs"/>
            </a:endParaRPr>
          </a:p>
          <a:p>
            <a:r>
              <a:rPr lang="ru-RU" sz="2400" b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Розчини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що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дію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400" b="1" dirty="0" err="1">
                <a:solidFill>
                  <a:srgbClr val="C00000"/>
                </a:solidFill>
                <a:cs typeface="+mn-cs"/>
              </a:rPr>
              <a:t>буферними</a:t>
            </a:r>
            <a:r>
              <a:rPr lang="ru-RU" sz="2400" b="1" dirty="0">
                <a:solidFill>
                  <a:srgbClr val="C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cs typeface="+mn-cs"/>
              </a:rPr>
              <a:t>розчинами</a:t>
            </a:r>
            <a:endParaRPr lang="ru-RU" sz="2400" b="1" dirty="0">
              <a:solidFill>
                <a:srgbClr val="C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7" y="27856"/>
            <a:ext cx="8229600" cy="664840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Буферні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системи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Типи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буферних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розчинів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</a:t>
            </a:r>
          </a:p>
          <a:p>
            <a:pPr algn="ctr"/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Кислотні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цієї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кислотою і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сильною основою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 + 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COONa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ацетатний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</a:t>
            </a:r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+ NaHCO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Основні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основою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і сильною кислотою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Амфолітні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буферні</a:t>
            </a: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розчини</a:t>
            </a:r>
            <a:r>
              <a:rPr lang="uk-UA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амінокислоти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та 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білки</a:t>
            </a:r>
            <a:endParaRPr lang="ru-RU" b="1" i="1" dirty="0">
              <a:solidFill>
                <a:srgbClr val="000000"/>
              </a:solidFill>
              <a:cs typeface="+mn-cs"/>
            </a:endParaRPr>
          </a:p>
          <a:p>
            <a:endParaRPr lang="ru-RU" sz="2000" b="1" i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V="1">
            <a:off x="2195513" y="148431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2124075" y="1916113"/>
            <a:ext cx="576263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V="1">
            <a:off x="2157413" y="396716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089150" y="4391025"/>
            <a:ext cx="576263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1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0" y="-1"/>
            <a:ext cx="9144000" cy="809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Процеси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які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відбуваються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в ацетатному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буфері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і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їх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вплив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один на одного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СН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СОО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повністю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COONa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Na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+</a:t>
            </a:r>
          </a:p>
          <a:p>
            <a:pPr algn="ctr"/>
            <a:endParaRPr lang="ru-RU" sz="2000" b="1" dirty="0" smtClean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ацетат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піддається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гідролізу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як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+ НОН </a:t>
            </a:r>
            <a:r>
              <a:rPr lang="ru-RU" sz="32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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С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Н + ОН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.</a:t>
            </a:r>
            <a:endParaRPr lang="ru-RU" sz="2800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400" dirty="0">
              <a:solidFill>
                <a:srgbClr val="282828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Оцтова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кислота,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незначній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мірі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Н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 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+ Н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+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ще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тому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недисоційованої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оцтової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вважати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практично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її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початковій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[CH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Н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] = C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к</a:t>
            </a:r>
            <a:endParaRPr lang="ru-RU" sz="28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4514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81263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Гідроліз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також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пригнічений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наявністю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в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розчині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.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Концентрація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ацетат-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іонів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в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буферній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суміші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практично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дорівнює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вихідній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концентрації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</a:p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[CH</a:t>
                </a:r>
                <a:r>
                  <a:rPr lang="ru-RU" sz="2400" b="1" baseline="-25000" dirty="0">
                    <a:solidFill>
                      <a:srgbClr val="FF0000"/>
                    </a:solidFill>
                    <a:cs typeface="+mn-cs"/>
                  </a:rPr>
                  <a:t>3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COO</a:t>
                </a:r>
                <a:r>
                  <a:rPr lang="ru-RU" sz="2400" b="1" baseline="30000" dirty="0">
                    <a:solidFill>
                      <a:srgbClr val="FF0000"/>
                    </a:solidFill>
                    <a:cs typeface="+mn-cs"/>
                  </a:rPr>
                  <a:t>-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] = C</a:t>
                </a:r>
                <a:r>
                  <a:rPr lang="ru-RU" sz="2400" b="1" baseline="-25000" dirty="0">
                    <a:solidFill>
                      <a:srgbClr val="FF0000"/>
                    </a:solidFill>
                    <a:cs typeface="+mn-cs"/>
                  </a:rPr>
                  <a:t>с</a:t>
                </a:r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Відповідно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>
                    <a:solidFill>
                      <a:srgbClr val="C00000"/>
                    </a:solidFill>
                    <a:cs typeface="+mn-cs"/>
                  </a:rPr>
                  <a:t>до закону </a:t>
                </a:r>
                <a:r>
                  <a:rPr lang="ru-RU" sz="2000" b="1" dirty="0" err="1">
                    <a:solidFill>
                      <a:srgbClr val="C00000"/>
                    </a:solidFill>
                    <a:cs typeface="+mn-cs"/>
                  </a:rPr>
                  <a:t>діючих</a:t>
                </a:r>
                <a:r>
                  <a:rPr lang="ru-RU" sz="2000" b="1" dirty="0">
                    <a:solidFill>
                      <a:srgbClr val="C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C00000"/>
                    </a:solidFill>
                    <a:cs typeface="+mn-cs"/>
                  </a:rPr>
                  <a:t>мас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рівновага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між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продуктами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оцтової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і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недісоційованими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молекулами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підпорядковується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рівнянню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  <a:endParaRPr lang="ru-RU" sz="2000" b="1" dirty="0">
                  <a:solidFill>
                    <a:srgbClr val="FFF909"/>
                  </a:solidFill>
                  <a:cs typeface="+mn-cs"/>
                </a:endParaRPr>
              </a:p>
              <a:p>
                <a:pPr algn="ctr"/>
                <a:endParaRPr lang="ru-RU" sz="2400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ctr"/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К</a:t>
                </a:r>
                <a:r>
                  <a:rPr lang="ru-RU" sz="2400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 - константа </a:t>
                </a:r>
                <a:r>
                  <a:rPr lang="ru-RU" sz="2400" dirty="0" err="1">
                    <a:solidFill>
                      <a:srgbClr val="FF0000"/>
                    </a:solidFill>
                    <a:cs typeface="+mn-cs"/>
                  </a:rPr>
                  <a:t>дисоціації</a:t>
                </a:r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400" dirty="0" err="1">
                    <a:solidFill>
                      <a:srgbClr val="FF0000"/>
                    </a:solidFill>
                    <a:cs typeface="+mn-cs"/>
                  </a:rPr>
                  <a:t>кислоти</a:t>
                </a:r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Підставивши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загальну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концентрацію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і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в </a:t>
                </a:r>
                <a:r>
                  <a:rPr lang="uk-UA" sz="2000" b="1" dirty="0">
                    <a:solidFill>
                      <a:srgbClr val="000000"/>
                    </a:solidFill>
                    <a:cs typeface="+mn-cs"/>
                  </a:rPr>
                  <a:t>рівняння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константи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отримаємо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  <a:endParaRPr lang="ru-RU" sz="2000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𝑯</m:t>
                              </m:r>
                            </m:e>
                            <m:sup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𝑲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𝒂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 </m:t>
                          </m:r>
                        </m:sub>
                      </m:sSub>
                      <m:f>
                        <m:f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𝑪𝑯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𝑪𝑶𝑶𝑯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𝑪𝑯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𝑪𝑶𝑶</m:t>
                          </m:r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Ступінь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електролітичної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низька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    в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розчині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знаходяться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в основному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недисоційовані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молекули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</a:p>
              <a:p>
                <a:pPr algn="ctr"/>
                <a:r>
                  <a:rPr lang="en-US" sz="2400" b="1" dirty="0" smtClean="0">
                    <a:solidFill>
                      <a:srgbClr val="FF0000"/>
                    </a:solidFill>
                    <a:cs typeface="+mn-cs"/>
                  </a:rPr>
                  <a:t>CH</a:t>
                </a:r>
                <a:r>
                  <a:rPr lang="en-US" sz="2400" b="1" baseline="-25000" dirty="0" smtClean="0">
                    <a:solidFill>
                      <a:srgbClr val="FF0000"/>
                    </a:solidFill>
                    <a:cs typeface="+mn-cs"/>
                  </a:rPr>
                  <a:t>3</a:t>
                </a:r>
                <a:r>
                  <a:rPr lang="en-US" sz="2400" b="1" dirty="0" smtClean="0">
                    <a:solidFill>
                      <a:srgbClr val="FF0000"/>
                    </a:solidFill>
                    <a:cs typeface="+mn-cs"/>
                  </a:rPr>
                  <a:t>COONa→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Na</a:t>
                </a:r>
                <a:r>
                  <a:rPr lang="en-US" sz="2400" b="1" baseline="30000" dirty="0">
                    <a:solidFill>
                      <a:srgbClr val="FF0000"/>
                    </a:solidFill>
                    <a:cs typeface="+mn-cs"/>
                  </a:rPr>
                  <a:t>+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+CH</a:t>
                </a:r>
                <a:r>
                  <a:rPr lang="en-US" sz="2400" b="1" baseline="-25000" dirty="0">
                    <a:solidFill>
                      <a:srgbClr val="FF0000"/>
                    </a:solidFill>
                    <a:cs typeface="+mn-cs"/>
                  </a:rPr>
                  <a:t>3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COO</a:t>
                </a:r>
                <a:r>
                  <a:rPr lang="en-US" sz="2400" b="1" baseline="30000" dirty="0">
                    <a:solidFill>
                      <a:srgbClr val="FF0000"/>
                    </a:solidFill>
                    <a:cs typeface="+mn-cs"/>
                  </a:rPr>
                  <a:t>-</a:t>
                </a:r>
                <a:r>
                  <a:rPr lang="ru-RU" sz="2400" b="1" dirty="0">
                    <a:solidFill>
                      <a:srgbClr val="FF0000"/>
                    </a:solidFill>
                    <a:cs typeface="+mn-cs"/>
                  </a:rPr>
                  <a:t>, </a:t>
                </a:r>
              </a:p>
              <a:p>
                <a:pPr algn="ctr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це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пригнічує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     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.</a:t>
                </a:r>
              </a:p>
              <a:p>
                <a:pPr algn="just"/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endParaRPr lang="ru-RU" sz="2000" b="1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endParaRPr lang="ru-RU" sz="20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r>
                  <a:rPr lang="ru-RU" sz="2000" b="1" dirty="0">
                    <a:solidFill>
                      <a:srgbClr val="FFFF00"/>
                    </a:solidFill>
                    <a:cs typeface="+mn-cs"/>
                  </a:rPr>
                  <a:t> </a:t>
                </a:r>
              </a:p>
              <a:p>
                <a:pPr algn="just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645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8126392"/>
              </a:xfrm>
              <a:prstGeom prst="rect">
                <a:avLst/>
              </a:prstGeom>
              <a:blipFill rotWithShape="1">
                <a:blip r:embed="rId3"/>
                <a:stretch>
                  <a:fillRect l="-599" t="-225" r="-59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4530" name="Object 1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85321546"/>
              </p:ext>
            </p:extLst>
          </p:nvPr>
        </p:nvGraphicFramePr>
        <p:xfrm>
          <a:off x="3987408" y="2060848"/>
          <a:ext cx="31734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6" name="Формула" r:id="rId4" imgW="1587240" imgH="457200" progId="Equation.3">
                  <p:embed/>
                </p:oleObj>
              </mc:Choice>
              <mc:Fallback>
                <p:oleObj name="Формула" r:id="rId4" imgW="1587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7408" y="2060848"/>
                        <a:ext cx="3173412" cy="9128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7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7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8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64534" name="Object 22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87233658"/>
              </p:ext>
            </p:extLst>
          </p:nvPr>
        </p:nvGraphicFramePr>
        <p:xfrm>
          <a:off x="3275856" y="5948651"/>
          <a:ext cx="18542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9" name="Формула" r:id="rId9" imgW="927000" imgH="444240" progId="Equation.3">
                  <p:embed/>
                </p:oleObj>
              </mc:Choice>
              <mc:Fallback>
                <p:oleObj name="Формула" r:id="rId9" imgW="927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948651"/>
                        <a:ext cx="1854200" cy="889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Стрелка вправо 1"/>
          <p:cNvSpPr/>
          <p:nvPr/>
        </p:nvSpPr>
        <p:spPr>
          <a:xfrm>
            <a:off x="7164288" y="4581128"/>
            <a:ext cx="504056" cy="24231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Прологарифмувавши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це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отримаємо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endParaRPr lang="ru-RU" sz="2000" dirty="0">
              <a:solidFill>
                <a:srgbClr val="282828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Після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перетворень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отримуємо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для кислотного буферного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: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загальному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вигляді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його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представити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таким чином:</a:t>
            </a:r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Ацетатний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буфер: рН 3,7-5,6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7168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1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2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71197"/>
              </p:ext>
            </p:extLst>
          </p:nvPr>
        </p:nvGraphicFramePr>
        <p:xfrm>
          <a:off x="3059113" y="379413"/>
          <a:ext cx="2897187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3" name="Формула" r:id="rId6" imgW="1447560" imgH="444240" progId="Equation.3">
                  <p:embed/>
                </p:oleObj>
              </mc:Choice>
              <mc:Fallback>
                <p:oleObj name="Формула" r:id="rId6" imgW="1447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79413"/>
                        <a:ext cx="2897187" cy="889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4" name="Object 1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49286649"/>
              </p:ext>
            </p:extLst>
          </p:nvPr>
        </p:nvGraphicFramePr>
        <p:xfrm>
          <a:off x="2186752" y="4725144"/>
          <a:ext cx="4927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4" name="Формула" r:id="rId8" imgW="2463480" imgH="419040" progId="Equation.3">
                  <p:embed/>
                </p:oleObj>
              </mc:Choice>
              <mc:Fallback>
                <p:oleObj name="Формула" r:id="rId8" imgW="2463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752" y="4725144"/>
                        <a:ext cx="4927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9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781685"/>
              </p:ext>
            </p:extLst>
          </p:nvPr>
        </p:nvGraphicFramePr>
        <p:xfrm>
          <a:off x="5676900" y="2132013"/>
          <a:ext cx="2817813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5" name="Формула" r:id="rId10" imgW="1409400" imgH="431640" progId="Equation.3">
                  <p:embed/>
                </p:oleObj>
              </mc:Choice>
              <mc:Fallback>
                <p:oleObj name="Формула" r:id="rId10" imgW="1409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-60000" contrast="-6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2132013"/>
                        <a:ext cx="2817813" cy="806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924995"/>
              </p:ext>
            </p:extLst>
          </p:nvPr>
        </p:nvGraphicFramePr>
        <p:xfrm>
          <a:off x="3138488" y="3357563"/>
          <a:ext cx="30178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6" name="Формула" r:id="rId12" imgW="1117440" imgH="253800" progId="Equation.3">
                  <p:embed/>
                </p:oleObj>
              </mc:Choice>
              <mc:Fallback>
                <p:oleObj name="Формула" r:id="rId12" imgW="11174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3357563"/>
                        <a:ext cx="3017837" cy="542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6" name="Object 2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7" name="Формула" r:id="rId14" imgW="114120" imgH="215640" progId="Equation.3">
                  <p:embed/>
                </p:oleObj>
              </mc:Choice>
              <mc:Fallback>
                <p:oleObj name="Формула" r:id="rId1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0" name="Object 3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8" name="Формула" r:id="rId15" imgW="114120" imgH="215640" progId="Equation.3">
                  <p:embed/>
                </p:oleObj>
              </mc:Choice>
              <mc:Fallback>
                <p:oleObj name="Формула" r:id="rId1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2" name="Object 3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9" name="Формула" r:id="rId16" imgW="114120" imgH="215640" progId="Equation.3">
                  <p:embed/>
                </p:oleObj>
              </mc:Choice>
              <mc:Fallback>
                <p:oleObj name="Формула" r:id="rId1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1718" name="Rectangle 38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411761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000000"/>
                </a:solidFill>
                <a:cs typeface="+mn-cs"/>
              </a:rPr>
              <a:t>а</a:t>
            </a:r>
            <a:r>
              <a:rPr lang="ru-RU" dirty="0" err="1">
                <a:solidFill>
                  <a:srgbClr val="000000"/>
                </a:solidFill>
                <a:cs typeface="+mn-cs"/>
              </a:rPr>
              <a:t>бо</a:t>
            </a:r>
            <a:endParaRPr lang="ru-RU" dirty="0">
              <a:solidFill>
                <a:srgbClr val="000000"/>
              </a:solidFill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131840" y="2355195"/>
                <a:ext cx="2186496" cy="669607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</m:sub>
                      </m:sSub>
                      <m:r>
                        <a:rPr lang="ru-RU" sz="2000" b="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ru-RU" sz="20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с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ru-RU" sz="20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к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355195"/>
                <a:ext cx="2186496" cy="669607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15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Процеси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які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відбуваються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в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аміачному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буфері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і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їх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вплив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один на одного:</a:t>
            </a:r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i="1" dirty="0" err="1">
                <a:cs typeface="+mn-cs"/>
              </a:rPr>
              <a:t>Аміачний</a:t>
            </a:r>
            <a:r>
              <a:rPr lang="ru-RU" sz="2000" b="1" i="1" dirty="0">
                <a:cs typeface="+mn-cs"/>
              </a:rPr>
              <a:t> буфер </a:t>
            </a:r>
            <a:r>
              <a:rPr lang="ru-RU" sz="2000" b="1" i="1" dirty="0" err="1">
                <a:cs typeface="+mn-cs"/>
              </a:rPr>
              <a:t>складається</a:t>
            </a:r>
            <a:r>
              <a:rPr lang="ru-RU" sz="2000" b="1" i="1" dirty="0">
                <a:cs typeface="+mn-cs"/>
              </a:rPr>
              <a:t> з </a:t>
            </a:r>
            <a:r>
              <a:rPr lang="ru-RU" sz="2000" b="1" i="1" dirty="0" err="1">
                <a:cs typeface="+mn-cs"/>
              </a:rPr>
              <a:t>розчину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гідроксиду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>
                <a:cs typeface="+mn-cs"/>
              </a:rPr>
              <a:t>і 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хлориду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.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Гідроксид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є </a:t>
            </a:r>
            <a:r>
              <a:rPr lang="ru-RU" sz="2000" b="1" i="1" dirty="0" err="1">
                <a:cs typeface="+mn-cs"/>
              </a:rPr>
              <a:t>слабкою</a:t>
            </a:r>
            <a:r>
              <a:rPr lang="ru-RU" sz="2000" b="1" i="1" dirty="0">
                <a:cs typeface="+mn-cs"/>
              </a:rPr>
              <a:t> основою, </a:t>
            </a:r>
            <a:r>
              <a:rPr lang="ru-RU" sz="2000" b="1" i="1" dirty="0" err="1">
                <a:cs typeface="+mn-cs"/>
              </a:rPr>
              <a:t>він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частково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на </a:t>
            </a:r>
            <a:r>
              <a:rPr lang="ru-RU" sz="2000" b="1" i="1" dirty="0" err="1">
                <a:cs typeface="+mn-cs"/>
              </a:rPr>
              <a:t>іони</a:t>
            </a:r>
            <a:r>
              <a:rPr lang="ru-RU" sz="2000" b="1" i="1" dirty="0">
                <a:cs typeface="+mn-cs"/>
              </a:rPr>
              <a:t>, хлорид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повністю</a:t>
            </a:r>
            <a:r>
              <a:rPr lang="ru-RU" sz="2000" b="1" i="1" dirty="0">
                <a:cs typeface="+mn-cs"/>
              </a:rPr>
              <a:t>:</a:t>
            </a:r>
            <a:endParaRPr lang="ru-RU" sz="2000" b="1" dirty="0"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першої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рівноваги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записуємо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константу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другої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справедливий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вираз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3218" name="Object 3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8709347"/>
              </p:ext>
            </p:extLst>
          </p:nvPr>
        </p:nvGraphicFramePr>
        <p:xfrm>
          <a:off x="3716336" y="3475542"/>
          <a:ext cx="23828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2" name="Формула" r:id="rId3" imgW="1320480" imgH="457200" progId="Equation.3">
                  <p:embed/>
                </p:oleObj>
              </mc:Choice>
              <mc:Fallback>
                <p:oleObj name="Формула" r:id="rId3" imgW="1320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36" y="3475542"/>
                        <a:ext cx="2382837" cy="8255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4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01" name="Object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5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2" name="Object 1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6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4" name="Object 20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7" name="Формула" r:id="rId10" imgW="114120" imgH="215640" progId="Equation.3">
                  <p:embed/>
                </p:oleObj>
              </mc:Choice>
              <mc:Fallback>
                <p:oleObj name="Формула" r:id="rId10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20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15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342619"/>
              </p:ext>
            </p:extLst>
          </p:nvPr>
        </p:nvGraphicFramePr>
        <p:xfrm>
          <a:off x="3513138" y="1941513"/>
          <a:ext cx="2786062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8" name="Формула" r:id="rId11" imgW="1549080" imgH="482400" progId="Equation.3">
                  <p:embed/>
                </p:oleObj>
              </mc:Choice>
              <mc:Fallback>
                <p:oleObj name="Формула" r:id="rId11" imgW="15490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1941513"/>
                        <a:ext cx="2786062" cy="8683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21" name="Object 3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816053018"/>
              </p:ext>
            </p:extLst>
          </p:nvPr>
        </p:nvGraphicFramePr>
        <p:xfrm>
          <a:off x="3817938" y="5070475"/>
          <a:ext cx="2627312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9" name="Уравнение" r:id="rId13" imgW="1460160" imgH="228600" progId="Equation.3">
                  <p:embed/>
                </p:oleObj>
              </mc:Choice>
              <mc:Fallback>
                <p:oleObj name="Уравнение" r:id="rId13" imgW="1460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938" y="5070475"/>
                        <a:ext cx="2627312" cy="4111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70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[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ОН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]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залежить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величини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константи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(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К</a:t>
            </a:r>
            <a:r>
              <a:rPr lang="en-US" sz="2000" b="1" baseline="-25000" dirty="0" err="1">
                <a:solidFill>
                  <a:srgbClr val="000000"/>
                </a:solidFill>
                <a:cs typeface="+mn-cs"/>
              </a:rPr>
              <a:t>b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недіссоційованної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частини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амонію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Оскільки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дисоційована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повністю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недисоційованих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молекул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вихідній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одноіменних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основних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розчинів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):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 smtClean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буфер:  рН 8,4 – 10,3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62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3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4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5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7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6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8" name="Object 1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7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7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60968"/>
              </p:ext>
            </p:extLst>
          </p:nvPr>
        </p:nvGraphicFramePr>
        <p:xfrm>
          <a:off x="3236913" y="1279525"/>
          <a:ext cx="255587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8" name="Формула" r:id="rId9" imgW="1422360" imgH="431640" progId="Equation.3">
                  <p:embed/>
                </p:oleObj>
              </mc:Choice>
              <mc:Fallback>
                <p:oleObj name="Формула" r:id="rId9" imgW="1422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913" y="1279525"/>
                        <a:ext cx="2555875" cy="7762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4120190" y="3901787"/>
            <a:ext cx="268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0" name="Object 2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69055465"/>
              </p:ext>
            </p:extLst>
          </p:nvPr>
        </p:nvGraphicFramePr>
        <p:xfrm>
          <a:off x="5075336" y="3722184"/>
          <a:ext cx="2799725" cy="996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9" name="Формула" r:id="rId11" imgW="1498320" imgH="533160" progId="Equation.3">
                  <p:embed/>
                </p:oleObj>
              </mc:Choice>
              <mc:Fallback>
                <p:oleObj name="Формула" r:id="rId11" imgW="149832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336" y="3722184"/>
                        <a:ext cx="2799725" cy="99640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416134"/>
              </p:ext>
            </p:extLst>
          </p:nvPr>
        </p:nvGraphicFramePr>
        <p:xfrm>
          <a:off x="611560" y="4833490"/>
          <a:ext cx="24130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20" name="Формула" r:id="rId13" imgW="914400" imgH="253800" progId="Equation.3">
                  <p:embed/>
                </p:oleObj>
              </mc:Choice>
              <mc:Fallback>
                <p:oleObj name="Формула" r:id="rId13" imgW="914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833490"/>
                        <a:ext cx="2413000" cy="600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7524328" y="4116913"/>
            <a:ext cx="268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3248314" y="4829502"/>
            <a:ext cx="2329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012241"/>
              </p:ext>
            </p:extLst>
          </p:nvPr>
        </p:nvGraphicFramePr>
        <p:xfrm>
          <a:off x="3851920" y="4920922"/>
          <a:ext cx="50165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21" name="Формула" r:id="rId15" imgW="2425680" imgH="431640" progId="Equation.3">
                  <p:embed/>
                </p:oleObj>
              </mc:Choice>
              <mc:Fallback>
                <p:oleObj name="Формула" r:id="rId15" imgW="2425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920922"/>
                        <a:ext cx="5016500" cy="863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𝑝𝑂𝐻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260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22" y="836712"/>
            <a:ext cx="9116277" cy="59046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err="1"/>
              <a:t>Електролітична</a:t>
            </a:r>
            <a:r>
              <a:rPr lang="ru-RU" sz="2400" dirty="0"/>
              <a:t> </a:t>
            </a:r>
            <a:r>
              <a:rPr lang="ru-RU" sz="2400" dirty="0" err="1"/>
              <a:t>дисоціація</a:t>
            </a:r>
            <a:r>
              <a:rPr lang="ru-RU" sz="2400" dirty="0"/>
              <a:t>. </a:t>
            </a:r>
            <a:r>
              <a:rPr lang="ru-RU" sz="2400" dirty="0" err="1"/>
              <a:t>Ступінь</a:t>
            </a:r>
            <a:r>
              <a:rPr lang="ru-RU" sz="2400" dirty="0"/>
              <a:t> </a:t>
            </a:r>
            <a:r>
              <a:rPr lang="ru-RU" sz="2400" dirty="0" err="1"/>
              <a:t>електролітичної</a:t>
            </a:r>
            <a:r>
              <a:rPr lang="ru-RU" sz="2400" dirty="0"/>
              <a:t> </a:t>
            </a:r>
            <a:r>
              <a:rPr lang="ru-RU" sz="2400" dirty="0" err="1"/>
              <a:t>дисоціації</a:t>
            </a:r>
            <a:r>
              <a:rPr lang="ru-RU" sz="2400" dirty="0"/>
              <a:t>. Константа </a:t>
            </a:r>
            <a:r>
              <a:rPr lang="ru-RU" sz="2400" dirty="0" err="1"/>
              <a:t>дисоціації</a:t>
            </a:r>
            <a:r>
              <a:rPr lang="ru-RU" sz="2400" dirty="0"/>
              <a:t>.</a:t>
            </a:r>
          </a:p>
          <a:p>
            <a:pPr marL="514350" indent="-514350">
              <a:buAutoNum type="arabicPeriod"/>
            </a:pPr>
            <a:r>
              <a:rPr lang="ru-RU" sz="2400" dirty="0" err="1"/>
              <a:t>Іонний</a:t>
            </a:r>
            <a:r>
              <a:rPr lang="ru-RU" sz="2400" dirty="0"/>
              <a:t> </a:t>
            </a:r>
            <a:r>
              <a:rPr lang="ru-RU" sz="2400" dirty="0" err="1"/>
              <a:t>добуток</a:t>
            </a:r>
            <a:r>
              <a:rPr lang="ru-RU" sz="2400" dirty="0"/>
              <a:t> води. рН.</a:t>
            </a:r>
          </a:p>
          <a:p>
            <a:pPr marL="514350" indent="-514350">
              <a:buAutoNum type="arabicPeriod"/>
            </a:pPr>
            <a:r>
              <a:rPr lang="ru-RU" sz="2400" dirty="0" err="1"/>
              <a:t>Розрахунок</a:t>
            </a:r>
            <a:r>
              <a:rPr lang="ru-RU" sz="2400" dirty="0"/>
              <a:t> рН </a:t>
            </a:r>
            <a:r>
              <a:rPr lang="ru-RU" sz="2400" dirty="0" err="1"/>
              <a:t>розчинів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3.1. </a:t>
            </a:r>
            <a:r>
              <a:rPr lang="ru-RU" sz="2400" dirty="0" err="1"/>
              <a:t>Сильні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3.2. </a:t>
            </a:r>
            <a:r>
              <a:rPr lang="ru-RU" sz="2400" dirty="0" err="1"/>
              <a:t>Слабкі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3.3. </a:t>
            </a:r>
            <a:r>
              <a:rPr lang="ru-RU" sz="2400" dirty="0" err="1"/>
              <a:t>Солі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4. </a:t>
            </a:r>
            <a:r>
              <a:rPr lang="ru-RU" sz="2400" dirty="0" err="1"/>
              <a:t>Метаболічні</a:t>
            </a:r>
            <a:r>
              <a:rPr lang="ru-RU" sz="2400" dirty="0"/>
              <a:t> ацидоз і алкалоз. </a:t>
            </a:r>
            <a:r>
              <a:rPr lang="ru-RU" sz="2400" dirty="0" err="1"/>
              <a:t>Дихальні</a:t>
            </a:r>
            <a:r>
              <a:rPr lang="ru-RU" sz="2400" dirty="0"/>
              <a:t> ацидоз і алкалоз.</a:t>
            </a:r>
          </a:p>
          <a:p>
            <a:pPr marL="0" indent="0">
              <a:buNone/>
            </a:pPr>
            <a:r>
              <a:rPr lang="ru-RU" sz="2400" dirty="0"/>
              <a:t>5.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. </a:t>
            </a:r>
            <a:r>
              <a:rPr lang="ru-RU" sz="2400" dirty="0" err="1"/>
              <a:t>Типи</a:t>
            </a:r>
            <a:r>
              <a:rPr lang="ru-RU" sz="2400" dirty="0"/>
              <a:t> </a:t>
            </a:r>
            <a:r>
              <a:rPr lang="ru-RU" sz="2400" dirty="0" err="1"/>
              <a:t>буферних</a:t>
            </a:r>
            <a:r>
              <a:rPr lang="ru-RU" sz="2400" dirty="0"/>
              <a:t> </a:t>
            </a:r>
            <a:r>
              <a:rPr lang="ru-RU" sz="2400" dirty="0" err="1"/>
              <a:t>розчинів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6.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дія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7.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організму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8.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ємність</a:t>
            </a:r>
            <a:r>
              <a:rPr lang="ru-RU" sz="24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5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b="1">
              <a:solidFill>
                <a:srgbClr val="99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4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ru-RU" dirty="0" err="1"/>
              <a:t>Найважливіша</a:t>
            </a:r>
            <a:r>
              <a:rPr lang="ru-RU" dirty="0"/>
              <a:t> </a:t>
            </a:r>
            <a:r>
              <a:rPr lang="ru-RU" dirty="0" err="1"/>
              <a:t>властивість</a:t>
            </a:r>
            <a:r>
              <a:rPr lang="ru-RU" dirty="0"/>
              <a:t>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- </a:t>
            </a:r>
            <a:r>
              <a:rPr lang="ru-RU" dirty="0" err="1"/>
              <a:t>підтримання</a:t>
            </a:r>
            <a:r>
              <a:rPr lang="ru-RU" dirty="0"/>
              <a:t> кислотно-основного гомеостазу - </a:t>
            </a:r>
            <a:r>
              <a:rPr lang="ru-RU" b="1" dirty="0" err="1">
                <a:solidFill>
                  <a:srgbClr val="0000CC"/>
                </a:solidFill>
              </a:rPr>
              <a:t>постійність</a:t>
            </a:r>
            <a:r>
              <a:rPr lang="ru-RU" b="1" dirty="0">
                <a:solidFill>
                  <a:srgbClr val="0000CC"/>
                </a:solidFill>
              </a:rPr>
              <a:t> рН </a:t>
            </a:r>
            <a:r>
              <a:rPr lang="ru-RU" b="1" dirty="0" err="1">
                <a:solidFill>
                  <a:srgbClr val="0000CC"/>
                </a:solidFill>
              </a:rPr>
              <a:t>біологічних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рідин</a:t>
            </a:r>
            <a:r>
              <a:rPr lang="ru-RU" b="1" dirty="0">
                <a:solidFill>
                  <a:srgbClr val="0000CC"/>
                </a:solidFill>
              </a:rPr>
              <a:t> в тканинах і органах.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C00000"/>
                </a:solidFill>
              </a:rPr>
              <a:t>Значення</a:t>
            </a:r>
            <a:r>
              <a:rPr lang="ru-RU" b="1" dirty="0">
                <a:solidFill>
                  <a:srgbClr val="C00000"/>
                </a:solidFill>
              </a:rPr>
              <a:t> рН </a:t>
            </a:r>
            <a:r>
              <a:rPr lang="ru-RU" b="1" dirty="0" err="1">
                <a:solidFill>
                  <a:srgbClr val="C00000"/>
                </a:solidFill>
              </a:rPr>
              <a:t>деяких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біологічних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рідин</a:t>
            </a:r>
            <a:endParaRPr lang="ru-RU" b="1" dirty="0">
              <a:solidFill>
                <a:srgbClr val="C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>
                <a:solidFill>
                  <a:srgbClr val="0000CC"/>
                </a:solidFill>
              </a:rPr>
              <a:t>	</a:t>
            </a: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специфіка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біохімічних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можлива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значеннях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рН !!!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нормальному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функціонуванні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справляється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 кислотно-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коливаннями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фізіологічних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нирки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печінка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легені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т.д.)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фізико-хімічних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буферні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механізмів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компенсації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379879"/>
              </p:ext>
            </p:extLst>
          </p:nvPr>
        </p:nvGraphicFramePr>
        <p:xfrm>
          <a:off x="755576" y="908720"/>
          <a:ext cx="7344815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2560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8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953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25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Середовище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Значення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рН у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нормі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Можливі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коливання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23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Шлунковий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1,2-3,0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печінкова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6,2-8,5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62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міхурна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5,4-6,9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5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Кров (плазма)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8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Сеча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4,8-7,4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47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Піт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4,2-7,8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8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Слізна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Слюна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6,75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6,35-6,85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70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Спинномозкова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31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підшлункової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залози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8,6-9,7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9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товстого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кишківника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6,51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5,07-7,07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dirty="0" err="1">
                <a:solidFill>
                  <a:srgbClr val="990000"/>
                </a:solidFill>
              </a:rPr>
              <a:t>Розрахунок</a:t>
            </a:r>
            <a:r>
              <a:rPr lang="ru-RU" sz="2000" b="1" dirty="0">
                <a:solidFill>
                  <a:srgbClr val="990000"/>
                </a:solidFill>
              </a:rPr>
              <a:t> рН </a:t>
            </a:r>
            <a:r>
              <a:rPr lang="ru-RU" sz="2000" b="1" dirty="0" err="1">
                <a:solidFill>
                  <a:srgbClr val="990000"/>
                </a:solidFill>
              </a:rPr>
              <a:t>розчинів</a:t>
            </a:r>
            <a:endParaRPr lang="ru-RU" sz="2000" b="1" dirty="0">
              <a:solidFill>
                <a:srgbClr val="990000"/>
              </a:solidFill>
            </a:endParaRPr>
          </a:p>
          <a:p>
            <a:pPr algn="ctr" eaLnBrk="1" hangingPunct="1"/>
            <a:r>
              <a:rPr lang="ru-RU" b="1" dirty="0"/>
              <a:t>	1. </a:t>
            </a:r>
            <a:r>
              <a:rPr lang="ru-RU" b="1" i="1" dirty="0" err="1"/>
              <a:t>Сильні</a:t>
            </a:r>
            <a:r>
              <a:rPr lang="ru-RU" b="1" i="1" dirty="0"/>
              <a:t> </a:t>
            </a:r>
            <a:r>
              <a:rPr lang="ru-RU" b="1" i="1" dirty="0" err="1"/>
              <a:t>кислоти</a:t>
            </a:r>
            <a:r>
              <a:rPr lang="ru-RU" b="1" i="1" dirty="0"/>
              <a:t> і </a:t>
            </a:r>
            <a:r>
              <a:rPr lang="ru-RU" b="1" i="1" dirty="0" err="1"/>
              <a:t>основи</a:t>
            </a:r>
            <a:r>
              <a:rPr lang="ru-RU" b="1" i="1" dirty="0"/>
              <a:t> в </a:t>
            </a:r>
            <a:r>
              <a:rPr lang="ru-RU" b="1" i="1" dirty="0" err="1"/>
              <a:t>розчині</a:t>
            </a:r>
            <a:r>
              <a:rPr lang="ru-RU" b="1" i="1" dirty="0"/>
              <a:t> </a:t>
            </a:r>
            <a:r>
              <a:rPr lang="ru-RU" b="1" i="1" dirty="0" err="1"/>
              <a:t>дисоціюють</a:t>
            </a:r>
            <a:r>
              <a:rPr lang="ru-RU" b="1" i="1" dirty="0"/>
              <a:t> практично </a:t>
            </a:r>
            <a:r>
              <a:rPr lang="ru-RU" b="1" i="1" dirty="0" err="1"/>
              <a:t>повністю</a:t>
            </a:r>
            <a:r>
              <a:rPr lang="ru-RU" b="1" i="1" dirty="0"/>
              <a:t>, тому </a:t>
            </a:r>
            <a:r>
              <a:rPr lang="ru-RU" b="1" i="1" dirty="0" err="1"/>
              <a:t>знаючи</a:t>
            </a:r>
            <a:r>
              <a:rPr lang="ru-RU" b="1" i="1" dirty="0"/>
              <a:t> </a:t>
            </a:r>
            <a:r>
              <a:rPr lang="ru-RU" b="1" i="1" dirty="0" err="1"/>
              <a:t>їх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можна</a:t>
            </a:r>
            <a:r>
              <a:rPr lang="ru-RU" b="1" i="1" dirty="0"/>
              <a:t> </a:t>
            </a:r>
            <a:r>
              <a:rPr lang="ru-RU" b="1" i="1" dirty="0" err="1"/>
              <a:t>завжди</a:t>
            </a:r>
            <a:r>
              <a:rPr lang="ru-RU" b="1" i="1" dirty="0"/>
              <a:t> </a:t>
            </a:r>
            <a:r>
              <a:rPr lang="ru-RU" b="1" i="1" dirty="0" err="1"/>
              <a:t>розрахувати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іонів</a:t>
            </a:r>
            <a:r>
              <a:rPr lang="ru-RU" b="1" i="1" dirty="0"/>
              <a:t> </a:t>
            </a:r>
            <a:r>
              <a:rPr lang="ru-RU" b="1" dirty="0">
                <a:solidFill>
                  <a:srgbClr val="000099"/>
                </a:solidFill>
              </a:rPr>
              <a:t>Н</a:t>
            </a:r>
            <a:r>
              <a:rPr lang="ru-RU" b="1" baseline="30000" dirty="0">
                <a:solidFill>
                  <a:srgbClr val="000099"/>
                </a:solidFill>
              </a:rPr>
              <a:t>+</a:t>
            </a:r>
            <a:r>
              <a:rPr lang="ru-RU" b="1" dirty="0"/>
              <a:t> і </a:t>
            </a:r>
            <a:r>
              <a:rPr lang="en-US" b="1" dirty="0">
                <a:solidFill>
                  <a:srgbClr val="000099"/>
                </a:solidFill>
              </a:rPr>
              <a:t>OH</a:t>
            </a:r>
            <a:r>
              <a:rPr lang="ru-RU" b="1" baseline="30000" dirty="0">
                <a:solidFill>
                  <a:srgbClr val="000099"/>
                </a:solidFill>
              </a:rPr>
              <a:t>-</a:t>
            </a:r>
            <a:r>
              <a:rPr lang="ru-RU" b="1" baseline="30000" dirty="0"/>
              <a:t>:</a:t>
            </a:r>
            <a:endParaRPr lang="en-US" b="1" baseline="30000" dirty="0"/>
          </a:p>
          <a:p>
            <a:pPr eaLnBrk="1" hangingPunct="1"/>
            <a:r>
              <a:rPr lang="ru-RU" b="1" dirty="0"/>
              <a:t>	 </a:t>
            </a:r>
            <a:r>
              <a:rPr lang="en-US" dirty="0"/>
              <a:t>HNO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 </a:t>
            </a:r>
            <a:r>
              <a:rPr lang="ru-RU" dirty="0"/>
              <a:t>Н</a:t>
            </a:r>
            <a:r>
              <a:rPr lang="en-US" baseline="30000" dirty="0"/>
              <a:t>+</a:t>
            </a:r>
            <a:r>
              <a:rPr lang="en-US" dirty="0"/>
              <a:t> +   NO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                               </a:t>
            </a:r>
            <a:r>
              <a:rPr lang="en-US" b="1" dirty="0"/>
              <a:t> </a:t>
            </a:r>
            <a:r>
              <a:rPr lang="en-US" dirty="0" err="1"/>
              <a:t>NaOH</a:t>
            </a:r>
            <a:r>
              <a:rPr lang="en-US" dirty="0"/>
              <a:t>  </a:t>
            </a:r>
            <a:r>
              <a:rPr lang="en-US" dirty="0">
                <a:sym typeface="Symbol" pitchFamily="18" charset="2"/>
              </a:rPr>
              <a:t>   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  OH</a:t>
            </a:r>
            <a:r>
              <a:rPr lang="en-US" baseline="30000" dirty="0"/>
              <a:t>-      </a:t>
            </a:r>
            <a:r>
              <a:rPr lang="en-US" b="1" dirty="0"/>
              <a:t>		 </a:t>
            </a:r>
            <a:r>
              <a:rPr lang="en-US" dirty="0"/>
              <a:t>0,1          0,1      0,</a:t>
            </a:r>
            <a:r>
              <a:rPr lang="ru-RU" dirty="0"/>
              <a:t>1</a:t>
            </a:r>
            <a:r>
              <a:rPr lang="en-US" dirty="0"/>
              <a:t>                                       0,1            0,1       0,1</a:t>
            </a:r>
            <a:endParaRPr lang="ru-RU" dirty="0"/>
          </a:p>
          <a:p>
            <a:pPr eaLnBrk="1" hangingPunct="1"/>
            <a:r>
              <a:rPr lang="ru-RU" b="1" dirty="0"/>
              <a:t>Тому:</a:t>
            </a:r>
          </a:p>
          <a:p>
            <a:pPr eaLnBrk="1" hangingPunct="1"/>
            <a:r>
              <a:rPr lang="ru-RU" b="1" dirty="0"/>
              <a:t>		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Однак</a:t>
            </a:r>
            <a:r>
              <a:rPr lang="ru-RU" b="1" dirty="0"/>
              <a:t>,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правомірно</a:t>
            </a:r>
            <a:r>
              <a:rPr lang="ru-RU" b="1" dirty="0"/>
              <a:t> </a:t>
            </a:r>
            <a:r>
              <a:rPr lang="ru-RU" b="1" dirty="0" err="1"/>
              <a:t>лише</a:t>
            </a:r>
            <a:r>
              <a:rPr lang="ru-RU" b="1" dirty="0"/>
              <a:t> для </a:t>
            </a:r>
            <a:r>
              <a:rPr lang="ru-RU" b="1" dirty="0" err="1"/>
              <a:t>розведених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(</a:t>
            </a:r>
            <a:r>
              <a:rPr lang="ru-RU" dirty="0"/>
              <a:t>10</a:t>
            </a:r>
            <a:r>
              <a:rPr lang="ru-RU" baseline="30000" dirty="0"/>
              <a:t>-2</a:t>
            </a:r>
            <a:r>
              <a:rPr lang="ru-RU" dirty="0">
                <a:sym typeface="Symbol" pitchFamily="18" charset="2"/>
              </a:rPr>
              <a:t></a:t>
            </a:r>
            <a:r>
              <a:rPr lang="ru-RU" dirty="0"/>
              <a:t>10</a:t>
            </a:r>
            <a:r>
              <a:rPr lang="ru-RU" baseline="30000" dirty="0"/>
              <a:t>-5</a:t>
            </a:r>
            <a:r>
              <a:rPr lang="ru-RU" dirty="0"/>
              <a:t> моль/л</a:t>
            </a:r>
            <a:r>
              <a:rPr lang="ru-RU" b="1" dirty="0"/>
              <a:t>) </a:t>
            </a:r>
            <a:r>
              <a:rPr lang="ru-RU" b="1" dirty="0" err="1"/>
              <a:t>сильних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/>
              <a:t>	Для </a:t>
            </a:r>
            <a:r>
              <a:rPr lang="ru-RU" b="1" dirty="0" err="1"/>
              <a:t>концентрованих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при </a:t>
            </a:r>
            <a:r>
              <a:rPr lang="ru-RU" b="1" dirty="0" err="1"/>
              <a:t>розрахунках</a:t>
            </a:r>
            <a:r>
              <a:rPr lang="ru-RU" b="1" dirty="0"/>
              <a:t> рН і </a:t>
            </a:r>
            <a:r>
              <a:rPr lang="ru-RU" b="1" dirty="0" err="1"/>
              <a:t>рОН</a:t>
            </a:r>
            <a:r>
              <a:rPr lang="ru-RU" b="1" dirty="0"/>
              <a:t> </a:t>
            </a:r>
            <a:r>
              <a:rPr lang="ru-RU" b="1" dirty="0" err="1"/>
              <a:t>слід</a:t>
            </a:r>
            <a:r>
              <a:rPr lang="ru-RU" b="1" dirty="0"/>
              <a:t> </a:t>
            </a:r>
            <a:r>
              <a:rPr lang="ru-RU" b="1" dirty="0" err="1"/>
              <a:t>використовувати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r>
              <a:rPr lang="ru-RU" b="1" dirty="0"/>
              <a:t> (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/>
              <a:t>)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-</a:t>
            </a:r>
            <a:r>
              <a:rPr lang="ru-RU" b="1" dirty="0"/>
              <a:t>:             ,                     :</a:t>
            </a:r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en-US" b="1" dirty="0"/>
          </a:p>
          <a:p>
            <a:pPr eaLnBrk="1" hangingPunct="1"/>
            <a:r>
              <a:rPr lang="ru-RU" b="1" dirty="0"/>
              <a:t>                </a:t>
            </a:r>
            <a:endParaRPr lang="en-US" b="1" dirty="0"/>
          </a:p>
          <a:p>
            <a:pPr eaLnBrk="1" hangingPunct="1"/>
            <a:r>
              <a:rPr lang="en-US" b="1" dirty="0"/>
              <a:t>                         </a:t>
            </a:r>
            <a:r>
              <a:rPr lang="ru-RU" b="1" dirty="0"/>
              <a:t> і                  - </a:t>
            </a:r>
            <a:r>
              <a:rPr lang="ru-RU" b="1" dirty="0" err="1"/>
              <a:t>коефіцієнти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endParaRPr lang="uk-UA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Фізичне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>
                <a:solidFill>
                  <a:srgbClr val="0000CC"/>
                </a:solidFill>
              </a:rPr>
              <a:t>: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реальна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ефективна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.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46017"/>
              </p:ext>
            </p:extLst>
          </p:nvPr>
        </p:nvGraphicFramePr>
        <p:xfrm>
          <a:off x="1581150" y="1844675"/>
          <a:ext cx="17907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2" name="Уравнение" r:id="rId3" imgW="876240" imgH="279360" progId="Equation.3">
                  <p:embed/>
                </p:oleObj>
              </mc:Choice>
              <mc:Fallback>
                <p:oleObj name="Уравнение" r:id="rId3" imgW="87624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844675"/>
                        <a:ext cx="1790700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961374"/>
              </p:ext>
            </p:extLst>
          </p:nvPr>
        </p:nvGraphicFramePr>
        <p:xfrm>
          <a:off x="5556250" y="1773238"/>
          <a:ext cx="20002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3" name="Уравнение" r:id="rId5" imgW="1041120" imgH="279360" progId="Equation.3">
                  <p:embed/>
                </p:oleObj>
              </mc:Choice>
              <mc:Fallback>
                <p:oleObj name="Уравнение" r:id="rId5" imgW="104112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1773238"/>
                        <a:ext cx="2000250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6" name="Object 7"/>
          <p:cNvGraphicFramePr>
            <a:graphicFrameLocks noChangeAspect="1"/>
          </p:cNvGraphicFramePr>
          <p:nvPr/>
        </p:nvGraphicFramePr>
        <p:xfrm>
          <a:off x="6659563" y="3429000"/>
          <a:ext cx="6048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4" name="Формула" r:id="rId7" imgW="266469" imgH="241091" progId="Equation.3">
                  <p:embed/>
                </p:oleObj>
              </mc:Choice>
              <mc:Fallback>
                <p:oleObj name="Формула" r:id="rId7" imgW="266469" imgH="24109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429000"/>
                        <a:ext cx="60483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312256"/>
              </p:ext>
            </p:extLst>
          </p:nvPr>
        </p:nvGraphicFramePr>
        <p:xfrm>
          <a:off x="7812088" y="3429000"/>
          <a:ext cx="719137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5" name="Формула" r:id="rId9" imgW="317160" imgH="241200" progId="Equation.3">
                  <p:embed/>
                </p:oleObj>
              </mc:Choice>
              <mc:Fallback>
                <p:oleObj name="Формула" r:id="rId9" imgW="31716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3429000"/>
                        <a:ext cx="719137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0" name="Object 11"/>
          <p:cNvGraphicFramePr>
            <a:graphicFrameLocks noChangeAspect="1"/>
          </p:cNvGraphicFramePr>
          <p:nvPr/>
        </p:nvGraphicFramePr>
        <p:xfrm>
          <a:off x="2843213" y="4076700"/>
          <a:ext cx="36131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6" name="Формула" r:id="rId11" imgW="2387600" imgH="355600" progId="Equation.3">
                  <p:embed/>
                </p:oleObj>
              </mc:Choice>
              <mc:Fallback>
                <p:oleObj name="Формула" r:id="rId11" imgW="2387600" imgH="355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076700"/>
                        <a:ext cx="36131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Rectangle 1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2" name="Object 13"/>
          <p:cNvGraphicFramePr>
            <a:graphicFrameLocks noChangeAspect="1"/>
          </p:cNvGraphicFramePr>
          <p:nvPr/>
        </p:nvGraphicFramePr>
        <p:xfrm>
          <a:off x="2555875" y="5013325"/>
          <a:ext cx="44481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7" name="Формула" r:id="rId13" imgW="2946400" imgH="355600" progId="Equation.3">
                  <p:embed/>
                </p:oleObj>
              </mc:Choice>
              <mc:Fallback>
                <p:oleObj name="Формула" r:id="rId13" imgW="2946400" imgH="355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013325"/>
                        <a:ext cx="44481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6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4" name="Object 15"/>
          <p:cNvGraphicFramePr>
            <a:graphicFrameLocks noChangeAspect="1"/>
          </p:cNvGraphicFramePr>
          <p:nvPr/>
        </p:nvGraphicFramePr>
        <p:xfrm>
          <a:off x="900113" y="5734050"/>
          <a:ext cx="5873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8" name="Формула" r:id="rId15" imgW="266469" imgH="241091" progId="Equation.3">
                  <p:embed/>
                </p:oleObj>
              </mc:Choice>
              <mc:Fallback>
                <p:oleObj name="Формула" r:id="rId15" imgW="266469" imgH="24109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734050"/>
                        <a:ext cx="58737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969319"/>
              </p:ext>
            </p:extLst>
          </p:nvPr>
        </p:nvGraphicFramePr>
        <p:xfrm>
          <a:off x="2123728" y="5805264"/>
          <a:ext cx="684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9" name="Формула" r:id="rId17" imgW="317225" imgH="241091" progId="Equation.3">
                  <p:embed/>
                </p:oleObj>
              </mc:Choice>
              <mc:Fallback>
                <p:oleObj name="Формула" r:id="rId17" imgW="317225" imgH="241091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805264"/>
                        <a:ext cx="684212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339" name="Picture 135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98" y="8143"/>
            <a:ext cx="762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0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Існують</a:t>
            </a:r>
            <a:r>
              <a:rPr lang="ru-RU" b="1" dirty="0"/>
              <a:t> </a:t>
            </a:r>
            <a:r>
              <a:rPr lang="ru-RU" b="1" dirty="0" err="1"/>
              <a:t>взаємодії</a:t>
            </a:r>
            <a:r>
              <a:rPr lang="ru-RU" b="1" dirty="0"/>
              <a:t> </a:t>
            </a:r>
            <a:r>
              <a:rPr lang="ru-RU" b="1" dirty="0" err="1"/>
              <a:t>між</a:t>
            </a:r>
            <a:r>
              <a:rPr lang="ru-RU" b="1" dirty="0"/>
              <a:t> </a:t>
            </a:r>
            <a:r>
              <a:rPr lang="ru-RU" b="1" dirty="0" err="1"/>
              <a:t>іонами</a:t>
            </a:r>
            <a:r>
              <a:rPr lang="ru-RU" b="1" dirty="0"/>
              <a:t>.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інтенсивність</a:t>
            </a:r>
            <a:r>
              <a:rPr lang="ru-RU" b="1" dirty="0"/>
              <a:t> </a:t>
            </a:r>
            <a:r>
              <a:rPr lang="ru-RU" b="1" dirty="0" err="1"/>
              <a:t>межіонних</a:t>
            </a:r>
            <a:r>
              <a:rPr lang="ru-RU" b="1" dirty="0"/>
              <a:t> </a:t>
            </a:r>
            <a:r>
              <a:rPr lang="ru-RU" b="1" dirty="0" err="1"/>
              <a:t>взаємодій</a:t>
            </a:r>
            <a:r>
              <a:rPr lang="ru-RU" b="1" dirty="0"/>
              <a:t>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b="1" dirty="0" err="1"/>
              <a:t>іонною</a:t>
            </a:r>
            <a:r>
              <a:rPr lang="ru-RU" b="1" dirty="0"/>
              <a:t> силою </a:t>
            </a:r>
            <a:r>
              <a:rPr lang="ru-RU" b="1" dirty="0" err="1"/>
              <a:t>розчину</a:t>
            </a:r>
            <a:r>
              <a:rPr lang="ru-RU" b="1" dirty="0"/>
              <a:t> (</a:t>
            </a:r>
            <a:r>
              <a:rPr lang="en-US" b="1" dirty="0"/>
              <a:t>I</a:t>
            </a:r>
            <a:r>
              <a:rPr lang="ru-RU" b="1" dirty="0"/>
              <a:t>):</a:t>
            </a:r>
          </a:p>
          <a:p>
            <a:pPr eaLnBrk="1" hangingPunct="1"/>
            <a:r>
              <a:rPr lang="ru-RU" b="1" dirty="0"/>
              <a:t>	                                     </a:t>
            </a:r>
            <a:r>
              <a:rPr lang="ru-RU" sz="2400" b="1" dirty="0"/>
              <a:t> </a:t>
            </a:r>
            <a:r>
              <a:rPr lang="uk-UA" sz="2400" b="1" dirty="0"/>
              <a:t>І</a:t>
            </a:r>
            <a:r>
              <a:rPr lang="uk-UA" b="1" dirty="0"/>
              <a:t> =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	</a:t>
            </a:r>
            <a:r>
              <a:rPr lang="en-US" b="1" i="1" dirty="0"/>
              <a:t>C</a:t>
            </a:r>
            <a:r>
              <a:rPr lang="en-US" b="1" i="1" baseline="-25000" dirty="0"/>
              <a:t>i</a:t>
            </a:r>
            <a:r>
              <a:rPr lang="ru-RU" b="1" dirty="0"/>
              <a:t> і </a:t>
            </a:r>
            <a:r>
              <a:rPr lang="en-US" b="1" i="1" dirty="0" err="1"/>
              <a:t>Z</a:t>
            </a:r>
            <a:r>
              <a:rPr lang="en-US" b="1" i="1" baseline="-25000" dirty="0" err="1"/>
              <a:t>i</a:t>
            </a:r>
            <a:r>
              <a:rPr lang="ru-RU" b="1" baseline="-25000" dirty="0"/>
              <a:t> </a:t>
            </a:r>
            <a:r>
              <a:rPr lang="ru-RU" b="1" dirty="0"/>
              <a:t>– </a:t>
            </a:r>
            <a:r>
              <a:rPr lang="ru-RU" b="1" dirty="0" err="1"/>
              <a:t>концентрація</a:t>
            </a:r>
            <a:r>
              <a:rPr lang="ru-RU" b="1" dirty="0"/>
              <a:t> і заряд </a:t>
            </a:r>
            <a:r>
              <a:rPr lang="ru-RU" b="1" dirty="0" err="1"/>
              <a:t>іона</a:t>
            </a:r>
            <a:r>
              <a:rPr lang="ru-RU" b="1" dirty="0"/>
              <a:t> в </a:t>
            </a:r>
            <a:r>
              <a:rPr lang="ru-RU" b="1" dirty="0" err="1"/>
              <a:t>електроліті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>
                <a:solidFill>
                  <a:srgbClr val="800000"/>
                </a:solidFill>
              </a:rPr>
              <a:t>	</a:t>
            </a:r>
            <a:r>
              <a:rPr lang="ru-RU" b="1" dirty="0" err="1">
                <a:solidFill>
                  <a:srgbClr val="800000"/>
                </a:solidFill>
              </a:rPr>
              <a:t>Іонна</a:t>
            </a:r>
            <a:r>
              <a:rPr lang="ru-RU" b="1" dirty="0">
                <a:solidFill>
                  <a:srgbClr val="800000"/>
                </a:solidFill>
              </a:rPr>
              <a:t> сила </a:t>
            </a:r>
            <a:r>
              <a:rPr lang="ru-RU" b="1" dirty="0" err="1">
                <a:solidFill>
                  <a:srgbClr val="800000"/>
                </a:solidFill>
              </a:rPr>
              <a:t>плазми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крові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людини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близька</a:t>
            </a:r>
            <a:r>
              <a:rPr lang="ru-RU" b="1" dirty="0">
                <a:solidFill>
                  <a:srgbClr val="800000"/>
                </a:solidFill>
              </a:rPr>
              <a:t> до 0,15 моль/л !!!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теорії</a:t>
            </a:r>
            <a:r>
              <a:rPr lang="ru-RU" b="1" dirty="0"/>
              <a:t> Дебая - Хюккеля, (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сумарна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у водному </a:t>
            </a:r>
            <a:r>
              <a:rPr lang="ru-RU" b="1" dirty="0" err="1"/>
              <a:t>розчині</a:t>
            </a:r>
            <a:r>
              <a:rPr lang="ru-RU" b="1" dirty="0"/>
              <a:t> не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dirty="0"/>
              <a:t>0,01 моль/л):</a:t>
            </a:r>
          </a:p>
          <a:p>
            <a:pPr algn="ctr" eaLnBrk="1" hangingPunct="1"/>
            <a:r>
              <a:rPr lang="ru-RU" sz="2400" dirty="0">
                <a:sym typeface="Symbol" pitchFamily="18" charset="2"/>
              </a:rPr>
              <a:t></a:t>
            </a:r>
            <a:r>
              <a:rPr lang="ru-RU" sz="2000" dirty="0"/>
              <a:t>± = -0,5∙(</a:t>
            </a:r>
            <a:r>
              <a:rPr lang="en-US" sz="2000" dirty="0"/>
              <a:t>Z</a:t>
            </a:r>
            <a:r>
              <a:rPr lang="ru-RU" sz="2000" baseline="30000" dirty="0"/>
              <a:t>2</a:t>
            </a:r>
            <a:r>
              <a:rPr lang="ru-RU" sz="2000" dirty="0"/>
              <a:t>)</a:t>
            </a:r>
            <a:r>
              <a:rPr lang="ru-RU" sz="2000" b="1" dirty="0"/>
              <a:t> ∙ </a:t>
            </a:r>
            <a:endParaRPr lang="en-US" sz="2000" b="1" dirty="0"/>
          </a:p>
          <a:p>
            <a:pPr eaLnBrk="1" hangingPunct="1"/>
            <a:r>
              <a:rPr lang="ru-RU" b="1" dirty="0"/>
              <a:t>	</a:t>
            </a:r>
            <a:r>
              <a:rPr lang="en-US" b="1" dirty="0"/>
              <a:t>Z</a:t>
            </a:r>
            <a:r>
              <a:rPr lang="ru-RU" b="1" dirty="0"/>
              <a:t> –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зарядів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без </a:t>
            </a:r>
            <a:r>
              <a:rPr lang="ru-RU" b="1" dirty="0" err="1"/>
              <a:t>урахування</a:t>
            </a:r>
            <a:r>
              <a:rPr lang="ru-RU" b="1" dirty="0"/>
              <a:t> знаку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Іонну</a:t>
            </a:r>
            <a:r>
              <a:rPr lang="ru-RU" b="1" dirty="0"/>
              <a:t> силу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потрібно</a:t>
            </a:r>
            <a:r>
              <a:rPr lang="ru-RU" b="1" dirty="0"/>
              <a:t> </a:t>
            </a:r>
            <a:r>
              <a:rPr lang="ru-RU" b="1" dirty="0" err="1"/>
              <a:t>завжди</a:t>
            </a:r>
            <a:r>
              <a:rPr lang="ru-RU" b="1" dirty="0"/>
              <a:t> </a:t>
            </a:r>
            <a:r>
              <a:rPr lang="ru-RU" b="1" dirty="0" err="1"/>
              <a:t>враховувати</a:t>
            </a:r>
            <a:r>
              <a:rPr lang="ru-RU" b="1" dirty="0"/>
              <a:t>, особливо в </a:t>
            </a:r>
            <a:r>
              <a:rPr lang="ru-RU" b="1" dirty="0" err="1"/>
              <a:t>біологічних</a:t>
            </a:r>
            <a:r>
              <a:rPr lang="ru-RU" b="1" dirty="0"/>
              <a:t> </a:t>
            </a:r>
            <a:r>
              <a:rPr lang="ru-RU" b="1" dirty="0" err="1"/>
              <a:t>експериментах</a:t>
            </a:r>
            <a:r>
              <a:rPr lang="ru-RU" b="1" dirty="0"/>
              <a:t>, тому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ця</a:t>
            </a:r>
            <a:r>
              <a:rPr lang="ru-RU" b="1" dirty="0"/>
              <a:t> характеристика </a:t>
            </a:r>
            <a:r>
              <a:rPr lang="ru-RU" b="1" dirty="0" err="1"/>
              <a:t>показує</a:t>
            </a:r>
            <a:r>
              <a:rPr lang="ru-RU" b="1" dirty="0"/>
              <a:t> </a:t>
            </a:r>
            <a:r>
              <a:rPr lang="ru-RU" b="1" dirty="0" err="1"/>
              <a:t>сумарний</a:t>
            </a:r>
            <a:r>
              <a:rPr lang="ru-RU" b="1" dirty="0"/>
              <a:t> </a:t>
            </a:r>
            <a:r>
              <a:rPr lang="ru-RU" b="1" dirty="0" err="1"/>
              <a:t>електростатичний</a:t>
            </a:r>
            <a:r>
              <a:rPr lang="ru-RU" b="1" dirty="0"/>
              <a:t> </a:t>
            </a:r>
            <a:r>
              <a:rPr lang="ru-RU" b="1" dirty="0" err="1"/>
              <a:t>внесок</a:t>
            </a:r>
            <a:r>
              <a:rPr lang="ru-RU" b="1" dirty="0"/>
              <a:t> </a:t>
            </a:r>
            <a:r>
              <a:rPr lang="ru-RU" b="1" dirty="0" err="1"/>
              <a:t>всіх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.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>
                <a:solidFill>
                  <a:srgbClr val="000099"/>
                </a:solidFill>
              </a:rPr>
              <a:t>2.</a:t>
            </a:r>
            <a:r>
              <a:rPr lang="ru-RU" b="1" dirty="0"/>
              <a:t> </a:t>
            </a:r>
            <a:r>
              <a:rPr lang="ru-RU" b="1" dirty="0" err="1">
                <a:solidFill>
                  <a:srgbClr val="000099"/>
                </a:solidFill>
              </a:rPr>
              <a:t>Слабкі</a:t>
            </a:r>
            <a:r>
              <a:rPr lang="ru-RU" b="1" dirty="0">
                <a:solidFill>
                  <a:srgbClr val="000099"/>
                </a:solidFill>
              </a:rPr>
              <a:t> </a:t>
            </a:r>
            <a:r>
              <a:rPr lang="ru-RU" b="1" dirty="0" err="1">
                <a:solidFill>
                  <a:srgbClr val="000099"/>
                </a:solidFill>
              </a:rPr>
              <a:t>кислоти</a:t>
            </a:r>
            <a:r>
              <a:rPr lang="ru-RU" b="1" dirty="0">
                <a:solidFill>
                  <a:srgbClr val="000099"/>
                </a:solidFill>
              </a:rPr>
              <a:t> і </a:t>
            </a:r>
            <a:r>
              <a:rPr lang="ru-RU" b="1" dirty="0" err="1">
                <a:solidFill>
                  <a:srgbClr val="000099"/>
                </a:solidFill>
              </a:rPr>
              <a:t>основи</a:t>
            </a:r>
            <a:r>
              <a:rPr lang="ru-RU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/>
              <a:t>Для </a:t>
            </a:r>
            <a:r>
              <a:rPr lang="ru-RU" b="1" dirty="0" err="1"/>
              <a:t>розрахунку</a:t>
            </a:r>
            <a:r>
              <a:rPr lang="ru-RU" b="1" dirty="0"/>
              <a:t> </a:t>
            </a:r>
            <a:r>
              <a:rPr lang="ru-RU" b="1" dirty="0" err="1"/>
              <a:t>концентрації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–</a:t>
            </a:r>
            <a:r>
              <a:rPr lang="ru-RU" b="1" dirty="0"/>
              <a:t> в </a:t>
            </a:r>
            <a:r>
              <a:rPr lang="ru-RU" b="1" dirty="0" err="1"/>
              <a:t>розчинах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кислот і основ </a:t>
            </a:r>
            <a:r>
              <a:rPr lang="ru-RU" b="1" dirty="0" err="1"/>
              <a:t>використовують</a:t>
            </a:r>
            <a:r>
              <a:rPr lang="ru-RU" b="1" dirty="0"/>
              <a:t> </a:t>
            </a:r>
            <a:r>
              <a:rPr lang="ru-RU" sz="2400" b="1" dirty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2400" b="1" dirty="0">
                <a:solidFill>
                  <a:srgbClr val="000099"/>
                </a:solidFill>
              </a:rPr>
              <a:t> </a:t>
            </a:r>
            <a:r>
              <a:rPr lang="ru-RU" b="1" dirty="0"/>
              <a:t>- </a:t>
            </a:r>
            <a:r>
              <a:rPr lang="ru-RU" b="1" dirty="0" err="1"/>
              <a:t>ступінь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:</a:t>
            </a:r>
          </a:p>
          <a:p>
            <a:pPr eaLnBrk="1" hangingPunct="1"/>
            <a:r>
              <a:rPr lang="ru-RU" b="1" dirty="0"/>
              <a:t>			      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СООН </a:t>
            </a:r>
            <a:r>
              <a:rPr lang="en-US" b="1" dirty="0"/>
              <a:t>⇆</a:t>
            </a:r>
            <a:r>
              <a:rPr lang="ru-RU" dirty="0"/>
              <a:t> 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– </a:t>
            </a:r>
            <a:r>
              <a:rPr lang="ru-RU" dirty="0"/>
              <a:t>+ Н</a:t>
            </a:r>
            <a:r>
              <a:rPr lang="ru-RU" baseline="30000" dirty="0"/>
              <a:t>+</a:t>
            </a:r>
          </a:p>
          <a:p>
            <a:pPr eaLnBrk="1" hangingPunct="1"/>
            <a:r>
              <a:rPr lang="ru-RU" b="1" dirty="0"/>
              <a:t>                                                   </a:t>
            </a:r>
            <a:r>
              <a:rPr lang="ru-RU" dirty="0"/>
              <a:t>0,1                0,1∙</a:t>
            </a:r>
            <a:r>
              <a:rPr lang="ru-RU" dirty="0">
                <a:sym typeface="Symbol" pitchFamily="18" charset="2"/>
              </a:rPr>
              <a:t></a:t>
            </a:r>
            <a:r>
              <a:rPr lang="ru-RU" dirty="0"/>
              <a:t>         0,1∙</a:t>
            </a:r>
            <a:r>
              <a:rPr lang="ru-RU" dirty="0">
                <a:sym typeface="Symbol" pitchFamily="18" charset="2"/>
              </a:rPr>
              <a:t>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b="1" dirty="0" err="1">
                <a:sym typeface="Symbol" pitchFamily="18" charset="2"/>
              </a:rPr>
              <a:t>Відповідно</a:t>
            </a:r>
            <a:r>
              <a:rPr lang="ru-RU" b="1" dirty="0">
                <a:sym typeface="Symbol" pitchFamily="18" charset="2"/>
              </a:rPr>
              <a:t> до закону </a:t>
            </a:r>
            <a:r>
              <a:rPr lang="ru-RU" b="1" dirty="0" err="1">
                <a:sym typeface="Symbol" pitchFamily="18" charset="2"/>
              </a:rPr>
              <a:t>розведення</a:t>
            </a:r>
            <a:r>
              <a:rPr lang="ru-RU" b="1" dirty="0">
                <a:sym typeface="Symbol" pitchFamily="18" charset="2"/>
              </a:rPr>
              <a:t> </a:t>
            </a:r>
            <a:r>
              <a:rPr lang="ru-RU" b="1" dirty="0" err="1">
                <a:sym typeface="Symbol" pitchFamily="18" charset="2"/>
              </a:rPr>
              <a:t>Оствальда</a:t>
            </a:r>
            <a:r>
              <a:rPr lang="ru-RU" b="1" dirty="0">
                <a:sym typeface="Symbol" pitchFamily="18" charset="2"/>
              </a:rPr>
              <a:t>:</a:t>
            </a:r>
          </a:p>
          <a:p>
            <a:pPr algn="ctr" eaLnBrk="1" hangingPunct="1"/>
            <a:r>
              <a:rPr lang="ru-RU" sz="2400" dirty="0" err="1"/>
              <a:t>К</a:t>
            </a:r>
            <a:r>
              <a:rPr lang="ru-RU" sz="2400" baseline="-25000" dirty="0" err="1"/>
              <a:t>дис</a:t>
            </a:r>
            <a:r>
              <a:rPr lang="ru-RU" sz="2400" dirty="0"/>
              <a:t>. = С ∙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baseline="30000" dirty="0"/>
              <a:t>2</a:t>
            </a:r>
            <a:r>
              <a:rPr lang="ru-RU" sz="2400" dirty="0"/>
              <a:t> </a:t>
            </a:r>
          </a:p>
          <a:p>
            <a:pPr algn="ctr" eaLnBrk="1" hangingPunct="1"/>
            <a:r>
              <a:rPr lang="ru-RU" b="1" dirty="0"/>
              <a:t> </a:t>
            </a:r>
          </a:p>
          <a:p>
            <a:pPr algn="ctr" eaLnBrk="1" hangingPunct="1"/>
            <a:r>
              <a:rPr lang="ru-RU" b="1" dirty="0"/>
              <a:t>	                                      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dirty="0"/>
              <a:t> </a:t>
            </a:r>
            <a:r>
              <a:rPr lang="ru-RU" dirty="0"/>
              <a:t>=</a:t>
            </a:r>
            <a:r>
              <a:rPr lang="ru-RU" b="1" dirty="0"/>
              <a:t>                                                  			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5435600" y="2276475"/>
          <a:ext cx="40005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0" name="Формула" r:id="rId3" imgW="241091" imgH="215713" progId="Equation.3">
                  <p:embed/>
                </p:oleObj>
              </mc:Choice>
              <mc:Fallback>
                <p:oleObj name="Формула" r:id="rId3" imgW="241091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276475"/>
                        <a:ext cx="40005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210461"/>
              </p:ext>
            </p:extLst>
          </p:nvPr>
        </p:nvGraphicFramePr>
        <p:xfrm>
          <a:off x="3738562" y="548680"/>
          <a:ext cx="1263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1" name="Формула" r:id="rId5" imgW="672808" imgH="393529" progId="Equation.3">
                  <p:embed/>
                </p:oleObj>
              </mc:Choice>
              <mc:Fallback>
                <p:oleObj name="Формула" r:id="rId5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62" y="548680"/>
                        <a:ext cx="12636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521939"/>
              </p:ext>
            </p:extLst>
          </p:nvPr>
        </p:nvGraphicFramePr>
        <p:xfrm>
          <a:off x="4613275" y="6165850"/>
          <a:ext cx="7762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2" name="Уравнение" r:id="rId7" imgW="469800" imgH="444240" progId="Equation.3">
                  <p:embed/>
                </p:oleObj>
              </mc:Choice>
              <mc:Fallback>
                <p:oleObj name="Уравнение" r:id="rId7" imgW="46980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275" y="6165850"/>
                        <a:ext cx="776288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604448" y="2852936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74586" y="396501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58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/>
                  <a:t> 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b="1" dirty="0" err="1"/>
                  <a:t>тоді</a:t>
                </a:r>
                <a:r>
                  <a:rPr lang="ru-RU" dirty="0"/>
                  <a:t> </a:t>
                </a:r>
                <a:r>
                  <a:rPr lang="ru-RU" sz="4000" b="1" dirty="0">
                    <a:solidFill>
                      <a:srgbClr val="990000"/>
                    </a:solidFill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libri"/>
                        <a:cs typeface="Times New Roman"/>
                      </a:rPr>
                      <m:t>рН=−</m:t>
                    </m:r>
                    <m:func>
                      <m:funcPr>
                        <m:ctrlPr>
                          <a:rPr lang="ru-RU" sz="20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>
                    <a:effectLst/>
                    <a:latin typeface="Times New Roman"/>
                    <a:ea typeface="Times New Roman"/>
                    <a:cs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</m:oMath>
                </a14:m>
                <a:endParaRPr lang="ru-RU" sz="4000" dirty="0"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                                                              </m:t>
                    </m:r>
                    <m:r>
                      <a:rPr lang="ru-RU" sz="2000" i="1">
                        <a:latin typeface="Cambria Math"/>
                      </a:rPr>
                      <m:t>р</m:t>
                    </m:r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O</m:t>
                    </m:r>
                    <m:r>
                      <a:rPr lang="ru-RU" sz="2000" i="1">
                        <a:latin typeface="Cambria Math"/>
                      </a:rPr>
                      <m:t>Н=−</m:t>
                    </m:r>
                    <m:func>
                      <m:funcPr>
                        <m:ctrlPr>
                          <a:rPr lang="ru-RU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/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ru-RU" sz="4000" b="1" dirty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400" b="1" dirty="0">
                    <a:solidFill>
                      <a:srgbClr val="990000"/>
                    </a:solidFill>
                  </a:rPr>
                  <a:t>                                                              </a:t>
                </a:r>
                <a:r>
                  <a:rPr lang="ru-RU" sz="2000" dirty="0"/>
                  <a:t>рН=14-рОН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>
                    <a:solidFill>
                      <a:srgbClr val="000099"/>
                    </a:solidFill>
                  </a:rPr>
                  <a:t>3.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Солі</a:t>
                </a:r>
                <a:r>
                  <a:rPr lang="ru-RU" b="1" dirty="0">
                    <a:solidFill>
                      <a:srgbClr val="000099"/>
                    </a:solidFill>
                  </a:rPr>
                  <a:t>.</a:t>
                </a:r>
                <a:r>
                  <a:rPr lang="ru-RU" b="1" dirty="0"/>
                  <a:t> 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err="1"/>
                  <a:t>Порушення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</a:t>
                </a:r>
                <a:r>
                  <a:rPr lang="ru-RU" b="1" dirty="0" err="1"/>
                  <a:t>іонізації</a:t>
                </a:r>
                <a:r>
                  <a:rPr lang="ru-RU" b="1" dirty="0"/>
                  <a:t> води (і </a:t>
                </a:r>
                <a:r>
                  <a:rPr lang="ru-RU" b="1" dirty="0" err="1"/>
                  <a:t>зсув</a:t>
                </a:r>
                <a:r>
                  <a:rPr lang="ru-RU" b="1" dirty="0"/>
                  <a:t> </a:t>
                </a:r>
                <a:r>
                  <a:rPr lang="ru-RU" b="1" dirty="0" err="1"/>
                  <a:t>іонної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води (рН) </a:t>
                </a:r>
                <a:r>
                  <a:rPr lang="ru-RU" b="1" dirty="0" err="1"/>
                  <a:t>може</a:t>
                </a:r>
                <a:r>
                  <a:rPr lang="ru-RU" b="1" dirty="0"/>
                  <a:t> </a:t>
                </a:r>
                <a:r>
                  <a:rPr lang="ru-RU" b="1" dirty="0" err="1"/>
                  <a:t>відбуватися</a:t>
                </a:r>
                <a:r>
                  <a:rPr lang="ru-RU" b="1" dirty="0"/>
                  <a:t> не </a:t>
                </a:r>
                <a:r>
                  <a:rPr lang="ru-RU" b="1" dirty="0" err="1"/>
                  <a:t>тільки</a:t>
                </a:r>
                <a:r>
                  <a:rPr lang="ru-RU" b="1" dirty="0"/>
                  <a:t> при </a:t>
                </a:r>
                <a:r>
                  <a:rPr lang="ru-RU" b="1" dirty="0" err="1"/>
                  <a:t>розчиненні</a:t>
                </a:r>
                <a:r>
                  <a:rPr lang="ru-RU" b="1" dirty="0"/>
                  <a:t> в </a:t>
                </a:r>
                <a:r>
                  <a:rPr lang="ru-RU" b="1" dirty="0" err="1"/>
                  <a:t>ній</a:t>
                </a:r>
                <a:r>
                  <a:rPr lang="ru-RU" b="1" dirty="0"/>
                  <a:t> кислот і основ, а й </a:t>
                </a:r>
                <a:r>
                  <a:rPr lang="ru-RU" b="1" dirty="0" err="1"/>
                  <a:t>деяких</a:t>
                </a:r>
                <a:r>
                  <a:rPr lang="ru-RU" b="1" dirty="0"/>
                  <a:t> солей:</a:t>
                </a:r>
              </a:p>
              <a:p>
                <a:pPr eaLnBrk="1" hangingPunct="1"/>
                <a:r>
                  <a:rPr lang="ru-RU" b="1" dirty="0"/>
                  <a:t>	- </a:t>
                </a:r>
                <a:r>
                  <a:rPr lang="ru-RU" b="1" dirty="0" err="1"/>
                  <a:t>якщо</a:t>
                </a:r>
                <a:r>
                  <a:rPr lang="ru-RU" b="1" dirty="0"/>
                  <a:t> </a:t>
                </a:r>
                <a:r>
                  <a:rPr lang="ru-RU" b="1" dirty="0" err="1"/>
                  <a:t>сіль</a:t>
                </a:r>
                <a:r>
                  <a:rPr lang="ru-RU" b="1" dirty="0"/>
                  <a:t> </a:t>
                </a:r>
                <a:r>
                  <a:rPr lang="ru-RU" b="1" dirty="0" err="1"/>
                  <a:t>утворена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800000"/>
                    </a:solidFill>
                  </a:rPr>
                  <a:t>слабкою</a:t>
                </a:r>
                <a:r>
                  <a:rPr lang="ru-RU" b="1" u="sng" dirty="0">
                    <a:solidFill>
                      <a:srgbClr val="800000"/>
                    </a:solidFill>
                  </a:rPr>
                  <a:t> кислотою </a:t>
                </a:r>
                <a:r>
                  <a:rPr lang="ru-RU" b="1" dirty="0">
                    <a:solidFill>
                      <a:srgbClr val="800000"/>
                    </a:solidFill>
                  </a:rPr>
                  <a:t>(</a:t>
                </a:r>
                <a:r>
                  <a:rPr lang="en-US" b="1" dirty="0"/>
                  <a:t>CH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COO</a:t>
                </a:r>
                <a:r>
                  <a:rPr lang="ru-RU" b="1" dirty="0"/>
                  <a:t>К</a:t>
                </a:r>
                <a:r>
                  <a:rPr lang="en-US" b="1" dirty="0"/>
                  <a:t>, KCN,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CO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S, K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PO</a:t>
                </a:r>
                <a:r>
                  <a:rPr lang="en-US" b="1" baseline="-25000" dirty="0"/>
                  <a:t>4</a:t>
                </a:r>
                <a:r>
                  <a:rPr lang="ru-RU" b="1" dirty="0"/>
                  <a:t>), то при </a:t>
                </a:r>
                <a:r>
                  <a:rPr lang="ru-RU" b="1" dirty="0" err="1"/>
                  <a:t>розведенні</a:t>
                </a:r>
                <a:r>
                  <a:rPr lang="ru-RU" b="1" dirty="0"/>
                  <a:t> </a:t>
                </a:r>
                <a:r>
                  <a:rPr lang="ru-RU" b="1" dirty="0" err="1"/>
                  <a:t>аніон</a:t>
                </a:r>
                <a:r>
                  <a:rPr lang="ru-RU" b="1" dirty="0"/>
                  <a:t> буде </a:t>
                </a:r>
                <a:r>
                  <a:rPr lang="ru-RU" b="1" dirty="0" err="1"/>
                  <a:t>взаємодійяти</a:t>
                </a:r>
                <a:r>
                  <a:rPr lang="ru-RU" b="1" dirty="0"/>
                  <a:t> з водою, </a:t>
                </a:r>
                <a:r>
                  <a:rPr lang="ru-RU" b="1" dirty="0" err="1"/>
                  <a:t>утворюючи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990000"/>
                    </a:solidFill>
                  </a:rPr>
                  <a:t>слабку</a:t>
                </a:r>
                <a:r>
                  <a:rPr lang="ru-RU" b="1" u="sng" dirty="0">
                    <a:solidFill>
                      <a:srgbClr val="990000"/>
                    </a:solidFill>
                  </a:rPr>
                  <a:t> кислоту</a:t>
                </a:r>
                <a:r>
                  <a:rPr lang="ru-RU" b="1" u="sng" dirty="0"/>
                  <a:t>.</a:t>
                </a:r>
                <a:r>
                  <a:rPr lang="ru-RU" b="1" dirty="0"/>
                  <a:t> При </a:t>
                </a:r>
                <a:r>
                  <a:rPr lang="ru-RU" b="1" dirty="0" err="1"/>
                  <a:t>цьому</a:t>
                </a:r>
                <a:r>
                  <a:rPr lang="ru-RU" b="1" dirty="0"/>
                  <a:t> </a:t>
                </a:r>
                <a:r>
                  <a:rPr lang="ru-RU" b="1" dirty="0" err="1"/>
                  <a:t>іони</a:t>
                </a:r>
                <a:r>
                  <a:rPr lang="ru-RU" b="1" dirty="0"/>
                  <a:t> </a:t>
                </a:r>
                <a:r>
                  <a:rPr lang="en-US" b="1" dirty="0"/>
                  <a:t>OH</a:t>
                </a:r>
                <a:r>
                  <a:rPr lang="ru-RU" b="1" baseline="30000" dirty="0"/>
                  <a:t>-</a:t>
                </a:r>
                <a:r>
                  <a:rPr lang="ru-RU" b="1" dirty="0"/>
                  <a:t> </a:t>
                </a:r>
                <a:r>
                  <a:rPr lang="ru-RU" b="1" dirty="0" err="1"/>
                  <a:t>будуть</a:t>
                </a:r>
                <a:r>
                  <a:rPr lang="ru-RU" b="1" dirty="0"/>
                  <a:t> у </a:t>
                </a:r>
                <a:r>
                  <a:rPr lang="ru-RU" b="1" dirty="0" err="1"/>
                  <a:t>надлишку</a:t>
                </a:r>
                <a:r>
                  <a:rPr lang="ru-RU" b="1" dirty="0"/>
                  <a:t>, </a:t>
                </a:r>
                <a:r>
                  <a:rPr lang="ru-RU" b="1" dirty="0" err="1"/>
                  <a:t>даючи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лужну</a:t>
                </a:r>
                <a:r>
                  <a:rPr lang="ru-RU" b="1" dirty="0">
                    <a:solidFill>
                      <a:srgbClr val="0000CC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реакцію</a:t>
                </a:r>
                <a:r>
                  <a:rPr lang="ru-RU" b="1" dirty="0">
                    <a:solidFill>
                      <a:srgbClr val="0000CC"/>
                    </a:solidFill>
                  </a:rPr>
                  <a:t>:</a:t>
                </a:r>
              </a:p>
              <a:p>
                <a:pPr eaLnBrk="1" hangingPunct="1"/>
                <a:endParaRPr lang="ru-RU" b="1" dirty="0"/>
              </a:p>
              <a:p>
                <a:pPr algn="ctr" eaLnBrk="1" hangingPunct="1"/>
                <a:r>
                  <a:rPr lang="ru-RU" dirty="0"/>
                  <a:t>СН</a:t>
                </a:r>
                <a:r>
                  <a:rPr lang="ru-RU" baseline="-25000" dirty="0"/>
                  <a:t>3</a:t>
                </a:r>
                <a:r>
                  <a:rPr lang="ru-RU" dirty="0"/>
                  <a:t>СОО</a:t>
                </a:r>
                <a:r>
                  <a:rPr lang="ru-RU" baseline="30000" dirty="0"/>
                  <a:t>-</a:t>
                </a:r>
                <a:r>
                  <a:rPr lang="ru-RU" dirty="0"/>
                  <a:t> + НОН </a:t>
                </a:r>
                <a:r>
                  <a:rPr lang="ru-RU" dirty="0">
                    <a:sym typeface="Symbol" pitchFamily="18" charset="2"/>
                  </a:rPr>
                  <a:t></a:t>
                </a:r>
                <a:r>
                  <a:rPr lang="ru-RU" dirty="0"/>
                  <a:t> СН</a:t>
                </a:r>
                <a:r>
                  <a:rPr lang="ru-RU" baseline="-25000" dirty="0"/>
                  <a:t>3</a:t>
                </a:r>
                <a:r>
                  <a:rPr lang="ru-RU" dirty="0"/>
                  <a:t>СООН + </a:t>
                </a:r>
                <a:r>
                  <a:rPr lang="en-US" dirty="0">
                    <a:solidFill>
                      <a:srgbClr val="006600"/>
                    </a:solidFill>
                  </a:rPr>
                  <a:t>OH</a:t>
                </a:r>
                <a:r>
                  <a:rPr lang="ru-RU" baseline="30000" dirty="0">
                    <a:solidFill>
                      <a:srgbClr val="006600"/>
                    </a:solidFill>
                  </a:rPr>
                  <a:t>-</a:t>
                </a:r>
              </a:p>
              <a:p>
                <a:pPr algn="ctr" eaLnBrk="1" hangingPunct="1"/>
                <a:r>
                  <a:rPr lang="ru-RU" b="1" dirty="0" err="1"/>
                  <a:t>гидроліз</a:t>
                </a:r>
                <a:r>
                  <a:rPr lang="ru-RU" b="1" dirty="0"/>
                  <a:t> по </a:t>
                </a:r>
                <a:r>
                  <a:rPr lang="ru-RU" b="1" dirty="0" err="1"/>
                  <a:t>аніону</a:t>
                </a:r>
                <a:r>
                  <a:rPr lang="ru-RU" b="1" dirty="0"/>
                  <a:t>, </a:t>
                </a:r>
                <a:r>
                  <a:rPr lang="ru-RU" b="1" dirty="0" err="1"/>
                  <a:t>середовище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C00000"/>
                    </a:solidFill>
                  </a:rPr>
                  <a:t>лужне</a:t>
                </a:r>
                <a:endParaRPr lang="ru-RU" b="1" dirty="0">
                  <a:solidFill>
                    <a:srgbClr val="C00000"/>
                  </a:solidFill>
                </a:endParaRP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</a:t>
                </a:r>
                <a:r>
                  <a:rPr lang="ru-RU" b="1" dirty="0" err="1"/>
                  <a:t>після</a:t>
                </a:r>
                <a:r>
                  <a:rPr lang="ru-RU" b="1" dirty="0"/>
                  <a:t> </a:t>
                </a:r>
                <a:r>
                  <a:rPr lang="ru-RU" b="1" dirty="0" err="1"/>
                  <a:t>логарифмування</a:t>
                </a:r>
                <a:r>
                  <a:rPr lang="ru-RU" b="1" dirty="0"/>
                  <a:t>: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dirty="0" smtClean="0"/>
                  <a:t>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рН=7+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р</m:t>
                        </m:r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/>
                              </a:rPr>
                              <m:t>К</m:t>
                            </m:r>
                          </m:e>
                          <m:sub>
                            <m:r>
                              <a:rPr lang="ru-RU" sz="2400" i="1">
                                <a:latin typeface="Cambria Math"/>
                              </a:rPr>
                              <m:t>а  </m:t>
                            </m:r>
                          </m:sub>
                        </m:sSub>
                        <m:r>
                          <a:rPr lang="ru-RU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𝑙𝑔</m:t>
                        </m:r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 smtClean="0"/>
              </a:p>
              <a:p>
                <a:pPr eaLnBrk="1" hangingPunct="1"/>
                <a:endParaRPr lang="ru-RU" b="1" dirty="0"/>
              </a:p>
            </p:txBody>
          </p:sp>
        </mc:Choice>
        <mc:Fallback xmlns="">
          <p:sp>
            <p:nvSpPr>
              <p:cNvPr id="1945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blipFill rotWithShape="1">
                <a:blip r:embed="rId3"/>
                <a:stretch>
                  <a:fillRect l="-5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399922"/>
              </p:ext>
            </p:extLst>
          </p:nvPr>
        </p:nvGraphicFramePr>
        <p:xfrm>
          <a:off x="251520" y="0"/>
          <a:ext cx="3041018" cy="2133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8" name="Формула" r:id="rId4" imgW="1739880" imgH="1193760" progId="Equation.3">
                  <p:embed/>
                </p:oleObj>
              </mc:Choice>
              <mc:Fallback>
                <p:oleObj name="Формула" r:id="rId4" imgW="1739880" imgH="1193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0"/>
                        <a:ext cx="3041018" cy="2133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477284"/>
              </p:ext>
            </p:extLst>
          </p:nvPr>
        </p:nvGraphicFramePr>
        <p:xfrm>
          <a:off x="755576" y="5661248"/>
          <a:ext cx="192722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9" name="Формула" r:id="rId6" imgW="1206500" imgH="482600" progId="Equation.3">
                  <p:embed/>
                </p:oleObj>
              </mc:Choice>
              <mc:Fallback>
                <p:oleObj name="Формула" r:id="rId6" imgW="12065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661248"/>
                        <a:ext cx="1927225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99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endParaRPr lang="ru-RU" b="1" dirty="0" smtClean="0"/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 smtClean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</a:t>
            </a:r>
            <a:r>
              <a:rPr lang="ru-RU" b="1" u="sng" dirty="0" err="1">
                <a:solidFill>
                  <a:srgbClr val="C00000"/>
                </a:solidFill>
              </a:rPr>
              <a:t>слабкою</a:t>
            </a:r>
            <a:r>
              <a:rPr lang="ru-RU" b="1" u="sng" dirty="0">
                <a:solidFill>
                  <a:srgbClr val="C00000"/>
                </a:solidFill>
              </a:rPr>
              <a:t> основою </a:t>
            </a:r>
            <a:r>
              <a:rPr lang="ru-RU" dirty="0"/>
              <a:t>(</a:t>
            </a: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Cl, CuSO</a:t>
            </a:r>
            <a:r>
              <a:rPr lang="en-US" baseline="-25000" dirty="0"/>
              <a:t>4</a:t>
            </a:r>
            <a:r>
              <a:rPr lang="en-US" dirty="0"/>
              <a:t>, ZnCl</a:t>
            </a:r>
            <a:r>
              <a:rPr lang="en-US" baseline="-25000" dirty="0"/>
              <a:t>2</a:t>
            </a:r>
            <a:r>
              <a:rPr lang="en-US" dirty="0"/>
              <a:t>, FeSO</a:t>
            </a:r>
            <a:r>
              <a:rPr lang="en-US" baseline="-25000" dirty="0"/>
              <a:t>4</a:t>
            </a:r>
            <a:r>
              <a:rPr lang="en-US" dirty="0"/>
              <a:t>, Al</a:t>
            </a:r>
            <a:r>
              <a:rPr lang="en-US" baseline="-25000" dirty="0"/>
              <a:t>2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</a:t>
            </a:r>
            <a:r>
              <a:rPr lang="en-US" baseline="-25000" dirty="0"/>
              <a:t>3</a:t>
            </a:r>
            <a:r>
              <a:rPr lang="ru-RU" dirty="0"/>
              <a:t>), </a:t>
            </a:r>
            <a:r>
              <a:rPr lang="ru-RU" b="1" dirty="0" err="1">
                <a:solidFill>
                  <a:schemeClr val="tx2"/>
                </a:solidFill>
              </a:rPr>
              <a:t>взаємодійяти</a:t>
            </a:r>
            <a:r>
              <a:rPr lang="ru-RU" b="1" dirty="0">
                <a:solidFill>
                  <a:schemeClr val="tx2"/>
                </a:solidFill>
              </a:rPr>
              <a:t> буде </a:t>
            </a:r>
            <a:r>
              <a:rPr lang="ru-RU" b="1" dirty="0" err="1">
                <a:solidFill>
                  <a:schemeClr val="tx2"/>
                </a:solidFill>
              </a:rPr>
              <a:t>катіон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іони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будуть</a:t>
            </a:r>
            <a:r>
              <a:rPr lang="ru-RU" b="1" dirty="0">
                <a:solidFill>
                  <a:schemeClr val="tx2"/>
                </a:solidFill>
              </a:rPr>
              <a:t> у </a:t>
            </a:r>
            <a:r>
              <a:rPr lang="ru-RU" b="1" dirty="0" err="1">
                <a:solidFill>
                  <a:schemeClr val="tx2"/>
                </a:solidFill>
              </a:rPr>
              <a:t>надлишку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даючи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кислу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реакцію</a:t>
            </a:r>
            <a:r>
              <a:rPr lang="ru-RU" b="1" dirty="0">
                <a:solidFill>
                  <a:srgbClr val="0000CC"/>
                </a:solidFill>
              </a:rPr>
              <a:t>:</a:t>
            </a:r>
          </a:p>
          <a:p>
            <a:pPr eaLnBrk="1" hangingPunct="1"/>
            <a:endParaRPr lang="en-US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HOH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en-US" dirty="0"/>
              <a:t>OH</a:t>
            </a:r>
            <a:r>
              <a:rPr lang="ru-RU" dirty="0"/>
              <a:t> + </a:t>
            </a:r>
            <a:r>
              <a:rPr lang="en-US" dirty="0"/>
              <a:t>H</a:t>
            </a:r>
            <a:r>
              <a:rPr lang="ru-RU" baseline="30000" dirty="0"/>
              <a:t>+</a:t>
            </a:r>
            <a:r>
              <a:rPr lang="ru-RU" dirty="0"/>
              <a:t> </a:t>
            </a:r>
          </a:p>
          <a:p>
            <a:pPr eaLnBrk="1" hangingPunct="1"/>
            <a:r>
              <a:rPr lang="ru-RU" b="1" dirty="0"/>
              <a:t>                                   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середовище</a:t>
            </a:r>
            <a:r>
              <a:rPr lang="ru-RU" b="1" dirty="0"/>
              <a:t>, </a:t>
            </a:r>
            <a:r>
              <a:rPr lang="ru-RU" b="1" dirty="0" err="1"/>
              <a:t>гідроліз</a:t>
            </a:r>
            <a:r>
              <a:rPr lang="ru-RU" b="1" dirty="0"/>
              <a:t> по </a:t>
            </a:r>
            <a:r>
              <a:rPr lang="ru-RU" b="1" dirty="0" err="1"/>
              <a:t>катіону</a:t>
            </a:r>
            <a:endParaRPr lang="ru-RU" b="1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                                            ,   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логарифмуровання</a:t>
            </a:r>
            <a:r>
              <a:rPr lang="ru-RU" dirty="0"/>
              <a:t>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- </a:t>
            </a:r>
            <a:r>
              <a:rPr lang="ru-RU" b="1" dirty="0"/>
              <a:t>для солей,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гідролізуються</a:t>
            </a:r>
            <a:r>
              <a:rPr lang="ru-RU" b="1" dirty="0"/>
              <a:t> за </a:t>
            </a:r>
            <a:r>
              <a:rPr lang="ru-RU" b="1" dirty="0" err="1"/>
              <a:t>катіоном</a:t>
            </a:r>
            <a:r>
              <a:rPr lang="ru-RU" b="1" dirty="0"/>
              <a:t> і за </a:t>
            </a:r>
            <a:r>
              <a:rPr lang="ru-RU" b="1" dirty="0" err="1"/>
              <a:t>аніоном</a:t>
            </a:r>
            <a:r>
              <a:rPr lang="ru-RU" b="1" dirty="0"/>
              <a:t>, рН </a:t>
            </a:r>
            <a:r>
              <a:rPr lang="ru-RU" b="1" dirty="0" err="1"/>
              <a:t>якісно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природою </a:t>
            </a:r>
            <a:r>
              <a:rPr lang="ru-RU" b="1" dirty="0" err="1"/>
              <a:t>більш</a:t>
            </a:r>
            <a:r>
              <a:rPr lang="ru-RU" b="1" dirty="0"/>
              <a:t> сильного </a:t>
            </a:r>
            <a:r>
              <a:rPr lang="ru-RU" b="1" dirty="0" err="1"/>
              <a:t>електроліту</a:t>
            </a:r>
            <a:r>
              <a:rPr lang="ru-RU" b="1" dirty="0"/>
              <a:t>, а </a:t>
            </a:r>
            <a:r>
              <a:rPr lang="ru-RU" b="1" dirty="0" err="1"/>
              <a:t>точний</a:t>
            </a:r>
            <a:r>
              <a:rPr lang="ru-RU" b="1" dirty="0"/>
              <a:t> </a:t>
            </a:r>
            <a:r>
              <a:rPr lang="ru-RU" b="1" dirty="0" err="1"/>
              <a:t>розрахунок</a:t>
            </a:r>
            <a:r>
              <a:rPr lang="ru-RU" b="1" dirty="0"/>
              <a:t> - </a:t>
            </a:r>
            <a:r>
              <a:rPr lang="ru-RU" b="1" dirty="0" err="1"/>
              <a:t>співвідношенням</a:t>
            </a:r>
            <a:r>
              <a:rPr lang="ru-RU" b="1" dirty="0"/>
              <a:t> констант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утворилися</a:t>
            </a:r>
            <a:r>
              <a:rPr lang="ru-RU" b="1" dirty="0"/>
              <a:t>: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dirty="0"/>
              <a:t> </a:t>
            </a:r>
            <a:r>
              <a:rPr lang="ru-RU" sz="2400" dirty="0"/>
              <a:t>рН = 7 + 0,5рК</a:t>
            </a:r>
            <a:r>
              <a:rPr lang="ru-RU" sz="2400" baseline="-25000" dirty="0"/>
              <a:t>а</a:t>
            </a:r>
            <a:r>
              <a:rPr lang="ru-RU" sz="2400" dirty="0"/>
              <a:t> – 0,5 </a:t>
            </a:r>
            <a:r>
              <a:rPr lang="ru-RU" sz="2400" dirty="0" err="1"/>
              <a:t>рК</a:t>
            </a:r>
            <a:r>
              <a:rPr lang="ru-RU" sz="2400" baseline="-25000" dirty="0" err="1"/>
              <a:t>в</a:t>
            </a:r>
            <a:endParaRPr lang="ru-RU" sz="2000" baseline="-25000" dirty="0"/>
          </a:p>
          <a:p>
            <a:pPr eaLnBrk="1" hangingPunct="1">
              <a:spcBef>
                <a:spcPct val="50000"/>
              </a:spcBef>
            </a:pPr>
            <a:r>
              <a:rPr lang="ru-RU" sz="2000" baseline="-25000" dirty="0"/>
              <a:t>	</a:t>
            </a:r>
            <a:r>
              <a:rPr lang="ru-RU" sz="2000" dirty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сильною кислотою і сильною основою, </a:t>
            </a:r>
            <a:r>
              <a:rPr lang="ru-RU" b="1" dirty="0" err="1"/>
              <a:t>гідролізу</a:t>
            </a:r>
            <a:r>
              <a:rPr lang="ru-RU" b="1" dirty="0"/>
              <a:t> вона не </a:t>
            </a:r>
            <a:r>
              <a:rPr lang="ru-RU" b="1" dirty="0" err="1"/>
              <a:t>піддається</a:t>
            </a:r>
            <a:r>
              <a:rPr lang="ru-RU" b="1" dirty="0"/>
              <a:t>. рН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ru-RU" b="1" dirty="0" err="1"/>
              <a:t>дорівнює</a:t>
            </a:r>
            <a:r>
              <a:rPr lang="ru-RU" b="1" dirty="0"/>
              <a:t> 7. !!!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 err="1"/>
              <a:t>Наведені</a:t>
            </a:r>
            <a:r>
              <a:rPr lang="ru-RU" sz="2000" dirty="0"/>
              <a:t> </a:t>
            </a:r>
            <a:r>
              <a:rPr lang="ru-RU" sz="2000" dirty="0" err="1"/>
              <a:t>формули</a:t>
            </a:r>
            <a:r>
              <a:rPr lang="ru-RU" sz="2000" dirty="0"/>
              <a:t> </a:t>
            </a:r>
            <a:r>
              <a:rPr lang="ru-RU" sz="2000" dirty="0" err="1"/>
              <a:t>виведені</a:t>
            </a:r>
            <a:r>
              <a:rPr lang="ru-RU" sz="2000" dirty="0"/>
              <a:t> з </a:t>
            </a:r>
            <a:r>
              <a:rPr lang="ru-RU" sz="2000" dirty="0" err="1"/>
              <a:t>деякими</a:t>
            </a:r>
            <a:r>
              <a:rPr lang="ru-RU" sz="2000" dirty="0"/>
              <a:t> </a:t>
            </a:r>
            <a:r>
              <a:rPr lang="ru-RU" sz="2000" dirty="0" err="1"/>
              <a:t>наближеннями</a:t>
            </a:r>
            <a:r>
              <a:rPr lang="ru-RU" sz="2000" dirty="0"/>
              <a:t> і </a:t>
            </a:r>
            <a:r>
              <a:rPr lang="ru-RU" sz="2000" dirty="0" err="1"/>
              <a:t>можуть</a:t>
            </a:r>
            <a:r>
              <a:rPr lang="ru-RU" sz="2000" dirty="0"/>
              <a:t> бути </a:t>
            </a:r>
            <a:r>
              <a:rPr lang="ru-RU" sz="2000" dirty="0" err="1"/>
              <a:t>застосовані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до солей, </a:t>
            </a:r>
            <a:r>
              <a:rPr lang="ru-RU" sz="2000" dirty="0" err="1"/>
              <a:t>що</a:t>
            </a:r>
            <a:r>
              <a:rPr lang="ru-RU" sz="2000" dirty="0"/>
              <a:t> слабо </a:t>
            </a:r>
            <a:r>
              <a:rPr lang="ru-RU" sz="2000" dirty="0" err="1"/>
              <a:t>гідролізуються</a:t>
            </a:r>
            <a:r>
              <a:rPr lang="ru-RU" sz="2000" dirty="0"/>
              <a:t>.</a:t>
            </a:r>
            <a:endParaRPr lang="ru-RU" sz="2000" baseline="-25000" dirty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313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5" name="Object 4"/>
          <p:cNvGraphicFramePr>
            <a:graphicFrameLocks noChangeAspect="1"/>
          </p:cNvGraphicFramePr>
          <p:nvPr/>
        </p:nvGraphicFramePr>
        <p:xfrm>
          <a:off x="971550" y="1844675"/>
          <a:ext cx="1849438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1" name="Формула" r:id="rId3" imgW="1155700" imgH="482600" progId="Equation.3">
                  <p:embed/>
                </p:oleObj>
              </mc:Choice>
              <mc:Fallback>
                <p:oleObj name="Формула" r:id="rId3" imgW="11557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844675"/>
                        <a:ext cx="1849438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7" name="Object 8"/>
          <p:cNvGraphicFramePr>
            <a:graphicFrameLocks noChangeAspect="1"/>
          </p:cNvGraphicFramePr>
          <p:nvPr/>
        </p:nvGraphicFramePr>
        <p:xfrm>
          <a:off x="6300788" y="1844675"/>
          <a:ext cx="25558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2" name="Формула" r:id="rId5" imgW="1396394" imgH="393529" progId="Equation.3">
                  <p:embed/>
                </p:oleObj>
              </mc:Choice>
              <mc:Fallback>
                <p:oleObj name="Формула" r:id="rId5" imgW="139639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844675"/>
                        <a:ext cx="255587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6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979" y="5616606"/>
            <a:ext cx="367240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39947" y="27543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i="1" dirty="0" err="1">
                <a:solidFill>
                  <a:srgbClr val="990000"/>
                </a:solidFill>
              </a:rPr>
              <a:t>Електроліти</a:t>
            </a:r>
            <a:r>
              <a:rPr lang="ru-RU" sz="2000" b="1" i="1" dirty="0">
                <a:solidFill>
                  <a:srgbClr val="990000"/>
                </a:solidFill>
              </a:rPr>
              <a:t> в </a:t>
            </a:r>
            <a:r>
              <a:rPr lang="ru-RU" sz="2000" b="1" i="1" dirty="0" err="1">
                <a:solidFill>
                  <a:srgbClr val="990000"/>
                </a:solidFill>
              </a:rPr>
              <a:t>живих</a:t>
            </a:r>
            <a:r>
              <a:rPr lang="ru-RU" sz="2000" b="1" i="1" dirty="0">
                <a:solidFill>
                  <a:srgbClr val="990000"/>
                </a:solidFill>
              </a:rPr>
              <a:t> системах</a:t>
            </a:r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marL="457200" indent="-457200" eaLnBrk="1" hangingPunct="1">
              <a:buAutoNum type="arabicParenR"/>
            </a:pPr>
            <a:r>
              <a:rPr lang="ru-RU" sz="2000" b="1" dirty="0" err="1">
                <a:solidFill>
                  <a:srgbClr val="990000"/>
                </a:solidFill>
              </a:rPr>
              <a:t>HCl</a:t>
            </a:r>
            <a:r>
              <a:rPr lang="ru-RU" sz="2000" b="1" dirty="0">
                <a:solidFill>
                  <a:srgbClr val="990000"/>
                </a:solidFill>
              </a:rPr>
              <a:t> </a:t>
            </a:r>
            <a:r>
              <a:rPr lang="ru-RU" b="1" dirty="0"/>
              <a:t>– сильна кислота, </a:t>
            </a:r>
            <a:r>
              <a:rPr lang="ru-RU" b="1" dirty="0" err="1"/>
              <a:t>визначає</a:t>
            </a:r>
            <a:r>
              <a:rPr lang="ru-RU" b="1" dirty="0"/>
              <a:t> </a:t>
            </a:r>
            <a:r>
              <a:rPr lang="ru-RU" b="1" dirty="0" err="1"/>
              <a:t>високу</a:t>
            </a:r>
            <a:r>
              <a:rPr lang="ru-RU" b="1" dirty="0"/>
              <a:t> </a:t>
            </a:r>
            <a:r>
              <a:rPr lang="ru-RU" b="1" dirty="0" err="1"/>
              <a:t>кислотність</a:t>
            </a:r>
            <a:r>
              <a:rPr lang="ru-RU" b="1" dirty="0"/>
              <a:t> </a:t>
            </a:r>
            <a:r>
              <a:rPr lang="ru-RU" b="1" dirty="0" err="1"/>
              <a:t>шлункового</a:t>
            </a:r>
            <a:r>
              <a:rPr lang="ru-RU" b="1" dirty="0"/>
              <a:t> соку;</a:t>
            </a:r>
          </a:p>
          <a:p>
            <a:pPr eaLnBrk="1" hangingPunct="1"/>
            <a:r>
              <a:rPr lang="ru-RU" b="1" dirty="0"/>
              <a:t>2) </a:t>
            </a:r>
            <a:r>
              <a:rPr lang="ru-RU" b="1" dirty="0" err="1"/>
              <a:t>органічні</a:t>
            </a:r>
            <a:r>
              <a:rPr lang="ru-RU" b="1" dirty="0"/>
              <a:t> </a:t>
            </a:r>
            <a:r>
              <a:rPr lang="ru-RU" b="1" dirty="0" err="1"/>
              <a:t>похідні</a:t>
            </a:r>
            <a:r>
              <a:rPr lang="ru-RU" b="1" dirty="0"/>
              <a:t> </a:t>
            </a:r>
            <a:r>
              <a:rPr lang="ru-RU" b="1" dirty="0" err="1"/>
              <a:t>фосфорної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- </a:t>
            </a:r>
            <a:r>
              <a:rPr lang="ru-RU" b="1" dirty="0">
                <a:solidFill>
                  <a:srgbClr val="990000"/>
                </a:solidFill>
              </a:rPr>
              <a:t>(АТФ, НК) - 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</a:t>
            </a:r>
            <a:r>
              <a:rPr lang="ru-RU" b="1" dirty="0" err="1"/>
              <a:t>средньої</a:t>
            </a:r>
            <a:r>
              <a:rPr lang="ru-RU" b="1" dirty="0"/>
              <a:t> </a:t>
            </a:r>
            <a:r>
              <a:rPr lang="ru-RU" b="1" dirty="0" err="1"/>
              <a:t>сили</a:t>
            </a:r>
            <a:r>
              <a:rPr lang="ru-RU" b="1" dirty="0"/>
              <a:t>.  </a:t>
            </a:r>
          </a:p>
          <a:p>
            <a:pPr eaLnBrk="1" hangingPunct="1"/>
            <a:r>
              <a:rPr lang="ru-RU" b="1" dirty="0"/>
              <a:t>                  </a:t>
            </a:r>
            <a:r>
              <a:rPr lang="ru-RU" dirty="0"/>
              <a:t>АТФ в </a:t>
            </a:r>
            <a:r>
              <a:rPr lang="ru-RU" dirty="0" err="1"/>
              <a:t>клітині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в </a:t>
            </a:r>
            <a:r>
              <a:rPr lang="ru-RU" dirty="0" err="1"/>
              <a:t>дисоційованому</a:t>
            </a:r>
            <a:r>
              <a:rPr lang="ru-RU" dirty="0"/>
              <a:t> </a:t>
            </a:r>
            <a:r>
              <a:rPr lang="ru-RU" dirty="0" err="1"/>
              <a:t>вигляді</a:t>
            </a:r>
            <a:r>
              <a:rPr lang="ru-RU" dirty="0"/>
              <a:t> ,          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іон-іонна</a:t>
            </a:r>
            <a:r>
              <a:rPr lang="ru-RU" dirty="0"/>
              <a:t> </a:t>
            </a:r>
            <a:r>
              <a:rPr lang="ru-RU" dirty="0" err="1"/>
              <a:t>взаємодія</a:t>
            </a:r>
            <a:r>
              <a:rPr lang="ru-RU" dirty="0"/>
              <a:t> ДНК з </a:t>
            </a:r>
            <a:r>
              <a:rPr lang="ru-RU" dirty="0" err="1"/>
              <a:t>білками</a:t>
            </a:r>
            <a:r>
              <a:rPr lang="ru-RU" dirty="0"/>
              <a:t>.</a:t>
            </a:r>
          </a:p>
          <a:p>
            <a:pPr eaLnBrk="1" hangingPunct="1"/>
            <a:r>
              <a:rPr lang="ru-RU" b="1" dirty="0"/>
              <a:t>3) </a:t>
            </a:r>
            <a:r>
              <a:rPr lang="ru-RU" b="1" dirty="0" err="1"/>
              <a:t>звичайні</a:t>
            </a:r>
            <a:r>
              <a:rPr lang="ru-RU" b="1" dirty="0"/>
              <a:t> </a:t>
            </a:r>
            <a:r>
              <a:rPr lang="ru-RU" b="1" dirty="0" err="1"/>
              <a:t>метаболіти</a:t>
            </a:r>
            <a:r>
              <a:rPr lang="ru-RU" b="1" dirty="0"/>
              <a:t> – </a:t>
            </a:r>
            <a:r>
              <a:rPr lang="ru-RU" b="1" dirty="0" err="1"/>
              <a:t>чимало</a:t>
            </a:r>
            <a:r>
              <a:rPr lang="ru-RU" b="1" dirty="0"/>
              <a:t> з них  </a:t>
            </a:r>
            <a:r>
              <a:rPr lang="ru-RU" b="1" dirty="0" err="1"/>
              <a:t>слабкі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: </a:t>
            </a:r>
          </a:p>
          <a:p>
            <a:pPr eaLnBrk="1" hangingPunct="1"/>
            <a:r>
              <a:rPr lang="ru-RU" b="1" dirty="0">
                <a:solidFill>
                  <a:srgbClr val="990000"/>
                </a:solidFill>
              </a:rPr>
              <a:t>                                  </a:t>
            </a:r>
            <a:r>
              <a:rPr lang="ru-RU" b="1" dirty="0" err="1">
                <a:solidFill>
                  <a:srgbClr val="990000"/>
                </a:solidFill>
              </a:rPr>
              <a:t>молочна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b="1" dirty="0" err="1">
                <a:solidFill>
                  <a:srgbClr val="990000"/>
                </a:solidFill>
              </a:rPr>
              <a:t>бурштинова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sz="1600" b="1" dirty="0">
                <a:solidFill>
                  <a:srgbClr val="990000"/>
                </a:solidFill>
              </a:rPr>
              <a:t>СН</a:t>
            </a:r>
            <a:r>
              <a:rPr lang="ru-RU" sz="1600" b="1" baseline="-25000" dirty="0">
                <a:solidFill>
                  <a:srgbClr val="990000"/>
                </a:solidFill>
              </a:rPr>
              <a:t>3</a:t>
            </a:r>
            <a:r>
              <a:rPr lang="ru-RU" sz="1600" b="1" dirty="0">
                <a:solidFill>
                  <a:srgbClr val="990000"/>
                </a:solidFill>
              </a:rPr>
              <a:t>СООН</a:t>
            </a:r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4</a:t>
            </a:r>
            <a:r>
              <a:rPr lang="ru-RU" b="1" dirty="0">
                <a:solidFill>
                  <a:srgbClr val="C00000"/>
                </a:solidFill>
              </a:rPr>
              <a:t>) </a:t>
            </a:r>
            <a:r>
              <a:rPr lang="ru-RU" b="1" dirty="0" err="1">
                <a:solidFill>
                  <a:srgbClr val="C00000"/>
                </a:solidFill>
              </a:rPr>
              <a:t>основи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/>
              <a:t>біогенні</a:t>
            </a:r>
            <a:r>
              <a:rPr lang="ru-RU" b="1" dirty="0"/>
              <a:t> </a:t>
            </a:r>
            <a:r>
              <a:rPr lang="ru-RU" b="1" dirty="0" err="1"/>
              <a:t>аміни</a:t>
            </a:r>
            <a:r>
              <a:rPr lang="ru-RU" b="1" dirty="0"/>
              <a:t>, </a:t>
            </a:r>
            <a:r>
              <a:rPr lang="ru-RU" b="1" dirty="0" err="1"/>
              <a:t>аміак</a:t>
            </a:r>
            <a:r>
              <a:rPr lang="ru-RU" b="1" dirty="0"/>
              <a:t> (в </a:t>
            </a:r>
            <a:r>
              <a:rPr lang="ru-RU" b="1" dirty="0" err="1"/>
              <a:t>сечових</a:t>
            </a:r>
            <a:r>
              <a:rPr lang="ru-RU" b="1" dirty="0"/>
              <a:t> </a:t>
            </a:r>
            <a:r>
              <a:rPr lang="ru-RU" b="1" dirty="0" err="1"/>
              <a:t>канальцях</a:t>
            </a:r>
            <a:r>
              <a:rPr lang="ru-RU" b="1" dirty="0"/>
              <a:t>), </a:t>
            </a:r>
            <a:r>
              <a:rPr lang="ru-RU" b="1" dirty="0" err="1"/>
              <a:t>гуанін</a:t>
            </a:r>
            <a:r>
              <a:rPr lang="ru-RU" b="1" dirty="0"/>
              <a:t>. </a:t>
            </a:r>
            <a:r>
              <a:rPr lang="ru-RU" b="1" dirty="0" err="1"/>
              <a:t>Основними</a:t>
            </a:r>
            <a:r>
              <a:rPr lang="ru-RU" b="1" dirty="0"/>
              <a:t> </a:t>
            </a:r>
            <a:r>
              <a:rPr lang="ru-RU" b="1" dirty="0" err="1"/>
              <a:t>властивостями</a:t>
            </a:r>
            <a:r>
              <a:rPr lang="ru-RU" b="1" dirty="0"/>
              <a:t> </a:t>
            </a:r>
            <a:r>
              <a:rPr lang="ru-RU" b="1" dirty="0" err="1"/>
              <a:t>володіє</a:t>
            </a:r>
            <a:r>
              <a:rPr lang="ru-RU" b="1" dirty="0"/>
              <a:t> </a:t>
            </a:r>
            <a:r>
              <a:rPr lang="ru-RU" b="1" dirty="0" err="1"/>
              <a:t>амінокислота</a:t>
            </a:r>
            <a:r>
              <a:rPr lang="ru-RU" b="1" dirty="0"/>
              <a:t> </a:t>
            </a:r>
            <a:r>
              <a:rPr lang="ru-RU" b="1" dirty="0" err="1"/>
              <a:t>аргінін</a:t>
            </a:r>
            <a:r>
              <a:rPr lang="ru-RU" b="1" dirty="0"/>
              <a:t>.</a:t>
            </a:r>
          </a:p>
          <a:p>
            <a:pPr eaLnBrk="1" hangingPunct="1"/>
            <a:endParaRPr lang="ru-RU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dirty="0" err="1">
                <a:solidFill>
                  <a:srgbClr val="0000CC"/>
                </a:solidFill>
              </a:rPr>
              <a:t>Особливості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гідролізу</a:t>
            </a:r>
            <a:r>
              <a:rPr lang="ru-RU" b="1" dirty="0">
                <a:solidFill>
                  <a:srgbClr val="0000CC"/>
                </a:solidFill>
              </a:rPr>
              <a:t> солей в </a:t>
            </a:r>
            <a:r>
              <a:rPr lang="ru-RU" b="1" dirty="0" err="1">
                <a:solidFill>
                  <a:srgbClr val="0000CC"/>
                </a:solidFill>
              </a:rPr>
              <a:t>організмі</a:t>
            </a:r>
            <a:endParaRPr lang="ru-RU" b="1" dirty="0">
              <a:solidFill>
                <a:srgbClr val="0000CC"/>
              </a:solidFill>
            </a:endParaRP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>
                <a:solidFill>
                  <a:schemeClr val="tx2"/>
                </a:solidFill>
              </a:rPr>
              <a:t>Солі</a:t>
            </a:r>
            <a:r>
              <a:rPr lang="ru-RU" b="1" u="sng" dirty="0">
                <a:solidFill>
                  <a:schemeClr val="tx2"/>
                </a:solidFill>
              </a:rPr>
              <a:t> </a:t>
            </a:r>
            <a:r>
              <a:rPr lang="ru-RU" b="1" u="sng" dirty="0" err="1">
                <a:solidFill>
                  <a:schemeClr val="tx2"/>
                </a:solidFill>
              </a:rPr>
              <a:t>багатоосновних</a:t>
            </a:r>
            <a:r>
              <a:rPr lang="ru-RU" b="1" u="sng" dirty="0">
                <a:solidFill>
                  <a:schemeClr val="tx2"/>
                </a:solidFill>
              </a:rPr>
              <a:t> кислот і основ </a:t>
            </a:r>
            <a:r>
              <a:rPr lang="ru-RU" b="1" dirty="0" err="1">
                <a:solidFill>
                  <a:schemeClr val="tx2"/>
                </a:solidFill>
              </a:rPr>
              <a:t>гідролізуються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поступово</a:t>
            </a:r>
            <a:r>
              <a:rPr lang="ru-RU" b="1" u="sng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цьому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кислі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основні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солі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(</a:t>
            </a:r>
            <a:r>
              <a:rPr lang="en-US" b="1" dirty="0">
                <a:solidFill>
                  <a:srgbClr val="990000"/>
                </a:solidFill>
              </a:rPr>
              <a:t>NaHCO</a:t>
            </a:r>
            <a:r>
              <a:rPr lang="en-US" b="1" baseline="-25000" dirty="0">
                <a:solidFill>
                  <a:srgbClr val="990000"/>
                </a:solidFill>
              </a:rPr>
              <a:t>3</a:t>
            </a:r>
            <a:r>
              <a:rPr lang="en-US" b="1" dirty="0">
                <a:solidFill>
                  <a:srgbClr val="990000"/>
                </a:solidFill>
              </a:rPr>
              <a:t>, KH</a:t>
            </a:r>
            <a:r>
              <a:rPr lang="en-US" b="1" baseline="-25000" dirty="0">
                <a:solidFill>
                  <a:srgbClr val="990000"/>
                </a:solidFill>
              </a:rPr>
              <a:t>2</a:t>
            </a:r>
            <a:r>
              <a:rPr lang="en-US" b="1" dirty="0">
                <a:solidFill>
                  <a:srgbClr val="990000"/>
                </a:solidFill>
              </a:rPr>
              <a:t>PO</a:t>
            </a:r>
            <a:r>
              <a:rPr lang="en-US" b="1" baseline="-25000" dirty="0">
                <a:solidFill>
                  <a:srgbClr val="990000"/>
                </a:solidFill>
              </a:rPr>
              <a:t>4</a:t>
            </a:r>
            <a:r>
              <a:rPr lang="en-US" b="1" dirty="0">
                <a:solidFill>
                  <a:srgbClr val="990000"/>
                </a:solidFill>
              </a:rPr>
              <a:t>,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rgbClr val="006600"/>
                </a:solidFill>
              </a:rPr>
              <a:t>Al(OH)Cl</a:t>
            </a:r>
            <a:r>
              <a:rPr lang="en-US" b="1" baseline="-25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chemeClr val="tx2"/>
                </a:solidFill>
              </a:rPr>
              <a:t>)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Повний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можливий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лише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нагріванні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розчину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утворених</a:t>
            </a:r>
            <a:r>
              <a:rPr lang="ru-RU" b="1" dirty="0">
                <a:solidFill>
                  <a:schemeClr val="tx2"/>
                </a:solidFill>
              </a:rPr>
              <a:t> ОН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b="1" dirty="0" err="1">
                <a:solidFill>
                  <a:schemeClr val="tx2"/>
                </a:solidFill>
              </a:rPr>
              <a:t>згідно</a:t>
            </a:r>
            <a:r>
              <a:rPr lang="ru-RU" b="1" dirty="0">
                <a:solidFill>
                  <a:schemeClr val="tx2"/>
                </a:solidFill>
              </a:rPr>
              <a:t> з принципом </a:t>
            </a:r>
            <a:r>
              <a:rPr lang="ru-RU" b="1" dirty="0" err="1">
                <a:solidFill>
                  <a:schemeClr val="tx2"/>
                </a:solidFill>
              </a:rPr>
              <a:t>Ле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Шательє</a:t>
            </a:r>
            <a:r>
              <a:rPr lang="ru-RU" b="1" dirty="0">
                <a:solidFill>
                  <a:schemeClr val="tx2"/>
                </a:solidFill>
              </a:rPr>
              <a:t>).	</a:t>
            </a: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/>
              <a:t>Гідроліз</a:t>
            </a:r>
            <a:r>
              <a:rPr lang="ru-RU" b="1" u="sng" dirty="0"/>
              <a:t> </a:t>
            </a:r>
            <a:r>
              <a:rPr lang="ru-RU" b="1" u="sng" dirty="0" err="1"/>
              <a:t>кислих</a:t>
            </a:r>
            <a:r>
              <a:rPr lang="ru-RU" b="1" u="sng" dirty="0"/>
              <a:t> солей </a:t>
            </a:r>
            <a:r>
              <a:rPr lang="ru-RU" b="1" u="sng" dirty="0" err="1"/>
              <a:t>багатоосновних</a:t>
            </a:r>
            <a:r>
              <a:rPr lang="ru-RU" b="1" u="sng" dirty="0"/>
              <a:t> кислот </a:t>
            </a:r>
            <a:r>
              <a:rPr lang="ru-RU" b="1" dirty="0"/>
              <a:t>(</a:t>
            </a:r>
            <a:r>
              <a:rPr lang="ru-RU" b="1" dirty="0" err="1"/>
              <a:t>вугільної</a:t>
            </a:r>
            <a:r>
              <a:rPr lang="ru-RU" b="1" dirty="0"/>
              <a:t> і </a:t>
            </a:r>
            <a:r>
              <a:rPr lang="ru-RU" b="1" dirty="0" err="1"/>
              <a:t>фосфорної</a:t>
            </a:r>
            <a:r>
              <a:rPr lang="ru-RU" b="1" dirty="0"/>
              <a:t>) - </a:t>
            </a:r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компоненти</a:t>
            </a:r>
            <a:r>
              <a:rPr lang="ru-RU" b="1" dirty="0"/>
              <a:t> </a:t>
            </a:r>
            <a:r>
              <a:rPr lang="ru-RU" b="1" dirty="0" err="1"/>
              <a:t>буферних</a:t>
            </a:r>
            <a:r>
              <a:rPr lang="ru-RU" b="1" dirty="0"/>
              <a:t> систем </a:t>
            </a:r>
            <a:r>
              <a:rPr lang="ru-RU" b="1" dirty="0" err="1"/>
              <a:t>крові</a:t>
            </a:r>
            <a:r>
              <a:rPr lang="ru-RU" b="1" dirty="0"/>
              <a:t>.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7020272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467544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-14738" y="0"/>
            <a:ext cx="9144000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В </a:t>
            </a:r>
            <a:r>
              <a:rPr lang="ru-RU" b="1" dirty="0" err="1"/>
              <a:t>організмі</a:t>
            </a:r>
            <a:r>
              <a:rPr lang="ru-RU" b="1" dirty="0"/>
              <a:t> </a:t>
            </a:r>
            <a:r>
              <a:rPr lang="ru-RU" b="1" dirty="0" err="1"/>
              <a:t>гідроліз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ускладнюється</a:t>
            </a:r>
            <a:r>
              <a:rPr lang="ru-RU" b="1" dirty="0"/>
              <a:t> </a:t>
            </a:r>
            <a:r>
              <a:rPr lang="ru-RU" b="1" dirty="0" err="1"/>
              <a:t>процесом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аніону</a:t>
            </a:r>
            <a:r>
              <a:rPr lang="ru-RU" b="1" dirty="0"/>
              <a:t> </a:t>
            </a:r>
            <a:r>
              <a:rPr lang="ru-RU" dirty="0"/>
              <a:t>(наприклад,HCO</a:t>
            </a:r>
            <a:r>
              <a:rPr lang="ru-RU" b="1" baseline="-25000" dirty="0"/>
              <a:t>3</a:t>
            </a:r>
            <a:r>
              <a:rPr lang="ru-RU" b="1" baseline="30000" dirty="0"/>
              <a:t>-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участь у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процесах</a:t>
            </a:r>
            <a:r>
              <a:rPr lang="ru-RU" dirty="0"/>
              <a:t> при </a:t>
            </a:r>
            <a:r>
              <a:rPr lang="ru-RU" dirty="0" err="1"/>
              <a:t>гідролізі</a:t>
            </a:r>
            <a:r>
              <a:rPr lang="uk-UA" dirty="0"/>
              <a:t>):</a:t>
            </a:r>
            <a:endParaRPr lang="en-US" dirty="0"/>
          </a:p>
          <a:p>
            <a:pPr algn="ctr" eaLnBrk="1" hangingPunct="1"/>
            <a:r>
              <a:rPr lang="en-US" dirty="0"/>
              <a:t>NaHCO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endParaRPr lang="ru-RU" baseline="30000" dirty="0"/>
          </a:p>
          <a:p>
            <a:pPr algn="ctr" eaLnBrk="1" hangingPunct="1"/>
            <a:endParaRPr lang="ru-RU" dirty="0"/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 </a:t>
            </a:r>
            <a:r>
              <a:rPr lang="en-US" dirty="0"/>
              <a:t>+ HOH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H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b="1" dirty="0">
                <a:solidFill>
                  <a:srgbClr val="800000"/>
                </a:solidFill>
              </a:rPr>
              <a:t>OH</a:t>
            </a:r>
            <a:r>
              <a:rPr lang="en-US" b="1" baseline="30000" dirty="0">
                <a:solidFill>
                  <a:srgbClr val="800000"/>
                </a:solidFill>
              </a:rPr>
              <a:t>-</a:t>
            </a:r>
            <a:r>
              <a:rPr lang="ru-RU" b="1" dirty="0">
                <a:solidFill>
                  <a:srgbClr val="800000"/>
                </a:solidFill>
              </a:rPr>
              <a:t>             </a:t>
            </a:r>
            <a:r>
              <a:rPr lang="ru-RU" dirty="0">
                <a:solidFill>
                  <a:schemeClr val="tx2"/>
                </a:solidFill>
              </a:rPr>
              <a:t>(1)</a:t>
            </a:r>
            <a:endParaRPr lang="en-US" dirty="0">
              <a:solidFill>
                <a:srgbClr val="800000"/>
              </a:solidFill>
            </a:endParaRPr>
          </a:p>
          <a:p>
            <a:pPr algn="ctr" eaLnBrk="1" hangingPunct="1"/>
            <a:endParaRPr lang="ru-RU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</a:t>
            </a:r>
            <a:r>
              <a:rPr lang="ru-RU" b="1" dirty="0">
                <a:solidFill>
                  <a:srgbClr val="800000"/>
                </a:solidFill>
              </a:rPr>
              <a:t>Н</a:t>
            </a:r>
            <a:r>
              <a:rPr lang="en-US" b="1" baseline="30000" dirty="0">
                <a:solidFill>
                  <a:srgbClr val="800000"/>
                </a:solidFill>
              </a:rPr>
              <a:t>+</a:t>
            </a:r>
            <a:r>
              <a:rPr lang="en-US" dirty="0"/>
              <a:t> + CO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ru-RU" baseline="30000" dirty="0"/>
              <a:t> </a:t>
            </a:r>
            <a:r>
              <a:rPr lang="ru-RU" dirty="0"/>
              <a:t>              (2)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Кислотність</a:t>
            </a:r>
            <a:r>
              <a:rPr lang="ru-RU" b="1" dirty="0"/>
              <a:t> буде </a:t>
            </a:r>
            <a:r>
              <a:rPr lang="ru-RU" b="1" dirty="0" err="1"/>
              <a:t>залежати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співвідношення</a:t>
            </a:r>
            <a:r>
              <a:rPr lang="ru-RU" b="1" dirty="0"/>
              <a:t> </a:t>
            </a:r>
            <a:r>
              <a:rPr lang="ru-RU" b="1" dirty="0" err="1"/>
              <a:t>швидкостей</a:t>
            </a:r>
            <a:r>
              <a:rPr lang="ru-RU" b="1" dirty="0"/>
              <a:t> </a:t>
            </a:r>
            <a:r>
              <a:rPr lang="ru-RU" b="1" dirty="0" err="1"/>
              <a:t>цих</a:t>
            </a:r>
            <a:r>
              <a:rPr lang="ru-RU" b="1" dirty="0"/>
              <a:t> </a:t>
            </a:r>
            <a:r>
              <a:rPr lang="ru-RU" b="1" dirty="0" err="1"/>
              <a:t>процесів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визначаються</a:t>
            </a:r>
            <a:r>
              <a:rPr lang="ru-RU" b="1" dirty="0"/>
              <a:t> </a:t>
            </a:r>
            <a:r>
              <a:rPr lang="ru-RU" b="1" dirty="0" err="1"/>
              <a:t>К</a:t>
            </a:r>
            <a:r>
              <a:rPr lang="ru-RU" b="1" baseline="-25000" dirty="0" err="1"/>
              <a:t>рівн</a:t>
            </a:r>
            <a:r>
              <a:rPr lang="ru-RU" b="1" dirty="0"/>
              <a:t>., а не                             ,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тому </a:t>
            </a:r>
            <a:r>
              <a:rPr lang="ru-RU" b="1" dirty="0" err="1"/>
              <a:t>можна</a:t>
            </a:r>
            <a:r>
              <a:rPr lang="ru-RU" b="1" dirty="0"/>
              <a:t>:                                                  </a:t>
            </a:r>
          </a:p>
          <a:p>
            <a:pPr eaLnBrk="1" hangingPunct="1"/>
            <a:r>
              <a:rPr lang="ru-RU" b="1" dirty="0"/>
              <a:t>                                                                                </a:t>
            </a:r>
            <a:r>
              <a:rPr lang="ru-RU" b="1" dirty="0" err="1"/>
              <a:t>або</a:t>
            </a:r>
            <a:r>
              <a:rPr lang="ru-RU" b="1" dirty="0"/>
              <a:t>            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</a:t>
            </a:r>
          </a:p>
          <a:p>
            <a:pPr eaLnBrk="1" hangingPunct="1"/>
            <a:r>
              <a:rPr lang="ru-RU" b="1" dirty="0" err="1"/>
              <a:t>Т.ч</a:t>
            </a:r>
            <a:r>
              <a:rPr lang="ru-RU" b="1" dirty="0"/>
              <a:t>. </a:t>
            </a:r>
            <a:r>
              <a:rPr lang="ru-RU" b="1" dirty="0" err="1">
                <a:solidFill>
                  <a:srgbClr val="800000"/>
                </a:solidFill>
              </a:rPr>
              <a:t>розчини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кислих</a:t>
            </a:r>
            <a:r>
              <a:rPr lang="ru-RU" b="1" dirty="0">
                <a:solidFill>
                  <a:srgbClr val="800000"/>
                </a:solidFill>
              </a:rPr>
              <a:t> солей </a:t>
            </a:r>
            <a:r>
              <a:rPr lang="ru-RU" b="1" dirty="0" err="1">
                <a:solidFill>
                  <a:srgbClr val="800000"/>
                </a:solidFill>
              </a:rPr>
              <a:t>можуть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мати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різний</a:t>
            </a:r>
            <a:r>
              <a:rPr lang="ru-RU" b="1" dirty="0">
                <a:solidFill>
                  <a:srgbClr val="800000"/>
                </a:solidFill>
              </a:rPr>
              <a:t> характер </a:t>
            </a:r>
            <a:r>
              <a:rPr lang="ru-RU" b="1" dirty="0" err="1">
                <a:solidFill>
                  <a:srgbClr val="800000"/>
                </a:solidFill>
              </a:rPr>
              <a:t>середовища</a:t>
            </a:r>
            <a:r>
              <a:rPr lang="ru-RU" b="1" dirty="0">
                <a:solidFill>
                  <a:srgbClr val="800000"/>
                </a:solidFill>
              </a:rPr>
              <a:t>.</a:t>
            </a:r>
          </a:p>
          <a:p>
            <a:pPr eaLnBrk="1" hangingPunct="1"/>
            <a:r>
              <a:rPr lang="ru-RU" b="1" dirty="0"/>
              <a:t>ПРИКЛАДИ:  в </a:t>
            </a:r>
            <a:r>
              <a:rPr lang="ru-RU" b="1" dirty="0" err="1"/>
              <a:t>розчині</a:t>
            </a:r>
            <a:r>
              <a:rPr lang="ru-RU" b="1" dirty="0"/>
              <a:t>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HPO</a:t>
            </a:r>
            <a:r>
              <a:rPr lang="ru-RU" b="1" baseline="-25000" dirty="0"/>
              <a:t>4 </a:t>
            </a:r>
            <a:r>
              <a:rPr lang="ru-RU" b="1" dirty="0"/>
              <a:t>– </a:t>
            </a:r>
            <a:r>
              <a:rPr lang="ru-RU" b="1" dirty="0" err="1">
                <a:solidFill>
                  <a:srgbClr val="006600"/>
                </a:solidFill>
              </a:rPr>
              <a:t>лужне</a:t>
            </a:r>
            <a:r>
              <a:rPr lang="ru-RU" b="1" dirty="0">
                <a:solidFill>
                  <a:srgbClr val="006600"/>
                </a:solidFill>
              </a:rPr>
              <a:t> </a:t>
            </a:r>
            <a:r>
              <a:rPr lang="ru-RU" b="1" dirty="0" err="1">
                <a:solidFill>
                  <a:srgbClr val="006600"/>
                </a:solidFill>
              </a:rPr>
              <a:t>середовище</a:t>
            </a:r>
            <a:r>
              <a:rPr lang="ru-RU" b="1" dirty="0"/>
              <a:t>, в </a:t>
            </a:r>
            <a:r>
              <a:rPr lang="en-US" b="1" dirty="0" err="1"/>
              <a:t>NaH</a:t>
            </a:r>
            <a:r>
              <a:rPr lang="ru-RU" b="1" baseline="-25000" dirty="0"/>
              <a:t>2</a:t>
            </a:r>
            <a:r>
              <a:rPr lang="en-US" b="1" dirty="0"/>
              <a:t>PO</a:t>
            </a:r>
            <a:r>
              <a:rPr lang="ru-RU" b="1" baseline="-25000" dirty="0"/>
              <a:t>4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/>
              <a:t>, в </a:t>
            </a:r>
            <a:r>
              <a:rPr lang="en-US" b="1" dirty="0" err="1"/>
              <a:t>NaHCO</a:t>
            </a:r>
            <a:r>
              <a:rPr lang="ru-RU" b="1" baseline="-25000" dirty="0"/>
              <a:t>3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009900"/>
                </a:solidFill>
              </a:rPr>
              <a:t>слаболужне</a:t>
            </a:r>
            <a:r>
              <a:rPr lang="ru-RU" b="1" dirty="0">
                <a:solidFill>
                  <a:srgbClr val="009900"/>
                </a:solidFill>
              </a:rPr>
              <a:t>,</a:t>
            </a:r>
            <a:r>
              <a:rPr lang="ru-RU" b="1" dirty="0"/>
              <a:t> а в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CO</a:t>
            </a:r>
            <a:r>
              <a:rPr lang="ru-RU" b="1" baseline="-25000" dirty="0"/>
              <a:t>3 </a:t>
            </a:r>
            <a:r>
              <a:rPr lang="ru-RU" b="1" dirty="0"/>
              <a:t>(</a:t>
            </a:r>
            <a:r>
              <a:rPr lang="ru-RU" dirty="0"/>
              <a:t>технична сода</a:t>
            </a:r>
            <a:r>
              <a:rPr lang="ru-RU" b="1" dirty="0"/>
              <a:t>) – </a:t>
            </a:r>
            <a:r>
              <a:rPr lang="ru-RU" b="1" dirty="0" err="1">
                <a:solidFill>
                  <a:srgbClr val="006600"/>
                </a:solidFill>
              </a:rPr>
              <a:t>сильнолужне</a:t>
            </a:r>
            <a:r>
              <a:rPr lang="ru-RU" b="1" dirty="0">
                <a:solidFill>
                  <a:srgbClr val="006600"/>
                </a:solidFill>
              </a:rPr>
              <a:t>.</a:t>
            </a:r>
          </a:p>
          <a:p>
            <a:pPr eaLnBrk="1" hangingPunct="1"/>
            <a:r>
              <a:rPr lang="ru-RU" b="1" dirty="0"/>
              <a:t>	</a:t>
            </a:r>
            <a:endParaRPr lang="en-US" b="1" dirty="0"/>
          </a:p>
          <a:p>
            <a:pPr eaLnBrk="1" hangingPunct="1"/>
            <a:r>
              <a:rPr lang="en-US" b="1" dirty="0"/>
              <a:t>	</a:t>
            </a:r>
            <a:r>
              <a:rPr lang="ru-RU" b="1" dirty="0" err="1"/>
              <a:t>Знаючи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до складу </a:t>
            </a:r>
            <a:r>
              <a:rPr lang="ru-RU" b="1" dirty="0" err="1"/>
              <a:t>плазми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 err="1"/>
              <a:t>входять</a:t>
            </a:r>
            <a:r>
              <a:rPr lang="ru-RU" b="1" dirty="0"/>
              <a:t> </a:t>
            </a:r>
            <a:r>
              <a:rPr lang="ru-RU" b="1" dirty="0" err="1"/>
              <a:t>розчинні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CO</a:t>
            </a:r>
            <a:r>
              <a:rPr lang="en-US" b="1" baseline="-25000" dirty="0"/>
              <a:t>3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виходячи</a:t>
            </a:r>
            <a:r>
              <a:rPr lang="ru-RU" b="1" dirty="0">
                <a:solidFill>
                  <a:schemeClr val="tx2"/>
                </a:solidFill>
              </a:rPr>
              <a:t> з </a:t>
            </a:r>
            <a:r>
              <a:rPr lang="ru-RU" b="1" dirty="0" err="1">
                <a:solidFill>
                  <a:schemeClr val="tx2"/>
                </a:solidFill>
              </a:rPr>
              <a:t>вищевикладеного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можна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стверджувати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що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сильний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основним</a:t>
            </a:r>
            <a:r>
              <a:rPr lang="ru-RU" b="1" dirty="0">
                <a:solidFill>
                  <a:schemeClr val="tx2"/>
                </a:solidFill>
              </a:rPr>
              <a:t> компонентом є </a:t>
            </a:r>
            <a:r>
              <a:rPr lang="ru-RU" b="1" dirty="0">
                <a:solidFill>
                  <a:srgbClr val="800000"/>
                </a:solidFill>
              </a:rPr>
              <a:t>НСО</a:t>
            </a:r>
            <a:r>
              <a:rPr lang="ru-RU" b="1" baseline="-25000" dirty="0">
                <a:solidFill>
                  <a:srgbClr val="800000"/>
                </a:solidFill>
              </a:rPr>
              <a:t>3</a:t>
            </a:r>
            <a:r>
              <a:rPr lang="ru-RU" b="1" baseline="30000" dirty="0">
                <a:solidFill>
                  <a:srgbClr val="800000"/>
                </a:solidFill>
              </a:rPr>
              <a:t>- </a:t>
            </a:r>
            <a:r>
              <a:rPr lang="ru-RU" b="1" dirty="0"/>
              <a:t>. </a:t>
            </a:r>
          </a:p>
          <a:p>
            <a:pPr eaLnBrk="1" hangingPunct="1"/>
            <a:r>
              <a:rPr lang="ru-RU" b="1" dirty="0"/>
              <a:t>	</a:t>
            </a:r>
            <a:endParaRPr lang="ru-RU" sz="4000" b="1" dirty="0">
              <a:solidFill>
                <a:srgbClr val="800000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26355"/>
              </p:ext>
            </p:extLst>
          </p:nvPr>
        </p:nvGraphicFramePr>
        <p:xfrm>
          <a:off x="4557262" y="2132856"/>
          <a:ext cx="11303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65" name="Формула" r:id="rId3" imgW="482391" imgH="241195" progId="Equation.3">
                  <p:embed/>
                </p:oleObj>
              </mc:Choice>
              <mc:Fallback>
                <p:oleObj name="Формула" r:id="rId3" imgW="482391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262" y="2132856"/>
                        <a:ext cx="1130300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2339975" y="2997200"/>
          <a:ext cx="2286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66" name="Формула" r:id="rId5" imgW="1168400" imgH="279400" progId="Equation.3">
                  <p:embed/>
                </p:oleObj>
              </mc:Choice>
              <mc:Fallback>
                <p:oleObj name="Формула" r:id="rId5" imgW="11684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997200"/>
                        <a:ext cx="22860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6" name="Object 7"/>
          <p:cNvGraphicFramePr>
            <a:graphicFrameLocks noChangeAspect="1"/>
          </p:cNvGraphicFramePr>
          <p:nvPr/>
        </p:nvGraphicFramePr>
        <p:xfrm>
          <a:off x="6372225" y="2924175"/>
          <a:ext cx="224631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67" name="Формула" r:id="rId7" imgW="1244600" imgH="419100" progId="Equation.3">
                  <p:embed/>
                </p:oleObj>
              </mc:Choice>
              <mc:Fallback>
                <p:oleObj name="Формула" r:id="rId7" imgW="12446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2924175"/>
                        <a:ext cx="224631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4797152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NB!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2313</TotalTime>
  <Words>912</Words>
  <Application>Microsoft Office PowerPoint</Application>
  <PresentationFormat>Экран (4:3)</PresentationFormat>
  <Paragraphs>318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Оформление по умолчанию</vt:lpstr>
      <vt:lpstr>1_Оформление по умолчанию</vt:lpstr>
      <vt:lpstr>Уравнение</vt:lpstr>
      <vt:lpstr>Формула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Буферні системи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Lenovo</cp:lastModifiedBy>
  <cp:revision>207</cp:revision>
  <cp:lastPrinted>2017-09-19T06:21:24Z</cp:lastPrinted>
  <dcterms:created xsi:type="dcterms:W3CDTF">2009-09-03T07:31:27Z</dcterms:created>
  <dcterms:modified xsi:type="dcterms:W3CDTF">2017-10-30T10:43:22Z</dcterms:modified>
</cp:coreProperties>
</file>