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99" r:id="rId3"/>
    <p:sldId id="285" r:id="rId4"/>
    <p:sldId id="300" r:id="rId5"/>
    <p:sldId id="301" r:id="rId6"/>
    <p:sldId id="302" r:id="rId7"/>
    <p:sldId id="303" r:id="rId8"/>
    <p:sldId id="304" r:id="rId9"/>
    <p:sldId id="305" r:id="rId10"/>
    <p:sldId id="306" r:id="rId11"/>
    <p:sldId id="307" r:id="rId12"/>
    <p:sldId id="308" r:id="rId13"/>
    <p:sldId id="309" r:id="rId14"/>
    <p:sldId id="310" r:id="rId15"/>
    <p:sldId id="311" r:id="rId16"/>
    <p:sldId id="312" r:id="rId17"/>
    <p:sldId id="313" r:id="rId18"/>
    <p:sldId id="314" r:id="rId19"/>
    <p:sldId id="315" r:id="rId20"/>
    <p:sldId id="316" r:id="rId21"/>
    <p:sldId id="317" r:id="rId22"/>
    <p:sldId id="318" r:id="rId23"/>
    <p:sldId id="319" r:id="rId24"/>
    <p:sldId id="320" r:id="rId25"/>
    <p:sldId id="321" r:id="rId26"/>
    <p:sldId id="322" r:id="rId27"/>
    <p:sldId id="323" r:id="rId28"/>
    <p:sldId id="324" r:id="rId29"/>
    <p:sldId id="325" r:id="rId30"/>
    <p:sldId id="326" r:id="rId31"/>
    <p:sldId id="327" r:id="rId32"/>
    <p:sldId id="328" r:id="rId33"/>
    <p:sldId id="329" r:id="rId34"/>
    <p:sldId id="330" r:id="rId35"/>
    <p:sldId id="331" r:id="rId36"/>
    <p:sldId id="332" r:id="rId37"/>
    <p:sldId id="333" r:id="rId38"/>
    <p:sldId id="334" r:id="rId39"/>
    <p:sldId id="335" r:id="rId40"/>
    <p:sldId id="336" r:id="rId41"/>
    <p:sldId id="337" r:id="rId42"/>
    <p:sldId id="338" r:id="rId43"/>
    <p:sldId id="339" r:id="rId44"/>
  </p:sldIdLst>
  <p:sldSz cx="9144000" cy="6858000" type="screen4x3"/>
  <p:notesSz cx="6667500" cy="99044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088" autoAdjust="0"/>
    <p:restoredTop sz="92796" autoAdjust="0"/>
  </p:normalViewPr>
  <p:slideViewPr>
    <p:cSldViewPr>
      <p:cViewPr varScale="1">
        <p:scale>
          <a:sx n="64" d="100"/>
          <a:sy n="64" d="100"/>
        </p:scale>
        <p:origin x="-178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61" Type="http://schemas.microsoft.com/office/2015/10/relationships/revisionInfo" Target="revisionInfo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64.wmf"/><Relationship Id="rId2" Type="http://schemas.openxmlformats.org/officeDocument/2006/relationships/image" Target="../media/image63.wmf"/><Relationship Id="rId1" Type="http://schemas.openxmlformats.org/officeDocument/2006/relationships/image" Target="../media/image62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7.wmf"/><Relationship Id="rId2" Type="http://schemas.openxmlformats.org/officeDocument/2006/relationships/image" Target="../media/image66.wmf"/><Relationship Id="rId1" Type="http://schemas.openxmlformats.org/officeDocument/2006/relationships/image" Target="../media/image65.wmf"/><Relationship Id="rId6" Type="http://schemas.openxmlformats.org/officeDocument/2006/relationships/image" Target="../media/image70.wmf"/><Relationship Id="rId5" Type="http://schemas.openxmlformats.org/officeDocument/2006/relationships/image" Target="../media/image69.wmf"/><Relationship Id="rId4" Type="http://schemas.openxmlformats.org/officeDocument/2006/relationships/image" Target="../media/image68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4" Type="http://schemas.openxmlformats.org/officeDocument/2006/relationships/image" Target="../media/image1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image" Target="../media/image30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image" Target="../media/image34.wmf"/><Relationship Id="rId1" Type="http://schemas.openxmlformats.org/officeDocument/2006/relationships/image" Target="../media/image33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37.wmf"/><Relationship Id="rId1" Type="http://schemas.openxmlformats.org/officeDocument/2006/relationships/image" Target="../media/image36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5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67005-2377-4316-8081-7D674E0C2419}" type="datetimeFigureOut">
              <a:rPr lang="ru-RU" smtClean="0"/>
              <a:t>18.09.2018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20D99-0436-483E-A68D-565A1D56A3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8690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67005-2377-4316-8081-7D674E0C2419}" type="datetimeFigureOut">
              <a:rPr lang="ru-RU" smtClean="0"/>
              <a:t>18.09.2018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20D99-0436-483E-A68D-565A1D56A3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2472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67005-2377-4316-8081-7D674E0C2419}" type="datetimeFigureOut">
              <a:rPr lang="ru-RU" smtClean="0"/>
              <a:t>18.09.2018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20D99-0436-483E-A68D-565A1D56A3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86759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082" name="Group 2"/>
          <p:cNvGrpSpPr>
            <a:grpSpLocks/>
          </p:cNvGrpSpPr>
          <p:nvPr/>
        </p:nvGrpSpPr>
        <p:grpSpPr bwMode="auto">
          <a:xfrm>
            <a:off x="1658938" y="1600200"/>
            <a:ext cx="6837362" cy="3200400"/>
            <a:chOff x="1045" y="1008"/>
            <a:chExt cx="4307" cy="2016"/>
          </a:xfrm>
        </p:grpSpPr>
        <p:sp>
          <p:nvSpPr>
            <p:cNvPr id="174083" name="Oval 3"/>
            <p:cNvSpPr>
              <a:spLocks noChangeArrowheads="1"/>
            </p:cNvSpPr>
            <p:nvPr/>
          </p:nvSpPr>
          <p:spPr bwMode="hidden">
            <a:xfrm flipH="1">
              <a:off x="4392" y="1008"/>
              <a:ext cx="960" cy="96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4084" name="Oval 4"/>
            <p:cNvSpPr>
              <a:spLocks noChangeArrowheads="1"/>
            </p:cNvSpPr>
            <p:nvPr/>
          </p:nvSpPr>
          <p:spPr bwMode="hidden">
            <a:xfrm flipH="1">
              <a:off x="3264" y="1008"/>
              <a:ext cx="960" cy="96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4085" name="Oval 5"/>
            <p:cNvSpPr>
              <a:spLocks noChangeArrowheads="1"/>
            </p:cNvSpPr>
            <p:nvPr/>
          </p:nvSpPr>
          <p:spPr bwMode="hidden">
            <a:xfrm flipH="1">
              <a:off x="2136" y="1008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4086" name="Oval 6"/>
            <p:cNvSpPr>
              <a:spLocks noChangeArrowheads="1"/>
            </p:cNvSpPr>
            <p:nvPr/>
          </p:nvSpPr>
          <p:spPr bwMode="hidden">
            <a:xfrm flipH="1">
              <a:off x="2136" y="2064"/>
              <a:ext cx="960" cy="960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4087" name="Oval 7"/>
            <p:cNvSpPr>
              <a:spLocks noChangeArrowheads="1"/>
            </p:cNvSpPr>
            <p:nvPr/>
          </p:nvSpPr>
          <p:spPr bwMode="hidden">
            <a:xfrm flipH="1">
              <a:off x="1045" y="2064"/>
              <a:ext cx="960" cy="96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4088" name="Oval 8"/>
            <p:cNvSpPr>
              <a:spLocks noChangeArrowheads="1"/>
            </p:cNvSpPr>
            <p:nvPr/>
          </p:nvSpPr>
          <p:spPr bwMode="hidden">
            <a:xfrm flipH="1">
              <a:off x="4392" y="2064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sp>
        <p:nvSpPr>
          <p:cNvPr id="174089" name="Rectangle 9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174090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174091" name="Rectangle 1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9696B06-97C3-4D41-971D-7DE34233F81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17409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93357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7409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3505200"/>
            <a:ext cx="6400800" cy="17526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8573312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760012-9E10-49CB-8BAF-D97F0242B04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89547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B04821-C72A-4E01-BC67-3F6FCB602DD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73197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BA5D61-5342-4E6F-80BB-C0141F01032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76948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DAE6BE-5C89-43EF-AB14-08F56A90B82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69109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EF2686-4A16-4D5A-977C-E77BCD63166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49521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7937E3-FD02-4BAF-AE6D-0C6C80F0470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90410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6A49D0-A36B-4B14-90FA-16C6475DF76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2773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67005-2377-4316-8081-7D674E0C2419}" type="datetimeFigureOut">
              <a:rPr lang="ru-RU" smtClean="0"/>
              <a:t>18.09.2018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20D99-0436-483E-A68D-565A1D56A3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282562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1AF9CB-5FAA-404F-AAEE-524BB550EED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59603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F7D4C3-8B42-4D10-AAE8-07438878C7E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30307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6287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628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97BE90-F0A1-49E2-904F-A1F04E6649D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52998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62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7897DDEF-B623-4D8A-B46C-2E2151BE969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6821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67005-2377-4316-8081-7D674E0C2419}" type="datetimeFigureOut">
              <a:rPr lang="ru-RU" smtClean="0"/>
              <a:t>18.09.2018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20D99-0436-483E-A68D-565A1D56A3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74791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67005-2377-4316-8081-7D674E0C2419}" type="datetimeFigureOut">
              <a:rPr lang="ru-RU" smtClean="0"/>
              <a:t>18.09.2018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20D99-0436-483E-A68D-565A1D56A3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4553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67005-2377-4316-8081-7D674E0C2419}" type="datetimeFigureOut">
              <a:rPr lang="ru-RU" smtClean="0"/>
              <a:t>18.09.2018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20D99-0436-483E-A68D-565A1D56A3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69221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67005-2377-4316-8081-7D674E0C2419}" type="datetimeFigureOut">
              <a:rPr lang="ru-RU" smtClean="0"/>
              <a:t>18.09.2018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20D99-0436-483E-A68D-565A1D56A3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8970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67005-2377-4316-8081-7D674E0C2419}" type="datetimeFigureOut">
              <a:rPr lang="ru-RU" smtClean="0"/>
              <a:t>18.09.2018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20D99-0436-483E-A68D-565A1D56A3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9135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67005-2377-4316-8081-7D674E0C2419}" type="datetimeFigureOut">
              <a:rPr lang="ru-RU" smtClean="0"/>
              <a:t>18.09.2018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20D99-0436-483E-A68D-565A1D56A3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01309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67005-2377-4316-8081-7D674E0C2419}" type="datetimeFigureOut">
              <a:rPr lang="ru-RU" smtClean="0"/>
              <a:t>18.09.2018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20D99-0436-483E-A68D-565A1D56A3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4422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467005-2377-4316-8081-7D674E0C2419}" type="datetimeFigureOut">
              <a:rPr lang="ru-RU" smtClean="0"/>
              <a:t>18.09.2018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720D99-0436-483E-A68D-565A1D56A3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3816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3058" name="Group 2"/>
          <p:cNvGrpSpPr>
            <a:grpSpLocks/>
          </p:cNvGrpSpPr>
          <p:nvPr/>
        </p:nvGrpSpPr>
        <p:grpSpPr bwMode="auto">
          <a:xfrm>
            <a:off x="1071563" y="304800"/>
            <a:ext cx="7615237" cy="1106488"/>
            <a:chOff x="675" y="192"/>
            <a:chExt cx="4797" cy="697"/>
          </a:xfrm>
        </p:grpSpPr>
        <p:sp>
          <p:nvSpPr>
            <p:cNvPr id="173059" name="Oval 3"/>
            <p:cNvSpPr>
              <a:spLocks noChangeArrowheads="1"/>
            </p:cNvSpPr>
            <p:nvPr/>
          </p:nvSpPr>
          <p:spPr bwMode="hidden">
            <a:xfrm flipH="1">
              <a:off x="3067" y="192"/>
              <a:ext cx="696" cy="696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3060" name="Oval 4"/>
            <p:cNvSpPr>
              <a:spLocks noChangeArrowheads="1"/>
            </p:cNvSpPr>
            <p:nvPr/>
          </p:nvSpPr>
          <p:spPr bwMode="hidden">
            <a:xfrm flipH="1">
              <a:off x="4777" y="192"/>
              <a:ext cx="695" cy="696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3061" name="Oval 5"/>
            <p:cNvSpPr>
              <a:spLocks noChangeArrowheads="1"/>
            </p:cNvSpPr>
            <p:nvPr/>
          </p:nvSpPr>
          <p:spPr bwMode="hidden">
            <a:xfrm flipH="1">
              <a:off x="675" y="193"/>
              <a:ext cx="695" cy="696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3062" name="Oval 6"/>
            <p:cNvSpPr>
              <a:spLocks noChangeArrowheads="1"/>
            </p:cNvSpPr>
            <p:nvPr/>
          </p:nvSpPr>
          <p:spPr bwMode="hidden">
            <a:xfrm flipH="1">
              <a:off x="3984" y="192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3063" name="Oval 7"/>
            <p:cNvSpPr>
              <a:spLocks noChangeArrowheads="1"/>
            </p:cNvSpPr>
            <p:nvPr/>
          </p:nvSpPr>
          <p:spPr bwMode="hidden">
            <a:xfrm flipH="1">
              <a:off x="1486" y="192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sp>
        <p:nvSpPr>
          <p:cNvPr id="173064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73065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73066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73067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64C7FFE-CD6E-43E5-9837-DC859F637372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173068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343031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¡"/>
        <a:defRPr sz="27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23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Relationship Id="rId4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28.w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0.bin"/><Relationship Id="rId5" Type="http://schemas.openxmlformats.org/officeDocument/2006/relationships/image" Target="../media/image27.wmf"/><Relationship Id="rId4" Type="http://schemas.openxmlformats.org/officeDocument/2006/relationships/oleObject" Target="../embeddings/oleObject9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wmf"/><Relationship Id="rId3" Type="http://schemas.openxmlformats.org/officeDocument/2006/relationships/oleObject" Target="../embeddings/oleObject11.bin"/><Relationship Id="rId7" Type="http://schemas.openxmlformats.org/officeDocument/2006/relationships/oleObject" Target="../embeddings/oleObject13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1.wmf"/><Relationship Id="rId5" Type="http://schemas.openxmlformats.org/officeDocument/2006/relationships/oleObject" Target="../embeddings/oleObject12.bin"/><Relationship Id="rId10" Type="http://schemas.openxmlformats.org/officeDocument/2006/relationships/image" Target="../media/image34.png"/><Relationship Id="rId4" Type="http://schemas.openxmlformats.org/officeDocument/2006/relationships/image" Target="../media/image30.wmf"/><Relationship Id="rId9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wmf"/><Relationship Id="rId3" Type="http://schemas.openxmlformats.org/officeDocument/2006/relationships/oleObject" Target="../embeddings/oleObject14.bin"/><Relationship Id="rId7" Type="http://schemas.openxmlformats.org/officeDocument/2006/relationships/oleObject" Target="../embeddings/oleObject16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34.wmf"/><Relationship Id="rId5" Type="http://schemas.openxmlformats.org/officeDocument/2006/relationships/oleObject" Target="../embeddings/oleObject15.bin"/><Relationship Id="rId4" Type="http://schemas.openxmlformats.org/officeDocument/2006/relationships/image" Target="../media/image33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37.wmf"/><Relationship Id="rId5" Type="http://schemas.openxmlformats.org/officeDocument/2006/relationships/oleObject" Target="../embeddings/oleObject18.bin"/><Relationship Id="rId4" Type="http://schemas.openxmlformats.org/officeDocument/2006/relationships/image" Target="../media/image36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38.wmf"/><Relationship Id="rId4" Type="http://schemas.openxmlformats.org/officeDocument/2006/relationships/oleObject" Target="../embeddings/oleObject19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7" Type="http://schemas.openxmlformats.org/officeDocument/2006/relationships/image" Target="../media/image45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hem.msu.su/rus/teaching/Kinetics-online/flash/ill2_rus.swf" TargetMode="External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54.w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5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wmf"/><Relationship Id="rId3" Type="http://schemas.openxmlformats.org/officeDocument/2006/relationships/oleObject" Target="../embeddings/oleObject21.bin"/><Relationship Id="rId7" Type="http://schemas.openxmlformats.org/officeDocument/2006/relationships/oleObject" Target="../embeddings/oleObject2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63.wmf"/><Relationship Id="rId5" Type="http://schemas.openxmlformats.org/officeDocument/2006/relationships/oleObject" Target="../embeddings/oleObject22.bin"/><Relationship Id="rId4" Type="http://schemas.openxmlformats.org/officeDocument/2006/relationships/image" Target="../media/image62.wmf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wmf"/><Relationship Id="rId13" Type="http://schemas.openxmlformats.org/officeDocument/2006/relationships/image" Target="../media/image69.wmf"/><Relationship Id="rId3" Type="http://schemas.openxmlformats.org/officeDocument/2006/relationships/oleObject" Target="../embeddings/oleObject24.bin"/><Relationship Id="rId7" Type="http://schemas.openxmlformats.org/officeDocument/2006/relationships/oleObject" Target="../embeddings/oleObject26.bin"/><Relationship Id="rId12" Type="http://schemas.openxmlformats.org/officeDocument/2006/relationships/oleObject" Target="../embeddings/oleObject28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66.wmf"/><Relationship Id="rId11" Type="http://schemas.openxmlformats.org/officeDocument/2006/relationships/image" Target="../media/image68.wmf"/><Relationship Id="rId5" Type="http://schemas.openxmlformats.org/officeDocument/2006/relationships/oleObject" Target="../embeddings/oleObject25.bin"/><Relationship Id="rId15" Type="http://schemas.openxmlformats.org/officeDocument/2006/relationships/image" Target="../media/image70.wmf"/><Relationship Id="rId10" Type="http://schemas.openxmlformats.org/officeDocument/2006/relationships/oleObject" Target="../embeddings/oleObject27.bin"/><Relationship Id="rId4" Type="http://schemas.openxmlformats.org/officeDocument/2006/relationships/image" Target="../media/image65.wmf"/><Relationship Id="rId9" Type="http://schemas.openxmlformats.org/officeDocument/2006/relationships/image" Target="../media/image71.emf"/><Relationship Id="rId14" Type="http://schemas.openxmlformats.org/officeDocument/2006/relationships/oleObject" Target="../embeddings/oleObject29.bin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18.xml"/><Relationship Id="rId5" Type="http://schemas.openxmlformats.org/officeDocument/2006/relationships/slide" Target="slide8.xml"/><Relationship Id="rId4" Type="http://schemas.openxmlformats.org/officeDocument/2006/relationships/image" Target="../media/image74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1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1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12" Type="http://schemas.openxmlformats.org/officeDocument/2006/relationships/image" Target="../media/image18.jpg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5.wmf"/><Relationship Id="rId11" Type="http://schemas.openxmlformats.org/officeDocument/2006/relationships/slide" Target="slide8.xml"/><Relationship Id="rId5" Type="http://schemas.openxmlformats.org/officeDocument/2006/relationships/oleObject" Target="../embeddings/oleObject5.bin"/><Relationship Id="rId10" Type="http://schemas.openxmlformats.org/officeDocument/2006/relationships/image" Target="../media/image17.wmf"/><Relationship Id="rId4" Type="http://schemas.openxmlformats.org/officeDocument/2006/relationships/image" Target="../media/image14.wmf"/><Relationship Id="rId9" Type="http://schemas.openxmlformats.org/officeDocument/2006/relationships/oleObject" Target="../embeddings/oleObject7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oleObject" Target="../embeddings/oleObject8.bin"/><Relationship Id="rId7" Type="http://schemas.openxmlformats.org/officeDocument/2006/relationships/image" Target="../media/image22.png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4"/>
          <p:cNvSpPr txBox="1">
            <a:spLocks noChangeArrowheads="1"/>
          </p:cNvSpPr>
          <p:nvPr/>
        </p:nvSpPr>
        <p:spPr bwMode="auto">
          <a:xfrm>
            <a:off x="0" y="260648"/>
            <a:ext cx="9144000" cy="458587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lvl="0" algn="ctr" eaLnBrk="1" hangingPunct="1">
              <a:spcBef>
                <a:spcPct val="50000"/>
              </a:spcBef>
            </a:pPr>
            <a:r>
              <a:rPr lang="ru-RU" sz="2800" i="0" dirty="0" err="1">
                <a:solidFill>
                  <a:srgbClr val="333399"/>
                </a:solidFill>
                <a:latin typeface="Arial" charset="0"/>
              </a:rPr>
              <a:t>Харк</a:t>
            </a:r>
            <a:r>
              <a:rPr lang="uk-UA" sz="2800" i="0" dirty="0">
                <a:solidFill>
                  <a:srgbClr val="333399"/>
                </a:solidFill>
                <a:latin typeface="Arial" charset="0"/>
              </a:rPr>
              <a:t>і</a:t>
            </a:r>
            <a:r>
              <a:rPr lang="ru-RU" sz="2800" i="0" dirty="0" err="1">
                <a:solidFill>
                  <a:srgbClr val="333399"/>
                </a:solidFill>
                <a:latin typeface="Arial" charset="0"/>
              </a:rPr>
              <a:t>вський</a:t>
            </a:r>
            <a:r>
              <a:rPr lang="ru-RU" sz="2800" i="0" dirty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ru-RU" sz="2800" i="0" dirty="0" err="1">
                <a:solidFill>
                  <a:srgbClr val="333399"/>
                </a:solidFill>
                <a:latin typeface="Arial" charset="0"/>
              </a:rPr>
              <a:t>національний</a:t>
            </a:r>
            <a:r>
              <a:rPr lang="ru-RU" sz="2800" i="0" dirty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ru-RU" sz="2800" i="0" dirty="0" err="1">
                <a:solidFill>
                  <a:srgbClr val="333399"/>
                </a:solidFill>
                <a:latin typeface="Arial" charset="0"/>
              </a:rPr>
              <a:t>медичний</a:t>
            </a:r>
            <a:r>
              <a:rPr lang="ru-RU" sz="2800" i="0" dirty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ru-RU" sz="2800" i="0" dirty="0" err="1">
                <a:solidFill>
                  <a:srgbClr val="333399"/>
                </a:solidFill>
                <a:latin typeface="Arial" charset="0"/>
              </a:rPr>
              <a:t>університет</a:t>
            </a:r>
            <a:r>
              <a:rPr lang="ru-RU" sz="2800" i="0" dirty="0">
                <a:solidFill>
                  <a:srgbClr val="333399"/>
                </a:solidFill>
                <a:latin typeface="Arial" charset="0"/>
              </a:rPr>
              <a:t/>
            </a:r>
            <a:br>
              <a:rPr lang="ru-RU" sz="2800" i="0" dirty="0">
                <a:solidFill>
                  <a:srgbClr val="333399"/>
                </a:solidFill>
                <a:latin typeface="Arial" charset="0"/>
              </a:rPr>
            </a:br>
            <a:r>
              <a:rPr lang="ru-RU" sz="2800" i="0" dirty="0">
                <a:solidFill>
                  <a:srgbClr val="333399"/>
                </a:solidFill>
                <a:latin typeface="Arial" charset="0"/>
              </a:rPr>
              <a:t/>
            </a:r>
            <a:br>
              <a:rPr lang="ru-RU" sz="2800" i="0" dirty="0">
                <a:solidFill>
                  <a:srgbClr val="333399"/>
                </a:solidFill>
                <a:latin typeface="Arial" charset="0"/>
              </a:rPr>
            </a:br>
            <a:r>
              <a:rPr lang="ru-RU" sz="2400" i="0" dirty="0">
                <a:solidFill>
                  <a:srgbClr val="333399"/>
                </a:solidFill>
                <a:latin typeface="Arial" charset="0"/>
              </a:rPr>
              <a:t>Кафедра </a:t>
            </a:r>
            <a:r>
              <a:rPr lang="ru-RU" sz="2400" i="0" dirty="0" err="1">
                <a:solidFill>
                  <a:srgbClr val="333399"/>
                </a:solidFill>
                <a:latin typeface="Arial" charset="0"/>
              </a:rPr>
              <a:t>медичної</a:t>
            </a:r>
            <a:r>
              <a:rPr lang="ru-RU" sz="2400" i="0" dirty="0">
                <a:solidFill>
                  <a:srgbClr val="333399"/>
                </a:solidFill>
                <a:latin typeface="Arial" charset="0"/>
              </a:rPr>
              <a:t> та </a:t>
            </a:r>
            <a:r>
              <a:rPr lang="ru-RU" sz="2400" i="0" dirty="0" err="1">
                <a:solidFill>
                  <a:srgbClr val="333399"/>
                </a:solidFill>
                <a:latin typeface="Arial" charset="0"/>
              </a:rPr>
              <a:t>біоорганічної</a:t>
            </a:r>
            <a:r>
              <a:rPr lang="ru-RU" sz="2400" i="0" dirty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ru-RU" sz="2400" i="0" dirty="0" err="1">
                <a:solidFill>
                  <a:srgbClr val="333399"/>
                </a:solidFill>
                <a:latin typeface="Arial" charset="0"/>
              </a:rPr>
              <a:t>хімії</a:t>
            </a:r>
            <a:r>
              <a:rPr lang="ru-RU" sz="2400" i="0" dirty="0">
                <a:solidFill>
                  <a:srgbClr val="333399"/>
                </a:solidFill>
                <a:latin typeface="Arial" charset="0"/>
              </a:rPr>
              <a:t/>
            </a:r>
            <a:br>
              <a:rPr lang="ru-RU" sz="2400" i="0" dirty="0">
                <a:solidFill>
                  <a:srgbClr val="333399"/>
                </a:solidFill>
                <a:latin typeface="Arial" charset="0"/>
              </a:rPr>
            </a:br>
            <a:r>
              <a:rPr lang="ru-RU" sz="2400" i="0" dirty="0">
                <a:solidFill>
                  <a:srgbClr val="333399"/>
                </a:solidFill>
                <a:latin typeface="Arial" charset="0"/>
              </a:rPr>
              <a:t/>
            </a:r>
            <a:br>
              <a:rPr lang="ru-RU" sz="2400" i="0" dirty="0">
                <a:solidFill>
                  <a:srgbClr val="333399"/>
                </a:solidFill>
                <a:latin typeface="Arial" charset="0"/>
              </a:rPr>
            </a:br>
            <a:r>
              <a:rPr lang="ru-RU" sz="2400" i="0" dirty="0">
                <a:solidFill>
                  <a:srgbClr val="006600"/>
                </a:solidFill>
                <a:latin typeface="Arial" charset="0"/>
              </a:rPr>
              <a:t> «</a:t>
            </a:r>
            <a:r>
              <a:rPr lang="ru-RU" sz="2400" i="0" dirty="0" err="1">
                <a:solidFill>
                  <a:srgbClr val="006600"/>
                </a:solidFill>
                <a:latin typeface="Arial" charset="0"/>
              </a:rPr>
              <a:t>Медична</a:t>
            </a:r>
            <a:r>
              <a:rPr lang="ru-RU" sz="2400" i="0" dirty="0">
                <a:solidFill>
                  <a:srgbClr val="006600"/>
                </a:solidFill>
                <a:latin typeface="Arial" charset="0"/>
              </a:rPr>
              <a:t> </a:t>
            </a:r>
            <a:r>
              <a:rPr lang="ru-RU" sz="2400" i="0" dirty="0" err="1">
                <a:solidFill>
                  <a:srgbClr val="006600"/>
                </a:solidFill>
                <a:latin typeface="Arial" charset="0"/>
              </a:rPr>
              <a:t>хімія</a:t>
            </a:r>
            <a:r>
              <a:rPr lang="ru-RU" sz="2400" i="0" dirty="0">
                <a:solidFill>
                  <a:srgbClr val="006600"/>
                </a:solidFill>
                <a:latin typeface="Arial" charset="0"/>
              </a:rPr>
              <a:t>»</a:t>
            </a:r>
            <a:br>
              <a:rPr lang="ru-RU" sz="2400" i="0" dirty="0">
                <a:solidFill>
                  <a:srgbClr val="006600"/>
                </a:solidFill>
                <a:latin typeface="Arial" charset="0"/>
              </a:rPr>
            </a:br>
            <a:r>
              <a:rPr lang="ru-RU" sz="2400" i="0" dirty="0">
                <a:solidFill>
                  <a:srgbClr val="006600"/>
                </a:solidFill>
                <a:latin typeface="Arial" charset="0"/>
              </a:rPr>
              <a:t/>
            </a:r>
            <a:br>
              <a:rPr lang="ru-RU" sz="2400" i="0" dirty="0">
                <a:solidFill>
                  <a:srgbClr val="006600"/>
                </a:solidFill>
                <a:latin typeface="Arial" charset="0"/>
              </a:rPr>
            </a:br>
            <a:endParaRPr lang="ru-RU" sz="2400" i="0" dirty="0">
              <a:solidFill>
                <a:srgbClr val="006600"/>
              </a:solidFill>
              <a:latin typeface="Arial" charset="0"/>
            </a:endParaRPr>
          </a:p>
          <a:p>
            <a:pPr lvl="0" algn="ctr" eaLnBrk="1" hangingPunct="1">
              <a:spcBef>
                <a:spcPct val="50000"/>
              </a:spcBef>
            </a:pPr>
            <a:r>
              <a:rPr lang="ru-RU" sz="2400" i="0" dirty="0" err="1">
                <a:solidFill>
                  <a:srgbClr val="006600"/>
                </a:solidFill>
                <a:latin typeface="Arial" charset="0"/>
              </a:rPr>
              <a:t>Лекція</a:t>
            </a:r>
            <a:r>
              <a:rPr lang="ru-RU" sz="2400" i="0" dirty="0">
                <a:solidFill>
                  <a:srgbClr val="006600"/>
                </a:solidFill>
                <a:latin typeface="Arial" charset="0"/>
              </a:rPr>
              <a:t> № 6</a:t>
            </a:r>
          </a:p>
          <a:p>
            <a:pPr lvl="0" algn="ctr" eaLnBrk="1" hangingPunct="1">
              <a:spcBef>
                <a:spcPct val="50000"/>
              </a:spcBef>
            </a:pPr>
            <a:r>
              <a:rPr lang="ru-RU" sz="3200" i="0" dirty="0">
                <a:solidFill>
                  <a:srgbClr val="000000"/>
                </a:solidFill>
                <a:latin typeface="Arial" charset="0"/>
              </a:rPr>
              <a:t>К</a:t>
            </a:r>
            <a:r>
              <a:rPr lang="uk-UA" sz="3200" i="0" dirty="0" err="1">
                <a:solidFill>
                  <a:srgbClr val="000000"/>
                </a:solidFill>
                <a:latin typeface="Arial" charset="0"/>
              </a:rPr>
              <a:t>інетичні</a:t>
            </a:r>
            <a:r>
              <a:rPr lang="uk-UA" sz="3200" i="0" dirty="0">
                <a:solidFill>
                  <a:srgbClr val="000000"/>
                </a:solidFill>
                <a:latin typeface="Arial" charset="0"/>
              </a:rPr>
              <a:t> закономірності перебігу біохімічних процесів</a:t>
            </a:r>
            <a:endParaRPr lang="ru-RU" sz="3200" i="0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6675" y="1809561"/>
            <a:ext cx="1457325" cy="1857375"/>
          </a:xfrm>
          <a:prstGeom prst="rect">
            <a:avLst/>
          </a:prstGeom>
          <a:noFill/>
        </p:spPr>
      </p:pic>
      <p:pic>
        <p:nvPicPr>
          <p:cNvPr id="7" name="Рисунок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7" y="1556792"/>
            <a:ext cx="1914525" cy="1914525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123728" y="5796675"/>
            <a:ext cx="66602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uk-UA" sz="2000" b="1" i="0" dirty="0">
                <a:solidFill>
                  <a:srgbClr val="6600CC"/>
                </a:solidFill>
                <a:latin typeface="Arial" charset="0"/>
              </a:rPr>
              <a:t>Лектор: </a:t>
            </a:r>
            <a:r>
              <a:rPr lang="uk-UA" sz="2000" b="1" i="0" dirty="0" err="1">
                <a:solidFill>
                  <a:srgbClr val="6600CC"/>
                </a:solidFill>
                <a:latin typeface="Arial" charset="0"/>
              </a:rPr>
              <a:t>зав.каф</a:t>
            </a:r>
            <a:r>
              <a:rPr lang="uk-UA" sz="2000" b="1" i="0" dirty="0">
                <a:solidFill>
                  <a:srgbClr val="6600CC"/>
                </a:solidFill>
                <a:latin typeface="Arial" charset="0"/>
              </a:rPr>
              <a:t>. </a:t>
            </a:r>
            <a:r>
              <a:rPr lang="ru-RU" sz="2000" b="1" i="0" dirty="0" err="1">
                <a:solidFill>
                  <a:srgbClr val="6600CC"/>
                </a:solidFill>
                <a:latin typeface="Arial" charset="0"/>
              </a:rPr>
              <a:t>медичної</a:t>
            </a:r>
            <a:r>
              <a:rPr lang="ru-RU" sz="2000" b="1" i="0" dirty="0">
                <a:solidFill>
                  <a:srgbClr val="6600CC"/>
                </a:solidFill>
                <a:latin typeface="Arial" charset="0"/>
              </a:rPr>
              <a:t> та </a:t>
            </a:r>
            <a:r>
              <a:rPr lang="ru-RU" sz="2000" b="1" i="0" dirty="0" err="1">
                <a:solidFill>
                  <a:srgbClr val="6600CC"/>
                </a:solidFill>
                <a:latin typeface="Arial" charset="0"/>
              </a:rPr>
              <a:t>біоорганічної</a:t>
            </a:r>
            <a:r>
              <a:rPr lang="ru-RU" sz="2000" b="1" i="0" dirty="0">
                <a:solidFill>
                  <a:srgbClr val="6600CC"/>
                </a:solidFill>
                <a:latin typeface="Arial" charset="0"/>
              </a:rPr>
              <a:t> </a:t>
            </a:r>
            <a:r>
              <a:rPr lang="ru-RU" sz="2000" b="1" i="0" dirty="0" err="1">
                <a:solidFill>
                  <a:srgbClr val="6600CC"/>
                </a:solidFill>
                <a:latin typeface="Arial" charset="0"/>
              </a:rPr>
              <a:t>хімії</a:t>
            </a:r>
            <a:r>
              <a:rPr lang="ru-RU" sz="2000" b="1" i="0" dirty="0">
                <a:solidFill>
                  <a:srgbClr val="6600CC"/>
                </a:solidFill>
                <a:latin typeface="Arial" charset="0"/>
              </a:rPr>
              <a:t>, </a:t>
            </a:r>
          </a:p>
          <a:p>
            <a:pPr lvl="0" algn="r"/>
            <a:r>
              <a:rPr lang="ru-RU" sz="2000" b="1" i="0" dirty="0" err="1">
                <a:solidFill>
                  <a:srgbClr val="6600CC"/>
                </a:solidFill>
                <a:latin typeface="Arial" charset="0"/>
              </a:rPr>
              <a:t>д.фарм.н</a:t>
            </a:r>
            <a:r>
              <a:rPr lang="ru-RU" sz="2000" b="1" i="0" dirty="0">
                <a:solidFill>
                  <a:srgbClr val="6600CC"/>
                </a:solidFill>
                <a:latin typeface="Arial" charset="0"/>
              </a:rPr>
              <a:t>., проф. </a:t>
            </a:r>
            <a:r>
              <a:rPr lang="ru-RU" sz="2000" b="1" i="0" dirty="0" err="1">
                <a:solidFill>
                  <a:srgbClr val="6600CC"/>
                </a:solidFill>
                <a:latin typeface="Arial" charset="0"/>
              </a:rPr>
              <a:t>Сирова</a:t>
            </a:r>
            <a:r>
              <a:rPr lang="ru-RU" sz="2000" b="1" i="0" dirty="0">
                <a:solidFill>
                  <a:srgbClr val="6600CC"/>
                </a:solidFill>
                <a:latin typeface="Arial" charset="0"/>
              </a:rPr>
              <a:t> Г.О.</a:t>
            </a:r>
          </a:p>
        </p:txBody>
      </p:sp>
    </p:spTree>
    <p:extLst>
      <p:ext uri="{BB962C8B-B14F-4D97-AF65-F5344CB8AC3E}">
        <p14:creationId xmlns:p14="http://schemas.microsoft.com/office/powerpoint/2010/main" val="3746806998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6628" name="Picture 20" descr="Химические-реакции-титу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150" y="1939925"/>
            <a:ext cx="5616575" cy="4681538"/>
          </a:xfrm>
          <a:prstGeom prst="rect">
            <a:avLst/>
          </a:prstGeom>
          <a:noFill/>
          <a:ln w="38100">
            <a:solidFill>
              <a:srgbClr val="CC9900"/>
            </a:solidFill>
            <a:miter lim="800000"/>
            <a:headEnd/>
            <a:tailEnd/>
          </a:ln>
        </p:spPr>
      </p:pic>
      <p:sp>
        <p:nvSpPr>
          <p:cNvPr id="196612" name="WordArt 4"/>
          <p:cNvSpPr>
            <a:spLocks noChangeArrowheads="1" noChangeShapeType="1" noTextEdit="1"/>
          </p:cNvSpPr>
          <p:nvPr/>
        </p:nvSpPr>
        <p:spPr bwMode="auto">
          <a:xfrm>
            <a:off x="1908175" y="188913"/>
            <a:ext cx="6111875" cy="10080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dirty="0" err="1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Фактори</a:t>
            </a:r>
            <a:r>
              <a:rPr lang="ru-RU" sz="3600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, </a:t>
            </a:r>
            <a:r>
              <a:rPr lang="ru-RU" sz="3600" kern="10" dirty="0" err="1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що</a:t>
            </a:r>
            <a:r>
              <a:rPr lang="ru-RU" sz="3600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3600" kern="10" dirty="0" err="1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впливають</a:t>
            </a:r>
            <a:endParaRPr lang="ru-RU" sz="3600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на </a:t>
            </a:r>
            <a:r>
              <a:rPr lang="ru-RU" sz="3600" kern="10" dirty="0" err="1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швидкість</a:t>
            </a:r>
            <a:r>
              <a:rPr lang="ru-RU" sz="3600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3600" kern="10" dirty="0" err="1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хімічної</a:t>
            </a:r>
            <a:r>
              <a:rPr lang="ru-RU" sz="3600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3600" kern="10" dirty="0" err="1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реакції</a:t>
            </a:r>
            <a:endParaRPr lang="ru-RU" sz="3600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96613" name="AutoShape 5"/>
          <p:cNvSpPr>
            <a:spLocks noChangeArrowheads="1"/>
          </p:cNvSpPr>
          <p:nvPr/>
        </p:nvSpPr>
        <p:spPr bwMode="auto">
          <a:xfrm>
            <a:off x="539750" y="2276475"/>
            <a:ext cx="2520950" cy="1223963"/>
          </a:xfrm>
          <a:prstGeom prst="roundRect">
            <a:avLst>
              <a:gd name="adj" fmla="val 16667"/>
            </a:avLst>
          </a:prstGeom>
          <a:solidFill>
            <a:srgbClr val="CC9900"/>
          </a:solidFill>
          <a:ln w="3810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Palatino Linotype" pitchFamily="18" charset="0"/>
            </a:endParaRPr>
          </a:p>
        </p:txBody>
      </p:sp>
      <p:sp>
        <p:nvSpPr>
          <p:cNvPr id="196614" name="AutoShape 6"/>
          <p:cNvSpPr>
            <a:spLocks noChangeArrowheads="1"/>
          </p:cNvSpPr>
          <p:nvPr/>
        </p:nvSpPr>
        <p:spPr bwMode="auto">
          <a:xfrm>
            <a:off x="6084888" y="2276475"/>
            <a:ext cx="2520950" cy="1223963"/>
          </a:xfrm>
          <a:prstGeom prst="roundRect">
            <a:avLst>
              <a:gd name="adj" fmla="val 16667"/>
            </a:avLst>
          </a:prstGeom>
          <a:solidFill>
            <a:srgbClr val="CC9900"/>
          </a:solidFill>
          <a:ln w="3810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Palatino Linotype" pitchFamily="18" charset="0"/>
            </a:endParaRPr>
          </a:p>
        </p:txBody>
      </p:sp>
      <p:sp>
        <p:nvSpPr>
          <p:cNvPr id="196615" name="AutoShape 7"/>
          <p:cNvSpPr>
            <a:spLocks noChangeArrowheads="1"/>
          </p:cNvSpPr>
          <p:nvPr/>
        </p:nvSpPr>
        <p:spPr bwMode="auto">
          <a:xfrm>
            <a:off x="5075238" y="5229225"/>
            <a:ext cx="2520950" cy="1223963"/>
          </a:xfrm>
          <a:prstGeom prst="roundRect">
            <a:avLst>
              <a:gd name="adj" fmla="val 16667"/>
            </a:avLst>
          </a:prstGeom>
          <a:solidFill>
            <a:srgbClr val="CC9900"/>
          </a:solidFill>
          <a:ln w="3810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Palatino Linotype" pitchFamily="18" charset="0"/>
            </a:endParaRPr>
          </a:p>
        </p:txBody>
      </p:sp>
      <p:sp>
        <p:nvSpPr>
          <p:cNvPr id="196616" name="AutoShape 8"/>
          <p:cNvSpPr>
            <a:spLocks noChangeArrowheads="1"/>
          </p:cNvSpPr>
          <p:nvPr/>
        </p:nvSpPr>
        <p:spPr bwMode="auto">
          <a:xfrm>
            <a:off x="539750" y="3789363"/>
            <a:ext cx="2520950" cy="1223962"/>
          </a:xfrm>
          <a:prstGeom prst="roundRect">
            <a:avLst>
              <a:gd name="adj" fmla="val 16667"/>
            </a:avLst>
          </a:prstGeom>
          <a:solidFill>
            <a:srgbClr val="CC9900"/>
          </a:solidFill>
          <a:ln w="3810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Palatino Linotype" pitchFamily="18" charset="0"/>
            </a:endParaRPr>
          </a:p>
        </p:txBody>
      </p:sp>
      <p:sp>
        <p:nvSpPr>
          <p:cNvPr id="196617" name="AutoShape 9"/>
          <p:cNvSpPr>
            <a:spLocks noChangeArrowheads="1"/>
          </p:cNvSpPr>
          <p:nvPr/>
        </p:nvSpPr>
        <p:spPr bwMode="auto">
          <a:xfrm>
            <a:off x="6083300" y="3789363"/>
            <a:ext cx="2520950" cy="1223962"/>
          </a:xfrm>
          <a:prstGeom prst="roundRect">
            <a:avLst>
              <a:gd name="adj" fmla="val 16667"/>
            </a:avLst>
          </a:prstGeom>
          <a:solidFill>
            <a:srgbClr val="CC9900"/>
          </a:solidFill>
          <a:ln w="3810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Palatino Linotype" pitchFamily="18" charset="0"/>
            </a:endParaRPr>
          </a:p>
        </p:txBody>
      </p:sp>
      <p:sp>
        <p:nvSpPr>
          <p:cNvPr id="196619" name="AutoShape 11"/>
          <p:cNvSpPr>
            <a:spLocks noChangeArrowheads="1"/>
          </p:cNvSpPr>
          <p:nvPr/>
        </p:nvSpPr>
        <p:spPr bwMode="auto">
          <a:xfrm>
            <a:off x="2916238" y="1844675"/>
            <a:ext cx="1152525" cy="1366838"/>
          </a:xfrm>
          <a:prstGeom prst="curvedLeftArrow">
            <a:avLst>
              <a:gd name="adj1" fmla="val 23719"/>
              <a:gd name="adj2" fmla="val 47438"/>
              <a:gd name="adj3" fmla="val 33333"/>
            </a:avLst>
          </a:prstGeom>
          <a:solidFill>
            <a:srgbClr val="CC9900"/>
          </a:solidFill>
          <a:ln w="3810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CC9900"/>
              </a:solidFill>
            </a:endParaRPr>
          </a:p>
        </p:txBody>
      </p:sp>
      <p:sp>
        <p:nvSpPr>
          <p:cNvPr id="196620" name="AutoShape 12"/>
          <p:cNvSpPr>
            <a:spLocks noChangeArrowheads="1"/>
          </p:cNvSpPr>
          <p:nvPr/>
        </p:nvSpPr>
        <p:spPr bwMode="auto">
          <a:xfrm>
            <a:off x="5003800" y="1844675"/>
            <a:ext cx="1152525" cy="1366838"/>
          </a:xfrm>
          <a:prstGeom prst="curvedRightArrow">
            <a:avLst>
              <a:gd name="adj1" fmla="val 23719"/>
              <a:gd name="adj2" fmla="val 47438"/>
              <a:gd name="adj3" fmla="val 33333"/>
            </a:avLst>
          </a:prstGeom>
          <a:solidFill>
            <a:srgbClr val="CC9900"/>
          </a:solidFill>
          <a:ln w="3810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Palatino Linotype" pitchFamily="18" charset="0"/>
            </a:endParaRPr>
          </a:p>
        </p:txBody>
      </p:sp>
      <p:sp>
        <p:nvSpPr>
          <p:cNvPr id="196622" name="Text Box 14"/>
          <p:cNvSpPr txBox="1">
            <a:spLocks noChangeArrowheads="1"/>
          </p:cNvSpPr>
          <p:nvPr/>
        </p:nvSpPr>
        <p:spPr bwMode="auto">
          <a:xfrm>
            <a:off x="611188" y="2349500"/>
            <a:ext cx="2232025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FFFF00"/>
                </a:solidFill>
              </a:rPr>
              <a:t>Природа </a:t>
            </a:r>
            <a:r>
              <a:rPr lang="ru-RU" sz="2000" b="1" dirty="0" err="1">
                <a:solidFill>
                  <a:srgbClr val="FFFF00"/>
                </a:solidFill>
              </a:rPr>
              <a:t>реагуючих</a:t>
            </a:r>
            <a:r>
              <a:rPr lang="ru-RU" sz="2000" b="1" dirty="0">
                <a:solidFill>
                  <a:srgbClr val="FFFF00"/>
                </a:solidFill>
              </a:rPr>
              <a:t> </a:t>
            </a:r>
            <a:r>
              <a:rPr lang="ru-RU" sz="2000" b="1" dirty="0" err="1">
                <a:solidFill>
                  <a:srgbClr val="FFFF00"/>
                </a:solidFill>
              </a:rPr>
              <a:t>речовин</a:t>
            </a:r>
            <a:endParaRPr lang="ru-RU" sz="2000" b="1" dirty="0">
              <a:solidFill>
                <a:srgbClr val="FFFF00"/>
              </a:solidFill>
            </a:endParaRPr>
          </a:p>
        </p:txBody>
      </p:sp>
      <p:sp>
        <p:nvSpPr>
          <p:cNvPr id="196624" name="Text Box 16"/>
          <p:cNvSpPr txBox="1">
            <a:spLocks noChangeArrowheads="1"/>
          </p:cNvSpPr>
          <p:nvPr/>
        </p:nvSpPr>
        <p:spPr bwMode="auto">
          <a:xfrm>
            <a:off x="755650" y="4221163"/>
            <a:ext cx="20875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2000" b="1" dirty="0" err="1">
                <a:solidFill>
                  <a:srgbClr val="FFFF00"/>
                </a:solidFill>
              </a:rPr>
              <a:t>Концентрація</a:t>
            </a:r>
            <a:endParaRPr lang="ru-RU" sz="2000" b="1" dirty="0">
              <a:solidFill>
                <a:srgbClr val="FFFF00"/>
              </a:solidFill>
            </a:endParaRPr>
          </a:p>
        </p:txBody>
      </p:sp>
      <p:sp>
        <p:nvSpPr>
          <p:cNvPr id="196625" name="Text Box 17"/>
          <p:cNvSpPr txBox="1">
            <a:spLocks noChangeArrowheads="1"/>
          </p:cNvSpPr>
          <p:nvPr/>
        </p:nvSpPr>
        <p:spPr bwMode="auto">
          <a:xfrm>
            <a:off x="5219700" y="5661025"/>
            <a:ext cx="21605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2000" b="1">
                <a:solidFill>
                  <a:srgbClr val="FFFF00"/>
                </a:solidFill>
              </a:rPr>
              <a:t>Температура</a:t>
            </a:r>
          </a:p>
        </p:txBody>
      </p:sp>
      <p:sp>
        <p:nvSpPr>
          <p:cNvPr id="196626" name="Text Box 18"/>
          <p:cNvSpPr txBox="1">
            <a:spLocks noChangeArrowheads="1"/>
          </p:cNvSpPr>
          <p:nvPr/>
        </p:nvSpPr>
        <p:spPr bwMode="auto">
          <a:xfrm>
            <a:off x="6372225" y="4005263"/>
            <a:ext cx="20161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2000" b="1" dirty="0" err="1">
                <a:solidFill>
                  <a:srgbClr val="FFFF00"/>
                </a:solidFill>
              </a:rPr>
              <a:t>Каталізатор</a:t>
            </a:r>
            <a:r>
              <a:rPr lang="ru-RU" sz="2000" b="1" dirty="0">
                <a:solidFill>
                  <a:srgbClr val="FFFF00"/>
                </a:solidFill>
              </a:rPr>
              <a:t>, </a:t>
            </a:r>
            <a:r>
              <a:rPr lang="ru-RU" sz="2000" b="1" dirty="0" err="1">
                <a:solidFill>
                  <a:srgbClr val="FFFF00"/>
                </a:solidFill>
              </a:rPr>
              <a:t>інгібітор</a:t>
            </a:r>
            <a:endParaRPr lang="ru-RU" sz="2000" b="1" dirty="0">
              <a:solidFill>
                <a:srgbClr val="FFFF00"/>
              </a:solidFill>
            </a:endParaRPr>
          </a:p>
        </p:txBody>
      </p:sp>
      <p:sp>
        <p:nvSpPr>
          <p:cNvPr id="196627" name="Text Box 19"/>
          <p:cNvSpPr txBox="1">
            <a:spLocks noChangeArrowheads="1"/>
          </p:cNvSpPr>
          <p:nvPr/>
        </p:nvSpPr>
        <p:spPr bwMode="auto">
          <a:xfrm>
            <a:off x="6011863" y="2420938"/>
            <a:ext cx="2592387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2000" b="1" dirty="0" err="1">
                <a:solidFill>
                  <a:srgbClr val="FFFF00"/>
                </a:solidFill>
              </a:rPr>
              <a:t>Площа</a:t>
            </a:r>
            <a:r>
              <a:rPr lang="ru-RU" sz="2000" b="1" dirty="0">
                <a:solidFill>
                  <a:srgbClr val="FFFF00"/>
                </a:solidFill>
              </a:rPr>
              <a:t> 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2000" b="1" dirty="0" err="1">
                <a:solidFill>
                  <a:srgbClr val="FFFF00"/>
                </a:solidFill>
              </a:rPr>
              <a:t>стикання</a:t>
            </a:r>
            <a:endParaRPr lang="ru-RU" sz="2000" b="1" dirty="0">
              <a:solidFill>
                <a:srgbClr val="FFFF00"/>
              </a:solidFill>
            </a:endParaRPr>
          </a:p>
        </p:txBody>
      </p:sp>
      <p:sp>
        <p:nvSpPr>
          <p:cNvPr id="196629" name="AutoShape 21"/>
          <p:cNvSpPr>
            <a:spLocks noChangeArrowheads="1"/>
          </p:cNvSpPr>
          <p:nvPr/>
        </p:nvSpPr>
        <p:spPr bwMode="auto">
          <a:xfrm>
            <a:off x="4140200" y="2060575"/>
            <a:ext cx="792163" cy="1008063"/>
          </a:xfrm>
          <a:prstGeom prst="downArrow">
            <a:avLst>
              <a:gd name="adj1" fmla="val 50000"/>
              <a:gd name="adj2" fmla="val 31814"/>
            </a:avLst>
          </a:prstGeom>
          <a:solidFill>
            <a:srgbClr val="CC9900"/>
          </a:solidFill>
          <a:ln w="3810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Palatino Linotype" pitchFamily="18" charset="0"/>
            </a:endParaRPr>
          </a:p>
        </p:txBody>
      </p:sp>
      <p:sp>
        <p:nvSpPr>
          <p:cNvPr id="196630" name="Text Box 22"/>
          <p:cNvSpPr txBox="1">
            <a:spLocks noChangeArrowheads="1"/>
          </p:cNvSpPr>
          <p:nvPr/>
        </p:nvSpPr>
        <p:spPr bwMode="auto">
          <a:xfrm>
            <a:off x="71438" y="1196975"/>
            <a:ext cx="8964612" cy="64135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b="1" i="1" dirty="0" err="1">
                <a:latin typeface="Palatino Linotype" pitchFamily="18" charset="0"/>
              </a:rPr>
              <a:t>Реакція</a:t>
            </a:r>
            <a:r>
              <a:rPr lang="ru-RU" b="1" i="1" dirty="0">
                <a:latin typeface="Palatino Linotype" pitchFamily="18" charset="0"/>
              </a:rPr>
              <a:t> </a:t>
            </a:r>
            <a:r>
              <a:rPr lang="ru-RU" b="1" i="1" dirty="0" err="1">
                <a:latin typeface="Palatino Linotype" pitchFamily="18" charset="0"/>
              </a:rPr>
              <a:t>відбувається</a:t>
            </a:r>
            <a:r>
              <a:rPr lang="ru-RU" b="1" i="1" dirty="0">
                <a:latin typeface="Palatino Linotype" pitchFamily="18" charset="0"/>
              </a:rPr>
              <a:t> при </a:t>
            </a:r>
            <a:r>
              <a:rPr lang="ru-RU" b="1" i="1" dirty="0" err="1">
                <a:latin typeface="Palatino Linotype" pitchFamily="18" charset="0"/>
              </a:rPr>
              <a:t>зіткненні</a:t>
            </a:r>
            <a:r>
              <a:rPr lang="ru-RU" b="1" i="1" dirty="0">
                <a:latin typeface="Palatino Linotype" pitchFamily="18" charset="0"/>
              </a:rPr>
              <a:t> молекул </a:t>
            </a:r>
            <a:r>
              <a:rPr lang="ru-RU" b="1" i="1" dirty="0" err="1">
                <a:latin typeface="Palatino Linotype" pitchFamily="18" charset="0"/>
              </a:rPr>
              <a:t>реагиуючих</a:t>
            </a:r>
            <a:r>
              <a:rPr lang="ru-RU" b="1" i="1" dirty="0">
                <a:latin typeface="Palatino Linotype" pitchFamily="18" charset="0"/>
              </a:rPr>
              <a:t> </a:t>
            </a:r>
            <a:r>
              <a:rPr lang="ru-RU" b="1" i="1" dirty="0" err="1">
                <a:latin typeface="Palatino Linotype" pitchFamily="18" charset="0"/>
              </a:rPr>
              <a:t>речовин</a:t>
            </a:r>
            <a:r>
              <a:rPr lang="ru-RU" b="1" i="1" dirty="0">
                <a:latin typeface="Palatino Linotype" pitchFamily="18" charset="0"/>
              </a:rPr>
              <a:t>, </a:t>
            </a:r>
            <a:r>
              <a:rPr lang="ru-RU" b="1" i="1" dirty="0" err="1">
                <a:latin typeface="Palatino Linotype" pitchFamily="18" charset="0"/>
              </a:rPr>
              <a:t>її</a:t>
            </a:r>
            <a:r>
              <a:rPr lang="ru-RU" b="1" i="1" dirty="0">
                <a:latin typeface="Palatino Linotype" pitchFamily="18" charset="0"/>
              </a:rPr>
              <a:t> </a:t>
            </a:r>
            <a:r>
              <a:rPr lang="ru-RU" b="1" i="1" dirty="0" err="1">
                <a:latin typeface="Palatino Linotype" pitchFamily="18" charset="0"/>
              </a:rPr>
              <a:t>швидкість</a:t>
            </a:r>
            <a:r>
              <a:rPr lang="ru-RU" b="1" i="1" dirty="0">
                <a:latin typeface="Palatino Linotype" pitchFamily="18" charset="0"/>
              </a:rPr>
              <a:t> </a:t>
            </a:r>
            <a:r>
              <a:rPr lang="ru-RU" b="1" i="1" dirty="0" err="1">
                <a:latin typeface="Palatino Linotype" pitchFamily="18" charset="0"/>
              </a:rPr>
              <a:t>визначається</a:t>
            </a:r>
            <a:r>
              <a:rPr lang="ru-RU" b="1" i="1" dirty="0">
                <a:latin typeface="Palatino Linotype" pitchFamily="18" charset="0"/>
              </a:rPr>
              <a:t> </a:t>
            </a:r>
            <a:r>
              <a:rPr lang="ru-RU" b="1" i="1" dirty="0" err="1">
                <a:solidFill>
                  <a:srgbClr val="000000"/>
                </a:solidFill>
                <a:latin typeface="Palatino Linotype" pitchFamily="18" charset="0"/>
              </a:rPr>
              <a:t>кількістю</a:t>
            </a:r>
            <a:r>
              <a:rPr lang="ru-RU" b="1" i="1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b="1" i="1" dirty="0" err="1">
                <a:latin typeface="Palatino Linotype" pitchFamily="18" charset="0"/>
              </a:rPr>
              <a:t>зіткнень</a:t>
            </a:r>
            <a:r>
              <a:rPr lang="ru-RU" b="1" i="1" dirty="0">
                <a:latin typeface="Palatino Linotype" pitchFamily="18" charset="0"/>
              </a:rPr>
              <a:t> і </a:t>
            </a:r>
            <a:r>
              <a:rPr lang="ru-RU" b="1" i="1" dirty="0" err="1">
                <a:latin typeface="Palatino Linotype" pitchFamily="18" charset="0"/>
              </a:rPr>
              <a:t>їх</a:t>
            </a:r>
            <a:r>
              <a:rPr lang="ru-RU" b="1" i="1" dirty="0">
                <a:latin typeface="Palatino Linotype" pitchFamily="18" charset="0"/>
              </a:rPr>
              <a:t> силою (</a:t>
            </a:r>
            <a:r>
              <a:rPr lang="ru-RU" b="1" i="1" dirty="0" err="1">
                <a:latin typeface="Palatino Linotype" pitchFamily="18" charset="0"/>
              </a:rPr>
              <a:t>енергією</a:t>
            </a:r>
            <a:r>
              <a:rPr lang="ru-RU" b="1" i="1" dirty="0">
                <a:latin typeface="Palatino Linotype" pitchFamily="18" charset="0"/>
              </a:rPr>
              <a:t>)</a:t>
            </a:r>
            <a:endParaRPr lang="ru-RU" b="1" i="1" dirty="0">
              <a:solidFill>
                <a:srgbClr val="000000"/>
              </a:solidFill>
              <a:latin typeface="Palatino Linotype" pitchFamily="18" charset="0"/>
            </a:endParaRPr>
          </a:p>
        </p:txBody>
      </p:sp>
      <p:sp>
        <p:nvSpPr>
          <p:cNvPr id="196638" name="Rectangle 30"/>
          <p:cNvSpPr>
            <a:spLocks noChangeArrowheads="1"/>
          </p:cNvSpPr>
          <p:nvPr/>
        </p:nvSpPr>
        <p:spPr bwMode="auto">
          <a:xfrm>
            <a:off x="107950" y="115888"/>
            <a:ext cx="8928100" cy="6626225"/>
          </a:xfrm>
          <a:prstGeom prst="rect">
            <a:avLst/>
          </a:prstGeom>
          <a:noFill/>
          <a:ln w="28575">
            <a:solidFill>
              <a:srgbClr val="CC99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Palatino Linotype" pitchFamily="18" charset="0"/>
            </a:endParaRPr>
          </a:p>
        </p:txBody>
      </p:sp>
      <p:sp>
        <p:nvSpPr>
          <p:cNvPr id="196639" name="AutoShape 31"/>
          <p:cNvSpPr>
            <a:spLocks noChangeArrowheads="1"/>
          </p:cNvSpPr>
          <p:nvPr/>
        </p:nvSpPr>
        <p:spPr bwMode="auto">
          <a:xfrm>
            <a:off x="1690688" y="5229225"/>
            <a:ext cx="2520950" cy="1223963"/>
          </a:xfrm>
          <a:prstGeom prst="roundRect">
            <a:avLst>
              <a:gd name="adj" fmla="val 16667"/>
            </a:avLst>
          </a:prstGeom>
          <a:solidFill>
            <a:srgbClr val="CC9900"/>
          </a:solidFill>
          <a:ln w="3810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Palatino Linotype" pitchFamily="18" charset="0"/>
            </a:endParaRPr>
          </a:p>
        </p:txBody>
      </p:sp>
      <p:sp>
        <p:nvSpPr>
          <p:cNvPr id="196640" name="AutoShape 32"/>
          <p:cNvSpPr>
            <a:spLocks noChangeArrowheads="1"/>
          </p:cNvSpPr>
          <p:nvPr/>
        </p:nvSpPr>
        <p:spPr bwMode="auto">
          <a:xfrm>
            <a:off x="4211638" y="4005263"/>
            <a:ext cx="792162" cy="1008062"/>
          </a:xfrm>
          <a:prstGeom prst="downArrow">
            <a:avLst>
              <a:gd name="adj1" fmla="val 50000"/>
              <a:gd name="adj2" fmla="val 31814"/>
            </a:avLst>
          </a:prstGeom>
          <a:solidFill>
            <a:srgbClr val="CC9900"/>
          </a:solidFill>
          <a:ln w="3810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Palatino Linotype" pitchFamily="18" charset="0"/>
            </a:endParaRPr>
          </a:p>
        </p:txBody>
      </p:sp>
      <p:sp>
        <p:nvSpPr>
          <p:cNvPr id="196641" name="Text Box 33"/>
          <p:cNvSpPr txBox="1">
            <a:spLocks noChangeArrowheads="1"/>
          </p:cNvSpPr>
          <p:nvPr/>
        </p:nvSpPr>
        <p:spPr bwMode="auto">
          <a:xfrm>
            <a:off x="1979613" y="5624513"/>
            <a:ext cx="20161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uk-UA" sz="2000" b="1" dirty="0">
                <a:solidFill>
                  <a:srgbClr val="FFFF00"/>
                </a:solidFill>
              </a:rPr>
              <a:t>Т</a:t>
            </a:r>
            <a:r>
              <a:rPr lang="ru-RU" sz="2000" b="1" dirty="0">
                <a:solidFill>
                  <a:srgbClr val="FFFF00"/>
                </a:solidFill>
              </a:rPr>
              <a:t>иск</a:t>
            </a:r>
          </a:p>
        </p:txBody>
      </p:sp>
      <p:sp>
        <p:nvSpPr>
          <p:cNvPr id="196642" name="AutoShape 3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748713" y="6453188"/>
            <a:ext cx="287337" cy="288925"/>
          </a:xfrm>
          <a:prstGeom prst="actionButtonHome">
            <a:avLst/>
          </a:prstGeom>
          <a:solidFill>
            <a:srgbClr val="FFFF00"/>
          </a:solidFill>
          <a:ln w="9525">
            <a:solidFill>
              <a:srgbClr val="CC99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Palatino Linotype" pitchFamily="18" charset="0"/>
            </a:endParaRPr>
          </a:p>
        </p:txBody>
      </p:sp>
      <p:sp>
        <p:nvSpPr>
          <p:cNvPr id="196643" name="AutoShape 35"/>
          <p:cNvSpPr>
            <a:spLocks noChangeArrowheads="1"/>
          </p:cNvSpPr>
          <p:nvPr/>
        </p:nvSpPr>
        <p:spPr bwMode="auto">
          <a:xfrm>
            <a:off x="3059113" y="3357563"/>
            <a:ext cx="1152525" cy="1366837"/>
          </a:xfrm>
          <a:prstGeom prst="curvedLeftArrow">
            <a:avLst>
              <a:gd name="adj1" fmla="val 23719"/>
              <a:gd name="adj2" fmla="val 47438"/>
              <a:gd name="adj3" fmla="val 33333"/>
            </a:avLst>
          </a:prstGeom>
          <a:solidFill>
            <a:srgbClr val="CC9900"/>
          </a:solidFill>
          <a:ln w="3810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CC9900"/>
              </a:solidFill>
            </a:endParaRPr>
          </a:p>
        </p:txBody>
      </p:sp>
      <p:sp>
        <p:nvSpPr>
          <p:cNvPr id="196644" name="AutoShape 36"/>
          <p:cNvSpPr>
            <a:spLocks noChangeArrowheads="1"/>
          </p:cNvSpPr>
          <p:nvPr/>
        </p:nvSpPr>
        <p:spPr bwMode="auto">
          <a:xfrm>
            <a:off x="5003800" y="3500438"/>
            <a:ext cx="1152525" cy="1366837"/>
          </a:xfrm>
          <a:prstGeom prst="curvedRightArrow">
            <a:avLst>
              <a:gd name="adj1" fmla="val 23719"/>
              <a:gd name="adj2" fmla="val 47438"/>
              <a:gd name="adj3" fmla="val 33333"/>
            </a:avLst>
          </a:prstGeom>
          <a:solidFill>
            <a:srgbClr val="CC9900"/>
          </a:solidFill>
          <a:ln w="3810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4302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981075"/>
          </a:xfrm>
        </p:spPr>
        <p:txBody>
          <a:bodyPr/>
          <a:lstStyle/>
          <a:p>
            <a:pPr algn="ctr"/>
            <a:r>
              <a:rPr lang="ru-RU" sz="2800" b="1" dirty="0">
                <a:solidFill>
                  <a:srgbClr val="FF0000"/>
                </a:solidFill>
                <a:latin typeface="Arial" charset="0"/>
                <a:cs typeface="Arial" charset="0"/>
              </a:rPr>
              <a:t>ЗАЛЕЖНІСТЬ ШВИДКОСТІ ХІМІЧНИХ РЕАКЦІЙ ВІД КОНЦЕНТРАЦІЇ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36514" y="836613"/>
            <a:ext cx="9180513" cy="573405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Хім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взаємодія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між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молекулами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відбувається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тільки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при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зіткненні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, але не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кожне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зіткнення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призводить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до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взаємодії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!!!</a:t>
            </a:r>
          </a:p>
          <a:p>
            <a:pPr>
              <a:spcBef>
                <a:spcPts val="0"/>
              </a:spcBef>
            </a:pP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Молекулі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необхідний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запас </a:t>
            </a:r>
            <a:r>
              <a:rPr lang="ru-RU" sz="2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енергії</a:t>
            </a:r>
            <a:r>
              <a:rPr lang="ru-RU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!!!</a:t>
            </a:r>
          </a:p>
          <a:p>
            <a:pPr>
              <a:spcBef>
                <a:spcPts val="0"/>
              </a:spcBef>
            </a:pP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Кількість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зіткнень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пропорційно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концентрації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молекул.</a:t>
            </a:r>
          </a:p>
          <a:p>
            <a:pPr>
              <a:spcBef>
                <a:spcPts val="0"/>
              </a:spcBef>
            </a:pP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Швидкість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хімічної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реакції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↑ при↑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концентрації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реагуючих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речовин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spcBef>
                <a:spcPts val="0"/>
              </a:spcBef>
            </a:pP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Математичне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вираження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цієї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залежності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називається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кінетичним</a:t>
            </a:r>
            <a:r>
              <a:rPr lang="ru-RU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рівнянням</a:t>
            </a:r>
            <a:r>
              <a:rPr lang="ru-RU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реакції</a:t>
            </a:r>
            <a:r>
              <a:rPr lang="ru-RU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spcBef>
                <a:spcPts val="0"/>
              </a:spcBef>
            </a:pP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Вид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рівняння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складний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і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визначається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механізмом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реакції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spcBef>
                <a:spcPts val="0"/>
              </a:spcBef>
            </a:pP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Для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простих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реакцій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кінетичне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рівняння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визначається</a:t>
            </a:r>
            <a:r>
              <a:rPr lang="ru-RU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законом </a:t>
            </a:r>
            <a:r>
              <a:rPr lang="ru-RU" sz="2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діючих</a:t>
            </a:r>
            <a:r>
              <a:rPr lang="ru-RU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</a:t>
            </a:r>
            <a:r>
              <a:rPr lang="ru-RU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ru-RU" sz="2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основним</a:t>
            </a:r>
            <a:r>
              <a:rPr lang="ru-RU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законом </a:t>
            </a:r>
            <a:r>
              <a:rPr lang="ru-RU" sz="2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хімічної</a:t>
            </a:r>
            <a:r>
              <a:rPr lang="ru-RU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кінетики</a:t>
            </a:r>
            <a:r>
              <a:rPr lang="ru-RU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норвежці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К.Гульберг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і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П.Вааге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, 1864-1867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рр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.):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2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Швидкість</a:t>
            </a:r>
            <a:r>
              <a:rPr lang="ru-RU" sz="2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хімічної</a:t>
            </a:r>
            <a:r>
              <a:rPr lang="ru-RU" sz="2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реакції</a:t>
            </a:r>
            <a:r>
              <a:rPr lang="ru-RU" sz="2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при </a:t>
            </a:r>
            <a:r>
              <a:rPr lang="ru-RU" sz="22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постійній</a:t>
            </a:r>
            <a:r>
              <a:rPr lang="ru-RU" sz="2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температурі</a:t>
            </a:r>
            <a:r>
              <a:rPr lang="ru-RU" sz="2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прямо </a:t>
            </a:r>
            <a:r>
              <a:rPr lang="ru-RU" sz="22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пропорційна</a:t>
            </a:r>
            <a:r>
              <a:rPr lang="ru-RU" sz="2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добутку</a:t>
            </a:r>
            <a:r>
              <a:rPr lang="ru-RU" sz="2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концентрації</a:t>
            </a:r>
            <a:r>
              <a:rPr lang="ru-RU" sz="2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реагуючих</a:t>
            </a:r>
            <a:r>
              <a:rPr lang="ru-RU" sz="2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речовин</a:t>
            </a:r>
            <a:r>
              <a:rPr lang="ru-RU" sz="2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в ступенях, </a:t>
            </a:r>
            <a:r>
              <a:rPr lang="ru-RU" sz="22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рівних</a:t>
            </a:r>
            <a:r>
              <a:rPr lang="ru-RU" sz="2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їх</a:t>
            </a:r>
            <a:r>
              <a:rPr lang="ru-RU" sz="2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стехіометричним</a:t>
            </a:r>
            <a:r>
              <a:rPr lang="ru-RU" sz="2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коефіцієнтам</a:t>
            </a:r>
            <a:r>
              <a:rPr lang="ru-RU" sz="2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80000"/>
              </a:lnSpc>
            </a:pPr>
            <a:endParaRPr lang="ru-RU" sz="2200" dirty="0"/>
          </a:p>
          <a:p>
            <a:pPr>
              <a:lnSpc>
                <a:spcPct val="80000"/>
              </a:lnSpc>
            </a:pPr>
            <a:endParaRPr lang="ru-RU" sz="2200" dirty="0"/>
          </a:p>
          <a:p>
            <a:pPr>
              <a:lnSpc>
                <a:spcPct val="80000"/>
              </a:lnSpc>
            </a:pPr>
            <a:endParaRPr lang="ru-RU" sz="2200" dirty="0"/>
          </a:p>
          <a:p>
            <a:pPr>
              <a:lnSpc>
                <a:spcPct val="80000"/>
              </a:lnSpc>
            </a:pPr>
            <a:endParaRPr lang="ru-RU" sz="2200" dirty="0"/>
          </a:p>
        </p:txBody>
      </p:sp>
      <p:pic>
        <p:nvPicPr>
          <p:cNvPr id="5017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61754" y="5218112"/>
            <a:ext cx="1403350" cy="163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52578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xmlns="" id="{5C6CFD61-7206-4B59-B055-4A6A83BCC65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2203" y="0"/>
                <a:ext cx="6516216" cy="6858000"/>
              </a:xfrm>
            </p:spPr>
            <p:txBody>
              <a:bodyPr/>
              <a:lstStyle/>
              <a:p>
                <a:pPr marL="0" indent="0">
                  <a:buNone/>
                </a:pPr>
                <a:endParaRPr lang="ru-RU" sz="20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  <a:cs typeface="Arial" panose="020B0604020202020204" pitchFamily="34" charset="0"/>
                        </a:rPr>
                        <m:t>𝑣</m:t>
                      </m:r>
                      <m:r>
                        <a:rPr lang="en-US" i="1">
                          <a:latin typeface="Cambria Math"/>
                          <a:cs typeface="Arial" panose="020B0604020202020204" pitchFamily="34" charset="0"/>
                        </a:rPr>
                        <m:t>=−</m:t>
                      </m:r>
                      <m:f>
                        <m:fPr>
                          <m:ctrlPr>
                            <a:rPr lang="en-US" i="1"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  <a:cs typeface="Arial" panose="020B0604020202020204" pitchFamily="34" charset="0"/>
                            </a:rPr>
                            <m:t>𝑑𝑐</m:t>
                          </m:r>
                        </m:num>
                        <m:den>
                          <m:r>
                            <a:rPr lang="en-US" i="1">
                              <a:latin typeface="Cambria Math"/>
                              <a:cs typeface="Arial" panose="020B0604020202020204" pitchFamily="34" charset="0"/>
                            </a:rPr>
                            <m:t>𝑑𝑡</m:t>
                          </m:r>
                        </m:den>
                      </m:f>
                      <m:r>
                        <a:rPr lang="en-US" i="1">
                          <a:latin typeface="Cambria Math"/>
                          <a:cs typeface="Arial" panose="020B0604020202020204" pitchFamily="34" charset="0"/>
                        </a:rPr>
                        <m:t>=</m:t>
                      </m:r>
                      <m:r>
                        <a:rPr lang="en-US" i="1">
                          <a:latin typeface="Cambria Math"/>
                          <a:cs typeface="Arial" panose="020B0604020202020204" pitchFamily="34" charset="0"/>
                        </a:rPr>
                        <m:t>𝐾</m:t>
                      </m:r>
                      <m:r>
                        <a:rPr lang="en-US" i="1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∙</m:t>
                      </m:r>
                      <m:sSubSup>
                        <m:sSubSupPr>
                          <m:ctrlPr>
                            <a:rPr lang="en-US" i="1"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𝐶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𝐴</m:t>
                          </m:r>
                        </m:sub>
                        <m:sup>
                          <m:sSub>
                            <m:sSubPr>
                              <m:ctrlPr>
                                <a:rPr lang="en-US" i="1"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1</m:t>
                              </m:r>
                            </m:sub>
                          </m:sSub>
                        </m:sup>
                      </m:sSubSup>
                      <m:r>
                        <a:rPr lang="en-US" i="1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∙</m:t>
                      </m:r>
                      <m:sSubSup>
                        <m:sSubSupPr>
                          <m:ctrlPr>
                            <a:rPr lang="en-US" i="1"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𝐶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𝐵</m:t>
                          </m:r>
                        </m:sub>
                        <m:sup>
                          <m:sSub>
                            <m:sSubPr>
                              <m:ctrlPr>
                                <a:rPr lang="en-US" i="1"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2</m:t>
                              </m:r>
                            </m:sub>
                          </m:sSub>
                        </m:sup>
                      </m:sSubSup>
                    </m:oMath>
                  </m:oMathPara>
                </a14:m>
                <a:endParaRPr lang="uk-UA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uk-UA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К ‒фундаментальний кінетичний параметр:</a:t>
                </a:r>
              </a:p>
              <a:p>
                <a:r>
                  <a:rPr lang="uk-UA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константа швидкості хімічної реакції</a:t>
                </a:r>
              </a:p>
              <a:p>
                <a:r>
                  <a:rPr lang="uk-UA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коефіцієнт пропорційності залежить від природи реагуючих речовин і від Т</a:t>
                </a:r>
              </a:p>
              <a:p>
                <a:r>
                  <a:rPr lang="uk-UA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не залежить від концентрацій реагуючих речовин</a:t>
                </a:r>
              </a:p>
              <a:p>
                <a:r>
                  <a:rPr lang="uk-UA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значення К зберігається постійним для даної реакції в обраних умовах</a:t>
                </a:r>
              </a:p>
              <a:p>
                <a:r>
                  <a:rPr lang="uk-UA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дає можливість кількісно порівнювати швидкості різних хімічних реакцій</a:t>
                </a:r>
              </a:p>
              <a:p>
                <a:r>
                  <a:rPr lang="uk-UA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чисельно дорівнює швидкості хімічної реакції при концентраціях всіх реагуючих речовин, рівних  1 моль / л</a:t>
                </a:r>
              </a:p>
              <a:p>
                <a:pPr marL="0" indent="0">
                  <a:buNone/>
                </a:pPr>
                <a:endParaRPr lang="uk-UA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uk-UA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Приклад: у загальному випадку, для реакції:</a:t>
                </a:r>
              </a:p>
              <a:p>
                <a:pPr marL="0" indent="0" algn="ctr">
                  <a:buNone/>
                </a:pPr>
                <a:r>
                  <a:rPr lang="ru-RU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а</a:t>
                </a:r>
                <a:r>
                  <a:rPr lang="uk-UA" sz="16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А+бБ+сС</a:t>
                </a:r>
                <a:r>
                  <a:rPr lang="uk-UA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=</a:t>
                </a:r>
                <a:r>
                  <a:rPr lang="uk-UA" sz="16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дД+еЕ</a:t>
                </a:r>
                <a:endParaRPr lang="uk-UA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uk-UA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кінетичне рівняння записують так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uk-UA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в конкретному випадку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uk-UA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кінетичне рівняння відповідно:</a:t>
                </a:r>
                <a:r>
                  <a:rPr lang="en-US" sz="2800" i="1" dirty="0">
                    <a:solidFill>
                      <a:srgbClr val="FF0000"/>
                    </a:solidFill>
                    <a:latin typeface="Bodoni MT" panose="02070603080606020203" pitchFamily="18" charset="0"/>
                    <a:cs typeface="Arial" panose="020B0604020202020204" pitchFamily="34" charset="0"/>
                  </a:rPr>
                  <a:t> </a:t>
                </a:r>
                <a:r>
                  <a:rPr lang="en-US" sz="2800" i="1" dirty="0">
                    <a:latin typeface="Bodoni MT" panose="02070603080606020203" pitchFamily="18" charset="0"/>
                    <a:cs typeface="Arial" panose="020B0604020202020204" pitchFamily="34" charset="0"/>
                  </a:rPr>
                  <a:t>v</a:t>
                </a:r>
                <a:r>
                  <a:rPr lang="uk-UA" sz="2000" dirty="0"/>
                  <a:t> </a:t>
                </a:r>
                <a:r>
                  <a:rPr lang="uk-UA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= </a:t>
                </a:r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k </a:t>
                </a:r>
                <a:r>
                  <a:rPr lang="uk-UA" sz="2000" dirty="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</a:t>
                </a:r>
                <a:r>
                  <a:rPr lang="uk-UA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А </a:t>
                </a:r>
                <a:r>
                  <a:rPr lang="uk-UA" sz="2000" dirty="0" err="1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</a:t>
                </a:r>
                <a:r>
                  <a:rPr lang="uk-UA" sz="2000" baseline="30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а</a:t>
                </a:r>
                <a:r>
                  <a:rPr lang="uk-UA" sz="2000" dirty="0" err="1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</a:t>
                </a:r>
                <a:r>
                  <a:rPr lang="uk-UA" sz="2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Б</a:t>
                </a:r>
                <a:r>
                  <a:rPr lang="uk-UA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uk-UA" sz="2000" dirty="0" err="1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</a:t>
                </a:r>
                <a:r>
                  <a:rPr lang="uk-UA" sz="2000" baseline="30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б</a:t>
                </a:r>
                <a:r>
                  <a:rPr lang="uk-UA" sz="2000" dirty="0" err="1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</a:t>
                </a:r>
                <a:r>
                  <a:rPr lang="uk-UA" sz="2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С</a:t>
                </a:r>
                <a:r>
                  <a:rPr lang="uk-UA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uk-UA" sz="2000" dirty="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</a:t>
                </a:r>
                <a:r>
                  <a:rPr lang="uk-UA" sz="200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с</a:t>
                </a:r>
                <a:r>
                  <a:rPr lang="uk-UA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endParaRPr lang="en-US" sz="20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xmlns="" id="{5C6CFD61-7206-4B59-B055-4A6A83BCC65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2203" y="0"/>
                <a:ext cx="6516216" cy="6858000"/>
              </a:xfrm>
              <a:blipFill rotWithShape="1">
                <a:blip r:embed="rId2"/>
                <a:stretch>
                  <a:fillRect l="-561" r="-102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3">
            <a:extLst>
              <a:ext uri="{FF2B5EF4-FFF2-40B4-BE49-F238E27FC236}">
                <a16:creationId xmlns:a16="http://schemas.microsoft.com/office/drawing/2014/main" xmlns="" id="{BE09740E-0883-48CE-BD1F-5F44AD6F4B0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colorTemperature colorTemp="6534"/>
                    </a14:imgEffect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 t="23074" r="25437" b="15395"/>
          <a:stretch/>
        </p:blipFill>
        <p:spPr bwMode="auto">
          <a:xfrm>
            <a:off x="6210667" y="260648"/>
            <a:ext cx="2964330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19830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lnSpcReduction="10000"/>
          </a:bodyPr>
          <a:lstStyle/>
          <a:p>
            <a:pPr marL="0" indent="0" algn="just">
              <a:lnSpc>
                <a:spcPct val="80000"/>
              </a:lnSpc>
              <a:spcBef>
                <a:spcPct val="0"/>
              </a:spcBef>
              <a:buNone/>
            </a:pPr>
            <a:r>
              <a:rPr lang="ru-RU" sz="2200" b="1" dirty="0"/>
              <a:t>Для характеристики </a:t>
            </a:r>
            <a:r>
              <a:rPr lang="ru-RU" sz="2200" b="1" dirty="0" err="1"/>
              <a:t>механізму</a:t>
            </a:r>
            <a:r>
              <a:rPr lang="ru-RU" sz="2200" b="1" dirty="0"/>
              <a:t> </a:t>
            </a:r>
            <a:r>
              <a:rPr lang="ru-RU" sz="2200" b="1" dirty="0" err="1"/>
              <a:t>реакції</a:t>
            </a:r>
            <a:r>
              <a:rPr lang="ru-RU" sz="2200" b="1" dirty="0"/>
              <a:t> </a:t>
            </a:r>
            <a:r>
              <a:rPr lang="ru-RU" sz="2200" b="1" dirty="0" err="1"/>
              <a:t>вводяться</a:t>
            </a:r>
            <a:r>
              <a:rPr lang="ru-RU" sz="2200" b="1" dirty="0"/>
              <a:t> </a:t>
            </a:r>
            <a:r>
              <a:rPr lang="ru-RU" sz="2200" b="1" dirty="0" err="1"/>
              <a:t>поняття</a:t>
            </a:r>
            <a:r>
              <a:rPr lang="ru-RU" sz="2200" b="1" dirty="0"/>
              <a:t> </a:t>
            </a:r>
            <a:r>
              <a:rPr lang="ru-RU" sz="2200" b="1" dirty="0" err="1">
                <a:solidFill>
                  <a:srgbClr val="FF0000"/>
                </a:solidFill>
              </a:rPr>
              <a:t>молекулярність</a:t>
            </a:r>
            <a:r>
              <a:rPr lang="ru-RU" sz="2200" b="1" dirty="0">
                <a:solidFill>
                  <a:srgbClr val="FF0000"/>
                </a:solidFill>
              </a:rPr>
              <a:t>, порядок </a:t>
            </a:r>
            <a:r>
              <a:rPr lang="ru-RU" sz="2200" b="1" dirty="0" err="1">
                <a:solidFill>
                  <a:srgbClr val="FF0000"/>
                </a:solidFill>
              </a:rPr>
              <a:t>реакції</a:t>
            </a:r>
            <a:r>
              <a:rPr lang="ru-RU" sz="2200" b="1" dirty="0">
                <a:solidFill>
                  <a:srgbClr val="FF0000"/>
                </a:solidFill>
              </a:rPr>
              <a:t> і </a:t>
            </a:r>
            <a:r>
              <a:rPr lang="ru-RU" sz="2200" b="1" dirty="0" err="1">
                <a:solidFill>
                  <a:srgbClr val="FF0000"/>
                </a:solidFill>
              </a:rPr>
              <a:t>період</a:t>
            </a:r>
            <a:r>
              <a:rPr lang="ru-RU" sz="2200" b="1" dirty="0">
                <a:solidFill>
                  <a:srgbClr val="FF0000"/>
                </a:solidFill>
              </a:rPr>
              <a:t> </a:t>
            </a:r>
            <a:r>
              <a:rPr lang="ru-RU" sz="2200" b="1" dirty="0" err="1">
                <a:solidFill>
                  <a:srgbClr val="FF0000"/>
                </a:solidFill>
              </a:rPr>
              <a:t>напіврозпаду</a:t>
            </a:r>
            <a:r>
              <a:rPr lang="ru-RU" sz="2200" b="1" dirty="0">
                <a:solidFill>
                  <a:srgbClr val="FF0000"/>
                </a:solidFill>
              </a:rPr>
              <a:t>.</a:t>
            </a:r>
          </a:p>
          <a:p>
            <a:pPr marL="0" indent="0" algn="just">
              <a:lnSpc>
                <a:spcPct val="80000"/>
              </a:lnSpc>
              <a:spcBef>
                <a:spcPct val="0"/>
              </a:spcBef>
              <a:buNone/>
            </a:pPr>
            <a:r>
              <a:rPr lang="ru-RU" sz="2200" b="1" dirty="0" err="1">
                <a:solidFill>
                  <a:srgbClr val="C00000"/>
                </a:solidFill>
              </a:rPr>
              <a:t>Молекулярність</a:t>
            </a:r>
            <a:r>
              <a:rPr lang="ru-RU" sz="2200" b="1" dirty="0">
                <a:solidFill>
                  <a:srgbClr val="C00000"/>
                </a:solidFill>
              </a:rPr>
              <a:t> </a:t>
            </a:r>
            <a:r>
              <a:rPr lang="ru-RU" sz="2200" b="1" dirty="0" err="1">
                <a:solidFill>
                  <a:srgbClr val="C00000"/>
                </a:solidFill>
              </a:rPr>
              <a:t>реакції</a:t>
            </a:r>
            <a:r>
              <a:rPr lang="ru-RU" sz="2200" b="1" dirty="0">
                <a:solidFill>
                  <a:srgbClr val="C00000"/>
                </a:solidFill>
              </a:rPr>
              <a:t> </a:t>
            </a:r>
            <a:r>
              <a:rPr lang="ru-RU" sz="2200" b="1" dirty="0"/>
              <a:t>- число </a:t>
            </a:r>
            <a:r>
              <a:rPr lang="ru-RU" sz="2200" b="1" dirty="0" err="1"/>
              <a:t>частинок</a:t>
            </a:r>
            <a:r>
              <a:rPr lang="ru-RU" sz="2200" b="1" dirty="0"/>
              <a:t> (молекул, </a:t>
            </a:r>
            <a:r>
              <a:rPr lang="ru-RU" sz="2200" b="1" dirty="0" err="1"/>
              <a:t>атомів</a:t>
            </a:r>
            <a:r>
              <a:rPr lang="ru-RU" sz="2200" b="1" dirty="0"/>
              <a:t>, </a:t>
            </a:r>
            <a:r>
              <a:rPr lang="ru-RU" sz="2200" b="1" dirty="0" err="1"/>
              <a:t>іонів</a:t>
            </a:r>
            <a:r>
              <a:rPr lang="ru-RU" sz="2200" b="1" dirty="0"/>
              <a:t>), </a:t>
            </a:r>
            <a:r>
              <a:rPr lang="ru-RU" sz="2200" b="1" dirty="0" err="1"/>
              <a:t>які</a:t>
            </a:r>
            <a:r>
              <a:rPr lang="ru-RU" sz="2200" b="1" dirty="0"/>
              <a:t> </a:t>
            </a:r>
            <a:r>
              <a:rPr lang="ru-RU" sz="2200" b="1" dirty="0" err="1"/>
              <a:t>беруть</a:t>
            </a:r>
            <a:r>
              <a:rPr lang="ru-RU" sz="2200" b="1" dirty="0"/>
              <a:t> участь в </a:t>
            </a:r>
            <a:r>
              <a:rPr lang="ru-RU" sz="2200" b="1" dirty="0" err="1"/>
              <a:t>елементарному</a:t>
            </a:r>
            <a:r>
              <a:rPr lang="ru-RU" sz="2200" b="1" dirty="0"/>
              <a:t> </a:t>
            </a:r>
            <a:r>
              <a:rPr lang="ru-RU" sz="2200" b="1" dirty="0" err="1"/>
              <a:t>акті</a:t>
            </a:r>
            <a:r>
              <a:rPr lang="ru-RU" sz="2200" b="1" dirty="0"/>
              <a:t> </a:t>
            </a:r>
            <a:r>
              <a:rPr lang="ru-RU" sz="2200" b="1" dirty="0" err="1"/>
              <a:t>хімічної</a:t>
            </a:r>
            <a:r>
              <a:rPr lang="ru-RU" sz="2200" b="1" dirty="0"/>
              <a:t> </a:t>
            </a:r>
            <a:r>
              <a:rPr lang="ru-RU" sz="2200" b="1" dirty="0" err="1"/>
              <a:t>взаємодії</a:t>
            </a:r>
            <a:r>
              <a:rPr lang="ru-RU" sz="2200" b="1" dirty="0"/>
              <a:t>.</a:t>
            </a:r>
          </a:p>
          <a:p>
            <a:pPr marL="0" indent="0" algn="just">
              <a:lnSpc>
                <a:spcPct val="80000"/>
              </a:lnSpc>
              <a:spcBef>
                <a:spcPct val="0"/>
              </a:spcBef>
              <a:buNone/>
            </a:pPr>
            <a:r>
              <a:rPr lang="ru-RU" sz="1900" b="1" dirty="0"/>
              <a:t>А→В  </a:t>
            </a:r>
            <a:r>
              <a:rPr lang="ru-RU" sz="1900" b="1" dirty="0" err="1"/>
              <a:t>або</a:t>
            </a:r>
            <a:r>
              <a:rPr lang="ru-RU" sz="1900" b="1" dirty="0"/>
              <a:t>  А→ В+С (</a:t>
            </a:r>
            <a:r>
              <a:rPr lang="ru-RU" sz="1900" b="1" dirty="0" err="1"/>
              <a:t>мономолекулярна</a:t>
            </a:r>
            <a:r>
              <a:rPr lang="ru-RU" sz="1900" b="1" dirty="0"/>
              <a:t>)</a:t>
            </a:r>
          </a:p>
          <a:p>
            <a:pPr marL="0" indent="0" algn="ctr">
              <a:lnSpc>
                <a:spcPct val="80000"/>
              </a:lnSpc>
              <a:spcBef>
                <a:spcPct val="0"/>
              </a:spcBef>
              <a:buFont typeface="Arial" charset="0"/>
              <a:buNone/>
            </a:pPr>
            <a:r>
              <a:rPr lang="uk-UA" sz="1900" b="1" dirty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uk-UA" sz="1900" b="1" baseline="-25000" dirty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uk-UA" sz="1900" b="1" dirty="0">
                <a:latin typeface="Times New Roman" pitchFamily="18" charset="0"/>
                <a:cs typeface="Times New Roman" pitchFamily="18" charset="0"/>
              </a:rPr>
              <a:t>= 2 І</a:t>
            </a:r>
          </a:p>
          <a:p>
            <a:pPr marL="0" indent="0" algn="ctr">
              <a:lnSpc>
                <a:spcPct val="80000"/>
              </a:lnSpc>
              <a:spcBef>
                <a:spcPct val="0"/>
              </a:spcBef>
              <a:buFont typeface="Arial" charset="0"/>
              <a:buNone/>
            </a:pPr>
            <a:r>
              <a:rPr lang="ru-RU" sz="1900" b="1" dirty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𝜈=К </a:t>
            </a:r>
            <a:r>
              <a:rPr lang="en-US" sz="1900" b="1" dirty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[</a:t>
            </a:r>
            <a:r>
              <a:rPr lang="uk-UA" sz="1900" b="1" dirty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uk-UA" sz="19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900" b="1" dirty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]</a:t>
            </a:r>
            <a:endParaRPr lang="ru-RU" sz="19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lnSpc>
                <a:spcPct val="80000"/>
              </a:lnSpc>
              <a:spcBef>
                <a:spcPct val="0"/>
              </a:spcBef>
              <a:buFont typeface="Arial" charset="0"/>
              <a:buNone/>
            </a:pPr>
            <a:r>
              <a:rPr lang="ru-RU" sz="1900" b="1" dirty="0"/>
              <a:t>А+В→С </a:t>
            </a:r>
            <a:r>
              <a:rPr lang="ru-RU" sz="1900" b="1" dirty="0" err="1"/>
              <a:t>або</a:t>
            </a:r>
            <a:r>
              <a:rPr lang="ru-RU" sz="1900" b="1" dirty="0"/>
              <a:t> 2А→В (</a:t>
            </a:r>
            <a:r>
              <a:rPr lang="ru-RU" sz="1900" b="1" dirty="0" err="1"/>
              <a:t>бімолекулярня</a:t>
            </a:r>
            <a:r>
              <a:rPr lang="ru-RU" sz="1900" b="1" dirty="0"/>
              <a:t>)</a:t>
            </a:r>
          </a:p>
          <a:p>
            <a:pPr marL="0" indent="0" algn="ctr">
              <a:lnSpc>
                <a:spcPct val="80000"/>
              </a:lnSpc>
              <a:spcBef>
                <a:spcPct val="0"/>
              </a:spcBef>
              <a:buFont typeface="Arial" charset="0"/>
              <a:buNone/>
            </a:pPr>
            <a:r>
              <a:rPr lang="ru-RU" sz="1900" b="1" dirty="0"/>
              <a:t>С</a:t>
            </a:r>
            <a:r>
              <a:rPr lang="ru-RU" sz="1900" b="1" baseline="-25000" dirty="0"/>
              <a:t>12</a:t>
            </a:r>
            <a:r>
              <a:rPr lang="ru-RU" sz="1900" b="1" dirty="0"/>
              <a:t>Н</a:t>
            </a:r>
            <a:r>
              <a:rPr lang="ru-RU" sz="1900" b="1" baseline="-25000" dirty="0"/>
              <a:t>22</a:t>
            </a:r>
            <a:r>
              <a:rPr lang="ru-RU" sz="1900" b="1" dirty="0"/>
              <a:t>О</a:t>
            </a:r>
            <a:r>
              <a:rPr lang="ru-RU" sz="1900" b="1" baseline="-25000" dirty="0"/>
              <a:t>11</a:t>
            </a:r>
            <a:r>
              <a:rPr lang="ru-RU" sz="1900" b="1" dirty="0"/>
              <a:t>+Н</a:t>
            </a:r>
            <a:r>
              <a:rPr lang="ru-RU" sz="1900" b="1" baseline="-25000" dirty="0"/>
              <a:t>2</a:t>
            </a:r>
            <a:r>
              <a:rPr lang="ru-RU" sz="1900" b="1" dirty="0"/>
              <a:t>О→2С</a:t>
            </a:r>
            <a:r>
              <a:rPr lang="ru-RU" sz="1900" b="1" baseline="-25000" dirty="0"/>
              <a:t>6</a:t>
            </a:r>
            <a:r>
              <a:rPr lang="ru-RU" sz="1900" b="1" dirty="0"/>
              <a:t>Н</a:t>
            </a:r>
            <a:r>
              <a:rPr lang="ru-RU" sz="1900" b="1" baseline="-25000" dirty="0"/>
              <a:t>12</a:t>
            </a:r>
            <a:r>
              <a:rPr lang="ru-RU" sz="1900" b="1" dirty="0"/>
              <a:t>О</a:t>
            </a:r>
            <a:r>
              <a:rPr lang="ru-RU" sz="1900" b="1" baseline="-25000" dirty="0"/>
              <a:t>6</a:t>
            </a:r>
            <a:r>
              <a:rPr lang="ru-RU" sz="1900" b="1" dirty="0"/>
              <a:t> (</a:t>
            </a:r>
            <a:r>
              <a:rPr lang="ru-RU" sz="1900" b="1" dirty="0" err="1"/>
              <a:t>гидроліз</a:t>
            </a:r>
            <a:r>
              <a:rPr lang="ru-RU" sz="1900" b="1" dirty="0"/>
              <a:t> </a:t>
            </a:r>
            <a:r>
              <a:rPr lang="ru-RU" sz="1900" b="1" dirty="0" err="1"/>
              <a:t>сахарози</a:t>
            </a:r>
            <a:r>
              <a:rPr lang="ru-RU" sz="1900" b="1" dirty="0"/>
              <a:t>)</a:t>
            </a:r>
            <a:endParaRPr lang="en-US" sz="1900" b="1" dirty="0"/>
          </a:p>
          <a:p>
            <a:pPr marL="0" indent="0" algn="ctr">
              <a:lnSpc>
                <a:spcPct val="80000"/>
              </a:lnSpc>
              <a:spcBef>
                <a:spcPct val="0"/>
              </a:spcBef>
              <a:buFont typeface="Arial" charset="0"/>
              <a:buNone/>
            </a:pPr>
            <a:r>
              <a:rPr lang="ru-RU" sz="1900" b="1" dirty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𝜈=К </a:t>
            </a:r>
            <a:r>
              <a:rPr lang="en-US" sz="1900" b="1" dirty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[</a:t>
            </a:r>
            <a:r>
              <a:rPr lang="ru-RU" sz="1900" b="1" dirty="0"/>
              <a:t>С</a:t>
            </a:r>
            <a:r>
              <a:rPr lang="ru-RU" sz="1900" b="1" baseline="-25000" dirty="0"/>
              <a:t>12</a:t>
            </a:r>
            <a:r>
              <a:rPr lang="ru-RU" sz="1900" b="1" dirty="0"/>
              <a:t>Н</a:t>
            </a:r>
            <a:r>
              <a:rPr lang="ru-RU" sz="1900" b="1" baseline="-25000" dirty="0"/>
              <a:t>22</a:t>
            </a:r>
            <a:r>
              <a:rPr lang="ru-RU" sz="1900" b="1" dirty="0"/>
              <a:t>О</a:t>
            </a:r>
            <a:r>
              <a:rPr lang="ru-RU" sz="1900" b="1" baseline="-25000" dirty="0"/>
              <a:t>11</a:t>
            </a:r>
            <a:r>
              <a:rPr lang="en-US" sz="1900" b="1" dirty="0"/>
              <a:t>]∙[</a:t>
            </a:r>
            <a:r>
              <a:rPr lang="ru-RU" sz="1900" b="1" dirty="0"/>
              <a:t>Н</a:t>
            </a:r>
            <a:r>
              <a:rPr lang="ru-RU" sz="1900" b="1" baseline="-25000" dirty="0"/>
              <a:t>2</a:t>
            </a:r>
            <a:r>
              <a:rPr lang="ru-RU" sz="1900" b="1" dirty="0"/>
              <a:t>О</a:t>
            </a:r>
            <a:r>
              <a:rPr lang="en-US" sz="1900" b="1" dirty="0"/>
              <a:t>]</a:t>
            </a:r>
            <a:endParaRPr lang="ru-RU" sz="1900" b="1" dirty="0"/>
          </a:p>
          <a:p>
            <a:pPr marL="0" indent="0" algn="ctr">
              <a:lnSpc>
                <a:spcPct val="80000"/>
              </a:lnSpc>
              <a:spcBef>
                <a:spcPct val="0"/>
              </a:spcBef>
              <a:buFont typeface="Arial" charset="0"/>
              <a:buNone/>
            </a:pPr>
            <a:r>
              <a:rPr lang="en-US" sz="1900" b="1" dirty="0"/>
              <a:t>2NO+H</a:t>
            </a:r>
            <a:r>
              <a:rPr lang="en-US" sz="1900" b="1" baseline="-25000" dirty="0"/>
              <a:t>2</a:t>
            </a:r>
            <a:r>
              <a:rPr lang="en-US" sz="1900" b="1" dirty="0"/>
              <a:t>=N</a:t>
            </a:r>
            <a:r>
              <a:rPr lang="en-US" sz="1900" b="1" baseline="-25000" dirty="0"/>
              <a:t>2</a:t>
            </a:r>
            <a:r>
              <a:rPr lang="en-US" sz="1900" b="1" dirty="0"/>
              <a:t>O+H</a:t>
            </a:r>
            <a:r>
              <a:rPr lang="en-US" sz="1900" b="1" baseline="-25000" dirty="0"/>
              <a:t>2</a:t>
            </a:r>
            <a:r>
              <a:rPr lang="en-US" sz="1900" b="1" dirty="0"/>
              <a:t>O</a:t>
            </a:r>
            <a:r>
              <a:rPr lang="ru-RU" sz="1900" b="1" dirty="0"/>
              <a:t> (</a:t>
            </a:r>
            <a:r>
              <a:rPr lang="ru-RU" sz="1900" b="1" dirty="0" err="1"/>
              <a:t>тримолекулярна</a:t>
            </a:r>
            <a:r>
              <a:rPr lang="ru-RU" sz="1900" b="1" dirty="0"/>
              <a:t>)</a:t>
            </a:r>
            <a:endParaRPr lang="en-US" sz="1900" b="1" dirty="0"/>
          </a:p>
          <a:p>
            <a:pPr marL="0" indent="0" algn="ctr">
              <a:lnSpc>
                <a:spcPct val="80000"/>
              </a:lnSpc>
              <a:spcBef>
                <a:spcPct val="0"/>
              </a:spcBef>
              <a:buFont typeface="Arial" charset="0"/>
              <a:buNone/>
            </a:pPr>
            <a:r>
              <a:rPr lang="ru-RU" sz="1900" b="1" dirty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𝜈=К</a:t>
            </a:r>
            <a:r>
              <a:rPr lang="en-US" sz="1900" b="1" dirty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[</a:t>
            </a:r>
            <a:r>
              <a:rPr lang="en-US" sz="1900" b="1" dirty="0"/>
              <a:t>NO]</a:t>
            </a:r>
            <a:r>
              <a:rPr lang="en-US" sz="1900" b="1" baseline="30000" dirty="0"/>
              <a:t>2</a:t>
            </a:r>
            <a:r>
              <a:rPr lang="en-US" sz="1900" b="1" dirty="0"/>
              <a:t>∙[H</a:t>
            </a:r>
            <a:r>
              <a:rPr lang="en-US" sz="1900" b="1" baseline="-25000" dirty="0"/>
              <a:t>2</a:t>
            </a:r>
            <a:r>
              <a:rPr lang="en-US" sz="1900" b="1" dirty="0"/>
              <a:t>]</a:t>
            </a:r>
            <a:endParaRPr lang="ru-RU" sz="1900" b="1" dirty="0"/>
          </a:p>
          <a:p>
            <a:pPr marL="0" indent="0" algn="just">
              <a:lnSpc>
                <a:spcPct val="80000"/>
              </a:lnSpc>
              <a:spcBef>
                <a:spcPct val="0"/>
              </a:spcBef>
              <a:buNone/>
            </a:pPr>
            <a:r>
              <a:rPr lang="ru-RU" sz="2200" b="1" dirty="0" err="1">
                <a:solidFill>
                  <a:srgbClr val="FF0000"/>
                </a:solidFill>
              </a:rPr>
              <a:t>Величини</a:t>
            </a:r>
            <a:r>
              <a:rPr lang="ru-RU" sz="2200" b="1" dirty="0">
                <a:solidFill>
                  <a:srgbClr val="FF0000"/>
                </a:solidFill>
              </a:rPr>
              <a:t> </a:t>
            </a:r>
            <a:r>
              <a:rPr lang="ru-RU" sz="2200" b="1" dirty="0" err="1">
                <a:solidFill>
                  <a:srgbClr val="FF0000"/>
                </a:solidFill>
              </a:rPr>
              <a:t>показників</a:t>
            </a:r>
            <a:r>
              <a:rPr lang="ru-RU" sz="2200" b="1" dirty="0">
                <a:solidFill>
                  <a:srgbClr val="FF0000"/>
                </a:solidFill>
              </a:rPr>
              <a:t> </a:t>
            </a:r>
            <a:r>
              <a:rPr lang="ru-RU" sz="2200" b="1" dirty="0" err="1">
                <a:solidFill>
                  <a:srgbClr val="FF0000"/>
                </a:solidFill>
              </a:rPr>
              <a:t>ступенів</a:t>
            </a:r>
            <a:r>
              <a:rPr lang="ru-RU" sz="2200" b="1" dirty="0">
                <a:solidFill>
                  <a:srgbClr val="FF0000"/>
                </a:solidFill>
              </a:rPr>
              <a:t> </a:t>
            </a:r>
            <a:r>
              <a:rPr lang="ru-RU" sz="2200" b="1" dirty="0"/>
              <a:t>в </a:t>
            </a:r>
            <a:r>
              <a:rPr lang="ru-RU" sz="2200" b="1" dirty="0" err="1"/>
              <a:t>кінетичному</a:t>
            </a:r>
            <a:r>
              <a:rPr lang="ru-RU" sz="2200" b="1" dirty="0"/>
              <a:t> </a:t>
            </a:r>
            <a:r>
              <a:rPr lang="ru-RU" sz="2200" b="1" dirty="0" err="1"/>
              <a:t>рівнянні</a:t>
            </a:r>
            <a:r>
              <a:rPr lang="ru-RU" sz="2200" b="1" dirty="0"/>
              <a:t> </a:t>
            </a:r>
            <a:r>
              <a:rPr lang="ru-RU" sz="2200" b="1" dirty="0" err="1"/>
              <a:t>називаються</a:t>
            </a:r>
            <a:r>
              <a:rPr lang="ru-RU" sz="2200" b="1" dirty="0"/>
              <a:t> </a:t>
            </a:r>
            <a:r>
              <a:rPr lang="ru-RU" sz="2200" b="1" dirty="0">
                <a:solidFill>
                  <a:srgbClr val="FF0000"/>
                </a:solidFill>
              </a:rPr>
              <a:t>порядками </a:t>
            </a:r>
            <a:r>
              <a:rPr lang="ru-RU" sz="2200" b="1" dirty="0" err="1">
                <a:solidFill>
                  <a:srgbClr val="FF0000"/>
                </a:solidFill>
              </a:rPr>
              <a:t>реакції</a:t>
            </a:r>
            <a:r>
              <a:rPr lang="ru-RU" sz="2200" b="1" dirty="0">
                <a:solidFill>
                  <a:srgbClr val="FF0000"/>
                </a:solidFill>
              </a:rPr>
              <a:t> </a:t>
            </a:r>
            <a:r>
              <a:rPr lang="ru-RU" sz="2200" b="1" dirty="0"/>
              <a:t>за </a:t>
            </a:r>
            <a:r>
              <a:rPr lang="ru-RU" sz="2200" b="1" dirty="0" err="1"/>
              <a:t>відповідною</a:t>
            </a:r>
            <a:r>
              <a:rPr lang="ru-RU" sz="2200" b="1" dirty="0"/>
              <a:t> </a:t>
            </a:r>
            <a:r>
              <a:rPr lang="ru-RU" sz="2200" b="1" dirty="0" err="1"/>
              <a:t>речовиною</a:t>
            </a:r>
            <a:r>
              <a:rPr lang="ru-RU" sz="2200" b="1" dirty="0"/>
              <a:t>.</a:t>
            </a:r>
          </a:p>
          <a:p>
            <a:pPr marL="0" indent="0" algn="just">
              <a:lnSpc>
                <a:spcPct val="80000"/>
              </a:lnSpc>
              <a:spcBef>
                <a:spcPct val="0"/>
              </a:spcBef>
              <a:buNone/>
            </a:pPr>
            <a:r>
              <a:rPr lang="ru-RU" sz="2200" b="1" dirty="0" err="1">
                <a:solidFill>
                  <a:srgbClr val="FF0000"/>
                </a:solidFill>
              </a:rPr>
              <a:t>Загальний</a:t>
            </a:r>
            <a:r>
              <a:rPr lang="ru-RU" sz="2200" b="1" dirty="0">
                <a:solidFill>
                  <a:srgbClr val="FF0000"/>
                </a:solidFill>
              </a:rPr>
              <a:t> порядок </a:t>
            </a:r>
            <a:r>
              <a:rPr lang="ru-RU" sz="2200" b="1" dirty="0" err="1"/>
              <a:t>реакції</a:t>
            </a:r>
            <a:r>
              <a:rPr lang="ru-RU" sz="2200" b="1" dirty="0"/>
              <a:t> </a:t>
            </a:r>
            <a:r>
              <a:rPr lang="ru-RU" sz="2200" b="1" dirty="0" err="1"/>
              <a:t>дорівнює</a:t>
            </a:r>
            <a:r>
              <a:rPr lang="ru-RU" sz="2200" b="1" dirty="0"/>
              <a:t> </a:t>
            </a:r>
            <a:r>
              <a:rPr lang="ru-RU" sz="2200" b="1" dirty="0" err="1"/>
              <a:t>сумі</a:t>
            </a:r>
            <a:r>
              <a:rPr lang="ru-RU" sz="2200" b="1" dirty="0"/>
              <a:t> </a:t>
            </a:r>
            <a:r>
              <a:rPr lang="ru-RU" sz="2200" b="1" dirty="0" err="1"/>
              <a:t>показників</a:t>
            </a:r>
            <a:r>
              <a:rPr lang="ru-RU" sz="2200" b="1" dirty="0"/>
              <a:t> </a:t>
            </a:r>
            <a:r>
              <a:rPr lang="ru-RU" sz="2200" b="1" dirty="0" err="1"/>
              <a:t>ступенів</a:t>
            </a:r>
            <a:r>
              <a:rPr lang="ru-RU" sz="2200" b="1" dirty="0"/>
              <a:t> в </a:t>
            </a:r>
            <a:r>
              <a:rPr lang="ru-RU" sz="2200" b="1" dirty="0" err="1"/>
              <a:t>кінетичному</a:t>
            </a:r>
            <a:r>
              <a:rPr lang="ru-RU" sz="2200" b="1" dirty="0"/>
              <a:t> </a:t>
            </a:r>
            <a:r>
              <a:rPr lang="ru-RU" sz="2200" b="1" dirty="0" err="1"/>
              <a:t>рівнянні</a:t>
            </a:r>
            <a:r>
              <a:rPr lang="ru-RU" sz="2200" b="1" dirty="0"/>
              <a:t> </a:t>
            </a:r>
            <a:r>
              <a:rPr lang="ru-RU" sz="2200" b="1" dirty="0" err="1"/>
              <a:t>швидкості</a:t>
            </a:r>
            <a:r>
              <a:rPr lang="ru-RU" sz="2200" b="1" dirty="0"/>
              <a:t> </a:t>
            </a:r>
            <a:r>
              <a:rPr lang="ru-RU" sz="2200" b="1" dirty="0" err="1"/>
              <a:t>хімічної</a:t>
            </a:r>
            <a:r>
              <a:rPr lang="ru-RU" sz="2200" b="1" dirty="0"/>
              <a:t> </a:t>
            </a:r>
            <a:r>
              <a:rPr lang="ru-RU" sz="2200" b="1" dirty="0" err="1"/>
              <a:t>реакції</a:t>
            </a:r>
            <a:r>
              <a:rPr lang="ru-RU" sz="2200" b="1" dirty="0"/>
              <a:t>. </a:t>
            </a:r>
          </a:p>
          <a:p>
            <a:pPr marL="0" indent="0" algn="just">
              <a:lnSpc>
                <a:spcPct val="80000"/>
              </a:lnSpc>
              <a:spcBef>
                <a:spcPct val="0"/>
              </a:spcBef>
              <a:buNone/>
            </a:pPr>
            <a:r>
              <a:rPr lang="ru-RU" sz="2200" b="1" dirty="0"/>
              <a:t>	Для </a:t>
            </a:r>
            <a:r>
              <a:rPr lang="ru-RU" sz="2200" b="1" dirty="0" err="1"/>
              <a:t>простих</a:t>
            </a:r>
            <a:r>
              <a:rPr lang="ru-RU" sz="2200" b="1" dirty="0"/>
              <a:t> </a:t>
            </a:r>
            <a:r>
              <a:rPr lang="ru-RU" sz="2200" b="1" dirty="0" err="1"/>
              <a:t>реакцій</a:t>
            </a:r>
            <a:r>
              <a:rPr lang="ru-RU" sz="2200" b="1" dirty="0"/>
              <a:t> порядок </a:t>
            </a:r>
            <a:r>
              <a:rPr lang="ru-RU" sz="2200" b="1" dirty="0" err="1"/>
              <a:t>реакції</a:t>
            </a:r>
            <a:r>
              <a:rPr lang="ru-RU" sz="2200" b="1" dirty="0"/>
              <a:t> - </a:t>
            </a:r>
            <a:r>
              <a:rPr lang="ru-RU" sz="2200" b="1" dirty="0" err="1"/>
              <a:t>цілочисельна</a:t>
            </a:r>
            <a:r>
              <a:rPr lang="ru-RU" sz="2200" b="1" dirty="0"/>
              <a:t> величина, </a:t>
            </a:r>
            <a:r>
              <a:rPr lang="ru-RU" sz="2200" b="1" dirty="0" err="1"/>
              <a:t>що</a:t>
            </a:r>
            <a:r>
              <a:rPr lang="ru-RU" sz="2200" b="1" dirty="0"/>
              <a:t> </a:t>
            </a:r>
            <a:r>
              <a:rPr lang="ru-RU" sz="2200" b="1" dirty="0" err="1"/>
              <a:t>збігається</a:t>
            </a:r>
            <a:r>
              <a:rPr lang="ru-RU" sz="2200" b="1" dirty="0"/>
              <a:t> з </a:t>
            </a:r>
            <a:r>
              <a:rPr lang="ru-RU" sz="2200" b="1" dirty="0" err="1"/>
              <a:t>молекулярністю</a:t>
            </a:r>
            <a:r>
              <a:rPr lang="ru-RU" sz="2200" b="1" dirty="0"/>
              <a:t> </a:t>
            </a:r>
            <a:r>
              <a:rPr lang="ru-RU" sz="2200" b="1" dirty="0" err="1"/>
              <a:t>реакції</a:t>
            </a:r>
            <a:r>
              <a:rPr lang="ru-RU" sz="2200" b="1" dirty="0"/>
              <a:t>. Для </a:t>
            </a:r>
            <a:r>
              <a:rPr lang="ru-RU" sz="2200" b="1" dirty="0" err="1"/>
              <a:t>складних</a:t>
            </a:r>
            <a:r>
              <a:rPr lang="ru-RU" sz="2200" b="1" dirty="0"/>
              <a:t> - </a:t>
            </a:r>
            <a:r>
              <a:rPr lang="ru-RU" sz="2200" b="1" dirty="0" err="1"/>
              <a:t>їх</a:t>
            </a:r>
            <a:r>
              <a:rPr lang="ru-RU" sz="2200" b="1" dirty="0"/>
              <a:t> порядки </a:t>
            </a:r>
            <a:r>
              <a:rPr lang="ru-RU" sz="2200" b="1" dirty="0" err="1"/>
              <a:t>нижче</a:t>
            </a:r>
            <a:r>
              <a:rPr lang="ru-RU" sz="2200" b="1" dirty="0"/>
              <a:t> </a:t>
            </a:r>
            <a:r>
              <a:rPr lang="ru-RU" sz="2200" b="1" dirty="0" err="1"/>
              <a:t>молекулярності</a:t>
            </a:r>
            <a:r>
              <a:rPr lang="ru-RU" sz="2200" b="1" dirty="0"/>
              <a:t> (як правило </a:t>
            </a:r>
            <a:r>
              <a:rPr lang="ru-RU" sz="2200" b="1" dirty="0" err="1"/>
              <a:t>дробові</a:t>
            </a:r>
            <a:r>
              <a:rPr lang="ru-RU" sz="2200" b="1" dirty="0"/>
              <a:t> і </a:t>
            </a:r>
            <a:r>
              <a:rPr lang="ru-RU" sz="2200" b="1" dirty="0" err="1"/>
              <a:t>навіть</a:t>
            </a:r>
            <a:r>
              <a:rPr lang="ru-RU" sz="2200" b="1" dirty="0"/>
              <a:t> </a:t>
            </a:r>
            <a:r>
              <a:rPr lang="ru-RU" sz="2200" b="1" dirty="0" err="1"/>
              <a:t>нульові</a:t>
            </a:r>
            <a:r>
              <a:rPr lang="ru-RU" sz="2200" b="1" dirty="0"/>
              <a:t>) і </a:t>
            </a:r>
            <a:r>
              <a:rPr lang="ru-RU" sz="2200" b="1" dirty="0" err="1"/>
              <a:t>їх</a:t>
            </a:r>
            <a:r>
              <a:rPr lang="ru-RU" sz="2200" b="1" dirty="0"/>
              <a:t> </a:t>
            </a:r>
            <a:r>
              <a:rPr lang="ru-RU" sz="2200" b="1" dirty="0" err="1"/>
              <a:t>можна</a:t>
            </a:r>
            <a:r>
              <a:rPr lang="ru-RU" sz="2200" b="1" dirty="0"/>
              <a:t> </a:t>
            </a:r>
            <a:r>
              <a:rPr lang="ru-RU" sz="2200" b="1" dirty="0" err="1"/>
              <a:t>визначити</a:t>
            </a:r>
            <a:r>
              <a:rPr lang="ru-RU" sz="2200" b="1" dirty="0"/>
              <a:t> </a:t>
            </a:r>
            <a:r>
              <a:rPr lang="ru-RU" sz="2200" b="1" dirty="0" err="1"/>
              <a:t>лише</a:t>
            </a:r>
            <a:r>
              <a:rPr lang="ru-RU" sz="2200" b="1" dirty="0"/>
              <a:t> </a:t>
            </a:r>
            <a:r>
              <a:rPr lang="ru-RU" sz="2200" b="1" dirty="0" err="1"/>
              <a:t>експериментально</a:t>
            </a:r>
            <a:r>
              <a:rPr lang="ru-RU" sz="2200" b="1" dirty="0"/>
              <a:t>.</a:t>
            </a:r>
          </a:p>
          <a:p>
            <a:pPr marL="0" indent="0" algn="just">
              <a:lnSpc>
                <a:spcPct val="80000"/>
              </a:lnSpc>
              <a:spcBef>
                <a:spcPct val="0"/>
              </a:spcBef>
              <a:buNone/>
            </a:pPr>
            <a:endParaRPr lang="ru-RU" sz="2200" b="1" dirty="0"/>
          </a:p>
          <a:p>
            <a:pPr marL="0" indent="0" algn="just">
              <a:lnSpc>
                <a:spcPct val="80000"/>
              </a:lnSpc>
              <a:spcBef>
                <a:spcPct val="0"/>
              </a:spcBef>
              <a:buFont typeface="Arial" charset="0"/>
              <a:buNone/>
            </a:pPr>
            <a:r>
              <a:rPr lang="ru-RU" sz="2200" b="1" dirty="0"/>
              <a:t>	Приклад:  6FeCl</a:t>
            </a:r>
            <a:r>
              <a:rPr lang="ru-RU" sz="2200" b="1" baseline="-25000" dirty="0"/>
              <a:t>2</a:t>
            </a:r>
            <a:r>
              <a:rPr lang="ru-RU" sz="2200" b="1" dirty="0"/>
              <a:t>  + KClO</a:t>
            </a:r>
            <a:r>
              <a:rPr lang="ru-RU" sz="2200" b="1" baseline="-25000" dirty="0"/>
              <a:t>3</a:t>
            </a:r>
            <a:r>
              <a:rPr lang="ru-RU" sz="2200" b="1" dirty="0"/>
              <a:t> + 6HCl  = 6FeCl</a:t>
            </a:r>
            <a:r>
              <a:rPr lang="ru-RU" sz="2200" b="1" baseline="-25000" dirty="0"/>
              <a:t>3</a:t>
            </a:r>
            <a:r>
              <a:rPr lang="ru-RU" sz="2200" b="1" dirty="0"/>
              <a:t> + </a:t>
            </a:r>
            <a:r>
              <a:rPr lang="ru-RU" sz="2200" b="1" dirty="0" err="1"/>
              <a:t>KCl</a:t>
            </a:r>
            <a:r>
              <a:rPr lang="ru-RU" sz="2200" b="1" dirty="0"/>
              <a:t> + 3H</a:t>
            </a:r>
            <a:r>
              <a:rPr lang="ru-RU" sz="2200" b="1" baseline="-25000" dirty="0"/>
              <a:t>2</a:t>
            </a:r>
            <a:r>
              <a:rPr lang="ru-RU" sz="2200" b="1" dirty="0"/>
              <a:t>O</a:t>
            </a:r>
          </a:p>
          <a:p>
            <a:pPr marL="0" indent="0" algn="just">
              <a:lnSpc>
                <a:spcPct val="80000"/>
              </a:lnSpc>
              <a:spcBef>
                <a:spcPct val="0"/>
              </a:spcBef>
              <a:buFont typeface="Arial" charset="0"/>
              <a:buNone/>
            </a:pPr>
            <a:endParaRPr lang="ru-RU" sz="2200" b="1" dirty="0"/>
          </a:p>
          <a:p>
            <a:pPr marL="0" indent="0" algn="just">
              <a:lnSpc>
                <a:spcPct val="80000"/>
              </a:lnSpc>
              <a:spcBef>
                <a:spcPct val="0"/>
              </a:spcBef>
              <a:buNone/>
            </a:pPr>
            <a:r>
              <a:rPr lang="ru-RU" sz="2200" b="1" dirty="0"/>
              <a:t>	</a:t>
            </a:r>
            <a:r>
              <a:rPr lang="ru-RU" sz="2200" b="1" dirty="0" err="1">
                <a:solidFill>
                  <a:srgbClr val="C00000"/>
                </a:solidFill>
              </a:rPr>
              <a:t>Період</a:t>
            </a:r>
            <a:r>
              <a:rPr lang="ru-RU" sz="2200" b="1" dirty="0">
                <a:solidFill>
                  <a:srgbClr val="C00000"/>
                </a:solidFill>
              </a:rPr>
              <a:t> </a:t>
            </a:r>
            <a:r>
              <a:rPr lang="ru-RU" sz="2200" b="1" dirty="0" err="1">
                <a:solidFill>
                  <a:srgbClr val="C00000"/>
                </a:solidFill>
              </a:rPr>
              <a:t>напівперетворення</a:t>
            </a:r>
            <a:r>
              <a:rPr lang="ru-RU" sz="2200" b="1" dirty="0"/>
              <a:t> – час, </a:t>
            </a:r>
            <a:r>
              <a:rPr lang="ru-RU" sz="2200" b="1" dirty="0" err="1"/>
              <a:t>необхідний</a:t>
            </a:r>
            <a:r>
              <a:rPr lang="ru-RU" sz="2200" b="1" dirty="0"/>
              <a:t> для </a:t>
            </a:r>
            <a:r>
              <a:rPr lang="ru-RU" sz="2200" b="1" dirty="0" err="1"/>
              <a:t>перетворення</a:t>
            </a:r>
            <a:r>
              <a:rPr lang="ru-RU" sz="2200" b="1" dirty="0"/>
              <a:t> </a:t>
            </a:r>
            <a:r>
              <a:rPr lang="ru-RU" sz="2200" b="1" dirty="0" err="1"/>
              <a:t>половини</a:t>
            </a:r>
            <a:r>
              <a:rPr lang="ru-RU" sz="2200" b="1" dirty="0"/>
              <a:t> </a:t>
            </a:r>
            <a:r>
              <a:rPr lang="ru-RU" sz="2200" b="1" dirty="0" err="1"/>
              <a:t>вихідних</a:t>
            </a:r>
            <a:r>
              <a:rPr lang="ru-RU" sz="2200" b="1" dirty="0"/>
              <a:t> </a:t>
            </a:r>
            <a:r>
              <a:rPr lang="ru-RU" sz="2200" b="1" dirty="0" err="1"/>
              <a:t>речовин</a:t>
            </a:r>
            <a:r>
              <a:rPr lang="ru-RU" sz="2200" b="1" dirty="0"/>
              <a:t> в </a:t>
            </a:r>
            <a:r>
              <a:rPr lang="ru-RU" sz="2200" b="1" dirty="0" err="1"/>
              <a:t>продукти</a:t>
            </a:r>
            <a:r>
              <a:rPr lang="ru-RU" sz="2200" b="1" dirty="0"/>
              <a:t> </a:t>
            </a:r>
            <a:r>
              <a:rPr lang="ru-RU" sz="2200" b="1" dirty="0" err="1"/>
              <a:t>реакції</a:t>
            </a:r>
            <a:r>
              <a:rPr lang="ru-RU" sz="2200" b="1" dirty="0"/>
              <a:t> (</a:t>
            </a:r>
            <a:r>
              <a:rPr lang="ru-RU" sz="2200" b="1" dirty="0" err="1"/>
              <a:t>лік</a:t>
            </a:r>
            <a:r>
              <a:rPr lang="ru-RU" sz="2200" b="1" dirty="0"/>
              <a:t>. </a:t>
            </a:r>
            <a:r>
              <a:rPr lang="ru-RU" sz="2200" b="1" dirty="0" err="1"/>
              <a:t>препарати</a:t>
            </a:r>
            <a:r>
              <a:rPr lang="ru-RU" sz="2200" b="1" dirty="0"/>
              <a:t>).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39750" y="1457325"/>
            <a:ext cx="1439863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err="1">
                <a:solidFill>
                  <a:srgbClr val="FF0000"/>
                </a:solidFill>
                <a:latin typeface="Calibri"/>
                <a:cs typeface="+mn-cs"/>
              </a:rPr>
              <a:t>Приклади</a:t>
            </a:r>
            <a:r>
              <a:rPr lang="ru-RU" dirty="0">
                <a:solidFill>
                  <a:srgbClr val="FF0000"/>
                </a:solidFill>
                <a:latin typeface="Calibri"/>
                <a:cs typeface="+mn-cs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279452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" name="Заголовок 1"/>
          <p:cNvSpPr>
            <a:spLocks noGrp="1"/>
          </p:cNvSpPr>
          <p:nvPr>
            <p:ph type="title"/>
          </p:nvPr>
        </p:nvSpPr>
        <p:spPr>
          <a:xfrm>
            <a:off x="468313" y="-171450"/>
            <a:ext cx="8229600" cy="936625"/>
          </a:xfrm>
        </p:spPr>
        <p:txBody>
          <a:bodyPr/>
          <a:lstStyle/>
          <a:p>
            <a:r>
              <a:rPr lang="ru-RU" sz="2800" b="1" dirty="0">
                <a:solidFill>
                  <a:srgbClr val="C00000"/>
                </a:solidFill>
                <a:latin typeface="Arial" charset="0"/>
                <a:cs typeface="Arial" charset="0"/>
              </a:rPr>
              <a:t>К</a:t>
            </a:r>
            <a:r>
              <a:rPr lang="uk-UA" sz="2800" b="1" dirty="0">
                <a:solidFill>
                  <a:srgbClr val="C00000"/>
                </a:solidFill>
                <a:latin typeface="Arial" charset="0"/>
                <a:cs typeface="Arial" charset="0"/>
              </a:rPr>
              <a:t>І</a:t>
            </a:r>
            <a:r>
              <a:rPr lang="ru-RU" sz="2800" b="1" dirty="0">
                <a:solidFill>
                  <a:srgbClr val="C00000"/>
                </a:solidFill>
                <a:latin typeface="Arial" charset="0"/>
                <a:cs typeface="Arial" charset="0"/>
              </a:rPr>
              <a:t>НЕТИКА НЕОБОРОТНИХ РЕАКЦІЙ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0" y="620688"/>
                <a:ext cx="9144000" cy="6237312"/>
              </a:xfrm>
            </p:spPr>
            <p:txBody>
              <a:bodyPr rtlCol="0">
                <a:normAutofit/>
              </a:bodyPr>
              <a:lstStyle/>
              <a:p>
                <a:pPr marL="0" indent="0" algn="ctr">
                  <a:spcBef>
                    <a:spcPct val="0"/>
                  </a:spcBef>
                  <a:buFont typeface="Arial" pitchFamily="34" charset="0"/>
                  <a:buNone/>
                  <a:defRPr/>
                </a:pPr>
                <a:r>
                  <a:rPr lang="ru-RU" sz="2800" b="1" dirty="0" err="1">
                    <a:solidFill>
                      <a:srgbClr val="FF0000"/>
                    </a:solidFill>
                    <a:latin typeface="Arial" charset="0"/>
                  </a:rPr>
                  <a:t>Реакції</a:t>
                </a:r>
                <a:r>
                  <a:rPr lang="ru-RU" sz="2800" b="1" dirty="0">
                    <a:solidFill>
                      <a:srgbClr val="FF0000"/>
                    </a:solidFill>
                    <a:latin typeface="Arial" charset="0"/>
                  </a:rPr>
                  <a:t> </a:t>
                </a:r>
                <a:r>
                  <a:rPr lang="ru-RU" sz="2800" b="1" dirty="0" err="1">
                    <a:solidFill>
                      <a:srgbClr val="FF0000"/>
                    </a:solidFill>
                    <a:latin typeface="Arial" charset="0"/>
                  </a:rPr>
                  <a:t>нульового</a:t>
                </a:r>
                <a:r>
                  <a:rPr lang="ru-RU" sz="2800" b="1" dirty="0">
                    <a:solidFill>
                      <a:srgbClr val="FF0000"/>
                    </a:solidFill>
                    <a:latin typeface="Arial" charset="0"/>
                  </a:rPr>
                  <a:t> порядку.</a:t>
                </a:r>
              </a:p>
              <a:p>
                <a:pPr marL="0" indent="0" algn="just">
                  <a:spcBef>
                    <a:spcPct val="0"/>
                  </a:spcBef>
                  <a:buFont typeface="Arial" pitchFamily="34" charset="0"/>
                  <a:buNone/>
                  <a:defRPr/>
                </a:pPr>
                <a:r>
                  <a:rPr lang="ru-RU" sz="2800" b="1" dirty="0">
                    <a:solidFill>
                      <a:srgbClr val="FF0000"/>
                    </a:solidFill>
                    <a:latin typeface="Arial" charset="0"/>
                  </a:rPr>
                  <a:t> </a:t>
                </a:r>
                <a:r>
                  <a:rPr lang="ru-RU" sz="2400" dirty="0" err="1">
                    <a:latin typeface="Arial" charset="0"/>
                  </a:rPr>
                  <a:t>Швидкість</a:t>
                </a:r>
                <a:r>
                  <a:rPr lang="ru-RU" sz="2400" dirty="0">
                    <a:latin typeface="Arial" charset="0"/>
                  </a:rPr>
                  <a:t> </a:t>
                </a:r>
                <a:r>
                  <a:rPr lang="ru-RU" sz="2400" dirty="0" err="1">
                    <a:latin typeface="Arial" charset="0"/>
                  </a:rPr>
                  <a:t>багатьох</a:t>
                </a:r>
                <a:r>
                  <a:rPr lang="ru-RU" sz="2400" dirty="0">
                    <a:latin typeface="Arial" charset="0"/>
                  </a:rPr>
                  <a:t> </a:t>
                </a:r>
                <a:r>
                  <a:rPr lang="ru-RU" sz="2400" dirty="0" err="1">
                    <a:latin typeface="Arial" charset="0"/>
                  </a:rPr>
                  <a:t>реакцій</a:t>
                </a:r>
                <a:r>
                  <a:rPr lang="ru-RU" sz="2400" dirty="0">
                    <a:latin typeface="Arial" charset="0"/>
                  </a:rPr>
                  <a:t> в </a:t>
                </a:r>
                <a:r>
                  <a:rPr lang="ru-RU" sz="2400" dirty="0" err="1">
                    <a:latin typeface="Arial" charset="0"/>
                  </a:rPr>
                  <a:t>організмі</a:t>
                </a:r>
                <a:r>
                  <a:rPr lang="ru-RU" sz="2400" dirty="0">
                    <a:latin typeface="Arial" charset="0"/>
                  </a:rPr>
                  <a:t> (</a:t>
                </a:r>
                <a:r>
                  <a:rPr lang="ru-RU" sz="2400" dirty="0" err="1">
                    <a:latin typeface="Arial" charset="0"/>
                  </a:rPr>
                  <a:t>ферментативні</a:t>
                </a:r>
                <a:r>
                  <a:rPr lang="ru-RU" sz="2400" dirty="0">
                    <a:latin typeface="Arial" charset="0"/>
                  </a:rPr>
                  <a:t> </a:t>
                </a:r>
                <a:r>
                  <a:rPr lang="ru-RU" sz="2400" dirty="0" err="1">
                    <a:latin typeface="Arial" charset="0"/>
                  </a:rPr>
                  <a:t>процеси</a:t>
                </a:r>
                <a:r>
                  <a:rPr lang="ru-RU" sz="2400" dirty="0">
                    <a:latin typeface="Arial" charset="0"/>
                  </a:rPr>
                  <a:t>) не </a:t>
                </a:r>
                <a:r>
                  <a:rPr lang="ru-RU" sz="2400" dirty="0" err="1">
                    <a:latin typeface="Arial" charset="0"/>
                  </a:rPr>
                  <a:t>залежить</a:t>
                </a:r>
                <a:r>
                  <a:rPr lang="ru-RU" sz="2400" dirty="0">
                    <a:latin typeface="Arial" charset="0"/>
                  </a:rPr>
                  <a:t> </a:t>
                </a:r>
                <a:r>
                  <a:rPr lang="ru-RU" sz="2400" dirty="0" err="1">
                    <a:latin typeface="Arial" charset="0"/>
                  </a:rPr>
                  <a:t>від</a:t>
                </a:r>
                <a:r>
                  <a:rPr lang="ru-RU" sz="2400" dirty="0">
                    <a:latin typeface="Arial" charset="0"/>
                  </a:rPr>
                  <a:t> </a:t>
                </a:r>
                <a:r>
                  <a:rPr lang="ru-RU" sz="2400" dirty="0" err="1">
                    <a:latin typeface="Arial" charset="0"/>
                  </a:rPr>
                  <a:t>концентрації</a:t>
                </a:r>
                <a:r>
                  <a:rPr lang="ru-RU" sz="2400" dirty="0">
                    <a:latin typeface="Arial" charset="0"/>
                  </a:rPr>
                  <a:t> </a:t>
                </a:r>
                <a:r>
                  <a:rPr lang="ru-RU" sz="2400" dirty="0" err="1">
                    <a:latin typeface="Arial" charset="0"/>
                  </a:rPr>
                  <a:t>реагуючих</a:t>
                </a:r>
                <a:r>
                  <a:rPr lang="ru-RU" sz="2400" dirty="0">
                    <a:latin typeface="Arial" charset="0"/>
                  </a:rPr>
                  <a:t> </a:t>
                </a:r>
                <a:r>
                  <a:rPr lang="ru-RU" sz="2400" dirty="0" err="1">
                    <a:latin typeface="Arial" charset="0"/>
                  </a:rPr>
                  <a:t>речовин</a:t>
                </a:r>
                <a:r>
                  <a:rPr lang="ru-RU" sz="2400" dirty="0">
                    <a:latin typeface="Arial" charset="0"/>
                  </a:rPr>
                  <a:t> і </a:t>
                </a:r>
                <a:r>
                  <a:rPr lang="ru-RU" sz="2400" dirty="0" err="1">
                    <a:latin typeface="Arial" charset="0"/>
                  </a:rPr>
                  <a:t>постійна</a:t>
                </a:r>
                <a:r>
                  <a:rPr lang="ru-RU" sz="2400" dirty="0">
                    <a:latin typeface="Arial" charset="0"/>
                  </a:rPr>
                  <a:t>, </a:t>
                </a:r>
                <a:r>
                  <a:rPr lang="ru-RU" sz="2400" dirty="0" err="1">
                    <a:latin typeface="Arial" charset="0"/>
                  </a:rPr>
                  <a:t>тобто</a:t>
                </a:r>
                <a:r>
                  <a:rPr lang="ru-RU" sz="2400" dirty="0">
                    <a:latin typeface="Arial" charset="0"/>
                  </a:rPr>
                  <a:t> </a:t>
                </a:r>
                <a:r>
                  <a:rPr lang="ru-RU" sz="2400" dirty="0" err="1">
                    <a:latin typeface="Arial" charset="0"/>
                  </a:rPr>
                  <a:t>реакція</a:t>
                </a:r>
                <a:r>
                  <a:rPr lang="ru-RU" sz="2400" dirty="0">
                    <a:latin typeface="Arial" charset="0"/>
                  </a:rPr>
                  <a:t> </a:t>
                </a:r>
                <a:r>
                  <a:rPr lang="ru-RU" sz="2400" dirty="0" err="1">
                    <a:latin typeface="Arial" charset="0"/>
                  </a:rPr>
                  <a:t>протікає</a:t>
                </a:r>
                <a:r>
                  <a:rPr lang="ru-RU" sz="2400" dirty="0">
                    <a:latin typeface="Arial" charset="0"/>
                  </a:rPr>
                  <a:t> </a:t>
                </a:r>
                <a:r>
                  <a:rPr lang="ru-RU" sz="2400" dirty="0">
                    <a:solidFill>
                      <a:srgbClr val="FF0000"/>
                    </a:solidFill>
                    <a:latin typeface="Arial" charset="0"/>
                  </a:rPr>
                  <a:t>по </a:t>
                </a:r>
                <a:r>
                  <a:rPr lang="ru-RU" sz="2400" dirty="0" err="1">
                    <a:solidFill>
                      <a:srgbClr val="FF0000"/>
                    </a:solidFill>
                    <a:latin typeface="Arial" charset="0"/>
                  </a:rPr>
                  <a:t>нульовому</a:t>
                </a:r>
                <a:r>
                  <a:rPr lang="ru-RU" sz="2400" dirty="0">
                    <a:solidFill>
                      <a:srgbClr val="FF0000"/>
                    </a:solidFill>
                    <a:latin typeface="Arial" charset="0"/>
                  </a:rPr>
                  <a:t> порядку</a:t>
                </a:r>
                <a:r>
                  <a:rPr lang="ru-RU" sz="2400" b="1" dirty="0">
                    <a:solidFill>
                      <a:srgbClr val="FF0000"/>
                    </a:solidFill>
                    <a:latin typeface="Arial" charset="0"/>
                  </a:rPr>
                  <a:t>:</a:t>
                </a:r>
                <a:r>
                  <a:rPr lang="ru-RU" sz="2400" dirty="0">
                    <a:solidFill>
                      <a:srgbClr val="FF0000"/>
                    </a:solidFill>
                    <a:latin typeface="Arial" charset="0"/>
                  </a:rPr>
                  <a:t> </a:t>
                </a:r>
                <a:endParaRPr lang="en-US" sz="2400" b="1" dirty="0">
                  <a:solidFill>
                    <a:srgbClr val="FF0000"/>
                  </a:solidFill>
                  <a:latin typeface="Arial" charset="0"/>
                  <a:sym typeface="Symbol" pitchFamily="18" charset="2"/>
                </a:endParaRPr>
              </a:p>
              <a:p>
                <a:pPr marL="0" indent="0" algn="ctr">
                  <a:spcBef>
                    <a:spcPct val="0"/>
                  </a:spcBef>
                  <a:buFont typeface="Symbol" pitchFamily="18" charset="2"/>
                  <a:buChar char="u"/>
                  <a:defRPr/>
                </a:pPr>
                <a:endParaRPr lang="ru-RU" sz="2400" b="1" dirty="0">
                  <a:latin typeface="Arial" charset="0"/>
                </a:endParaRPr>
              </a:p>
              <a:p>
                <a:pPr marL="0" indent="0" algn="ctr">
                  <a:spcBef>
                    <a:spcPct val="0"/>
                  </a:spcBef>
                  <a:buNone/>
                  <a:defRPr/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  <a:cs typeface="Arial" panose="020B0604020202020204" pitchFamily="34" charset="0"/>
                      </a:rPr>
                      <m:t>𝑣</m:t>
                    </m:r>
                    <m:r>
                      <a:rPr lang="en-US" sz="2400" i="1">
                        <a:latin typeface="Cambria Math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ru-RU" sz="2400" b="1" dirty="0" smtClean="0">
                    <a:latin typeface="Arial" charset="0"/>
                  </a:rPr>
                  <a:t>=                </a:t>
                </a:r>
                <a:r>
                  <a:rPr lang="en-US" sz="2400" b="1" dirty="0">
                    <a:latin typeface="Arial" charset="0"/>
                  </a:rPr>
                  <a:t>= k</a:t>
                </a:r>
                <a:r>
                  <a:rPr lang="ru-RU" sz="2400" b="1" dirty="0">
                    <a:latin typeface="Arial" charset="0"/>
                  </a:rPr>
                  <a:t>    </a:t>
                </a:r>
                <a:r>
                  <a:rPr lang="ru-RU" sz="2400" b="1" dirty="0" err="1">
                    <a:latin typeface="Arial" charset="0"/>
                  </a:rPr>
                  <a:t>або</a:t>
                </a:r>
                <a:r>
                  <a:rPr lang="ru-RU" sz="2400" dirty="0">
                    <a:latin typeface="Arial" charset="0"/>
                  </a:rPr>
                  <a:t>  </a:t>
                </a:r>
                <a:r>
                  <a:rPr lang="ru-RU" sz="2400" b="1" dirty="0">
                    <a:latin typeface="Arial" charset="0"/>
                  </a:rPr>
                  <a:t>С = </a:t>
                </a:r>
                <a:r>
                  <a:rPr lang="ru-RU" sz="2400" b="1" dirty="0" err="1">
                    <a:latin typeface="Arial" charset="0"/>
                  </a:rPr>
                  <a:t>С</a:t>
                </a:r>
                <a:r>
                  <a:rPr lang="ru-RU" sz="2400" b="1" baseline="-25000" dirty="0" err="1">
                    <a:latin typeface="Arial" charset="0"/>
                  </a:rPr>
                  <a:t>o</a:t>
                </a:r>
                <a:r>
                  <a:rPr lang="ru-RU" sz="2400" b="1" dirty="0">
                    <a:latin typeface="Arial" charset="0"/>
                  </a:rPr>
                  <a:t> –</a:t>
                </a:r>
                <a:r>
                  <a:rPr lang="en-US" sz="2400" b="1" dirty="0">
                    <a:latin typeface="Arial" charset="0"/>
                  </a:rPr>
                  <a:t>k</a:t>
                </a:r>
                <a:r>
                  <a:rPr lang="en-US" sz="2400" b="1" dirty="0">
                    <a:latin typeface="Arial" charset="0"/>
                    <a:sym typeface="Symbol" pitchFamily="18" charset="2"/>
                  </a:rPr>
                  <a:t></a:t>
                </a:r>
                <a:r>
                  <a:rPr lang="en-US" sz="2400" b="1" dirty="0">
                    <a:latin typeface="Arial" charset="0"/>
                  </a:rPr>
                  <a:t> ,</a:t>
                </a:r>
                <a:r>
                  <a:rPr lang="uk-UA" sz="2400" b="1" dirty="0">
                    <a:latin typeface="Arial" charset="0"/>
                  </a:rPr>
                  <a:t> </a:t>
                </a:r>
                <a:r>
                  <a:rPr lang="en-US" sz="2400" b="1" dirty="0">
                    <a:latin typeface="Arial" charset="0"/>
                  </a:rPr>
                  <a:t> </a:t>
                </a:r>
                <a:endParaRPr lang="ru-RU" sz="2400" dirty="0">
                  <a:latin typeface="Arial" charset="0"/>
                </a:endParaRPr>
              </a:p>
              <a:p>
                <a:pPr marL="0" indent="0" algn="ctr">
                  <a:spcBef>
                    <a:spcPct val="0"/>
                  </a:spcBef>
                  <a:buFont typeface="Arial" pitchFamily="34" charset="0"/>
                  <a:buNone/>
                  <a:defRPr/>
                </a:pPr>
                <a:endParaRPr lang="ru-RU" sz="2400" dirty="0">
                  <a:latin typeface="Arial" charset="0"/>
                </a:endParaRPr>
              </a:p>
              <a:p>
                <a:pPr marL="0" indent="0" algn="ctr">
                  <a:spcBef>
                    <a:spcPct val="0"/>
                  </a:spcBef>
                  <a:buFont typeface="Arial" pitchFamily="34" charset="0"/>
                  <a:buNone/>
                  <a:defRPr/>
                </a:pPr>
                <a:r>
                  <a:rPr lang="ru-RU" sz="2400" dirty="0">
                    <a:latin typeface="Arial" charset="0"/>
                  </a:rPr>
                  <a:t>, де</a:t>
                </a:r>
              </a:p>
              <a:p>
                <a:pPr marL="0" indent="0" algn="ctr">
                  <a:spcBef>
                    <a:spcPct val="0"/>
                  </a:spcBef>
                  <a:buFont typeface="Arial" pitchFamily="34" charset="0"/>
                  <a:buNone/>
                  <a:defRPr/>
                </a:pPr>
                <a:endParaRPr lang="ru-RU" sz="2400" dirty="0">
                  <a:latin typeface="Arial" charset="0"/>
                </a:endParaRPr>
              </a:p>
              <a:p>
                <a:pPr marL="0" indent="0">
                  <a:spcBef>
                    <a:spcPct val="0"/>
                  </a:spcBef>
                  <a:buFont typeface="Arial" pitchFamily="34" charset="0"/>
                  <a:buNone/>
                  <a:defRPr/>
                </a:pPr>
                <a:r>
                  <a:rPr lang="ru-RU" sz="2400" dirty="0">
                    <a:latin typeface="Arial" charset="0"/>
                  </a:rPr>
                  <a:t>С</a:t>
                </a:r>
                <a:r>
                  <a:rPr lang="ru-RU" sz="2400" baseline="-25000" dirty="0">
                    <a:latin typeface="Arial" charset="0"/>
                  </a:rPr>
                  <a:t>о</a:t>
                </a:r>
                <a:r>
                  <a:rPr lang="ru-RU" sz="2400" dirty="0">
                    <a:latin typeface="Arial" charset="0"/>
                  </a:rPr>
                  <a:t> – </a:t>
                </a:r>
                <a:r>
                  <a:rPr lang="ru-RU" sz="2000" dirty="0">
                    <a:latin typeface="Arial" charset="0"/>
                  </a:rPr>
                  <a:t>початкова </a:t>
                </a:r>
                <a:r>
                  <a:rPr lang="ru-RU" sz="2000" dirty="0" err="1">
                    <a:latin typeface="Arial" charset="0"/>
                  </a:rPr>
                  <a:t>молярна</a:t>
                </a:r>
                <a:r>
                  <a:rPr lang="ru-RU" sz="2000" dirty="0">
                    <a:latin typeface="Arial" charset="0"/>
                  </a:rPr>
                  <a:t> </a:t>
                </a:r>
                <a:r>
                  <a:rPr lang="ru-RU" sz="2000" dirty="0" err="1">
                    <a:latin typeface="Arial" charset="0"/>
                  </a:rPr>
                  <a:t>концентрація</a:t>
                </a:r>
                <a:r>
                  <a:rPr lang="ru-RU" sz="2000" dirty="0">
                    <a:latin typeface="Arial" charset="0"/>
                  </a:rPr>
                  <a:t>, </a:t>
                </a:r>
                <a:r>
                  <a:rPr lang="ru-RU" sz="2000" b="1" dirty="0">
                    <a:latin typeface="Arial" charset="0"/>
                  </a:rPr>
                  <a:t>С</a:t>
                </a:r>
                <a:r>
                  <a:rPr lang="ru-RU" sz="2000" dirty="0">
                    <a:latin typeface="Arial" charset="0"/>
                  </a:rPr>
                  <a:t> – </a:t>
                </a:r>
                <a:r>
                  <a:rPr lang="ru-RU" sz="2000" dirty="0" err="1">
                    <a:latin typeface="Arial" charset="0"/>
                  </a:rPr>
                  <a:t>концентрація</a:t>
                </a:r>
                <a:r>
                  <a:rPr lang="ru-RU" sz="2000" dirty="0">
                    <a:latin typeface="Arial" charset="0"/>
                  </a:rPr>
                  <a:t> в момент часу </a:t>
                </a:r>
                <a:r>
                  <a:rPr lang="en-US" sz="2800" b="1" dirty="0">
                    <a:latin typeface="Arial" charset="0"/>
                    <a:sym typeface="Symbol" pitchFamily="18" charset="2"/>
                  </a:rPr>
                  <a:t></a:t>
                </a:r>
                <a:r>
                  <a:rPr lang="ru-RU" sz="2800" dirty="0">
                    <a:latin typeface="Arial" charset="0"/>
                  </a:rPr>
                  <a:t>,</a:t>
                </a:r>
                <a:endParaRPr lang="ru-RU" sz="2000" dirty="0">
                  <a:latin typeface="Arial" charset="0"/>
                </a:endParaRPr>
              </a:p>
              <a:p>
                <a:pPr marL="0" indent="0">
                  <a:spcBef>
                    <a:spcPct val="0"/>
                  </a:spcBef>
                  <a:buFont typeface="Arial" pitchFamily="34" charset="0"/>
                  <a:buNone/>
                  <a:defRPr/>
                </a:pPr>
                <a:r>
                  <a:rPr lang="en-US" sz="2000" b="1" dirty="0">
                    <a:latin typeface="Arial" charset="0"/>
                  </a:rPr>
                  <a:t>k</a:t>
                </a:r>
                <a:r>
                  <a:rPr lang="ru-RU" sz="1600" b="1" dirty="0">
                    <a:latin typeface="Arial" charset="0"/>
                  </a:rPr>
                  <a:t>о</a:t>
                </a:r>
                <a:r>
                  <a:rPr lang="ru-RU" sz="2000" dirty="0">
                    <a:latin typeface="Arial" charset="0"/>
                  </a:rPr>
                  <a:t> – константа </a:t>
                </a:r>
                <a:r>
                  <a:rPr lang="ru-RU" sz="2000" dirty="0" err="1">
                    <a:latin typeface="Arial" charset="0"/>
                  </a:rPr>
                  <a:t>швидкості</a:t>
                </a:r>
                <a:r>
                  <a:rPr lang="ru-RU" sz="2000" dirty="0">
                    <a:latin typeface="Arial" charset="0"/>
                  </a:rPr>
                  <a:t> </a:t>
                </a:r>
                <a:r>
                  <a:rPr lang="ru-RU" sz="2000" dirty="0" err="1">
                    <a:latin typeface="Arial" charset="0"/>
                  </a:rPr>
                  <a:t>реакції</a:t>
                </a:r>
                <a:r>
                  <a:rPr lang="ru-RU" sz="2000" dirty="0">
                    <a:latin typeface="Arial" charset="0"/>
                  </a:rPr>
                  <a:t> </a:t>
                </a:r>
                <a:r>
                  <a:rPr lang="ru-RU" sz="2000" dirty="0" err="1">
                    <a:latin typeface="Arial" charset="0"/>
                  </a:rPr>
                  <a:t>нульового</a:t>
                </a:r>
                <a:r>
                  <a:rPr lang="ru-RU" sz="2000" dirty="0">
                    <a:latin typeface="Arial" charset="0"/>
                  </a:rPr>
                  <a:t> порядку, </a:t>
                </a:r>
                <a:r>
                  <a:rPr lang="ru-RU" sz="2000" dirty="0" err="1">
                    <a:latin typeface="Arial" charset="0"/>
                  </a:rPr>
                  <a:t>вимірюється</a:t>
                </a:r>
                <a:r>
                  <a:rPr lang="ru-RU" sz="2000" dirty="0">
                    <a:latin typeface="Arial" charset="0"/>
                  </a:rPr>
                  <a:t> в моль/</a:t>
                </a:r>
                <a:r>
                  <a:rPr lang="ru-RU" sz="2000" dirty="0" err="1">
                    <a:latin typeface="Arial" charset="0"/>
                  </a:rPr>
                  <a:t>л·с</a:t>
                </a:r>
                <a:r>
                  <a:rPr lang="ru-RU" sz="2000" dirty="0">
                    <a:latin typeface="Arial" charset="0"/>
                  </a:rPr>
                  <a:t>.</a:t>
                </a:r>
                <a:r>
                  <a:rPr lang="ru-RU" sz="2400" dirty="0">
                    <a:latin typeface="Arial" charset="0"/>
                  </a:rPr>
                  <a:t> </a:t>
                </a:r>
                <a:endParaRPr lang="uk-UA" sz="2400" dirty="0">
                  <a:latin typeface="Arial" charset="0"/>
                </a:endParaRPr>
              </a:p>
              <a:p>
                <a:pPr marL="0" indent="0">
                  <a:spcBef>
                    <a:spcPct val="0"/>
                  </a:spcBef>
                  <a:buFont typeface="Arial" pitchFamily="34" charset="0"/>
                  <a:buNone/>
                  <a:defRPr/>
                </a:pPr>
                <a:r>
                  <a:rPr lang="ru-RU" sz="2400" dirty="0">
                    <a:latin typeface="Arial" charset="0"/>
                  </a:rPr>
                  <a:t>Час </a:t>
                </a:r>
                <a:r>
                  <a:rPr lang="ru-RU" sz="2400" dirty="0" err="1">
                    <a:latin typeface="Arial" charset="0"/>
                  </a:rPr>
                  <a:t>напівперетворення</a:t>
                </a:r>
                <a:r>
                  <a:rPr lang="ru-RU" sz="2400" dirty="0">
                    <a:latin typeface="Arial" charset="0"/>
                  </a:rPr>
                  <a:t> </a:t>
                </a:r>
                <a:r>
                  <a:rPr lang="ru-RU" sz="2400" dirty="0" err="1">
                    <a:latin typeface="Arial" charset="0"/>
                  </a:rPr>
                  <a:t>пропорційний</a:t>
                </a:r>
                <a:r>
                  <a:rPr lang="ru-RU" sz="2400" dirty="0">
                    <a:latin typeface="Arial" charset="0"/>
                  </a:rPr>
                  <a:t> </a:t>
                </a:r>
                <a:r>
                  <a:rPr lang="ru-RU" sz="2400" dirty="0" err="1">
                    <a:latin typeface="Arial" charset="0"/>
                  </a:rPr>
                  <a:t>початковій</a:t>
                </a:r>
                <a:r>
                  <a:rPr lang="ru-RU" sz="2400" dirty="0">
                    <a:latin typeface="Arial" charset="0"/>
                  </a:rPr>
                  <a:t> </a:t>
                </a:r>
                <a:r>
                  <a:rPr lang="ru-RU" sz="2400" dirty="0" err="1">
                    <a:latin typeface="Arial" charset="0"/>
                  </a:rPr>
                  <a:t>концентрації</a:t>
                </a:r>
                <a:r>
                  <a:rPr lang="ru-RU" sz="2400" dirty="0">
                    <a:latin typeface="Arial" charset="0"/>
                  </a:rPr>
                  <a:t> </a:t>
                </a:r>
                <a:r>
                  <a:rPr lang="ru-RU" sz="2400" dirty="0" err="1">
                    <a:latin typeface="Arial" charset="0"/>
                  </a:rPr>
                  <a:t>вихідної</a:t>
                </a:r>
                <a:r>
                  <a:rPr lang="ru-RU" sz="2400" dirty="0">
                    <a:latin typeface="Arial" charset="0"/>
                  </a:rPr>
                  <a:t> </a:t>
                </a:r>
                <a:r>
                  <a:rPr lang="ru-RU" sz="2400" dirty="0" err="1">
                    <a:latin typeface="Arial" charset="0"/>
                  </a:rPr>
                  <a:t>речовини</a:t>
                </a:r>
                <a:r>
                  <a:rPr lang="ru-RU" sz="2400" dirty="0">
                    <a:latin typeface="Arial" charset="0"/>
                  </a:rPr>
                  <a:t>:     </a:t>
                </a:r>
              </a:p>
              <a:p>
                <a:pPr marL="0" indent="0" algn="ctr">
                  <a:spcBef>
                    <a:spcPct val="0"/>
                  </a:spcBef>
                  <a:buFont typeface="Arial" pitchFamily="34" charset="0"/>
                  <a:buNone/>
                  <a:defRPr/>
                </a:pPr>
                <a:r>
                  <a:rPr lang="en-US" sz="2800" b="1" dirty="0">
                    <a:latin typeface="Arial" charset="0"/>
                    <a:sym typeface="Symbol" pitchFamily="18" charset="2"/>
                  </a:rPr>
                  <a:t></a:t>
                </a:r>
                <a:r>
                  <a:rPr lang="ru-RU" sz="2400" dirty="0">
                    <a:latin typeface="Arial" charset="0"/>
                  </a:rPr>
                  <a:t> </a:t>
                </a:r>
                <a:r>
                  <a:rPr lang="ru-RU" sz="1600" b="1" dirty="0">
                    <a:latin typeface="Arial" charset="0"/>
                  </a:rPr>
                  <a:t>1/2</a:t>
                </a:r>
                <a:r>
                  <a:rPr lang="ru-RU" sz="1600" dirty="0">
                    <a:latin typeface="Arial" charset="0"/>
                  </a:rPr>
                  <a:t> </a:t>
                </a:r>
                <a:r>
                  <a:rPr lang="ru-RU" sz="2400" dirty="0">
                    <a:latin typeface="Arial" charset="0"/>
                  </a:rPr>
                  <a:t> =  </a:t>
                </a:r>
                <a:r>
                  <a:rPr lang="en-US" sz="2400" dirty="0">
                    <a:latin typeface="Arial" charset="0"/>
                  </a:rPr>
                  <a:t>C</a:t>
                </a:r>
                <a:r>
                  <a:rPr lang="en-US" sz="1800" dirty="0">
                    <a:latin typeface="Arial" charset="0"/>
                  </a:rPr>
                  <a:t>o</a:t>
                </a:r>
                <a:r>
                  <a:rPr lang="ru-RU" sz="2400" dirty="0">
                    <a:latin typeface="Arial" charset="0"/>
                  </a:rPr>
                  <a:t>/2</a:t>
                </a:r>
                <a:r>
                  <a:rPr lang="en-US" sz="2400" dirty="0">
                    <a:latin typeface="Arial" charset="0"/>
                  </a:rPr>
                  <a:t>k</a:t>
                </a:r>
                <a:r>
                  <a:rPr lang="ru-RU" sz="1800" dirty="0">
                    <a:latin typeface="Arial" charset="0"/>
                  </a:rPr>
                  <a:t>о</a:t>
                </a:r>
              </a:p>
              <a:p>
                <a:pPr fontAlgn="auto">
                  <a:spcAft>
                    <a:spcPts val="0"/>
                  </a:spcAft>
                  <a:buFont typeface="Arial" pitchFamily="34" charset="0"/>
                  <a:buChar char="•"/>
                  <a:defRPr/>
                </a:pPr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620688"/>
                <a:ext cx="9144000" cy="6237312"/>
              </a:xfrm>
              <a:blipFill rotWithShape="1">
                <a:blip r:embed="rId3"/>
                <a:stretch>
                  <a:fillRect l="-1000" t="-978" r="-1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048" name="Object 24"/>
          <p:cNvGraphicFramePr>
            <a:graphicFrameLocks noChangeAspect="1"/>
          </p:cNvGraphicFramePr>
          <p:nvPr>
            <p:extLst/>
          </p:nvPr>
        </p:nvGraphicFramePr>
        <p:xfrm>
          <a:off x="2668081" y="3228541"/>
          <a:ext cx="1387475" cy="649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50" name="Формула" r:id="rId4" imgW="965200" imgH="444500" progId="Equation.3">
                  <p:embed/>
                </p:oleObj>
              </mc:Choice>
              <mc:Fallback>
                <p:oleObj name="Формула" r:id="rId4" imgW="965200" imgH="444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8081" y="3228541"/>
                        <a:ext cx="1387475" cy="6492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49" name="Object 25"/>
          <p:cNvGraphicFramePr>
            <a:graphicFrameLocks noChangeAspect="1"/>
          </p:cNvGraphicFramePr>
          <p:nvPr>
            <p:extLst/>
          </p:nvPr>
        </p:nvGraphicFramePr>
        <p:xfrm>
          <a:off x="2555776" y="2492896"/>
          <a:ext cx="1254125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51" name="Формула" r:id="rId6" imgW="863225" imgH="444307" progId="Equation.3">
                  <p:embed/>
                </p:oleObj>
              </mc:Choice>
              <mc:Fallback>
                <p:oleObj name="Формула" r:id="rId6" imgW="863225" imgH="444307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776" y="2492896"/>
                        <a:ext cx="1254125" cy="647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10611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081A609-BEE6-468D-A674-6552FAC4B8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48680"/>
          </a:xfrm>
        </p:spPr>
        <p:txBody>
          <a:bodyPr/>
          <a:lstStyle/>
          <a:p>
            <a:pPr algn="ctr"/>
            <a:r>
              <a:rPr lang="uk-UA" dirty="0">
                <a:solidFill>
                  <a:srgbClr val="FF0000"/>
                </a:solidFill>
              </a:rPr>
              <a:t>РЕАКЦІЇ ПЕРШОГО ПОРЯДКУ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63663B2-9195-4B75-821F-66EEE01B4E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20688"/>
            <a:ext cx="9144000" cy="4525963"/>
          </a:xfrm>
        </p:spPr>
        <p:txBody>
          <a:bodyPr/>
          <a:lstStyle/>
          <a:p>
            <a:pPr marL="0" indent="0">
              <a:buNone/>
            </a:pPr>
            <a:r>
              <a:rPr lang="uk-UA" sz="2000" dirty="0">
                <a:latin typeface="Arial" panose="020B0604020202020204" pitchFamily="34" charset="0"/>
                <a:cs typeface="Arial" panose="020B0604020202020204" pitchFamily="34" charset="0"/>
              </a:rPr>
              <a:t>Реакції розкладання 2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sz="20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sz="2000" baseline="-250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→2N</a:t>
            </a:r>
            <a:r>
              <a:rPr lang="en-US" sz="20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sz="2000" baseline="-250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+O</a:t>
            </a:r>
            <a:r>
              <a:rPr lang="en-US" sz="20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  <a:p>
            <a:pPr marL="0" indent="0">
              <a:buNone/>
            </a:pP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Це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реакц</a:t>
            </a:r>
            <a:r>
              <a:rPr lang="uk-UA" sz="2000" dirty="0" err="1">
                <a:latin typeface="Arial" panose="020B0604020202020204" pitchFamily="34" charset="0"/>
                <a:cs typeface="Arial" panose="020B0604020202020204" pitchFamily="34" charset="0"/>
              </a:rPr>
              <a:t>ії</a:t>
            </a:r>
            <a:r>
              <a:rPr lang="uk-UA" sz="2000" dirty="0">
                <a:latin typeface="Arial" panose="020B0604020202020204" pitchFamily="34" charset="0"/>
                <a:cs typeface="Arial" panose="020B0604020202020204" pitchFamily="34" charset="0"/>
              </a:rPr>
              <a:t>, які протікають при значному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2000" dirty="0">
                <a:latin typeface="Arial" panose="020B0604020202020204" pitchFamily="34" charset="0"/>
                <a:cs typeface="Arial" panose="020B0604020202020204" pitchFamily="34" charset="0"/>
              </a:rPr>
              <a:t>надлишку одного з реагентів (гідролізу, кінцеві стадії ферментативних процесів, реакції антигенів з вітамінами та ін.)</a:t>
            </a:r>
          </a:p>
          <a:p>
            <a:pPr marL="0" indent="0" algn="ctr">
              <a:buNone/>
            </a:pPr>
            <a:r>
              <a:rPr lang="uk-UA" sz="2000" i="1" dirty="0">
                <a:latin typeface="Arial" panose="020B0604020202020204" pitchFamily="34" charset="0"/>
                <a:cs typeface="Arial" panose="020B0604020202020204" pitchFamily="34" charset="0"/>
              </a:rPr>
              <a:t>Рівняння кінетики швидкості реакції першого порядку у диференційному вигляді має вигляд:</a:t>
            </a:r>
            <a:endParaRPr lang="en-US" sz="2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en-US" sz="2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en-US" sz="2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en-US" sz="2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uk-UA" sz="2000" i="1" dirty="0">
                <a:latin typeface="Arial" panose="020B0604020202020204" pitchFamily="34" charset="0"/>
                <a:cs typeface="Arial" panose="020B0604020202020204" pitchFamily="34" charset="0"/>
              </a:rPr>
              <a:t>Константа швидкості реакції К</a:t>
            </a:r>
            <a:r>
              <a:rPr lang="uk-UA" sz="2000" i="1" baseline="-25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uk-UA" sz="2000" i="1" dirty="0">
                <a:latin typeface="Arial" panose="020B0604020202020204" pitchFamily="34" charset="0"/>
                <a:cs typeface="Arial" panose="020B0604020202020204" pitchFamily="34" charset="0"/>
              </a:rPr>
              <a:t> вимірюється в одиницях, зворотних часу (с</a:t>
            </a:r>
            <a:r>
              <a:rPr lang="uk-UA" sz="2000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–1</a:t>
            </a:r>
            <a:r>
              <a:rPr lang="uk-UA" sz="2000" i="1" dirty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marL="0" indent="0" algn="just">
              <a:buNone/>
            </a:pPr>
            <a:r>
              <a:rPr lang="uk-UA" sz="2000" dirty="0">
                <a:latin typeface="Arial" panose="020B0604020202020204" pitchFamily="34" charset="0"/>
                <a:cs typeface="Arial" panose="020B0604020202020204" pitchFamily="34" charset="0"/>
              </a:rPr>
              <a:t>Час </a:t>
            </a:r>
            <a:r>
              <a:rPr lang="uk-UA" sz="2000" dirty="0" err="1">
                <a:latin typeface="Arial" panose="020B0604020202020204" pitchFamily="34" charset="0"/>
                <a:cs typeface="Arial" panose="020B0604020202020204" pitchFamily="34" charset="0"/>
              </a:rPr>
              <a:t>напівперетворення</a:t>
            </a:r>
            <a:r>
              <a:rPr lang="uk-UA" sz="2000" dirty="0">
                <a:latin typeface="Arial" panose="020B0604020202020204" pitchFamily="34" charset="0"/>
                <a:cs typeface="Arial" panose="020B0604020202020204" pitchFamily="34" charset="0"/>
              </a:rPr>
              <a:t> для реакцій першого порядку дорівнює: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ru-RU" sz="2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7">
            <a:extLst>
              <a:ext uri="{FF2B5EF4-FFF2-40B4-BE49-F238E27FC236}">
                <a16:creationId xmlns:a16="http://schemas.microsoft.com/office/drawing/2014/main" xmlns="" id="{63CF10E6-66A7-48E8-BA66-1499F38782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1679" y="2780927"/>
            <a:ext cx="1313425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" name="Объект 9">
            <a:extLst>
              <a:ext uri="{FF2B5EF4-FFF2-40B4-BE49-F238E27FC236}">
                <a16:creationId xmlns:a16="http://schemas.microsoft.com/office/drawing/2014/main" xmlns="" id="{EF3E3B3E-2815-48F8-A513-D2EA7CBDDCE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9997496"/>
              </p:ext>
            </p:extLst>
          </p:nvPr>
        </p:nvGraphicFramePr>
        <p:xfrm>
          <a:off x="1865610" y="2735263"/>
          <a:ext cx="1860550" cy="792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74" name="Формула" r:id="rId3" imgW="952200" imgH="393480" progId="Equation.3">
                  <p:embed/>
                </p:oleObj>
              </mc:Choice>
              <mc:Fallback>
                <p:oleObj name="Формула" r:id="rId3" imgW="95220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65610" y="2735263"/>
                        <a:ext cx="1860550" cy="7921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9">
            <a:extLst>
              <a:ext uri="{FF2B5EF4-FFF2-40B4-BE49-F238E27FC236}">
                <a16:creationId xmlns:a16="http://schemas.microsoft.com/office/drawing/2014/main" xmlns="" id="{2073ACFF-0CCB-42FA-9F6F-2C1CEC4E6B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1999" y="2369446"/>
            <a:ext cx="14681985" cy="86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2" name="Объект 11">
            <a:extLst>
              <a:ext uri="{FF2B5EF4-FFF2-40B4-BE49-F238E27FC236}">
                <a16:creationId xmlns:a16="http://schemas.microsoft.com/office/drawing/2014/main" xmlns="" id="{7693D3E2-6BA3-4BE2-9C66-C86E5BF50FC3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4067944" y="2735263"/>
          <a:ext cx="3074988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75" name="Уравнение" r:id="rId5" imgW="1612800" imgH="457200" progId="Equation.3">
                  <p:embed/>
                </p:oleObj>
              </mc:Choice>
              <mc:Fallback>
                <p:oleObj name="Уравнение" r:id="rId5" imgW="16128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7944" y="2735263"/>
                        <a:ext cx="3074988" cy="838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3">
            <a:extLst>
              <a:ext uri="{FF2B5EF4-FFF2-40B4-BE49-F238E27FC236}">
                <a16:creationId xmlns:a16="http://schemas.microsoft.com/office/drawing/2014/main" xmlns="" id="{84CC4D40-C004-4E06-B116-02F93CDF02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4167" y="4993730"/>
            <a:ext cx="23042560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4" name="Объект 13">
            <a:extLst>
              <a:ext uri="{FF2B5EF4-FFF2-40B4-BE49-F238E27FC236}">
                <a16:creationId xmlns:a16="http://schemas.microsoft.com/office/drawing/2014/main" xmlns="" id="{048C494A-F6F2-4A15-91BF-42B5880820FD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5026523" y="4672195"/>
          <a:ext cx="2200953" cy="10434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76" name="Уравнение" r:id="rId7" imgW="812520" imgH="431640" progId="Equation.3">
                  <p:embed/>
                </p:oleObj>
              </mc:Choice>
              <mc:Fallback>
                <p:oleObj name="Уравнение" r:id="rId7" imgW="81252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26523" y="4672195"/>
                        <a:ext cx="2200953" cy="104346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xmlns="" id="{4DB15DEF-8A5C-435E-BF77-D626B2353553}"/>
                  </a:ext>
                </a:extLst>
              </p:cNvPr>
              <p:cNvSpPr txBox="1"/>
              <p:nvPr/>
            </p:nvSpPr>
            <p:spPr>
              <a:xfrm>
                <a:off x="641474" y="4815341"/>
                <a:ext cx="2448272" cy="66178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1/2</m:t>
                        </m:r>
                      </m:sub>
                    </m:sSub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800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sz="28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𝐾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𝑙𝑛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ru-RU" dirty="0"/>
                  <a:t>,  </a:t>
                </a: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4DB15DEF-8A5C-435E-BF77-D626B23535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1474" y="4815341"/>
                <a:ext cx="2448272" cy="661784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3B0A9833-89A7-4729-8201-BE858AADF602}"/>
              </a:ext>
            </a:extLst>
          </p:cNvPr>
          <p:cNvSpPr txBox="1"/>
          <p:nvPr/>
        </p:nvSpPr>
        <p:spPr>
          <a:xfrm>
            <a:off x="2881403" y="4886452"/>
            <a:ext cx="21859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ln2=0,6931</a:t>
            </a:r>
            <a:r>
              <a:rPr lang="uk-UA" sz="2400" dirty="0"/>
              <a:t>, то</a:t>
            </a:r>
            <a:endParaRPr lang="ru-RU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xmlns="" id="{FDAA8D9D-D86C-40F4-AB79-0DA7C256A969}"/>
                  </a:ext>
                </a:extLst>
              </p:cNvPr>
              <p:cNvSpPr txBox="1"/>
              <p:nvPr/>
            </p:nvSpPr>
            <p:spPr>
              <a:xfrm>
                <a:off x="347381" y="5535069"/>
                <a:ext cx="322982" cy="5657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uk-UA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ru-RU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uk-UA" b="0" i="1" smtClean="0">
                                  <a:latin typeface="Cambria Math" panose="02040503050406030204" pitchFamily="18" charset="0"/>
                                </a:rPr>
                                <m:t>К</m:t>
                              </m:r>
                            </m:e>
                            <m:sub>
                              <m:r>
                                <a:rPr lang="uk-UA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FDAA8D9D-D86C-40F4-AB79-0DA7C256A9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7381" y="5535069"/>
                <a:ext cx="322982" cy="56573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3CB91AF5-DC51-4C90-BFB4-538437B43B84}"/>
              </a:ext>
            </a:extLst>
          </p:cNvPr>
          <p:cNvSpPr txBox="1"/>
          <p:nvPr/>
        </p:nvSpPr>
        <p:spPr>
          <a:xfrm>
            <a:off x="7461668" y="4875351"/>
            <a:ext cx="7825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NB!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3626F910-CFD6-4961-8099-C9A410C0AB4C}"/>
              </a:ext>
            </a:extLst>
          </p:cNvPr>
          <p:cNvSpPr txBox="1"/>
          <p:nvPr/>
        </p:nvSpPr>
        <p:spPr>
          <a:xfrm>
            <a:off x="670363" y="5633269"/>
            <a:ext cx="62093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 - </a:t>
            </a:r>
            <a:r>
              <a:rPr lang="ru-RU" dirty="0" err="1"/>
              <a:t>середня</a:t>
            </a:r>
            <a:r>
              <a:rPr lang="ru-RU" dirty="0"/>
              <a:t> </a:t>
            </a:r>
            <a:r>
              <a:rPr lang="ru-RU" dirty="0" err="1"/>
              <a:t>тривалість</a:t>
            </a:r>
            <a:r>
              <a:rPr lang="ru-RU" dirty="0"/>
              <a:t> </a:t>
            </a:r>
            <a:r>
              <a:rPr lang="ru-RU" dirty="0" err="1"/>
              <a:t>життя</a:t>
            </a:r>
            <a:r>
              <a:rPr lang="ru-RU" dirty="0"/>
              <a:t> молекул,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розкладаються</a:t>
            </a:r>
            <a:endParaRPr lang="ru-RU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E49AC54A-6397-425F-9752-E24598AC5B8D}"/>
              </a:ext>
            </a:extLst>
          </p:cNvPr>
          <p:cNvSpPr txBox="1"/>
          <p:nvPr/>
        </p:nvSpPr>
        <p:spPr>
          <a:xfrm>
            <a:off x="28696" y="6067697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>
                <a:solidFill>
                  <a:srgbClr val="FF0000"/>
                </a:solidFill>
              </a:rPr>
              <a:t>Фізичний зміст: </a:t>
            </a:r>
            <a:r>
              <a:rPr lang="uk-UA" sz="2000" dirty="0"/>
              <a:t>за однакові проміжки часу реагують однакові частини взятої кількості вихідної речовини.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350194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1AD21FC-5F46-4F17-A4C4-66B1332862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62074"/>
          </a:xfrm>
        </p:spPr>
        <p:txBody>
          <a:bodyPr/>
          <a:lstStyle/>
          <a:p>
            <a:r>
              <a:rPr lang="uk-UA" sz="3600" dirty="0">
                <a:solidFill>
                  <a:srgbClr val="FF0000"/>
                </a:solidFill>
              </a:rPr>
              <a:t>РЕАКЦІЇ ДРУГОГО ПОРЯДКУ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CACAE09-E75A-4471-B66C-2E6B3AD324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24386" y="562074"/>
            <a:ext cx="9168386" cy="4525963"/>
          </a:xfrm>
        </p:spPr>
        <p:txBody>
          <a:bodyPr/>
          <a:lstStyle/>
          <a:p>
            <a:pPr marL="0" indent="0">
              <a:buNone/>
            </a:pPr>
            <a:r>
              <a:rPr lang="uk-UA" sz="2000" dirty="0">
                <a:latin typeface="Arial" panose="020B0604020202020204" pitchFamily="34" charset="0"/>
                <a:cs typeface="Arial" panose="020B0604020202020204" pitchFamily="34" charset="0"/>
              </a:rPr>
              <a:t>Виведення рівняння залежності концентрації від часу для реакцій другого порядку розглядається тільки для найпростішого випадку, коли концентрації двох реагуючих речовин однакові:</a:t>
            </a:r>
          </a:p>
          <a:p>
            <a:pPr marL="0" indent="0">
              <a:buNone/>
            </a:pPr>
            <a:endParaRPr lang="uk-UA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uk-UA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uk-UA" sz="2000" dirty="0">
                <a:latin typeface="Arial" panose="020B0604020202020204" pitchFamily="34" charset="0"/>
                <a:cs typeface="Arial" panose="020B0604020202020204" pitchFamily="34" charset="0"/>
              </a:rPr>
              <a:t>Час </a:t>
            </a:r>
            <a:r>
              <a:rPr lang="uk-UA" sz="2000" dirty="0" err="1">
                <a:latin typeface="Arial" panose="020B0604020202020204" pitchFamily="34" charset="0"/>
                <a:cs typeface="Arial" panose="020B0604020202020204" pitchFamily="34" charset="0"/>
              </a:rPr>
              <a:t>напівперетворення</a:t>
            </a:r>
            <a:r>
              <a:rPr lang="uk-UA" sz="2000" dirty="0">
                <a:latin typeface="Arial" panose="020B0604020202020204" pitchFamily="34" charset="0"/>
                <a:cs typeface="Arial" panose="020B0604020202020204" pitchFamily="34" charset="0"/>
              </a:rPr>
              <a:t> для реакцій другого порядку:</a:t>
            </a:r>
          </a:p>
          <a:p>
            <a:pPr marL="0" indent="0">
              <a:buNone/>
            </a:pPr>
            <a:endParaRPr lang="uk-UA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uk-UA" sz="2000" dirty="0">
                <a:latin typeface="Arial" panose="020B0604020202020204" pitchFamily="34" charset="0"/>
                <a:cs typeface="Arial" panose="020B0604020202020204" pitchFamily="34" charset="0"/>
              </a:rPr>
              <a:t>В біохімічних процесах реакції вище другого порядку не зустрічаються.</a:t>
            </a:r>
          </a:p>
          <a:p>
            <a:pPr marL="0" indent="0">
              <a:buNone/>
            </a:pPr>
            <a:endParaRPr lang="uk-UA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        t</a:t>
            </a:r>
            <a:r>
              <a:rPr lang="en-US" sz="2000" baseline="-25000" dirty="0">
                <a:latin typeface="Arial" panose="020B0604020202020204" pitchFamily="34" charset="0"/>
                <a:cs typeface="Arial" panose="020B0604020202020204" pitchFamily="34" charset="0"/>
              </a:rPr>
              <a:t>1/2 </a:t>
            </a:r>
            <a:r>
              <a:rPr lang="ru-RU" sz="2000" baseline="-250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зворотно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пропорційний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початковій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концентрації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реагуючих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речовин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 algn="ctr">
              <a:buNone/>
            </a:pPr>
            <a:r>
              <a:rPr lang="ru-RU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СКЛАДН</a:t>
            </a:r>
            <a:r>
              <a:rPr lang="uk-UA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І РЕАКЦІЇ</a:t>
            </a:r>
          </a:p>
          <a:p>
            <a:pPr marL="0" indent="0">
              <a:buNone/>
            </a:pPr>
            <a:r>
              <a:rPr lang="uk-UA" sz="2000" dirty="0">
                <a:latin typeface="Arial" panose="020B0604020202020204" pitchFamily="34" charset="0"/>
                <a:cs typeface="Arial" panose="020B0604020202020204" pitchFamily="34" charset="0"/>
              </a:rPr>
              <a:t>складаються з двох або більше простих реакцій – це</a:t>
            </a:r>
          </a:p>
          <a:p>
            <a:pPr marL="0" indent="0" algn="ctr">
              <a:buNone/>
            </a:pPr>
            <a:r>
              <a:rPr lang="uk-UA" sz="2000" i="1" dirty="0">
                <a:latin typeface="Arial" panose="020B0604020202020204" pitchFamily="34" charset="0"/>
                <a:cs typeface="Arial" panose="020B0604020202020204" pitchFamily="34" charset="0"/>
              </a:rPr>
              <a:t>зворотні реакції</a:t>
            </a:r>
          </a:p>
          <a:p>
            <a:pPr marL="0" indent="0" algn="ctr">
              <a:buNone/>
            </a:pPr>
            <a:r>
              <a:rPr lang="uk-UA" sz="2000" i="1" dirty="0">
                <a:latin typeface="Arial" panose="020B0604020202020204" pitchFamily="34" charset="0"/>
                <a:cs typeface="Arial" panose="020B0604020202020204" pitchFamily="34" charset="0"/>
              </a:rPr>
              <a:t>послідовні реакції</a:t>
            </a:r>
          </a:p>
          <a:p>
            <a:pPr marL="0" indent="0" algn="ctr">
              <a:buNone/>
            </a:pPr>
            <a:r>
              <a:rPr lang="uk-UA" sz="2000" i="1" dirty="0">
                <a:latin typeface="Arial" panose="020B0604020202020204" pitchFamily="34" charset="0"/>
                <a:cs typeface="Arial" panose="020B0604020202020204" pitchFamily="34" charset="0"/>
              </a:rPr>
              <a:t>паралельні  реакції</a:t>
            </a:r>
          </a:p>
          <a:p>
            <a:pPr marL="0" indent="0" algn="ctr">
              <a:buNone/>
            </a:pPr>
            <a:r>
              <a:rPr lang="uk-UA" sz="2000" i="1" dirty="0" err="1">
                <a:latin typeface="Arial" panose="020B0604020202020204" pitchFamily="34" charset="0"/>
                <a:cs typeface="Arial" panose="020B0604020202020204" pitchFamily="34" charset="0"/>
              </a:rPr>
              <a:t>супряжені</a:t>
            </a:r>
            <a:r>
              <a:rPr lang="uk-UA" sz="2000" i="1" dirty="0">
                <a:latin typeface="Arial" panose="020B0604020202020204" pitchFamily="34" charset="0"/>
                <a:cs typeface="Arial" panose="020B0604020202020204" pitchFamily="34" charset="0"/>
              </a:rPr>
              <a:t> реакції</a:t>
            </a:r>
          </a:p>
          <a:p>
            <a:pPr marL="0" indent="0">
              <a:buNone/>
            </a:pPr>
            <a:endParaRPr lang="uk-UA" sz="2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uk-UA" sz="2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uk-UA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>
              <a:buNone/>
            </a:pP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uk-UA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Object 24">
            <a:extLst>
              <a:ext uri="{FF2B5EF4-FFF2-40B4-BE49-F238E27FC236}">
                <a16:creationId xmlns:a16="http://schemas.microsoft.com/office/drawing/2014/main" xmlns="" id="{2657D15E-5DDA-4C4B-B21F-AC8BEF3DCB40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1115616" y="1488108"/>
          <a:ext cx="1867973" cy="7201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698" name="Формула" r:id="rId3" imgW="1002960" imgH="393480" progId="Equation.3">
                  <p:embed/>
                </p:oleObj>
              </mc:Choice>
              <mc:Fallback>
                <p:oleObj name="Формула" r:id="rId3" imgW="10029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616" y="1488108"/>
                        <a:ext cx="1867973" cy="72010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25">
            <a:extLst>
              <a:ext uri="{FF2B5EF4-FFF2-40B4-BE49-F238E27FC236}">
                <a16:creationId xmlns:a16="http://schemas.microsoft.com/office/drawing/2014/main" xmlns="" id="{CE4407AD-5AE7-450F-9B60-22D73543E6E8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3491880" y="1488108"/>
          <a:ext cx="1819275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699" name="Формула" r:id="rId5" imgW="1345616" imgH="545863" progId="Equation.3">
                  <p:embed/>
                </p:oleObj>
              </mc:Choice>
              <mc:Fallback>
                <p:oleObj name="Формула" r:id="rId5" imgW="1345616" imgH="545863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1880" y="1488108"/>
                        <a:ext cx="1819275" cy="723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0BA28735-A949-40D2-A1AB-1D1E9CD3E52B}"/>
              </a:ext>
            </a:extLst>
          </p:cNvPr>
          <p:cNvSpPr txBox="1"/>
          <p:nvPr/>
        </p:nvSpPr>
        <p:spPr>
          <a:xfrm>
            <a:off x="5261814" y="1630756"/>
            <a:ext cx="1240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; л/</a:t>
            </a:r>
            <a:r>
              <a:rPr lang="uk-UA" dirty="0" err="1"/>
              <a:t>моль·с</a:t>
            </a:r>
            <a:endParaRPr lang="ru-RU" dirty="0"/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xmlns="" id="{2B7C012C-E56E-454B-98BF-85C9F3958116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6499855" y="2515800"/>
            <a:ext cx="20395927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" name="Объект 9">
            <a:extLst>
              <a:ext uri="{FF2B5EF4-FFF2-40B4-BE49-F238E27FC236}">
                <a16:creationId xmlns:a16="http://schemas.microsoft.com/office/drawing/2014/main" xmlns="" id="{1E2E6836-2789-43B4-B9E7-8E4FC60B78D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3849209"/>
              </p:ext>
            </p:extLst>
          </p:nvPr>
        </p:nvGraphicFramePr>
        <p:xfrm>
          <a:off x="6442075" y="2000250"/>
          <a:ext cx="1601788" cy="935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00" name="Формула" r:id="rId7" imgW="711000" imgH="431640" progId="Equation.3">
                  <p:embed/>
                </p:oleObj>
              </mc:Choice>
              <mc:Fallback>
                <p:oleObj name="Формула" r:id="rId7" imgW="71100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42075" y="2000250"/>
                        <a:ext cx="1601788" cy="93503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35895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609600" y="174625"/>
            <a:ext cx="7772400" cy="69246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err="1">
                <a:solidFill>
                  <a:srgbClr val="C00000"/>
                </a:solidFill>
                <a:latin typeface="Calibri"/>
                <a:cs typeface="+mn-cs"/>
              </a:rPr>
              <a:t>Графічне</a:t>
            </a:r>
            <a:r>
              <a:rPr lang="ru-RU" sz="2400" dirty="0">
                <a:solidFill>
                  <a:srgbClr val="C00000"/>
                </a:solidFill>
                <a:latin typeface="Calibri"/>
                <a:cs typeface="+mn-cs"/>
              </a:rPr>
              <a:t> </a:t>
            </a:r>
            <a:r>
              <a:rPr lang="ru-RU" sz="2400" dirty="0" err="1">
                <a:solidFill>
                  <a:srgbClr val="C00000"/>
                </a:solidFill>
                <a:latin typeface="Calibri"/>
                <a:cs typeface="+mn-cs"/>
              </a:rPr>
              <a:t>визначення</a:t>
            </a:r>
            <a:r>
              <a:rPr lang="ru-RU" sz="2400" dirty="0">
                <a:solidFill>
                  <a:srgbClr val="C00000"/>
                </a:solidFill>
                <a:latin typeface="Calibri"/>
                <a:cs typeface="+mn-cs"/>
              </a:rPr>
              <a:t> констант </a:t>
            </a:r>
            <a:r>
              <a:rPr lang="ru-RU" sz="2400" dirty="0" err="1">
                <a:solidFill>
                  <a:srgbClr val="C00000"/>
                </a:solidFill>
                <a:latin typeface="Calibri"/>
                <a:cs typeface="+mn-cs"/>
              </a:rPr>
              <a:t>швидкостей</a:t>
            </a:r>
            <a:r>
              <a:rPr lang="ru-RU" sz="2400" dirty="0">
                <a:solidFill>
                  <a:srgbClr val="C00000"/>
                </a:solidFill>
                <a:latin typeface="Calibri"/>
                <a:cs typeface="+mn-cs"/>
              </a:rPr>
              <a:t> </a:t>
            </a:r>
            <a:r>
              <a:rPr lang="ru-RU" sz="2400" dirty="0" err="1">
                <a:solidFill>
                  <a:srgbClr val="C00000"/>
                </a:solidFill>
                <a:latin typeface="Calibri"/>
                <a:cs typeface="+mn-cs"/>
              </a:rPr>
              <a:t>реакцій</a:t>
            </a:r>
            <a:r>
              <a:rPr lang="ru-RU" sz="2400" dirty="0">
                <a:solidFill>
                  <a:srgbClr val="C00000"/>
                </a:solidFill>
                <a:latin typeface="Calibri"/>
                <a:cs typeface="+mn-cs"/>
              </a:rPr>
              <a:t> </a:t>
            </a:r>
            <a:r>
              <a:rPr lang="ru-RU" sz="2400" dirty="0" err="1">
                <a:solidFill>
                  <a:srgbClr val="C00000"/>
                </a:solidFill>
                <a:latin typeface="Calibri"/>
                <a:cs typeface="+mn-cs"/>
              </a:rPr>
              <a:t>нульового</a:t>
            </a:r>
            <a:r>
              <a:rPr lang="ru-RU" sz="2400" dirty="0">
                <a:solidFill>
                  <a:srgbClr val="C00000"/>
                </a:solidFill>
                <a:latin typeface="Calibri"/>
                <a:cs typeface="+mn-cs"/>
              </a:rPr>
              <a:t>, </a:t>
            </a:r>
            <a:r>
              <a:rPr lang="ru-RU" sz="2400" dirty="0" err="1">
                <a:solidFill>
                  <a:srgbClr val="C00000"/>
                </a:solidFill>
                <a:latin typeface="Calibri"/>
                <a:cs typeface="+mn-cs"/>
              </a:rPr>
              <a:t>першого</a:t>
            </a:r>
            <a:r>
              <a:rPr lang="ru-RU" sz="2400" dirty="0">
                <a:solidFill>
                  <a:srgbClr val="C00000"/>
                </a:solidFill>
                <a:latin typeface="Calibri"/>
                <a:cs typeface="+mn-cs"/>
              </a:rPr>
              <a:t> і другого </a:t>
            </a:r>
            <a:r>
              <a:rPr lang="ru-RU" sz="2400" dirty="0" err="1">
                <a:solidFill>
                  <a:srgbClr val="C00000"/>
                </a:solidFill>
                <a:latin typeface="Calibri"/>
                <a:cs typeface="+mn-cs"/>
              </a:rPr>
              <a:t>порядків</a:t>
            </a:r>
            <a:r>
              <a:rPr lang="ru-RU" sz="2400" dirty="0">
                <a:solidFill>
                  <a:srgbClr val="C00000"/>
                </a:solidFill>
                <a:latin typeface="Calibri"/>
                <a:cs typeface="+mn-cs"/>
              </a:rPr>
              <a:t>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Calibri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Calibri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Calibri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Calibri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Calibri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Calibri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Calibri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Calibri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Calibri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Calibri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Calibri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Calibri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Calibri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Calibri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Calibri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Calibri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Calibri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Calibri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Calibri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Calibri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Calibri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C0504D"/>
                </a:solidFill>
                <a:latin typeface="Calibri"/>
                <a:cs typeface="+mn-cs"/>
              </a:rPr>
              <a:t> </a:t>
            </a:r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black"/>
              </a:solidFill>
              <a:latin typeface="Calibri"/>
              <a:cs typeface="+mn-cs"/>
            </a:endParaRPr>
          </a:p>
        </p:txBody>
      </p:sp>
      <p:grpSp>
        <p:nvGrpSpPr>
          <p:cNvPr id="4124" name="Group 5"/>
          <p:cNvGrpSpPr>
            <a:grpSpLocks noChangeAspect="1"/>
          </p:cNvGrpSpPr>
          <p:nvPr/>
        </p:nvGrpSpPr>
        <p:grpSpPr bwMode="auto">
          <a:xfrm>
            <a:off x="4495800" y="841375"/>
            <a:ext cx="2744539" cy="2736850"/>
            <a:chOff x="2397" y="7008"/>
            <a:chExt cx="5912" cy="5895"/>
          </a:xfrm>
        </p:grpSpPr>
        <p:sp>
          <p:nvSpPr>
            <p:cNvPr id="11270" name="Line 6"/>
            <p:cNvSpPr>
              <a:spLocks noChangeAspect="1" noChangeShapeType="1"/>
            </p:cNvSpPr>
            <p:nvPr/>
          </p:nvSpPr>
          <p:spPr bwMode="auto">
            <a:xfrm>
              <a:off x="2400" y="7008"/>
              <a:ext cx="0" cy="516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1271" name="Freeform 7"/>
            <p:cNvSpPr>
              <a:spLocks noChangeAspect="1"/>
            </p:cNvSpPr>
            <p:nvPr/>
          </p:nvSpPr>
          <p:spPr bwMode="auto">
            <a:xfrm>
              <a:off x="2397" y="12147"/>
              <a:ext cx="5212" cy="7"/>
            </a:xfrm>
            <a:custGeom>
              <a:avLst/>
              <a:gdLst>
                <a:gd name="T0" fmla="*/ 0 w 5211"/>
                <a:gd name="T1" fmla="*/ 9 h 9"/>
                <a:gd name="T2" fmla="*/ 5211 w 5211"/>
                <a:gd name="T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211" h="9">
                  <a:moveTo>
                    <a:pt x="0" y="9"/>
                  </a:moveTo>
                  <a:lnTo>
                    <a:pt x="5211" y="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round/>
              <a:headEnd type="none" w="med" len="med"/>
              <a:tailEnd type="stealth" w="med" len="med"/>
            </a:ln>
            <a:effectLst/>
            <a:ex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1272" name="Text Box 8"/>
            <p:cNvSpPr txBox="1">
              <a:spLocks noChangeAspect="1" noChangeArrowheads="1"/>
            </p:cNvSpPr>
            <p:nvPr/>
          </p:nvSpPr>
          <p:spPr bwMode="auto">
            <a:xfrm>
              <a:off x="5341" y="9408"/>
              <a:ext cx="639" cy="83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400">
                  <a:solidFill>
                    <a:srgbClr val="000000"/>
                  </a:solidFill>
                  <a:latin typeface="Calibri"/>
                  <a:cs typeface="+mn-cs"/>
                  <a:sym typeface="Symbol" pitchFamily="18" charset="2"/>
                </a:rPr>
                <a:t></a:t>
              </a:r>
              <a:endParaRPr lang="ru-RU" sz="160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1273" name="Text Box 9"/>
            <p:cNvSpPr txBox="1">
              <a:spLocks noChangeAspect="1" noChangeArrowheads="1"/>
            </p:cNvSpPr>
            <p:nvPr/>
          </p:nvSpPr>
          <p:spPr bwMode="auto">
            <a:xfrm>
              <a:off x="7140" y="12072"/>
              <a:ext cx="626" cy="83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400">
                  <a:solidFill>
                    <a:srgbClr val="000000"/>
                  </a:solidFill>
                  <a:latin typeface="Calibri"/>
                  <a:cs typeface="+mn-cs"/>
                  <a:sym typeface="Symbol" pitchFamily="18" charset="2"/>
                </a:rPr>
                <a:t></a:t>
              </a:r>
              <a:endParaRPr lang="ru-RU" sz="160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1274" name="Line 10"/>
            <p:cNvSpPr>
              <a:spLocks noChangeAspect="1" noChangeShapeType="1"/>
            </p:cNvSpPr>
            <p:nvPr/>
          </p:nvSpPr>
          <p:spPr bwMode="auto">
            <a:xfrm>
              <a:off x="2400" y="7606"/>
              <a:ext cx="3119" cy="384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1275" name="Line 11"/>
            <p:cNvSpPr>
              <a:spLocks noChangeAspect="1" noChangeShapeType="1"/>
            </p:cNvSpPr>
            <p:nvPr/>
          </p:nvSpPr>
          <p:spPr bwMode="auto">
            <a:xfrm>
              <a:off x="2879" y="10848"/>
              <a:ext cx="432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  <a:ex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1276" name="Arc 12"/>
            <p:cNvSpPr>
              <a:spLocks noChangeAspect="1"/>
            </p:cNvSpPr>
            <p:nvPr/>
          </p:nvSpPr>
          <p:spPr bwMode="auto">
            <a:xfrm rot="16651607" flipV="1">
              <a:off x="4852" y="9593"/>
              <a:ext cx="732" cy="1559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36872"/>
                <a:gd name="T2" fmla="*/ 15275 w 21600"/>
                <a:gd name="T3" fmla="*/ 36872 h 36872"/>
                <a:gd name="T4" fmla="*/ 0 w 21600"/>
                <a:gd name="T5" fmla="*/ 21600 h 36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36872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7327"/>
                    <a:pt x="19324" y="32821"/>
                    <a:pt x="15275" y="36872"/>
                  </a:cubicBezTo>
                </a:path>
                <a:path w="21600" h="36872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7327"/>
                    <a:pt x="19324" y="32821"/>
                    <a:pt x="15275" y="36872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  <a:ex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graphicFrame>
          <p:nvGraphicFramePr>
            <p:cNvPr id="4120" name="Object 2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08009425"/>
                </p:ext>
              </p:extLst>
            </p:nvPr>
          </p:nvGraphicFramePr>
          <p:xfrm>
            <a:off x="6148" y="7822"/>
            <a:ext cx="2161" cy="122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22" name="Формула" r:id="rId3" imgW="736560" imgH="419040" progId="Equation.3">
                    <p:embed/>
                  </p:oleObj>
                </mc:Choice>
                <mc:Fallback>
                  <p:oleObj name="Формула" r:id="rId3" imgW="736560" imgH="419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148" y="7822"/>
                          <a:ext cx="2161" cy="122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121" name="Object 25"/>
            <p:cNvGraphicFramePr>
              <a:graphicFrameLocks noChangeAspect="1"/>
            </p:cNvGraphicFramePr>
            <p:nvPr/>
          </p:nvGraphicFramePr>
          <p:xfrm>
            <a:off x="3168" y="7344"/>
            <a:ext cx="963" cy="6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23" name="Формула" r:id="rId5" imgW="342751" imgH="228501" progId="Equation.3">
                    <p:embed/>
                  </p:oleObj>
                </mc:Choice>
                <mc:Fallback>
                  <p:oleObj name="Формула" r:id="rId5" imgW="342751" imgH="228501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68" y="7344"/>
                          <a:ext cx="963" cy="64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125" name="Group 15"/>
          <p:cNvGrpSpPr>
            <a:grpSpLocks noChangeAspect="1"/>
          </p:cNvGrpSpPr>
          <p:nvPr/>
        </p:nvGrpSpPr>
        <p:grpSpPr bwMode="auto">
          <a:xfrm>
            <a:off x="2667000" y="3429000"/>
            <a:ext cx="3763963" cy="3140075"/>
            <a:chOff x="2637" y="1740"/>
            <a:chExt cx="7803" cy="6154"/>
          </a:xfrm>
        </p:grpSpPr>
        <p:sp>
          <p:nvSpPr>
            <p:cNvPr id="11280" name="Line 16"/>
            <p:cNvSpPr>
              <a:spLocks noChangeAspect="1" noChangeShapeType="1"/>
            </p:cNvSpPr>
            <p:nvPr/>
          </p:nvSpPr>
          <p:spPr bwMode="auto">
            <a:xfrm>
              <a:off x="2640" y="1998"/>
              <a:ext cx="0" cy="5162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1281" name="Freeform 17"/>
            <p:cNvSpPr>
              <a:spLocks noChangeAspect="1"/>
            </p:cNvSpPr>
            <p:nvPr/>
          </p:nvSpPr>
          <p:spPr bwMode="auto">
            <a:xfrm>
              <a:off x="2637" y="7154"/>
              <a:ext cx="5187" cy="6"/>
            </a:xfrm>
            <a:custGeom>
              <a:avLst/>
              <a:gdLst>
                <a:gd name="T0" fmla="*/ 0 w 5187"/>
                <a:gd name="T1" fmla="*/ 9 h 9"/>
                <a:gd name="T2" fmla="*/ 5187 w 5187"/>
                <a:gd name="T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187" h="9">
                  <a:moveTo>
                    <a:pt x="0" y="9"/>
                  </a:moveTo>
                  <a:lnTo>
                    <a:pt x="5187" y="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round/>
              <a:headEnd type="none" w="med" len="med"/>
              <a:tailEnd type="stealth" w="med" len="med"/>
            </a:ln>
            <a:effectLst/>
            <a:ex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1282" name="Line 18"/>
            <p:cNvSpPr>
              <a:spLocks noChangeAspect="1" noChangeShapeType="1"/>
            </p:cNvSpPr>
            <p:nvPr/>
          </p:nvSpPr>
          <p:spPr bwMode="auto">
            <a:xfrm flipV="1">
              <a:off x="2640" y="3308"/>
              <a:ext cx="4798" cy="277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1283" name="Line 19"/>
            <p:cNvSpPr>
              <a:spLocks noChangeAspect="1" noChangeShapeType="1"/>
            </p:cNvSpPr>
            <p:nvPr/>
          </p:nvSpPr>
          <p:spPr bwMode="auto">
            <a:xfrm>
              <a:off x="2640" y="6080"/>
              <a:ext cx="479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  <a:ex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1284" name="Arc 20"/>
            <p:cNvSpPr>
              <a:spLocks noChangeAspect="1"/>
            </p:cNvSpPr>
            <p:nvPr/>
          </p:nvSpPr>
          <p:spPr bwMode="auto">
            <a:xfrm>
              <a:off x="4510" y="5019"/>
              <a:ext cx="632" cy="1055"/>
            </a:xfrm>
            <a:custGeom>
              <a:avLst/>
              <a:gdLst>
                <a:gd name="G0" fmla="+- 1067 0 0"/>
                <a:gd name="G1" fmla="+- 21600 0 0"/>
                <a:gd name="G2" fmla="+- 21600 0 0"/>
                <a:gd name="T0" fmla="*/ 0 w 22667"/>
                <a:gd name="T1" fmla="*/ 26 h 27780"/>
                <a:gd name="T2" fmla="*/ 21764 w 22667"/>
                <a:gd name="T3" fmla="*/ 27780 h 27780"/>
                <a:gd name="T4" fmla="*/ 1067 w 22667"/>
                <a:gd name="T5" fmla="*/ 21600 h 27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667" h="27780" fill="none" extrusionOk="0">
                  <a:moveTo>
                    <a:pt x="0" y="26"/>
                  </a:moveTo>
                  <a:cubicBezTo>
                    <a:pt x="355" y="8"/>
                    <a:pt x="711" y="-1"/>
                    <a:pt x="1067" y="0"/>
                  </a:cubicBezTo>
                  <a:cubicBezTo>
                    <a:pt x="12996" y="0"/>
                    <a:pt x="22667" y="9670"/>
                    <a:pt x="22667" y="21600"/>
                  </a:cubicBezTo>
                  <a:cubicBezTo>
                    <a:pt x="22667" y="23692"/>
                    <a:pt x="22362" y="25774"/>
                    <a:pt x="21764" y="27780"/>
                  </a:cubicBezTo>
                </a:path>
                <a:path w="22667" h="27780" stroke="0" extrusionOk="0">
                  <a:moveTo>
                    <a:pt x="0" y="26"/>
                  </a:moveTo>
                  <a:cubicBezTo>
                    <a:pt x="355" y="8"/>
                    <a:pt x="711" y="-1"/>
                    <a:pt x="1067" y="0"/>
                  </a:cubicBezTo>
                  <a:cubicBezTo>
                    <a:pt x="12996" y="0"/>
                    <a:pt x="22667" y="9670"/>
                    <a:pt x="22667" y="21600"/>
                  </a:cubicBezTo>
                  <a:cubicBezTo>
                    <a:pt x="22667" y="23692"/>
                    <a:pt x="22362" y="25774"/>
                    <a:pt x="21764" y="27780"/>
                  </a:cubicBezTo>
                  <a:lnTo>
                    <a:pt x="1067" y="21600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  <a:ex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1285" name="Text Box 21"/>
            <p:cNvSpPr txBox="1">
              <a:spLocks noChangeAspect="1" noChangeArrowheads="1"/>
            </p:cNvSpPr>
            <p:nvPr/>
          </p:nvSpPr>
          <p:spPr bwMode="auto">
            <a:xfrm>
              <a:off x="4171" y="5144"/>
              <a:ext cx="642" cy="83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>
                  <a:solidFill>
                    <a:srgbClr val="000000"/>
                  </a:solidFill>
                  <a:latin typeface="Calibri"/>
                  <a:cs typeface="+mn-cs"/>
                  <a:sym typeface="Symbol" pitchFamily="18" charset="2"/>
                </a:rPr>
                <a:t></a:t>
              </a:r>
              <a:endParaRPr lang="ru-RU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1286" name="Text Box 22"/>
            <p:cNvSpPr txBox="1">
              <a:spLocks noChangeAspect="1" noChangeArrowheads="1"/>
            </p:cNvSpPr>
            <p:nvPr/>
          </p:nvSpPr>
          <p:spPr bwMode="auto">
            <a:xfrm>
              <a:off x="2854" y="1740"/>
              <a:ext cx="1609" cy="78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aseline="30000">
                  <a:solidFill>
                    <a:srgbClr val="000000"/>
                  </a:solidFill>
                  <a:latin typeface="Calibri"/>
                  <a:cs typeface="+mn-cs"/>
                </a:rPr>
                <a:t>1</a:t>
              </a:r>
              <a:r>
                <a:rPr lang="en-US">
                  <a:solidFill>
                    <a:srgbClr val="000000"/>
                  </a:solidFill>
                  <a:latin typeface="Calibri"/>
                  <a:cs typeface="+mn-cs"/>
                </a:rPr>
                <a:t>/</a:t>
              </a:r>
              <a:r>
                <a:rPr lang="ru-RU" sz="2400" baseline="-25000">
                  <a:solidFill>
                    <a:srgbClr val="000000"/>
                  </a:solidFill>
                  <a:latin typeface="Calibri"/>
                  <a:cs typeface="+mn-cs"/>
                </a:rPr>
                <a:t>С</a:t>
              </a:r>
              <a:r>
                <a:rPr lang="ru-RU" sz="2400">
                  <a:solidFill>
                    <a:srgbClr val="000000"/>
                  </a:solidFill>
                  <a:latin typeface="Calibri"/>
                  <a:cs typeface="+mn-cs"/>
                </a:rPr>
                <a:t> </a:t>
              </a:r>
              <a:endParaRPr lang="ru-RU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1287" name="Text Box 23"/>
            <p:cNvSpPr txBox="1">
              <a:spLocks noChangeAspect="1" noChangeArrowheads="1"/>
            </p:cNvSpPr>
            <p:nvPr/>
          </p:nvSpPr>
          <p:spPr bwMode="auto">
            <a:xfrm>
              <a:off x="7379" y="7063"/>
              <a:ext cx="625" cy="83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>
                  <a:solidFill>
                    <a:srgbClr val="000000"/>
                  </a:solidFill>
                  <a:latin typeface="Calibri"/>
                  <a:cs typeface="+mn-cs"/>
                  <a:sym typeface="Symbol" pitchFamily="18" charset="2"/>
                </a:rPr>
                <a:t></a:t>
              </a:r>
              <a:endParaRPr lang="ru-RU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1288" name="Text Box 24"/>
            <p:cNvSpPr txBox="1">
              <a:spLocks noChangeAspect="1" noChangeArrowheads="1"/>
            </p:cNvSpPr>
            <p:nvPr/>
          </p:nvSpPr>
          <p:spPr bwMode="auto">
            <a:xfrm>
              <a:off x="8015" y="2294"/>
              <a:ext cx="2425" cy="83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dirty="0" err="1">
                  <a:solidFill>
                    <a:srgbClr val="000000"/>
                  </a:solidFill>
                  <a:latin typeface="Calibri"/>
                  <a:cs typeface="+mn-cs"/>
                </a:rPr>
                <a:t>tg</a:t>
              </a:r>
              <a:r>
                <a:rPr lang="en-US" sz="2000" dirty="0">
                  <a:solidFill>
                    <a:srgbClr val="000000"/>
                  </a:solidFill>
                  <a:latin typeface="Calibri"/>
                  <a:cs typeface="+mn-cs"/>
                </a:rPr>
                <a:t> </a:t>
              </a:r>
              <a:r>
                <a:rPr lang="en-US" sz="2000" dirty="0">
                  <a:solidFill>
                    <a:srgbClr val="000000"/>
                  </a:solidFill>
                  <a:latin typeface="Calibri"/>
                  <a:cs typeface="+mn-cs"/>
                  <a:sym typeface="Symbol" pitchFamily="18" charset="2"/>
                </a:rPr>
                <a:t></a:t>
              </a:r>
              <a:r>
                <a:rPr lang="en-US" sz="2000" dirty="0">
                  <a:solidFill>
                    <a:srgbClr val="000000"/>
                  </a:solidFill>
                  <a:latin typeface="Calibri"/>
                  <a:cs typeface="+mn-cs"/>
                </a:rPr>
                <a:t> = </a:t>
              </a:r>
              <a:r>
                <a:rPr lang="en-US" sz="2000" dirty="0" smtClean="0">
                  <a:solidFill>
                    <a:srgbClr val="000000"/>
                  </a:solidFill>
                  <a:latin typeface="Calibri"/>
                  <a:cs typeface="+mn-cs"/>
                </a:rPr>
                <a:t>k</a:t>
              </a:r>
              <a:r>
                <a:rPr lang="en-US" sz="2000" baseline="-25000" dirty="0" smtClean="0">
                  <a:solidFill>
                    <a:srgbClr val="000000"/>
                  </a:solidFill>
                  <a:latin typeface="Calibri"/>
                  <a:cs typeface="+mn-cs"/>
                </a:rPr>
                <a:t>2</a:t>
              </a:r>
              <a:endParaRPr lang="ru-RU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</p:grpSp>
      <p:grpSp>
        <p:nvGrpSpPr>
          <p:cNvPr id="4126" name="Group 25"/>
          <p:cNvGrpSpPr>
            <a:grpSpLocks noChangeAspect="1"/>
          </p:cNvGrpSpPr>
          <p:nvPr/>
        </p:nvGrpSpPr>
        <p:grpSpPr bwMode="auto">
          <a:xfrm>
            <a:off x="763588" y="742950"/>
            <a:ext cx="3616325" cy="2811463"/>
            <a:chOff x="2397" y="1584"/>
            <a:chExt cx="7803" cy="6070"/>
          </a:xfrm>
        </p:grpSpPr>
        <p:sp>
          <p:nvSpPr>
            <p:cNvPr id="11290" name="Line 26"/>
            <p:cNvSpPr>
              <a:spLocks noChangeAspect="1" noChangeShapeType="1"/>
            </p:cNvSpPr>
            <p:nvPr/>
          </p:nvSpPr>
          <p:spPr bwMode="auto">
            <a:xfrm>
              <a:off x="2400" y="1759"/>
              <a:ext cx="0" cy="5162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1291" name="Freeform 27"/>
            <p:cNvSpPr>
              <a:spLocks noChangeAspect="1"/>
            </p:cNvSpPr>
            <p:nvPr/>
          </p:nvSpPr>
          <p:spPr bwMode="auto">
            <a:xfrm>
              <a:off x="2397" y="6914"/>
              <a:ext cx="5186" cy="7"/>
            </a:xfrm>
            <a:custGeom>
              <a:avLst/>
              <a:gdLst>
                <a:gd name="T0" fmla="*/ 0 w 5187"/>
                <a:gd name="T1" fmla="*/ 9 h 9"/>
                <a:gd name="T2" fmla="*/ 5187 w 5187"/>
                <a:gd name="T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187" h="9">
                  <a:moveTo>
                    <a:pt x="0" y="9"/>
                  </a:moveTo>
                  <a:lnTo>
                    <a:pt x="5187" y="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round/>
              <a:headEnd type="none" w="med" len="med"/>
              <a:tailEnd type="stealth" w="med" len="med"/>
            </a:ln>
            <a:effectLst/>
            <a:ex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1292" name="Line 28"/>
            <p:cNvSpPr>
              <a:spLocks noChangeAspect="1" noChangeShapeType="1"/>
            </p:cNvSpPr>
            <p:nvPr/>
          </p:nvSpPr>
          <p:spPr bwMode="auto">
            <a:xfrm flipV="1">
              <a:off x="2400" y="3068"/>
              <a:ext cx="4799" cy="276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1293" name="Line 29"/>
            <p:cNvSpPr>
              <a:spLocks noChangeAspect="1" noChangeShapeType="1"/>
            </p:cNvSpPr>
            <p:nvPr/>
          </p:nvSpPr>
          <p:spPr bwMode="auto">
            <a:xfrm>
              <a:off x="2400" y="5837"/>
              <a:ext cx="4799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  <a:ex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1294" name="Arc 30"/>
            <p:cNvSpPr>
              <a:spLocks noChangeAspect="1"/>
            </p:cNvSpPr>
            <p:nvPr/>
          </p:nvSpPr>
          <p:spPr bwMode="auto">
            <a:xfrm>
              <a:off x="4271" y="4778"/>
              <a:ext cx="630" cy="1056"/>
            </a:xfrm>
            <a:custGeom>
              <a:avLst/>
              <a:gdLst>
                <a:gd name="G0" fmla="+- 1067 0 0"/>
                <a:gd name="G1" fmla="+- 21600 0 0"/>
                <a:gd name="G2" fmla="+- 21600 0 0"/>
                <a:gd name="T0" fmla="*/ 0 w 22667"/>
                <a:gd name="T1" fmla="*/ 26 h 27780"/>
                <a:gd name="T2" fmla="*/ 21764 w 22667"/>
                <a:gd name="T3" fmla="*/ 27780 h 27780"/>
                <a:gd name="T4" fmla="*/ 1067 w 22667"/>
                <a:gd name="T5" fmla="*/ 21600 h 27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667" h="27780" fill="none" extrusionOk="0">
                  <a:moveTo>
                    <a:pt x="0" y="26"/>
                  </a:moveTo>
                  <a:cubicBezTo>
                    <a:pt x="355" y="8"/>
                    <a:pt x="711" y="-1"/>
                    <a:pt x="1067" y="0"/>
                  </a:cubicBezTo>
                  <a:cubicBezTo>
                    <a:pt x="12996" y="0"/>
                    <a:pt x="22667" y="9670"/>
                    <a:pt x="22667" y="21600"/>
                  </a:cubicBezTo>
                  <a:cubicBezTo>
                    <a:pt x="22667" y="23692"/>
                    <a:pt x="22362" y="25774"/>
                    <a:pt x="21764" y="27780"/>
                  </a:cubicBezTo>
                </a:path>
                <a:path w="22667" h="27780" stroke="0" extrusionOk="0">
                  <a:moveTo>
                    <a:pt x="0" y="26"/>
                  </a:moveTo>
                  <a:cubicBezTo>
                    <a:pt x="355" y="8"/>
                    <a:pt x="711" y="-1"/>
                    <a:pt x="1067" y="0"/>
                  </a:cubicBezTo>
                  <a:cubicBezTo>
                    <a:pt x="12996" y="0"/>
                    <a:pt x="22667" y="9670"/>
                    <a:pt x="22667" y="21600"/>
                  </a:cubicBezTo>
                  <a:cubicBezTo>
                    <a:pt x="22667" y="23692"/>
                    <a:pt x="22362" y="25774"/>
                    <a:pt x="21764" y="27780"/>
                  </a:cubicBezTo>
                  <a:lnTo>
                    <a:pt x="1067" y="21600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1295" name="Text Box 31"/>
            <p:cNvSpPr txBox="1">
              <a:spLocks noChangeAspect="1" noChangeArrowheads="1"/>
            </p:cNvSpPr>
            <p:nvPr/>
          </p:nvSpPr>
          <p:spPr bwMode="auto">
            <a:xfrm>
              <a:off x="3932" y="4905"/>
              <a:ext cx="644" cy="829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>
                  <a:solidFill>
                    <a:srgbClr val="000000"/>
                  </a:solidFill>
                  <a:latin typeface="Calibri"/>
                  <a:cs typeface="+mn-cs"/>
                  <a:sym typeface="Symbol" pitchFamily="18" charset="2"/>
                </a:rPr>
                <a:t></a:t>
              </a:r>
              <a:endParaRPr lang="ru-RU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1296" name="Text Box 32"/>
            <p:cNvSpPr txBox="1">
              <a:spLocks noChangeAspect="1" noChangeArrowheads="1"/>
            </p:cNvSpPr>
            <p:nvPr/>
          </p:nvSpPr>
          <p:spPr bwMode="auto">
            <a:xfrm>
              <a:off x="2616" y="1584"/>
              <a:ext cx="1610" cy="69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>
                  <a:solidFill>
                    <a:srgbClr val="000000"/>
                  </a:solidFill>
                  <a:latin typeface="Calibri"/>
                  <a:cs typeface="+mn-cs"/>
                </a:rPr>
                <a:t>С</a:t>
              </a:r>
              <a:r>
                <a:rPr lang="ru-RU" sz="1600" baseline="-25000">
                  <a:solidFill>
                    <a:srgbClr val="000000"/>
                  </a:solidFill>
                  <a:latin typeface="Calibri"/>
                  <a:cs typeface="+mn-cs"/>
                </a:rPr>
                <a:t>о</a:t>
              </a:r>
              <a:r>
                <a:rPr lang="ru-RU" sz="1600">
                  <a:solidFill>
                    <a:srgbClr val="000000"/>
                  </a:solidFill>
                  <a:latin typeface="Calibri"/>
                  <a:cs typeface="+mn-cs"/>
                </a:rPr>
                <a:t> - С </a:t>
              </a:r>
              <a:endParaRPr lang="ru-RU" sz="120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1297" name="Text Box 33"/>
            <p:cNvSpPr txBox="1">
              <a:spLocks noChangeAspect="1" noChangeArrowheads="1"/>
            </p:cNvSpPr>
            <p:nvPr/>
          </p:nvSpPr>
          <p:spPr bwMode="auto">
            <a:xfrm>
              <a:off x="7141" y="6825"/>
              <a:ext cx="623" cy="829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>
                  <a:solidFill>
                    <a:srgbClr val="000000"/>
                  </a:solidFill>
                  <a:latin typeface="Calibri"/>
                  <a:cs typeface="+mn-cs"/>
                  <a:sym typeface="Symbol" pitchFamily="18" charset="2"/>
                </a:rPr>
                <a:t></a:t>
              </a:r>
              <a:endParaRPr lang="ru-RU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1298" name="Text Box 34"/>
            <p:cNvSpPr txBox="1">
              <a:spLocks noChangeAspect="1" noChangeArrowheads="1"/>
            </p:cNvSpPr>
            <p:nvPr/>
          </p:nvSpPr>
          <p:spPr bwMode="auto">
            <a:xfrm>
              <a:off x="7775" y="2054"/>
              <a:ext cx="2425" cy="829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>
                  <a:solidFill>
                    <a:srgbClr val="000000"/>
                  </a:solidFill>
                  <a:latin typeface="Calibri"/>
                  <a:cs typeface="+mn-cs"/>
                </a:rPr>
                <a:t>tg</a:t>
              </a:r>
              <a:r>
                <a:rPr lang="en-US" sz="2800">
                  <a:solidFill>
                    <a:srgbClr val="000000"/>
                  </a:solidFill>
                  <a:latin typeface="Calibri"/>
                  <a:cs typeface="+mn-cs"/>
                </a:rPr>
                <a:t> </a:t>
              </a:r>
              <a:r>
                <a:rPr lang="en-US" sz="1600">
                  <a:solidFill>
                    <a:srgbClr val="000000"/>
                  </a:solidFill>
                  <a:latin typeface="Calibri"/>
                  <a:cs typeface="+mn-cs"/>
                  <a:sym typeface="Symbol" pitchFamily="18" charset="2"/>
                </a:rPr>
                <a:t></a:t>
              </a:r>
              <a:r>
                <a:rPr lang="en-US" sz="2800">
                  <a:solidFill>
                    <a:srgbClr val="000000"/>
                  </a:solidFill>
                  <a:latin typeface="Calibri"/>
                  <a:cs typeface="+mn-cs"/>
                </a:rPr>
                <a:t> </a:t>
              </a:r>
              <a:r>
                <a:rPr lang="en-US">
                  <a:solidFill>
                    <a:srgbClr val="000000"/>
                  </a:solidFill>
                  <a:latin typeface="Calibri"/>
                  <a:cs typeface="+mn-cs"/>
                </a:rPr>
                <a:t>=</a:t>
              </a:r>
              <a:r>
                <a:rPr lang="en-US" sz="2800">
                  <a:solidFill>
                    <a:srgbClr val="000000"/>
                  </a:solidFill>
                  <a:latin typeface="Calibri"/>
                  <a:cs typeface="+mn-cs"/>
                </a:rPr>
                <a:t> </a:t>
              </a:r>
              <a:r>
                <a:rPr lang="en-US" sz="1600">
                  <a:solidFill>
                    <a:srgbClr val="000000"/>
                  </a:solidFill>
                  <a:latin typeface="Calibri"/>
                  <a:cs typeface="+mn-cs"/>
                </a:rPr>
                <a:t>k</a:t>
              </a:r>
              <a:r>
                <a:rPr lang="en-US" sz="1600" baseline="-25000">
                  <a:solidFill>
                    <a:srgbClr val="000000"/>
                  </a:solidFill>
                  <a:latin typeface="Calibri"/>
                  <a:cs typeface="+mn-cs"/>
                </a:rPr>
                <a:t>o</a:t>
              </a:r>
              <a:endParaRPr lang="ru-RU" sz="100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05277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4" name="Заголовок 1"/>
          <p:cNvSpPr>
            <a:spLocks noGrp="1"/>
          </p:cNvSpPr>
          <p:nvPr>
            <p:ph type="title"/>
          </p:nvPr>
        </p:nvSpPr>
        <p:spPr>
          <a:xfrm>
            <a:off x="-107950" y="-26988"/>
            <a:ext cx="9251950" cy="777876"/>
          </a:xfrm>
        </p:spPr>
        <p:txBody>
          <a:bodyPr/>
          <a:lstStyle/>
          <a:p>
            <a:pPr algn="ctr"/>
            <a:r>
              <a:rPr lang="uk-UA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ЗАЛЕЖНІСТЬ ШВИДКОСТІ РЕАКЦІЇ ВІД ТЕМПЕРАТУРИ</a:t>
            </a:r>
            <a:endParaRPr lang="ru-RU" sz="16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3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99338" y="1628775"/>
            <a:ext cx="1766887" cy="218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133" name="Object 13"/>
          <p:cNvGraphicFramePr>
            <a:graphicFrameLocks noChangeAspect="1"/>
          </p:cNvGraphicFramePr>
          <p:nvPr>
            <p:extLst/>
          </p:nvPr>
        </p:nvGraphicFramePr>
        <p:xfrm>
          <a:off x="2699792" y="2346523"/>
          <a:ext cx="2289175" cy="1031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46" name="Формула" r:id="rId4" imgW="1143000" imgH="520700" progId="Equation.3">
                  <p:embed/>
                </p:oleObj>
              </mc:Choice>
              <mc:Fallback>
                <p:oleObj name="Формула" r:id="rId4" imgW="1143000" imgH="520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99792" y="2346523"/>
                        <a:ext cx="2289175" cy="1031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480300" y="4005064"/>
            <a:ext cx="1604962" cy="368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prstClr val="black"/>
                </a:solidFill>
                <a:latin typeface="Calibri"/>
                <a:cs typeface="+mn-cs"/>
              </a:rPr>
              <a:t>Я.Х. Вант-Гофф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91E6FE29-F637-4B75-9BFC-B4B5AF37C8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461" y="620688"/>
            <a:ext cx="9148763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uk-UA" sz="2400" dirty="0">
                <a:latin typeface="Arial" panose="020B0604020202020204" pitchFamily="34" charset="0"/>
                <a:cs typeface="Arial" panose="020B0604020202020204" pitchFamily="34" charset="0"/>
              </a:rPr>
              <a:t>В 1879 році Вант-</a:t>
            </a:r>
            <a:r>
              <a:rPr lang="uk-UA" sz="2400" dirty="0" err="1">
                <a:latin typeface="Arial" panose="020B0604020202020204" pitchFamily="34" charset="0"/>
                <a:cs typeface="Arial" panose="020B0604020202020204" pitchFamily="34" charset="0"/>
              </a:rPr>
              <a:t>Гоффом</a:t>
            </a:r>
            <a:r>
              <a:rPr lang="uk-UA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2400" dirty="0">
                <a:latin typeface="Arial" panose="020B0604020202020204" pitchFamily="34" charset="0"/>
                <a:cs typeface="Arial" panose="020B0604020202020204" pitchFamily="34" charset="0"/>
              </a:rPr>
              <a:t>було сформульовано емпіричне правило: </a:t>
            </a:r>
            <a:r>
              <a:rPr lang="uk-UA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 збільшенні температури на кожні 10 градусів швидкість хімічної реакції зростає у 2-4 рази:</a:t>
            </a:r>
            <a:endParaRPr lang="ru-RU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E5E643B4-EFEA-44E1-B713-801AC9E7B472}"/>
              </a:ext>
            </a:extLst>
          </p:cNvPr>
          <p:cNvSpPr/>
          <p:nvPr/>
        </p:nvSpPr>
        <p:spPr>
          <a:xfrm>
            <a:off x="19842" y="4442376"/>
            <a:ext cx="9065420" cy="15655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uk-UA" sz="2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де 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uk-UA" sz="2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– </a:t>
            </a:r>
            <a:r>
              <a:rPr lang="uk-UA" sz="2000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температурний коефіцієнт, </a:t>
            </a:r>
            <a:r>
              <a:rPr lang="uk-UA" sz="2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показує у скільки разів зростає швидкість даної реакції при збільшенні температури на 10</a:t>
            </a:r>
            <a:r>
              <a:rPr lang="uk-UA" sz="2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°</a:t>
            </a:r>
            <a:r>
              <a:rPr lang="uk-UA" sz="2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Приклад: при 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uk-UA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 і ↑ Т на 50°С  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</a:t>
            </a: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↑ 2 </a:t>
            </a:r>
            <a:r>
              <a:rPr lang="ru-RU" sz="2400" baseline="30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5</a:t>
            </a: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= 32 рази</a:t>
            </a:r>
            <a:r>
              <a:rPr lang="uk-UA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ru-RU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6449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8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86600" y="700088"/>
            <a:ext cx="2089150" cy="210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90" name="Заголовок 1"/>
          <p:cNvSpPr>
            <a:spLocks noGrp="1"/>
          </p:cNvSpPr>
          <p:nvPr>
            <p:ph type="title"/>
          </p:nvPr>
        </p:nvSpPr>
        <p:spPr>
          <a:xfrm>
            <a:off x="395288" y="0"/>
            <a:ext cx="8229600" cy="1143000"/>
          </a:xfrm>
        </p:spPr>
        <p:txBody>
          <a:bodyPr/>
          <a:lstStyle/>
          <a:p>
            <a:r>
              <a:rPr lang="ru-RU" sz="2800" b="1" dirty="0">
                <a:solidFill>
                  <a:srgbClr val="C00000"/>
                </a:solidFill>
              </a:rPr>
              <a:t>ТЕМПЕРАТУРНІ МЕЖІ ІСНУВАННЯ БІОЛОГІЧНИХ СИСТЕМ (</a:t>
            </a:r>
            <a:r>
              <a:rPr lang="ru-RU" sz="2800" b="1" dirty="0">
                <a:solidFill>
                  <a:srgbClr val="C00000"/>
                </a:solidFill>
                <a:ea typeface="Calibri" pitchFamily="34" charset="0"/>
                <a:cs typeface="Calibri" pitchFamily="34" charset="0"/>
              </a:rPr>
              <a:t>≈ 222-333 К)</a:t>
            </a: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6349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" y="938213"/>
            <a:ext cx="2349500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493" name="Picture 4"/>
          <p:cNvPicPr>
            <a:picLocks noChangeAspect="1" noChangeArrowheads="1"/>
          </p:cNvPicPr>
          <p:nvPr/>
        </p:nvPicPr>
        <p:blipFill rotWithShape="1">
          <a:blip r:embed="rId4"/>
          <a:srcRect t="20810"/>
          <a:stretch/>
        </p:blipFill>
        <p:spPr bwMode="auto">
          <a:xfrm>
            <a:off x="28575" y="2803524"/>
            <a:ext cx="2378075" cy="2096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494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71826" y="4902737"/>
            <a:ext cx="2136775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495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042150" y="2803525"/>
            <a:ext cx="2101850" cy="184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529138" y="3081338"/>
            <a:ext cx="2613536" cy="10156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↑ Т на 1-2 градуса – </a:t>
            </a:r>
          </a:p>
          <a:p>
            <a:r>
              <a:rPr lang="uk-UA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</a:t>
            </a:r>
            <a:r>
              <a:rPr lang="ru-RU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апальний</a:t>
            </a:r>
            <a:endParaRPr lang="ru-RU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процес</a:t>
            </a:r>
            <a:endParaRPr lang="ru-RU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1403648" y="4991187"/>
            <a:ext cx="2244684" cy="1200329"/>
          </a:xfrm>
          <a:prstGeom prst="rect">
            <a:avLst/>
          </a:prstGeom>
          <a:blipFill rotWithShape="1">
            <a:blip r:embed="rId7"/>
            <a:stretch>
              <a:fillRect l="-4076" t="-4061" r="-6250"/>
            </a:stretch>
          </a:blipFill>
        </p:spPr>
        <p:txBody>
          <a:bodyPr/>
          <a:lstStyle/>
          <a:p>
            <a:pPr>
              <a:defRPr/>
            </a:pPr>
            <a:endParaRPr lang="ru-RU" dirty="0">
              <a:noFill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67174" y="3034785"/>
            <a:ext cx="1985962" cy="13234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 </a:t>
            </a:r>
            <a:r>
              <a:rPr lang="ru-RU" sz="20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тіла</a:t>
            </a:r>
            <a:r>
              <a:rPr lang="ru-RU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sz="20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більшості</a:t>
            </a:r>
            <a:r>
              <a:rPr lang="ru-RU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тварин</a:t>
            </a:r>
            <a:endParaRPr lang="ru-RU" sz="2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308-313 К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391826" y="1155927"/>
            <a:ext cx="251301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0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Пінгвини</a:t>
            </a:r>
            <a:r>
              <a:rPr lang="uk-UA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розмножуються  на Південному полюсі при  </a:t>
            </a:r>
            <a:r>
              <a:rPr lang="uk-UA" sz="20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</a:t>
            </a:r>
            <a:r>
              <a:rPr lang="uk-UA" sz="2000" baseline="-250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повітря</a:t>
            </a:r>
            <a:r>
              <a:rPr lang="uk-UA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&lt;227 К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D880E7C1-B41C-474D-AB6B-DE8BE34F5E57}"/>
              </a:ext>
            </a:extLst>
          </p:cNvPr>
          <p:cNvSpPr txBox="1"/>
          <p:nvPr/>
        </p:nvSpPr>
        <p:spPr>
          <a:xfrm>
            <a:off x="5040214" y="1507133"/>
            <a:ext cx="2286203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N T </a:t>
            </a:r>
            <a:r>
              <a:rPr lang="uk-UA" sz="2000" dirty="0"/>
              <a:t>тіла людини</a:t>
            </a:r>
          </a:p>
          <a:p>
            <a:r>
              <a:rPr lang="uk-UA" sz="2000" dirty="0"/>
              <a:t>309,75 К (36,6 °С)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2980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5351" name="Picture 7" descr="895957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280" y="5211281"/>
            <a:ext cx="2051720" cy="1530831"/>
          </a:xfrm>
          <a:prstGeom prst="rect">
            <a:avLst/>
          </a:prstGeom>
          <a:noFill/>
        </p:spPr>
      </p:pic>
      <p:sp>
        <p:nvSpPr>
          <p:cNvPr id="185360" name="Rectangle 16"/>
          <p:cNvSpPr>
            <a:spLocks noChangeArrowheads="1"/>
          </p:cNvSpPr>
          <p:nvPr/>
        </p:nvSpPr>
        <p:spPr bwMode="auto">
          <a:xfrm>
            <a:off x="107950" y="115888"/>
            <a:ext cx="8928100" cy="6626225"/>
          </a:xfrm>
          <a:prstGeom prst="rect">
            <a:avLst/>
          </a:prstGeom>
          <a:noFill/>
          <a:ln w="28575">
            <a:solidFill>
              <a:srgbClr val="CC99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Palatino Linotype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835696" y="131438"/>
            <a:ext cx="54726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/>
              <a:t>ПЛАН  ЛЕКЦ</a:t>
            </a:r>
            <a:r>
              <a:rPr lang="uk-UA" sz="3200" dirty="0"/>
              <a:t>ІЇ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/>
          </p:nvPr>
        </p:nvSpPr>
        <p:spPr>
          <a:xfrm>
            <a:off x="-396552" y="416745"/>
            <a:ext cx="8784976" cy="4308399"/>
          </a:xfrm>
        </p:spPr>
        <p:txBody>
          <a:bodyPr/>
          <a:lstStyle/>
          <a:p>
            <a:pPr marL="0" indent="531813">
              <a:buNone/>
            </a:pPr>
            <a:r>
              <a:rPr lang="ru-RU" sz="2400" dirty="0"/>
              <a:t>1. </a:t>
            </a:r>
            <a:r>
              <a:rPr lang="ru-RU" sz="2400" dirty="0" err="1"/>
              <a:t>Хімічна</a:t>
            </a:r>
            <a:r>
              <a:rPr lang="ru-RU" sz="2400" dirty="0"/>
              <a:t> </a:t>
            </a:r>
            <a:r>
              <a:rPr lang="ru-RU" sz="2400" dirty="0" err="1"/>
              <a:t>кінетика</a:t>
            </a:r>
            <a:endParaRPr lang="ru-RU" sz="2400" dirty="0"/>
          </a:p>
          <a:p>
            <a:pPr marL="0" indent="531813">
              <a:buNone/>
            </a:pPr>
            <a:r>
              <a:rPr lang="ru-RU" sz="2400" dirty="0"/>
              <a:t>2. </a:t>
            </a:r>
            <a:r>
              <a:rPr lang="ru-RU" sz="2400" dirty="0" err="1"/>
              <a:t>Швидкість</a:t>
            </a:r>
            <a:r>
              <a:rPr lang="ru-RU" sz="2400" dirty="0"/>
              <a:t>  </a:t>
            </a:r>
            <a:r>
              <a:rPr lang="ru-RU" sz="2400" dirty="0" err="1"/>
              <a:t>хімічної</a:t>
            </a:r>
            <a:r>
              <a:rPr lang="ru-RU" sz="2400" dirty="0"/>
              <a:t> </a:t>
            </a:r>
            <a:r>
              <a:rPr lang="ru-RU" sz="2400" dirty="0" err="1"/>
              <a:t>реакції</a:t>
            </a:r>
            <a:endParaRPr lang="ru-RU" sz="2400" dirty="0"/>
          </a:p>
          <a:p>
            <a:pPr marL="0" indent="531813">
              <a:buNone/>
            </a:pPr>
            <a:r>
              <a:rPr lang="ru-RU" sz="2400" dirty="0"/>
              <a:t>3. </a:t>
            </a:r>
            <a:r>
              <a:rPr lang="ru-RU" sz="2400" dirty="0" err="1"/>
              <a:t>Класифікація</a:t>
            </a:r>
            <a:r>
              <a:rPr lang="ru-RU" sz="2400" dirty="0"/>
              <a:t> </a:t>
            </a:r>
            <a:r>
              <a:rPr lang="ru-RU" sz="2400" dirty="0" err="1"/>
              <a:t>реакцій</a:t>
            </a:r>
            <a:r>
              <a:rPr lang="ru-RU" sz="2400" dirty="0"/>
              <a:t> за </a:t>
            </a:r>
            <a:r>
              <a:rPr lang="ru-RU" sz="2400" dirty="0" err="1"/>
              <a:t>фазовим</a:t>
            </a:r>
            <a:r>
              <a:rPr lang="ru-RU" sz="2400" dirty="0"/>
              <a:t> складом</a:t>
            </a:r>
          </a:p>
          <a:p>
            <a:pPr marL="0" indent="531813">
              <a:buNone/>
            </a:pPr>
            <a:r>
              <a:rPr lang="ru-RU" sz="2400" dirty="0"/>
              <a:t>4. </a:t>
            </a:r>
            <a:r>
              <a:rPr lang="ru-RU" sz="2400" dirty="0" err="1"/>
              <a:t>Фактори</a:t>
            </a:r>
            <a:r>
              <a:rPr lang="ru-RU" sz="2400" dirty="0"/>
              <a:t>, </a:t>
            </a:r>
            <a:r>
              <a:rPr lang="ru-RU" sz="2400" dirty="0" err="1"/>
              <a:t>що</a:t>
            </a:r>
            <a:r>
              <a:rPr lang="ru-RU" sz="2400" dirty="0"/>
              <a:t> </a:t>
            </a:r>
            <a:r>
              <a:rPr lang="ru-RU" sz="2400" dirty="0" err="1"/>
              <a:t>впливають</a:t>
            </a:r>
            <a:r>
              <a:rPr lang="ru-RU" sz="2400" dirty="0"/>
              <a:t> на </a:t>
            </a:r>
            <a:r>
              <a:rPr lang="ru-RU" sz="2400" dirty="0" err="1"/>
              <a:t>швидкість</a:t>
            </a:r>
            <a:r>
              <a:rPr lang="ru-RU" sz="2400" dirty="0"/>
              <a:t> </a:t>
            </a:r>
            <a:r>
              <a:rPr lang="ru-RU" sz="2400" dirty="0" err="1"/>
              <a:t>хімічної</a:t>
            </a:r>
            <a:r>
              <a:rPr lang="ru-RU" sz="2400" dirty="0"/>
              <a:t> </a:t>
            </a:r>
            <a:r>
              <a:rPr lang="ru-RU" sz="2400" dirty="0" err="1"/>
              <a:t>реакції</a:t>
            </a:r>
            <a:r>
              <a:rPr lang="ru-RU" sz="2400" dirty="0"/>
              <a:t>: </a:t>
            </a:r>
          </a:p>
          <a:p>
            <a:pPr marL="1077913" indent="-95250">
              <a:buNone/>
            </a:pPr>
            <a:r>
              <a:rPr lang="ru-RU" sz="2400" dirty="0"/>
              <a:t>- </a:t>
            </a:r>
            <a:r>
              <a:rPr lang="ru-RU" sz="2400" dirty="0" err="1"/>
              <a:t>Концентрація</a:t>
            </a:r>
            <a:endParaRPr lang="ru-RU" sz="2400" dirty="0"/>
          </a:p>
          <a:p>
            <a:pPr marL="1077913" indent="-95250">
              <a:buNone/>
            </a:pPr>
            <a:r>
              <a:rPr lang="ru-RU" sz="2400" dirty="0"/>
              <a:t>		</a:t>
            </a:r>
            <a:r>
              <a:rPr lang="ru-RU" sz="2400" dirty="0" err="1"/>
              <a:t>Реакції</a:t>
            </a:r>
            <a:r>
              <a:rPr lang="ru-RU" sz="2400" dirty="0"/>
              <a:t> </a:t>
            </a:r>
            <a:r>
              <a:rPr lang="ru-RU" sz="2400" dirty="0" err="1"/>
              <a:t>нульового</a:t>
            </a:r>
            <a:r>
              <a:rPr lang="ru-RU" sz="2400" dirty="0"/>
              <a:t>, </a:t>
            </a:r>
            <a:r>
              <a:rPr lang="ru-RU" sz="2400" dirty="0" err="1"/>
              <a:t>першого</a:t>
            </a:r>
            <a:r>
              <a:rPr lang="ru-RU" sz="2400" dirty="0"/>
              <a:t>, другого </a:t>
            </a:r>
            <a:r>
              <a:rPr lang="ru-RU" sz="2400" dirty="0" err="1"/>
              <a:t>порядків</a:t>
            </a:r>
            <a:endParaRPr lang="ru-RU" sz="2400" dirty="0"/>
          </a:p>
          <a:p>
            <a:pPr marL="1077913" indent="-95250">
              <a:buNone/>
            </a:pPr>
            <a:r>
              <a:rPr lang="ru-RU" sz="2400" dirty="0"/>
              <a:t>- Температура</a:t>
            </a:r>
          </a:p>
          <a:p>
            <a:pPr marL="1077913" indent="-95250">
              <a:buNone/>
            </a:pPr>
            <a:r>
              <a:rPr lang="ru-RU" sz="2400" dirty="0"/>
              <a:t>- </a:t>
            </a:r>
            <a:r>
              <a:rPr lang="ru-RU" sz="2400" dirty="0" err="1"/>
              <a:t>Енергія</a:t>
            </a:r>
            <a:r>
              <a:rPr lang="ru-RU" sz="2400" dirty="0"/>
              <a:t> </a:t>
            </a:r>
            <a:r>
              <a:rPr lang="ru-RU" sz="2400" dirty="0" err="1"/>
              <a:t>активації</a:t>
            </a:r>
            <a:endParaRPr lang="ru-RU" sz="2400" dirty="0"/>
          </a:p>
          <a:p>
            <a:pPr marL="1077913" indent="-95250">
              <a:buNone/>
            </a:pPr>
            <a:r>
              <a:rPr lang="ru-RU" sz="2400" dirty="0"/>
              <a:t>- Природа </a:t>
            </a:r>
            <a:r>
              <a:rPr lang="ru-RU" sz="2400" dirty="0" err="1"/>
              <a:t>реагуючих</a:t>
            </a:r>
            <a:r>
              <a:rPr lang="ru-RU" sz="2400" dirty="0"/>
              <a:t> </a:t>
            </a:r>
            <a:r>
              <a:rPr lang="ru-RU" sz="2400" dirty="0" err="1"/>
              <a:t>речовин</a:t>
            </a:r>
            <a:endParaRPr lang="ru-RU" sz="2400" dirty="0"/>
          </a:p>
          <a:p>
            <a:pPr marL="1077913" indent="-95250">
              <a:buNone/>
            </a:pPr>
            <a:r>
              <a:rPr lang="ru-RU" sz="2400" dirty="0"/>
              <a:t>- </a:t>
            </a:r>
            <a:r>
              <a:rPr lang="ru-RU" sz="2400" dirty="0" err="1"/>
              <a:t>Каталізатор</a:t>
            </a:r>
            <a:r>
              <a:rPr lang="ru-RU" sz="2400" dirty="0"/>
              <a:t>, </a:t>
            </a:r>
            <a:r>
              <a:rPr lang="ru-RU" sz="2400" dirty="0" err="1"/>
              <a:t>каталіз</a:t>
            </a:r>
            <a:r>
              <a:rPr lang="ru-RU" sz="2400" dirty="0"/>
              <a:t>, </a:t>
            </a:r>
            <a:r>
              <a:rPr lang="ru-RU" sz="2400" dirty="0" err="1"/>
              <a:t>ферментативний</a:t>
            </a:r>
            <a:r>
              <a:rPr lang="ru-RU" sz="2400" dirty="0"/>
              <a:t> </a:t>
            </a:r>
            <a:r>
              <a:rPr lang="ru-RU" sz="2400" dirty="0" err="1"/>
              <a:t>каталіз</a:t>
            </a:r>
            <a:endParaRPr lang="ru-RU" sz="2400" dirty="0"/>
          </a:p>
          <a:p>
            <a:pPr marL="1077913" indent="-95250">
              <a:buNone/>
            </a:pPr>
            <a:r>
              <a:rPr lang="ru-RU" sz="2400" dirty="0"/>
              <a:t>- </a:t>
            </a:r>
            <a:r>
              <a:rPr lang="ru-RU" sz="2400" dirty="0" err="1"/>
              <a:t>Залежність</a:t>
            </a:r>
            <a:r>
              <a:rPr lang="ru-RU" sz="2400" dirty="0"/>
              <a:t> </a:t>
            </a:r>
            <a:r>
              <a:rPr lang="ru-RU" sz="2400" dirty="0" err="1"/>
              <a:t>початкової</a:t>
            </a:r>
            <a:r>
              <a:rPr lang="ru-RU" sz="2400" dirty="0"/>
              <a:t> </a:t>
            </a:r>
            <a:r>
              <a:rPr lang="ru-RU" sz="2400" dirty="0" err="1"/>
              <a:t>швидкості</a:t>
            </a:r>
            <a:r>
              <a:rPr lang="ru-RU" sz="2400" dirty="0"/>
              <a:t> </a:t>
            </a:r>
            <a:r>
              <a:rPr lang="ru-RU" sz="2400" dirty="0" err="1"/>
              <a:t>ферментативної</a:t>
            </a:r>
            <a:r>
              <a:rPr lang="ru-RU" sz="2400" dirty="0"/>
              <a:t> </a:t>
            </a:r>
            <a:r>
              <a:rPr lang="ru-RU" sz="2400" dirty="0" err="1"/>
              <a:t>реакції</a:t>
            </a:r>
            <a:r>
              <a:rPr lang="ru-RU" sz="2400" dirty="0"/>
              <a:t> </a:t>
            </a:r>
            <a:r>
              <a:rPr lang="ru-RU" sz="2400" dirty="0" err="1"/>
              <a:t>від</a:t>
            </a:r>
            <a:r>
              <a:rPr lang="ru-RU" sz="2400" dirty="0"/>
              <a:t> </a:t>
            </a:r>
            <a:r>
              <a:rPr lang="ru-RU" sz="2400" dirty="0" err="1"/>
              <a:t>концентрації</a:t>
            </a:r>
            <a:r>
              <a:rPr lang="ru-RU" sz="2400" dirty="0"/>
              <a:t> субстрату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71298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92688" y="1997075"/>
            <a:ext cx="2578100" cy="201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14" name="Заголовок 1"/>
          <p:cNvSpPr>
            <a:spLocks noGrp="1"/>
          </p:cNvSpPr>
          <p:nvPr>
            <p:ph type="title"/>
          </p:nvPr>
        </p:nvSpPr>
        <p:spPr>
          <a:xfrm>
            <a:off x="466844" y="123634"/>
            <a:ext cx="8229600" cy="1143000"/>
          </a:xfrm>
        </p:spPr>
        <p:txBody>
          <a:bodyPr/>
          <a:lstStyle/>
          <a:p>
            <a:r>
              <a:rPr lang="ru-RU" sz="2800" b="1" dirty="0">
                <a:solidFill>
                  <a:srgbClr val="C00000"/>
                </a:solidFill>
              </a:rPr>
              <a:t>ТЕМПЕРАТУРНІ МЕЖІ ІСНУВАННЯ БІОЛОГІЧНИХ СИСТЕМ (</a:t>
            </a:r>
            <a:r>
              <a:rPr lang="ru-RU" sz="2800" b="1" dirty="0">
                <a:solidFill>
                  <a:srgbClr val="C00000"/>
                </a:solidFill>
                <a:ea typeface="Calibri" pitchFamily="34" charset="0"/>
                <a:cs typeface="Calibri" pitchFamily="34" charset="0"/>
              </a:rPr>
              <a:t>≈ 222-333 К)</a:t>
            </a:r>
            <a:endParaRPr lang="ru-RU" dirty="0"/>
          </a:p>
        </p:txBody>
      </p:sp>
      <p:sp>
        <p:nvSpPr>
          <p:cNvPr id="64515" name="Объект 2"/>
          <p:cNvSpPr>
            <a:spLocks noGrp="1"/>
          </p:cNvSpPr>
          <p:nvPr>
            <p:ph idx="1"/>
          </p:nvPr>
        </p:nvSpPr>
        <p:spPr>
          <a:xfrm>
            <a:off x="0" y="1125538"/>
            <a:ext cx="8686800" cy="5000625"/>
          </a:xfrm>
        </p:spPr>
        <p:txBody>
          <a:bodyPr/>
          <a:lstStyle/>
          <a:p>
            <a:r>
              <a:rPr lang="ru-RU" sz="2400" dirty="0" err="1"/>
              <a:t>Білки</a:t>
            </a:r>
            <a:r>
              <a:rPr lang="ru-RU" sz="2400" dirty="0"/>
              <a:t> – </a:t>
            </a:r>
            <a:r>
              <a:rPr lang="ru-RU" sz="2400" dirty="0" err="1"/>
              <a:t>основний</a:t>
            </a:r>
            <a:r>
              <a:rPr lang="ru-RU" sz="2400" dirty="0"/>
              <a:t> </a:t>
            </a:r>
            <a:r>
              <a:rPr lang="ru-RU" sz="2400" dirty="0" err="1"/>
              <a:t>матеріал</a:t>
            </a:r>
            <a:r>
              <a:rPr lang="ru-RU" sz="2400" dirty="0"/>
              <a:t> </a:t>
            </a:r>
            <a:r>
              <a:rPr lang="ru-RU" sz="2400" dirty="0" err="1"/>
              <a:t>клітин</a:t>
            </a:r>
            <a:r>
              <a:rPr lang="ru-RU" sz="2400" dirty="0"/>
              <a:t>, </a:t>
            </a:r>
            <a:r>
              <a:rPr lang="ru-RU" sz="2400" dirty="0" err="1"/>
              <a:t>протоплазми</a:t>
            </a:r>
            <a:r>
              <a:rPr lang="ru-RU" sz="2400" dirty="0"/>
              <a:t> і </a:t>
            </a:r>
            <a:r>
              <a:rPr lang="ru-RU" sz="2400" dirty="0" err="1"/>
              <a:t>ферментів</a:t>
            </a:r>
            <a:r>
              <a:rPr lang="ru-RU" sz="2400" dirty="0"/>
              <a:t>. При Т=323 К – </a:t>
            </a:r>
            <a:r>
              <a:rPr lang="ru-RU" sz="2400" dirty="0" err="1"/>
              <a:t>денатурація</a:t>
            </a:r>
            <a:r>
              <a:rPr lang="ru-RU" sz="2400" dirty="0"/>
              <a:t> </a:t>
            </a:r>
            <a:r>
              <a:rPr lang="ru-RU" sz="2400" dirty="0" err="1"/>
              <a:t>білков</a:t>
            </a:r>
            <a:endParaRPr lang="ru-RU" sz="2400" dirty="0"/>
          </a:p>
        </p:txBody>
      </p:sp>
      <p:pic>
        <p:nvPicPr>
          <p:cNvPr id="6451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03350" y="1973263"/>
            <a:ext cx="2520950" cy="196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17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66850" y="4352925"/>
            <a:ext cx="2457450" cy="184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067945" y="4352925"/>
            <a:ext cx="4968106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Мідії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існують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 при </a:t>
            </a: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більш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низьких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 Т: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при 281-296К – в </a:t>
            </a: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Середньоземному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морі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 і при 277-289 К </a:t>
            </a: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біля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берегів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Норвегії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 → </a:t>
            </a: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важлива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активність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ферментів</a:t>
            </a:r>
            <a:endParaRPr lang="ru-RU" sz="2400" dirty="0">
              <a:solidFill>
                <a:prstClr val="black"/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19095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6" name="Rectangle 4"/>
          <p:cNvSpPr>
            <a:spLocks noChangeArrowheads="1"/>
          </p:cNvSpPr>
          <p:nvPr/>
        </p:nvSpPr>
        <p:spPr bwMode="auto">
          <a:xfrm>
            <a:off x="107950" y="115888"/>
            <a:ext cx="8928100" cy="6626225"/>
          </a:xfrm>
          <a:prstGeom prst="rect">
            <a:avLst/>
          </a:prstGeom>
          <a:noFill/>
          <a:ln w="28575">
            <a:solidFill>
              <a:srgbClr val="CC99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Palatino Linotype" pitchFamily="18" charset="0"/>
            </a:endParaRPr>
          </a:p>
        </p:txBody>
      </p:sp>
      <p:pic>
        <p:nvPicPr>
          <p:cNvPr id="212997" name="Picture 5" descr="arrheniu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260350"/>
            <a:ext cx="1531938" cy="2160588"/>
          </a:xfrm>
          <a:prstGeom prst="rect">
            <a:avLst/>
          </a:prstGeom>
          <a:noFill/>
          <a:ln w="38100">
            <a:solidFill>
              <a:srgbClr val="CC9900"/>
            </a:solidFill>
            <a:miter lim="800000"/>
            <a:headEnd/>
            <a:tailEnd/>
          </a:ln>
          <a:effectLst/>
        </p:spPr>
      </p:pic>
      <p:sp>
        <p:nvSpPr>
          <p:cNvPr id="212998" name="Text Box 6"/>
          <p:cNvSpPr txBox="1">
            <a:spLocks noChangeArrowheads="1"/>
          </p:cNvSpPr>
          <p:nvPr/>
        </p:nvSpPr>
        <p:spPr bwMode="auto">
          <a:xfrm>
            <a:off x="107950" y="2492375"/>
            <a:ext cx="198002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alatino Linotype" pitchFamily="18" charset="0"/>
              </a:rPr>
              <a:t>Сванте</a:t>
            </a:r>
            <a:r>
              <a:rPr lang="ru-RU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alatino Linotype" pitchFamily="18" charset="0"/>
              </a:rPr>
              <a:t>Арреніус</a:t>
            </a:r>
            <a:endParaRPr lang="ru-RU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Palatino Linotype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alatino Linotype" pitchFamily="18" charset="0"/>
              </a:rPr>
              <a:t>    (1859-1927)</a:t>
            </a:r>
          </a:p>
        </p:txBody>
      </p:sp>
      <p:sp>
        <p:nvSpPr>
          <p:cNvPr id="212999" name="Text Box 7"/>
          <p:cNvSpPr txBox="1">
            <a:spLocks noChangeArrowheads="1"/>
          </p:cNvSpPr>
          <p:nvPr/>
        </p:nvSpPr>
        <p:spPr bwMode="auto">
          <a:xfrm>
            <a:off x="2268538" y="819150"/>
            <a:ext cx="6624637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Пояснення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залежності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швидкості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реакції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від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температури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було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дано </a:t>
            </a:r>
            <a:r>
              <a:rPr lang="ru-RU" dirty="0" err="1">
                <a:solidFill>
                  <a:srgbClr val="FF0000"/>
                </a:solidFill>
                <a:latin typeface="Palatino Linotype" pitchFamily="18" charset="0"/>
              </a:rPr>
              <a:t>С.Арреніусом</a:t>
            </a:r>
            <a:r>
              <a:rPr lang="ru-RU" dirty="0">
                <a:solidFill>
                  <a:srgbClr val="FF0000"/>
                </a:solidFill>
                <a:latin typeface="Palatino Linotype" pitchFamily="18" charset="0"/>
              </a:rPr>
              <a:t>.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До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реакції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призводить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не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кожне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зіткнення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молекул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реагентів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, а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тільки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найбільш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сильні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зіткнення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. </a:t>
            </a:r>
            <a:r>
              <a:rPr lang="ru-RU" b="1" dirty="0">
                <a:solidFill>
                  <a:srgbClr val="FF0000"/>
                </a:solidFill>
                <a:latin typeface="Palatino Linotype" pitchFamily="18" charset="0"/>
              </a:rPr>
              <a:t>Лише </a:t>
            </a:r>
            <a:r>
              <a:rPr lang="ru-RU" b="1" dirty="0" err="1">
                <a:solidFill>
                  <a:srgbClr val="FF0000"/>
                </a:solidFill>
                <a:latin typeface="Palatino Linotype" pitchFamily="18" charset="0"/>
              </a:rPr>
              <a:t>молекули</a:t>
            </a:r>
            <a:r>
              <a:rPr lang="ru-RU" b="1" dirty="0">
                <a:solidFill>
                  <a:srgbClr val="FF0000"/>
                </a:solidFill>
                <a:latin typeface="Palatino Linotype" pitchFamily="18" charset="0"/>
              </a:rPr>
              <a:t>, </a:t>
            </a:r>
            <a:r>
              <a:rPr lang="ru-RU" b="1" dirty="0" err="1">
                <a:solidFill>
                  <a:srgbClr val="FF0000"/>
                </a:solidFill>
                <a:latin typeface="Palatino Linotype" pitchFamily="18" charset="0"/>
              </a:rPr>
              <a:t>що</a:t>
            </a:r>
            <a:r>
              <a:rPr lang="ru-RU" b="1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Palatino Linotype" pitchFamily="18" charset="0"/>
              </a:rPr>
              <a:t>володіють</a:t>
            </a:r>
            <a:r>
              <a:rPr lang="ru-RU" b="1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Palatino Linotype" pitchFamily="18" charset="0"/>
              </a:rPr>
              <a:t>надлишком</a:t>
            </a:r>
            <a:r>
              <a:rPr lang="ru-RU" b="1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Palatino Linotype" pitchFamily="18" charset="0"/>
              </a:rPr>
              <a:t>кінетичної</a:t>
            </a:r>
            <a:r>
              <a:rPr lang="ru-RU" b="1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Palatino Linotype" pitchFamily="18" charset="0"/>
              </a:rPr>
              <a:t>енергії</a:t>
            </a:r>
            <a:r>
              <a:rPr lang="ru-RU" b="1" dirty="0">
                <a:solidFill>
                  <a:srgbClr val="FF0000"/>
                </a:solidFill>
                <a:latin typeface="Palatino Linotype" pitchFamily="18" charset="0"/>
              </a:rPr>
              <a:t>, </a:t>
            </a:r>
            <a:r>
              <a:rPr lang="ru-RU" b="1" dirty="0" err="1">
                <a:solidFill>
                  <a:srgbClr val="FF0000"/>
                </a:solidFill>
                <a:latin typeface="Palatino Linotype" pitchFamily="18" charset="0"/>
              </a:rPr>
              <a:t>здатні</a:t>
            </a:r>
            <a:r>
              <a:rPr lang="ru-RU" b="1" dirty="0">
                <a:solidFill>
                  <a:srgbClr val="FF0000"/>
                </a:solidFill>
                <a:latin typeface="Palatino Linotype" pitchFamily="18" charset="0"/>
              </a:rPr>
              <a:t> до </a:t>
            </a:r>
            <a:r>
              <a:rPr lang="ru-RU" b="1" dirty="0" err="1">
                <a:solidFill>
                  <a:srgbClr val="FF0000"/>
                </a:solidFill>
                <a:latin typeface="Palatino Linotype" pitchFamily="18" charset="0"/>
              </a:rPr>
              <a:t>хімічної</a:t>
            </a:r>
            <a:r>
              <a:rPr lang="ru-RU" b="1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Palatino Linotype" pitchFamily="18" charset="0"/>
              </a:rPr>
              <a:t>реакції</a:t>
            </a:r>
            <a:r>
              <a:rPr lang="ru-RU" b="1" dirty="0">
                <a:solidFill>
                  <a:srgbClr val="FF0000"/>
                </a:solidFill>
                <a:latin typeface="Palatino Linotype" pitchFamily="18" charset="0"/>
              </a:rPr>
              <a:t>.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С.Арреніус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розрахував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частку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активних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(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які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призводять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до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реакції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)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зіткнень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реагуючих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частинок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що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залежить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від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температури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.</a:t>
            </a:r>
            <a:r>
              <a:rPr lang="ru-RU" dirty="0">
                <a:solidFill>
                  <a:srgbClr val="000000"/>
                </a:solidFill>
                <a:hlinkClick r:id="rId3"/>
              </a:rPr>
              <a:t> 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213001" name="Text Box 9"/>
          <p:cNvSpPr txBox="1">
            <a:spLocks noChangeArrowheads="1"/>
          </p:cNvSpPr>
          <p:nvPr/>
        </p:nvSpPr>
        <p:spPr bwMode="auto">
          <a:xfrm>
            <a:off x="4374839" y="3681048"/>
            <a:ext cx="467995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молекула -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енергетично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вигідне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утворення</a:t>
            </a:r>
            <a:endParaRPr lang="ru-RU" dirty="0">
              <a:solidFill>
                <a:srgbClr val="000000"/>
              </a:solidFill>
              <a:latin typeface="Palatino Linotype" pitchFamily="18" charset="0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i="1" dirty="0" err="1">
                <a:solidFill>
                  <a:srgbClr val="000000"/>
                </a:solidFill>
                <a:latin typeface="Palatino Linotype" pitchFamily="18" charset="0"/>
              </a:rPr>
              <a:t>хімічні</a:t>
            </a:r>
            <a:r>
              <a:rPr lang="ru-RU" i="1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Palatino Linotype" pitchFamily="18" charset="0"/>
              </a:rPr>
              <a:t>речовини</a:t>
            </a:r>
            <a:r>
              <a:rPr lang="ru-RU" i="1" dirty="0">
                <a:solidFill>
                  <a:srgbClr val="000000"/>
                </a:solidFill>
                <a:latin typeface="Palatino Linotype" pitchFamily="18" charset="0"/>
              </a:rPr>
              <a:t> на </a:t>
            </a:r>
            <a:r>
              <a:rPr lang="ru-RU" i="1" dirty="0" err="1">
                <a:solidFill>
                  <a:srgbClr val="000000"/>
                </a:solidFill>
                <a:latin typeface="Palatino Linotype" pitchFamily="18" charset="0"/>
              </a:rPr>
              <a:t>енергетичній</a:t>
            </a:r>
            <a:r>
              <a:rPr lang="ru-RU" i="1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Palatino Linotype" pitchFamily="18" charset="0"/>
              </a:rPr>
              <a:t>діаграмі</a:t>
            </a:r>
            <a:r>
              <a:rPr lang="ru-RU" i="1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Palatino Linotype" pitchFamily="18" charset="0"/>
              </a:rPr>
              <a:t>займають</a:t>
            </a:r>
            <a:r>
              <a:rPr lang="ru-RU" i="1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Palatino Linotype" pitchFamily="18" charset="0"/>
              </a:rPr>
              <a:t>положення</a:t>
            </a:r>
            <a:r>
              <a:rPr lang="ru-RU" i="1" dirty="0">
                <a:solidFill>
                  <a:srgbClr val="000000"/>
                </a:solidFill>
                <a:latin typeface="Palatino Linotype" pitchFamily="18" charset="0"/>
              </a:rPr>
              <a:t> в "ямках"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для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перетворення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цих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речовин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в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інші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їм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треба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надати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енергію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достатню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для того,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щоб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вони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вибралися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з "ямки", перевалили через "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бар'єр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" (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енергію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активації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)</a:t>
            </a:r>
          </a:p>
        </p:txBody>
      </p:sp>
      <p:sp>
        <p:nvSpPr>
          <p:cNvPr id="213002" name="WordArt 10"/>
          <p:cNvSpPr>
            <a:spLocks noChangeArrowheads="1" noChangeShapeType="1" noTextEdit="1"/>
          </p:cNvSpPr>
          <p:nvPr/>
        </p:nvSpPr>
        <p:spPr bwMode="auto">
          <a:xfrm>
            <a:off x="4040188" y="260350"/>
            <a:ext cx="2332037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Температура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D27B8B09-2C08-4327-BCED-9F82CBC6C08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292"/>
          <a:stretch/>
        </p:blipFill>
        <p:spPr>
          <a:xfrm>
            <a:off x="126689" y="3592231"/>
            <a:ext cx="4103139" cy="2922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757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6" name="WordArt 4"/>
          <p:cNvSpPr>
            <a:spLocks noChangeArrowheads="1" noChangeShapeType="1" noTextEdit="1"/>
          </p:cNvSpPr>
          <p:nvPr/>
        </p:nvSpPr>
        <p:spPr bwMode="auto">
          <a:xfrm>
            <a:off x="2700338" y="261938"/>
            <a:ext cx="3771900" cy="5746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dirty="0" err="1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Енергія</a:t>
            </a:r>
            <a:r>
              <a:rPr lang="ru-RU" sz="3600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3600" kern="10" dirty="0" err="1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активації</a:t>
            </a:r>
            <a:endParaRPr lang="ru-RU" sz="3600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202758" name="Rectangle 6"/>
          <p:cNvSpPr>
            <a:spLocks noChangeArrowheads="1"/>
          </p:cNvSpPr>
          <p:nvPr/>
        </p:nvSpPr>
        <p:spPr bwMode="auto">
          <a:xfrm>
            <a:off x="179388" y="4813052"/>
            <a:ext cx="8856662" cy="1692771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defTabSz="536575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rgbClr val="0000CC"/>
                </a:solidFill>
                <a:latin typeface="Tahoma" pitchFamily="34" charset="0"/>
              </a:rPr>
              <a:t>	</a:t>
            </a:r>
            <a:r>
              <a:rPr lang="ru-RU" sz="2000" dirty="0">
                <a:latin typeface="Palatino Linotype" pitchFamily="18" charset="0"/>
              </a:rPr>
              <a:t>У </a:t>
            </a:r>
            <a:r>
              <a:rPr lang="ru-RU" sz="2000" dirty="0" err="1">
                <a:latin typeface="Palatino Linotype" pitchFamily="18" charset="0"/>
              </a:rPr>
              <a:t>газі</a:t>
            </a:r>
            <a:r>
              <a:rPr lang="ru-RU" sz="2000" dirty="0">
                <a:latin typeface="Palatino Linotype" pitchFamily="18" charset="0"/>
              </a:rPr>
              <a:t> при </a:t>
            </a:r>
            <a:r>
              <a:rPr lang="ru-RU" sz="2000" dirty="0" err="1">
                <a:latin typeface="Palatino Linotype" pitchFamily="18" charset="0"/>
              </a:rPr>
              <a:t>нормальних</a:t>
            </a:r>
            <a:r>
              <a:rPr lang="ru-RU" sz="2000" dirty="0">
                <a:latin typeface="Palatino Linotype" pitchFamily="18" charset="0"/>
              </a:rPr>
              <a:t> </a:t>
            </a:r>
            <a:r>
              <a:rPr lang="ru-RU" sz="2000" dirty="0" err="1">
                <a:latin typeface="Palatino Linotype" pitchFamily="18" charset="0"/>
              </a:rPr>
              <a:t>умовах</a:t>
            </a:r>
            <a:r>
              <a:rPr lang="ru-RU" sz="2000" dirty="0">
                <a:latin typeface="Palatino Linotype" pitchFamily="18" charset="0"/>
              </a:rPr>
              <a:t> </a:t>
            </a:r>
            <a:r>
              <a:rPr lang="ru-RU" sz="2000" dirty="0" err="1">
                <a:latin typeface="Palatino Linotype" pitchFamily="18" charset="0"/>
              </a:rPr>
              <a:t>кожна</a:t>
            </a:r>
            <a:r>
              <a:rPr lang="ru-RU" sz="2000" dirty="0">
                <a:latin typeface="Palatino Linotype" pitchFamily="18" charset="0"/>
              </a:rPr>
              <a:t> з молекул </a:t>
            </a:r>
            <a:r>
              <a:rPr lang="ru-RU" sz="2000" dirty="0" err="1">
                <a:latin typeface="Palatino Linotype" pitchFamily="18" charset="0"/>
              </a:rPr>
              <a:t>відчуває</a:t>
            </a:r>
            <a:r>
              <a:rPr lang="ru-RU" sz="2000" dirty="0">
                <a:latin typeface="Palatino Linotype" pitchFamily="18" charset="0"/>
              </a:rPr>
              <a:t> 1010 </a:t>
            </a:r>
            <a:r>
              <a:rPr lang="ru-RU" sz="2000" dirty="0" err="1">
                <a:latin typeface="Palatino Linotype" pitchFamily="18" charset="0"/>
              </a:rPr>
              <a:t>зіткнень</a:t>
            </a:r>
            <a:r>
              <a:rPr lang="ru-RU" sz="2000" dirty="0">
                <a:latin typeface="Palatino Linotype" pitchFamily="18" charset="0"/>
              </a:rPr>
              <a:t> в секунду.</a:t>
            </a:r>
          </a:p>
          <a:p>
            <a:pPr defTabSz="536575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latin typeface="Palatino Linotype" pitchFamily="18" charset="0"/>
              </a:rPr>
              <a:t>	</a:t>
            </a:r>
            <a:r>
              <a:rPr lang="ru-RU" sz="2000" dirty="0" err="1">
                <a:latin typeface="Palatino Linotype" pitchFamily="18" charset="0"/>
              </a:rPr>
              <a:t>Наприклад</a:t>
            </a:r>
            <a:r>
              <a:rPr lang="ru-RU" sz="2000" dirty="0">
                <a:latin typeface="Palatino Linotype" pitchFamily="18" charset="0"/>
              </a:rPr>
              <a:t>, </a:t>
            </a:r>
            <a:r>
              <a:rPr lang="ru-RU" sz="2000" dirty="0" err="1">
                <a:latin typeface="Palatino Linotype" pitchFamily="18" charset="0"/>
              </a:rPr>
              <a:t>середній</a:t>
            </a:r>
            <a:r>
              <a:rPr lang="ru-RU" sz="2000" dirty="0">
                <a:latin typeface="Palatino Linotype" pitchFamily="18" charset="0"/>
              </a:rPr>
              <a:t> час </a:t>
            </a:r>
            <a:r>
              <a:rPr lang="ru-RU" sz="2000" dirty="0" err="1">
                <a:latin typeface="Palatino Linotype" pitchFamily="18" charset="0"/>
              </a:rPr>
              <a:t>між</a:t>
            </a:r>
            <a:r>
              <a:rPr lang="ru-RU" sz="2000" dirty="0">
                <a:latin typeface="Palatino Linotype" pitchFamily="18" charset="0"/>
              </a:rPr>
              <a:t> </a:t>
            </a:r>
            <a:r>
              <a:rPr lang="ru-RU" sz="2000" dirty="0" err="1">
                <a:latin typeface="Palatino Linotype" pitchFamily="18" charset="0"/>
              </a:rPr>
              <a:t>двома</a:t>
            </a:r>
            <a:r>
              <a:rPr lang="ru-RU" sz="2000" dirty="0">
                <a:latin typeface="Palatino Linotype" pitchFamily="18" charset="0"/>
              </a:rPr>
              <a:t> </a:t>
            </a:r>
            <a:r>
              <a:rPr lang="ru-RU" sz="2000" dirty="0" err="1">
                <a:latin typeface="Palatino Linotype" pitchFamily="18" charset="0"/>
              </a:rPr>
              <a:t>зіткненнями</a:t>
            </a:r>
            <a:r>
              <a:rPr lang="ru-RU" sz="2000" dirty="0">
                <a:latin typeface="Palatino Linotype" pitchFamily="18" charset="0"/>
              </a:rPr>
              <a:t> в Н</a:t>
            </a:r>
            <a:r>
              <a:rPr lang="ru-RU" sz="2000" baseline="-25000" dirty="0">
                <a:latin typeface="Palatino Linotype" pitchFamily="18" charset="0"/>
              </a:rPr>
              <a:t>2</a:t>
            </a:r>
            <a:r>
              <a:rPr lang="ru-RU" sz="2000" dirty="0">
                <a:latin typeface="Palatino Linotype" pitchFamily="18" charset="0"/>
              </a:rPr>
              <a:t> </a:t>
            </a:r>
            <a:r>
              <a:rPr lang="ru-RU" sz="2000" dirty="0" err="1">
                <a:latin typeface="Palatino Linotype" pitchFamily="18" charset="0"/>
              </a:rPr>
              <a:t>всього</a:t>
            </a:r>
            <a:r>
              <a:rPr lang="ru-RU" sz="2000" dirty="0">
                <a:latin typeface="Palatino Linotype" pitchFamily="18" charset="0"/>
              </a:rPr>
              <a:t> </a:t>
            </a:r>
            <a:r>
              <a:rPr lang="ru-RU" sz="2000" b="1" dirty="0">
                <a:latin typeface="Palatino Linotype" pitchFamily="18" charset="0"/>
              </a:rPr>
              <a:t>5·10</a:t>
            </a:r>
            <a:r>
              <a:rPr lang="ru-RU" sz="2000" b="1" baseline="30000" dirty="0">
                <a:latin typeface="Palatino Linotype" pitchFamily="18" charset="0"/>
              </a:rPr>
              <a:t>-9</a:t>
            </a:r>
            <a:r>
              <a:rPr lang="ru-RU" sz="2000" b="1" dirty="0">
                <a:latin typeface="Palatino Linotype" pitchFamily="18" charset="0"/>
              </a:rPr>
              <a:t> с</a:t>
            </a:r>
            <a:r>
              <a:rPr lang="ru-RU" sz="2000" dirty="0">
                <a:latin typeface="Palatino Linotype" pitchFamily="18" charset="0"/>
              </a:rPr>
              <a:t>. </a:t>
            </a:r>
            <a:endParaRPr lang="en-US" sz="2000" dirty="0">
              <a:latin typeface="Palatino Linotype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latin typeface="Palatino Linotype" pitchFamily="18" charset="0"/>
              </a:rPr>
              <a:t>	</a:t>
            </a:r>
            <a:r>
              <a:rPr lang="ru-RU" sz="2000" dirty="0" err="1">
                <a:solidFill>
                  <a:srgbClr val="FF0000"/>
                </a:solidFill>
                <a:latin typeface="Palatino Linotype" pitchFamily="18" charset="0"/>
              </a:rPr>
              <a:t>Якби</a:t>
            </a:r>
            <a:r>
              <a:rPr lang="ru-RU" sz="20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ru-RU" sz="2000" dirty="0" err="1">
                <a:solidFill>
                  <a:srgbClr val="FF0000"/>
                </a:solidFill>
                <a:latin typeface="Palatino Linotype" pitchFamily="18" charset="0"/>
              </a:rPr>
              <a:t>всі</a:t>
            </a:r>
            <a:r>
              <a:rPr lang="ru-RU" sz="20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ru-RU" sz="2000" dirty="0" err="1">
                <a:solidFill>
                  <a:srgbClr val="FF0000"/>
                </a:solidFill>
                <a:latin typeface="Palatino Linotype" pitchFamily="18" charset="0"/>
              </a:rPr>
              <a:t>зіткнення</a:t>
            </a:r>
            <a:r>
              <a:rPr lang="ru-RU" sz="20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ru-RU" sz="2000" dirty="0" err="1">
                <a:solidFill>
                  <a:srgbClr val="FF0000"/>
                </a:solidFill>
                <a:latin typeface="Palatino Linotype" pitchFamily="18" charset="0"/>
              </a:rPr>
              <a:t>призводили</a:t>
            </a:r>
            <a:r>
              <a:rPr lang="ru-RU" sz="2000" dirty="0">
                <a:solidFill>
                  <a:srgbClr val="FF0000"/>
                </a:solidFill>
                <a:latin typeface="Palatino Linotype" pitchFamily="18" charset="0"/>
              </a:rPr>
              <a:t> до </a:t>
            </a:r>
            <a:r>
              <a:rPr lang="ru-RU" sz="2000" dirty="0" err="1">
                <a:solidFill>
                  <a:srgbClr val="FF0000"/>
                </a:solidFill>
                <a:latin typeface="Palatino Linotype" pitchFamily="18" charset="0"/>
              </a:rPr>
              <a:t>реакції</a:t>
            </a:r>
            <a:r>
              <a:rPr lang="ru-RU" sz="2000" dirty="0">
                <a:solidFill>
                  <a:srgbClr val="FF0000"/>
                </a:solidFill>
                <a:latin typeface="Palatino Linotype" pitchFamily="18" charset="0"/>
              </a:rPr>
              <a:t>, то будь-яка </a:t>
            </a:r>
            <a:r>
              <a:rPr lang="ru-RU" sz="2000" dirty="0" err="1">
                <a:solidFill>
                  <a:srgbClr val="FF0000"/>
                </a:solidFill>
                <a:latin typeface="Palatino Linotype" pitchFamily="18" charset="0"/>
              </a:rPr>
              <a:t>реакція</a:t>
            </a:r>
            <a:r>
              <a:rPr lang="ru-RU" sz="20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ru-RU" sz="2000" dirty="0" err="1">
                <a:solidFill>
                  <a:srgbClr val="FF0000"/>
                </a:solidFill>
                <a:latin typeface="Palatino Linotype" pitchFamily="18" charset="0"/>
              </a:rPr>
              <a:t>між</a:t>
            </a:r>
            <a:r>
              <a:rPr lang="ru-RU" sz="2000" dirty="0">
                <a:solidFill>
                  <a:srgbClr val="FF0000"/>
                </a:solidFill>
                <a:latin typeface="Palatino Linotype" pitchFamily="18" charset="0"/>
              </a:rPr>
              <a:t> газами </a:t>
            </a:r>
            <a:r>
              <a:rPr lang="ru-RU" sz="2000" dirty="0" err="1">
                <a:solidFill>
                  <a:srgbClr val="FF0000"/>
                </a:solidFill>
                <a:latin typeface="Palatino Linotype" pitchFamily="18" charset="0"/>
              </a:rPr>
              <a:t>відбувалася</a:t>
            </a:r>
            <a:r>
              <a:rPr lang="ru-RU" sz="2000" dirty="0">
                <a:solidFill>
                  <a:srgbClr val="FF0000"/>
                </a:solidFill>
                <a:latin typeface="Palatino Linotype" pitchFamily="18" charset="0"/>
              </a:rPr>
              <a:t> б </a:t>
            </a:r>
            <a:r>
              <a:rPr lang="ru-RU" sz="2000" dirty="0" err="1">
                <a:solidFill>
                  <a:srgbClr val="FF0000"/>
                </a:solidFill>
                <a:latin typeface="Palatino Linotype" pitchFamily="18" charset="0"/>
              </a:rPr>
              <a:t>миттєво</a:t>
            </a:r>
            <a:r>
              <a:rPr lang="ru-RU" sz="2000" dirty="0">
                <a:solidFill>
                  <a:srgbClr val="FF0000"/>
                </a:solidFill>
                <a:latin typeface="Palatino Linotype" pitchFamily="18" charset="0"/>
              </a:rPr>
              <a:t>!</a:t>
            </a:r>
          </a:p>
        </p:txBody>
      </p:sp>
      <p:sp>
        <p:nvSpPr>
          <p:cNvPr id="202759" name="Text Box 7"/>
          <p:cNvSpPr txBox="1">
            <a:spLocks noChangeArrowheads="1"/>
          </p:cNvSpPr>
          <p:nvPr/>
        </p:nvSpPr>
        <p:spPr bwMode="auto">
          <a:xfrm>
            <a:off x="1303338" y="4076700"/>
            <a:ext cx="3413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Tahoma" pitchFamily="34" charset="0"/>
              </a:rPr>
              <a:t>A</a:t>
            </a:r>
            <a:r>
              <a:rPr lang="en-US" sz="2400" baseline="-25000">
                <a:solidFill>
                  <a:srgbClr val="000000"/>
                </a:solidFill>
                <a:latin typeface="Tahoma" pitchFamily="34" charset="0"/>
              </a:rPr>
              <a:t>2</a:t>
            </a:r>
            <a:r>
              <a:rPr lang="en-US" sz="2400">
                <a:solidFill>
                  <a:srgbClr val="000000"/>
                </a:solidFill>
                <a:latin typeface="Tahoma" pitchFamily="34" charset="0"/>
              </a:rPr>
              <a:t> </a:t>
            </a:r>
            <a:r>
              <a:rPr lang="ru-RU" sz="2400" baseline="-25000">
                <a:solidFill>
                  <a:srgbClr val="000000"/>
                </a:solidFill>
                <a:latin typeface="Tahoma" pitchFamily="34" charset="0"/>
              </a:rPr>
              <a:t>(г)</a:t>
            </a:r>
            <a:r>
              <a:rPr lang="en-US" sz="2400">
                <a:solidFill>
                  <a:srgbClr val="000000"/>
                </a:solidFill>
                <a:latin typeface="Tahoma" pitchFamily="34" charset="0"/>
              </a:rPr>
              <a:t> + B</a:t>
            </a:r>
            <a:r>
              <a:rPr lang="en-US" sz="2400" baseline="-25000">
                <a:solidFill>
                  <a:srgbClr val="000000"/>
                </a:solidFill>
                <a:latin typeface="Tahoma" pitchFamily="34" charset="0"/>
              </a:rPr>
              <a:t>2</a:t>
            </a:r>
            <a:r>
              <a:rPr lang="en-US" sz="2400">
                <a:solidFill>
                  <a:srgbClr val="000000"/>
                </a:solidFill>
                <a:latin typeface="Tahoma" pitchFamily="34" charset="0"/>
              </a:rPr>
              <a:t> </a:t>
            </a:r>
            <a:r>
              <a:rPr lang="ru-RU" sz="2400" baseline="-25000">
                <a:solidFill>
                  <a:srgbClr val="000000"/>
                </a:solidFill>
                <a:latin typeface="Tahoma" pitchFamily="34" charset="0"/>
              </a:rPr>
              <a:t>(г)</a:t>
            </a:r>
            <a:r>
              <a:rPr lang="en-US" sz="2400">
                <a:solidFill>
                  <a:srgbClr val="000000"/>
                </a:solidFill>
                <a:latin typeface="Tahoma" pitchFamily="34" charset="0"/>
              </a:rPr>
              <a:t>  </a:t>
            </a:r>
            <a:r>
              <a:rPr lang="ru-RU" sz="2400">
                <a:solidFill>
                  <a:srgbClr val="000000"/>
                </a:solidFill>
                <a:latin typeface="Tahoma" pitchFamily="34" charset="0"/>
                <a:sym typeface="Euclid Extra" pitchFamily="18" charset="2"/>
              </a:rPr>
              <a:t>=</a:t>
            </a:r>
            <a:r>
              <a:rPr lang="en-US" sz="2400">
                <a:solidFill>
                  <a:srgbClr val="000000"/>
                </a:solidFill>
                <a:latin typeface="Tahoma" pitchFamily="34" charset="0"/>
                <a:sym typeface="Euclid Extra" pitchFamily="18" charset="2"/>
              </a:rPr>
              <a:t>  2AB </a:t>
            </a:r>
            <a:r>
              <a:rPr lang="ru-RU" sz="2400" baseline="-25000">
                <a:solidFill>
                  <a:srgbClr val="000000"/>
                </a:solidFill>
                <a:latin typeface="Tahoma" pitchFamily="34" charset="0"/>
              </a:rPr>
              <a:t>(г)</a:t>
            </a:r>
            <a:r>
              <a:rPr lang="en-US" sz="2400">
                <a:solidFill>
                  <a:srgbClr val="000000"/>
                </a:solidFill>
                <a:latin typeface="Tahoma" pitchFamily="34" charset="0"/>
              </a:rPr>
              <a:t> </a:t>
            </a:r>
          </a:p>
        </p:txBody>
      </p:sp>
      <p:sp>
        <p:nvSpPr>
          <p:cNvPr id="202760" name="Text Box 8"/>
          <p:cNvSpPr txBox="1">
            <a:spLocks noChangeArrowheads="1"/>
          </p:cNvSpPr>
          <p:nvPr/>
        </p:nvSpPr>
        <p:spPr bwMode="auto">
          <a:xfrm>
            <a:off x="179388" y="982663"/>
            <a:ext cx="8713787" cy="133882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b="1" i="1" dirty="0" err="1">
                <a:solidFill>
                  <a:srgbClr val="000000"/>
                </a:solidFill>
                <a:latin typeface="Palatino Linotype" pitchFamily="18" charset="0"/>
              </a:rPr>
              <a:t>Активація</a:t>
            </a:r>
            <a:r>
              <a:rPr lang="ru-RU" i="1" dirty="0">
                <a:solidFill>
                  <a:srgbClr val="000000"/>
                </a:solidFill>
                <a:latin typeface="Palatino Linotype" pitchFamily="18" charset="0"/>
              </a:rPr>
              <a:t> – </a:t>
            </a:r>
            <a:r>
              <a:rPr lang="ru-RU" i="1" dirty="0" err="1">
                <a:solidFill>
                  <a:srgbClr val="000000"/>
                </a:solidFill>
                <a:latin typeface="Palatino Linotype" pitchFamily="18" charset="0"/>
              </a:rPr>
              <a:t>процес</a:t>
            </a:r>
            <a:r>
              <a:rPr lang="ru-RU" i="1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Palatino Linotype" pitchFamily="18" charset="0"/>
              </a:rPr>
              <a:t>перетворення</a:t>
            </a:r>
            <a:r>
              <a:rPr lang="ru-RU" i="1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Palatino Linotype" pitchFamily="18" charset="0"/>
              </a:rPr>
              <a:t>неактивних</a:t>
            </a:r>
            <a:r>
              <a:rPr lang="ru-RU" i="1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Palatino Linotype" pitchFamily="18" charset="0"/>
              </a:rPr>
              <a:t>частинок</a:t>
            </a:r>
            <a:r>
              <a:rPr lang="ru-RU" i="1" dirty="0">
                <a:solidFill>
                  <a:srgbClr val="000000"/>
                </a:solidFill>
                <a:latin typeface="Palatino Linotype" pitchFamily="18" charset="0"/>
              </a:rPr>
              <a:t> в </a:t>
            </a:r>
            <a:r>
              <a:rPr lang="ru-RU" i="1" dirty="0" err="1">
                <a:solidFill>
                  <a:srgbClr val="000000"/>
                </a:solidFill>
                <a:latin typeface="Palatino Linotype" pitchFamily="18" charset="0"/>
              </a:rPr>
              <a:t>активні</a:t>
            </a:r>
            <a:r>
              <a:rPr lang="ru-RU" i="1" dirty="0">
                <a:solidFill>
                  <a:srgbClr val="000000"/>
                </a:solidFill>
                <a:latin typeface="Palatino Linotype" pitchFamily="18" charset="0"/>
              </a:rPr>
              <a:t> для </a:t>
            </a:r>
            <a:r>
              <a:rPr lang="ru-RU" i="1" dirty="0" err="1">
                <a:solidFill>
                  <a:srgbClr val="000000"/>
                </a:solidFill>
                <a:latin typeface="Palatino Linotype" pitchFamily="18" charset="0"/>
              </a:rPr>
              <a:t>подолання</a:t>
            </a:r>
            <a:r>
              <a:rPr lang="ru-RU" i="1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Palatino Linotype" pitchFamily="18" charset="0"/>
              </a:rPr>
              <a:t>енергетичного</a:t>
            </a:r>
            <a:r>
              <a:rPr lang="ru-RU" i="1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Palatino Linotype" pitchFamily="18" charset="0"/>
              </a:rPr>
              <a:t>бар’єра</a:t>
            </a:r>
            <a:r>
              <a:rPr lang="ru-RU" i="1" dirty="0">
                <a:solidFill>
                  <a:srgbClr val="000000"/>
                </a:solidFill>
                <a:latin typeface="Palatino Linotype" pitchFamily="18" charset="0"/>
              </a:rPr>
              <a:t>.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i="1" dirty="0" err="1">
                <a:solidFill>
                  <a:srgbClr val="000000"/>
                </a:solidFill>
                <a:latin typeface="Palatino Linotype" pitchFamily="18" charset="0"/>
              </a:rPr>
              <a:t>Енергія</a:t>
            </a:r>
            <a:r>
              <a:rPr lang="ru-RU" i="1" dirty="0">
                <a:solidFill>
                  <a:srgbClr val="000000"/>
                </a:solidFill>
                <a:latin typeface="Palatino Linotype" pitchFamily="18" charset="0"/>
              </a:rPr>
              <a:t>, яку треба </a:t>
            </a:r>
            <a:r>
              <a:rPr lang="ru-RU" i="1" dirty="0" err="1">
                <a:solidFill>
                  <a:srgbClr val="000000"/>
                </a:solidFill>
                <a:latin typeface="Palatino Linotype" pitchFamily="18" charset="0"/>
              </a:rPr>
              <a:t>передати</a:t>
            </a:r>
            <a:r>
              <a:rPr lang="ru-RU" i="1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Palatino Linotype" pitchFamily="18" charset="0"/>
              </a:rPr>
              <a:t>частинкам</a:t>
            </a:r>
            <a:r>
              <a:rPr lang="ru-RU" i="1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Palatino Linotype" pitchFamily="18" charset="0"/>
              </a:rPr>
              <a:t>реагентів</a:t>
            </a:r>
            <a:r>
              <a:rPr lang="ru-RU" i="1" dirty="0">
                <a:solidFill>
                  <a:srgbClr val="000000"/>
                </a:solidFill>
                <a:latin typeface="Palatino Linotype" pitchFamily="18" charset="0"/>
              </a:rPr>
              <a:t>, </a:t>
            </a:r>
            <a:r>
              <a:rPr lang="ru-RU" i="1" dirty="0" err="1">
                <a:solidFill>
                  <a:srgbClr val="000000"/>
                </a:solidFill>
                <a:latin typeface="Palatino Linotype" pitchFamily="18" charset="0"/>
              </a:rPr>
              <a:t>щоб</a:t>
            </a:r>
            <a:r>
              <a:rPr lang="ru-RU" i="1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Palatino Linotype" pitchFamily="18" charset="0"/>
              </a:rPr>
              <a:t>перетворити</a:t>
            </a:r>
            <a:r>
              <a:rPr lang="ru-RU" i="1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Palatino Linotype" pitchFamily="18" charset="0"/>
              </a:rPr>
              <a:t>їх</a:t>
            </a:r>
            <a:r>
              <a:rPr lang="ru-RU" i="1" dirty="0">
                <a:solidFill>
                  <a:srgbClr val="000000"/>
                </a:solidFill>
                <a:latin typeface="Palatino Linotype" pitchFamily="18" charset="0"/>
              </a:rPr>
              <a:t> в </a:t>
            </a:r>
            <a:r>
              <a:rPr lang="ru-RU" i="1" dirty="0" err="1">
                <a:solidFill>
                  <a:srgbClr val="000000"/>
                </a:solidFill>
                <a:latin typeface="Palatino Linotype" pitchFamily="18" charset="0"/>
              </a:rPr>
              <a:t>активні</a:t>
            </a:r>
            <a:r>
              <a:rPr lang="ru-RU" i="1" dirty="0">
                <a:solidFill>
                  <a:srgbClr val="000000"/>
                </a:solidFill>
                <a:latin typeface="Palatino Linotype" pitchFamily="18" charset="0"/>
              </a:rPr>
              <a:t>, </a:t>
            </a:r>
            <a:r>
              <a:rPr lang="ru-RU" i="1" dirty="0" err="1">
                <a:solidFill>
                  <a:srgbClr val="000000"/>
                </a:solidFill>
                <a:latin typeface="Palatino Linotype" pitchFamily="18" charset="0"/>
              </a:rPr>
              <a:t>називають</a:t>
            </a:r>
            <a:r>
              <a:rPr lang="ru-RU" i="1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b="1" i="1" dirty="0" err="1">
                <a:solidFill>
                  <a:srgbClr val="FF0000"/>
                </a:solidFill>
                <a:latin typeface="Palatino Linotype" pitchFamily="18" charset="0"/>
              </a:rPr>
              <a:t>енергією</a:t>
            </a:r>
            <a:r>
              <a:rPr lang="ru-RU" b="1" i="1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ru-RU" b="1" i="1" dirty="0" err="1">
                <a:solidFill>
                  <a:srgbClr val="FF0000"/>
                </a:solidFill>
                <a:latin typeface="Palatino Linotype" pitchFamily="18" charset="0"/>
              </a:rPr>
              <a:t>активації</a:t>
            </a:r>
            <a:r>
              <a:rPr lang="ru-RU" b="1" i="1" dirty="0">
                <a:solidFill>
                  <a:srgbClr val="FF0000"/>
                </a:solidFill>
                <a:latin typeface="Palatino Linotype" pitchFamily="18" charset="0"/>
              </a:rPr>
              <a:t> (</a:t>
            </a:r>
            <a:r>
              <a:rPr lang="ru-RU" b="1" i="1" dirty="0" err="1">
                <a:solidFill>
                  <a:srgbClr val="FF0000"/>
                </a:solidFill>
                <a:latin typeface="Palatino Linotype" pitchFamily="18" charset="0"/>
              </a:rPr>
              <a:t>Е</a:t>
            </a:r>
            <a:r>
              <a:rPr lang="ru-RU" b="1" i="1" baseline="-25000" dirty="0" err="1">
                <a:solidFill>
                  <a:srgbClr val="FF0000"/>
                </a:solidFill>
                <a:latin typeface="Palatino Linotype" pitchFamily="18" charset="0"/>
              </a:rPr>
              <a:t>а</a:t>
            </a:r>
            <a:r>
              <a:rPr lang="ru-RU" b="1" i="1" dirty="0">
                <a:solidFill>
                  <a:srgbClr val="FF0000"/>
                </a:solidFill>
                <a:latin typeface="Palatino Linotype" pitchFamily="18" charset="0"/>
              </a:rPr>
              <a:t>)</a:t>
            </a:r>
          </a:p>
        </p:txBody>
      </p:sp>
      <p:sp>
        <p:nvSpPr>
          <p:cNvPr id="202769" name="Rectangle 17"/>
          <p:cNvSpPr>
            <a:spLocks noChangeArrowheads="1"/>
          </p:cNvSpPr>
          <p:nvPr/>
        </p:nvSpPr>
        <p:spPr bwMode="auto">
          <a:xfrm>
            <a:off x="107950" y="115888"/>
            <a:ext cx="8928100" cy="6626225"/>
          </a:xfrm>
          <a:prstGeom prst="rect">
            <a:avLst/>
          </a:prstGeom>
          <a:noFill/>
          <a:ln w="28575">
            <a:solidFill>
              <a:srgbClr val="CC99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Palatino Linotype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7AF618A2-1196-4ECB-9E37-1E6C78EFA25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9040"/>
          <a:stretch/>
        </p:blipFill>
        <p:spPr>
          <a:xfrm>
            <a:off x="197785" y="2773170"/>
            <a:ext cx="5035986" cy="101739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77CCDC3D-D3BB-4E0A-8EB2-20EB781C72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3771" y="2203099"/>
            <a:ext cx="3770509" cy="2728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1384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Заголовок 1"/>
          <p:cNvSpPr>
            <a:spLocks noGrp="1"/>
          </p:cNvSpPr>
          <p:nvPr>
            <p:ph type="title"/>
          </p:nvPr>
        </p:nvSpPr>
        <p:spPr>
          <a:xfrm>
            <a:off x="468313" y="-242888"/>
            <a:ext cx="8229600" cy="1143001"/>
          </a:xfrm>
        </p:spPr>
        <p:txBody>
          <a:bodyPr/>
          <a:lstStyle/>
          <a:p>
            <a:r>
              <a:rPr lang="ru-RU" sz="3200" b="1" dirty="0">
                <a:solidFill>
                  <a:srgbClr val="FF0000"/>
                </a:solidFill>
              </a:rPr>
              <a:t>ЕНЕРГ</a:t>
            </a:r>
            <a:r>
              <a:rPr lang="uk-UA" sz="3200" b="1" dirty="0">
                <a:solidFill>
                  <a:srgbClr val="FF0000"/>
                </a:solidFill>
              </a:rPr>
              <a:t>І</a:t>
            </a:r>
            <a:r>
              <a:rPr lang="ru-RU" sz="3200" b="1" dirty="0">
                <a:solidFill>
                  <a:srgbClr val="FF0000"/>
                </a:solidFill>
              </a:rPr>
              <a:t>Я</a:t>
            </a:r>
            <a:r>
              <a:rPr lang="ru-RU" sz="3600" b="1" dirty="0">
                <a:solidFill>
                  <a:srgbClr val="FF0000"/>
                </a:solidFill>
              </a:rPr>
              <a:t> </a:t>
            </a:r>
            <a:r>
              <a:rPr lang="ru-RU" sz="3200" b="1" dirty="0">
                <a:solidFill>
                  <a:srgbClr val="FF0000"/>
                </a:solidFill>
              </a:rPr>
              <a:t>АКТИВАЦ</a:t>
            </a:r>
            <a:r>
              <a:rPr lang="uk-UA" sz="3200" b="1" dirty="0">
                <a:solidFill>
                  <a:srgbClr val="FF0000"/>
                </a:solidFill>
              </a:rPr>
              <a:t>ІЇ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476250"/>
            <a:ext cx="9144000" cy="6265863"/>
          </a:xfrm>
        </p:spPr>
        <p:txBody>
          <a:bodyPr rtlCol="0">
            <a:normAutofit/>
          </a:bodyPr>
          <a:lstStyle/>
          <a:p>
            <a:pPr marL="0" indent="0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ru-RU" sz="2400" dirty="0">
                <a:latin typeface="Arial" charset="0"/>
              </a:rPr>
              <a:t>	</a:t>
            </a:r>
            <a:r>
              <a:rPr lang="ru-RU" sz="2000" dirty="0">
                <a:latin typeface="Arial" charset="0"/>
              </a:rPr>
              <a:t>У </a:t>
            </a:r>
            <a:r>
              <a:rPr lang="ru-RU" sz="2000" dirty="0" err="1">
                <a:latin typeface="Arial" charset="0"/>
              </a:rPr>
              <a:t>реакцію</a:t>
            </a:r>
            <a:r>
              <a:rPr lang="ru-RU" sz="2000" dirty="0">
                <a:latin typeface="Arial" charset="0"/>
              </a:rPr>
              <a:t> </a:t>
            </a:r>
            <a:r>
              <a:rPr lang="ru-RU" sz="2000" dirty="0" err="1">
                <a:latin typeface="Arial" charset="0"/>
              </a:rPr>
              <a:t>вступають</a:t>
            </a:r>
            <a:r>
              <a:rPr lang="ru-RU" sz="2000" dirty="0">
                <a:latin typeface="Arial" charset="0"/>
              </a:rPr>
              <a:t> </a:t>
            </a:r>
            <a:r>
              <a:rPr lang="ru-RU" sz="2000" dirty="0" err="1">
                <a:latin typeface="Arial" charset="0"/>
              </a:rPr>
              <a:t>тільки</a:t>
            </a:r>
            <a:r>
              <a:rPr lang="ru-RU" sz="2000" dirty="0">
                <a:latin typeface="Arial" charset="0"/>
              </a:rPr>
              <a:t> </a:t>
            </a:r>
            <a:r>
              <a:rPr lang="ru-RU" sz="2000" dirty="0" err="1">
                <a:latin typeface="Arial" charset="0"/>
              </a:rPr>
              <a:t>ті</a:t>
            </a:r>
            <a:r>
              <a:rPr lang="ru-RU" sz="2000" dirty="0">
                <a:latin typeface="Arial" charset="0"/>
              </a:rPr>
              <a:t> </a:t>
            </a:r>
            <a:r>
              <a:rPr lang="ru-RU" sz="2000" dirty="0" err="1">
                <a:latin typeface="Arial" charset="0"/>
              </a:rPr>
              <a:t>молекули</a:t>
            </a:r>
            <a:r>
              <a:rPr lang="ru-RU" sz="2000" dirty="0">
                <a:latin typeface="Arial" charset="0"/>
              </a:rPr>
              <a:t>, </a:t>
            </a:r>
            <a:r>
              <a:rPr lang="ru-RU" sz="2000" dirty="0" err="1">
                <a:latin typeface="Arial" charset="0"/>
              </a:rPr>
              <a:t>які</a:t>
            </a:r>
            <a:r>
              <a:rPr lang="ru-RU" sz="2000" dirty="0">
                <a:latin typeface="Arial" charset="0"/>
              </a:rPr>
              <a:t> в момент </a:t>
            </a:r>
            <a:r>
              <a:rPr lang="ru-RU" sz="2000" dirty="0" err="1">
                <a:latin typeface="Arial" charset="0"/>
              </a:rPr>
              <a:t>зіткнення</a:t>
            </a:r>
            <a:r>
              <a:rPr lang="ru-RU" sz="2000" dirty="0">
                <a:latin typeface="Arial" charset="0"/>
              </a:rPr>
              <a:t> </a:t>
            </a:r>
            <a:r>
              <a:rPr lang="ru-RU" sz="2000" dirty="0" err="1">
                <a:latin typeface="Arial" charset="0"/>
              </a:rPr>
              <a:t>знаходяться</a:t>
            </a:r>
            <a:r>
              <a:rPr lang="ru-RU" sz="2000" dirty="0">
                <a:latin typeface="Arial" charset="0"/>
              </a:rPr>
              <a:t> в активному </a:t>
            </a:r>
            <a:r>
              <a:rPr lang="ru-RU" sz="2000" dirty="0" err="1">
                <a:latin typeface="Arial" charset="0"/>
              </a:rPr>
              <a:t>стані</a:t>
            </a:r>
            <a:r>
              <a:rPr lang="ru-RU" sz="2000" dirty="0">
                <a:latin typeface="Arial" charset="0"/>
              </a:rPr>
              <a:t>.</a:t>
            </a:r>
          </a:p>
          <a:p>
            <a:pPr marL="0" indent="0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ru-RU" sz="2000" b="1" dirty="0">
                <a:solidFill>
                  <a:srgbClr val="C00000"/>
                </a:solidFill>
                <a:latin typeface="Arial" charset="0"/>
              </a:rPr>
              <a:t>	</a:t>
            </a:r>
            <a:r>
              <a:rPr lang="ru-RU" sz="2000" b="1" dirty="0" err="1">
                <a:solidFill>
                  <a:srgbClr val="C00000"/>
                </a:solidFill>
                <a:latin typeface="Arial" charset="0"/>
              </a:rPr>
              <a:t>Енергія</a:t>
            </a:r>
            <a:r>
              <a:rPr lang="ru-RU" sz="2000" b="1" dirty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ru-RU" sz="2000" b="1" dirty="0" err="1">
                <a:solidFill>
                  <a:srgbClr val="C00000"/>
                </a:solidFill>
                <a:latin typeface="Arial" charset="0"/>
              </a:rPr>
              <a:t>активації</a:t>
            </a:r>
            <a:r>
              <a:rPr lang="ru-RU" sz="2000" b="1" dirty="0">
                <a:solidFill>
                  <a:srgbClr val="C00000"/>
                </a:solidFill>
                <a:latin typeface="Arial" charset="0"/>
              </a:rPr>
              <a:t> (</a:t>
            </a:r>
            <a:r>
              <a:rPr lang="ru-RU" sz="2000" b="1" dirty="0" err="1">
                <a:solidFill>
                  <a:srgbClr val="C00000"/>
                </a:solidFill>
                <a:latin typeface="Arial" charset="0"/>
              </a:rPr>
              <a:t>Е</a:t>
            </a:r>
            <a:r>
              <a:rPr lang="ru-RU" sz="2000" b="1" baseline="-25000" dirty="0" err="1">
                <a:solidFill>
                  <a:srgbClr val="C00000"/>
                </a:solidFill>
                <a:latin typeface="Arial" charset="0"/>
              </a:rPr>
              <a:t>а</a:t>
            </a:r>
            <a:r>
              <a:rPr lang="ru-RU" sz="2000" b="1" dirty="0">
                <a:solidFill>
                  <a:srgbClr val="C00000"/>
                </a:solidFill>
                <a:latin typeface="Arial" charset="0"/>
              </a:rPr>
              <a:t>) </a:t>
            </a:r>
            <a:r>
              <a:rPr lang="ru-RU" sz="2000" b="1" dirty="0">
                <a:latin typeface="Arial" charset="0"/>
              </a:rPr>
              <a:t>– </a:t>
            </a:r>
            <a:r>
              <a:rPr lang="ru-RU" sz="2000" dirty="0" err="1">
                <a:latin typeface="Arial" charset="0"/>
              </a:rPr>
              <a:t>надлишкова</a:t>
            </a:r>
            <a:r>
              <a:rPr lang="ru-RU" sz="2000" dirty="0">
                <a:latin typeface="Arial" charset="0"/>
              </a:rPr>
              <a:t> </a:t>
            </a:r>
            <a:r>
              <a:rPr lang="ru-RU" sz="2000" dirty="0" err="1">
                <a:latin typeface="Arial" charset="0"/>
              </a:rPr>
              <a:t>енергія</a:t>
            </a:r>
            <a:r>
              <a:rPr lang="ru-RU" sz="2000" dirty="0">
                <a:latin typeface="Arial" charset="0"/>
              </a:rPr>
              <a:t>, </a:t>
            </a:r>
            <a:r>
              <a:rPr lang="ru-RU" sz="2000" dirty="0" err="1">
                <a:latin typeface="Arial" charset="0"/>
              </a:rPr>
              <a:t>необхідна</a:t>
            </a:r>
            <a:r>
              <a:rPr lang="ru-RU" sz="2000" dirty="0">
                <a:latin typeface="Arial" charset="0"/>
              </a:rPr>
              <a:t> для </a:t>
            </a:r>
            <a:r>
              <a:rPr lang="ru-RU" sz="2000" dirty="0" err="1">
                <a:latin typeface="Arial" charset="0"/>
              </a:rPr>
              <a:t>вступу</a:t>
            </a:r>
            <a:r>
              <a:rPr lang="ru-RU" sz="2000" dirty="0">
                <a:latin typeface="Arial" charset="0"/>
              </a:rPr>
              <a:t> </a:t>
            </a:r>
            <a:r>
              <a:rPr lang="ru-RU" sz="2000" dirty="0" err="1">
                <a:latin typeface="Arial" charset="0"/>
              </a:rPr>
              <a:t>реагуючих</a:t>
            </a:r>
            <a:r>
              <a:rPr lang="ru-RU" sz="2000" dirty="0">
                <a:latin typeface="Arial" charset="0"/>
              </a:rPr>
              <a:t> </a:t>
            </a:r>
            <a:r>
              <a:rPr lang="ru-RU" sz="2000" dirty="0" err="1">
                <a:latin typeface="Arial" charset="0"/>
              </a:rPr>
              <a:t>речовин</a:t>
            </a:r>
            <a:r>
              <a:rPr lang="ru-RU" sz="2000" dirty="0">
                <a:latin typeface="Arial" charset="0"/>
              </a:rPr>
              <a:t> в </a:t>
            </a:r>
            <a:r>
              <a:rPr lang="ru-RU" sz="2000" dirty="0" err="1">
                <a:latin typeface="Arial" charset="0"/>
              </a:rPr>
              <a:t>реакцію</a:t>
            </a:r>
            <a:r>
              <a:rPr lang="ru-RU" sz="2000" dirty="0">
                <a:latin typeface="Arial" charset="0"/>
              </a:rPr>
              <a:t> при </a:t>
            </a:r>
            <a:r>
              <a:rPr lang="ru-RU" sz="2000" dirty="0" err="1">
                <a:latin typeface="Arial" charset="0"/>
              </a:rPr>
              <a:t>їх</a:t>
            </a:r>
            <a:r>
              <a:rPr lang="ru-RU" sz="2000" dirty="0">
                <a:latin typeface="Arial" charset="0"/>
              </a:rPr>
              <a:t> </a:t>
            </a:r>
            <a:r>
              <a:rPr lang="ru-RU" sz="2000" dirty="0" err="1">
                <a:latin typeface="Arial" charset="0"/>
              </a:rPr>
              <a:t>зіткненні</a:t>
            </a:r>
            <a:r>
              <a:rPr lang="ru-RU" sz="2000" dirty="0">
                <a:latin typeface="Arial" charset="0"/>
              </a:rPr>
              <a:t>, в </a:t>
            </a:r>
            <a:r>
              <a:rPr lang="ru-RU" sz="2000" dirty="0" err="1">
                <a:latin typeface="Arial" charset="0"/>
              </a:rPr>
              <a:t>порівнянні</a:t>
            </a:r>
            <a:r>
              <a:rPr lang="ru-RU" sz="2000" dirty="0">
                <a:latin typeface="Arial" charset="0"/>
              </a:rPr>
              <a:t> з </a:t>
            </a:r>
            <a:r>
              <a:rPr lang="ru-RU" sz="2000" dirty="0" err="1">
                <a:latin typeface="Arial" charset="0"/>
              </a:rPr>
              <a:t>середньою</a:t>
            </a:r>
            <a:r>
              <a:rPr lang="ru-RU" sz="2000" dirty="0">
                <a:latin typeface="Arial" charset="0"/>
              </a:rPr>
              <a:t> </a:t>
            </a:r>
            <a:r>
              <a:rPr lang="ru-RU" sz="2000" dirty="0" err="1">
                <a:latin typeface="Arial" charset="0"/>
              </a:rPr>
              <a:t>енергією</a:t>
            </a:r>
            <a:r>
              <a:rPr lang="ru-RU" sz="2000" dirty="0">
                <a:latin typeface="Arial" charset="0"/>
              </a:rPr>
              <a:t>, </a:t>
            </a:r>
            <a:r>
              <a:rPr lang="ru-RU" sz="2000" dirty="0" err="1">
                <a:latin typeface="Arial" charset="0"/>
              </a:rPr>
              <a:t>якою</a:t>
            </a:r>
            <a:r>
              <a:rPr lang="ru-RU" sz="2000" dirty="0">
                <a:latin typeface="Arial" charset="0"/>
              </a:rPr>
              <a:t> </a:t>
            </a:r>
            <a:r>
              <a:rPr lang="ru-RU" sz="2000" dirty="0" err="1">
                <a:latin typeface="Arial" charset="0"/>
              </a:rPr>
              <a:t>володіють</a:t>
            </a:r>
            <a:r>
              <a:rPr lang="ru-RU" sz="2000" dirty="0">
                <a:latin typeface="Arial" charset="0"/>
              </a:rPr>
              <a:t> </a:t>
            </a:r>
            <a:r>
              <a:rPr lang="ru-RU" sz="2000" dirty="0" err="1">
                <a:latin typeface="Arial" charset="0"/>
              </a:rPr>
              <a:t>молекули</a:t>
            </a:r>
            <a:r>
              <a:rPr lang="ru-RU" sz="2000" dirty="0">
                <a:latin typeface="Arial" charset="0"/>
              </a:rPr>
              <a:t>. </a:t>
            </a:r>
            <a:r>
              <a:rPr lang="ru-RU" sz="2000" dirty="0" err="1">
                <a:latin typeface="Arial" charset="0"/>
              </a:rPr>
              <a:t>Зазвичай</a:t>
            </a:r>
            <a:r>
              <a:rPr lang="ru-RU" sz="2000" dirty="0">
                <a:latin typeface="Arial" charset="0"/>
              </a:rPr>
              <a:t> </a:t>
            </a:r>
            <a:r>
              <a:rPr lang="ru-RU" sz="2000" dirty="0" err="1">
                <a:latin typeface="Arial" charset="0"/>
              </a:rPr>
              <a:t>значення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Е</a:t>
            </a:r>
            <a:r>
              <a:rPr lang="ru-RU" sz="2000" baseline="-25000" dirty="0" err="1">
                <a:latin typeface="Arial" pitchFamily="34" charset="0"/>
                <a:cs typeface="Arial" pitchFamily="34" charset="0"/>
              </a:rPr>
              <a:t>а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складає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від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40 до 200 кДж/моль. </a:t>
            </a:r>
          </a:p>
          <a:p>
            <a:pPr marL="0" indent="0" algn="ctr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ru-RU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ПЕРША ТЕОРІЯ КІНЕТИКИ</a:t>
            </a:r>
          </a:p>
          <a:p>
            <a:pPr marL="0" indent="0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Математична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залежність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константи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швидкості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хімічної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реакції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від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енергії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активації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і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температури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000" dirty="0">
                <a:solidFill>
                  <a:srgbClr val="FF0000"/>
                </a:solidFill>
                <a:latin typeface="Arial" charset="0"/>
              </a:rPr>
              <a:t>(</a:t>
            </a:r>
            <a:r>
              <a:rPr lang="ru-RU" sz="2000" dirty="0" err="1">
                <a:solidFill>
                  <a:srgbClr val="FF0000"/>
                </a:solidFill>
                <a:latin typeface="Arial" charset="0"/>
              </a:rPr>
              <a:t>рівняння</a:t>
            </a:r>
            <a:r>
              <a:rPr lang="ru-RU" sz="2000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srgbClr val="FF0000"/>
                </a:solidFill>
                <a:latin typeface="Arial" charset="0"/>
              </a:rPr>
              <a:t>Арреніуса</a:t>
            </a:r>
            <a:r>
              <a:rPr lang="ru-RU" sz="2000" dirty="0">
                <a:solidFill>
                  <a:srgbClr val="FF0000"/>
                </a:solidFill>
                <a:latin typeface="Arial" charset="0"/>
              </a:rPr>
              <a:t>, 1889):</a:t>
            </a:r>
          </a:p>
          <a:p>
            <a:pPr marL="0" indent="0" algn="ctr">
              <a:spcBef>
                <a:spcPct val="0"/>
              </a:spcBef>
              <a:buFont typeface="Arial" pitchFamily="34" charset="0"/>
              <a:buNone/>
              <a:defRPr/>
            </a:pPr>
            <a:endParaRPr lang="uk-UA" sz="2000" dirty="0">
              <a:solidFill>
                <a:srgbClr val="990033"/>
              </a:solidFill>
              <a:latin typeface="Arial" charset="0"/>
            </a:endParaRPr>
          </a:p>
          <a:p>
            <a:pPr marL="0" indent="0" algn="ctr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en-US" sz="2000" dirty="0">
                <a:solidFill>
                  <a:srgbClr val="990033"/>
                </a:solidFill>
                <a:latin typeface="Arial" charset="0"/>
              </a:rPr>
              <a:t>k</a:t>
            </a:r>
            <a:r>
              <a:rPr lang="ru-RU" sz="2000" dirty="0">
                <a:solidFill>
                  <a:srgbClr val="990033"/>
                </a:solidFill>
                <a:latin typeface="Arial" charset="0"/>
              </a:rPr>
              <a:t> = </a:t>
            </a:r>
            <a:r>
              <a:rPr lang="en-US" sz="2000" dirty="0">
                <a:solidFill>
                  <a:srgbClr val="990033"/>
                </a:solidFill>
                <a:latin typeface="Arial" charset="0"/>
              </a:rPr>
              <a:t>A</a:t>
            </a:r>
            <a:r>
              <a:rPr lang="en-US" sz="2000" dirty="0">
                <a:solidFill>
                  <a:srgbClr val="990033"/>
                </a:solidFill>
                <a:latin typeface="Arial" charset="0"/>
                <a:sym typeface="Symbol" pitchFamily="18" charset="2"/>
              </a:rPr>
              <a:t></a:t>
            </a:r>
            <a:r>
              <a:rPr lang="en-US" sz="2000" dirty="0">
                <a:solidFill>
                  <a:srgbClr val="990033"/>
                </a:solidFill>
                <a:latin typeface="Arial" charset="0"/>
              </a:rPr>
              <a:t> e </a:t>
            </a:r>
            <a:r>
              <a:rPr lang="ru-RU" sz="2000" baseline="30000" dirty="0">
                <a:solidFill>
                  <a:srgbClr val="990033"/>
                </a:solidFill>
                <a:latin typeface="Arial" charset="0"/>
              </a:rPr>
              <a:t>-</a:t>
            </a:r>
            <a:r>
              <a:rPr lang="en-US" sz="2000" baseline="30000" dirty="0" err="1">
                <a:solidFill>
                  <a:srgbClr val="990033"/>
                </a:solidFill>
                <a:latin typeface="Arial" charset="0"/>
              </a:rPr>
              <a:t>Ea</a:t>
            </a:r>
            <a:r>
              <a:rPr lang="ru-RU" sz="2000" baseline="30000" dirty="0">
                <a:solidFill>
                  <a:srgbClr val="990033"/>
                </a:solidFill>
                <a:latin typeface="Arial" charset="0"/>
              </a:rPr>
              <a:t>/</a:t>
            </a:r>
            <a:r>
              <a:rPr lang="en-US" sz="2000" baseline="30000" dirty="0">
                <a:solidFill>
                  <a:srgbClr val="990033"/>
                </a:solidFill>
                <a:latin typeface="Arial" charset="0"/>
              </a:rPr>
              <a:t>RT</a:t>
            </a:r>
            <a:endParaRPr lang="ru-RU" sz="2000" baseline="30000" dirty="0">
              <a:solidFill>
                <a:srgbClr val="990033"/>
              </a:solidFill>
              <a:latin typeface="Arial" charset="0"/>
            </a:endParaRPr>
          </a:p>
          <a:p>
            <a:pPr marL="0" indent="0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ru-RU" sz="2000" dirty="0">
                <a:solidFill>
                  <a:srgbClr val="000000"/>
                </a:solidFill>
                <a:latin typeface="Arial" charset="0"/>
              </a:rPr>
              <a:t>де </a:t>
            </a:r>
            <a:r>
              <a:rPr lang="en-US" sz="2000" dirty="0">
                <a:solidFill>
                  <a:srgbClr val="000000"/>
                </a:solidFill>
                <a:latin typeface="Arial" charset="0"/>
              </a:rPr>
              <a:t>k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– константа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швидкості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реакції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; </a:t>
            </a:r>
          </a:p>
          <a:p>
            <a:pPr marL="0" indent="0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ru-RU" sz="2000" dirty="0"/>
              <a:t> </a:t>
            </a:r>
            <a:r>
              <a:rPr lang="uk-UA" sz="2000" i="1" dirty="0">
                <a:latin typeface="Arial" panose="020B0604020202020204" pitchFamily="34" charset="0"/>
                <a:cs typeface="Arial" panose="020B0604020202020204" pitchFamily="34" charset="0"/>
              </a:rPr>
              <a:t>А </a:t>
            </a:r>
            <a:r>
              <a:rPr lang="uk-UA" sz="2000" dirty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uk-UA" sz="2000" dirty="0" err="1">
                <a:latin typeface="Arial" panose="020B0604020202020204" pitchFamily="34" charset="0"/>
                <a:cs typeface="Arial" panose="020B0604020202020204" pitchFamily="34" charset="0"/>
              </a:rPr>
              <a:t>передекспоненційний</a:t>
            </a:r>
            <a:r>
              <a:rPr lang="uk-UA" sz="2000" dirty="0">
                <a:latin typeface="Arial" panose="020B0604020202020204" pitchFamily="34" charset="0"/>
                <a:cs typeface="Arial" panose="020B0604020202020204" pitchFamily="34" charset="0"/>
              </a:rPr>
              <a:t> множник, що відображає частку ефективних зіткнень, приймає значення від 0 до 1;</a:t>
            </a:r>
            <a:br>
              <a:rPr lang="uk-UA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2000" i="1" dirty="0" err="1"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  <a:r>
              <a:rPr lang="uk-UA" sz="20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uk-UA" sz="2000" dirty="0">
                <a:latin typeface="Arial" panose="020B0604020202020204" pitchFamily="34" charset="0"/>
                <a:cs typeface="Arial" panose="020B0604020202020204" pitchFamily="34" charset="0"/>
              </a:rPr>
              <a:t> – енергія активації, </a:t>
            </a:r>
            <a:r>
              <a:rPr lang="uk-UA" sz="2000" dirty="0" err="1">
                <a:latin typeface="Arial" panose="020B0604020202020204" pitchFamily="34" charset="0"/>
                <a:cs typeface="Arial" panose="020B0604020202020204" pitchFamily="34" charset="0"/>
              </a:rPr>
              <a:t>Дж</a:t>
            </a:r>
            <a:r>
              <a:rPr lang="uk-UA" sz="2000" dirty="0">
                <a:latin typeface="Arial" panose="020B0604020202020204" pitchFamily="34" charset="0"/>
                <a:cs typeface="Arial" panose="020B0604020202020204" pitchFamily="34" charset="0"/>
              </a:rPr>
              <a:t>/моль; </a:t>
            </a:r>
          </a:p>
          <a:p>
            <a:pPr marL="0" indent="0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uk-UA" sz="2000" i="1" dirty="0">
                <a:latin typeface="Arial" panose="020B0604020202020204" pitchFamily="34" charset="0"/>
                <a:cs typeface="Arial" panose="020B0604020202020204" pitchFamily="34" charset="0"/>
              </a:rPr>
              <a:t>R </a:t>
            </a:r>
            <a:r>
              <a:rPr lang="uk-UA" sz="2000" dirty="0">
                <a:latin typeface="Arial" panose="020B0604020202020204" pitchFamily="34" charset="0"/>
                <a:cs typeface="Arial" panose="020B0604020202020204" pitchFamily="34" charset="0"/>
              </a:rPr>
              <a:t>– універсальна газова стала, 8,314 </a:t>
            </a:r>
            <a:r>
              <a:rPr lang="uk-UA" sz="2000" dirty="0" err="1">
                <a:latin typeface="Arial" panose="020B0604020202020204" pitchFamily="34" charset="0"/>
                <a:cs typeface="Arial" panose="020B0604020202020204" pitchFamily="34" charset="0"/>
              </a:rPr>
              <a:t>Дж</a:t>
            </a:r>
            <a:r>
              <a:rPr lang="uk-UA" sz="2000" dirty="0">
                <a:latin typeface="Arial" panose="020B0604020202020204" pitchFamily="34" charset="0"/>
                <a:cs typeface="Arial" panose="020B0604020202020204" pitchFamily="34" charset="0"/>
              </a:rPr>
              <a:t>/моль К; </a:t>
            </a:r>
          </a:p>
          <a:p>
            <a:pPr marL="0" indent="0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uk-UA" sz="2000" i="1" dirty="0">
                <a:latin typeface="Arial" panose="020B0604020202020204" pitchFamily="34" charset="0"/>
                <a:cs typeface="Arial" panose="020B0604020202020204" pitchFamily="34" charset="0"/>
              </a:rPr>
              <a:t>Т</a:t>
            </a:r>
            <a:r>
              <a:rPr lang="uk-UA" sz="2000" dirty="0">
                <a:latin typeface="Arial" panose="020B0604020202020204" pitchFamily="34" charset="0"/>
                <a:cs typeface="Arial" panose="020B0604020202020204" pitchFamily="34" charset="0"/>
              </a:rPr>
              <a:t> – абсолютна температура; </a:t>
            </a:r>
          </a:p>
          <a:p>
            <a:pPr marL="0" indent="0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uk-UA" sz="2000" i="1" dirty="0"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  <a:r>
              <a:rPr lang="uk-UA" sz="2000" dirty="0">
                <a:latin typeface="Arial" panose="020B0604020202020204" pitchFamily="34" charset="0"/>
                <a:cs typeface="Arial" panose="020B0604020202020204" pitchFamily="34" charset="0"/>
              </a:rPr>
              <a:t> – основа натурального логарифму.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553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06609" y="4668217"/>
            <a:ext cx="14033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7313132" y="6212387"/>
            <a:ext cx="1427442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err="1">
                <a:solidFill>
                  <a:prstClr val="black"/>
                </a:solidFill>
                <a:latin typeface="Calibri"/>
                <a:cs typeface="+mn-cs"/>
              </a:rPr>
              <a:t>С.А.Арреніус</a:t>
            </a:r>
            <a:endParaRPr lang="ru-RU" dirty="0">
              <a:solidFill>
                <a:prstClr val="black"/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09260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8" name="Заголовок 1"/>
          <p:cNvSpPr>
            <a:spLocks noGrp="1"/>
          </p:cNvSpPr>
          <p:nvPr>
            <p:ph type="title"/>
          </p:nvPr>
        </p:nvSpPr>
        <p:spPr>
          <a:xfrm>
            <a:off x="395288" y="-171450"/>
            <a:ext cx="8229600" cy="1143000"/>
          </a:xfrm>
        </p:spPr>
        <p:txBody>
          <a:bodyPr/>
          <a:lstStyle/>
          <a:p>
            <a:r>
              <a:rPr lang="ru-RU" sz="3200" b="1" dirty="0">
                <a:solidFill>
                  <a:srgbClr val="FF0000"/>
                </a:solidFill>
              </a:rPr>
              <a:t>ЕНЕРГ</a:t>
            </a:r>
            <a:r>
              <a:rPr lang="uk-UA" sz="3200" b="1" dirty="0">
                <a:solidFill>
                  <a:srgbClr val="FF0000"/>
                </a:solidFill>
              </a:rPr>
              <a:t>І</a:t>
            </a:r>
            <a:r>
              <a:rPr lang="ru-RU" sz="3200" b="1" dirty="0">
                <a:solidFill>
                  <a:srgbClr val="FF0000"/>
                </a:solidFill>
              </a:rPr>
              <a:t>Я</a:t>
            </a:r>
            <a:r>
              <a:rPr lang="ru-RU" sz="3600" b="1" dirty="0">
                <a:solidFill>
                  <a:srgbClr val="FF0000"/>
                </a:solidFill>
              </a:rPr>
              <a:t> </a:t>
            </a:r>
            <a:r>
              <a:rPr lang="ru-RU" sz="3200" b="1" dirty="0">
                <a:solidFill>
                  <a:srgbClr val="FF0000"/>
                </a:solidFill>
              </a:rPr>
              <a:t>АКТИВАЦ</a:t>
            </a:r>
            <a:r>
              <a:rPr lang="uk-UA" sz="3200" b="1" dirty="0">
                <a:solidFill>
                  <a:srgbClr val="FF0000"/>
                </a:solidFill>
              </a:rPr>
              <a:t>ІЇ</a:t>
            </a:r>
            <a:endParaRPr lang="ru-RU" dirty="0"/>
          </a:p>
        </p:txBody>
      </p:sp>
      <p:sp>
        <p:nvSpPr>
          <p:cNvPr id="6159" name="Объект 2"/>
          <p:cNvSpPr>
            <a:spLocks noGrp="1"/>
          </p:cNvSpPr>
          <p:nvPr>
            <p:ph idx="1"/>
          </p:nvPr>
        </p:nvSpPr>
        <p:spPr>
          <a:xfrm>
            <a:off x="11113" y="549275"/>
            <a:ext cx="9024937" cy="6048375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>
                <a:solidFill>
                  <a:srgbClr val="C00000"/>
                </a:solidFill>
                <a:latin typeface="Arial" charset="0"/>
                <a:cs typeface="Arial" charset="0"/>
              </a:rPr>
              <a:t>	</a:t>
            </a:r>
            <a:r>
              <a:rPr lang="ru-RU" sz="2400" dirty="0" err="1">
                <a:solidFill>
                  <a:srgbClr val="C00000"/>
                </a:solidFill>
                <a:latin typeface="Arial" charset="0"/>
                <a:cs typeface="Arial" charset="0"/>
              </a:rPr>
              <a:t>Теорія</a:t>
            </a:r>
            <a:r>
              <a:rPr lang="ru-RU" sz="2400" dirty="0">
                <a:solidFill>
                  <a:srgbClr val="C00000"/>
                </a:solidFill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solidFill>
                  <a:srgbClr val="C00000"/>
                </a:solidFill>
                <a:latin typeface="Arial" charset="0"/>
                <a:cs typeface="Arial" charset="0"/>
              </a:rPr>
              <a:t>активних</a:t>
            </a:r>
            <a:r>
              <a:rPr lang="ru-RU" sz="2400" dirty="0">
                <a:solidFill>
                  <a:srgbClr val="C00000"/>
                </a:solidFill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solidFill>
                  <a:srgbClr val="C00000"/>
                </a:solidFill>
                <a:latin typeface="Arial" charset="0"/>
                <a:cs typeface="Arial" charset="0"/>
              </a:rPr>
              <a:t>зіткнень</a:t>
            </a:r>
            <a:r>
              <a:rPr lang="ru-RU" sz="2400" dirty="0">
                <a:solidFill>
                  <a:srgbClr val="C00000"/>
                </a:solidFill>
                <a:latin typeface="Arial" charset="0"/>
                <a:cs typeface="Arial" charset="0"/>
              </a:rPr>
              <a:t> (</a:t>
            </a:r>
            <a:r>
              <a:rPr lang="ru-RU" sz="2400" dirty="0" err="1">
                <a:solidFill>
                  <a:srgbClr val="C00000"/>
                </a:solidFill>
                <a:latin typeface="Arial" charset="0"/>
                <a:cs typeface="Arial" charset="0"/>
              </a:rPr>
              <a:t>Гіншельвуд</a:t>
            </a:r>
            <a:r>
              <a:rPr lang="ru-RU" sz="2400" dirty="0">
                <a:solidFill>
                  <a:srgbClr val="C00000"/>
                </a:solidFill>
                <a:latin typeface="Arial" charset="0"/>
                <a:cs typeface="Arial" charset="0"/>
              </a:rPr>
              <a:t>): </a:t>
            </a:r>
            <a:r>
              <a:rPr lang="ru-RU" sz="2400" dirty="0" err="1">
                <a:latin typeface="Arial" charset="0"/>
                <a:cs typeface="Arial" charset="0"/>
              </a:rPr>
              <a:t>реакція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між</a:t>
            </a:r>
            <a:r>
              <a:rPr lang="ru-RU" sz="2400" dirty="0">
                <a:latin typeface="Arial" charset="0"/>
                <a:cs typeface="Arial" charset="0"/>
              </a:rPr>
              <a:t> молекулами в </a:t>
            </a:r>
            <a:r>
              <a:rPr lang="ru-RU" sz="2400" dirty="0" err="1">
                <a:latin typeface="Arial" charset="0"/>
                <a:cs typeface="Arial" charset="0"/>
              </a:rPr>
              <a:t>газовій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фазі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відбувається</a:t>
            </a:r>
            <a:r>
              <a:rPr lang="ru-RU" sz="2400" dirty="0">
                <a:latin typeface="Arial" charset="0"/>
                <a:cs typeface="Arial" charset="0"/>
              </a:rPr>
              <a:t>, </a:t>
            </a:r>
            <a:r>
              <a:rPr lang="ru-RU" sz="2400" dirty="0" err="1">
                <a:latin typeface="Arial" charset="0"/>
                <a:cs typeface="Arial" charset="0"/>
              </a:rPr>
              <a:t>якщо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ці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молекули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наближаються</a:t>
            </a:r>
            <a:r>
              <a:rPr lang="ru-RU" sz="2400" dirty="0">
                <a:latin typeface="Arial" charset="0"/>
                <a:cs typeface="Arial" charset="0"/>
              </a:rPr>
              <a:t> одна до </a:t>
            </a:r>
            <a:r>
              <a:rPr lang="ru-RU" sz="2400" dirty="0" err="1">
                <a:latin typeface="Arial" charset="0"/>
                <a:cs typeface="Arial" charset="0"/>
              </a:rPr>
              <a:t>одної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дуже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близько</a:t>
            </a:r>
            <a:r>
              <a:rPr lang="ru-RU" sz="2400" dirty="0">
                <a:latin typeface="Arial" charset="0"/>
                <a:cs typeface="Arial" charset="0"/>
              </a:rPr>
              <a:t>.</a:t>
            </a:r>
          </a:p>
          <a:p>
            <a:pPr marL="0" indent="0">
              <a:buNone/>
            </a:pPr>
            <a:r>
              <a:rPr lang="ru-RU" sz="2400" dirty="0">
                <a:latin typeface="Arial" charset="0"/>
                <a:cs typeface="Arial" charset="0"/>
              </a:rPr>
              <a:t>	</a:t>
            </a:r>
            <a:r>
              <a:rPr lang="ru-RU" sz="2400" dirty="0" err="1">
                <a:latin typeface="Arial" charset="0"/>
                <a:cs typeface="Arial" charset="0"/>
              </a:rPr>
              <a:t>Значення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енергії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активації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реакції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можна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визначити</a:t>
            </a:r>
            <a:r>
              <a:rPr lang="ru-RU" sz="2400" dirty="0">
                <a:latin typeface="Arial" charset="0"/>
                <a:cs typeface="Arial" charset="0"/>
              </a:rPr>
              <a:t>, </a:t>
            </a:r>
            <a:r>
              <a:rPr lang="ru-RU" sz="2400" dirty="0" err="1">
                <a:latin typeface="Arial" charset="0"/>
                <a:cs typeface="Arial" charset="0"/>
              </a:rPr>
              <a:t>вимірявши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константи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швидкості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цієї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реакції</a:t>
            </a:r>
            <a:r>
              <a:rPr lang="ru-RU" sz="2400" dirty="0">
                <a:latin typeface="Arial" charset="0"/>
                <a:cs typeface="Arial" charset="0"/>
              </a:rPr>
              <a:t> при </a:t>
            </a:r>
            <a:r>
              <a:rPr lang="ru-RU" sz="2400" dirty="0" err="1">
                <a:latin typeface="Arial" charset="0"/>
                <a:cs typeface="Arial" charset="0"/>
              </a:rPr>
              <a:t>двох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різних</a:t>
            </a:r>
            <a:r>
              <a:rPr lang="ru-RU" sz="2400" dirty="0">
                <a:latin typeface="Arial" charset="0"/>
                <a:cs typeface="Arial" charset="0"/>
              </a:rPr>
              <a:t> температурах за </a:t>
            </a:r>
            <a:r>
              <a:rPr lang="ru-RU" sz="2400" dirty="0" err="1">
                <a:latin typeface="Arial" charset="0"/>
                <a:cs typeface="Arial" charset="0"/>
              </a:rPr>
              <a:t>рівнянням</a:t>
            </a:r>
            <a:r>
              <a:rPr lang="ru-RU" sz="2400" dirty="0">
                <a:latin typeface="Arial" charset="0"/>
                <a:cs typeface="Arial" charset="0"/>
              </a:rPr>
              <a:t>:</a:t>
            </a:r>
          </a:p>
          <a:p>
            <a:pPr marL="0" indent="0">
              <a:buFont typeface="Arial" charset="0"/>
              <a:buNone/>
            </a:pPr>
            <a:endParaRPr lang="ru-RU" sz="2400" dirty="0">
              <a:latin typeface="Arial" charset="0"/>
              <a:cs typeface="Arial" charset="0"/>
            </a:endParaRPr>
          </a:p>
          <a:p>
            <a:pPr marL="0" indent="0">
              <a:buFont typeface="Arial" charset="0"/>
              <a:buNone/>
            </a:pPr>
            <a:endParaRPr lang="ru-RU" sz="2400" dirty="0">
              <a:latin typeface="Arial" charset="0"/>
              <a:cs typeface="Arial" charset="0"/>
            </a:endParaRPr>
          </a:p>
          <a:p>
            <a:pPr marL="0" indent="0">
              <a:buNone/>
            </a:pPr>
            <a:r>
              <a:rPr lang="ru-RU" sz="2400" dirty="0">
                <a:latin typeface="Arial" charset="0"/>
                <a:cs typeface="Arial" charset="0"/>
              </a:rPr>
              <a:t>↑ Т – </a:t>
            </a:r>
            <a:r>
              <a:rPr lang="ru-RU" sz="2400" dirty="0" err="1">
                <a:latin typeface="Arial" charset="0"/>
                <a:cs typeface="Arial" charset="0"/>
              </a:rPr>
              <a:t>захисна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функція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організму</a:t>
            </a:r>
            <a:r>
              <a:rPr lang="ru-RU" sz="2400" dirty="0">
                <a:latin typeface="Arial" charset="0"/>
                <a:cs typeface="Arial" charset="0"/>
              </a:rPr>
              <a:t>.</a:t>
            </a:r>
          </a:p>
          <a:p>
            <a:pPr marL="0" indent="0">
              <a:buNone/>
            </a:pPr>
            <a:r>
              <a:rPr lang="ru-RU" sz="2400" dirty="0">
                <a:latin typeface="Arial" charset="0"/>
                <a:cs typeface="Arial" charset="0"/>
              </a:rPr>
              <a:t>Правило Вант-Гоффа та </a:t>
            </a:r>
            <a:r>
              <a:rPr lang="ru-RU" sz="2400" dirty="0" err="1">
                <a:latin typeface="Arial" charset="0"/>
                <a:cs typeface="Arial" charset="0"/>
              </a:rPr>
              <a:t>рівняння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Арреніуса</a:t>
            </a:r>
            <a:r>
              <a:rPr lang="ru-RU" sz="2400" dirty="0">
                <a:latin typeface="Arial" charset="0"/>
                <a:cs typeface="Arial" charset="0"/>
              </a:rPr>
              <a:t> – </a:t>
            </a:r>
            <a:r>
              <a:rPr lang="ru-RU" sz="2400" dirty="0" err="1">
                <a:latin typeface="Arial" charset="0"/>
                <a:cs typeface="Arial" charset="0"/>
              </a:rPr>
              <a:t>застосовується</a:t>
            </a:r>
            <a:r>
              <a:rPr lang="ru-RU" sz="2400" dirty="0">
                <a:latin typeface="Arial" charset="0"/>
                <a:cs typeface="Arial" charset="0"/>
              </a:rPr>
              <a:t> в фарм. </a:t>
            </a:r>
            <a:r>
              <a:rPr lang="ru-RU" sz="2400" dirty="0" err="1">
                <a:latin typeface="Arial" charset="0"/>
                <a:cs typeface="Arial" charset="0"/>
              </a:rPr>
              <a:t>практиці</a:t>
            </a:r>
            <a:r>
              <a:rPr lang="ru-RU" sz="2400" dirty="0">
                <a:latin typeface="Arial" charset="0"/>
                <a:cs typeface="Arial" charset="0"/>
              </a:rPr>
              <a:t>: </a:t>
            </a:r>
            <a:r>
              <a:rPr lang="ru-RU" sz="2400" dirty="0" err="1">
                <a:latin typeface="Arial" charset="0"/>
                <a:cs typeface="Arial" charset="0"/>
              </a:rPr>
              <a:t>прискорений</a:t>
            </a:r>
            <a:r>
              <a:rPr lang="ru-RU" sz="2400" dirty="0">
                <a:latin typeface="Arial" charset="0"/>
                <a:cs typeface="Arial" charset="0"/>
              </a:rPr>
              <a:t> метод </a:t>
            </a:r>
            <a:r>
              <a:rPr lang="ru-RU" sz="2400" dirty="0" err="1">
                <a:latin typeface="Arial" charset="0"/>
                <a:cs typeface="Arial" charset="0"/>
              </a:rPr>
              <a:t>старіння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ліків</a:t>
            </a:r>
            <a:r>
              <a:rPr lang="ru-RU" sz="2400" dirty="0">
                <a:latin typeface="Arial" charset="0"/>
                <a:cs typeface="Arial" charset="0"/>
              </a:rPr>
              <a:t> для </a:t>
            </a:r>
            <a:r>
              <a:rPr lang="ru-RU" sz="2400" dirty="0" err="1">
                <a:latin typeface="Arial" charset="0"/>
                <a:cs typeface="Arial" charset="0"/>
              </a:rPr>
              <a:t>визначення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терміну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їх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придатності</a:t>
            </a:r>
            <a:r>
              <a:rPr lang="ru-RU" sz="2400" dirty="0">
                <a:latin typeface="Arial" charset="0"/>
                <a:cs typeface="Arial" charset="0"/>
              </a:rPr>
              <a:t>.</a:t>
            </a:r>
          </a:p>
        </p:txBody>
      </p:sp>
      <p:graphicFrame>
        <p:nvGraphicFramePr>
          <p:cNvPr id="6157" name="Object 13"/>
          <p:cNvGraphicFramePr>
            <a:graphicFrameLocks noChangeAspect="1"/>
          </p:cNvGraphicFramePr>
          <p:nvPr/>
        </p:nvGraphicFramePr>
        <p:xfrm>
          <a:off x="2987675" y="2852738"/>
          <a:ext cx="2736850" cy="1141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0" name="Формула" r:id="rId3" imgW="1511300" imgH="711200" progId="Equation.3">
                  <p:embed/>
                </p:oleObj>
              </mc:Choice>
              <mc:Fallback>
                <p:oleObj name="Формула" r:id="rId3" imgW="1511300" imgH="71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675" y="2852738"/>
                        <a:ext cx="2736850" cy="11414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83526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188913"/>
            <a:ext cx="8229600" cy="6477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b="1" dirty="0">
                <a:solidFill>
                  <a:srgbClr val="C00000"/>
                </a:solidFill>
              </a:rPr>
              <a:t>ПРИРОДА РЕАГУЮЧИХ РЕЧОВИН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476250"/>
            <a:ext cx="9144000" cy="6265863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2400" dirty="0">
                <a:latin typeface="Arial" charset="0"/>
                <a:cs typeface="Arial" charset="0"/>
              </a:rPr>
              <a:t>	Константа </a:t>
            </a:r>
            <a:r>
              <a:rPr lang="ru-RU" sz="2400" dirty="0" err="1">
                <a:latin typeface="Arial" charset="0"/>
                <a:cs typeface="Arial" charset="0"/>
              </a:rPr>
              <a:t>швидкості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хімічної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реакції</a:t>
            </a:r>
            <a:r>
              <a:rPr lang="ru-RU" sz="2400" dirty="0">
                <a:latin typeface="Arial" charset="0"/>
                <a:cs typeface="Arial" charset="0"/>
              </a:rPr>
              <a:t> - К і </a:t>
            </a:r>
            <a:r>
              <a:rPr lang="ru-RU" sz="2400" dirty="0" err="1">
                <a:latin typeface="Arial" charset="0"/>
                <a:cs typeface="Arial" charset="0"/>
              </a:rPr>
              <a:t>енергія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активації</a:t>
            </a:r>
            <a:r>
              <a:rPr lang="ru-RU" sz="2400" dirty="0">
                <a:latin typeface="Arial" charset="0"/>
                <a:cs typeface="Arial" charset="0"/>
              </a:rPr>
              <a:t> - </a:t>
            </a:r>
            <a:r>
              <a:rPr lang="ru-RU" sz="2400" dirty="0" err="1">
                <a:latin typeface="Arial" charset="0"/>
                <a:cs typeface="Arial" charset="0"/>
              </a:rPr>
              <a:t>Е</a:t>
            </a:r>
            <a:r>
              <a:rPr lang="ru-RU" sz="2400" baseline="-25000" dirty="0" err="1">
                <a:latin typeface="Arial" charset="0"/>
                <a:cs typeface="Arial" charset="0"/>
              </a:rPr>
              <a:t>а</a:t>
            </a:r>
            <a:r>
              <a:rPr lang="ru-RU" sz="2400" dirty="0">
                <a:latin typeface="Arial" charset="0"/>
                <a:cs typeface="Arial" charset="0"/>
              </a:rPr>
              <a:t> є </a:t>
            </a:r>
            <a:r>
              <a:rPr lang="ru-RU" sz="2400" dirty="0" err="1">
                <a:latin typeface="Arial" charset="0"/>
                <a:cs typeface="Arial" charset="0"/>
              </a:rPr>
              <a:t>індивідуальними</a:t>
            </a:r>
            <a:r>
              <a:rPr lang="ru-RU" sz="2400" dirty="0">
                <a:latin typeface="Arial" charset="0"/>
                <a:cs typeface="Arial" charset="0"/>
              </a:rPr>
              <a:t> характеристиками </a:t>
            </a:r>
            <a:r>
              <a:rPr lang="ru-RU" sz="2400" dirty="0" err="1">
                <a:latin typeface="Arial" charset="0"/>
                <a:cs typeface="Arial" charset="0"/>
              </a:rPr>
              <a:t>реагуючих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речовин</a:t>
            </a:r>
            <a:r>
              <a:rPr lang="ru-RU" sz="2400" dirty="0">
                <a:latin typeface="Arial" charset="0"/>
                <a:cs typeface="Arial" charset="0"/>
              </a:rPr>
              <a:t>, </a:t>
            </a:r>
            <a:r>
              <a:rPr lang="ru-RU" sz="2400" dirty="0" err="1">
                <a:latin typeface="Arial" charset="0"/>
                <a:cs typeface="Arial" charset="0"/>
              </a:rPr>
              <a:t>які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визначаються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тільки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їх</a:t>
            </a:r>
            <a:r>
              <a:rPr lang="ru-RU" sz="2400" dirty="0">
                <a:latin typeface="Arial" charset="0"/>
                <a:cs typeface="Arial" charset="0"/>
              </a:rPr>
              <a:t> природою: </a:t>
            </a:r>
          </a:p>
          <a:p>
            <a:pPr marL="0" indent="0">
              <a:lnSpc>
                <a:spcPct val="80000"/>
              </a:lnSpc>
            </a:pPr>
            <a:endParaRPr lang="ru-RU" sz="2400" dirty="0">
              <a:latin typeface="Arial" charset="0"/>
              <a:cs typeface="Arial" charset="0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ru-RU" sz="2400" dirty="0">
                <a:latin typeface="Arial" charset="0"/>
                <a:cs typeface="Arial" charset="0"/>
              </a:rPr>
              <a:t>	</a:t>
            </a:r>
            <a:r>
              <a:rPr lang="ru-RU" sz="2400" b="1" dirty="0">
                <a:solidFill>
                  <a:srgbClr val="C00000"/>
                </a:solidFill>
                <a:latin typeface="Arial" charset="0"/>
                <a:cs typeface="Arial" charset="0"/>
              </a:rPr>
              <a:t> -  тип </a:t>
            </a:r>
            <a:r>
              <a:rPr lang="ru-RU" sz="2400" b="1" dirty="0" err="1">
                <a:solidFill>
                  <a:srgbClr val="C00000"/>
                </a:solidFill>
                <a:latin typeface="Arial" charset="0"/>
                <a:cs typeface="Arial" charset="0"/>
              </a:rPr>
              <a:t>хімічного</a:t>
            </a:r>
            <a:r>
              <a:rPr lang="ru-RU" sz="2400" b="1" dirty="0">
                <a:solidFill>
                  <a:srgbClr val="C00000"/>
                </a:solidFill>
                <a:latin typeface="Arial" charset="0"/>
                <a:cs typeface="Arial" charset="0"/>
              </a:rPr>
              <a:t> </a:t>
            </a:r>
            <a:r>
              <a:rPr lang="ru-RU" sz="2400" b="1" dirty="0" err="1">
                <a:solidFill>
                  <a:srgbClr val="C00000"/>
                </a:solidFill>
                <a:latin typeface="Arial" charset="0"/>
                <a:cs typeface="Arial" charset="0"/>
              </a:rPr>
              <a:t>зв’язку</a:t>
            </a:r>
            <a:r>
              <a:rPr lang="ru-RU" sz="2400" b="1" dirty="0">
                <a:solidFill>
                  <a:srgbClr val="C00000"/>
                </a:solidFill>
                <a:latin typeface="Arial" charset="0"/>
                <a:cs typeface="Arial" charset="0"/>
              </a:rPr>
              <a:t> </a:t>
            </a:r>
            <a:r>
              <a:rPr lang="ru-RU" sz="2400" dirty="0">
                <a:latin typeface="Arial" charset="0"/>
                <a:cs typeface="Arial" charset="0"/>
              </a:rPr>
              <a:t>(</a:t>
            </a:r>
            <a:r>
              <a:rPr lang="ru-RU" sz="2400" dirty="0" err="1">
                <a:latin typeface="Arial" charset="0"/>
                <a:cs typeface="Arial" charset="0"/>
              </a:rPr>
              <a:t>реакції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між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речовинами</a:t>
            </a:r>
            <a:r>
              <a:rPr lang="ru-RU" sz="2400" dirty="0">
                <a:latin typeface="Arial" charset="0"/>
                <a:cs typeface="Arial" charset="0"/>
              </a:rPr>
              <a:t>, </a:t>
            </a:r>
            <a:r>
              <a:rPr lang="ru-RU" sz="2400" dirty="0" err="1">
                <a:latin typeface="Arial" charset="0"/>
                <a:cs typeface="Arial" charset="0"/>
              </a:rPr>
              <a:t>що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мають</a:t>
            </a:r>
            <a:r>
              <a:rPr lang="ru-RU" sz="2400" dirty="0">
                <a:latin typeface="Arial" charset="0"/>
                <a:cs typeface="Arial" charset="0"/>
              </a:rPr>
              <a:t> δ-</a:t>
            </a:r>
            <a:r>
              <a:rPr lang="ru-RU" sz="2400" dirty="0" err="1">
                <a:latin typeface="Arial" charset="0"/>
                <a:cs typeface="Arial" charset="0"/>
              </a:rPr>
              <a:t>зв’язок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протікають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повільніше</a:t>
            </a:r>
            <a:r>
              <a:rPr lang="ru-RU" sz="2400" dirty="0">
                <a:latin typeface="Arial" charset="0"/>
                <a:cs typeface="Arial" charset="0"/>
              </a:rPr>
              <a:t>, </a:t>
            </a:r>
            <a:r>
              <a:rPr lang="ru-RU" sz="2400" dirty="0" err="1">
                <a:latin typeface="Arial" charset="0"/>
                <a:cs typeface="Arial" charset="0"/>
              </a:rPr>
              <a:t>ніж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реакції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речовин</a:t>
            </a:r>
            <a:r>
              <a:rPr lang="ru-RU" sz="2400" dirty="0">
                <a:latin typeface="Arial" charset="0"/>
                <a:cs typeface="Arial" charset="0"/>
              </a:rPr>
              <a:t> з  </a:t>
            </a:r>
            <a:r>
              <a:rPr lang="el-GR" sz="2400" dirty="0">
                <a:latin typeface="MS UI Gothic" panose="020B0600070205080204" pitchFamily="34" charset="-128"/>
                <a:ea typeface="MS UI Gothic" panose="020B0600070205080204" pitchFamily="34" charset="-128"/>
                <a:cs typeface="Calibri" pitchFamily="34" charset="0"/>
              </a:rPr>
              <a:t>π</a:t>
            </a:r>
            <a:r>
              <a:rPr lang="ru-RU" sz="2400" dirty="0">
                <a:latin typeface="Arial" charset="0"/>
                <a:cs typeface="Arial" charset="0"/>
              </a:rPr>
              <a:t>-</a:t>
            </a:r>
            <a:r>
              <a:rPr lang="ru-RU" sz="2400" dirty="0" err="1">
                <a:latin typeface="Arial" charset="0"/>
                <a:cs typeface="Arial" charset="0"/>
              </a:rPr>
              <a:t>зв’язками</a:t>
            </a:r>
            <a:r>
              <a:rPr lang="ru-RU" sz="2400" dirty="0">
                <a:latin typeface="Arial" charset="0"/>
                <a:cs typeface="Arial" charset="0"/>
              </a:rPr>
              <a:t>; </a:t>
            </a:r>
            <a:r>
              <a:rPr lang="ru-RU" sz="2400" dirty="0" err="1">
                <a:latin typeface="Arial" charset="0"/>
                <a:cs typeface="Arial" charset="0"/>
              </a:rPr>
              <a:t>неорганічні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речовини</a:t>
            </a:r>
            <a:r>
              <a:rPr lang="ru-RU" sz="2400" dirty="0">
                <a:latin typeface="Arial" charset="0"/>
                <a:cs typeface="Arial" charset="0"/>
              </a:rPr>
              <a:t>, </a:t>
            </a:r>
            <a:r>
              <a:rPr lang="ru-RU" sz="2400" dirty="0" err="1">
                <a:latin typeface="Arial" charset="0"/>
                <a:cs typeface="Arial" charset="0"/>
              </a:rPr>
              <a:t>які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мають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іонний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або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полярний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ковалентний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зв'язок</a:t>
            </a:r>
            <a:r>
              <a:rPr lang="ru-RU" sz="2400" dirty="0">
                <a:latin typeface="Arial" charset="0"/>
                <a:cs typeface="Arial" charset="0"/>
              </a:rPr>
              <a:t>, </a:t>
            </a:r>
            <a:r>
              <a:rPr lang="ru-RU" sz="2400" dirty="0" err="1">
                <a:latin typeface="Arial" charset="0"/>
                <a:cs typeface="Arial" charset="0"/>
              </a:rPr>
              <a:t>реагують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швидше</a:t>
            </a:r>
            <a:r>
              <a:rPr lang="ru-RU" sz="2400" dirty="0">
                <a:latin typeface="Arial" charset="0"/>
                <a:cs typeface="Arial" charset="0"/>
              </a:rPr>
              <a:t>).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2400" dirty="0">
                <a:latin typeface="Arial" charset="0"/>
                <a:cs typeface="Arial" charset="0"/>
              </a:rPr>
              <a:t>	- </a:t>
            </a:r>
            <a:r>
              <a:rPr lang="ru-RU" sz="2400" b="1" dirty="0" err="1">
                <a:solidFill>
                  <a:srgbClr val="C00000"/>
                </a:solidFill>
                <a:latin typeface="Arial" charset="0"/>
                <a:cs typeface="Arial" charset="0"/>
              </a:rPr>
              <a:t>механізм</a:t>
            </a:r>
            <a:r>
              <a:rPr lang="ru-RU" sz="2400" b="1" dirty="0">
                <a:solidFill>
                  <a:srgbClr val="C00000"/>
                </a:solidFill>
                <a:latin typeface="Arial" charset="0"/>
                <a:cs typeface="Arial" charset="0"/>
              </a:rPr>
              <a:t> </a:t>
            </a:r>
            <a:r>
              <a:rPr lang="ru-RU" sz="2400" b="1" dirty="0" err="1">
                <a:solidFill>
                  <a:srgbClr val="C00000"/>
                </a:solidFill>
                <a:latin typeface="Arial" charset="0"/>
                <a:cs typeface="Arial" charset="0"/>
              </a:rPr>
              <a:t>окремих</a:t>
            </a:r>
            <a:r>
              <a:rPr lang="ru-RU" sz="2400" b="1" dirty="0">
                <a:solidFill>
                  <a:srgbClr val="C00000"/>
                </a:solidFill>
                <a:latin typeface="Arial" charset="0"/>
                <a:cs typeface="Arial" charset="0"/>
              </a:rPr>
              <a:t> </a:t>
            </a:r>
            <a:r>
              <a:rPr lang="ru-RU" sz="2400" b="1" dirty="0" err="1">
                <a:solidFill>
                  <a:srgbClr val="C00000"/>
                </a:solidFill>
                <a:latin typeface="Arial" charset="0"/>
                <a:cs typeface="Arial" charset="0"/>
              </a:rPr>
              <a:t>стадій</a:t>
            </a:r>
            <a:r>
              <a:rPr lang="ru-RU" sz="2400" b="1" dirty="0">
                <a:solidFill>
                  <a:srgbClr val="C00000"/>
                </a:solidFill>
                <a:latin typeface="Arial" charset="0"/>
                <a:cs typeface="Arial" charset="0"/>
              </a:rPr>
              <a:t>: </a:t>
            </a:r>
            <a:r>
              <a:rPr lang="ru-RU" sz="2400" dirty="0">
                <a:latin typeface="Arial" charset="0"/>
                <a:cs typeface="Arial" charset="0"/>
              </a:rPr>
              <a:t>( три </a:t>
            </a:r>
            <a:r>
              <a:rPr lang="ru-RU" sz="2400" dirty="0" err="1">
                <a:latin typeface="Arial" charset="0"/>
                <a:cs typeface="Arial" charset="0"/>
              </a:rPr>
              <a:t>основних</a:t>
            </a:r>
            <a:r>
              <a:rPr lang="ru-RU" sz="2400" dirty="0">
                <a:latin typeface="Arial" charset="0"/>
                <a:cs typeface="Arial" charset="0"/>
              </a:rPr>
              <a:t> типа)                    * </a:t>
            </a:r>
            <a:r>
              <a:rPr lang="ru-RU" sz="2400" dirty="0" err="1">
                <a:latin typeface="Arial" charset="0"/>
                <a:cs typeface="Arial" charset="0"/>
              </a:rPr>
              <a:t>реакції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між</a:t>
            </a:r>
            <a:r>
              <a:rPr lang="ru-RU" sz="2400" dirty="0">
                <a:latin typeface="Arial" charset="0"/>
                <a:cs typeface="Arial" charset="0"/>
              </a:rPr>
              <a:t> молекулами;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2400" dirty="0">
                <a:latin typeface="Arial" charset="0"/>
                <a:cs typeface="Arial" charset="0"/>
              </a:rPr>
              <a:t>* </a:t>
            </a:r>
            <a:r>
              <a:rPr lang="ru-RU" sz="2400" dirty="0" err="1">
                <a:latin typeface="Arial" charset="0"/>
                <a:cs typeface="Arial" charset="0"/>
              </a:rPr>
              <a:t>реакції</a:t>
            </a:r>
            <a:r>
              <a:rPr lang="ru-RU" sz="2400" dirty="0">
                <a:latin typeface="Arial" charset="0"/>
                <a:cs typeface="Arial" charset="0"/>
              </a:rPr>
              <a:t> за </a:t>
            </a:r>
            <a:r>
              <a:rPr lang="ru-RU" sz="2400" dirty="0" err="1">
                <a:latin typeface="Arial" charset="0"/>
                <a:cs typeface="Arial" charset="0"/>
              </a:rPr>
              <a:t>участю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вільних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радикалів</a:t>
            </a:r>
            <a:r>
              <a:rPr lang="ru-RU" sz="2400" dirty="0">
                <a:latin typeface="Arial" charset="0"/>
                <a:cs typeface="Arial" charset="0"/>
              </a:rPr>
              <a:t>; </a:t>
            </a:r>
          </a:p>
          <a:p>
            <a:pPr marL="0" indent="0">
              <a:lnSpc>
                <a:spcPct val="80000"/>
              </a:lnSpc>
              <a:buFont typeface="Arial" charset="0"/>
              <a:buNone/>
            </a:pPr>
            <a:r>
              <a:rPr lang="ru-RU" sz="2400" dirty="0">
                <a:latin typeface="Arial" charset="0"/>
                <a:cs typeface="Arial" charset="0"/>
              </a:rPr>
              <a:t>* </a:t>
            </a:r>
            <a:r>
              <a:rPr lang="ru-RU" sz="2400" dirty="0" err="1">
                <a:latin typeface="Arial" charset="0"/>
                <a:cs typeface="Arial" charset="0"/>
              </a:rPr>
              <a:t>реакції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між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іонами</a:t>
            </a:r>
            <a:r>
              <a:rPr lang="ru-RU" sz="2400" dirty="0">
                <a:latin typeface="Arial" charset="0"/>
                <a:cs typeface="Arial" charset="0"/>
              </a:rPr>
              <a:t>.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2400" dirty="0">
                <a:latin typeface="Arial" charset="0"/>
                <a:cs typeface="Arial" charset="0"/>
              </a:rPr>
              <a:t>	</a:t>
            </a:r>
            <a:r>
              <a:rPr lang="ru-RU" sz="2400" b="1" dirty="0">
                <a:solidFill>
                  <a:srgbClr val="C00000"/>
                </a:solidFill>
                <a:latin typeface="Arial" charset="0"/>
                <a:cs typeface="Arial" charset="0"/>
              </a:rPr>
              <a:t>- тип </a:t>
            </a:r>
            <a:r>
              <a:rPr lang="ru-RU" sz="2400" b="1" dirty="0" err="1">
                <a:solidFill>
                  <a:srgbClr val="C00000"/>
                </a:solidFill>
                <a:latin typeface="Arial" charset="0"/>
                <a:cs typeface="Arial" charset="0"/>
              </a:rPr>
              <a:t>нековалентних</a:t>
            </a:r>
            <a:r>
              <a:rPr lang="ru-RU" sz="2400" b="1" dirty="0">
                <a:solidFill>
                  <a:srgbClr val="C00000"/>
                </a:solidFill>
                <a:latin typeface="Arial" charset="0"/>
                <a:cs typeface="Arial" charset="0"/>
              </a:rPr>
              <a:t> </a:t>
            </a:r>
            <a:r>
              <a:rPr lang="ru-RU" sz="2400" b="1" dirty="0" err="1">
                <a:solidFill>
                  <a:srgbClr val="C00000"/>
                </a:solidFill>
                <a:latin typeface="Arial" charset="0"/>
                <a:cs typeface="Arial" charset="0"/>
              </a:rPr>
              <a:t>взаємодій</a:t>
            </a:r>
            <a:r>
              <a:rPr lang="ru-RU" sz="2400" b="1" dirty="0">
                <a:solidFill>
                  <a:srgbClr val="C00000"/>
                </a:solidFill>
                <a:latin typeface="Arial" charset="0"/>
                <a:cs typeface="Arial" charset="0"/>
              </a:rPr>
              <a:t> в </a:t>
            </a:r>
            <a:r>
              <a:rPr lang="ru-RU" sz="2400" b="1" dirty="0" err="1">
                <a:solidFill>
                  <a:srgbClr val="C00000"/>
                </a:solidFill>
                <a:latin typeface="Arial" charset="0"/>
                <a:cs typeface="Arial" charset="0"/>
              </a:rPr>
              <a:t>біохімічних</a:t>
            </a:r>
            <a:r>
              <a:rPr lang="ru-RU" sz="2400" b="1" dirty="0">
                <a:solidFill>
                  <a:srgbClr val="C00000"/>
                </a:solidFill>
                <a:latin typeface="Arial" charset="0"/>
                <a:cs typeface="Arial" charset="0"/>
              </a:rPr>
              <a:t> </a:t>
            </a:r>
            <a:r>
              <a:rPr lang="ru-RU" sz="2400" b="1" dirty="0" err="1">
                <a:solidFill>
                  <a:srgbClr val="C00000"/>
                </a:solidFill>
                <a:latin typeface="Arial" charset="0"/>
                <a:cs typeface="Arial" charset="0"/>
              </a:rPr>
              <a:t>перетвореннях</a:t>
            </a:r>
            <a:r>
              <a:rPr lang="ru-RU" sz="2400" b="1" dirty="0">
                <a:solidFill>
                  <a:srgbClr val="C00000"/>
                </a:solidFill>
                <a:latin typeface="Arial" charset="0"/>
                <a:cs typeface="Arial" charset="0"/>
              </a:rPr>
              <a:t>: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2400" dirty="0">
                <a:latin typeface="Arial" charset="0"/>
                <a:cs typeface="Arial" charset="0"/>
              </a:rPr>
              <a:t>* </a:t>
            </a:r>
            <a:r>
              <a:rPr lang="ru-RU" sz="2400" dirty="0" err="1">
                <a:latin typeface="Arial" charset="0"/>
                <a:cs typeface="Arial" charset="0"/>
              </a:rPr>
              <a:t>утворення</a:t>
            </a:r>
            <a:r>
              <a:rPr lang="ru-RU" sz="2400" dirty="0">
                <a:latin typeface="Arial" charset="0"/>
                <a:cs typeface="Arial" charset="0"/>
              </a:rPr>
              <a:t>  </a:t>
            </a:r>
            <a:r>
              <a:rPr lang="ru-RU" sz="2400" dirty="0" err="1">
                <a:latin typeface="Arial" charset="0"/>
                <a:cs typeface="Arial" charset="0"/>
              </a:rPr>
              <a:t>водородних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зв’язків</a:t>
            </a:r>
            <a:r>
              <a:rPr lang="ru-RU" sz="2400" dirty="0">
                <a:latin typeface="Arial" charset="0"/>
                <a:cs typeface="Arial" charset="0"/>
              </a:rPr>
              <a:t>;</a:t>
            </a:r>
          </a:p>
          <a:p>
            <a:pPr marL="0" indent="0">
              <a:lnSpc>
                <a:spcPct val="80000"/>
              </a:lnSpc>
              <a:buFont typeface="Arial" charset="0"/>
              <a:buNone/>
            </a:pPr>
            <a:r>
              <a:rPr lang="ru-RU" sz="2400" dirty="0">
                <a:latin typeface="Arial" charset="0"/>
                <a:cs typeface="Arial" charset="0"/>
              </a:rPr>
              <a:t>* </a:t>
            </a:r>
            <a:r>
              <a:rPr lang="ru-RU" sz="2400" dirty="0" err="1">
                <a:latin typeface="Arial" charset="0"/>
                <a:cs typeface="Arial" charset="0"/>
              </a:rPr>
              <a:t>електростатична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взаємодія</a:t>
            </a:r>
            <a:r>
              <a:rPr lang="ru-RU" sz="2400" dirty="0">
                <a:latin typeface="Arial" charset="0"/>
                <a:cs typeface="Arial" charset="0"/>
              </a:rPr>
              <a:t>;</a:t>
            </a:r>
          </a:p>
          <a:p>
            <a:pPr marL="0" indent="0">
              <a:lnSpc>
                <a:spcPct val="80000"/>
              </a:lnSpc>
              <a:buFont typeface="Arial" charset="0"/>
              <a:buNone/>
            </a:pPr>
            <a:r>
              <a:rPr lang="ru-RU" sz="2400" dirty="0">
                <a:latin typeface="Arial" charset="0"/>
                <a:cs typeface="Arial" charset="0"/>
              </a:rPr>
              <a:t>* Ван-дер-</a:t>
            </a:r>
            <a:r>
              <a:rPr lang="ru-RU" sz="2400" dirty="0" err="1">
                <a:latin typeface="Arial" charset="0"/>
                <a:cs typeface="Arial" charset="0"/>
              </a:rPr>
              <a:t>ваальсова</a:t>
            </a:r>
            <a:r>
              <a:rPr lang="ru-RU" sz="2400" dirty="0">
                <a:latin typeface="Arial" charset="0"/>
                <a:cs typeface="Arial" charset="0"/>
              </a:rPr>
              <a:t>  </a:t>
            </a:r>
            <a:r>
              <a:rPr lang="ru-RU" sz="2400" dirty="0" err="1">
                <a:latin typeface="Arial" charset="0"/>
                <a:cs typeface="Arial" charset="0"/>
              </a:rPr>
              <a:t>взаємодія</a:t>
            </a:r>
            <a:r>
              <a:rPr lang="ru-RU" sz="1800" dirty="0">
                <a:latin typeface="Arial" charset="0"/>
                <a:cs typeface="Arial" charset="0"/>
              </a:rPr>
              <a:t>.</a:t>
            </a:r>
          </a:p>
          <a:p>
            <a:pPr marL="0" indent="0">
              <a:lnSpc>
                <a:spcPct val="80000"/>
              </a:lnSpc>
            </a:pPr>
            <a:endParaRPr lang="ru-RU" sz="1300" dirty="0"/>
          </a:p>
        </p:txBody>
      </p:sp>
    </p:spTree>
    <p:extLst>
      <p:ext uri="{BB962C8B-B14F-4D97-AF65-F5344CB8AC3E}">
        <p14:creationId xmlns:p14="http://schemas.microsoft.com/office/powerpoint/2010/main" val="893328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481763"/>
          </a:xfrm>
        </p:spPr>
        <p:txBody>
          <a:bodyPr rtlCol="0">
            <a:normAutofit/>
          </a:bodyPr>
          <a:lstStyle/>
          <a:p>
            <a:pPr marL="0" indent="0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uk-UA" sz="2200" dirty="0">
                <a:solidFill>
                  <a:srgbClr val="990033"/>
                </a:solidFill>
                <a:latin typeface="Arial" charset="0"/>
              </a:rPr>
              <a:t>Приклад</a:t>
            </a:r>
            <a:r>
              <a:rPr lang="ru-RU" sz="2200" dirty="0">
                <a:solidFill>
                  <a:srgbClr val="990033"/>
                </a:solidFill>
                <a:latin typeface="Arial" charset="0"/>
              </a:rPr>
              <a:t>:</a:t>
            </a:r>
            <a:endParaRPr lang="en-US" sz="2200" dirty="0">
              <a:solidFill>
                <a:srgbClr val="990033"/>
              </a:solidFill>
              <a:latin typeface="Arial" charset="0"/>
            </a:endParaRPr>
          </a:p>
          <a:p>
            <a:pPr marL="0" indent="0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en-US" sz="2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200" dirty="0">
                <a:solidFill>
                  <a:srgbClr val="000000"/>
                </a:solidFill>
                <a:latin typeface="Arial" charset="0"/>
              </a:rPr>
              <a:t>1. </a:t>
            </a:r>
            <a:r>
              <a:rPr lang="ru-RU" sz="2200" dirty="0" err="1">
                <a:solidFill>
                  <a:srgbClr val="000000"/>
                </a:solidFill>
                <a:latin typeface="Arial" charset="0"/>
              </a:rPr>
              <a:t>Між</a:t>
            </a:r>
            <a:r>
              <a:rPr lang="ru-RU" sz="2200" dirty="0">
                <a:solidFill>
                  <a:srgbClr val="000000"/>
                </a:solidFill>
                <a:latin typeface="Arial" charset="0"/>
              </a:rPr>
              <a:t> субстратами, </a:t>
            </a:r>
            <a:r>
              <a:rPr lang="ru-RU" sz="2200" dirty="0" err="1">
                <a:solidFill>
                  <a:srgbClr val="000000"/>
                </a:solidFill>
                <a:latin typeface="Arial" charset="0"/>
              </a:rPr>
              <a:t>що</a:t>
            </a:r>
            <a:r>
              <a:rPr lang="ru-RU" sz="2200" dirty="0">
                <a:solidFill>
                  <a:srgbClr val="000000"/>
                </a:solidFill>
                <a:latin typeface="Arial" charset="0"/>
              </a:rPr>
              <a:t> не </a:t>
            </a:r>
            <a:r>
              <a:rPr lang="ru-RU" sz="2200" dirty="0" err="1">
                <a:solidFill>
                  <a:srgbClr val="000000"/>
                </a:solidFill>
                <a:latin typeface="Arial" charset="0"/>
              </a:rPr>
              <a:t>мають</a:t>
            </a:r>
            <a:r>
              <a:rPr lang="ru-RU" sz="2200" dirty="0">
                <a:solidFill>
                  <a:srgbClr val="000000"/>
                </a:solidFill>
                <a:latin typeface="Arial" charset="0"/>
              </a:rPr>
              <a:t> заряд, </a:t>
            </a:r>
            <a:r>
              <a:rPr lang="ru-RU" sz="2200" dirty="0" err="1">
                <a:solidFill>
                  <a:srgbClr val="000000"/>
                </a:solidFill>
                <a:latin typeface="Arial" charset="0"/>
              </a:rPr>
              <a:t>утворюється</a:t>
            </a:r>
            <a:r>
              <a:rPr lang="ru-RU" sz="2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200" dirty="0" err="1">
                <a:solidFill>
                  <a:srgbClr val="333399"/>
                </a:solidFill>
                <a:latin typeface="Arial" charset="0"/>
              </a:rPr>
              <a:t>водородний</a:t>
            </a:r>
            <a:r>
              <a:rPr lang="ru-RU" sz="2200" dirty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ru-RU" sz="2200" dirty="0" err="1">
                <a:solidFill>
                  <a:srgbClr val="333399"/>
                </a:solidFill>
                <a:latin typeface="Arial" charset="0"/>
              </a:rPr>
              <a:t>зв’язок</a:t>
            </a:r>
            <a:r>
              <a:rPr lang="ru-RU" sz="2200" dirty="0">
                <a:solidFill>
                  <a:srgbClr val="000000"/>
                </a:solidFill>
                <a:latin typeface="Arial" charset="0"/>
              </a:rPr>
              <a:t>:</a:t>
            </a:r>
          </a:p>
          <a:p>
            <a:pPr marL="0" indent="0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ru-RU" sz="2200" dirty="0">
                <a:solidFill>
                  <a:srgbClr val="000000"/>
                </a:solidFill>
                <a:latin typeface="Arial" charset="0"/>
              </a:rPr>
              <a:t>  Донор                    Акцептор                      Донор                 Акцептор</a:t>
            </a:r>
          </a:p>
          <a:p>
            <a:pPr marL="0" indent="0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ru-RU" sz="2200" dirty="0" err="1">
                <a:solidFill>
                  <a:srgbClr val="000000"/>
                </a:solidFill>
                <a:latin typeface="Arial" charset="0"/>
              </a:rPr>
              <a:t>гідрогену</a:t>
            </a:r>
            <a:r>
              <a:rPr lang="ru-RU" sz="2200" dirty="0">
                <a:solidFill>
                  <a:srgbClr val="000000"/>
                </a:solidFill>
                <a:latin typeface="Arial" charset="0"/>
              </a:rPr>
              <a:t>                 </a:t>
            </a:r>
            <a:r>
              <a:rPr lang="ru-RU" sz="2200" dirty="0" err="1">
                <a:solidFill>
                  <a:srgbClr val="000000"/>
                </a:solidFill>
                <a:latin typeface="Arial" charset="0"/>
              </a:rPr>
              <a:t>гідрогену</a:t>
            </a:r>
            <a:r>
              <a:rPr lang="ru-RU" sz="2200" dirty="0">
                <a:solidFill>
                  <a:srgbClr val="000000"/>
                </a:solidFill>
                <a:latin typeface="Arial" charset="0"/>
              </a:rPr>
              <a:t>                      </a:t>
            </a:r>
            <a:r>
              <a:rPr lang="ru-RU" sz="2200" dirty="0" err="1">
                <a:solidFill>
                  <a:srgbClr val="000000"/>
                </a:solidFill>
                <a:latin typeface="Arial" charset="0"/>
              </a:rPr>
              <a:t>гідрогену</a:t>
            </a:r>
            <a:r>
              <a:rPr lang="ru-RU" sz="2200" dirty="0">
                <a:solidFill>
                  <a:srgbClr val="000000"/>
                </a:solidFill>
                <a:latin typeface="Arial" charset="0"/>
              </a:rPr>
              <a:t>             </a:t>
            </a:r>
            <a:r>
              <a:rPr lang="ru-RU" sz="2200" dirty="0" err="1">
                <a:solidFill>
                  <a:srgbClr val="000000"/>
                </a:solidFill>
                <a:latin typeface="Arial" charset="0"/>
              </a:rPr>
              <a:t>гідрогену</a:t>
            </a:r>
            <a:endParaRPr lang="ru-RU" sz="2200" dirty="0">
              <a:solidFill>
                <a:srgbClr val="000000"/>
              </a:solidFill>
              <a:latin typeface="Arial" charset="0"/>
            </a:endParaRPr>
          </a:p>
          <a:p>
            <a:pPr marL="0" indent="0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ru-RU" sz="2200" dirty="0">
                <a:solidFill>
                  <a:srgbClr val="000000"/>
                </a:solidFill>
                <a:latin typeface="Arial" charset="0"/>
              </a:rPr>
              <a:t>    - О – Н ………….</a:t>
            </a:r>
            <a:r>
              <a:rPr lang="en-US" sz="2200" dirty="0">
                <a:solidFill>
                  <a:srgbClr val="000000"/>
                </a:solidFill>
                <a:latin typeface="Arial" charset="0"/>
              </a:rPr>
              <a:t>N</a:t>
            </a:r>
            <a:r>
              <a:rPr lang="ru-RU" sz="2200" dirty="0">
                <a:solidFill>
                  <a:srgbClr val="000000"/>
                </a:solidFill>
                <a:latin typeface="Arial" charset="0"/>
              </a:rPr>
              <a:t>-                                         - </a:t>
            </a:r>
            <a:r>
              <a:rPr lang="en-US" sz="2200" dirty="0">
                <a:solidFill>
                  <a:srgbClr val="000000"/>
                </a:solidFill>
                <a:latin typeface="Arial" charset="0"/>
              </a:rPr>
              <a:t>N</a:t>
            </a:r>
            <a:r>
              <a:rPr lang="ru-RU" sz="2200" dirty="0">
                <a:solidFill>
                  <a:srgbClr val="000000"/>
                </a:solidFill>
                <a:latin typeface="Arial" charset="0"/>
              </a:rPr>
              <a:t> – </a:t>
            </a:r>
            <a:r>
              <a:rPr lang="en-US" sz="2200" dirty="0">
                <a:solidFill>
                  <a:srgbClr val="000000"/>
                </a:solidFill>
                <a:latin typeface="Arial" charset="0"/>
              </a:rPr>
              <a:t>H</a:t>
            </a:r>
            <a:r>
              <a:rPr lang="ru-RU" sz="2200" dirty="0">
                <a:solidFill>
                  <a:srgbClr val="000000"/>
                </a:solidFill>
                <a:latin typeface="Arial" charset="0"/>
              </a:rPr>
              <a:t>……….</a:t>
            </a:r>
            <a:r>
              <a:rPr lang="en-US" sz="2200" dirty="0">
                <a:solidFill>
                  <a:srgbClr val="000000"/>
                </a:solidFill>
                <a:latin typeface="Arial" charset="0"/>
              </a:rPr>
              <a:t>O</a:t>
            </a:r>
            <a:r>
              <a:rPr lang="ru-RU" sz="2200" dirty="0">
                <a:solidFill>
                  <a:srgbClr val="000000"/>
                </a:solidFill>
                <a:latin typeface="Arial" charset="0"/>
              </a:rPr>
              <a:t> –</a:t>
            </a:r>
          </a:p>
          <a:p>
            <a:pPr marL="0" indent="0">
              <a:spcBef>
                <a:spcPct val="0"/>
              </a:spcBef>
              <a:buFont typeface="Arial" pitchFamily="34" charset="0"/>
              <a:buNone/>
              <a:defRPr/>
            </a:pPr>
            <a:endParaRPr lang="ru-RU" sz="2200" dirty="0">
              <a:solidFill>
                <a:srgbClr val="000000"/>
              </a:solidFill>
              <a:latin typeface="Arial" charset="0"/>
            </a:endParaRPr>
          </a:p>
          <a:p>
            <a:pPr marL="0" indent="0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ru-RU" sz="2200" dirty="0">
                <a:solidFill>
                  <a:srgbClr val="000000"/>
                </a:solidFill>
                <a:latin typeface="Arial" charset="0"/>
              </a:rPr>
              <a:t> 2. </a:t>
            </a:r>
            <a:r>
              <a:rPr lang="ru-RU" sz="2200" dirty="0" err="1">
                <a:solidFill>
                  <a:srgbClr val="000000"/>
                </a:solidFill>
                <a:latin typeface="Arial" charset="0"/>
              </a:rPr>
              <a:t>Між</a:t>
            </a:r>
            <a:r>
              <a:rPr lang="ru-RU" sz="2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200" dirty="0" err="1">
                <a:solidFill>
                  <a:srgbClr val="000000"/>
                </a:solidFill>
                <a:latin typeface="Arial" charset="0"/>
              </a:rPr>
              <a:t>зарядженими</a:t>
            </a:r>
            <a:r>
              <a:rPr lang="ru-RU" sz="2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200" dirty="0" err="1">
                <a:solidFill>
                  <a:srgbClr val="000000"/>
                </a:solidFill>
                <a:latin typeface="Arial" charset="0"/>
              </a:rPr>
              <a:t>групами</a:t>
            </a:r>
            <a:r>
              <a:rPr lang="ru-RU" sz="2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200" dirty="0" err="1">
                <a:solidFill>
                  <a:srgbClr val="000000"/>
                </a:solidFill>
                <a:latin typeface="Arial" charset="0"/>
              </a:rPr>
              <a:t>субстратів</a:t>
            </a:r>
            <a:r>
              <a:rPr lang="ru-RU" sz="2200" dirty="0">
                <a:solidFill>
                  <a:srgbClr val="000000"/>
                </a:solidFill>
                <a:latin typeface="Arial" charset="0"/>
              </a:rPr>
              <a:t> в </a:t>
            </a:r>
            <a:r>
              <a:rPr lang="ru-RU" sz="2200" dirty="0" err="1">
                <a:solidFill>
                  <a:srgbClr val="000000"/>
                </a:solidFill>
                <a:latin typeface="Arial" charset="0"/>
              </a:rPr>
              <a:t>результаті</a:t>
            </a:r>
            <a:r>
              <a:rPr lang="ru-RU" sz="2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200" dirty="0" err="1">
                <a:solidFill>
                  <a:srgbClr val="000000"/>
                </a:solidFill>
                <a:latin typeface="Arial" charset="0"/>
              </a:rPr>
              <a:t>електростатичної</a:t>
            </a:r>
            <a:r>
              <a:rPr lang="ru-RU" sz="2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200" dirty="0" err="1">
                <a:solidFill>
                  <a:srgbClr val="000000"/>
                </a:solidFill>
                <a:latin typeface="Arial" charset="0"/>
              </a:rPr>
              <a:t>взаємодії</a:t>
            </a:r>
            <a:r>
              <a:rPr lang="ru-RU" sz="2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200" dirty="0" err="1">
                <a:solidFill>
                  <a:srgbClr val="000000"/>
                </a:solidFill>
                <a:latin typeface="Arial" charset="0"/>
              </a:rPr>
              <a:t>утворюється</a:t>
            </a:r>
            <a:r>
              <a:rPr lang="ru-RU" sz="2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200" dirty="0" err="1">
                <a:solidFill>
                  <a:srgbClr val="000000"/>
                </a:solidFill>
                <a:latin typeface="Arial" charset="0"/>
              </a:rPr>
              <a:t>іонний</a:t>
            </a:r>
            <a:r>
              <a:rPr lang="ru-RU" sz="2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200" dirty="0" err="1">
                <a:solidFill>
                  <a:srgbClr val="000000"/>
                </a:solidFill>
                <a:latin typeface="Arial" charset="0"/>
              </a:rPr>
              <a:t>зв'язок</a:t>
            </a:r>
            <a:r>
              <a:rPr lang="ru-RU" sz="2200" dirty="0">
                <a:solidFill>
                  <a:srgbClr val="000000"/>
                </a:solidFill>
                <a:latin typeface="Arial" charset="0"/>
              </a:rPr>
              <a:t> (</a:t>
            </a:r>
            <a:r>
              <a:rPr lang="ru-RU" sz="2200" dirty="0" err="1">
                <a:solidFill>
                  <a:srgbClr val="000000"/>
                </a:solidFill>
                <a:latin typeface="Arial" charset="0"/>
              </a:rPr>
              <a:t>сольовий</a:t>
            </a:r>
            <a:r>
              <a:rPr lang="ru-RU" sz="2200" dirty="0">
                <a:solidFill>
                  <a:srgbClr val="000000"/>
                </a:solidFill>
                <a:latin typeface="Arial" charset="0"/>
              </a:rPr>
              <a:t>)-</a:t>
            </a:r>
            <a:r>
              <a:rPr lang="en-US" sz="2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uk-UA" sz="2200" dirty="0">
                <a:solidFill>
                  <a:srgbClr val="006600"/>
                </a:solidFill>
                <a:latin typeface="Arial" charset="0"/>
              </a:rPr>
              <a:t>зв’язування </a:t>
            </a:r>
            <a:r>
              <a:rPr lang="uk-UA" sz="2200" dirty="0" err="1">
                <a:solidFill>
                  <a:srgbClr val="006600"/>
                </a:solidFill>
                <a:latin typeface="Arial" charset="0"/>
              </a:rPr>
              <a:t>гліцил</a:t>
            </a:r>
            <a:r>
              <a:rPr lang="uk-UA" sz="2200" dirty="0">
                <a:solidFill>
                  <a:srgbClr val="006600"/>
                </a:solidFill>
                <a:latin typeface="Arial" charset="0"/>
              </a:rPr>
              <a:t>-</a:t>
            </a:r>
            <a:r>
              <a:rPr lang="en-US" sz="2200" dirty="0">
                <a:solidFill>
                  <a:srgbClr val="006600"/>
                </a:solidFill>
                <a:latin typeface="Arial" charset="0"/>
              </a:rPr>
              <a:t>L</a:t>
            </a:r>
            <a:r>
              <a:rPr lang="uk-UA" sz="2200" dirty="0">
                <a:solidFill>
                  <a:srgbClr val="006600"/>
                </a:solidFill>
                <a:latin typeface="Arial" charset="0"/>
              </a:rPr>
              <a:t>-</a:t>
            </a:r>
            <a:r>
              <a:rPr lang="uk-UA" sz="2200" dirty="0" err="1">
                <a:solidFill>
                  <a:srgbClr val="006600"/>
                </a:solidFill>
                <a:latin typeface="Arial" charset="0"/>
              </a:rPr>
              <a:t>тірозину</a:t>
            </a:r>
            <a:r>
              <a:rPr lang="uk-UA" sz="2200" dirty="0">
                <a:solidFill>
                  <a:srgbClr val="006600"/>
                </a:solidFill>
                <a:latin typeface="Arial" charset="0"/>
              </a:rPr>
              <a:t> з </a:t>
            </a:r>
            <a:r>
              <a:rPr lang="uk-UA" sz="2200" dirty="0" err="1">
                <a:solidFill>
                  <a:srgbClr val="006600"/>
                </a:solidFill>
                <a:latin typeface="Arial" charset="0"/>
              </a:rPr>
              <a:t>карбоксипептидазою</a:t>
            </a:r>
            <a:r>
              <a:rPr lang="uk-UA" sz="2200" dirty="0">
                <a:solidFill>
                  <a:srgbClr val="006600"/>
                </a:solidFill>
                <a:latin typeface="Arial" charset="0"/>
              </a:rPr>
              <a:t> А – протеолітичним ферментом, який відщеплює С-кінцеві залишки амінокислот.</a:t>
            </a:r>
          </a:p>
          <a:p>
            <a:pPr marL="0" indent="0">
              <a:spcBef>
                <a:spcPct val="0"/>
              </a:spcBef>
              <a:buFont typeface="Arial" pitchFamily="34" charset="0"/>
              <a:buNone/>
              <a:defRPr/>
            </a:pPr>
            <a:endParaRPr lang="ru-RU" sz="2200" dirty="0">
              <a:solidFill>
                <a:srgbClr val="006600"/>
              </a:solidFill>
              <a:latin typeface="Arial" charset="0"/>
            </a:endParaRPr>
          </a:p>
          <a:p>
            <a:pPr marL="0" indent="0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ru-RU" sz="2200" dirty="0">
                <a:solidFill>
                  <a:srgbClr val="000000"/>
                </a:solidFill>
                <a:latin typeface="Arial" charset="0"/>
              </a:rPr>
              <a:t> 3. </a:t>
            </a:r>
            <a:r>
              <a:rPr lang="ru-RU" sz="2200" dirty="0">
                <a:solidFill>
                  <a:srgbClr val="333399"/>
                </a:solidFill>
                <a:latin typeface="Arial" charset="0"/>
              </a:rPr>
              <a:t>Ван-дер-</a:t>
            </a:r>
            <a:r>
              <a:rPr lang="ru-RU" sz="2200" dirty="0" err="1">
                <a:solidFill>
                  <a:srgbClr val="333399"/>
                </a:solidFill>
                <a:latin typeface="Arial" charset="0"/>
              </a:rPr>
              <a:t>ваальсові</a:t>
            </a:r>
            <a:r>
              <a:rPr lang="ru-RU" sz="2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200" dirty="0" err="1">
                <a:solidFill>
                  <a:srgbClr val="000000"/>
                </a:solidFill>
                <a:latin typeface="Arial" charset="0"/>
              </a:rPr>
              <a:t>взаємодії</a:t>
            </a:r>
            <a:r>
              <a:rPr lang="ru-RU" sz="2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200" dirty="0" err="1">
                <a:solidFill>
                  <a:srgbClr val="000000"/>
                </a:solidFill>
                <a:latin typeface="Arial" charset="0"/>
              </a:rPr>
              <a:t>грають</a:t>
            </a:r>
            <a:r>
              <a:rPr lang="ru-RU" sz="2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200" dirty="0" err="1">
                <a:solidFill>
                  <a:srgbClr val="000000"/>
                </a:solidFill>
                <a:latin typeface="Arial" charset="0"/>
              </a:rPr>
              <a:t>важливу</a:t>
            </a:r>
            <a:r>
              <a:rPr lang="ru-RU" sz="2200" dirty="0">
                <a:solidFill>
                  <a:srgbClr val="000000"/>
                </a:solidFill>
                <a:latin typeface="Arial" charset="0"/>
              </a:rPr>
              <a:t> роль в </a:t>
            </a:r>
            <a:r>
              <a:rPr lang="ru-RU" sz="2200" dirty="0" err="1">
                <a:solidFill>
                  <a:srgbClr val="000000"/>
                </a:solidFill>
                <a:latin typeface="Arial" charset="0"/>
              </a:rPr>
              <a:t>випадках</a:t>
            </a:r>
            <a:r>
              <a:rPr lang="ru-RU" sz="2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200" dirty="0" err="1">
                <a:solidFill>
                  <a:srgbClr val="000000"/>
                </a:solidFill>
                <a:latin typeface="Arial" charset="0"/>
              </a:rPr>
              <a:t>стеричної</a:t>
            </a:r>
            <a:r>
              <a:rPr lang="ru-RU" sz="2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200" dirty="0" err="1">
                <a:solidFill>
                  <a:srgbClr val="000000"/>
                </a:solidFill>
                <a:latin typeface="Arial" charset="0"/>
              </a:rPr>
              <a:t>комплементарності</a:t>
            </a:r>
            <a:r>
              <a:rPr lang="ru-RU" sz="2200" dirty="0">
                <a:solidFill>
                  <a:srgbClr val="000000"/>
                </a:solidFill>
                <a:latin typeface="Arial" charset="0"/>
              </a:rPr>
              <a:t>. </a:t>
            </a:r>
            <a:r>
              <a:rPr lang="ru-RU" sz="2200" dirty="0" err="1">
                <a:solidFill>
                  <a:srgbClr val="000000"/>
                </a:solidFill>
                <a:latin typeface="Arial" charset="0"/>
              </a:rPr>
              <a:t>Розподіл</a:t>
            </a:r>
            <a:r>
              <a:rPr lang="ru-RU" sz="2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200" dirty="0" err="1">
                <a:solidFill>
                  <a:srgbClr val="000000"/>
                </a:solidFill>
                <a:latin typeface="Arial" charset="0"/>
              </a:rPr>
              <a:t>електронної</a:t>
            </a:r>
            <a:r>
              <a:rPr lang="ru-RU" sz="2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200" dirty="0" err="1">
                <a:solidFill>
                  <a:srgbClr val="000000"/>
                </a:solidFill>
                <a:latin typeface="Arial" charset="0"/>
              </a:rPr>
              <a:t>густини</a:t>
            </a:r>
            <a:r>
              <a:rPr lang="ru-RU" sz="2200" dirty="0">
                <a:solidFill>
                  <a:srgbClr val="000000"/>
                </a:solidFill>
                <a:latin typeface="Arial" charset="0"/>
              </a:rPr>
              <a:t> в </a:t>
            </a:r>
            <a:r>
              <a:rPr lang="ru-RU" sz="2200" dirty="0" err="1">
                <a:solidFill>
                  <a:srgbClr val="000000"/>
                </a:solidFill>
                <a:latin typeface="Arial" charset="0"/>
              </a:rPr>
              <a:t>молекулі</a:t>
            </a:r>
            <a:r>
              <a:rPr lang="ru-RU" sz="2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200" dirty="0" err="1">
                <a:solidFill>
                  <a:srgbClr val="000000"/>
                </a:solidFill>
                <a:latin typeface="Arial" charset="0"/>
              </a:rPr>
              <a:t>змінюється</a:t>
            </a:r>
            <a:r>
              <a:rPr lang="ru-RU" sz="2200" dirty="0">
                <a:solidFill>
                  <a:srgbClr val="000000"/>
                </a:solidFill>
                <a:latin typeface="Arial" charset="0"/>
              </a:rPr>
              <a:t> в </a:t>
            </a:r>
            <a:r>
              <a:rPr lang="ru-RU" sz="2200" dirty="0" err="1">
                <a:solidFill>
                  <a:srgbClr val="000000"/>
                </a:solidFill>
                <a:latin typeface="Arial" charset="0"/>
              </a:rPr>
              <a:t>часі</a:t>
            </a:r>
            <a:r>
              <a:rPr lang="ru-RU" sz="2200" dirty="0">
                <a:solidFill>
                  <a:srgbClr val="000000"/>
                </a:solidFill>
                <a:latin typeface="Arial" charset="0"/>
              </a:rPr>
              <a:t> і при </a:t>
            </a:r>
            <a:r>
              <a:rPr lang="ru-RU" sz="2200" dirty="0" err="1">
                <a:solidFill>
                  <a:srgbClr val="000000"/>
                </a:solidFill>
                <a:latin typeface="Arial" charset="0"/>
              </a:rPr>
              <a:t>зближенні</a:t>
            </a:r>
            <a:r>
              <a:rPr lang="ru-RU" sz="2200" dirty="0">
                <a:solidFill>
                  <a:srgbClr val="000000"/>
                </a:solidFill>
                <a:latin typeface="Arial" charset="0"/>
              </a:rPr>
              <a:t> 2-х молекул </a:t>
            </a:r>
            <a:r>
              <a:rPr lang="ru-RU" sz="2200" dirty="0" err="1">
                <a:solidFill>
                  <a:srgbClr val="000000"/>
                </a:solidFill>
                <a:latin typeface="Arial" charset="0"/>
              </a:rPr>
              <a:t>відбувається</a:t>
            </a:r>
            <a:r>
              <a:rPr lang="ru-RU" sz="2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200" dirty="0" err="1">
                <a:solidFill>
                  <a:srgbClr val="000000"/>
                </a:solidFill>
                <a:latin typeface="Arial" charset="0"/>
              </a:rPr>
              <a:t>взаємний</a:t>
            </a:r>
            <a:r>
              <a:rPr lang="ru-RU" sz="2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200" dirty="0" err="1">
                <a:solidFill>
                  <a:srgbClr val="000000"/>
                </a:solidFill>
                <a:latin typeface="Arial" charset="0"/>
              </a:rPr>
              <a:t>вплив</a:t>
            </a:r>
            <a:r>
              <a:rPr lang="ru-RU" sz="2200" dirty="0">
                <a:solidFill>
                  <a:srgbClr val="000000"/>
                </a:solidFill>
                <a:latin typeface="Arial" charset="0"/>
              </a:rPr>
              <a:t> на </a:t>
            </a:r>
            <a:r>
              <a:rPr lang="ru-RU" sz="2200" dirty="0" err="1">
                <a:solidFill>
                  <a:srgbClr val="000000"/>
                </a:solidFill>
                <a:latin typeface="Arial" charset="0"/>
              </a:rPr>
              <a:t>електронну</a:t>
            </a:r>
            <a:r>
              <a:rPr lang="ru-RU" sz="2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200" dirty="0" err="1">
                <a:solidFill>
                  <a:srgbClr val="000000"/>
                </a:solidFill>
                <a:latin typeface="Arial" charset="0"/>
              </a:rPr>
              <a:t>конфігурацію</a:t>
            </a:r>
            <a:r>
              <a:rPr lang="ru-RU" sz="2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200" dirty="0" err="1">
                <a:solidFill>
                  <a:srgbClr val="000000"/>
                </a:solidFill>
                <a:latin typeface="Arial" charset="0"/>
              </a:rPr>
              <a:t>обох</a:t>
            </a:r>
            <a:r>
              <a:rPr lang="ru-RU" sz="2200" dirty="0">
                <a:solidFill>
                  <a:srgbClr val="000000"/>
                </a:solidFill>
                <a:latin typeface="Arial" charset="0"/>
              </a:rPr>
              <a:t> молекул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.</a:t>
            </a:r>
            <a:endParaRPr lang="ru-RU" sz="2000" dirty="0">
              <a:solidFill>
                <a:srgbClr val="990033"/>
              </a:solidFill>
              <a:latin typeface="Arial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3613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1175" y="304007"/>
            <a:ext cx="8229600" cy="633412"/>
          </a:xfrm>
        </p:spPr>
        <p:txBody>
          <a:bodyPr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100" b="1" dirty="0">
                <a:solidFill>
                  <a:srgbClr val="C00000"/>
                </a:solidFill>
              </a:rPr>
              <a:t>МЕХАНІЗМИ СКЛАДНИХ ХІМІЧНИХ ПРОЦЕСІВ: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950" y="620713"/>
            <a:ext cx="9036050" cy="6237287"/>
          </a:xfrm>
        </p:spPr>
        <p:txBody>
          <a:bodyPr rtlCol="0">
            <a:normAutofit/>
          </a:bodyPr>
          <a:lstStyle/>
          <a:p>
            <a:pPr marL="0" indent="0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ru-RU" sz="2400" dirty="0">
                <a:solidFill>
                  <a:srgbClr val="333399"/>
                </a:solidFill>
                <a:latin typeface="Arial" charset="0"/>
              </a:rPr>
              <a:t>- </a:t>
            </a:r>
            <a:r>
              <a:rPr lang="ru-RU" sz="2400" dirty="0" err="1">
                <a:solidFill>
                  <a:srgbClr val="333399"/>
                </a:solidFill>
                <a:latin typeface="Arial" charset="0"/>
              </a:rPr>
              <a:t>послідовний</a:t>
            </a:r>
            <a:r>
              <a:rPr lang="uk-UA" sz="2400" dirty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uk-UA" sz="2000" dirty="0">
                <a:solidFill>
                  <a:srgbClr val="000000"/>
                </a:solidFill>
                <a:latin typeface="Arial" charset="0"/>
              </a:rPr>
              <a:t> (реакції гідролізу): </a:t>
            </a:r>
            <a:endParaRPr lang="ru-RU" sz="2000" b="1" dirty="0">
              <a:solidFill>
                <a:srgbClr val="000000"/>
              </a:solidFill>
              <a:latin typeface="Arial" charset="0"/>
            </a:endParaRPr>
          </a:p>
          <a:p>
            <a:pPr marL="0" indent="0" algn="ctr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ru-RU" sz="2000" b="1" dirty="0">
                <a:solidFill>
                  <a:srgbClr val="000000"/>
                </a:solidFill>
                <a:latin typeface="Arial" charset="0"/>
              </a:rPr>
              <a:t>А </a:t>
            </a:r>
            <a:r>
              <a:rPr lang="ru-RU" sz="2000" b="1" dirty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</a:t>
            </a:r>
            <a:r>
              <a:rPr lang="ru-RU" sz="2000" b="1" dirty="0">
                <a:solidFill>
                  <a:srgbClr val="000000"/>
                </a:solidFill>
                <a:latin typeface="Arial" charset="0"/>
              </a:rPr>
              <a:t> В </a:t>
            </a:r>
            <a:r>
              <a:rPr lang="ru-RU" sz="2000" b="1" dirty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</a:t>
            </a:r>
            <a:r>
              <a:rPr lang="ru-RU" sz="2000" b="1" dirty="0">
                <a:solidFill>
                  <a:srgbClr val="000000"/>
                </a:solidFill>
                <a:latin typeface="Arial" charset="0"/>
              </a:rPr>
              <a:t> С …</a:t>
            </a:r>
            <a:endParaRPr lang="ru-RU" sz="2000" dirty="0">
              <a:solidFill>
                <a:srgbClr val="000000"/>
              </a:solidFill>
              <a:latin typeface="Arial" charset="0"/>
            </a:endParaRPr>
          </a:p>
          <a:p>
            <a:pPr marL="0" indent="0">
              <a:spcBef>
                <a:spcPct val="0"/>
              </a:spcBef>
              <a:buFontTx/>
              <a:buChar char="-"/>
              <a:defRPr/>
            </a:pPr>
            <a:r>
              <a:rPr lang="ru-RU" sz="2400" dirty="0" err="1">
                <a:solidFill>
                  <a:srgbClr val="333399"/>
                </a:solidFill>
                <a:latin typeface="Arial" charset="0"/>
              </a:rPr>
              <a:t>паралельний</a:t>
            </a:r>
            <a:r>
              <a:rPr lang="uk-UA" sz="2000" dirty="0">
                <a:solidFill>
                  <a:srgbClr val="000000"/>
                </a:solidFill>
                <a:latin typeface="Arial" charset="0"/>
              </a:rPr>
              <a:t> ( </a:t>
            </a:r>
            <a:r>
              <a:rPr lang="uk-UA" sz="2000" dirty="0" err="1">
                <a:solidFill>
                  <a:srgbClr val="000000"/>
                </a:solidFill>
                <a:latin typeface="Arial" charset="0"/>
              </a:rPr>
              <a:t>гліколітичний</a:t>
            </a:r>
            <a:r>
              <a:rPr lang="uk-UA" sz="2000" dirty="0">
                <a:solidFill>
                  <a:srgbClr val="000000"/>
                </a:solidFill>
                <a:latin typeface="Arial" charset="0"/>
              </a:rPr>
              <a:t> шлях: глюкоза </a:t>
            </a:r>
            <a:r>
              <a:rPr lang="ru-RU" sz="1600" b="1" dirty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</a:t>
            </a:r>
            <a:r>
              <a:rPr lang="uk-UA" sz="1600" b="1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uk-UA" sz="2000" dirty="0" err="1">
                <a:solidFill>
                  <a:srgbClr val="000000"/>
                </a:solidFill>
                <a:latin typeface="Arial" charset="0"/>
              </a:rPr>
              <a:t>піровиноградна</a:t>
            </a:r>
            <a:r>
              <a:rPr lang="uk-UA" sz="2000" dirty="0">
                <a:solidFill>
                  <a:srgbClr val="000000"/>
                </a:solidFill>
                <a:latin typeface="Arial" charset="0"/>
              </a:rPr>
              <a:t> кислота </a:t>
            </a:r>
            <a:r>
              <a:rPr lang="ru-RU" sz="1600" b="1" dirty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</a:t>
            </a:r>
            <a:r>
              <a:rPr lang="uk-UA" sz="2000" dirty="0">
                <a:solidFill>
                  <a:srgbClr val="000000"/>
                </a:solidFill>
                <a:latin typeface="Arial" charset="0"/>
              </a:rPr>
              <a:t> цикл Кребса; </a:t>
            </a:r>
          </a:p>
          <a:p>
            <a:pPr marL="0" indent="0">
              <a:spcBef>
                <a:spcPct val="0"/>
              </a:spcBef>
              <a:buFontTx/>
              <a:buChar char="-"/>
              <a:defRPr/>
            </a:pPr>
            <a:r>
              <a:rPr lang="uk-UA" sz="2000" dirty="0">
                <a:solidFill>
                  <a:srgbClr val="000000"/>
                </a:solidFill>
                <a:latin typeface="Arial" charset="0"/>
              </a:rPr>
              <a:t> глюкоза </a:t>
            </a:r>
            <a:r>
              <a:rPr lang="ru-RU" sz="1600" b="1" dirty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</a:t>
            </a:r>
            <a:r>
              <a:rPr lang="uk-UA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гексозомонофосфатний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шлях)</a:t>
            </a:r>
            <a:r>
              <a:rPr lang="uk-UA" sz="2000" dirty="0">
                <a:solidFill>
                  <a:srgbClr val="000000"/>
                </a:solidFill>
                <a:latin typeface="Arial" charset="0"/>
              </a:rPr>
              <a:t>;</a:t>
            </a:r>
          </a:p>
          <a:p>
            <a:pPr marL="0" indent="0">
              <a:spcBef>
                <a:spcPct val="0"/>
              </a:spcBef>
              <a:buFontTx/>
              <a:buChar char="-"/>
              <a:defRPr/>
            </a:pPr>
            <a:endParaRPr lang="uk-UA" sz="2000" dirty="0">
              <a:solidFill>
                <a:srgbClr val="000000"/>
              </a:solidFill>
              <a:latin typeface="Arial" charset="0"/>
            </a:endParaRPr>
          </a:p>
          <a:p>
            <a:pPr marL="0" indent="0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Розкладання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бертолетової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солі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latin typeface="Arial" charset="0"/>
              </a:rPr>
              <a:t>KClO</a:t>
            </a:r>
            <a:r>
              <a:rPr lang="en-US" sz="2000" baseline="-25000" dirty="0" smtClean="0">
                <a:solidFill>
                  <a:srgbClr val="000000"/>
                </a:solidFill>
                <a:latin typeface="Arial" charset="0"/>
              </a:rPr>
              <a:t>3</a:t>
            </a:r>
            <a:r>
              <a:rPr lang="en-US" sz="2000" dirty="0" smtClean="0">
                <a:solidFill>
                  <a:srgbClr val="000000"/>
                </a:solidFill>
                <a:latin typeface="Arial" charset="0"/>
              </a:rPr>
              <a:t> </a:t>
            </a:r>
            <a:endParaRPr lang="ru-RU" sz="2000" dirty="0">
              <a:solidFill>
                <a:srgbClr val="000000"/>
              </a:solidFill>
              <a:latin typeface="Arial" charset="0"/>
            </a:endParaRPr>
          </a:p>
          <a:p>
            <a:pPr marL="0" indent="0">
              <a:spcBef>
                <a:spcPct val="0"/>
              </a:spcBef>
              <a:buFont typeface="Arial" pitchFamily="34" charset="0"/>
              <a:buNone/>
              <a:defRPr/>
            </a:pPr>
            <a:endParaRPr lang="ru-RU" sz="2000" dirty="0">
              <a:solidFill>
                <a:srgbClr val="000000"/>
              </a:solidFill>
              <a:latin typeface="Arial" charset="0"/>
            </a:endParaRPr>
          </a:p>
          <a:p>
            <a:pPr marL="0" indent="0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- </a:t>
            </a:r>
            <a:r>
              <a:rPr lang="ru-RU" sz="2400" dirty="0" err="1">
                <a:solidFill>
                  <a:srgbClr val="333399"/>
                </a:solidFill>
                <a:latin typeface="Arial" charset="0"/>
              </a:rPr>
              <a:t>супряжений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(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тандемність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ендергонічних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і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екзергонічних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реакцій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в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організмі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), 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протікають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за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допомогою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інших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: А+Б=М</a:t>
            </a:r>
          </a:p>
          <a:p>
            <a:pPr marL="0" indent="0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                                                                          А+С=Н</a:t>
            </a:r>
          </a:p>
          <a:p>
            <a:pPr marL="0" indent="0">
              <a:spcBef>
                <a:spcPct val="0"/>
              </a:spcBef>
              <a:buFontTx/>
              <a:buChar char="-"/>
              <a:defRPr/>
            </a:pPr>
            <a:r>
              <a:rPr lang="ru-RU" sz="2400" dirty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ru-RU" sz="2400" dirty="0" err="1">
                <a:solidFill>
                  <a:srgbClr val="333399"/>
                </a:solidFill>
                <a:latin typeface="Arial" charset="0"/>
              </a:rPr>
              <a:t>ланцюговий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(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полягає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в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ряді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регулярно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повторюваних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елементарних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актів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за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участю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дуже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активних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частинок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-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вільних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радикалів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-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патологічні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явища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в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організмі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: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пероксидне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окиснення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ліпідів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,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руйнування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клітинних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мембран при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променевій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хворобі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,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розвиток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пухлин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,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дія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отруйних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речовин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)</a:t>
            </a:r>
          </a:p>
          <a:p>
            <a:pPr marL="0" indent="0">
              <a:spcBef>
                <a:spcPct val="0"/>
              </a:spcBef>
              <a:buNone/>
              <a:defRPr/>
            </a:pPr>
            <a:endParaRPr lang="ru-RU" sz="2000" dirty="0">
              <a:solidFill>
                <a:srgbClr val="000000"/>
              </a:solidFill>
              <a:latin typeface="Arial" charset="0"/>
            </a:endParaRPr>
          </a:p>
          <a:p>
            <a:pPr marL="0" indent="0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ru-RU" sz="2000" dirty="0">
                <a:solidFill>
                  <a:srgbClr val="000000"/>
                </a:solidFill>
                <a:latin typeface="Arial" charset="0"/>
              </a:rPr>
              <a:t>-</a:t>
            </a:r>
            <a:r>
              <a:rPr lang="ru-RU" sz="2400" dirty="0" err="1">
                <a:solidFill>
                  <a:srgbClr val="333399"/>
                </a:solidFill>
                <a:latin typeface="Arial" charset="0"/>
              </a:rPr>
              <a:t>циклічний</a:t>
            </a:r>
            <a:r>
              <a:rPr lang="ru-RU" sz="2000" dirty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(цикл Кребса, цикл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утворення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сечовини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, цикл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окиснення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жирних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кислот).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V="1">
            <a:off x="5059363" y="2565400"/>
            <a:ext cx="577850" cy="9366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5091113" y="2906713"/>
            <a:ext cx="546100" cy="1841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670550" y="2195513"/>
            <a:ext cx="1520825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prstClr val="black"/>
                </a:solidFill>
                <a:latin typeface="Calibri"/>
                <a:cs typeface="+mn-cs"/>
              </a:rPr>
              <a:t>2</a:t>
            </a:r>
            <a:r>
              <a:rPr lang="ru-RU" dirty="0">
                <a:solidFill>
                  <a:prstClr val="black"/>
                </a:solidFill>
                <a:latin typeface="Calibri"/>
                <a:cs typeface="+mn-cs"/>
              </a:rPr>
              <a:t>К</a:t>
            </a:r>
            <a:r>
              <a:rPr lang="en-US" dirty="0">
                <a:solidFill>
                  <a:prstClr val="black"/>
                </a:solidFill>
                <a:latin typeface="Calibri"/>
                <a:cs typeface="+mn-cs"/>
              </a:rPr>
              <a:t>Cl+3O</a:t>
            </a:r>
            <a:r>
              <a:rPr lang="en-US" baseline="-25000" dirty="0">
                <a:solidFill>
                  <a:prstClr val="black"/>
                </a:solidFill>
                <a:latin typeface="Calibri"/>
                <a:cs typeface="+mn-cs"/>
              </a:rPr>
              <a:t>2</a:t>
            </a:r>
            <a:endParaRPr lang="ru-RU" baseline="-2500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637213" y="2906713"/>
            <a:ext cx="1268412" cy="368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prstClr val="black"/>
                </a:solidFill>
                <a:latin typeface="Calibri"/>
                <a:cs typeface="+mn-cs"/>
              </a:rPr>
              <a:t>3</a:t>
            </a:r>
            <a:r>
              <a:rPr lang="ru-RU" dirty="0">
                <a:solidFill>
                  <a:prstClr val="black"/>
                </a:solidFill>
                <a:latin typeface="Calibri"/>
                <a:cs typeface="+mn-cs"/>
              </a:rPr>
              <a:t>К</a:t>
            </a:r>
            <a:r>
              <a:rPr lang="en-US" dirty="0">
                <a:solidFill>
                  <a:prstClr val="black"/>
                </a:solidFill>
                <a:latin typeface="Calibri"/>
                <a:cs typeface="+mn-cs"/>
              </a:rPr>
              <a:t>ClO</a:t>
            </a:r>
            <a:r>
              <a:rPr lang="en-US" baseline="-25000" dirty="0">
                <a:solidFill>
                  <a:prstClr val="black"/>
                </a:solidFill>
                <a:latin typeface="Calibri"/>
                <a:cs typeface="+mn-cs"/>
              </a:rPr>
              <a:t>4</a:t>
            </a:r>
            <a:r>
              <a:rPr lang="en-US" dirty="0">
                <a:solidFill>
                  <a:prstClr val="black"/>
                </a:solidFill>
                <a:latin typeface="Calibri"/>
                <a:cs typeface="+mn-cs"/>
              </a:rPr>
              <a:t>+HCl</a:t>
            </a:r>
            <a:endParaRPr lang="ru-RU" dirty="0">
              <a:solidFill>
                <a:prstClr val="black"/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03636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305" name="WordArt 9"/>
          <p:cNvSpPr>
            <a:spLocks noChangeArrowheads="1" noChangeShapeType="1" noTextEdit="1"/>
          </p:cNvSpPr>
          <p:nvPr/>
        </p:nvSpPr>
        <p:spPr bwMode="auto">
          <a:xfrm>
            <a:off x="3459163" y="188913"/>
            <a:ext cx="2481262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dirty="0" err="1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Каталізатори</a:t>
            </a:r>
            <a:endParaRPr lang="ru-RU" sz="3600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183306" name="Picture 10" descr="Berce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7488" y="260350"/>
            <a:ext cx="1617662" cy="1800225"/>
          </a:xfrm>
          <a:prstGeom prst="rect">
            <a:avLst/>
          </a:prstGeom>
          <a:noFill/>
          <a:ln w="38100">
            <a:solidFill>
              <a:srgbClr val="CC9900"/>
            </a:solidFill>
            <a:miter lim="800000"/>
            <a:headEnd/>
            <a:tailEnd/>
          </a:ln>
          <a:effectLst/>
        </p:spPr>
      </p:pic>
      <p:sp>
        <p:nvSpPr>
          <p:cNvPr id="183307" name="Text Box 11"/>
          <p:cNvSpPr txBox="1">
            <a:spLocks noChangeArrowheads="1"/>
          </p:cNvSpPr>
          <p:nvPr/>
        </p:nvSpPr>
        <p:spPr bwMode="auto">
          <a:xfrm>
            <a:off x="34925" y="2065338"/>
            <a:ext cx="1871663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err="1">
                <a:solidFill>
                  <a:srgbClr val="000000"/>
                </a:solidFill>
                <a:latin typeface="Palatino Linotype" pitchFamily="18" charset="0"/>
              </a:rPr>
              <a:t>Йенс</a:t>
            </a:r>
            <a:r>
              <a:rPr lang="ru-RU" sz="1600" dirty="0">
                <a:solidFill>
                  <a:srgbClr val="000000"/>
                </a:solidFill>
                <a:latin typeface="Palatino Linotype" pitchFamily="18" charset="0"/>
              </a:rPr>
              <a:t> Якоб </a:t>
            </a:r>
            <a:r>
              <a:rPr lang="ru-RU" sz="1600" dirty="0" err="1">
                <a:solidFill>
                  <a:srgbClr val="000000"/>
                </a:solidFill>
                <a:latin typeface="Palatino Linotype" pitchFamily="18" charset="0"/>
              </a:rPr>
              <a:t>Берцеліус</a:t>
            </a:r>
            <a:endParaRPr lang="ru-RU" sz="1600" dirty="0">
              <a:solidFill>
                <a:srgbClr val="000000"/>
              </a:solidFill>
              <a:latin typeface="Palatino Linotype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err="1">
                <a:solidFill>
                  <a:srgbClr val="000000"/>
                </a:solidFill>
                <a:latin typeface="Palatino Linotype" pitchFamily="18" charset="0"/>
              </a:rPr>
              <a:t>ввів</a:t>
            </a:r>
            <a:r>
              <a:rPr lang="ru-RU" sz="14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1400" dirty="0" err="1">
                <a:solidFill>
                  <a:srgbClr val="000000"/>
                </a:solidFill>
                <a:latin typeface="Palatino Linotype" pitchFamily="18" charset="0"/>
              </a:rPr>
              <a:t>термін</a:t>
            </a:r>
            <a:r>
              <a:rPr lang="ru-RU" sz="1400" dirty="0">
                <a:solidFill>
                  <a:srgbClr val="000000"/>
                </a:solidFill>
                <a:latin typeface="Palatino Linotype" pitchFamily="18" charset="0"/>
              </a:rPr>
              <a:t> «</a:t>
            </a:r>
            <a:r>
              <a:rPr lang="ru-RU" sz="1400" b="1" i="1" dirty="0" err="1">
                <a:solidFill>
                  <a:srgbClr val="000000"/>
                </a:solidFill>
                <a:latin typeface="Palatino Linotype" pitchFamily="18" charset="0"/>
              </a:rPr>
              <a:t>каталіз</a:t>
            </a:r>
            <a:r>
              <a:rPr lang="ru-RU" sz="1400" dirty="0">
                <a:solidFill>
                  <a:srgbClr val="000000"/>
                </a:solidFill>
                <a:latin typeface="Palatino Linotype" pitchFamily="18" charset="0"/>
              </a:rPr>
              <a:t>»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>
                <a:solidFill>
                  <a:srgbClr val="000000"/>
                </a:solidFill>
                <a:latin typeface="Palatino Linotype" pitchFamily="18" charset="0"/>
              </a:rPr>
              <a:t>в 1835 р.</a:t>
            </a:r>
            <a:r>
              <a:rPr lang="ru-RU" sz="1400" dirty="0">
                <a:solidFill>
                  <a:srgbClr val="000000"/>
                </a:solidFill>
              </a:rPr>
              <a:t> </a:t>
            </a:r>
          </a:p>
        </p:txBody>
      </p:sp>
      <p:pic>
        <p:nvPicPr>
          <p:cNvPr id="183308" name="Picture 12" descr="ostwal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4000" y="3355975"/>
            <a:ext cx="1654175" cy="1944688"/>
          </a:xfrm>
          <a:prstGeom prst="rect">
            <a:avLst/>
          </a:prstGeom>
          <a:noFill/>
          <a:ln w="38100">
            <a:solidFill>
              <a:srgbClr val="CC9900"/>
            </a:solidFill>
            <a:miter lim="800000"/>
            <a:headEnd/>
            <a:tailEnd/>
          </a:ln>
          <a:effectLst/>
        </p:spPr>
      </p:pic>
      <p:sp>
        <p:nvSpPr>
          <p:cNvPr id="183309" name="Text Box 13"/>
          <p:cNvSpPr txBox="1">
            <a:spLocks noChangeArrowheads="1"/>
          </p:cNvSpPr>
          <p:nvPr/>
        </p:nvSpPr>
        <p:spPr bwMode="auto">
          <a:xfrm>
            <a:off x="107950" y="5310188"/>
            <a:ext cx="2016125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err="1">
                <a:solidFill>
                  <a:srgbClr val="000000"/>
                </a:solidFill>
                <a:latin typeface="Palatino Linotype" pitchFamily="18" charset="0"/>
              </a:rPr>
              <a:t>Вільгельм</a:t>
            </a:r>
            <a:r>
              <a:rPr lang="ru-RU" sz="16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1600" dirty="0" err="1">
                <a:solidFill>
                  <a:srgbClr val="000000"/>
                </a:solidFill>
                <a:latin typeface="Palatino Linotype" pitchFamily="18" charset="0"/>
              </a:rPr>
              <a:t>Оствальд</a:t>
            </a:r>
            <a:endParaRPr lang="ru-RU" sz="1600" dirty="0">
              <a:solidFill>
                <a:srgbClr val="000000"/>
              </a:solidFill>
              <a:latin typeface="Palatino Linotype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>
                <a:solidFill>
                  <a:srgbClr val="000000"/>
                </a:solidFill>
                <a:latin typeface="Palatino Linotype" pitchFamily="18" charset="0"/>
              </a:rPr>
              <a:t>1909 г. – </a:t>
            </a:r>
            <a:r>
              <a:rPr lang="ru-RU" sz="1400" dirty="0" err="1">
                <a:solidFill>
                  <a:srgbClr val="000000"/>
                </a:solidFill>
                <a:latin typeface="Palatino Linotype" pitchFamily="18" charset="0"/>
              </a:rPr>
              <a:t>Нобелевська</a:t>
            </a:r>
            <a:r>
              <a:rPr lang="ru-RU" sz="14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1400" dirty="0" err="1">
                <a:solidFill>
                  <a:srgbClr val="000000"/>
                </a:solidFill>
                <a:latin typeface="Palatino Linotype" pitchFamily="18" charset="0"/>
              </a:rPr>
              <a:t>премія</a:t>
            </a:r>
            <a:endParaRPr lang="ru-RU" sz="1400" dirty="0">
              <a:solidFill>
                <a:srgbClr val="000000"/>
              </a:solidFill>
              <a:latin typeface="Palatino Linotype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>
                <a:solidFill>
                  <a:srgbClr val="000000"/>
                </a:solidFill>
                <a:latin typeface="Palatino Linotype" pitchFamily="18" charset="0"/>
              </a:rPr>
              <a:t>«</a:t>
            </a:r>
            <a:r>
              <a:rPr lang="ru-RU" sz="1400" dirty="0" err="1">
                <a:solidFill>
                  <a:srgbClr val="000000"/>
                </a:solidFill>
                <a:latin typeface="Palatino Linotype" pitchFamily="18" charset="0"/>
              </a:rPr>
              <a:t>визнання</a:t>
            </a:r>
            <a:r>
              <a:rPr lang="ru-RU" sz="14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1400" dirty="0" err="1">
                <a:solidFill>
                  <a:srgbClr val="000000"/>
                </a:solidFill>
                <a:latin typeface="Palatino Linotype" pitchFamily="18" charset="0"/>
              </a:rPr>
              <a:t>робіт</a:t>
            </a:r>
            <a:r>
              <a:rPr lang="ru-RU" sz="1400" dirty="0">
                <a:solidFill>
                  <a:srgbClr val="000000"/>
                </a:solidFill>
                <a:latin typeface="Palatino Linotype" pitchFamily="18" charset="0"/>
              </a:rPr>
              <a:t> з </a:t>
            </a:r>
            <a:r>
              <a:rPr lang="ru-RU" sz="1400" dirty="0" err="1">
                <a:solidFill>
                  <a:srgbClr val="000000"/>
                </a:solidFill>
                <a:latin typeface="Palatino Linotype" pitchFamily="18" charset="0"/>
              </a:rPr>
              <a:t>каталізу</a:t>
            </a:r>
            <a:r>
              <a:rPr lang="ru-RU" sz="1400" dirty="0">
                <a:solidFill>
                  <a:srgbClr val="000000"/>
                </a:solidFill>
                <a:latin typeface="Palatino Linotype" pitchFamily="18" charset="0"/>
              </a:rPr>
              <a:t>»</a:t>
            </a:r>
          </a:p>
        </p:txBody>
      </p:sp>
      <p:sp>
        <p:nvSpPr>
          <p:cNvPr id="183314" name="Text Box 18"/>
          <p:cNvSpPr txBox="1">
            <a:spLocks noChangeArrowheads="1"/>
          </p:cNvSpPr>
          <p:nvPr/>
        </p:nvSpPr>
        <p:spPr bwMode="auto">
          <a:xfrm>
            <a:off x="2843213" y="981075"/>
            <a:ext cx="60499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83315" name="Text Box 19"/>
          <p:cNvSpPr txBox="1">
            <a:spLocks noChangeArrowheads="1"/>
          </p:cNvSpPr>
          <p:nvPr/>
        </p:nvSpPr>
        <p:spPr bwMode="auto">
          <a:xfrm>
            <a:off x="2268538" y="765175"/>
            <a:ext cx="6335712" cy="1631216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  <a:buFontTx/>
              <a:buChar char="-"/>
            </a:pPr>
            <a:r>
              <a:rPr lang="ru-RU" sz="2000" b="1" i="1" dirty="0" err="1">
                <a:solidFill>
                  <a:srgbClr val="000000"/>
                </a:solidFill>
                <a:latin typeface="Palatino Linotype" pitchFamily="18" charset="0"/>
              </a:rPr>
              <a:t>речовини</a:t>
            </a:r>
            <a:r>
              <a:rPr lang="ru-RU" sz="2000" b="1" i="1" dirty="0">
                <a:solidFill>
                  <a:srgbClr val="000000"/>
                </a:solidFill>
                <a:latin typeface="Palatino Linotype" pitchFamily="18" charset="0"/>
              </a:rPr>
              <a:t>, </a:t>
            </a:r>
            <a:r>
              <a:rPr lang="ru-RU" sz="2000" b="1" i="1" dirty="0" err="1">
                <a:solidFill>
                  <a:srgbClr val="000000"/>
                </a:solidFill>
                <a:latin typeface="Palatino Linotype" pitchFamily="18" charset="0"/>
              </a:rPr>
              <a:t>що</a:t>
            </a:r>
            <a:r>
              <a:rPr lang="ru-RU" sz="2000" b="1" i="1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2000" b="1" i="1" dirty="0" err="1">
                <a:solidFill>
                  <a:srgbClr val="000000"/>
                </a:solidFill>
                <a:latin typeface="Palatino Linotype" pitchFamily="18" charset="0"/>
              </a:rPr>
              <a:t>змінюють</a:t>
            </a:r>
            <a:r>
              <a:rPr lang="ru-RU" sz="2000" b="1" i="1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2000" b="1" i="1" dirty="0" err="1">
                <a:solidFill>
                  <a:srgbClr val="000000"/>
                </a:solidFill>
                <a:latin typeface="Palatino Linotype" pitchFamily="18" charset="0"/>
              </a:rPr>
              <a:t>швидкість</a:t>
            </a:r>
            <a:r>
              <a:rPr lang="ru-RU" sz="2000" b="1" i="1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2000" b="1" i="1" dirty="0" err="1">
                <a:solidFill>
                  <a:srgbClr val="000000"/>
                </a:solidFill>
                <a:latin typeface="Palatino Linotype" pitchFamily="18" charset="0"/>
              </a:rPr>
              <a:t>хімічної</a:t>
            </a:r>
            <a:r>
              <a:rPr lang="ru-RU" sz="2000" b="1" i="1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2000" b="1" i="1" dirty="0" err="1">
                <a:solidFill>
                  <a:srgbClr val="000000"/>
                </a:solidFill>
                <a:latin typeface="Palatino Linotype" pitchFamily="18" charset="0"/>
              </a:rPr>
              <a:t>реакції</a:t>
            </a:r>
            <a:r>
              <a:rPr lang="ru-RU" sz="2000" b="1" i="1" dirty="0">
                <a:solidFill>
                  <a:srgbClr val="000000"/>
                </a:solidFill>
                <a:latin typeface="Palatino Linotype" pitchFamily="18" charset="0"/>
              </a:rPr>
              <a:t> за </a:t>
            </a:r>
            <a:r>
              <a:rPr lang="ru-RU" sz="2000" b="1" i="1" dirty="0" err="1">
                <a:solidFill>
                  <a:srgbClr val="000000"/>
                </a:solidFill>
                <a:latin typeface="Palatino Linotype" pitchFamily="18" charset="0"/>
              </a:rPr>
              <a:t>рахунок</a:t>
            </a:r>
            <a:r>
              <a:rPr lang="ru-RU" sz="2000" b="1" i="1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2000" b="1" i="1" dirty="0" err="1">
                <a:solidFill>
                  <a:srgbClr val="000000"/>
                </a:solidFill>
                <a:latin typeface="Palatino Linotype" pitchFamily="18" charset="0"/>
              </a:rPr>
              <a:t>зміни</a:t>
            </a:r>
            <a:r>
              <a:rPr lang="ru-RU" sz="2000" b="1" i="1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2000" b="1" i="1" dirty="0" err="1">
                <a:solidFill>
                  <a:srgbClr val="000000"/>
                </a:solidFill>
                <a:latin typeface="Palatino Linotype" pitchFamily="18" charset="0"/>
              </a:rPr>
              <a:t>енергії</a:t>
            </a:r>
            <a:r>
              <a:rPr lang="ru-RU" sz="2000" b="1" i="1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2000" b="1" i="1" dirty="0" err="1">
                <a:solidFill>
                  <a:srgbClr val="000000"/>
                </a:solidFill>
                <a:latin typeface="Palatino Linotype" pitchFamily="18" charset="0"/>
              </a:rPr>
              <a:t>активації</a:t>
            </a:r>
            <a:r>
              <a:rPr lang="ru-RU" sz="2000" b="1" i="1" dirty="0">
                <a:solidFill>
                  <a:srgbClr val="000000"/>
                </a:solidFill>
                <a:latin typeface="Palatino Linotype" pitchFamily="18" charset="0"/>
              </a:rPr>
              <a:t>, але </a:t>
            </a:r>
            <a:r>
              <a:rPr lang="ru-RU" sz="2000" b="1" i="1" dirty="0" err="1">
                <a:solidFill>
                  <a:srgbClr val="000000"/>
                </a:solidFill>
                <a:latin typeface="Palatino Linotype" pitchFamily="18" charset="0"/>
              </a:rPr>
              <a:t>самі</a:t>
            </a:r>
            <a:r>
              <a:rPr lang="ru-RU" sz="2000" b="1" i="1" dirty="0">
                <a:solidFill>
                  <a:srgbClr val="000000"/>
                </a:solidFill>
                <a:latin typeface="Palatino Linotype" pitchFamily="18" charset="0"/>
              </a:rPr>
              <a:t> при </a:t>
            </a:r>
            <a:r>
              <a:rPr lang="ru-RU" sz="2000" b="1" i="1" dirty="0" err="1">
                <a:solidFill>
                  <a:srgbClr val="000000"/>
                </a:solidFill>
                <a:latin typeface="Palatino Linotype" pitchFamily="18" charset="0"/>
              </a:rPr>
              <a:t>цьому</a:t>
            </a:r>
            <a:r>
              <a:rPr lang="ru-RU" sz="2000" b="1" i="1" dirty="0">
                <a:solidFill>
                  <a:srgbClr val="000000"/>
                </a:solidFill>
                <a:latin typeface="Palatino Linotype" pitchFamily="18" charset="0"/>
              </a:rPr>
              <a:t> не </a:t>
            </a:r>
            <a:r>
              <a:rPr lang="ru-RU" sz="2000" b="1" i="1" dirty="0" err="1">
                <a:solidFill>
                  <a:srgbClr val="000000"/>
                </a:solidFill>
                <a:latin typeface="Palatino Linotype" pitchFamily="18" charset="0"/>
              </a:rPr>
              <a:t>витрачаються</a:t>
            </a:r>
            <a:r>
              <a:rPr lang="ru-RU" sz="2000" b="1" i="1" dirty="0">
                <a:solidFill>
                  <a:srgbClr val="000000"/>
                </a:solidFill>
                <a:latin typeface="Palatino Linotype" pitchFamily="18" charset="0"/>
              </a:rPr>
              <a:t>. </a:t>
            </a:r>
            <a:r>
              <a:rPr lang="ru-RU" sz="2000" b="1" i="1" dirty="0" err="1">
                <a:solidFill>
                  <a:srgbClr val="000000"/>
                </a:solidFill>
                <a:latin typeface="Palatino Linotype" pitchFamily="18" charset="0"/>
              </a:rPr>
              <a:t>Процес</a:t>
            </a:r>
            <a:r>
              <a:rPr lang="ru-RU" sz="2000" b="1" i="1" dirty="0">
                <a:solidFill>
                  <a:srgbClr val="000000"/>
                </a:solidFill>
                <a:latin typeface="Palatino Linotype" pitchFamily="18" charset="0"/>
              </a:rPr>
              <a:t> в </a:t>
            </a:r>
            <a:r>
              <a:rPr lang="ru-RU" sz="2000" b="1" i="1" dirty="0" err="1">
                <a:solidFill>
                  <a:srgbClr val="000000"/>
                </a:solidFill>
                <a:latin typeface="Palatino Linotype" pitchFamily="18" charset="0"/>
              </a:rPr>
              <a:t>присутності</a:t>
            </a:r>
            <a:r>
              <a:rPr lang="ru-RU" sz="2000" b="1" i="1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2000" b="1" i="1" dirty="0" err="1">
                <a:solidFill>
                  <a:srgbClr val="000000"/>
                </a:solidFill>
                <a:latin typeface="Palatino Linotype" pitchFamily="18" charset="0"/>
              </a:rPr>
              <a:t>каталізатора</a:t>
            </a:r>
            <a:r>
              <a:rPr lang="ru-RU" sz="2000" b="1" i="1" dirty="0">
                <a:solidFill>
                  <a:srgbClr val="000000"/>
                </a:solidFill>
                <a:latin typeface="Palatino Linotype" pitchFamily="18" charset="0"/>
              </a:rPr>
              <a:t> - </a:t>
            </a:r>
            <a:r>
              <a:rPr lang="ru-RU" sz="2000" b="1" i="1" dirty="0" err="1">
                <a:solidFill>
                  <a:srgbClr val="FF0000"/>
                </a:solidFill>
                <a:latin typeface="Palatino Linotype" pitchFamily="18" charset="0"/>
              </a:rPr>
              <a:t>каталіз</a:t>
            </a:r>
            <a:r>
              <a:rPr lang="ru-RU" sz="2000" b="1" i="1" dirty="0">
                <a:solidFill>
                  <a:srgbClr val="FF0000"/>
                </a:solidFill>
                <a:latin typeface="Palatino Linotype" pitchFamily="18" charset="0"/>
              </a:rPr>
              <a:t>. </a:t>
            </a:r>
            <a:r>
              <a:rPr lang="ru-RU" sz="2000" b="1" i="1" dirty="0" err="1">
                <a:solidFill>
                  <a:srgbClr val="000000"/>
                </a:solidFill>
                <a:latin typeface="Palatino Linotype" pitchFamily="18" charset="0"/>
              </a:rPr>
              <a:t>Реакція</a:t>
            </a:r>
            <a:r>
              <a:rPr lang="ru-RU" sz="2000" b="1" i="1" dirty="0">
                <a:solidFill>
                  <a:srgbClr val="000000"/>
                </a:solidFill>
                <a:latin typeface="Palatino Linotype" pitchFamily="18" charset="0"/>
              </a:rPr>
              <a:t> з </a:t>
            </a:r>
            <a:r>
              <a:rPr lang="ru-RU" sz="2000" b="1" i="1" dirty="0" err="1">
                <a:solidFill>
                  <a:srgbClr val="000000"/>
                </a:solidFill>
                <a:latin typeface="Palatino Linotype" pitchFamily="18" charset="0"/>
              </a:rPr>
              <a:t>каталізатором</a:t>
            </a:r>
            <a:r>
              <a:rPr lang="ru-RU" sz="2000" b="1" i="1" dirty="0">
                <a:solidFill>
                  <a:srgbClr val="000000"/>
                </a:solidFill>
                <a:latin typeface="Palatino Linotype" pitchFamily="18" charset="0"/>
              </a:rPr>
              <a:t> - </a:t>
            </a:r>
            <a:r>
              <a:rPr lang="ru-RU" sz="2000" b="1" i="1" dirty="0" err="1">
                <a:solidFill>
                  <a:srgbClr val="FF0000"/>
                </a:solidFill>
                <a:latin typeface="Palatino Linotype" pitchFamily="18" charset="0"/>
              </a:rPr>
              <a:t>каталітична</a:t>
            </a:r>
            <a:r>
              <a:rPr lang="ru-RU" sz="2000" b="1" i="1" dirty="0">
                <a:solidFill>
                  <a:srgbClr val="000000"/>
                </a:solidFill>
                <a:latin typeface="Palatino Linotype" pitchFamily="18" charset="0"/>
              </a:rPr>
              <a:t>.</a:t>
            </a:r>
          </a:p>
        </p:txBody>
      </p:sp>
      <p:sp>
        <p:nvSpPr>
          <p:cNvPr id="183316" name="Text Box 20"/>
          <p:cNvSpPr txBox="1">
            <a:spLocks noChangeArrowheads="1"/>
          </p:cNvSpPr>
          <p:nvPr/>
        </p:nvSpPr>
        <p:spPr bwMode="auto">
          <a:xfrm>
            <a:off x="2195513" y="2349500"/>
            <a:ext cx="6480175" cy="147732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2000" i="1" dirty="0" err="1">
                <a:solidFill>
                  <a:srgbClr val="000000"/>
                </a:solidFill>
                <a:latin typeface="Palatino Linotype" pitchFamily="18" charset="0"/>
              </a:rPr>
              <a:t>Позитивні</a:t>
            </a:r>
            <a:r>
              <a:rPr lang="ru-RU" sz="2000" i="1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2000" i="1" dirty="0" err="1">
                <a:solidFill>
                  <a:srgbClr val="000000"/>
                </a:solidFill>
                <a:latin typeface="Palatino Linotype" pitchFamily="18" charset="0"/>
              </a:rPr>
              <a:t>каталізатори</a:t>
            </a:r>
            <a:r>
              <a:rPr lang="ru-RU" sz="2000" i="1" dirty="0">
                <a:solidFill>
                  <a:srgbClr val="000000"/>
                </a:solidFill>
                <a:latin typeface="Palatino Linotype" pitchFamily="18" charset="0"/>
              </a:rPr>
              <a:t> - </a:t>
            </a:r>
            <a:r>
              <a:rPr lang="ru-RU" sz="2000" i="1" dirty="0" err="1">
                <a:solidFill>
                  <a:srgbClr val="000000"/>
                </a:solidFill>
                <a:latin typeface="Palatino Linotype" pitchFamily="18" charset="0"/>
              </a:rPr>
              <a:t>прискорюють</a:t>
            </a:r>
            <a:r>
              <a:rPr lang="ru-RU" sz="2000" i="1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2000" i="1" dirty="0" err="1">
                <a:solidFill>
                  <a:srgbClr val="000000"/>
                </a:solidFill>
                <a:latin typeface="Palatino Linotype" pitchFamily="18" charset="0"/>
              </a:rPr>
              <a:t>реакцію</a:t>
            </a:r>
            <a:r>
              <a:rPr lang="ru-RU" sz="2000" i="1" dirty="0">
                <a:solidFill>
                  <a:srgbClr val="000000"/>
                </a:solidFill>
                <a:latin typeface="Palatino Linotype" pitchFamily="18" charset="0"/>
              </a:rPr>
              <a:t>, </a:t>
            </a:r>
            <a:r>
              <a:rPr lang="ru-RU" sz="2000" b="1" i="1" dirty="0" err="1">
                <a:solidFill>
                  <a:srgbClr val="000000"/>
                </a:solidFill>
                <a:latin typeface="Palatino Linotype" pitchFamily="18" charset="0"/>
              </a:rPr>
              <a:t>зменшуючи</a:t>
            </a:r>
            <a:r>
              <a:rPr lang="ru-RU" sz="2000" b="1" i="1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2000" b="1" i="1" dirty="0" err="1">
                <a:solidFill>
                  <a:srgbClr val="000000"/>
                </a:solidFill>
                <a:latin typeface="Palatino Linotype" pitchFamily="18" charset="0"/>
              </a:rPr>
              <a:t>Е</a:t>
            </a:r>
            <a:r>
              <a:rPr lang="ru-RU" sz="2000" b="1" i="1" baseline="-25000" dirty="0" err="1">
                <a:solidFill>
                  <a:srgbClr val="000000"/>
                </a:solidFill>
                <a:latin typeface="Palatino Linotype" pitchFamily="18" charset="0"/>
              </a:rPr>
              <a:t>а</a:t>
            </a:r>
            <a:endParaRPr lang="ru-RU" sz="2000" b="1" i="1" dirty="0">
              <a:solidFill>
                <a:srgbClr val="000000"/>
              </a:solidFill>
              <a:latin typeface="Palatino Linotype" pitchFamily="18" charset="0"/>
            </a:endParaRP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2000" i="1" dirty="0" err="1">
                <a:solidFill>
                  <a:srgbClr val="000000"/>
                </a:solidFill>
                <a:latin typeface="Palatino Linotype" pitchFamily="18" charset="0"/>
              </a:rPr>
              <a:t>Негативні</a:t>
            </a:r>
            <a:r>
              <a:rPr lang="ru-RU" sz="2000" i="1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2000" i="1" dirty="0" err="1">
                <a:solidFill>
                  <a:srgbClr val="000000"/>
                </a:solidFill>
                <a:latin typeface="Palatino Linotype" pitchFamily="18" charset="0"/>
              </a:rPr>
              <a:t>каталізатори</a:t>
            </a:r>
            <a:r>
              <a:rPr lang="ru-RU" sz="2000" i="1" dirty="0">
                <a:solidFill>
                  <a:srgbClr val="000000"/>
                </a:solidFill>
                <a:latin typeface="Palatino Linotype" pitchFamily="18" charset="0"/>
              </a:rPr>
              <a:t> (</a:t>
            </a:r>
            <a:r>
              <a:rPr lang="ru-RU" sz="2000" i="1" dirty="0" err="1">
                <a:solidFill>
                  <a:srgbClr val="000000"/>
                </a:solidFill>
                <a:latin typeface="Palatino Linotype" pitchFamily="18" charset="0"/>
              </a:rPr>
              <a:t>інгібітори</a:t>
            </a:r>
            <a:r>
              <a:rPr lang="ru-RU" sz="2000" i="1" dirty="0">
                <a:solidFill>
                  <a:srgbClr val="000000"/>
                </a:solidFill>
                <a:latin typeface="Palatino Linotype" pitchFamily="18" charset="0"/>
              </a:rPr>
              <a:t>) - </a:t>
            </a:r>
            <a:r>
              <a:rPr lang="ru-RU" sz="2000" i="1" dirty="0" err="1">
                <a:solidFill>
                  <a:srgbClr val="000000"/>
                </a:solidFill>
                <a:latin typeface="Palatino Linotype" pitchFamily="18" charset="0"/>
              </a:rPr>
              <a:t>уповільнюють</a:t>
            </a:r>
            <a:r>
              <a:rPr lang="ru-RU" sz="2000" i="1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2000" i="1" dirty="0" err="1">
                <a:solidFill>
                  <a:srgbClr val="000000"/>
                </a:solidFill>
                <a:latin typeface="Palatino Linotype" pitchFamily="18" charset="0"/>
              </a:rPr>
              <a:t>реакцію</a:t>
            </a:r>
            <a:r>
              <a:rPr lang="ru-RU" sz="2000" i="1" dirty="0">
                <a:solidFill>
                  <a:srgbClr val="000000"/>
                </a:solidFill>
                <a:latin typeface="Palatino Linotype" pitchFamily="18" charset="0"/>
              </a:rPr>
              <a:t>, </a:t>
            </a:r>
            <a:r>
              <a:rPr lang="ru-RU" sz="2000" i="1" dirty="0" err="1">
                <a:solidFill>
                  <a:srgbClr val="000000"/>
                </a:solidFill>
                <a:latin typeface="Palatino Linotype" pitchFamily="18" charset="0"/>
              </a:rPr>
              <a:t>збільшуючи</a:t>
            </a:r>
            <a:r>
              <a:rPr lang="ru-RU" sz="2000" i="1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2000" b="1" i="1" dirty="0" err="1">
                <a:solidFill>
                  <a:srgbClr val="000000"/>
                </a:solidFill>
                <a:latin typeface="Palatino Linotype" pitchFamily="18" charset="0"/>
              </a:rPr>
              <a:t>Е</a:t>
            </a:r>
            <a:r>
              <a:rPr lang="ru-RU" sz="2000" b="1" i="1" baseline="-25000" dirty="0" err="1">
                <a:solidFill>
                  <a:srgbClr val="000000"/>
                </a:solidFill>
                <a:latin typeface="Palatino Linotype" pitchFamily="18" charset="0"/>
              </a:rPr>
              <a:t>а</a:t>
            </a:r>
            <a:endParaRPr lang="ru-RU" sz="2000" b="1" i="1" dirty="0">
              <a:solidFill>
                <a:srgbClr val="000000"/>
              </a:solidFill>
              <a:latin typeface="Palatino Linotype" pitchFamily="18" charset="0"/>
            </a:endParaRPr>
          </a:p>
        </p:txBody>
      </p:sp>
      <p:sp>
        <p:nvSpPr>
          <p:cNvPr id="183324" name="Rectangle 28"/>
          <p:cNvSpPr>
            <a:spLocks noChangeArrowheads="1"/>
          </p:cNvSpPr>
          <p:nvPr/>
        </p:nvSpPr>
        <p:spPr bwMode="auto">
          <a:xfrm>
            <a:off x="107950" y="115888"/>
            <a:ext cx="8928100" cy="6626225"/>
          </a:xfrm>
          <a:prstGeom prst="rect">
            <a:avLst/>
          </a:prstGeom>
          <a:noFill/>
          <a:ln w="28575">
            <a:solidFill>
              <a:srgbClr val="CC99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Palatino Linotype" pitchFamily="18" charset="0"/>
            </a:endParaRPr>
          </a:p>
        </p:txBody>
      </p:sp>
      <p:sp>
        <p:nvSpPr>
          <p:cNvPr id="183326" name="Text Box 30"/>
          <p:cNvSpPr txBox="1">
            <a:spLocks noChangeArrowheads="1"/>
          </p:cNvSpPr>
          <p:nvPr/>
        </p:nvSpPr>
        <p:spPr bwMode="auto">
          <a:xfrm>
            <a:off x="2268538" y="3945880"/>
            <a:ext cx="3095625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000000"/>
                </a:solidFill>
                <a:latin typeface="Palatino Linotype" pitchFamily="18" charset="0"/>
              </a:rPr>
              <a:t>A + K = AK (1)</a:t>
            </a:r>
            <a:br>
              <a:rPr lang="ru-RU" b="1" dirty="0">
                <a:solidFill>
                  <a:srgbClr val="000000"/>
                </a:solidFill>
                <a:latin typeface="Palatino Linotype" pitchFamily="18" charset="0"/>
              </a:rPr>
            </a:br>
            <a:r>
              <a:rPr lang="ru-RU" b="1" dirty="0">
                <a:solidFill>
                  <a:srgbClr val="000000"/>
                </a:solidFill>
                <a:latin typeface="Palatino Linotype" pitchFamily="18" charset="0"/>
              </a:rPr>
              <a:t>AK + B = AB + K (2)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Сумарна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реакція</a:t>
            </a:r>
            <a:endParaRPr lang="ru-RU" b="1" dirty="0">
              <a:solidFill>
                <a:srgbClr val="000000"/>
              </a:solidFill>
              <a:latin typeface="Palatino Linotype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000000"/>
                </a:solidFill>
                <a:latin typeface="Palatino Linotype" pitchFamily="18" charset="0"/>
              </a:rPr>
              <a:t>A + B = AB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Але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замість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енергетичного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бар'єру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цієї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реакції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долаються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нижчі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бар'єри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реакцій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(1) и (2): E</a:t>
            </a:r>
            <a:r>
              <a:rPr lang="ru-RU" baseline="-25000" dirty="0">
                <a:solidFill>
                  <a:srgbClr val="000000"/>
                </a:solidFill>
                <a:latin typeface="Palatino Linotype" pitchFamily="18" charset="0"/>
              </a:rPr>
              <a:t>1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и E</a:t>
            </a:r>
            <a:r>
              <a:rPr lang="ru-RU" baseline="-25000" dirty="0">
                <a:solidFill>
                  <a:srgbClr val="000000"/>
                </a:solidFill>
                <a:latin typeface="Palatino Linotype" pitchFamily="18" charset="0"/>
              </a:rPr>
              <a:t>2</a:t>
            </a:r>
            <a:endParaRPr lang="ru-RU" dirty="0">
              <a:solidFill>
                <a:srgbClr val="000000"/>
              </a:solidFill>
              <a:latin typeface="Palatino Linotype" pitchFamily="18" charset="0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042A044F-7FFB-48FD-8664-8658931316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80086" y="3751550"/>
            <a:ext cx="3682940" cy="2845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6698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06438"/>
          </a:xfrm>
        </p:spPr>
        <p:txBody>
          <a:bodyPr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>
                <a:solidFill>
                  <a:srgbClr val="FF0000"/>
                </a:solidFill>
              </a:rPr>
              <a:t>КАТАЛІЗ</a:t>
            </a:r>
          </a:p>
        </p:txBody>
      </p:sp>
      <p:pic>
        <p:nvPicPr>
          <p:cNvPr id="716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58150" y="-7938"/>
            <a:ext cx="1085850" cy="1428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98438" y="561975"/>
            <a:ext cx="7473950" cy="830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>
                <a:solidFill>
                  <a:srgbClr val="FF0000"/>
                </a:solidFill>
                <a:latin typeface="Calibri"/>
                <a:cs typeface="+mn-cs"/>
              </a:rPr>
              <a:t>Каталіз</a:t>
            </a:r>
            <a:r>
              <a:rPr lang="ru-RU" sz="2400" b="1" dirty="0">
                <a:solidFill>
                  <a:srgbClr val="FF0000"/>
                </a:solidFill>
                <a:latin typeface="Calibri"/>
                <a:cs typeface="+mn-cs"/>
              </a:rPr>
              <a:t> 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(</a:t>
            </a: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Берцеліус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, 1836 р.) – сила, </a:t>
            </a: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під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дією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якої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відбувається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це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явище</a:t>
            </a:r>
            <a:endParaRPr lang="ru-RU" sz="240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734300" y="1420813"/>
            <a:ext cx="1570038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prstClr val="black"/>
                </a:solidFill>
                <a:latin typeface="Calibri"/>
                <a:cs typeface="+mn-cs"/>
              </a:rPr>
              <a:t>Й. Я. </a:t>
            </a:r>
            <a:r>
              <a:rPr lang="ru-RU" sz="1400" b="1" dirty="0" err="1">
                <a:solidFill>
                  <a:prstClr val="black"/>
                </a:solidFill>
                <a:latin typeface="Calibri"/>
                <a:cs typeface="+mn-cs"/>
              </a:rPr>
              <a:t>Берцеліус</a:t>
            </a:r>
            <a:endParaRPr lang="ru-RU" sz="1400" b="1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8438" y="1392238"/>
            <a:ext cx="7127875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Оствальд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 (1884-1901 гг.) </a:t>
            </a:r>
            <a:r>
              <a:rPr lang="ru-RU" sz="2400" b="1" dirty="0" err="1">
                <a:solidFill>
                  <a:srgbClr val="FF0000"/>
                </a:solidFill>
                <a:latin typeface="Calibri"/>
                <a:cs typeface="+mn-cs"/>
              </a:rPr>
              <a:t>Каталізатор</a:t>
            </a:r>
            <a:r>
              <a:rPr lang="ru-RU" sz="2400" b="1" dirty="0">
                <a:solidFill>
                  <a:srgbClr val="FF0000"/>
                </a:solidFill>
                <a:latin typeface="Calibri"/>
                <a:cs typeface="+mn-cs"/>
              </a:rPr>
              <a:t> – </a:t>
            </a: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речовина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, яка не </a:t>
            </a: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входячи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 в </a:t>
            </a: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кінцевий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 продукт </a:t>
            </a: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хім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. </a:t>
            </a: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реакції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, </a:t>
            </a: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змінює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її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швидкість</a:t>
            </a:r>
            <a:endParaRPr lang="ru-RU" sz="240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pic>
        <p:nvPicPr>
          <p:cNvPr id="7168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45438" y="1738313"/>
            <a:ext cx="1198562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7689850" y="3213100"/>
            <a:ext cx="1614488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prstClr val="black"/>
                </a:solidFill>
                <a:latin typeface="Calibri"/>
                <a:cs typeface="+mn-cs"/>
              </a:rPr>
              <a:t>В. Ф. </a:t>
            </a:r>
            <a:r>
              <a:rPr lang="ru-RU" sz="1400" b="1" dirty="0" err="1">
                <a:solidFill>
                  <a:prstClr val="black"/>
                </a:solidFill>
                <a:latin typeface="Calibri"/>
                <a:cs typeface="+mn-cs"/>
              </a:rPr>
              <a:t>Оствальд</a:t>
            </a:r>
            <a:endParaRPr lang="ru-RU" sz="1400" b="1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75" y="2592388"/>
            <a:ext cx="8240713" cy="427809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Каталізатори</a:t>
            </a:r>
            <a:r>
              <a:rPr lang="ru-RU" sz="20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uk-UA" sz="20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</a:t>
            </a:r>
            <a:r>
              <a:rPr lang="ru-RU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речовини</a:t>
            </a:r>
            <a:r>
              <a:rPr lang="ru-RU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20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які</a:t>
            </a:r>
            <a:r>
              <a:rPr lang="ru-RU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змінюють</a:t>
            </a:r>
            <a:r>
              <a:rPr lang="ru-RU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швидкість</a:t>
            </a:r>
            <a:r>
              <a:rPr lang="ru-RU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хімічної</a:t>
            </a:r>
            <a:endParaRPr lang="ru-RU" sz="2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реакції</a:t>
            </a:r>
            <a:r>
              <a:rPr lang="ru-RU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за </a:t>
            </a:r>
            <a:r>
              <a:rPr lang="ru-RU" sz="20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рахунок</a:t>
            </a:r>
            <a:r>
              <a:rPr lang="ru-RU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утворення</a:t>
            </a:r>
            <a:r>
              <a:rPr lang="ru-RU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проміжних</a:t>
            </a:r>
            <a:r>
              <a:rPr lang="ru-RU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сполук</a:t>
            </a:r>
            <a:r>
              <a:rPr lang="ru-RU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з </a:t>
            </a:r>
            <a:r>
              <a:rPr lang="ru-RU" sz="20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низькою</a:t>
            </a:r>
            <a:r>
              <a:rPr lang="ru-RU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енергією</a:t>
            </a:r>
            <a:r>
              <a:rPr lang="ru-RU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активації</a:t>
            </a:r>
            <a:r>
              <a:rPr lang="ru-RU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і </a:t>
            </a:r>
            <a:r>
              <a:rPr lang="ru-RU" sz="20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зберігають</a:t>
            </a:r>
            <a:r>
              <a:rPr lang="ru-RU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свій</a:t>
            </a:r>
            <a:r>
              <a:rPr lang="ru-RU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склад.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Теорії</a:t>
            </a:r>
            <a:r>
              <a:rPr lang="ru-RU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каталізу</a:t>
            </a:r>
            <a:r>
              <a:rPr lang="ru-RU" sz="28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</a:t>
            </a:r>
            <a:r>
              <a:rPr lang="uk-UA" sz="20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Теорія утворення проміжного комплексу</a:t>
            </a:r>
            <a:r>
              <a:rPr lang="uk-UA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 + В </a:t>
            </a:r>
            <a:r>
              <a:rPr lang="ru-RU" sz="20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</a:t>
            </a:r>
            <a:r>
              <a:rPr lang="ru-RU" sz="20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АВ</a:t>
            </a:r>
            <a:r>
              <a:rPr lang="ru-RU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</a:t>
            </a:r>
            <a:r>
              <a:rPr lang="ru-RU" sz="20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 + К </a:t>
            </a:r>
            <a:r>
              <a:rPr lang="ru-RU" sz="20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</a:t>
            </a:r>
            <a:r>
              <a:rPr lang="ru-RU" sz="20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АК                  </a:t>
            </a:r>
            <a:r>
              <a:rPr lang="ru-RU" sz="2000" i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АК</a:t>
            </a:r>
            <a:r>
              <a:rPr lang="ru-RU" sz="20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+ В </a:t>
            </a:r>
            <a:r>
              <a:rPr lang="ru-RU" sz="20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</a:t>
            </a:r>
            <a:r>
              <a:rPr lang="ru-RU" sz="20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АВ + К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000" dirty="0">
                <a:latin typeface="Arial" panose="020B0604020202020204" pitchFamily="34" charset="0"/>
                <a:cs typeface="Arial" panose="020B0604020202020204" pitchFamily="34" charset="0"/>
              </a:rPr>
              <a:t>Проміжні сполуки утворюються на поверхні каталізатора.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</a:t>
            </a:r>
            <a:r>
              <a:rPr lang="ru-RU" sz="2000" b="1" i="1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Адсорбційна</a:t>
            </a:r>
            <a:r>
              <a:rPr lang="ru-RU" sz="20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sz="2000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uk-UA" sz="2000" dirty="0">
                <a:latin typeface="Arial" panose="020B0604020202020204" pitchFamily="34" charset="0"/>
                <a:cs typeface="Arial" panose="020B0604020202020204" pitchFamily="34" charset="0"/>
              </a:rPr>
              <a:t>каталізатор адсорбує реагенти на активних центрах.</a:t>
            </a:r>
            <a:endParaRPr lang="ru-RU" sz="2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</a:t>
            </a:r>
            <a:r>
              <a:rPr lang="ru-RU" sz="2000" b="1" i="1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Мультиплетна</a:t>
            </a:r>
            <a:r>
              <a:rPr lang="ru-RU" sz="20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ru-RU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 </a:t>
            </a:r>
            <a:r>
              <a:rPr lang="ru-RU" sz="20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рахунок</a:t>
            </a:r>
            <a:r>
              <a:rPr lang="ru-RU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uk-UA" sz="2000" dirty="0">
                <a:latin typeface="Arial" panose="020B0604020202020204" pitchFamily="34" charset="0"/>
                <a:cs typeface="Arial" panose="020B0604020202020204" pitchFamily="34" charset="0"/>
              </a:rPr>
              <a:t>утворення мультиплетного комплексу на активному центрі каталізатора, в результаті чого виділяється енергія, необхідна для розриву старих </a:t>
            </a:r>
            <a:r>
              <a:rPr lang="uk-UA" sz="2000" dirty="0" err="1">
                <a:latin typeface="Arial" panose="020B0604020202020204" pitchFamily="34" charset="0"/>
                <a:cs typeface="Arial" panose="020B0604020202020204" pitchFamily="34" charset="0"/>
              </a:rPr>
              <a:t>зв'язків</a:t>
            </a:r>
            <a:r>
              <a:rPr lang="uk-UA" sz="2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i="1" dirty="0">
              <a:solidFill>
                <a:prstClr val="black"/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83510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507" name="Picture 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9700" y="3860800"/>
            <a:ext cx="3722688" cy="2792413"/>
          </a:xfrm>
          <a:prstGeom prst="rect">
            <a:avLst/>
          </a:prstGeom>
          <a:noFill/>
          <a:ln w="38100">
            <a:solidFill>
              <a:srgbClr val="CC9900"/>
            </a:solidFill>
            <a:miter lim="800000"/>
            <a:headEnd/>
            <a:tailEnd/>
          </a:ln>
          <a:effectLst/>
        </p:spPr>
      </p:pic>
      <p:sp>
        <p:nvSpPr>
          <p:cNvPr id="191494" name="WordArt 6"/>
          <p:cNvSpPr>
            <a:spLocks noChangeArrowheads="1" noChangeShapeType="1" noTextEdit="1"/>
          </p:cNvSpPr>
          <p:nvPr/>
        </p:nvSpPr>
        <p:spPr bwMode="auto">
          <a:xfrm>
            <a:off x="1691681" y="260350"/>
            <a:ext cx="5904656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dirty="0" err="1">
                <a:ln w="9525">
                  <a:solidFill>
                    <a:sysClr val="windowText" lastClr="000000"/>
                  </a:solidFill>
                  <a:round/>
                  <a:headEnd/>
                  <a:tailEnd/>
                </a:ln>
                <a:solidFill>
                  <a:sysClr val="windowText" lastClr="00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Хімічна</a:t>
            </a:r>
            <a:r>
              <a:rPr lang="ru-RU" sz="3600" kern="10" dirty="0">
                <a:ln w="9525">
                  <a:solidFill>
                    <a:sysClr val="windowText" lastClr="000000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3600" kern="10" dirty="0" err="1">
                <a:ln w="9525">
                  <a:solidFill>
                    <a:sysClr val="windowText" lastClr="000000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кінетика</a:t>
            </a:r>
            <a:endParaRPr lang="ru-RU" sz="3600" kern="10" dirty="0">
              <a:ln w="9525">
                <a:solidFill>
                  <a:sysClr val="windowText" lastClr="000000"/>
                </a:solidFill>
                <a:round/>
                <a:headEnd/>
                <a:tailEnd/>
              </a:ln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91496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250825" y="1123950"/>
            <a:ext cx="8713788" cy="720725"/>
          </a:xfrm>
          <a:ln/>
        </p:spPr>
        <p:txBody>
          <a:bodyPr/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2400" dirty="0">
                <a:latin typeface="Palatino Linotype" pitchFamily="18" charset="0"/>
              </a:rPr>
              <a:t>- </a:t>
            </a:r>
            <a:r>
              <a:rPr lang="ru-RU" sz="2400" dirty="0" err="1">
                <a:latin typeface="Palatino Linotype" pitchFamily="18" charset="0"/>
              </a:rPr>
              <a:t>це</a:t>
            </a:r>
            <a:r>
              <a:rPr lang="ru-RU" sz="2400" dirty="0">
                <a:latin typeface="Palatino Linotype" pitchFamily="18" charset="0"/>
              </a:rPr>
              <a:t> </a:t>
            </a:r>
            <a:r>
              <a:rPr lang="ru-RU" sz="2400" dirty="0" err="1">
                <a:latin typeface="Palatino Linotype" pitchFamily="18" charset="0"/>
              </a:rPr>
              <a:t>розділ</a:t>
            </a:r>
            <a:r>
              <a:rPr lang="ru-RU" sz="2400" dirty="0">
                <a:latin typeface="Palatino Linotype" pitchFamily="18" charset="0"/>
              </a:rPr>
              <a:t> </a:t>
            </a:r>
            <a:r>
              <a:rPr lang="ru-RU" sz="2400" dirty="0" err="1">
                <a:latin typeface="Palatino Linotype" pitchFamily="18" charset="0"/>
              </a:rPr>
              <a:t>хімії</a:t>
            </a:r>
            <a:r>
              <a:rPr lang="ru-RU" sz="2400" dirty="0">
                <a:latin typeface="Palatino Linotype" pitchFamily="18" charset="0"/>
              </a:rPr>
              <a:t>, </a:t>
            </a:r>
            <a:r>
              <a:rPr lang="ru-RU" sz="2400" dirty="0" err="1">
                <a:latin typeface="Palatino Linotype" pitchFamily="18" charset="0"/>
              </a:rPr>
              <a:t>який</a:t>
            </a:r>
            <a:r>
              <a:rPr lang="ru-RU" sz="2400" dirty="0">
                <a:latin typeface="Palatino Linotype" pitchFamily="18" charset="0"/>
              </a:rPr>
              <a:t> </a:t>
            </a:r>
            <a:r>
              <a:rPr lang="ru-RU" sz="2400" dirty="0" err="1">
                <a:latin typeface="Palatino Linotype" pitchFamily="18" charset="0"/>
              </a:rPr>
              <a:t>вивчає</a:t>
            </a:r>
            <a:r>
              <a:rPr lang="ru-RU" sz="2400" dirty="0">
                <a:latin typeface="Palatino Linotype" pitchFamily="18" charset="0"/>
              </a:rPr>
              <a:t> </a:t>
            </a:r>
            <a:r>
              <a:rPr lang="ru-RU" sz="2400" dirty="0" err="1">
                <a:latin typeface="Palatino Linotype" pitchFamily="18" charset="0"/>
              </a:rPr>
              <a:t>швидкості</a:t>
            </a:r>
            <a:r>
              <a:rPr lang="ru-RU" sz="2400" dirty="0">
                <a:latin typeface="Palatino Linotype" pitchFamily="18" charset="0"/>
              </a:rPr>
              <a:t> </a:t>
            </a:r>
            <a:r>
              <a:rPr lang="ru-RU" sz="2400" dirty="0" err="1">
                <a:latin typeface="Palatino Linotype" pitchFamily="18" charset="0"/>
              </a:rPr>
              <a:t>хімічних</a:t>
            </a:r>
            <a:r>
              <a:rPr lang="ru-RU" sz="2400" dirty="0">
                <a:latin typeface="Palatino Linotype" pitchFamily="18" charset="0"/>
              </a:rPr>
              <a:t> </a:t>
            </a:r>
            <a:r>
              <a:rPr lang="ru-RU" sz="2400" dirty="0" err="1">
                <a:latin typeface="Palatino Linotype" pitchFamily="18" charset="0"/>
              </a:rPr>
              <a:t>реакцій</a:t>
            </a:r>
            <a:r>
              <a:rPr lang="ru-RU" sz="2400" dirty="0">
                <a:latin typeface="Palatino Linotype" pitchFamily="18" charset="0"/>
              </a:rPr>
              <a:t>, </a:t>
            </a:r>
            <a:r>
              <a:rPr lang="ru-RU" sz="2400" dirty="0" err="1">
                <a:latin typeface="Palatino Linotype" pitchFamily="18" charset="0"/>
              </a:rPr>
              <a:t>їх</a:t>
            </a:r>
            <a:r>
              <a:rPr lang="ru-RU" sz="2400" dirty="0">
                <a:latin typeface="Palatino Linotype" pitchFamily="18" charset="0"/>
              </a:rPr>
              <a:t> зале</a:t>
            </a:r>
            <a:r>
              <a:rPr lang="uk-UA" sz="2400" dirty="0">
                <a:latin typeface="Palatino Linotype" pitchFamily="18" charset="0"/>
              </a:rPr>
              <a:t>ж</a:t>
            </a:r>
            <a:r>
              <a:rPr lang="ru-RU" sz="2400" dirty="0" err="1">
                <a:latin typeface="Palatino Linotype" pitchFamily="18" charset="0"/>
              </a:rPr>
              <a:t>ність</a:t>
            </a:r>
            <a:r>
              <a:rPr lang="ru-RU" sz="2400" dirty="0">
                <a:latin typeface="Palatino Linotype" pitchFamily="18" charset="0"/>
              </a:rPr>
              <a:t> </a:t>
            </a:r>
            <a:r>
              <a:rPr lang="ru-RU" sz="2400" dirty="0" err="1">
                <a:latin typeface="Palatino Linotype" pitchFamily="18" charset="0"/>
              </a:rPr>
              <a:t>від</a:t>
            </a:r>
            <a:r>
              <a:rPr lang="ru-RU" sz="2400" dirty="0">
                <a:latin typeface="Palatino Linotype" pitchFamily="18" charset="0"/>
              </a:rPr>
              <a:t> </a:t>
            </a:r>
            <a:r>
              <a:rPr lang="ru-RU" sz="2400" dirty="0" err="1">
                <a:latin typeface="Palatino Linotype" pitchFamily="18" charset="0"/>
              </a:rPr>
              <a:t>різних</a:t>
            </a:r>
            <a:r>
              <a:rPr lang="ru-RU" sz="2400" dirty="0">
                <a:latin typeface="Palatino Linotype" pitchFamily="18" charset="0"/>
              </a:rPr>
              <a:t> </a:t>
            </a:r>
            <a:r>
              <a:rPr lang="ru-RU" sz="2400" dirty="0" err="1">
                <a:latin typeface="Palatino Linotype" pitchFamily="18" charset="0"/>
              </a:rPr>
              <a:t>факторів</a:t>
            </a:r>
            <a:endParaRPr lang="ru-RU" sz="2400" dirty="0">
              <a:latin typeface="Palatino Linotype" pitchFamily="18" charset="0"/>
            </a:endParaRPr>
          </a:p>
        </p:txBody>
      </p:sp>
      <p:sp>
        <p:nvSpPr>
          <p:cNvPr id="191499" name="Text Box 11"/>
          <p:cNvSpPr txBox="1">
            <a:spLocks noChangeArrowheads="1"/>
          </p:cNvSpPr>
          <p:nvPr/>
        </p:nvSpPr>
        <p:spPr bwMode="auto">
          <a:xfrm>
            <a:off x="323850" y="2349500"/>
            <a:ext cx="86756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91503" name="Text Box 15"/>
          <p:cNvSpPr txBox="1">
            <a:spLocks noChangeArrowheads="1"/>
          </p:cNvSpPr>
          <p:nvPr/>
        </p:nvSpPr>
        <p:spPr bwMode="auto">
          <a:xfrm>
            <a:off x="250825" y="1798638"/>
            <a:ext cx="8713788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b="1" dirty="0" err="1">
                <a:solidFill>
                  <a:srgbClr val="C00000"/>
                </a:solidFill>
                <a:latin typeface="Palatino Linotype" pitchFamily="18" charset="0"/>
              </a:rPr>
              <a:t>Швидкі</a:t>
            </a:r>
            <a:r>
              <a:rPr lang="ru-RU" b="1" dirty="0">
                <a:solidFill>
                  <a:srgbClr val="C00000"/>
                </a:solidFill>
                <a:latin typeface="Palatino Linotype" pitchFamily="18" charset="0"/>
              </a:rPr>
              <a:t> </a:t>
            </a:r>
            <a:r>
              <a:rPr lang="ru-RU" b="1" dirty="0" err="1">
                <a:solidFill>
                  <a:srgbClr val="C00000"/>
                </a:solidFill>
                <a:latin typeface="Palatino Linotype" pitchFamily="18" charset="0"/>
              </a:rPr>
              <a:t>хімічні</a:t>
            </a:r>
            <a:r>
              <a:rPr lang="ru-RU" b="1" dirty="0">
                <a:solidFill>
                  <a:srgbClr val="C00000"/>
                </a:solidFill>
                <a:latin typeface="Palatino Linotype" pitchFamily="18" charset="0"/>
              </a:rPr>
              <a:t> </a:t>
            </a:r>
            <a:r>
              <a:rPr lang="ru-RU" b="1" dirty="0" err="1">
                <a:solidFill>
                  <a:srgbClr val="C00000"/>
                </a:solidFill>
                <a:latin typeface="Palatino Linotype" pitchFamily="18" charset="0"/>
              </a:rPr>
              <a:t>процеси</a:t>
            </a:r>
            <a:r>
              <a:rPr lang="ru-RU" b="1" dirty="0">
                <a:solidFill>
                  <a:srgbClr val="C00000"/>
                </a:solidFill>
                <a:latin typeface="Palatino Linotype" pitchFamily="18" charset="0"/>
              </a:rPr>
              <a:t>: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вибухи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іонні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реакції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в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розчинах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, передача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нервового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імпульсу</a:t>
            </a:r>
            <a:endParaRPr lang="ru-RU" dirty="0">
              <a:solidFill>
                <a:srgbClr val="000000"/>
              </a:solidFill>
              <a:latin typeface="Palatino Linotype" pitchFamily="18" charset="0"/>
            </a:endParaRP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endParaRPr lang="ru-RU" dirty="0">
              <a:solidFill>
                <a:srgbClr val="000000"/>
              </a:solidFill>
              <a:latin typeface="Palatino Linotype" pitchFamily="18" charset="0"/>
            </a:endParaRPr>
          </a:p>
        </p:txBody>
      </p:sp>
      <p:pic>
        <p:nvPicPr>
          <p:cNvPr id="191505" name="Picture 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2413" y="4005263"/>
            <a:ext cx="4032250" cy="2630487"/>
          </a:xfrm>
          <a:prstGeom prst="rect">
            <a:avLst/>
          </a:prstGeom>
          <a:noFill/>
          <a:ln w="38100">
            <a:solidFill>
              <a:srgbClr val="CC9900"/>
            </a:solidFill>
            <a:miter lim="800000"/>
            <a:headEnd/>
            <a:tailEnd/>
          </a:ln>
          <a:effectLst/>
        </p:spPr>
      </p:pic>
      <p:pic>
        <p:nvPicPr>
          <p:cNvPr id="191506" name="Picture 1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00338" y="2517775"/>
            <a:ext cx="3600450" cy="2640013"/>
          </a:xfrm>
          <a:prstGeom prst="rect">
            <a:avLst/>
          </a:prstGeom>
          <a:noFill/>
          <a:ln w="38100">
            <a:solidFill>
              <a:srgbClr val="CC9900"/>
            </a:solidFill>
            <a:miter lim="800000"/>
            <a:headEnd/>
            <a:tailEnd/>
          </a:ln>
          <a:effectLst/>
        </p:spPr>
      </p:pic>
      <p:sp>
        <p:nvSpPr>
          <p:cNvPr id="191513" name="Line 25"/>
          <p:cNvSpPr>
            <a:spLocks noChangeShapeType="1"/>
          </p:cNvSpPr>
          <p:nvPr/>
        </p:nvSpPr>
        <p:spPr bwMode="auto">
          <a:xfrm>
            <a:off x="4356100" y="6742113"/>
            <a:ext cx="647700" cy="0"/>
          </a:xfrm>
          <a:prstGeom prst="line">
            <a:avLst/>
          </a:prstGeom>
          <a:noFill/>
          <a:ln w="38100">
            <a:solidFill>
              <a:srgbClr val="CC9900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Palatino Linotype" pitchFamily="18" charset="0"/>
            </a:endParaRPr>
          </a:p>
        </p:txBody>
      </p:sp>
      <p:sp>
        <p:nvSpPr>
          <p:cNvPr id="191514" name="Rectangle 26"/>
          <p:cNvSpPr>
            <a:spLocks noChangeArrowheads="1"/>
          </p:cNvSpPr>
          <p:nvPr/>
        </p:nvSpPr>
        <p:spPr bwMode="auto">
          <a:xfrm>
            <a:off x="107950" y="115888"/>
            <a:ext cx="8928100" cy="6626225"/>
          </a:xfrm>
          <a:prstGeom prst="rect">
            <a:avLst/>
          </a:prstGeom>
          <a:noFill/>
          <a:ln w="28575">
            <a:solidFill>
              <a:srgbClr val="CC99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720270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Заголовок 1"/>
          <p:cNvSpPr>
            <a:spLocks noGrp="1"/>
          </p:cNvSpPr>
          <p:nvPr>
            <p:ph type="title"/>
          </p:nvPr>
        </p:nvSpPr>
        <p:spPr>
          <a:xfrm>
            <a:off x="468313" y="115888"/>
            <a:ext cx="8229600" cy="1143000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КАТАЛІЗ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052513"/>
            <a:ext cx="9144000" cy="5545137"/>
          </a:xfrm>
        </p:spPr>
        <p:txBody>
          <a:bodyPr rtlCol="0">
            <a:normAutofit lnSpcReduction="10000"/>
          </a:bodyPr>
          <a:lstStyle/>
          <a:p>
            <a:pPr marL="0" indent="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Позитивний</a:t>
            </a:r>
            <a:r>
              <a:rPr lang="ru-RU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2400" dirty="0">
                <a:latin typeface="Arial" panose="020B0604020202020204" pitchFamily="34" charset="0"/>
                <a:cs typeface="Arial" panose="020B0604020202020204" pitchFamily="34" charset="0"/>
              </a:rPr>
              <a:t>називається каталіз, у результаті якого відбувається прискорення хімічної реакції</a:t>
            </a:r>
            <a:r>
              <a:rPr lang="ru-RU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Негативний</a:t>
            </a:r>
            <a:r>
              <a:rPr lang="uk-UA" sz="24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2400" i="1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uk-UA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інгібірування</a:t>
            </a:r>
            <a:r>
              <a:rPr lang="uk-UA" sz="2400" i="1" dirty="0">
                <a:latin typeface="Arial" panose="020B0604020202020204" pitchFamily="34" charset="0"/>
                <a:cs typeface="Arial" panose="020B0604020202020204" pitchFamily="34" charset="0"/>
              </a:rPr>
              <a:t>) –</a:t>
            </a:r>
            <a:r>
              <a:rPr lang="uk-UA" sz="2400" dirty="0">
                <a:latin typeface="Arial" panose="020B0604020202020204" pitchFamily="34" charset="0"/>
                <a:cs typeface="Arial" panose="020B0604020202020204" pitchFamily="34" charset="0"/>
              </a:rPr>
              <a:t> уповільнення хімічної реакції;</a:t>
            </a: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dirty="0" err="1">
                <a:solidFill>
                  <a:srgbClr val="FF0000"/>
                </a:solidFill>
              </a:rPr>
              <a:t>Автокаталіз</a:t>
            </a:r>
            <a:r>
              <a:rPr lang="ru-RU" sz="2800" dirty="0">
                <a:solidFill>
                  <a:prstClr val="black"/>
                </a:solidFill>
              </a:rPr>
              <a:t> – </a:t>
            </a:r>
            <a:r>
              <a:rPr lang="ru-RU" sz="2800" dirty="0" err="1">
                <a:solidFill>
                  <a:prstClr val="black"/>
                </a:solidFill>
              </a:rPr>
              <a:t>каталізатор</a:t>
            </a:r>
            <a:r>
              <a:rPr lang="ru-RU" sz="2800" dirty="0">
                <a:solidFill>
                  <a:prstClr val="black"/>
                </a:solidFill>
              </a:rPr>
              <a:t>: один з </a:t>
            </a:r>
            <a:r>
              <a:rPr lang="ru-RU" sz="2800" dirty="0" err="1">
                <a:solidFill>
                  <a:prstClr val="black"/>
                </a:solidFill>
              </a:rPr>
              <a:t>утворених</a:t>
            </a:r>
            <a:r>
              <a:rPr lang="ru-RU" sz="2800" dirty="0">
                <a:solidFill>
                  <a:prstClr val="black"/>
                </a:solidFill>
              </a:rPr>
              <a:t> </a:t>
            </a:r>
            <a:r>
              <a:rPr lang="ru-RU" sz="2800" dirty="0" err="1">
                <a:solidFill>
                  <a:prstClr val="black"/>
                </a:solidFill>
              </a:rPr>
              <a:t>продуктів</a:t>
            </a:r>
            <a:r>
              <a:rPr lang="ru-RU" sz="2800" dirty="0">
                <a:solidFill>
                  <a:prstClr val="black"/>
                </a:solidFill>
              </a:rPr>
              <a:t>.</a:t>
            </a: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dirty="0">
              <a:solidFill>
                <a:prstClr val="black"/>
              </a:solidFill>
            </a:endParaRP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err="1">
                <a:solidFill>
                  <a:prstClr val="black"/>
                </a:solidFill>
              </a:rPr>
              <a:t>Каталіз</a:t>
            </a:r>
            <a:r>
              <a:rPr lang="ru-RU" sz="2800" dirty="0">
                <a:solidFill>
                  <a:prstClr val="black"/>
                </a:solidFill>
              </a:rPr>
              <a:t> </a:t>
            </a:r>
            <a:r>
              <a:rPr lang="ru-RU" sz="2800" dirty="0" err="1">
                <a:solidFill>
                  <a:prstClr val="black"/>
                </a:solidFill>
              </a:rPr>
              <a:t>буває</a:t>
            </a:r>
            <a:r>
              <a:rPr lang="ru-RU" sz="2800" dirty="0">
                <a:solidFill>
                  <a:prstClr val="black"/>
                </a:solidFill>
              </a:rPr>
              <a:t>: </a:t>
            </a: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dirty="0">
                <a:solidFill>
                  <a:prstClr val="black"/>
                </a:solidFill>
              </a:rPr>
              <a:t>         </a:t>
            </a:r>
            <a:r>
              <a:rPr lang="ru-RU" sz="2800" b="1" dirty="0" err="1">
                <a:solidFill>
                  <a:srgbClr val="FF0000"/>
                </a:solidFill>
              </a:rPr>
              <a:t>гомогений</a:t>
            </a:r>
            <a:r>
              <a:rPr lang="ru-RU" sz="2800" b="1" dirty="0">
                <a:solidFill>
                  <a:srgbClr val="FF0000"/>
                </a:solidFill>
              </a:rPr>
              <a:t>, </a:t>
            </a: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dirty="0">
                <a:solidFill>
                  <a:srgbClr val="FF0000"/>
                </a:solidFill>
              </a:rPr>
              <a:t>         </a:t>
            </a:r>
            <a:r>
              <a:rPr lang="ru-RU" sz="2800" b="1" dirty="0" err="1">
                <a:solidFill>
                  <a:srgbClr val="FF0000"/>
                </a:solidFill>
              </a:rPr>
              <a:t>гетерогений</a:t>
            </a:r>
            <a:r>
              <a:rPr lang="ru-RU" sz="2800" b="1" dirty="0">
                <a:solidFill>
                  <a:srgbClr val="FF0000"/>
                </a:solidFill>
              </a:rPr>
              <a:t>, </a:t>
            </a: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dirty="0">
                <a:solidFill>
                  <a:srgbClr val="FF0000"/>
                </a:solidFill>
              </a:rPr>
              <a:t>         </a:t>
            </a:r>
            <a:r>
              <a:rPr lang="ru-RU" sz="2800" b="1" dirty="0" err="1">
                <a:solidFill>
                  <a:srgbClr val="FF0000"/>
                </a:solidFill>
              </a:rPr>
              <a:t>мікрогетерогений</a:t>
            </a:r>
            <a:r>
              <a:rPr lang="ru-RU" sz="2800" b="1" dirty="0">
                <a:solidFill>
                  <a:srgbClr val="FF0000"/>
                </a:solidFill>
              </a:rPr>
              <a:t>, </a:t>
            </a: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dirty="0">
                <a:solidFill>
                  <a:srgbClr val="FF0000"/>
                </a:solidFill>
              </a:rPr>
              <a:t>         кислотно-</a:t>
            </a:r>
            <a:r>
              <a:rPr lang="ru-RU" sz="2800" b="1" dirty="0" err="1">
                <a:solidFill>
                  <a:srgbClr val="FF0000"/>
                </a:solidFill>
              </a:rPr>
              <a:t>основний</a:t>
            </a:r>
            <a:r>
              <a:rPr lang="ru-RU" sz="2800" b="1" dirty="0">
                <a:solidFill>
                  <a:srgbClr val="FF0000"/>
                </a:solidFill>
              </a:rPr>
              <a:t> (</a:t>
            </a:r>
            <a:r>
              <a:rPr lang="ru-RU" sz="2800" b="1" dirty="0" err="1">
                <a:solidFill>
                  <a:srgbClr val="FF0000"/>
                </a:solidFill>
              </a:rPr>
              <a:t>заснований</a:t>
            </a:r>
            <a:r>
              <a:rPr lang="ru-RU" sz="2800" b="1" dirty="0">
                <a:solidFill>
                  <a:srgbClr val="FF0000"/>
                </a:solidFill>
              </a:rPr>
              <a:t> на </a:t>
            </a:r>
            <a:r>
              <a:rPr lang="ru-RU" sz="2800" b="1" dirty="0" err="1">
                <a:solidFill>
                  <a:srgbClr val="FF0000"/>
                </a:solidFill>
              </a:rPr>
              <a:t>теорії</a:t>
            </a:r>
            <a:r>
              <a:rPr lang="ru-RU" sz="2800" b="1" dirty="0">
                <a:solidFill>
                  <a:srgbClr val="FF0000"/>
                </a:solidFill>
              </a:rPr>
              <a:t> </a:t>
            </a:r>
            <a:r>
              <a:rPr lang="ru-RU" sz="2800" b="1" dirty="0" err="1">
                <a:solidFill>
                  <a:srgbClr val="FF0000"/>
                </a:solidFill>
              </a:rPr>
              <a:t>адсорбції</a:t>
            </a:r>
            <a:r>
              <a:rPr lang="ru-RU" sz="2800" b="1" dirty="0">
                <a:solidFill>
                  <a:srgbClr val="FF0000"/>
                </a:solidFill>
              </a:rPr>
              <a:t>).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9080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00" y="23813"/>
            <a:ext cx="9144000" cy="741362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0000"/>
                </a:solidFill>
              </a:rPr>
              <a:t>ФЕРМЕНТАТИВНИЙ КАТАЛІЗ, МІКРОГЕТЕРОГЕНИЙ КАТАЛІЗ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20713"/>
            <a:ext cx="9144000" cy="6237287"/>
          </a:xfrm>
        </p:spPr>
        <p:txBody>
          <a:bodyPr rtlCol="0">
            <a:noAutofit/>
          </a:bodyPr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500" b="1" dirty="0">
                <a:solidFill>
                  <a:srgbClr val="FF0000"/>
                </a:solidFill>
              </a:rPr>
              <a:t>ФЕРМЕНТИ</a:t>
            </a:r>
            <a:r>
              <a:rPr lang="ru-RU" sz="2500" dirty="0"/>
              <a:t> – </a:t>
            </a:r>
            <a:r>
              <a:rPr lang="ru-RU" sz="2500" dirty="0" err="1"/>
              <a:t>біологічні</a:t>
            </a:r>
            <a:r>
              <a:rPr lang="ru-RU" sz="2500" dirty="0"/>
              <a:t> </a:t>
            </a:r>
            <a:r>
              <a:rPr lang="ru-RU" sz="2500" dirty="0" err="1"/>
              <a:t>каталізатори</a:t>
            </a:r>
            <a:endParaRPr lang="ru-RU" sz="2500" dirty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500" dirty="0" err="1"/>
              <a:t>Бувають</a:t>
            </a:r>
            <a:r>
              <a:rPr lang="ru-RU" sz="2500" dirty="0"/>
              <a:t> – </a:t>
            </a:r>
            <a:r>
              <a:rPr lang="ru-RU" sz="2500" b="1" dirty="0" err="1">
                <a:solidFill>
                  <a:srgbClr val="FF0000"/>
                </a:solidFill>
              </a:rPr>
              <a:t>прості</a:t>
            </a:r>
            <a:r>
              <a:rPr lang="ru-RU" sz="2500" dirty="0">
                <a:solidFill>
                  <a:srgbClr val="FF0000"/>
                </a:solidFill>
              </a:rPr>
              <a:t> </a:t>
            </a:r>
            <a:r>
              <a:rPr lang="ru-RU" sz="2500" dirty="0"/>
              <a:t>(</a:t>
            </a:r>
            <a:r>
              <a:rPr lang="ru-RU" sz="2500" dirty="0" err="1"/>
              <a:t>мають</a:t>
            </a:r>
            <a:r>
              <a:rPr lang="ru-RU" sz="2500" dirty="0"/>
              <a:t> </a:t>
            </a:r>
            <a:r>
              <a:rPr lang="ru-RU" sz="2500" dirty="0" err="1"/>
              <a:t>тільки</a:t>
            </a:r>
            <a:r>
              <a:rPr lang="ru-RU" sz="2500" dirty="0"/>
              <a:t> </a:t>
            </a:r>
            <a:r>
              <a:rPr lang="ru-RU" sz="2500" dirty="0" err="1"/>
              <a:t>білкову</a:t>
            </a:r>
            <a:r>
              <a:rPr lang="ru-RU" sz="2500" dirty="0"/>
              <a:t> </a:t>
            </a:r>
            <a:r>
              <a:rPr lang="ru-RU" sz="2500" dirty="0" err="1"/>
              <a:t>частину</a:t>
            </a:r>
            <a:r>
              <a:rPr lang="ru-RU" sz="2500" dirty="0"/>
              <a:t>) і </a:t>
            </a:r>
            <a:r>
              <a:rPr lang="ru-RU" sz="2500" b="1" dirty="0" err="1">
                <a:solidFill>
                  <a:srgbClr val="FF0000"/>
                </a:solidFill>
              </a:rPr>
              <a:t>складні</a:t>
            </a:r>
            <a:r>
              <a:rPr lang="ru-RU" sz="2500" b="1" dirty="0">
                <a:solidFill>
                  <a:srgbClr val="FF0000"/>
                </a:solidFill>
              </a:rPr>
              <a:t> </a:t>
            </a:r>
            <a:r>
              <a:rPr lang="ru-RU" sz="2500" dirty="0"/>
              <a:t>(</a:t>
            </a:r>
            <a:r>
              <a:rPr lang="ru-RU" sz="2500" dirty="0" err="1"/>
              <a:t>мають</a:t>
            </a:r>
            <a:r>
              <a:rPr lang="ru-RU" sz="2500" dirty="0"/>
              <a:t> </a:t>
            </a:r>
            <a:r>
              <a:rPr lang="ru-RU" sz="2500" dirty="0" err="1"/>
              <a:t>білкову</a:t>
            </a:r>
            <a:r>
              <a:rPr lang="ru-RU" sz="2500" dirty="0"/>
              <a:t> і </a:t>
            </a:r>
            <a:r>
              <a:rPr lang="ru-RU" sz="2500" dirty="0" err="1"/>
              <a:t>небілкову</a:t>
            </a:r>
            <a:r>
              <a:rPr lang="ru-RU" sz="2500" dirty="0"/>
              <a:t> </a:t>
            </a:r>
            <a:r>
              <a:rPr lang="ru-RU" sz="2500" dirty="0" err="1"/>
              <a:t>частини</a:t>
            </a:r>
            <a:r>
              <a:rPr lang="ru-RU" sz="2500" dirty="0"/>
              <a:t> – кофермент)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500" b="1" dirty="0" err="1">
                <a:solidFill>
                  <a:srgbClr val="990033"/>
                </a:solidFill>
              </a:rPr>
              <a:t>Особливості</a:t>
            </a:r>
            <a:r>
              <a:rPr lang="ru-RU" sz="2500" b="1" dirty="0">
                <a:solidFill>
                  <a:srgbClr val="990033"/>
                </a:solidFill>
              </a:rPr>
              <a:t>: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ru-RU" sz="2500" b="1" i="1" dirty="0" err="1">
                <a:solidFill>
                  <a:srgbClr val="FF0000"/>
                </a:solidFill>
              </a:rPr>
              <a:t>Висока</a:t>
            </a:r>
            <a:r>
              <a:rPr lang="ru-RU" sz="2500" b="1" i="1" dirty="0">
                <a:solidFill>
                  <a:srgbClr val="FF0000"/>
                </a:solidFill>
              </a:rPr>
              <a:t> </a:t>
            </a:r>
            <a:r>
              <a:rPr lang="ru-RU" sz="2500" b="1" i="1" dirty="0" err="1">
                <a:solidFill>
                  <a:srgbClr val="FF0000"/>
                </a:solidFill>
              </a:rPr>
              <a:t>ефективність</a:t>
            </a:r>
            <a:r>
              <a:rPr lang="ru-RU" sz="2500" b="1" i="1" dirty="0">
                <a:solidFill>
                  <a:srgbClr val="FF0000"/>
                </a:solidFill>
              </a:rPr>
              <a:t>.  </a:t>
            </a:r>
            <a:r>
              <a:rPr lang="ru-RU" sz="2500" dirty="0" err="1"/>
              <a:t>Е</a:t>
            </a:r>
            <a:r>
              <a:rPr lang="ru-RU" sz="2500" baseline="-25000" dirty="0" err="1"/>
              <a:t>а</a:t>
            </a:r>
            <a:r>
              <a:rPr lang="ru-RU" sz="2500" dirty="0"/>
              <a:t> </a:t>
            </a:r>
            <a:r>
              <a:rPr lang="ru-RU" sz="2500" dirty="0" err="1"/>
              <a:t>біохімічних</a:t>
            </a:r>
            <a:r>
              <a:rPr lang="ru-RU" sz="2500" dirty="0"/>
              <a:t> </a:t>
            </a:r>
            <a:r>
              <a:rPr lang="ru-RU" sz="2500" dirty="0" err="1"/>
              <a:t>процесів</a:t>
            </a:r>
            <a:r>
              <a:rPr lang="ru-RU" sz="2500" dirty="0"/>
              <a:t> в 2-3 раза </a:t>
            </a:r>
            <a:r>
              <a:rPr lang="ru-RU" sz="2500" dirty="0" err="1"/>
              <a:t>нижче</a:t>
            </a:r>
            <a:r>
              <a:rPr lang="ru-RU" sz="2500" dirty="0"/>
              <a:t>, </a:t>
            </a:r>
            <a:r>
              <a:rPr lang="ru-RU" sz="2500" dirty="0" err="1"/>
              <a:t>чим</a:t>
            </a:r>
            <a:r>
              <a:rPr lang="ru-RU" sz="2500" dirty="0"/>
              <a:t> </a:t>
            </a:r>
            <a:r>
              <a:rPr lang="ru-RU" sz="2500" dirty="0" err="1"/>
              <a:t>Е</a:t>
            </a:r>
            <a:r>
              <a:rPr lang="ru-RU" sz="2500" baseline="-25000" dirty="0" err="1"/>
              <a:t>а</a:t>
            </a:r>
            <a:r>
              <a:rPr lang="ru-RU" sz="2500" dirty="0"/>
              <a:t> </a:t>
            </a:r>
            <a:r>
              <a:rPr lang="ru-RU" sz="2500" dirty="0" err="1"/>
              <a:t>звичайних</a:t>
            </a:r>
            <a:r>
              <a:rPr lang="ru-RU" sz="2500" dirty="0"/>
              <a:t> </a:t>
            </a:r>
            <a:r>
              <a:rPr lang="ru-RU" sz="2500" dirty="0" err="1"/>
              <a:t>хімічних</a:t>
            </a:r>
            <a:r>
              <a:rPr lang="ru-RU" sz="2500" dirty="0"/>
              <a:t> </a:t>
            </a:r>
            <a:r>
              <a:rPr lang="ru-RU" sz="2500" dirty="0" err="1"/>
              <a:t>процесів</a:t>
            </a:r>
            <a:r>
              <a:rPr lang="ru-RU" sz="2500" dirty="0"/>
              <a:t>, тому </a:t>
            </a:r>
            <a:r>
              <a:rPr lang="ru-RU" sz="2500" dirty="0" err="1"/>
              <a:t>ферменти</a:t>
            </a:r>
            <a:r>
              <a:rPr lang="ru-RU" sz="2500" dirty="0"/>
              <a:t> </a:t>
            </a:r>
            <a:r>
              <a:rPr lang="ru-RU" sz="2500" dirty="0" err="1"/>
              <a:t>діють</a:t>
            </a:r>
            <a:r>
              <a:rPr lang="ru-RU" sz="2500" dirty="0"/>
              <a:t> у 10</a:t>
            </a:r>
            <a:r>
              <a:rPr lang="ru-RU" sz="2500" baseline="30000" dirty="0"/>
              <a:t>3</a:t>
            </a:r>
            <a:r>
              <a:rPr lang="ru-RU" sz="2500" dirty="0"/>
              <a:t>–10 </a:t>
            </a:r>
            <a:r>
              <a:rPr lang="ru-RU" sz="2500" baseline="30000" dirty="0"/>
              <a:t>6</a:t>
            </a:r>
            <a:r>
              <a:rPr lang="ru-RU" sz="2500" dirty="0"/>
              <a:t> </a:t>
            </a:r>
            <a:r>
              <a:rPr lang="ru-RU" sz="2500" dirty="0" err="1"/>
              <a:t>разів</a:t>
            </a:r>
            <a:r>
              <a:rPr lang="ru-RU" sz="2500" dirty="0"/>
              <a:t> </a:t>
            </a:r>
            <a:r>
              <a:rPr lang="ru-RU" sz="2500" dirty="0" err="1"/>
              <a:t>швидше</a:t>
            </a:r>
            <a:r>
              <a:rPr lang="ru-RU" sz="2500" dirty="0"/>
              <a:t>, </a:t>
            </a:r>
            <a:r>
              <a:rPr lang="ru-RU" sz="2500" dirty="0" err="1"/>
              <a:t>ніж</a:t>
            </a:r>
            <a:r>
              <a:rPr lang="ru-RU" sz="2500" dirty="0"/>
              <a:t> </a:t>
            </a:r>
            <a:r>
              <a:rPr lang="ru-RU" sz="2500" dirty="0" err="1"/>
              <a:t>небіологічні</a:t>
            </a:r>
            <a:r>
              <a:rPr lang="ru-RU" sz="2500" dirty="0"/>
              <a:t> </a:t>
            </a:r>
            <a:r>
              <a:rPr lang="ru-RU" sz="2500" dirty="0" err="1"/>
              <a:t>каталізатори</a:t>
            </a:r>
            <a:r>
              <a:rPr lang="ru-RU" sz="2500" dirty="0"/>
              <a:t>. </a:t>
            </a:r>
            <a:r>
              <a:rPr lang="ru-RU" sz="2500" dirty="0" err="1"/>
              <a:t>Така</a:t>
            </a:r>
            <a:r>
              <a:rPr lang="ru-RU" sz="2500" dirty="0"/>
              <a:t> </a:t>
            </a:r>
            <a:r>
              <a:rPr lang="ru-RU" sz="2500" dirty="0" err="1"/>
              <a:t>ефективність</a:t>
            </a:r>
            <a:r>
              <a:rPr lang="ru-RU" sz="2500" dirty="0"/>
              <a:t> </a:t>
            </a:r>
            <a:r>
              <a:rPr lang="ru-RU" sz="2500" dirty="0" err="1"/>
              <a:t>пояснюється</a:t>
            </a:r>
            <a:r>
              <a:rPr lang="ru-RU" sz="2500" dirty="0"/>
              <a:t> </a:t>
            </a:r>
            <a:r>
              <a:rPr lang="ru-RU" sz="2500" dirty="0" err="1"/>
              <a:t>ефектами</a:t>
            </a:r>
            <a:r>
              <a:rPr lang="ru-RU" sz="2500" dirty="0"/>
              <a:t>: </a:t>
            </a: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ru-RU" sz="2500" i="1" dirty="0">
                <a:solidFill>
                  <a:srgbClr val="FF0000"/>
                </a:solidFill>
              </a:rPr>
              <a:t>                                                    </a:t>
            </a:r>
            <a:r>
              <a:rPr lang="ru-RU" sz="2500" i="1" dirty="0" err="1">
                <a:solidFill>
                  <a:srgbClr val="FF0000"/>
                </a:solidFill>
              </a:rPr>
              <a:t>концентраційним</a:t>
            </a:r>
            <a:r>
              <a:rPr lang="ru-RU" sz="2500" i="1" dirty="0">
                <a:solidFill>
                  <a:srgbClr val="FF0000"/>
                </a:solidFill>
              </a:rPr>
              <a:t>; 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500" i="1" dirty="0">
                <a:solidFill>
                  <a:srgbClr val="FF0000"/>
                </a:solidFill>
              </a:rPr>
              <a:t>                                                    </a:t>
            </a:r>
            <a:r>
              <a:rPr lang="ru-RU" sz="2500" i="1" dirty="0" err="1" smtClean="0">
                <a:solidFill>
                  <a:srgbClr val="FF0000"/>
                </a:solidFill>
              </a:rPr>
              <a:t>орі</a:t>
            </a:r>
            <a:r>
              <a:rPr lang="uk-UA" sz="2500" i="1" dirty="0" smtClean="0">
                <a:solidFill>
                  <a:srgbClr val="FF0000"/>
                </a:solidFill>
              </a:rPr>
              <a:t>є</a:t>
            </a:r>
            <a:r>
              <a:rPr lang="ru-RU" sz="2500" i="1" dirty="0" err="1" smtClean="0">
                <a:solidFill>
                  <a:srgbClr val="FF0000"/>
                </a:solidFill>
              </a:rPr>
              <a:t>нтаційним</a:t>
            </a:r>
            <a:r>
              <a:rPr lang="ru-RU" sz="2500" i="1" dirty="0">
                <a:solidFill>
                  <a:srgbClr val="FF0000"/>
                </a:solidFill>
              </a:rPr>
              <a:t>; 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500" i="1" dirty="0">
                <a:solidFill>
                  <a:srgbClr val="FF0000"/>
                </a:solidFill>
              </a:rPr>
              <a:t>                                                    </a:t>
            </a:r>
            <a:r>
              <a:rPr lang="ru-RU" sz="2500" i="1" dirty="0" err="1">
                <a:solidFill>
                  <a:srgbClr val="FF0000"/>
                </a:solidFill>
              </a:rPr>
              <a:t>поліфункціональним</a:t>
            </a:r>
            <a:r>
              <a:rPr lang="ru-RU" sz="2500" i="1" dirty="0">
                <a:solidFill>
                  <a:srgbClr val="FF0000"/>
                </a:solidFill>
              </a:rPr>
              <a:t>.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500" i="1" dirty="0"/>
              <a:t>- </a:t>
            </a:r>
            <a:r>
              <a:rPr lang="ru-RU" sz="2500" b="1" i="1" dirty="0" err="1">
                <a:solidFill>
                  <a:srgbClr val="FF0000"/>
                </a:solidFill>
              </a:rPr>
              <a:t>Специфічність</a:t>
            </a:r>
            <a:r>
              <a:rPr lang="ru-RU" sz="2500" i="1" dirty="0"/>
              <a:t>;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500" i="1" dirty="0"/>
              <a:t>- </a:t>
            </a:r>
            <a:r>
              <a:rPr lang="ru-RU" sz="2500" b="1" i="1" dirty="0" err="1">
                <a:solidFill>
                  <a:srgbClr val="FF0000"/>
                </a:solidFill>
              </a:rPr>
              <a:t>М’ягкі</a:t>
            </a:r>
            <a:r>
              <a:rPr lang="ru-RU" sz="2500" b="1" i="1" dirty="0">
                <a:solidFill>
                  <a:srgbClr val="FF0000"/>
                </a:solidFill>
              </a:rPr>
              <a:t> </a:t>
            </a:r>
            <a:r>
              <a:rPr lang="ru-RU" sz="2500" b="1" i="1" dirty="0" err="1">
                <a:solidFill>
                  <a:srgbClr val="FF0000"/>
                </a:solidFill>
              </a:rPr>
              <a:t>умови</a:t>
            </a:r>
            <a:r>
              <a:rPr lang="ru-RU" sz="2500" b="1" i="1" dirty="0">
                <a:solidFill>
                  <a:srgbClr val="FF0000"/>
                </a:solidFill>
              </a:rPr>
              <a:t> </a:t>
            </a:r>
            <a:r>
              <a:rPr lang="ru-RU" sz="2500" b="1" i="1" dirty="0" err="1">
                <a:solidFill>
                  <a:srgbClr val="FF0000"/>
                </a:solidFill>
              </a:rPr>
              <a:t>протікання</a:t>
            </a:r>
            <a:r>
              <a:rPr lang="ru-RU" sz="2500" b="1" i="1" dirty="0">
                <a:solidFill>
                  <a:srgbClr val="FF0000"/>
                </a:solidFill>
              </a:rPr>
              <a:t> </a:t>
            </a:r>
            <a:r>
              <a:rPr lang="ru-RU" sz="2500" b="1" i="1" dirty="0" err="1">
                <a:solidFill>
                  <a:srgbClr val="FF0000"/>
                </a:solidFill>
              </a:rPr>
              <a:t>реакцій</a:t>
            </a:r>
            <a:r>
              <a:rPr lang="ru-RU" sz="2500" i="1" dirty="0"/>
              <a:t> (</a:t>
            </a:r>
            <a:r>
              <a:rPr lang="ru-RU" sz="2500" dirty="0" err="1"/>
              <a:t>атмосферний</a:t>
            </a:r>
            <a:r>
              <a:rPr lang="ru-RU" sz="2500" dirty="0"/>
              <a:t> </a:t>
            </a:r>
            <a:r>
              <a:rPr lang="ru-RU" sz="2500" dirty="0" err="1"/>
              <a:t>тиск</a:t>
            </a:r>
            <a:r>
              <a:rPr lang="ru-RU" sz="2500" dirty="0"/>
              <a:t>, </a:t>
            </a:r>
            <a:r>
              <a:rPr lang="ru-RU" sz="2500" dirty="0" err="1"/>
              <a:t>низькі</a:t>
            </a:r>
            <a:r>
              <a:rPr lang="ru-RU" sz="2500" dirty="0"/>
              <a:t> </a:t>
            </a:r>
            <a:r>
              <a:rPr lang="ru-RU" sz="2500" dirty="0" err="1"/>
              <a:t>температури</a:t>
            </a:r>
            <a:r>
              <a:rPr lang="ru-RU" sz="2500" dirty="0"/>
              <a:t> і </a:t>
            </a:r>
            <a:r>
              <a:rPr lang="ru-RU" sz="2500" dirty="0" err="1"/>
              <a:t>вузький</a:t>
            </a:r>
            <a:r>
              <a:rPr lang="ru-RU" sz="2500" dirty="0"/>
              <a:t> </a:t>
            </a:r>
            <a:r>
              <a:rPr lang="ru-RU" sz="2500" dirty="0" err="1"/>
              <a:t>інтервал</a:t>
            </a:r>
            <a:r>
              <a:rPr lang="ru-RU" sz="2500" dirty="0"/>
              <a:t> рН живого </a:t>
            </a:r>
            <a:r>
              <a:rPr lang="ru-RU" sz="2500" dirty="0" err="1"/>
              <a:t>організму</a:t>
            </a:r>
            <a:r>
              <a:rPr lang="ru-RU" sz="2500" dirty="0"/>
              <a:t>). </a:t>
            </a:r>
          </a:p>
        </p:txBody>
      </p:sp>
    </p:spTree>
    <p:extLst>
      <p:ext uri="{BB962C8B-B14F-4D97-AF65-F5344CB8AC3E}">
        <p14:creationId xmlns:p14="http://schemas.microsoft.com/office/powerpoint/2010/main" val="775649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107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dirty="0">
                <a:solidFill>
                  <a:srgbClr val="C00000"/>
                </a:solidFill>
              </a:rPr>
              <a:t>ДОСЛІДЖЕННЯ В ОБЛАСТІ КАТАЛІЗУ В УКРАЇНІ</a:t>
            </a:r>
          </a:p>
        </p:txBody>
      </p:sp>
      <p:sp>
        <p:nvSpPr>
          <p:cNvPr id="74754" name="Объект 2"/>
          <p:cNvSpPr>
            <a:spLocks noGrp="1"/>
          </p:cNvSpPr>
          <p:nvPr>
            <p:ph idx="1"/>
          </p:nvPr>
        </p:nvSpPr>
        <p:spPr>
          <a:xfrm>
            <a:off x="0" y="908050"/>
            <a:ext cx="9144000" cy="5949950"/>
          </a:xfrm>
        </p:spPr>
        <p:txBody>
          <a:bodyPr/>
          <a:lstStyle/>
          <a:p>
            <a:pPr marL="0" indent="0">
              <a:buNone/>
            </a:pPr>
            <a:r>
              <a:rPr lang="ru-RU" sz="2800" b="1" u="sng" dirty="0">
                <a:solidFill>
                  <a:srgbClr val="C00000"/>
                </a:solidFill>
              </a:rPr>
              <a:t>Л.В. </a:t>
            </a:r>
            <a:r>
              <a:rPr lang="ru-RU" sz="2800" b="1" u="sng" dirty="0" err="1">
                <a:solidFill>
                  <a:srgbClr val="C00000"/>
                </a:solidFill>
              </a:rPr>
              <a:t>Пісаржевський</a:t>
            </a:r>
            <a:r>
              <a:rPr lang="ru-RU" sz="2800" b="1" u="sng" dirty="0">
                <a:solidFill>
                  <a:srgbClr val="C00000"/>
                </a:solidFill>
              </a:rPr>
              <a:t> і  В.А. </a:t>
            </a:r>
            <a:r>
              <a:rPr lang="ru-RU" sz="2800" b="1" u="sng" dirty="0" err="1">
                <a:solidFill>
                  <a:srgbClr val="C00000"/>
                </a:solidFill>
              </a:rPr>
              <a:t>Ройтер</a:t>
            </a:r>
            <a:r>
              <a:rPr lang="ru-RU" sz="2800" b="1" u="sng" dirty="0">
                <a:solidFill>
                  <a:srgbClr val="C00000"/>
                </a:solidFill>
              </a:rPr>
              <a:t>  </a:t>
            </a:r>
            <a:r>
              <a:rPr lang="ru-RU" sz="2800" dirty="0" err="1"/>
              <a:t>обґрунтували</a:t>
            </a:r>
            <a:r>
              <a:rPr lang="ru-RU" sz="2800" dirty="0"/>
              <a:t> роль </a:t>
            </a:r>
            <a:r>
              <a:rPr lang="ru-RU" sz="2800" dirty="0" err="1"/>
              <a:t>електронних</a:t>
            </a:r>
            <a:r>
              <a:rPr lang="ru-RU" sz="2800" dirty="0"/>
              <a:t> </a:t>
            </a:r>
            <a:r>
              <a:rPr lang="ru-RU" sz="2800" dirty="0" err="1"/>
              <a:t>уявлень</a:t>
            </a:r>
            <a:r>
              <a:rPr lang="ru-RU" sz="2800" dirty="0"/>
              <a:t> в </a:t>
            </a:r>
            <a:r>
              <a:rPr lang="ru-RU" sz="2800" dirty="0" err="1"/>
              <a:t>механізмі</a:t>
            </a:r>
            <a:r>
              <a:rPr lang="ru-RU" sz="2800" dirty="0"/>
              <a:t> </a:t>
            </a:r>
            <a:r>
              <a:rPr lang="ru-RU" sz="2800" dirty="0" err="1"/>
              <a:t>каталізу</a:t>
            </a:r>
            <a:r>
              <a:rPr lang="ru-RU" sz="2800" dirty="0"/>
              <a:t>.</a:t>
            </a:r>
          </a:p>
          <a:p>
            <a:pPr marL="0" indent="0">
              <a:buFont typeface="Arial" charset="0"/>
              <a:buNone/>
            </a:pPr>
            <a:r>
              <a:rPr lang="ru-RU" sz="2800" b="1" u="sng" dirty="0">
                <a:solidFill>
                  <a:srgbClr val="C00000"/>
                </a:solidFill>
              </a:rPr>
              <a:t>М.В. Поляков</a:t>
            </a:r>
          </a:p>
          <a:p>
            <a:pPr marL="0" indent="0">
              <a:buFont typeface="Arial" charset="0"/>
              <a:buNone/>
            </a:pPr>
            <a:endParaRPr lang="ru-RU" sz="2800" b="1" u="sng" dirty="0">
              <a:solidFill>
                <a:srgbClr val="C00000"/>
              </a:solidFill>
            </a:endParaRPr>
          </a:p>
          <a:p>
            <a:pPr marL="0" indent="0">
              <a:buFont typeface="Arial" charset="0"/>
              <a:buNone/>
            </a:pPr>
            <a:endParaRPr lang="ru-RU" sz="2800" b="1" u="sng" dirty="0">
              <a:solidFill>
                <a:srgbClr val="C00000"/>
              </a:solidFill>
            </a:endParaRPr>
          </a:p>
          <a:p>
            <a:pPr marL="0" indent="0">
              <a:buFont typeface="Arial" charset="0"/>
              <a:buNone/>
            </a:pPr>
            <a:r>
              <a:rPr lang="ru-RU" sz="2800" b="1" u="sng" dirty="0">
                <a:solidFill>
                  <a:srgbClr val="C00000"/>
                </a:solidFill>
              </a:rPr>
              <a:t>Г.І. </a:t>
            </a:r>
            <a:r>
              <a:rPr lang="ru-RU" sz="2800" b="1" u="sng" dirty="0" err="1">
                <a:solidFill>
                  <a:srgbClr val="C00000"/>
                </a:solidFill>
              </a:rPr>
              <a:t>Голодець</a:t>
            </a:r>
            <a:endParaRPr lang="ru-RU" sz="2800" b="1" u="sng" dirty="0">
              <a:solidFill>
                <a:srgbClr val="C00000"/>
              </a:solidFill>
            </a:endParaRPr>
          </a:p>
          <a:p>
            <a:pPr marL="0" indent="0">
              <a:buFont typeface="Arial" charset="0"/>
              <a:buNone/>
            </a:pPr>
            <a:endParaRPr lang="ru-RU" sz="2800" b="1" u="sng" dirty="0">
              <a:solidFill>
                <a:srgbClr val="C00000"/>
              </a:solidFill>
            </a:endParaRPr>
          </a:p>
          <a:p>
            <a:pPr marL="0" indent="0" algn="just">
              <a:buFont typeface="Arial" charset="0"/>
              <a:buNone/>
            </a:pPr>
            <a:endParaRPr lang="ru-RU" sz="2000" dirty="0"/>
          </a:p>
          <a:p>
            <a:pPr marL="0" indent="0" algn="just">
              <a:buNone/>
            </a:pPr>
            <a:endParaRPr lang="ru-RU" sz="2400" dirty="0"/>
          </a:p>
          <a:p>
            <a:pPr marL="0" indent="0" algn="just">
              <a:buNone/>
            </a:pPr>
            <a:endParaRPr lang="en-US" sz="2400" dirty="0" smtClean="0"/>
          </a:p>
          <a:p>
            <a:pPr marL="0" indent="0" algn="just">
              <a:buNone/>
            </a:pPr>
            <a:r>
              <a:rPr lang="ru-RU" sz="2400" dirty="0" err="1" smtClean="0"/>
              <a:t>Інститут</a:t>
            </a:r>
            <a:r>
              <a:rPr lang="ru-RU" sz="2400" dirty="0" smtClean="0"/>
              <a:t> </a:t>
            </a:r>
            <a:r>
              <a:rPr lang="ru-RU" sz="2400" dirty="0" err="1"/>
              <a:t>фізичнох</a:t>
            </a:r>
            <a:r>
              <a:rPr lang="ru-RU" sz="2400" dirty="0"/>
              <a:t> </a:t>
            </a:r>
            <a:r>
              <a:rPr lang="ru-RU" sz="2400" dirty="0" err="1"/>
              <a:t>хімії</a:t>
            </a:r>
            <a:r>
              <a:rPr lang="ru-RU" sz="2400" dirty="0"/>
              <a:t> </a:t>
            </a:r>
            <a:r>
              <a:rPr lang="ru-RU" sz="2400" dirty="0" err="1"/>
              <a:t>ім</a:t>
            </a:r>
            <a:r>
              <a:rPr lang="ru-RU" sz="2400" dirty="0"/>
              <a:t>. Л.В. </a:t>
            </a:r>
            <a:r>
              <a:rPr lang="ru-RU" sz="2400" dirty="0" err="1"/>
              <a:t>Пісаржевського</a:t>
            </a:r>
            <a:r>
              <a:rPr lang="ru-RU" sz="2400" dirty="0"/>
              <a:t> НАН </a:t>
            </a:r>
            <a:r>
              <a:rPr lang="ru-RU" sz="2400" dirty="0" err="1"/>
              <a:t>України</a:t>
            </a:r>
            <a:r>
              <a:rPr lang="ru-RU" sz="2400" dirty="0"/>
              <a:t> – флагман </a:t>
            </a:r>
            <a:r>
              <a:rPr lang="ru-RU" sz="2400" dirty="0" err="1"/>
              <a:t>вітчизняної</a:t>
            </a:r>
            <a:r>
              <a:rPr lang="ru-RU" sz="2400" dirty="0"/>
              <a:t> науки про </a:t>
            </a:r>
            <a:r>
              <a:rPr lang="ru-RU" sz="2400" dirty="0" err="1"/>
              <a:t>каталіз</a:t>
            </a:r>
            <a:r>
              <a:rPr lang="ru-RU" sz="2400" dirty="0"/>
              <a:t>.</a:t>
            </a:r>
            <a:endParaRPr lang="ru-RU" sz="2800" b="1" u="sng" dirty="0">
              <a:solidFill>
                <a:srgbClr val="C00000"/>
              </a:solidFill>
            </a:endParaRPr>
          </a:p>
        </p:txBody>
      </p:sp>
      <p:cxnSp>
        <p:nvCxnSpPr>
          <p:cNvPr id="5" name="Прямая со стрелкой 4"/>
          <p:cNvCxnSpPr>
            <a:cxnSpLocks/>
          </p:cNvCxnSpPr>
          <p:nvPr/>
        </p:nvCxnSpPr>
        <p:spPr>
          <a:xfrm flipV="1">
            <a:off x="2625453" y="2273215"/>
            <a:ext cx="503783" cy="11279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>
            <a:cxnSpLocks/>
          </p:cNvCxnSpPr>
          <p:nvPr/>
        </p:nvCxnSpPr>
        <p:spPr>
          <a:xfrm>
            <a:off x="2551113" y="2715816"/>
            <a:ext cx="652462" cy="69492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203575" y="1945085"/>
            <a:ext cx="5184775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вперше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 дав </a:t>
            </a: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уявлення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 про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радикально-</a:t>
            </a: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ланцюговий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механізм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каталітичних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реакцій</a:t>
            </a:r>
            <a:endParaRPr lang="ru-RU" sz="240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03575" y="3173413"/>
            <a:ext cx="5540375" cy="8302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створив </a:t>
            </a: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теорію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 гетерогенно-гомогенного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каталізу</a:t>
            </a:r>
            <a:endParaRPr lang="ru-RU" sz="240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867025" y="4060031"/>
            <a:ext cx="6432550" cy="831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встановив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зв'язок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між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термодинамічними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 і </a:t>
            </a: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каталітичні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властивості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речовин</a:t>
            </a:r>
            <a:endParaRPr lang="ru-RU" sz="240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cxnSp>
        <p:nvCxnSpPr>
          <p:cNvPr id="23" name="Прямая со стрелкой 22"/>
          <p:cNvCxnSpPr>
            <a:cxnSpLocks/>
          </p:cNvCxnSpPr>
          <p:nvPr/>
        </p:nvCxnSpPr>
        <p:spPr>
          <a:xfrm>
            <a:off x="2184797" y="4329112"/>
            <a:ext cx="732631" cy="29368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Стрелка вниз 25"/>
          <p:cNvSpPr/>
          <p:nvPr/>
        </p:nvSpPr>
        <p:spPr>
          <a:xfrm>
            <a:off x="5097463" y="4875213"/>
            <a:ext cx="215900" cy="282575"/>
          </a:xfrm>
          <a:prstGeom prst="down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547773" y="5162709"/>
            <a:ext cx="6002028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основи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теорії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прогнозування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каталітичної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дії</a:t>
            </a:r>
            <a:endParaRPr lang="ru-RU" sz="2400" dirty="0">
              <a:solidFill>
                <a:prstClr val="black"/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54872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Заголовок 1"/>
          <p:cNvSpPr>
            <a:spLocks noGrp="1"/>
          </p:cNvSpPr>
          <p:nvPr>
            <p:ph type="title"/>
          </p:nvPr>
        </p:nvSpPr>
        <p:spPr>
          <a:xfrm>
            <a:off x="395288" y="0"/>
            <a:ext cx="8229600" cy="706438"/>
          </a:xfrm>
        </p:spPr>
        <p:txBody>
          <a:bodyPr/>
          <a:lstStyle/>
          <a:p>
            <a:r>
              <a:rPr lang="ru-RU" sz="3200" b="1" dirty="0">
                <a:solidFill>
                  <a:srgbClr val="C00000"/>
                </a:solidFill>
              </a:rPr>
              <a:t>ФЕРМЕНТАТИВНИЙ КАТАЛІЗ</a:t>
            </a:r>
          </a:p>
        </p:txBody>
      </p:sp>
      <p:sp>
        <p:nvSpPr>
          <p:cNvPr id="75778" name="Объект 2"/>
          <p:cNvSpPr>
            <a:spLocks noGrp="1"/>
          </p:cNvSpPr>
          <p:nvPr>
            <p:ph idx="1"/>
          </p:nvPr>
        </p:nvSpPr>
        <p:spPr>
          <a:xfrm>
            <a:off x="-9525" y="473075"/>
            <a:ext cx="9144000" cy="6310313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ru-RU" sz="2400" dirty="0" err="1"/>
              <a:t>Каталітична</a:t>
            </a:r>
            <a:r>
              <a:rPr lang="ru-RU" sz="2400" dirty="0"/>
              <a:t> </a:t>
            </a:r>
            <a:r>
              <a:rPr lang="ru-RU" sz="2400" dirty="0" err="1"/>
              <a:t>активність</a:t>
            </a:r>
            <a:r>
              <a:rPr lang="ru-RU" sz="2400" dirty="0"/>
              <a:t>                      </a:t>
            </a:r>
            <a:r>
              <a:rPr lang="ru-RU" sz="2400" dirty="0" err="1"/>
              <a:t>активність</a:t>
            </a:r>
            <a:r>
              <a:rPr lang="ru-RU" sz="2400" dirty="0"/>
              <a:t> </a:t>
            </a:r>
            <a:r>
              <a:rPr lang="ru-RU" sz="2400" dirty="0" err="1"/>
              <a:t>хімічних</a:t>
            </a:r>
            <a:r>
              <a:rPr lang="ru-RU" sz="2400" dirty="0"/>
              <a:t> </a:t>
            </a:r>
            <a:r>
              <a:rPr lang="ru-RU" sz="2400" dirty="0" err="1"/>
              <a:t>каталізаторів</a:t>
            </a:r>
            <a:r>
              <a:rPr lang="ru-RU" sz="2400" dirty="0"/>
              <a:t>  </a:t>
            </a:r>
            <a:r>
              <a:rPr lang="ru-RU" sz="2400" dirty="0" err="1">
                <a:solidFill>
                  <a:srgbClr val="000000"/>
                </a:solidFill>
              </a:rPr>
              <a:t>ферментів</a:t>
            </a:r>
            <a:r>
              <a:rPr lang="ru-RU" sz="2400" dirty="0"/>
              <a:t>.</a:t>
            </a:r>
          </a:p>
          <a:p>
            <a:pPr marL="0" indent="0">
              <a:buNone/>
            </a:pPr>
            <a:r>
              <a:rPr lang="ru-RU" sz="2400" dirty="0"/>
              <a:t>1862 р. А.Я. </a:t>
            </a:r>
            <a:r>
              <a:rPr lang="ru-RU" sz="2400" dirty="0" err="1"/>
              <a:t>Данілевський</a:t>
            </a:r>
            <a:r>
              <a:rPr lang="ru-RU" sz="2400" dirty="0"/>
              <a:t> – </a:t>
            </a:r>
            <a:r>
              <a:rPr lang="ru-RU" sz="2400" dirty="0" err="1"/>
              <a:t>виділив</a:t>
            </a:r>
            <a:r>
              <a:rPr lang="ru-RU" sz="2400" dirty="0"/>
              <a:t> і </a:t>
            </a:r>
            <a:r>
              <a:rPr lang="ru-RU" sz="2400" dirty="0" err="1"/>
              <a:t>ізолював</a:t>
            </a:r>
            <a:r>
              <a:rPr lang="ru-RU" sz="2400" dirty="0"/>
              <a:t> </a:t>
            </a:r>
            <a:r>
              <a:rPr lang="ru-RU" sz="2400" dirty="0" err="1"/>
              <a:t>ферменти</a:t>
            </a:r>
            <a:r>
              <a:rPr lang="ru-RU" sz="2400" dirty="0"/>
              <a:t>.</a:t>
            </a:r>
          </a:p>
          <a:p>
            <a:pPr marL="0" indent="0">
              <a:buFont typeface="Arial" charset="0"/>
              <a:buNone/>
            </a:pPr>
            <a:endParaRPr lang="ru-RU" sz="2400" dirty="0"/>
          </a:p>
          <a:p>
            <a:pPr marL="0" indent="0">
              <a:buFont typeface="Arial" charset="0"/>
              <a:buNone/>
            </a:pPr>
            <a:endParaRPr lang="ru-RU" sz="2400" dirty="0"/>
          </a:p>
          <a:p>
            <a:pPr marL="0" indent="0">
              <a:buFont typeface="Arial" charset="0"/>
              <a:buNone/>
            </a:pPr>
            <a:endParaRPr lang="ru-RU" sz="2400" dirty="0"/>
          </a:p>
          <a:p>
            <a:pPr marL="0" indent="0">
              <a:buFont typeface="Arial" charset="0"/>
              <a:buNone/>
            </a:pPr>
            <a:r>
              <a:rPr lang="ru-RU" sz="2400" dirty="0">
                <a:solidFill>
                  <a:srgbClr val="C00000"/>
                </a:solidFill>
              </a:rPr>
              <a:t>                                           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915816" y="457994"/>
            <a:ext cx="1441450" cy="738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prstClr val="black"/>
                </a:solidFill>
                <a:latin typeface="Calibri"/>
                <a:cs typeface="+mn-cs"/>
              </a:rPr>
              <a:t>&gt;&gt;&gt;&gt;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prstClr val="black"/>
                </a:solidFill>
                <a:latin typeface="Calibri"/>
                <a:cs typeface="+mn-cs"/>
              </a:rPr>
              <a:t> в млн. </a:t>
            </a:r>
            <a:r>
              <a:rPr lang="ru-RU" b="1" dirty="0" err="1">
                <a:solidFill>
                  <a:prstClr val="black"/>
                </a:solidFill>
                <a:latin typeface="Calibri"/>
                <a:cs typeface="+mn-cs"/>
              </a:rPr>
              <a:t>разів</a:t>
            </a:r>
            <a:endParaRPr lang="ru-RU" b="1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pic>
        <p:nvPicPr>
          <p:cNvPr id="7578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3813" y="1700213"/>
            <a:ext cx="2016126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003425" y="1700213"/>
            <a:ext cx="7032625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Ферментативні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реакції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характеризуються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 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1. </a:t>
            </a: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сильним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прискоренням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 (10</a:t>
            </a:r>
            <a:r>
              <a:rPr lang="ru-RU" sz="2400" baseline="30000" dirty="0">
                <a:solidFill>
                  <a:prstClr val="black"/>
                </a:solidFill>
                <a:latin typeface="Calibri"/>
                <a:cs typeface="+mn-cs"/>
              </a:rPr>
              <a:t>4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 – 10</a:t>
            </a:r>
            <a:r>
              <a:rPr lang="ru-RU" sz="2400" baseline="30000" dirty="0">
                <a:solidFill>
                  <a:prstClr val="black"/>
                </a:solidFill>
                <a:latin typeface="Calibri"/>
                <a:cs typeface="+mn-cs"/>
              </a:rPr>
              <a:t>5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разів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);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2. </a:t>
            </a: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високою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специфічністю</a:t>
            </a:r>
            <a:endParaRPr lang="ru-RU" sz="240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0396813"/>
              </p:ext>
            </p:extLst>
          </p:nvPr>
        </p:nvGraphicFramePr>
        <p:xfrm>
          <a:off x="1970045" y="3146108"/>
          <a:ext cx="5809516" cy="2011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0475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90475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07523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err="1"/>
                        <a:t>Група</a:t>
                      </a:r>
                      <a:r>
                        <a:rPr lang="ru-RU" sz="1600" b="1" dirty="0"/>
                        <a:t> </a:t>
                      </a:r>
                      <a:r>
                        <a:rPr lang="ru-RU" sz="1600" b="1" dirty="0" err="1"/>
                        <a:t>ферментів</a:t>
                      </a:r>
                      <a:r>
                        <a:rPr lang="ru-RU" sz="1600" b="1" dirty="0"/>
                        <a:t>,</a:t>
                      </a:r>
                      <a:r>
                        <a:rPr lang="ru-RU" sz="1600" b="1" baseline="0" dirty="0"/>
                        <a:t> </a:t>
                      </a:r>
                      <a:r>
                        <a:rPr lang="ru-RU" sz="1600" b="1" baseline="0" dirty="0" err="1"/>
                        <a:t>які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/>
                        <a:t>Число </a:t>
                      </a:r>
                      <a:r>
                        <a:rPr lang="ru-RU" sz="1600" b="1" dirty="0" err="1"/>
                        <a:t>відомих</a:t>
                      </a:r>
                      <a:r>
                        <a:rPr lang="ru-RU" sz="1600" b="1" dirty="0"/>
                        <a:t> </a:t>
                      </a:r>
                      <a:r>
                        <a:rPr lang="ru-RU" sz="1600" b="1" dirty="0" err="1"/>
                        <a:t>ферментів</a:t>
                      </a:r>
                      <a:endParaRPr lang="ru-RU" sz="16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60275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err="1"/>
                        <a:t>гідролізують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/>
                        <a:t>200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85035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err="1"/>
                        <a:t>переносять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/>
                        <a:t>370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88780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err="1"/>
                        <a:t>розщеплюють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/>
                        <a:t>70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88780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err="1"/>
                        <a:t>ізолірують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/>
                        <a:t>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88780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err="1"/>
                        <a:t>синтезують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/>
                        <a:t>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419475" y="2708275"/>
            <a:ext cx="3447675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>
                <a:solidFill>
                  <a:srgbClr val="C00000"/>
                </a:solidFill>
                <a:latin typeface="Calibri"/>
                <a:cs typeface="+mn-cs"/>
              </a:rPr>
              <a:t>Класифікація</a:t>
            </a:r>
            <a:r>
              <a:rPr lang="ru-RU" sz="2400" b="1" dirty="0">
                <a:solidFill>
                  <a:srgbClr val="C00000"/>
                </a:solidFill>
                <a:latin typeface="Calibri"/>
                <a:cs typeface="+mn-cs"/>
              </a:rPr>
              <a:t> </a:t>
            </a:r>
            <a:r>
              <a:rPr lang="ru-RU" sz="2400" b="1" dirty="0" err="1">
                <a:solidFill>
                  <a:srgbClr val="C00000"/>
                </a:solidFill>
                <a:latin typeface="Calibri"/>
                <a:cs typeface="+mn-cs"/>
              </a:rPr>
              <a:t>ферментів</a:t>
            </a:r>
            <a:endParaRPr lang="ru-RU" sz="2400" b="1" dirty="0">
              <a:solidFill>
                <a:srgbClr val="C00000"/>
              </a:solidFill>
              <a:latin typeface="Calibri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44450" y="5157788"/>
            <a:ext cx="9059863" cy="16303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err="1">
                <a:solidFill>
                  <a:prstClr val="black"/>
                </a:solidFill>
                <a:latin typeface="Calibri"/>
                <a:cs typeface="+mn-cs"/>
              </a:rPr>
              <a:t>Дюкло</a:t>
            </a:r>
            <a:r>
              <a:rPr lang="ru-RU" sz="2000" b="1" dirty="0">
                <a:solidFill>
                  <a:prstClr val="black"/>
                </a:solidFill>
                <a:latin typeface="Calibri"/>
                <a:cs typeface="+mn-cs"/>
              </a:rPr>
              <a:t> (фр.) </a:t>
            </a:r>
            <a:r>
              <a:rPr lang="ru-RU" sz="2000" b="1" dirty="0" err="1">
                <a:solidFill>
                  <a:prstClr val="black"/>
                </a:solidFill>
                <a:latin typeface="Calibri"/>
                <a:cs typeface="+mn-cs"/>
              </a:rPr>
              <a:t>упорядкував</a:t>
            </a:r>
            <a:r>
              <a:rPr lang="ru-RU" sz="2000" b="1" dirty="0">
                <a:solidFill>
                  <a:prstClr val="black"/>
                </a:solidFill>
                <a:latin typeface="Calibri"/>
                <a:cs typeface="+mn-cs"/>
              </a:rPr>
              <a:t> номенклатуру - </a:t>
            </a:r>
            <a:r>
              <a:rPr lang="ru-RU" sz="2000" b="1" dirty="0" err="1">
                <a:solidFill>
                  <a:prstClr val="black"/>
                </a:solidFill>
                <a:latin typeface="Calibri"/>
                <a:cs typeface="+mn-cs"/>
              </a:rPr>
              <a:t>запропонував</a:t>
            </a:r>
            <a:r>
              <a:rPr lang="ru-RU" sz="2000" b="1" dirty="0">
                <a:solidFill>
                  <a:prstClr val="black"/>
                </a:solidFill>
                <a:latin typeface="Calibri"/>
                <a:cs typeface="+mn-cs"/>
              </a:rPr>
              <a:t> фермент </a:t>
            </a:r>
            <a:r>
              <a:rPr lang="ru-RU" sz="2000" b="1" dirty="0" err="1">
                <a:solidFill>
                  <a:prstClr val="black"/>
                </a:solidFill>
                <a:latin typeface="Calibri"/>
                <a:cs typeface="+mn-cs"/>
              </a:rPr>
              <a:t>називати</a:t>
            </a:r>
            <a:r>
              <a:rPr lang="ru-RU" sz="2000" b="1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sz="2000" b="1" dirty="0">
                <a:solidFill>
                  <a:prstClr val="black"/>
                </a:solidFill>
                <a:latin typeface="Calibri"/>
              </a:rPr>
              <a:t>за</a:t>
            </a:r>
            <a:r>
              <a:rPr lang="ru-RU" sz="2000" b="1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Calibri"/>
                <a:cs typeface="+mn-cs"/>
              </a:rPr>
              <a:t>речовиною</a:t>
            </a:r>
            <a:r>
              <a:rPr lang="ru-RU" sz="2000" b="1" dirty="0">
                <a:solidFill>
                  <a:prstClr val="black"/>
                </a:solidFill>
                <a:latin typeface="Calibri"/>
                <a:cs typeface="+mn-cs"/>
              </a:rPr>
              <a:t>, яку </a:t>
            </a:r>
            <a:r>
              <a:rPr lang="ru-RU" sz="2000" b="1" dirty="0" err="1">
                <a:solidFill>
                  <a:prstClr val="black"/>
                </a:solidFill>
                <a:latin typeface="Calibri"/>
                <a:cs typeface="+mn-cs"/>
              </a:rPr>
              <a:t>він</a:t>
            </a:r>
            <a:r>
              <a:rPr lang="ru-RU" sz="2000" b="1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Calibri"/>
                <a:cs typeface="+mn-cs"/>
              </a:rPr>
              <a:t>розщеплює</a:t>
            </a:r>
            <a:r>
              <a:rPr lang="ru-RU" sz="2000" b="1" dirty="0">
                <a:solidFill>
                  <a:prstClr val="black"/>
                </a:solidFill>
                <a:latin typeface="Calibri"/>
                <a:cs typeface="+mn-cs"/>
              </a:rPr>
              <a:t> + </a:t>
            </a:r>
            <a:r>
              <a:rPr lang="ru-RU" sz="2000" b="1" dirty="0">
                <a:solidFill>
                  <a:srgbClr val="FF0000"/>
                </a:solidFill>
                <a:latin typeface="Calibri"/>
                <a:cs typeface="+mn-cs"/>
              </a:rPr>
              <a:t>аза</a:t>
            </a:r>
            <a:r>
              <a:rPr lang="ru-RU" sz="2000" b="1" dirty="0">
                <a:solidFill>
                  <a:prstClr val="black"/>
                </a:solidFill>
                <a:latin typeface="Calibri"/>
                <a:cs typeface="+mn-cs"/>
              </a:rPr>
              <a:t> : сахароза → сахар</a:t>
            </a:r>
            <a:r>
              <a:rPr lang="ru-RU" sz="2000" b="1" dirty="0">
                <a:solidFill>
                  <a:srgbClr val="FF0000"/>
                </a:solidFill>
                <a:latin typeface="Calibri"/>
                <a:cs typeface="+mn-cs"/>
              </a:rPr>
              <a:t>аза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prstClr val="black"/>
                </a:solidFill>
                <a:latin typeface="Calibri"/>
                <a:cs typeface="+mn-cs"/>
              </a:rPr>
              <a:t>                                                                          мальтоза  →  </a:t>
            </a:r>
            <a:r>
              <a:rPr lang="ru-RU" sz="2000" b="1" dirty="0" err="1">
                <a:solidFill>
                  <a:prstClr val="black"/>
                </a:solidFill>
                <a:latin typeface="Calibri"/>
                <a:cs typeface="+mn-cs"/>
              </a:rPr>
              <a:t>мальт</a:t>
            </a:r>
            <a:r>
              <a:rPr lang="ru-RU" sz="2000" b="1" dirty="0" err="1">
                <a:solidFill>
                  <a:srgbClr val="FF0000"/>
                </a:solidFill>
                <a:latin typeface="Calibri"/>
                <a:cs typeface="+mn-cs"/>
              </a:rPr>
              <a:t>аза</a:t>
            </a:r>
            <a:endParaRPr lang="ru-RU" sz="2000" b="1" dirty="0">
              <a:solidFill>
                <a:srgbClr val="FF0000"/>
              </a:solidFill>
              <a:latin typeface="Calibri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prstClr val="black"/>
                </a:solidFill>
                <a:latin typeface="Calibri"/>
                <a:cs typeface="+mn-cs"/>
              </a:rPr>
              <a:t>                                                                          </a:t>
            </a:r>
            <a:r>
              <a:rPr lang="ru-RU" sz="2000" b="1" dirty="0" err="1">
                <a:solidFill>
                  <a:prstClr val="black"/>
                </a:solidFill>
                <a:latin typeface="Calibri"/>
                <a:cs typeface="+mn-cs"/>
              </a:rPr>
              <a:t>крохмаль</a:t>
            </a:r>
            <a:r>
              <a:rPr lang="ru-RU" sz="2000" b="1" dirty="0">
                <a:solidFill>
                  <a:prstClr val="black"/>
                </a:solidFill>
                <a:latin typeface="Calibri"/>
                <a:cs typeface="+mn-cs"/>
              </a:rPr>
              <a:t> (</a:t>
            </a:r>
            <a:r>
              <a:rPr lang="en-US" sz="2000" b="1" dirty="0" err="1">
                <a:solidFill>
                  <a:prstClr val="black"/>
                </a:solidFill>
                <a:latin typeface="Calibri"/>
                <a:cs typeface="+mn-cs"/>
              </a:rPr>
              <a:t>amylum</a:t>
            </a:r>
            <a:r>
              <a:rPr lang="en-US" sz="2000" b="1" dirty="0">
                <a:solidFill>
                  <a:prstClr val="black"/>
                </a:solidFill>
                <a:latin typeface="Calibri"/>
                <a:cs typeface="+mn-cs"/>
              </a:rPr>
              <a:t>)</a:t>
            </a:r>
            <a:r>
              <a:rPr lang="ru-RU" sz="2000" b="1" dirty="0">
                <a:solidFill>
                  <a:prstClr val="black"/>
                </a:solidFill>
                <a:latin typeface="Calibri"/>
                <a:cs typeface="+mn-cs"/>
              </a:rPr>
              <a:t> →  </a:t>
            </a:r>
            <a:r>
              <a:rPr lang="ru-RU" sz="2000" b="1" dirty="0" err="1">
                <a:solidFill>
                  <a:prstClr val="black"/>
                </a:solidFill>
                <a:latin typeface="Calibri"/>
                <a:cs typeface="+mn-cs"/>
              </a:rPr>
              <a:t>аміл</a:t>
            </a:r>
            <a:r>
              <a:rPr lang="ru-RU" sz="2000" b="1" dirty="0" err="1">
                <a:solidFill>
                  <a:srgbClr val="FF0000"/>
                </a:solidFill>
                <a:latin typeface="Calibri"/>
                <a:cs typeface="+mn-cs"/>
              </a:rPr>
              <a:t>аза</a:t>
            </a:r>
            <a:endParaRPr lang="ru-RU" sz="2000" b="1" dirty="0">
              <a:solidFill>
                <a:srgbClr val="FF0000"/>
              </a:solidFill>
              <a:latin typeface="Calibri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prstClr val="black"/>
                </a:solidFill>
                <a:latin typeface="Calibri"/>
                <a:cs typeface="+mn-cs"/>
              </a:rPr>
              <a:t>                                                                          </a:t>
            </a:r>
            <a:r>
              <a:rPr lang="ru-RU" sz="2000" b="1" dirty="0" err="1">
                <a:solidFill>
                  <a:prstClr val="black"/>
                </a:solidFill>
                <a:latin typeface="Calibri"/>
                <a:cs typeface="+mn-cs"/>
              </a:rPr>
              <a:t>жири</a:t>
            </a:r>
            <a:r>
              <a:rPr lang="ru-RU" sz="2000" b="1" dirty="0">
                <a:solidFill>
                  <a:prstClr val="black"/>
                </a:solidFill>
                <a:latin typeface="Calibri"/>
                <a:cs typeface="+mn-cs"/>
              </a:rPr>
              <a:t> (</a:t>
            </a:r>
            <a:r>
              <a:rPr lang="en-US" sz="2000" b="1" dirty="0" err="1">
                <a:solidFill>
                  <a:prstClr val="black"/>
                </a:solidFill>
                <a:latin typeface="Calibri"/>
                <a:cs typeface="+mn-cs"/>
              </a:rPr>
              <a:t>lipos</a:t>
            </a:r>
            <a:r>
              <a:rPr lang="en-US" sz="2000" b="1" dirty="0">
                <a:solidFill>
                  <a:prstClr val="black"/>
                </a:solidFill>
                <a:latin typeface="Calibri"/>
                <a:cs typeface="+mn-cs"/>
              </a:rPr>
              <a:t>) </a:t>
            </a:r>
            <a:r>
              <a:rPr lang="ru-RU" sz="2000" b="1" dirty="0">
                <a:solidFill>
                  <a:prstClr val="black"/>
                </a:solidFill>
                <a:latin typeface="Calibri"/>
                <a:cs typeface="+mn-cs"/>
              </a:rPr>
              <a:t>→ </a:t>
            </a:r>
            <a:r>
              <a:rPr lang="ru-RU" sz="2000" b="1" dirty="0" err="1">
                <a:solidFill>
                  <a:prstClr val="black"/>
                </a:solidFill>
                <a:latin typeface="Calibri"/>
                <a:cs typeface="+mn-cs"/>
              </a:rPr>
              <a:t>ліп</a:t>
            </a:r>
            <a:r>
              <a:rPr lang="ru-RU" sz="2000" b="1" dirty="0" err="1">
                <a:solidFill>
                  <a:srgbClr val="FF0000"/>
                </a:solidFill>
                <a:latin typeface="Calibri"/>
                <a:cs typeface="+mn-cs"/>
              </a:rPr>
              <a:t>аза</a:t>
            </a:r>
            <a:endParaRPr lang="ru-RU" sz="2000" b="1" dirty="0">
              <a:solidFill>
                <a:srgbClr val="FF0000"/>
              </a:solidFill>
              <a:latin typeface="Calibri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CEB5A7EF-5A62-4053-97C6-189BA9B9D79B}"/>
              </a:ext>
            </a:extLst>
          </p:cNvPr>
          <p:cNvSpPr txBox="1"/>
          <p:nvPr/>
        </p:nvSpPr>
        <p:spPr>
          <a:xfrm>
            <a:off x="5940152" y="994847"/>
            <a:ext cx="2891433" cy="369332"/>
          </a:xfrm>
          <a:prstGeom prst="rect">
            <a:avLst/>
          </a:prstGeom>
          <a:ln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srgbClr val="00B050"/>
                </a:solidFill>
              </a:rPr>
              <a:t>fermentum</a:t>
            </a:r>
            <a:r>
              <a:rPr lang="en-US" b="1" dirty="0">
                <a:solidFill>
                  <a:srgbClr val="00B050"/>
                </a:solidFill>
              </a:rPr>
              <a:t> </a:t>
            </a:r>
            <a:r>
              <a:rPr lang="ru-RU" b="1" dirty="0">
                <a:solidFill>
                  <a:srgbClr val="00B050"/>
                </a:solidFill>
              </a:rPr>
              <a:t>(лат.) - закваска</a:t>
            </a:r>
          </a:p>
        </p:txBody>
      </p:sp>
    </p:spTree>
    <p:extLst>
      <p:ext uri="{BB962C8B-B14F-4D97-AF65-F5344CB8AC3E}">
        <p14:creationId xmlns:p14="http://schemas.microsoft.com/office/powerpoint/2010/main" val="4013697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111"/>
            <a:ext cx="8229600" cy="515569"/>
          </a:xfrm>
        </p:spPr>
        <p:txBody>
          <a:bodyPr>
            <a:normAutofit fontScale="90000"/>
          </a:bodyPr>
          <a:lstStyle/>
          <a:p>
            <a:r>
              <a:rPr lang="ru-RU" sz="3200" b="1" dirty="0">
                <a:solidFill>
                  <a:srgbClr val="C00000"/>
                </a:solidFill>
              </a:rPr>
              <a:t>БУДОВА ФЕРМЕНТІВ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692696"/>
            <a:ext cx="9036496" cy="4525963"/>
          </a:xfrm>
        </p:spPr>
        <p:txBody>
          <a:bodyPr/>
          <a:lstStyle/>
          <a:p>
            <a:pPr marL="0" indent="0">
              <a:buNone/>
            </a:pPr>
            <a:r>
              <a:rPr lang="ru-RU" sz="2800" b="1" dirty="0">
                <a:solidFill>
                  <a:srgbClr val="C00000"/>
                </a:solidFill>
              </a:rPr>
              <a:t>Ф, </a:t>
            </a:r>
            <a:r>
              <a:rPr lang="ru-RU" sz="2800" dirty="0"/>
              <a:t>як і </a:t>
            </a:r>
            <a:r>
              <a:rPr lang="ru-RU" sz="2800" b="1" dirty="0">
                <a:solidFill>
                  <a:srgbClr val="C00000"/>
                </a:solidFill>
              </a:rPr>
              <a:t>Б, </a:t>
            </a:r>
            <a:r>
              <a:rPr lang="ru-RU" sz="2800" dirty="0" err="1"/>
              <a:t>складаються</a:t>
            </a:r>
            <a:r>
              <a:rPr lang="ru-RU" sz="2800" b="1" dirty="0">
                <a:solidFill>
                  <a:srgbClr val="C00000"/>
                </a:solidFill>
              </a:rPr>
              <a:t> </a:t>
            </a:r>
            <a:r>
              <a:rPr lang="ru-RU" sz="2800" dirty="0"/>
              <a:t> з                                                   і т.д.</a:t>
            </a:r>
          </a:p>
          <a:p>
            <a:pPr marL="0" indent="0" algn="ctr">
              <a:buNone/>
            </a:pPr>
            <a:r>
              <a:rPr lang="uk-UA" sz="2800" dirty="0" err="1"/>
              <a:t>Первічна</a:t>
            </a:r>
            <a:r>
              <a:rPr lang="uk-UA" sz="2800" dirty="0"/>
              <a:t> с</a:t>
            </a:r>
            <a:r>
              <a:rPr lang="ru-RU" sz="2800" dirty="0" err="1"/>
              <a:t>труктура</a:t>
            </a:r>
            <a:endParaRPr lang="ru-RU" sz="2800" dirty="0"/>
          </a:p>
          <a:p>
            <a:pPr marL="0" indent="0" algn="ctr">
              <a:buNone/>
            </a:pPr>
            <a:r>
              <a:rPr lang="ru-RU" dirty="0" err="1"/>
              <a:t>Індивидуальна</a:t>
            </a:r>
            <a:r>
              <a:rPr lang="ru-RU" dirty="0"/>
              <a:t>       </a:t>
            </a:r>
            <a:r>
              <a:rPr lang="ru-RU" dirty="0" err="1"/>
              <a:t>Вторинна</a:t>
            </a:r>
            <a:r>
              <a:rPr lang="ru-RU" dirty="0"/>
              <a:t> структура</a:t>
            </a:r>
          </a:p>
        </p:txBody>
      </p:sp>
      <p:cxnSp>
        <p:nvCxnSpPr>
          <p:cNvPr id="6" name="Прямая соединительная линия 5"/>
          <p:cNvCxnSpPr>
            <a:stCxn id="4" idx="6"/>
          </p:cNvCxnSpPr>
          <p:nvPr/>
        </p:nvCxnSpPr>
        <p:spPr>
          <a:xfrm>
            <a:off x="4634291" y="932427"/>
            <a:ext cx="705689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5993586" y="953683"/>
            <a:ext cx="1073554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19" name="Группа 18"/>
          <p:cNvGrpSpPr/>
          <p:nvPr/>
        </p:nvGrpSpPr>
        <p:grpSpPr>
          <a:xfrm>
            <a:off x="3986219" y="680398"/>
            <a:ext cx="3728993" cy="539947"/>
            <a:chOff x="3844957" y="836711"/>
            <a:chExt cx="3728993" cy="539947"/>
          </a:xfrm>
        </p:grpSpPr>
        <p:sp>
          <p:nvSpPr>
            <p:cNvPr id="10" name="Овал 9"/>
            <p:cNvSpPr/>
            <p:nvPr/>
          </p:nvSpPr>
          <p:spPr>
            <a:xfrm>
              <a:off x="6925878" y="836711"/>
              <a:ext cx="648072" cy="504056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/>
                <a:t>АК</a:t>
              </a:r>
            </a:p>
          </p:txBody>
        </p:sp>
        <p:sp>
          <p:nvSpPr>
            <p:cNvPr id="4" name="Овал 3"/>
            <p:cNvSpPr/>
            <p:nvPr/>
          </p:nvSpPr>
          <p:spPr>
            <a:xfrm>
              <a:off x="3844957" y="836712"/>
              <a:ext cx="648072" cy="504056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/>
                <a:t>АК</a:t>
              </a:r>
            </a:p>
          </p:txBody>
        </p:sp>
        <p:sp>
          <p:nvSpPr>
            <p:cNvPr id="11" name="Овал 10"/>
            <p:cNvSpPr/>
            <p:nvPr/>
          </p:nvSpPr>
          <p:spPr>
            <a:xfrm>
              <a:off x="5229597" y="856442"/>
              <a:ext cx="648072" cy="504056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/>
                <a:t>АК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305762" y="868827"/>
              <a:ext cx="1139634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75000"/>
                </a:lnSpc>
              </a:pPr>
              <a:r>
                <a:rPr lang="ru-RU" dirty="0"/>
                <a:t>пептид.</a:t>
              </a:r>
            </a:p>
            <a:p>
              <a:pPr algn="ctr">
                <a:lnSpc>
                  <a:spcPct val="75000"/>
                </a:lnSpc>
              </a:pPr>
              <a:r>
                <a:rPr lang="ru-RU" dirty="0" err="1"/>
                <a:t>зв’язок</a:t>
              </a:r>
              <a:endParaRPr lang="ru-RU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819284" y="860100"/>
              <a:ext cx="1139634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75000"/>
                </a:lnSpc>
              </a:pPr>
              <a:r>
                <a:rPr lang="ru-RU" dirty="0"/>
                <a:t>пептид.</a:t>
              </a:r>
            </a:p>
            <a:p>
              <a:pPr algn="ctr">
                <a:lnSpc>
                  <a:spcPct val="75000"/>
                </a:lnSpc>
              </a:pPr>
              <a:r>
                <a:rPr lang="uk-UA" dirty="0"/>
                <a:t>З</a:t>
              </a:r>
              <a:r>
                <a:rPr lang="ru-RU" dirty="0" err="1"/>
                <a:t>в’язок</a:t>
              </a:r>
              <a:endParaRPr lang="ru-RU" dirty="0"/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1069761" y="2472929"/>
            <a:ext cx="6645451" cy="923330"/>
            <a:chOff x="42599" y="3212976"/>
            <a:chExt cx="6645451" cy="923330"/>
          </a:xfrm>
        </p:grpSpPr>
        <p:sp>
          <p:nvSpPr>
            <p:cNvPr id="20" name="TextBox 19"/>
            <p:cNvSpPr txBox="1"/>
            <p:nvPr/>
          </p:nvSpPr>
          <p:spPr>
            <a:xfrm>
              <a:off x="42599" y="3212976"/>
              <a:ext cx="432849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Font typeface="Arial" charset="0"/>
                <a:buChar char="•"/>
              </a:pPr>
              <a:r>
                <a:rPr lang="ru-RU" dirty="0" err="1"/>
                <a:t>Углеводородні</a:t>
              </a:r>
              <a:r>
                <a:rPr lang="ru-RU" dirty="0"/>
                <a:t> </a:t>
              </a:r>
              <a:r>
                <a:rPr lang="ru-RU" dirty="0" err="1"/>
                <a:t>залишки</a:t>
              </a:r>
              <a:endParaRPr lang="ru-RU" dirty="0"/>
            </a:p>
            <a:p>
              <a:pPr marL="285750" indent="-285750">
                <a:buFont typeface="Arial" charset="0"/>
                <a:buChar char="•"/>
              </a:pPr>
              <a:r>
                <a:rPr lang="ru-RU" dirty="0" err="1"/>
                <a:t>Полярні</a:t>
              </a:r>
              <a:r>
                <a:rPr lang="ru-RU" dirty="0"/>
                <a:t> гр.:</a:t>
              </a:r>
              <a:r>
                <a:rPr lang="uk-UA" dirty="0"/>
                <a:t> </a:t>
              </a:r>
              <a:r>
                <a:rPr lang="en-US" dirty="0"/>
                <a:t>-COOH; -NH</a:t>
              </a:r>
              <a:r>
                <a:rPr lang="en-US" baseline="-25000" dirty="0"/>
                <a:t>2</a:t>
              </a:r>
              <a:r>
                <a:rPr lang="en-US" dirty="0"/>
                <a:t>; -OH;- SH; =NH</a:t>
              </a:r>
            </a:p>
            <a:p>
              <a:pPr marL="285750" indent="-285750">
                <a:buFont typeface="Arial" charset="0"/>
                <a:buChar char="•"/>
              </a:pPr>
              <a:r>
                <a:rPr lang="ru-RU" dirty="0" err="1"/>
                <a:t>Водородні</a:t>
              </a:r>
              <a:r>
                <a:rPr lang="ru-RU" dirty="0"/>
                <a:t> </a:t>
              </a:r>
              <a:r>
                <a:rPr lang="ru-RU" dirty="0" err="1"/>
                <a:t>зв’язки</a:t>
              </a:r>
              <a:endParaRPr lang="ru-RU" dirty="0"/>
            </a:p>
          </p:txBody>
        </p:sp>
        <p:sp>
          <p:nvSpPr>
            <p:cNvPr id="21" name="Правая фигурная скобка 20"/>
            <p:cNvSpPr/>
            <p:nvPr/>
          </p:nvSpPr>
          <p:spPr>
            <a:xfrm>
              <a:off x="4472709" y="3212976"/>
              <a:ext cx="243307" cy="923330"/>
            </a:xfrm>
            <a:prstGeom prst="righ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839980" y="3351475"/>
              <a:ext cx="184807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dirty="0" err="1"/>
                <a:t>Макромолекули</a:t>
              </a:r>
              <a:r>
                <a:rPr lang="ru-RU" dirty="0"/>
                <a:t> </a:t>
              </a:r>
            </a:p>
            <a:p>
              <a:pPr algn="ctr"/>
              <a:r>
                <a:rPr lang="ru-RU" dirty="0" err="1"/>
                <a:t>ферментів</a:t>
              </a:r>
              <a:endParaRPr lang="ru-RU" dirty="0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1069761" y="3450214"/>
            <a:ext cx="69233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err="1"/>
              <a:t>Утворення</a:t>
            </a:r>
            <a:r>
              <a:rPr lang="ru-RU" b="1" dirty="0"/>
              <a:t> активного </a:t>
            </a:r>
            <a:r>
              <a:rPr lang="ru-RU" b="1" dirty="0" err="1"/>
              <a:t>каталітичного</a:t>
            </a:r>
            <a:r>
              <a:rPr lang="ru-RU" b="1" dirty="0"/>
              <a:t> центру </a:t>
            </a:r>
            <a:r>
              <a:rPr lang="ru-RU" b="1" dirty="0" err="1"/>
              <a:t>складається</a:t>
            </a:r>
            <a:r>
              <a:rPr lang="ru-RU" b="1" dirty="0"/>
              <a:t> з </a:t>
            </a:r>
            <a:r>
              <a:rPr lang="ru-RU" b="1" dirty="0" err="1"/>
              <a:t>полярних</a:t>
            </a:r>
            <a:endParaRPr lang="ru-RU" b="1" dirty="0"/>
          </a:p>
          <a:p>
            <a:pPr algn="ctr"/>
            <a:r>
              <a:rPr lang="ru-RU" b="1" dirty="0"/>
              <a:t> </a:t>
            </a:r>
            <a:r>
              <a:rPr lang="ru-RU" b="1" dirty="0" err="1"/>
              <a:t>функціональних</a:t>
            </a:r>
            <a:r>
              <a:rPr lang="ru-RU" b="1" dirty="0"/>
              <a:t> </a:t>
            </a:r>
            <a:r>
              <a:rPr lang="ru-RU" b="1" dirty="0" err="1"/>
              <a:t>груп</a:t>
            </a:r>
            <a:r>
              <a:rPr lang="ru-RU" b="1" dirty="0"/>
              <a:t>, а </a:t>
            </a:r>
            <a:r>
              <a:rPr lang="ru-RU" b="1" dirty="0" err="1"/>
              <a:t>Ме</a:t>
            </a:r>
            <a:r>
              <a:rPr lang="ru-RU" b="1" dirty="0"/>
              <a:t>-Ф – </a:t>
            </a:r>
            <a:r>
              <a:rPr lang="ru-RU" b="1" dirty="0" err="1"/>
              <a:t>ще</a:t>
            </a:r>
            <a:r>
              <a:rPr lang="ru-RU" b="1" dirty="0"/>
              <a:t> й з </a:t>
            </a:r>
            <a:r>
              <a:rPr lang="ru-RU" b="1" dirty="0" err="1"/>
              <a:t>Ме</a:t>
            </a:r>
            <a:endParaRPr lang="ru-RU" b="1" dirty="0"/>
          </a:p>
        </p:txBody>
      </p:sp>
      <p:sp>
        <p:nvSpPr>
          <p:cNvPr id="25" name="Стрелка вниз 24"/>
          <p:cNvSpPr/>
          <p:nvPr/>
        </p:nvSpPr>
        <p:spPr>
          <a:xfrm>
            <a:off x="3920535" y="4096545"/>
            <a:ext cx="705689" cy="3778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>
            <a:off x="2161166" y="4474401"/>
            <a:ext cx="431990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cs typeface="Times New Roman"/>
              </a:rPr>
              <a:t>▼  </a:t>
            </a:r>
            <a:r>
              <a:rPr lang="ru-RU" dirty="0" err="1">
                <a:cs typeface="Times New Roman"/>
              </a:rPr>
              <a:t>висока</a:t>
            </a:r>
            <a:r>
              <a:rPr lang="ru-RU" dirty="0">
                <a:cs typeface="Times New Roman"/>
              </a:rPr>
              <a:t> </a:t>
            </a:r>
            <a:r>
              <a:rPr lang="ru-RU" dirty="0" err="1">
                <a:cs typeface="Times New Roman"/>
              </a:rPr>
              <a:t>специфічність</a:t>
            </a:r>
            <a:r>
              <a:rPr lang="ru-RU" dirty="0">
                <a:cs typeface="Times New Roman"/>
              </a:rPr>
              <a:t>!!!</a:t>
            </a:r>
          </a:p>
          <a:p>
            <a:r>
              <a:rPr lang="ru-RU" dirty="0" smtClean="0">
                <a:cs typeface="Times New Roman"/>
              </a:rPr>
              <a:t>▼  </a:t>
            </a:r>
            <a:r>
              <a:rPr lang="ru-RU" dirty="0" err="1" smtClean="0">
                <a:cs typeface="Times New Roman"/>
              </a:rPr>
              <a:t>висока</a:t>
            </a:r>
            <a:r>
              <a:rPr lang="ru-RU" dirty="0" smtClean="0">
                <a:cs typeface="Times New Roman"/>
              </a:rPr>
              <a:t> </a:t>
            </a:r>
            <a:r>
              <a:rPr lang="ru-RU" dirty="0" err="1">
                <a:cs typeface="Times New Roman"/>
              </a:rPr>
              <a:t>каталітична</a:t>
            </a:r>
            <a:r>
              <a:rPr lang="ru-RU" dirty="0">
                <a:cs typeface="Times New Roman"/>
              </a:rPr>
              <a:t> </a:t>
            </a:r>
            <a:r>
              <a:rPr lang="ru-RU" dirty="0" err="1">
                <a:cs typeface="Times New Roman"/>
              </a:rPr>
              <a:t>активність</a:t>
            </a:r>
            <a:r>
              <a:rPr lang="ru-RU" dirty="0">
                <a:cs typeface="Times New Roman"/>
              </a:rPr>
              <a:t> </a:t>
            </a:r>
          </a:p>
          <a:p>
            <a:r>
              <a:rPr lang="ru-RU" dirty="0" smtClean="0">
                <a:latin typeface="Times New Roman"/>
                <a:cs typeface="Times New Roman"/>
              </a:rPr>
              <a:t>▼  </a:t>
            </a:r>
            <a:r>
              <a:rPr lang="ru-RU" dirty="0" smtClean="0">
                <a:cs typeface="Times New Roman"/>
              </a:rPr>
              <a:t>в </a:t>
            </a:r>
            <a:r>
              <a:rPr lang="ru-RU" dirty="0" err="1">
                <a:cs typeface="Times New Roman"/>
              </a:rPr>
              <a:t>м’яких</a:t>
            </a:r>
            <a:r>
              <a:rPr lang="ru-RU" dirty="0">
                <a:cs typeface="Times New Roman"/>
              </a:rPr>
              <a:t> </a:t>
            </a:r>
            <a:r>
              <a:rPr lang="ru-RU" dirty="0" err="1">
                <a:cs typeface="Times New Roman"/>
              </a:rPr>
              <a:t>умовах</a:t>
            </a:r>
            <a:r>
              <a:rPr lang="ru-RU" dirty="0">
                <a:cs typeface="Times New Roman"/>
              </a:rPr>
              <a:t> (</a:t>
            </a:r>
            <a:r>
              <a:rPr lang="en-US" dirty="0">
                <a:cs typeface="Times New Roman"/>
              </a:rPr>
              <a:t>t</a:t>
            </a:r>
            <a:r>
              <a:rPr lang="uk-UA" dirty="0">
                <a:cs typeface="Times New Roman"/>
              </a:rPr>
              <a:t>°</a:t>
            </a:r>
            <a:r>
              <a:rPr lang="ru-RU" dirty="0">
                <a:cs typeface="Times New Roman"/>
              </a:rPr>
              <a:t>, Р, рН </a:t>
            </a:r>
            <a:r>
              <a:rPr lang="ru-RU" dirty="0" err="1">
                <a:cs typeface="Times New Roman"/>
              </a:rPr>
              <a:t>середовища</a:t>
            </a:r>
            <a:r>
              <a:rPr lang="ru-RU" dirty="0">
                <a:latin typeface="Times New Roman"/>
                <a:cs typeface="Times New Roman"/>
              </a:rPr>
              <a:t>)</a:t>
            </a:r>
            <a:endParaRPr lang="ru-RU" dirty="0"/>
          </a:p>
        </p:txBody>
      </p:sp>
      <p:sp>
        <p:nvSpPr>
          <p:cNvPr id="28" name="Правая фигурная скобка 27"/>
          <p:cNvSpPr/>
          <p:nvPr/>
        </p:nvSpPr>
        <p:spPr>
          <a:xfrm rot="5400000">
            <a:off x="4058226" y="3584326"/>
            <a:ext cx="504056" cy="3910601"/>
          </a:xfrm>
          <a:prstGeom prst="rightBrac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TextBox 28"/>
          <p:cNvSpPr txBox="1"/>
          <p:nvPr/>
        </p:nvSpPr>
        <p:spPr>
          <a:xfrm>
            <a:off x="78572" y="5784920"/>
            <a:ext cx="9111437" cy="935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5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ru-RU" sz="2400" dirty="0" err="1" smtClean="0">
                <a:cs typeface="Times New Roman" pitchFamily="18" charset="0"/>
              </a:rPr>
              <a:t>Швидкість</a:t>
            </a:r>
            <a:r>
              <a:rPr lang="en-US" sz="2400" i="1" dirty="0" smtClean="0">
                <a:cs typeface="Times New Roman" pitchFamily="18" charset="0"/>
              </a:rPr>
              <a:t> </a:t>
            </a:r>
            <a:r>
              <a:rPr lang="ru-RU" sz="2400" dirty="0" err="1">
                <a:cs typeface="Times New Roman" pitchFamily="18" charset="0"/>
              </a:rPr>
              <a:t>р</a:t>
            </a:r>
            <a:r>
              <a:rPr lang="ru-RU" sz="2400" dirty="0" err="1"/>
              <a:t>еакції</a:t>
            </a:r>
            <a:r>
              <a:rPr lang="ru-RU" sz="2400" dirty="0"/>
              <a:t> </a:t>
            </a:r>
            <a:r>
              <a:rPr lang="ru-RU" sz="2400" dirty="0" err="1"/>
              <a:t>гідролізу</a:t>
            </a:r>
            <a:r>
              <a:rPr lang="ru-RU" sz="2400" dirty="0"/>
              <a:t> </a:t>
            </a:r>
            <a:r>
              <a:rPr lang="ru-RU" sz="2400" dirty="0" err="1"/>
              <a:t>сечовини</a:t>
            </a:r>
            <a:r>
              <a:rPr lang="ru-RU" sz="2400" dirty="0"/>
              <a:t> в </a:t>
            </a:r>
            <a:r>
              <a:rPr lang="ru-RU" sz="2400" dirty="0" err="1"/>
              <a:t>присутності</a:t>
            </a:r>
            <a:r>
              <a:rPr lang="ru-RU" sz="2400" dirty="0"/>
              <a:t> </a:t>
            </a:r>
            <a:r>
              <a:rPr lang="ru-RU" sz="2400" dirty="0">
                <a:solidFill>
                  <a:srgbClr val="C00000"/>
                </a:solidFill>
              </a:rPr>
              <a:t>Ф</a:t>
            </a:r>
            <a:r>
              <a:rPr lang="ru-RU" sz="2400" dirty="0"/>
              <a:t> </a:t>
            </a:r>
            <a:r>
              <a:rPr lang="ru-RU" sz="2400" dirty="0" err="1"/>
              <a:t>уреази</a:t>
            </a:r>
            <a:r>
              <a:rPr lang="ru-RU" sz="2400" dirty="0"/>
              <a:t> </a:t>
            </a:r>
            <a:r>
              <a:rPr lang="uk-UA" sz="2400" dirty="0"/>
              <a:t>збільшується</a:t>
            </a:r>
            <a:r>
              <a:rPr lang="ru-RU" sz="2400" dirty="0"/>
              <a:t> </a:t>
            </a:r>
            <a:r>
              <a:rPr lang="ru-RU" sz="2400" dirty="0" smtClean="0"/>
              <a:t> в </a:t>
            </a:r>
            <a:r>
              <a:rPr lang="ru-RU" sz="2400" dirty="0"/>
              <a:t>1млн </a:t>
            </a:r>
            <a:r>
              <a:rPr lang="ru-RU" sz="2400" dirty="0" err="1" smtClean="0"/>
              <a:t>разів</a:t>
            </a:r>
            <a:r>
              <a:rPr lang="ru-RU" sz="2400" dirty="0" smtClean="0">
                <a:cs typeface="Times New Roman" pitchFamily="18" charset="0"/>
              </a:rPr>
              <a:t>. </a:t>
            </a:r>
          </a:p>
          <a:p>
            <a:pPr>
              <a:lnSpc>
                <a:spcPct val="75000"/>
              </a:lnSpc>
            </a:pPr>
            <a:r>
              <a:rPr lang="ru-RU" sz="2400" dirty="0" smtClean="0">
                <a:cs typeface="Times New Roman" pitchFamily="18" charset="0"/>
              </a:rPr>
              <a:t>*  </a:t>
            </a:r>
            <a:r>
              <a:rPr lang="ru-RU" sz="2400" dirty="0" err="1" smtClean="0">
                <a:cs typeface="Times New Roman" pitchFamily="18" charset="0"/>
              </a:rPr>
              <a:t>Швидкість</a:t>
            </a:r>
            <a:r>
              <a:rPr lang="ru-RU" sz="2400" dirty="0" smtClean="0">
                <a:cs typeface="Times New Roman" pitchFamily="18" charset="0"/>
              </a:rPr>
              <a:t> р-</a:t>
            </a:r>
            <a:r>
              <a:rPr lang="ru-RU" sz="2400" dirty="0" err="1" smtClean="0">
                <a:cs typeface="Times New Roman" pitchFamily="18" charset="0"/>
              </a:rPr>
              <a:t>ції</a:t>
            </a:r>
            <a:r>
              <a:rPr lang="ru-RU" sz="2400" dirty="0" smtClean="0">
                <a:cs typeface="Times New Roman" pitchFamily="18" charset="0"/>
              </a:rPr>
              <a:t> </a:t>
            </a:r>
            <a:r>
              <a:rPr lang="ru-RU" sz="2400" dirty="0">
                <a:cs typeface="Times New Roman" pitchFamily="18" charset="0"/>
              </a:rPr>
              <a:t>прямо </a:t>
            </a:r>
            <a:r>
              <a:rPr lang="ru-RU" sz="2400" dirty="0" err="1">
                <a:cs typeface="Times New Roman" pitchFamily="18" charset="0"/>
              </a:rPr>
              <a:t>пропорційна</a:t>
            </a:r>
            <a:r>
              <a:rPr lang="ru-RU" sz="2400" dirty="0">
                <a:cs typeface="Times New Roman" pitchFamily="18" charset="0"/>
              </a:rPr>
              <a:t> </a:t>
            </a:r>
            <a:r>
              <a:rPr lang="ru-RU" sz="2400" dirty="0" err="1">
                <a:cs typeface="Times New Roman" pitchFamily="18" charset="0"/>
              </a:rPr>
              <a:t>концентрації</a:t>
            </a:r>
            <a:r>
              <a:rPr lang="ru-RU" sz="2400" dirty="0">
                <a:cs typeface="Times New Roman" pitchFamily="18" charset="0"/>
              </a:rPr>
              <a:t>  </a:t>
            </a:r>
            <a:r>
              <a:rPr lang="ru-RU" sz="2400" dirty="0" err="1">
                <a:cs typeface="Times New Roman" pitchFamily="18" charset="0"/>
              </a:rPr>
              <a:t>ферментів</a:t>
            </a:r>
            <a:r>
              <a:rPr lang="ru-RU" sz="2400" dirty="0">
                <a:cs typeface="Times New Roman" pitchFamily="18" charset="0"/>
              </a:rPr>
              <a:t> !!!</a:t>
            </a:r>
          </a:p>
        </p:txBody>
      </p:sp>
    </p:spTree>
    <p:extLst>
      <p:ext uri="{BB962C8B-B14F-4D97-AF65-F5344CB8AC3E}">
        <p14:creationId xmlns:p14="http://schemas.microsoft.com/office/powerpoint/2010/main" val="97633223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0"/>
            <a:ext cx="7772400" cy="836613"/>
          </a:xfrm>
        </p:spPr>
        <p:txBody>
          <a:bodyPr/>
          <a:lstStyle/>
          <a:p>
            <a:r>
              <a:rPr lang="ru-RU" sz="3200" b="1" dirty="0">
                <a:solidFill>
                  <a:srgbClr val="C00000"/>
                </a:solidFill>
              </a:rPr>
              <a:t>КІНЕТИКА ФЕРМЕНТИВНИХ РЕАКЦІЙ</a:t>
            </a:r>
            <a:endParaRPr lang="ru-RU" dirty="0"/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0" y="685800"/>
            <a:ext cx="9144000" cy="5232202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>
                <a:solidFill>
                  <a:prstClr val="black"/>
                </a:solidFill>
                <a:latin typeface="Calibri"/>
                <a:cs typeface="+mn-cs"/>
              </a:rPr>
              <a:t>Эміль</a:t>
            </a:r>
            <a:r>
              <a:rPr lang="ru-RU" b="1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Calibri"/>
                <a:cs typeface="+mn-cs"/>
              </a:rPr>
              <a:t>Фішер</a:t>
            </a:r>
            <a:r>
              <a:rPr lang="ru-RU" b="1" dirty="0">
                <a:solidFill>
                  <a:prstClr val="black"/>
                </a:solidFill>
                <a:latin typeface="Calibri"/>
                <a:cs typeface="+mn-cs"/>
              </a:rPr>
              <a:t> (1890 р.) фермент↔ субстрат= ключ ↔ замок</a:t>
            </a:r>
            <a:endParaRPr lang="ru-RU" b="1" i="1" dirty="0">
              <a:solidFill>
                <a:prstClr val="black"/>
              </a:solidFill>
              <a:latin typeface="Calibri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i="1" dirty="0">
                <a:solidFill>
                  <a:prstClr val="black"/>
                </a:solidFill>
                <a:latin typeface="Calibri"/>
                <a:cs typeface="+mn-cs"/>
              </a:rPr>
              <a:t> 	</a:t>
            </a:r>
            <a:r>
              <a:rPr lang="ru-RU" sz="2000" b="1" dirty="0" err="1">
                <a:solidFill>
                  <a:srgbClr val="FF0000"/>
                </a:solidFill>
                <a:latin typeface="Calibri"/>
                <a:cs typeface="+mn-cs"/>
              </a:rPr>
              <a:t>Фактори</a:t>
            </a:r>
            <a:r>
              <a:rPr lang="ru-RU" sz="2000" b="1" dirty="0">
                <a:solidFill>
                  <a:srgbClr val="FF0000"/>
                </a:solidFill>
                <a:latin typeface="Calibri"/>
                <a:cs typeface="+mn-cs"/>
              </a:rPr>
              <a:t>, </a:t>
            </a:r>
            <a:r>
              <a:rPr lang="ru-RU" sz="2000" b="1" dirty="0" err="1">
                <a:solidFill>
                  <a:srgbClr val="FF0000"/>
                </a:solidFill>
                <a:latin typeface="Calibri"/>
                <a:cs typeface="+mn-cs"/>
              </a:rPr>
              <a:t>які</a:t>
            </a:r>
            <a:r>
              <a:rPr lang="ru-RU" sz="2000" b="1" dirty="0">
                <a:solidFill>
                  <a:srgbClr val="FF0000"/>
                </a:solidFill>
                <a:latin typeface="Calibri"/>
                <a:cs typeface="+mn-cs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Calibri"/>
                <a:cs typeface="+mn-cs"/>
              </a:rPr>
              <a:t>впливають</a:t>
            </a:r>
            <a:r>
              <a:rPr lang="ru-RU" sz="2000" b="1" dirty="0">
                <a:solidFill>
                  <a:srgbClr val="FF0000"/>
                </a:solidFill>
                <a:latin typeface="Calibri"/>
                <a:cs typeface="+mn-cs"/>
              </a:rPr>
              <a:t> на </a:t>
            </a:r>
            <a:r>
              <a:rPr lang="ru-RU" sz="2000" b="1" dirty="0" err="1">
                <a:solidFill>
                  <a:srgbClr val="FF0000"/>
                </a:solidFill>
                <a:latin typeface="Calibri"/>
                <a:cs typeface="+mn-cs"/>
              </a:rPr>
              <a:t>ферментативну</a:t>
            </a:r>
            <a:r>
              <a:rPr lang="ru-RU" sz="2000" b="1" dirty="0">
                <a:solidFill>
                  <a:srgbClr val="FF0000"/>
                </a:solidFill>
                <a:latin typeface="Calibri"/>
                <a:cs typeface="+mn-cs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Calibri"/>
                <a:cs typeface="+mn-cs"/>
              </a:rPr>
              <a:t>активність</a:t>
            </a:r>
            <a:r>
              <a:rPr lang="ru-RU" sz="2000" b="1" dirty="0">
                <a:solidFill>
                  <a:srgbClr val="FF0000"/>
                </a:solidFill>
                <a:latin typeface="Calibri"/>
                <a:cs typeface="+mn-cs"/>
              </a:rPr>
              <a:t>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FF0000"/>
                </a:solidFill>
                <a:latin typeface="Calibri"/>
                <a:cs typeface="+mn-cs"/>
              </a:rPr>
              <a:t>        1) температура, 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FF0000"/>
                </a:solidFill>
                <a:latin typeface="Calibri"/>
                <a:cs typeface="+mn-cs"/>
              </a:rPr>
              <a:t>2) рН </a:t>
            </a:r>
            <a:r>
              <a:rPr lang="ru-RU" sz="2000" b="1" dirty="0" err="1">
                <a:solidFill>
                  <a:srgbClr val="FF0000"/>
                </a:solidFill>
                <a:latin typeface="Calibri"/>
                <a:cs typeface="+mn-cs"/>
              </a:rPr>
              <a:t>середовища</a:t>
            </a:r>
            <a:r>
              <a:rPr lang="ru-RU" sz="2000" b="1" dirty="0">
                <a:solidFill>
                  <a:srgbClr val="FF0000"/>
                </a:solidFill>
                <a:latin typeface="Calibri"/>
                <a:cs typeface="+mn-cs"/>
              </a:rPr>
              <a:t>,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FF0000"/>
                </a:solidFill>
                <a:latin typeface="Calibri"/>
                <a:cs typeface="+mn-cs"/>
              </a:rPr>
              <a:t>3) </a:t>
            </a:r>
            <a:r>
              <a:rPr lang="ru-RU" sz="2000" b="1" dirty="0" err="1">
                <a:solidFill>
                  <a:srgbClr val="FF0000"/>
                </a:solidFill>
                <a:latin typeface="Calibri"/>
                <a:cs typeface="+mn-cs"/>
              </a:rPr>
              <a:t>присутність</a:t>
            </a:r>
            <a:r>
              <a:rPr lang="ru-RU" sz="2000" b="1" dirty="0">
                <a:solidFill>
                  <a:srgbClr val="FF0000"/>
                </a:solidFill>
                <a:latin typeface="Calibri"/>
                <a:cs typeface="+mn-cs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Calibri"/>
                <a:cs typeface="+mn-cs"/>
              </a:rPr>
              <a:t>інгібіторів</a:t>
            </a:r>
            <a:endParaRPr lang="ru-RU" sz="2000" b="1" dirty="0">
              <a:solidFill>
                <a:srgbClr val="FF0000"/>
              </a:solidFill>
              <a:latin typeface="Calibri"/>
              <a:cs typeface="+mn-cs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FF0000"/>
                </a:solidFill>
                <a:latin typeface="Calibri"/>
                <a:cs typeface="+mn-cs"/>
              </a:rPr>
              <a:t>4) </a:t>
            </a:r>
            <a:r>
              <a:rPr lang="ru-RU" sz="2000" b="1" dirty="0" err="1">
                <a:solidFill>
                  <a:srgbClr val="FF0000"/>
                </a:solidFill>
                <a:latin typeface="Calibri"/>
                <a:cs typeface="+mn-cs"/>
              </a:rPr>
              <a:t>концентрація</a:t>
            </a:r>
            <a:r>
              <a:rPr lang="ru-RU" sz="2000" b="1" dirty="0">
                <a:solidFill>
                  <a:srgbClr val="FF0000"/>
                </a:solidFill>
                <a:latin typeface="Calibri"/>
                <a:cs typeface="+mn-cs"/>
              </a:rPr>
              <a:t> ферменту і субстрату,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i="1" dirty="0">
              <a:solidFill>
                <a:srgbClr val="FF0000"/>
              </a:solidFill>
              <a:latin typeface="Calibri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FF0000"/>
                </a:solidFill>
                <a:latin typeface="Calibri"/>
                <a:cs typeface="+mn-cs"/>
              </a:rPr>
              <a:t>1) ТЕМПЕРАТУРА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i="1" dirty="0">
                <a:solidFill>
                  <a:prstClr val="black"/>
                </a:solidFill>
                <a:latin typeface="Calibri"/>
                <a:cs typeface="+mn-cs"/>
              </a:rPr>
              <a:t>	</a:t>
            </a:r>
            <a:r>
              <a:rPr lang="ru-RU" b="1" i="1" dirty="0" err="1">
                <a:solidFill>
                  <a:prstClr val="black"/>
                </a:solidFill>
                <a:latin typeface="Calibri"/>
                <a:cs typeface="+mn-cs"/>
              </a:rPr>
              <a:t>Біохімічні</a:t>
            </a:r>
            <a:r>
              <a:rPr lang="ru-RU" b="1" i="1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b="1" i="1" dirty="0" err="1">
                <a:solidFill>
                  <a:prstClr val="black"/>
                </a:solidFill>
                <a:latin typeface="Calibri"/>
                <a:cs typeface="+mn-cs"/>
              </a:rPr>
              <a:t>процеси</a:t>
            </a:r>
            <a:r>
              <a:rPr lang="ru-RU" b="1" i="1" dirty="0">
                <a:solidFill>
                  <a:prstClr val="black"/>
                </a:solidFill>
                <a:latin typeface="Calibri"/>
                <a:cs typeface="+mn-cs"/>
              </a:rPr>
              <a:t> в живому </a:t>
            </a:r>
            <a:r>
              <a:rPr lang="ru-RU" b="1" i="1" dirty="0" err="1">
                <a:solidFill>
                  <a:prstClr val="black"/>
                </a:solidFill>
                <a:latin typeface="Calibri"/>
                <a:cs typeface="+mn-cs"/>
              </a:rPr>
              <a:t>організмі</a:t>
            </a:r>
            <a:r>
              <a:rPr lang="ru-RU" b="1" i="1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b="1" i="1" dirty="0" err="1">
                <a:solidFill>
                  <a:prstClr val="black"/>
                </a:solidFill>
                <a:latin typeface="Calibri"/>
                <a:cs typeface="+mn-cs"/>
              </a:rPr>
              <a:t>протікають</a:t>
            </a:r>
            <a:r>
              <a:rPr lang="ru-RU" b="1" i="1" dirty="0">
                <a:solidFill>
                  <a:prstClr val="black"/>
                </a:solidFill>
                <a:latin typeface="Calibri"/>
                <a:cs typeface="+mn-cs"/>
              </a:rPr>
              <a:t> при температурах– 36 - 40</a:t>
            </a:r>
            <a:r>
              <a:rPr lang="ru-RU" b="1" i="1" baseline="30000" dirty="0">
                <a:solidFill>
                  <a:prstClr val="black"/>
                </a:solidFill>
                <a:latin typeface="Calibri"/>
                <a:cs typeface="+mn-cs"/>
              </a:rPr>
              <a:t>о</a:t>
            </a:r>
            <a:r>
              <a:rPr lang="ru-RU" b="1" i="1" dirty="0">
                <a:solidFill>
                  <a:prstClr val="black"/>
                </a:solidFill>
                <a:latin typeface="Calibri"/>
                <a:cs typeface="+mn-cs"/>
              </a:rPr>
              <a:t>С ( 309-313 К)	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i="1" spc="-150" dirty="0" err="1">
                <a:solidFill>
                  <a:prstClr val="black"/>
                </a:solidFill>
                <a:latin typeface="Calibri"/>
                <a:cs typeface="+mn-cs"/>
              </a:rPr>
              <a:t>Активність</a:t>
            </a:r>
            <a:r>
              <a:rPr lang="ru-RU" i="1" spc="-150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i="1" spc="-150" dirty="0">
                <a:solidFill>
                  <a:prstClr val="black"/>
                </a:solidFill>
                <a:latin typeface="Calibri"/>
                <a:cs typeface="+mn-cs"/>
              </a:rPr>
              <a:t>фермента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i="1" dirty="0">
              <a:solidFill>
                <a:prstClr val="black"/>
              </a:solidFill>
              <a:latin typeface="Calibri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i="1" dirty="0">
              <a:solidFill>
                <a:prstClr val="black"/>
              </a:solidFill>
              <a:latin typeface="Calibri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i="1" dirty="0">
              <a:solidFill>
                <a:prstClr val="black"/>
              </a:solidFill>
              <a:latin typeface="Calibri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i="1" dirty="0">
              <a:solidFill>
                <a:prstClr val="black"/>
              </a:solidFill>
              <a:latin typeface="Calibri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i="1" dirty="0">
                <a:solidFill>
                  <a:prstClr val="black"/>
                </a:solidFill>
                <a:latin typeface="Calibri"/>
                <a:cs typeface="+mn-cs"/>
              </a:rPr>
              <a:t>                                          </a:t>
            </a:r>
            <a:r>
              <a:rPr lang="ru-RU" dirty="0" err="1">
                <a:solidFill>
                  <a:prstClr val="black"/>
                </a:solidFill>
                <a:latin typeface="Calibri"/>
                <a:cs typeface="+mn-cs"/>
              </a:rPr>
              <a:t>Т</a:t>
            </a:r>
            <a:r>
              <a:rPr lang="ru-RU" baseline="-25000" dirty="0" err="1">
                <a:solidFill>
                  <a:prstClr val="black"/>
                </a:solidFill>
                <a:latin typeface="Calibri"/>
                <a:cs typeface="+mn-cs"/>
              </a:rPr>
              <a:t>опт</a:t>
            </a:r>
            <a:r>
              <a:rPr lang="ru-RU" baseline="-25000" dirty="0">
                <a:solidFill>
                  <a:prstClr val="black"/>
                </a:solidFill>
                <a:latin typeface="Calibri"/>
                <a:cs typeface="+mn-cs"/>
              </a:rPr>
              <a:t>.</a:t>
            </a:r>
            <a:r>
              <a:rPr lang="ru-RU" dirty="0">
                <a:solidFill>
                  <a:prstClr val="black"/>
                </a:solidFill>
                <a:latin typeface="Calibri"/>
                <a:cs typeface="+mn-cs"/>
              </a:rPr>
              <a:t>      </a:t>
            </a:r>
            <a:r>
              <a:rPr lang="ru-RU" i="1" dirty="0">
                <a:solidFill>
                  <a:prstClr val="black"/>
                </a:solidFill>
                <a:latin typeface="Calibri"/>
                <a:cs typeface="+mn-cs"/>
              </a:rPr>
              <a:t>Температура</a:t>
            </a:r>
            <a:endParaRPr lang="ru-RU" dirty="0">
              <a:solidFill>
                <a:prstClr val="black"/>
              </a:solidFill>
              <a:latin typeface="Calibri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>
                <a:solidFill>
                  <a:prstClr val="black"/>
                </a:solidFill>
                <a:latin typeface="Calibri"/>
                <a:cs typeface="+mn-cs"/>
              </a:rPr>
              <a:t>Вплив</a:t>
            </a:r>
            <a:r>
              <a:rPr lang="ru-RU" b="1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Calibri"/>
                <a:cs typeface="+mn-cs"/>
              </a:rPr>
              <a:t>температури</a:t>
            </a:r>
            <a:r>
              <a:rPr lang="ru-RU" b="1" dirty="0">
                <a:solidFill>
                  <a:prstClr val="black"/>
                </a:solidFill>
                <a:latin typeface="Calibri"/>
                <a:cs typeface="+mn-cs"/>
              </a:rPr>
              <a:t> на </a:t>
            </a:r>
            <a:r>
              <a:rPr lang="ru-RU" b="1" dirty="0" err="1">
                <a:solidFill>
                  <a:prstClr val="black"/>
                </a:solidFill>
                <a:latin typeface="Calibri"/>
                <a:cs typeface="+mn-cs"/>
              </a:rPr>
              <a:t>швидкість</a:t>
            </a:r>
            <a:r>
              <a:rPr lang="ru-RU" b="1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Calibri"/>
                <a:cs typeface="+mn-cs"/>
              </a:rPr>
              <a:t>гіпотетичної</a:t>
            </a:r>
            <a:r>
              <a:rPr lang="ru-RU" b="1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Calibri"/>
                <a:cs typeface="+mn-cs"/>
              </a:rPr>
              <a:t>ферментативної</a:t>
            </a:r>
            <a:r>
              <a:rPr lang="ru-RU" b="1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Calibri"/>
                <a:cs typeface="+mn-cs"/>
              </a:rPr>
              <a:t>реакції</a:t>
            </a:r>
            <a:r>
              <a:rPr lang="ru-RU" b="1" dirty="0">
                <a:solidFill>
                  <a:prstClr val="black"/>
                </a:solidFill>
                <a:latin typeface="Calibri"/>
                <a:cs typeface="+mn-cs"/>
              </a:rPr>
              <a:t>.</a:t>
            </a: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19461" name="Line 5"/>
          <p:cNvSpPr>
            <a:spLocks noChangeShapeType="1"/>
          </p:cNvSpPr>
          <p:nvPr/>
        </p:nvSpPr>
        <p:spPr bwMode="auto">
          <a:xfrm>
            <a:off x="1295400" y="37338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arrow" w="med" len="med"/>
            <a:tailEnd/>
          </a:ln>
          <a:effectLst/>
          <a:ex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19462" name="Line 6"/>
          <p:cNvSpPr>
            <a:spLocks noChangeShapeType="1"/>
          </p:cNvSpPr>
          <p:nvPr/>
        </p:nvSpPr>
        <p:spPr bwMode="auto">
          <a:xfrm>
            <a:off x="1295400" y="52578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19463" name="Arc 7"/>
          <p:cNvSpPr>
            <a:spLocks/>
          </p:cNvSpPr>
          <p:nvPr/>
        </p:nvSpPr>
        <p:spPr bwMode="auto">
          <a:xfrm rot="13500000" flipV="1">
            <a:off x="1608138" y="4048125"/>
            <a:ext cx="1630362" cy="1392238"/>
          </a:xfrm>
          <a:custGeom>
            <a:avLst/>
            <a:gdLst>
              <a:gd name="G0" fmla="+- 8554 0 0"/>
              <a:gd name="G1" fmla="+- 21600 0 0"/>
              <a:gd name="G2" fmla="+- 21600 0 0"/>
              <a:gd name="T0" fmla="*/ 0 w 30154"/>
              <a:gd name="T1" fmla="*/ 1766 h 31435"/>
              <a:gd name="T2" fmla="*/ 27785 w 30154"/>
              <a:gd name="T3" fmla="*/ 31435 h 31435"/>
              <a:gd name="T4" fmla="*/ 8554 w 30154"/>
              <a:gd name="T5" fmla="*/ 21600 h 31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0154" h="31435" fill="none" extrusionOk="0">
                <a:moveTo>
                  <a:pt x="-1" y="1765"/>
                </a:moveTo>
                <a:cubicBezTo>
                  <a:pt x="2701" y="600"/>
                  <a:pt x="5612" y="-1"/>
                  <a:pt x="8554" y="0"/>
                </a:cubicBezTo>
                <a:cubicBezTo>
                  <a:pt x="20483" y="0"/>
                  <a:pt x="30154" y="9670"/>
                  <a:pt x="30154" y="21600"/>
                </a:cubicBezTo>
                <a:cubicBezTo>
                  <a:pt x="30154" y="25019"/>
                  <a:pt x="29342" y="28390"/>
                  <a:pt x="27785" y="31435"/>
                </a:cubicBezTo>
              </a:path>
              <a:path w="30154" h="31435" stroke="0" extrusionOk="0">
                <a:moveTo>
                  <a:pt x="-1" y="1765"/>
                </a:moveTo>
                <a:cubicBezTo>
                  <a:pt x="2701" y="600"/>
                  <a:pt x="5612" y="-1"/>
                  <a:pt x="8554" y="0"/>
                </a:cubicBezTo>
                <a:cubicBezTo>
                  <a:pt x="20483" y="0"/>
                  <a:pt x="30154" y="9670"/>
                  <a:pt x="30154" y="21600"/>
                </a:cubicBezTo>
                <a:cubicBezTo>
                  <a:pt x="30154" y="25019"/>
                  <a:pt x="29342" y="28390"/>
                  <a:pt x="27785" y="31435"/>
                </a:cubicBezTo>
                <a:lnTo>
                  <a:pt x="8554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3032125" y="5294313"/>
            <a:ext cx="184150" cy="36671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19465" name="Line 9"/>
          <p:cNvSpPr>
            <a:spLocks noChangeShapeType="1"/>
          </p:cNvSpPr>
          <p:nvPr/>
        </p:nvSpPr>
        <p:spPr bwMode="auto">
          <a:xfrm>
            <a:off x="2286000" y="4114800"/>
            <a:ext cx="0" cy="11430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19466" name="Text Box 10"/>
          <p:cNvSpPr txBox="1">
            <a:spLocks noChangeArrowheads="1"/>
          </p:cNvSpPr>
          <p:nvPr/>
        </p:nvSpPr>
        <p:spPr bwMode="auto">
          <a:xfrm>
            <a:off x="990600" y="3810000"/>
            <a:ext cx="184150" cy="3667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black"/>
              </a:solidFill>
              <a:latin typeface="Calibri"/>
              <a:cs typeface="+mn-cs"/>
            </a:endParaRPr>
          </a:p>
        </p:txBody>
      </p:sp>
      <p:pic>
        <p:nvPicPr>
          <p:cNvPr id="768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80288" y="620713"/>
            <a:ext cx="1544637" cy="192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8618549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Заголовок 1"/>
          <p:cNvSpPr>
            <a:spLocks noGrp="1"/>
          </p:cNvSpPr>
          <p:nvPr>
            <p:ph type="title"/>
          </p:nvPr>
        </p:nvSpPr>
        <p:spPr>
          <a:xfrm>
            <a:off x="395288" y="31750"/>
            <a:ext cx="8229600" cy="779463"/>
          </a:xfrm>
        </p:spPr>
        <p:txBody>
          <a:bodyPr/>
          <a:lstStyle/>
          <a:p>
            <a:r>
              <a:rPr lang="ru-RU" sz="3200" b="1" dirty="0">
                <a:solidFill>
                  <a:srgbClr val="C00000"/>
                </a:solidFill>
              </a:rPr>
              <a:t>КІНЕТИКА ФЕРМЕНТИВНИХ РЕАКЦІЙ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765175"/>
            <a:ext cx="9144000" cy="6092825"/>
          </a:xfrm>
        </p:spPr>
        <p:txBody>
          <a:bodyPr rtlCol="0">
            <a:normAutofit fontScale="92500" lnSpcReduction="20000"/>
          </a:bodyPr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dirty="0">
                <a:solidFill>
                  <a:srgbClr val="990033"/>
                </a:solidFill>
              </a:rPr>
              <a:t>2</a:t>
            </a:r>
            <a:r>
              <a:rPr lang="ru-RU" sz="2400" b="1">
                <a:solidFill>
                  <a:srgbClr val="990033"/>
                </a:solidFill>
              </a:rPr>
              <a:t>) </a:t>
            </a:r>
            <a:r>
              <a:rPr lang="ru-RU" sz="2400" b="1" smtClean="0">
                <a:solidFill>
                  <a:srgbClr val="990033"/>
                </a:solidFill>
              </a:rPr>
              <a:t>рН </a:t>
            </a:r>
            <a:r>
              <a:rPr lang="ru-RU" sz="2400" b="1" dirty="0" err="1">
                <a:solidFill>
                  <a:srgbClr val="990033"/>
                </a:solidFill>
              </a:rPr>
              <a:t>середовища</a:t>
            </a:r>
            <a:endParaRPr lang="de-DE" sz="2400" i="1" dirty="0">
              <a:solidFill>
                <a:srgbClr val="990033"/>
              </a:solidFill>
            </a:endParaRP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i="1" dirty="0" err="1"/>
              <a:t>Зміна</a:t>
            </a:r>
            <a:r>
              <a:rPr lang="ru-RU" sz="2400" i="1" dirty="0"/>
              <a:t> рН </a:t>
            </a:r>
            <a:r>
              <a:rPr lang="ru-RU" sz="2400" i="1" dirty="0" err="1"/>
              <a:t>може</a:t>
            </a:r>
            <a:r>
              <a:rPr lang="ru-RU" sz="2400" i="1" dirty="0"/>
              <a:t> </a:t>
            </a:r>
            <a:r>
              <a:rPr lang="ru-RU" sz="2400" i="1" dirty="0" err="1"/>
              <a:t>викликати</a:t>
            </a:r>
            <a:r>
              <a:rPr lang="ru-RU" sz="2400" i="1" dirty="0"/>
              <a:t>: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i="1" dirty="0">
                <a:solidFill>
                  <a:srgbClr val="C00000"/>
                </a:solidFill>
              </a:rPr>
              <a:t>-</a:t>
            </a:r>
            <a:r>
              <a:rPr lang="ru-RU" sz="2400" b="1" i="1" dirty="0"/>
              <a:t> </a:t>
            </a:r>
            <a:r>
              <a:rPr lang="ru-RU" sz="2400" b="1" i="1" dirty="0" err="1">
                <a:solidFill>
                  <a:srgbClr val="C00000"/>
                </a:solidFill>
              </a:rPr>
              <a:t>денатурацію</a:t>
            </a:r>
            <a:r>
              <a:rPr lang="ru-RU" sz="2400" b="1" i="1" dirty="0"/>
              <a:t> </a:t>
            </a:r>
            <a:r>
              <a:rPr lang="ru-RU" sz="2400" i="1" dirty="0"/>
              <a:t>ферменту при </a:t>
            </a:r>
            <a:r>
              <a:rPr lang="ru-RU" sz="2400" i="1" dirty="0" err="1"/>
              <a:t>дуже</a:t>
            </a:r>
            <a:r>
              <a:rPr lang="ru-RU" sz="2400" i="1" dirty="0"/>
              <a:t> </a:t>
            </a:r>
            <a:r>
              <a:rPr lang="ru-RU" sz="2400" i="1" dirty="0" err="1"/>
              <a:t>високих</a:t>
            </a:r>
            <a:r>
              <a:rPr lang="ru-RU" sz="2400" i="1" dirty="0"/>
              <a:t> </a:t>
            </a:r>
            <a:r>
              <a:rPr lang="ru-RU" sz="2400" i="1" dirty="0" err="1"/>
              <a:t>або</a:t>
            </a:r>
            <a:r>
              <a:rPr lang="ru-RU" sz="2400" i="1" dirty="0"/>
              <a:t> </a:t>
            </a:r>
            <a:r>
              <a:rPr lang="ru-RU" sz="2400" i="1" dirty="0" err="1"/>
              <a:t>низьких</a:t>
            </a:r>
            <a:r>
              <a:rPr lang="ru-RU" sz="2400" i="1" dirty="0"/>
              <a:t> рН;</a:t>
            </a:r>
            <a:endParaRPr lang="de-DE" sz="2400" i="1" dirty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i="1" dirty="0">
                <a:solidFill>
                  <a:schemeClr val="accent2"/>
                </a:solidFill>
              </a:rPr>
              <a:t>- </a:t>
            </a:r>
            <a:r>
              <a:rPr lang="ru-RU" sz="2400" b="1" i="1" dirty="0" err="1">
                <a:solidFill>
                  <a:schemeClr val="accent2"/>
                </a:solidFill>
              </a:rPr>
              <a:t>зміну</a:t>
            </a:r>
            <a:r>
              <a:rPr lang="ru-RU" sz="2400" b="1" i="1" dirty="0">
                <a:solidFill>
                  <a:schemeClr val="accent2"/>
                </a:solidFill>
              </a:rPr>
              <a:t> </a:t>
            </a:r>
            <a:r>
              <a:rPr lang="ru-RU" sz="2400" b="1" i="1" dirty="0" err="1">
                <a:solidFill>
                  <a:schemeClr val="accent2"/>
                </a:solidFill>
              </a:rPr>
              <a:t>величини</a:t>
            </a:r>
            <a:r>
              <a:rPr lang="ru-RU" sz="2400" b="1" i="1" dirty="0">
                <a:solidFill>
                  <a:schemeClr val="accent2"/>
                </a:solidFill>
              </a:rPr>
              <a:t> заряду</a:t>
            </a:r>
            <a:r>
              <a:rPr lang="ru-RU" sz="2400" b="1" i="1" dirty="0"/>
              <a:t> </a:t>
            </a:r>
            <a:r>
              <a:rPr lang="ru-RU" sz="2400" i="1" dirty="0"/>
              <a:t>молекул субстрату і ферменту.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dirty="0">
                <a:solidFill>
                  <a:srgbClr val="C00000"/>
                </a:solidFill>
              </a:rPr>
              <a:t> 3) </a:t>
            </a:r>
            <a:r>
              <a:rPr lang="ru-RU" sz="2400" b="1" dirty="0" err="1">
                <a:solidFill>
                  <a:srgbClr val="C00000"/>
                </a:solidFill>
              </a:rPr>
              <a:t>Присутність</a:t>
            </a:r>
            <a:r>
              <a:rPr lang="ru-RU" sz="2400" b="1" dirty="0">
                <a:solidFill>
                  <a:srgbClr val="C00000"/>
                </a:solidFill>
              </a:rPr>
              <a:t> </a:t>
            </a:r>
            <a:r>
              <a:rPr lang="ru-RU" sz="2400" b="1" dirty="0" err="1">
                <a:solidFill>
                  <a:srgbClr val="C00000"/>
                </a:solidFill>
              </a:rPr>
              <a:t>інгібіторів</a:t>
            </a:r>
            <a:r>
              <a:rPr lang="ru-RU" sz="2400" b="1" dirty="0">
                <a:solidFill>
                  <a:srgbClr val="C00000"/>
                </a:solidFill>
              </a:rPr>
              <a:t>.</a:t>
            </a:r>
            <a:r>
              <a:rPr lang="ru-RU" sz="2400" i="1" dirty="0">
                <a:solidFill>
                  <a:srgbClr val="990033"/>
                </a:solidFill>
              </a:rPr>
              <a:t> (</a:t>
            </a:r>
            <a:r>
              <a:rPr lang="ru-RU" sz="2400" i="1" dirty="0" err="1">
                <a:solidFill>
                  <a:srgbClr val="990033"/>
                </a:solidFill>
              </a:rPr>
              <a:t>Дії</a:t>
            </a:r>
            <a:r>
              <a:rPr lang="ru-RU" sz="2400" i="1" dirty="0">
                <a:solidFill>
                  <a:srgbClr val="990033"/>
                </a:solidFill>
              </a:rPr>
              <a:t> </a:t>
            </a:r>
            <a:r>
              <a:rPr lang="ru-RU" sz="2400" i="1" dirty="0" err="1">
                <a:solidFill>
                  <a:srgbClr val="990033"/>
                </a:solidFill>
              </a:rPr>
              <a:t>багатьох</a:t>
            </a:r>
            <a:r>
              <a:rPr lang="ru-RU" sz="2400" i="1" dirty="0">
                <a:solidFill>
                  <a:srgbClr val="990033"/>
                </a:solidFill>
              </a:rPr>
              <a:t> </a:t>
            </a:r>
            <a:r>
              <a:rPr lang="ru-RU" sz="2400" i="1" dirty="0" err="1">
                <a:solidFill>
                  <a:srgbClr val="990033"/>
                </a:solidFill>
              </a:rPr>
              <a:t>лікарських</a:t>
            </a:r>
            <a:r>
              <a:rPr lang="ru-RU" sz="2400" i="1" dirty="0">
                <a:solidFill>
                  <a:srgbClr val="990033"/>
                </a:solidFill>
              </a:rPr>
              <a:t> і </a:t>
            </a:r>
            <a:r>
              <a:rPr lang="ru-RU" sz="2400" i="1" dirty="0" err="1">
                <a:solidFill>
                  <a:srgbClr val="990033"/>
                </a:solidFill>
              </a:rPr>
              <a:t>токсичних</a:t>
            </a:r>
            <a:r>
              <a:rPr lang="ru-RU" sz="2400" i="1" dirty="0">
                <a:solidFill>
                  <a:srgbClr val="990033"/>
                </a:solidFill>
              </a:rPr>
              <a:t> </a:t>
            </a:r>
            <a:r>
              <a:rPr lang="ru-RU" sz="2400" i="1" dirty="0" err="1">
                <a:solidFill>
                  <a:srgbClr val="990033"/>
                </a:solidFill>
              </a:rPr>
              <a:t>речовин</a:t>
            </a:r>
            <a:r>
              <a:rPr lang="ru-RU" sz="2400" i="1" dirty="0">
                <a:solidFill>
                  <a:srgbClr val="990033"/>
                </a:solidFill>
              </a:rPr>
              <a:t>). 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i="1" dirty="0" err="1"/>
              <a:t>Інгібірування</a:t>
            </a:r>
            <a:r>
              <a:rPr lang="ru-RU" sz="2400" i="1" dirty="0"/>
              <a:t> </a:t>
            </a:r>
            <a:r>
              <a:rPr lang="ru-RU" sz="2400" i="1" dirty="0" err="1"/>
              <a:t>ферментів</a:t>
            </a:r>
            <a:r>
              <a:rPr lang="ru-RU" sz="2400" i="1" dirty="0"/>
              <a:t> </a:t>
            </a:r>
            <a:r>
              <a:rPr lang="ru-RU" sz="2400" i="1" dirty="0" err="1"/>
              <a:t>може</a:t>
            </a:r>
            <a:r>
              <a:rPr lang="ru-RU" sz="2400" i="1" dirty="0"/>
              <a:t> бути: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i="1" dirty="0"/>
              <a:t>- </a:t>
            </a:r>
            <a:r>
              <a:rPr lang="ru-RU" sz="2400" b="1" i="1" dirty="0" err="1">
                <a:solidFill>
                  <a:schemeClr val="accent2"/>
                </a:solidFill>
              </a:rPr>
              <a:t>зворотним</a:t>
            </a:r>
            <a:r>
              <a:rPr lang="ru-RU" sz="2400" b="1" i="1" dirty="0">
                <a:solidFill>
                  <a:schemeClr val="accent2"/>
                </a:solidFill>
              </a:rPr>
              <a:t>;</a:t>
            </a:r>
            <a:endParaRPr lang="de-DE" sz="2400" b="1" i="1" dirty="0">
              <a:solidFill>
                <a:schemeClr val="accent2"/>
              </a:solidFill>
            </a:endParaRP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i="1" dirty="0"/>
              <a:t>- </a:t>
            </a:r>
            <a:r>
              <a:rPr lang="ru-RU" sz="2400" b="1" i="1" dirty="0" err="1">
                <a:solidFill>
                  <a:schemeClr val="accent2"/>
                </a:solidFill>
              </a:rPr>
              <a:t>незворотним</a:t>
            </a:r>
            <a:r>
              <a:rPr lang="ru-RU" sz="2400" b="1" i="1" dirty="0">
                <a:solidFill>
                  <a:schemeClr val="accent2"/>
                </a:solidFill>
              </a:rPr>
              <a:t> </a:t>
            </a:r>
            <a:r>
              <a:rPr lang="ru-RU" sz="2400" i="1" dirty="0"/>
              <a:t>- </a:t>
            </a:r>
            <a:r>
              <a:rPr lang="ru-RU" sz="2400" dirty="0" err="1"/>
              <a:t>дія</a:t>
            </a:r>
            <a:r>
              <a:rPr lang="ru-RU" sz="2400" dirty="0"/>
              <a:t> </a:t>
            </a:r>
            <a:r>
              <a:rPr lang="ru-RU" sz="2400" dirty="0" err="1"/>
              <a:t>нейропаралітичних</a:t>
            </a:r>
            <a:r>
              <a:rPr lang="ru-RU" sz="2400" dirty="0"/>
              <a:t> отрут на </a:t>
            </a:r>
            <a:r>
              <a:rPr lang="ru-RU" sz="2400" dirty="0" err="1"/>
              <a:t>ацетилхолінестеразу</a:t>
            </a:r>
            <a:r>
              <a:rPr lang="ru-RU" sz="2400" dirty="0"/>
              <a:t> (ФОС). 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i="1" dirty="0"/>
              <a:t> У свою </a:t>
            </a:r>
            <a:r>
              <a:rPr lang="ru-RU" sz="2400" i="1" dirty="0" err="1"/>
              <a:t>чергу</a:t>
            </a:r>
            <a:r>
              <a:rPr lang="ru-RU" sz="2400" i="1" dirty="0"/>
              <a:t> </a:t>
            </a:r>
            <a:r>
              <a:rPr lang="ru-RU" sz="2400" i="1" dirty="0" err="1"/>
              <a:t>оборотнє</a:t>
            </a:r>
            <a:r>
              <a:rPr lang="ru-RU" sz="2400" i="1" dirty="0"/>
              <a:t> </a:t>
            </a:r>
            <a:r>
              <a:rPr lang="ru-RU" sz="2400" i="1" dirty="0" err="1"/>
              <a:t>інгібірування</a:t>
            </a:r>
            <a:r>
              <a:rPr lang="ru-RU" sz="2400" i="1" dirty="0"/>
              <a:t> </a:t>
            </a:r>
            <a:r>
              <a:rPr lang="ru-RU" sz="2400" i="1" dirty="0" err="1"/>
              <a:t>може</a:t>
            </a:r>
            <a:r>
              <a:rPr lang="ru-RU" sz="2400" i="1" dirty="0"/>
              <a:t> бути: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i="1" dirty="0"/>
              <a:t>	</a:t>
            </a:r>
            <a:r>
              <a:rPr lang="ru-RU" sz="2400" b="1" i="1" dirty="0"/>
              <a:t>- </a:t>
            </a:r>
            <a:r>
              <a:rPr lang="ru-RU" sz="2400" b="1" i="1" dirty="0" err="1">
                <a:solidFill>
                  <a:schemeClr val="accent2"/>
                </a:solidFill>
              </a:rPr>
              <a:t>конкурентним</a:t>
            </a:r>
            <a:r>
              <a:rPr lang="ru-RU" sz="2400" b="1" i="1" dirty="0"/>
              <a:t> </a:t>
            </a:r>
            <a:r>
              <a:rPr lang="ru-RU" sz="2400" i="1" dirty="0"/>
              <a:t>(схожим на субстрат) - </a:t>
            </a:r>
            <a:r>
              <a:rPr lang="ru-RU" sz="2400" dirty="0" err="1"/>
              <a:t>лікування</a:t>
            </a:r>
            <a:r>
              <a:rPr lang="ru-RU" sz="2400" dirty="0"/>
              <a:t> </a:t>
            </a:r>
            <a:r>
              <a:rPr lang="ru-RU" sz="2400" dirty="0" err="1"/>
              <a:t>отруєнь</a:t>
            </a:r>
            <a:r>
              <a:rPr lang="ru-RU" sz="2400" dirty="0"/>
              <a:t> метанолом і </a:t>
            </a:r>
            <a:r>
              <a:rPr lang="ru-RU" sz="2400" dirty="0" err="1"/>
              <a:t>етиленгліколем</a:t>
            </a:r>
            <a:r>
              <a:rPr lang="ru-RU" sz="2400" dirty="0"/>
              <a:t> </a:t>
            </a:r>
            <a:r>
              <a:rPr lang="ru-RU" sz="2400" dirty="0" err="1"/>
              <a:t>введенням</a:t>
            </a:r>
            <a:r>
              <a:rPr lang="ru-RU" sz="2400" dirty="0"/>
              <a:t> великих доз </a:t>
            </a:r>
            <a:r>
              <a:rPr lang="ru-RU" sz="2400" dirty="0" err="1"/>
              <a:t>етанолу</a:t>
            </a:r>
            <a:r>
              <a:rPr lang="ru-RU" sz="2400" dirty="0"/>
              <a:t> </a:t>
            </a:r>
            <a:r>
              <a:rPr lang="ru-RU" sz="2400" dirty="0" err="1"/>
              <a:t>або</a:t>
            </a:r>
            <a:r>
              <a:rPr lang="ru-RU" sz="2400" dirty="0"/>
              <a:t> </a:t>
            </a:r>
            <a:r>
              <a:rPr lang="ru-RU" sz="2400" dirty="0" err="1"/>
              <a:t>етанол</a:t>
            </a:r>
            <a:r>
              <a:rPr lang="ru-RU" sz="2400" dirty="0"/>
              <a:t> </a:t>
            </a:r>
            <a:r>
              <a:rPr lang="ru-RU" sz="2400" dirty="0" err="1"/>
              <a:t>може</a:t>
            </a:r>
            <a:r>
              <a:rPr lang="ru-RU" sz="2400" dirty="0"/>
              <a:t> </a:t>
            </a:r>
            <a:r>
              <a:rPr lang="ru-RU" sz="2400" dirty="0" err="1"/>
              <a:t>інактивуватися</a:t>
            </a:r>
            <a:r>
              <a:rPr lang="ru-RU" sz="2400" dirty="0"/>
              <a:t> </a:t>
            </a:r>
            <a:r>
              <a:rPr lang="ru-RU" sz="2400" dirty="0" err="1"/>
              <a:t>алкогольдегідрогеназою</a:t>
            </a:r>
            <a:r>
              <a:rPr lang="ru-RU" sz="2400" dirty="0"/>
              <a:t>;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i="1" dirty="0"/>
              <a:t>           </a:t>
            </a:r>
            <a:r>
              <a:rPr lang="ru-RU" sz="2400" b="1" i="1" dirty="0"/>
              <a:t>  - </a:t>
            </a:r>
            <a:r>
              <a:rPr lang="ru-RU" sz="2400" b="1" i="1" dirty="0" err="1">
                <a:solidFill>
                  <a:schemeClr val="accent2"/>
                </a:solidFill>
              </a:rPr>
              <a:t>неконкурентним</a:t>
            </a:r>
            <a:r>
              <a:rPr lang="ru-RU" sz="2400" b="1" i="1" dirty="0"/>
              <a:t> </a:t>
            </a:r>
            <a:r>
              <a:rPr lang="ru-RU" sz="2400" i="1" dirty="0"/>
              <a:t>- </a:t>
            </a:r>
            <a:r>
              <a:rPr lang="ru-RU" sz="2400" i="1" dirty="0" err="1"/>
              <a:t>інгібітор</a:t>
            </a:r>
            <a:r>
              <a:rPr lang="ru-RU" sz="2400" i="1" dirty="0"/>
              <a:t> і субстрат </a:t>
            </a:r>
            <a:r>
              <a:rPr lang="ru-RU" sz="2400" i="1" dirty="0" err="1"/>
              <a:t>можуть</a:t>
            </a:r>
            <a:r>
              <a:rPr lang="ru-RU" sz="2400" i="1" dirty="0"/>
              <a:t> </a:t>
            </a:r>
            <a:r>
              <a:rPr lang="ru-RU" sz="2400" i="1" dirty="0" err="1"/>
              <a:t>зв'язуватися</a:t>
            </a:r>
            <a:r>
              <a:rPr lang="ru-RU" sz="2400" i="1" dirty="0"/>
              <a:t> ферментом </a:t>
            </a:r>
            <a:r>
              <a:rPr lang="ru-RU" sz="2400" i="1" dirty="0" err="1"/>
              <a:t>одночасно</a:t>
            </a:r>
            <a:r>
              <a:rPr lang="ru-RU" sz="2400" i="1" dirty="0"/>
              <a:t>, </a:t>
            </a:r>
            <a:r>
              <a:rPr lang="ru-RU" sz="2400" i="1" dirty="0" err="1"/>
              <a:t>знижуючи</a:t>
            </a:r>
            <a:r>
              <a:rPr lang="ru-RU" sz="2400" i="1" dirty="0"/>
              <a:t> </a:t>
            </a:r>
            <a:r>
              <a:rPr lang="ru-RU" sz="2400" i="1" dirty="0" err="1"/>
              <a:t>швидкість</a:t>
            </a:r>
            <a:r>
              <a:rPr lang="ru-RU" sz="2400" i="1" dirty="0"/>
              <a:t> </a:t>
            </a:r>
            <a:r>
              <a:rPr lang="ru-RU" sz="2400" i="1" dirty="0" err="1"/>
              <a:t>каталізу</a:t>
            </a:r>
            <a:r>
              <a:rPr lang="ru-RU" sz="2400" i="1" dirty="0"/>
              <a:t> шляхом </a:t>
            </a:r>
            <a:r>
              <a:rPr lang="ru-RU" sz="2400" i="1" dirty="0" err="1"/>
              <a:t>зменшення</a:t>
            </a:r>
            <a:r>
              <a:rPr lang="ru-RU" sz="2400" i="1" dirty="0"/>
              <a:t> </a:t>
            </a:r>
            <a:r>
              <a:rPr lang="ru-RU" sz="2400" i="1" dirty="0" err="1"/>
              <a:t>долі</a:t>
            </a:r>
            <a:r>
              <a:rPr lang="ru-RU" sz="2400" i="1" dirty="0"/>
              <a:t> молекул ферменту, </a:t>
            </a:r>
            <a:r>
              <a:rPr lang="ru-RU" sz="2400" i="1" dirty="0" err="1"/>
              <a:t>що</a:t>
            </a:r>
            <a:r>
              <a:rPr lang="ru-RU" sz="2400" i="1" dirty="0"/>
              <a:t> </a:t>
            </a:r>
            <a:r>
              <a:rPr lang="ru-RU" sz="2400" i="1" dirty="0" err="1"/>
              <a:t>зв'язали</a:t>
            </a:r>
            <a:r>
              <a:rPr lang="ru-RU" sz="2400" i="1" dirty="0"/>
              <a:t> субстрат.</a:t>
            </a:r>
            <a:endParaRPr lang="ru-RU" sz="2400" dirty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92673207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96900" y="-171450"/>
            <a:ext cx="7772400" cy="1025525"/>
          </a:xfrm>
        </p:spPr>
        <p:txBody>
          <a:bodyPr/>
          <a:lstStyle/>
          <a:p>
            <a:r>
              <a:rPr lang="ru-RU" sz="3200" b="1" dirty="0">
                <a:solidFill>
                  <a:srgbClr val="C00000"/>
                </a:solidFill>
              </a:rPr>
              <a:t>КІНЕТИКА ФЕРМЕНТИВНИХ РЕАКЦІЙ</a:t>
            </a:r>
            <a:endParaRPr lang="ru-RU" sz="3200" dirty="0"/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0" y="612775"/>
            <a:ext cx="9144000" cy="5693866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990033"/>
                </a:solidFill>
                <a:latin typeface="Calibri"/>
                <a:cs typeface="+mn-cs"/>
              </a:rPr>
              <a:t>4) </a:t>
            </a:r>
            <a:r>
              <a:rPr lang="ru-RU" sz="2000" b="1" dirty="0" err="1">
                <a:solidFill>
                  <a:srgbClr val="990033"/>
                </a:solidFill>
                <a:latin typeface="Calibri"/>
                <a:cs typeface="+mn-cs"/>
              </a:rPr>
              <a:t>Концентрація</a:t>
            </a:r>
            <a:r>
              <a:rPr lang="ru-RU" sz="2000" b="1" dirty="0">
                <a:solidFill>
                  <a:srgbClr val="990033"/>
                </a:solidFill>
                <a:latin typeface="Calibri"/>
                <a:cs typeface="+mn-cs"/>
              </a:rPr>
              <a:t> ферменту і субстрату (</a:t>
            </a:r>
            <a:r>
              <a:rPr lang="ru-RU" sz="2000" b="1" dirty="0" err="1">
                <a:solidFill>
                  <a:srgbClr val="990033"/>
                </a:solidFill>
                <a:latin typeface="Calibri"/>
                <a:cs typeface="+mn-cs"/>
              </a:rPr>
              <a:t>кінетика</a:t>
            </a:r>
            <a:r>
              <a:rPr lang="ru-RU" sz="2000" b="1" dirty="0">
                <a:solidFill>
                  <a:srgbClr val="990033"/>
                </a:solidFill>
                <a:latin typeface="Calibri"/>
                <a:cs typeface="+mn-cs"/>
              </a:rPr>
              <a:t> і </a:t>
            </a:r>
            <a:r>
              <a:rPr lang="ru-RU" sz="2000" b="1" dirty="0" err="1">
                <a:solidFill>
                  <a:srgbClr val="990033"/>
                </a:solidFill>
                <a:latin typeface="Calibri"/>
                <a:cs typeface="+mn-cs"/>
              </a:rPr>
              <a:t>механізм</a:t>
            </a:r>
            <a:r>
              <a:rPr lang="ru-RU" sz="2000" b="1" dirty="0">
                <a:solidFill>
                  <a:srgbClr val="990033"/>
                </a:solidFill>
                <a:latin typeface="Calibri"/>
                <a:cs typeface="+mn-cs"/>
              </a:rPr>
              <a:t> </a:t>
            </a:r>
            <a:r>
              <a:rPr lang="ru-RU" sz="2000" b="1" dirty="0" err="1">
                <a:solidFill>
                  <a:srgbClr val="990033"/>
                </a:solidFill>
                <a:latin typeface="Calibri"/>
                <a:cs typeface="+mn-cs"/>
              </a:rPr>
              <a:t>ферментативних</a:t>
            </a:r>
            <a:r>
              <a:rPr lang="ru-RU" sz="2000" b="1" dirty="0">
                <a:solidFill>
                  <a:srgbClr val="990033"/>
                </a:solidFill>
                <a:latin typeface="Calibri"/>
                <a:cs typeface="+mn-cs"/>
              </a:rPr>
              <a:t> </a:t>
            </a:r>
            <a:r>
              <a:rPr lang="ru-RU" sz="2000" b="1" dirty="0" err="1">
                <a:solidFill>
                  <a:srgbClr val="990033"/>
                </a:solidFill>
                <a:latin typeface="Calibri"/>
                <a:cs typeface="+mn-cs"/>
              </a:rPr>
              <a:t>реакцій</a:t>
            </a:r>
            <a:r>
              <a:rPr lang="ru-RU" sz="2000" b="1" dirty="0">
                <a:solidFill>
                  <a:srgbClr val="990033"/>
                </a:solidFill>
                <a:latin typeface="Calibri"/>
                <a:cs typeface="+mn-cs"/>
              </a:rPr>
              <a:t>.)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err="1">
                <a:solidFill>
                  <a:prstClr val="black"/>
                </a:solidFill>
                <a:latin typeface="Calibri"/>
                <a:cs typeface="+mn-cs"/>
              </a:rPr>
              <a:t>Визначальну</a:t>
            </a:r>
            <a:r>
              <a:rPr lang="ru-RU" sz="2000" dirty="0">
                <a:solidFill>
                  <a:prstClr val="black"/>
                </a:solidFill>
                <a:latin typeface="Calibri"/>
                <a:cs typeface="+mn-cs"/>
              </a:rPr>
              <a:t> роль </a:t>
            </a:r>
            <a:r>
              <a:rPr lang="ru-RU" sz="2000" dirty="0" err="1">
                <a:solidFill>
                  <a:prstClr val="black"/>
                </a:solidFill>
                <a:latin typeface="Calibri"/>
                <a:cs typeface="+mn-cs"/>
              </a:rPr>
              <a:t>відіграє</a:t>
            </a:r>
            <a:r>
              <a:rPr lang="ru-RU" sz="2000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sz="2000" dirty="0" err="1">
                <a:solidFill>
                  <a:prstClr val="black"/>
                </a:solidFill>
                <a:latin typeface="Calibri"/>
                <a:cs typeface="+mn-cs"/>
              </a:rPr>
              <a:t>утворення</a:t>
            </a:r>
            <a:r>
              <a:rPr lang="ru-RU" sz="2000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sz="2000" dirty="0" err="1">
                <a:solidFill>
                  <a:prstClr val="black"/>
                </a:solidFill>
                <a:latin typeface="Calibri"/>
                <a:cs typeface="+mn-cs"/>
              </a:rPr>
              <a:t>проміжного</a:t>
            </a:r>
            <a:r>
              <a:rPr lang="ru-RU" sz="2000" dirty="0">
                <a:solidFill>
                  <a:prstClr val="black"/>
                </a:solidFill>
                <a:latin typeface="Calibri"/>
                <a:cs typeface="+mn-cs"/>
              </a:rPr>
              <a:t> продукту (</a:t>
            </a:r>
            <a:r>
              <a:rPr lang="ru-RU" sz="2000" dirty="0" err="1">
                <a:solidFill>
                  <a:prstClr val="black"/>
                </a:solidFill>
                <a:latin typeface="Calibri"/>
                <a:cs typeface="+mn-cs"/>
              </a:rPr>
              <a:t>інтермедіату</a:t>
            </a:r>
            <a:r>
              <a:rPr lang="ru-RU" sz="2000" dirty="0">
                <a:solidFill>
                  <a:prstClr val="black"/>
                </a:solidFill>
                <a:latin typeface="Calibri"/>
                <a:cs typeface="+mn-cs"/>
              </a:rPr>
              <a:t>) </a:t>
            </a:r>
            <a:r>
              <a:rPr lang="ru-RU" sz="2000" dirty="0" err="1">
                <a:solidFill>
                  <a:prstClr val="black"/>
                </a:solidFill>
                <a:latin typeface="Calibri"/>
                <a:cs typeface="+mn-cs"/>
              </a:rPr>
              <a:t>між</a:t>
            </a:r>
            <a:r>
              <a:rPr lang="ru-RU" sz="2000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sz="2000" dirty="0" err="1">
                <a:solidFill>
                  <a:prstClr val="black"/>
                </a:solidFill>
                <a:latin typeface="Calibri"/>
                <a:cs typeface="+mn-cs"/>
              </a:rPr>
              <a:t>речовиною</a:t>
            </a:r>
            <a:r>
              <a:rPr lang="ru-RU" sz="2000" dirty="0">
                <a:solidFill>
                  <a:prstClr val="black"/>
                </a:solidFill>
                <a:latin typeface="Calibri"/>
                <a:cs typeface="+mn-cs"/>
              </a:rPr>
              <a:t>, </a:t>
            </a:r>
            <a:r>
              <a:rPr lang="ru-RU" sz="2000" dirty="0" err="1">
                <a:solidFill>
                  <a:prstClr val="black"/>
                </a:solidFill>
                <a:latin typeface="Calibri"/>
                <a:cs typeface="+mn-cs"/>
              </a:rPr>
              <a:t>що</a:t>
            </a:r>
            <a:r>
              <a:rPr lang="ru-RU" sz="2000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sz="2000" dirty="0" err="1">
                <a:solidFill>
                  <a:prstClr val="black"/>
                </a:solidFill>
                <a:latin typeface="Calibri"/>
                <a:cs typeface="+mn-cs"/>
              </a:rPr>
              <a:t>метаболізуються</a:t>
            </a:r>
            <a:r>
              <a:rPr lang="ru-RU" sz="2000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en-US" sz="2000" dirty="0">
                <a:solidFill>
                  <a:prstClr val="black"/>
                </a:solidFill>
                <a:latin typeface="Calibri"/>
                <a:cs typeface="+mn-cs"/>
              </a:rPr>
              <a:t>S</a:t>
            </a:r>
            <a:r>
              <a:rPr lang="ru-RU" sz="2000" dirty="0">
                <a:solidFill>
                  <a:prstClr val="black"/>
                </a:solidFill>
                <a:latin typeface="Calibri"/>
                <a:cs typeface="+mn-cs"/>
              </a:rPr>
              <a:t> (субстратом) і ферментом </a:t>
            </a:r>
            <a:r>
              <a:rPr lang="en-US" sz="2000" dirty="0">
                <a:solidFill>
                  <a:prstClr val="black"/>
                </a:solidFill>
                <a:latin typeface="Calibri"/>
                <a:cs typeface="+mn-cs"/>
              </a:rPr>
              <a:t>F</a:t>
            </a:r>
            <a:r>
              <a:rPr lang="ru-RU" sz="2000" dirty="0">
                <a:solidFill>
                  <a:prstClr val="black"/>
                </a:solidFill>
                <a:latin typeface="Calibri"/>
                <a:cs typeface="+mn-cs"/>
              </a:rPr>
              <a:t> – </a:t>
            </a:r>
            <a:r>
              <a:rPr lang="ru-RU" sz="2000" dirty="0" err="1">
                <a:solidFill>
                  <a:prstClr val="black"/>
                </a:solidFill>
                <a:latin typeface="Calibri"/>
                <a:cs typeface="+mn-cs"/>
              </a:rPr>
              <a:t>активованого</a:t>
            </a:r>
            <a:r>
              <a:rPr lang="ru-RU" sz="2000" dirty="0">
                <a:solidFill>
                  <a:prstClr val="black"/>
                </a:solidFill>
                <a:latin typeface="Calibri"/>
                <a:cs typeface="+mn-cs"/>
              </a:rPr>
              <a:t> комплексу (фермент-субстратного комплексу) :  </a:t>
            </a:r>
            <a:r>
              <a:rPr lang="en-US" sz="2000" dirty="0">
                <a:solidFill>
                  <a:prstClr val="black"/>
                </a:solidFill>
                <a:latin typeface="Calibri"/>
                <a:cs typeface="+mn-cs"/>
              </a:rPr>
              <a:t>S</a:t>
            </a:r>
            <a:r>
              <a:rPr lang="ru-RU" sz="2000" dirty="0">
                <a:solidFill>
                  <a:prstClr val="black"/>
                </a:solidFill>
                <a:latin typeface="Calibri"/>
                <a:cs typeface="+mn-cs"/>
              </a:rPr>
              <a:t> + </a:t>
            </a:r>
            <a:r>
              <a:rPr lang="en-US" sz="2000" dirty="0">
                <a:solidFill>
                  <a:prstClr val="black"/>
                </a:solidFill>
                <a:latin typeface="Calibri"/>
                <a:cs typeface="+mn-cs"/>
              </a:rPr>
              <a:t>F </a:t>
            </a:r>
            <a:r>
              <a:rPr lang="en-US" sz="2000" dirty="0">
                <a:solidFill>
                  <a:prstClr val="black"/>
                </a:solidFill>
                <a:latin typeface="Calibri"/>
                <a:cs typeface="+mn-cs"/>
                <a:sym typeface="Symbol" pitchFamily="18" charset="2"/>
              </a:rPr>
              <a:t></a:t>
            </a:r>
            <a:r>
              <a:rPr lang="en-US" sz="2000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en-US" sz="2000" dirty="0">
                <a:solidFill>
                  <a:prstClr val="black"/>
                </a:solidFill>
                <a:latin typeface="Calibri"/>
                <a:cs typeface="+mn-cs"/>
                <a:sym typeface="Symbol" pitchFamily="18" charset="2"/>
              </a:rPr>
              <a:t></a:t>
            </a:r>
            <a:r>
              <a:rPr lang="en-US" sz="2000" dirty="0">
                <a:solidFill>
                  <a:prstClr val="black"/>
                </a:solidFill>
                <a:latin typeface="Calibri"/>
                <a:cs typeface="+mn-cs"/>
              </a:rPr>
              <a:t>FS</a:t>
            </a:r>
            <a:r>
              <a:rPr lang="en-US" sz="2000" dirty="0">
                <a:solidFill>
                  <a:prstClr val="black"/>
                </a:solidFill>
                <a:latin typeface="Calibri"/>
                <a:cs typeface="+mn-cs"/>
                <a:sym typeface="Symbol" pitchFamily="18" charset="2"/>
              </a:rPr>
              <a:t></a:t>
            </a:r>
            <a:endParaRPr lang="ru-RU" dirty="0">
              <a:solidFill>
                <a:srgbClr val="C0504D"/>
              </a:solidFill>
              <a:latin typeface="Calibri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i="1" dirty="0" err="1">
                <a:solidFill>
                  <a:srgbClr val="993366"/>
                </a:solidFill>
                <a:latin typeface="Calibri"/>
                <a:cs typeface="+mn-cs"/>
              </a:rPr>
              <a:t>Енергетична</a:t>
            </a:r>
            <a:r>
              <a:rPr lang="ru-RU" sz="2400" i="1" dirty="0">
                <a:solidFill>
                  <a:srgbClr val="993366"/>
                </a:solidFill>
                <a:latin typeface="Calibri"/>
                <a:cs typeface="+mn-cs"/>
              </a:rPr>
              <a:t> </a:t>
            </a:r>
            <a:r>
              <a:rPr lang="ru-RU" sz="2400" i="1" dirty="0" err="1">
                <a:solidFill>
                  <a:srgbClr val="993366"/>
                </a:solidFill>
                <a:latin typeface="Calibri"/>
                <a:cs typeface="+mn-cs"/>
              </a:rPr>
              <a:t>діаграма</a:t>
            </a:r>
            <a:r>
              <a:rPr lang="ru-RU" sz="2400" i="1" dirty="0">
                <a:solidFill>
                  <a:srgbClr val="993366"/>
                </a:solidFill>
                <a:latin typeface="Calibri"/>
                <a:cs typeface="+mn-cs"/>
              </a:rPr>
              <a:t> </a:t>
            </a:r>
            <a:r>
              <a:rPr lang="ru-RU" sz="2400" i="1" dirty="0" err="1">
                <a:solidFill>
                  <a:srgbClr val="993366"/>
                </a:solidFill>
                <a:latin typeface="Calibri"/>
                <a:cs typeface="+mn-cs"/>
              </a:rPr>
              <a:t>ферментативної</a:t>
            </a:r>
            <a:r>
              <a:rPr lang="ru-RU" sz="2400" i="1" dirty="0">
                <a:solidFill>
                  <a:srgbClr val="993366"/>
                </a:solidFill>
                <a:latin typeface="Calibri"/>
                <a:cs typeface="+mn-cs"/>
              </a:rPr>
              <a:t> </a:t>
            </a:r>
            <a:r>
              <a:rPr lang="ru-RU" sz="2400" i="1" dirty="0" err="1">
                <a:solidFill>
                  <a:srgbClr val="993366"/>
                </a:solidFill>
                <a:latin typeface="Calibri"/>
                <a:cs typeface="+mn-cs"/>
              </a:rPr>
              <a:t>реакції</a:t>
            </a:r>
            <a:endParaRPr lang="ru-RU" sz="2400" i="1" dirty="0">
              <a:solidFill>
                <a:srgbClr val="993366"/>
              </a:solidFill>
              <a:latin typeface="Calibri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i="1" dirty="0">
              <a:solidFill>
                <a:srgbClr val="993366"/>
              </a:solidFill>
              <a:latin typeface="Calibri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i="1" dirty="0">
              <a:solidFill>
                <a:srgbClr val="993366"/>
              </a:solidFill>
              <a:latin typeface="Calibri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i="1" dirty="0">
              <a:solidFill>
                <a:srgbClr val="993366"/>
              </a:solidFill>
              <a:latin typeface="Calibri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i="1" dirty="0">
              <a:solidFill>
                <a:srgbClr val="993366"/>
              </a:solidFill>
              <a:latin typeface="Calibri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i="1" dirty="0">
              <a:solidFill>
                <a:srgbClr val="993366"/>
              </a:solidFill>
              <a:latin typeface="Calibri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i="1" dirty="0">
              <a:solidFill>
                <a:srgbClr val="993366"/>
              </a:solidFill>
              <a:latin typeface="Calibri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i="1" dirty="0">
              <a:solidFill>
                <a:srgbClr val="993366"/>
              </a:solidFill>
              <a:latin typeface="Calibri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i="1" dirty="0">
              <a:solidFill>
                <a:srgbClr val="993366"/>
              </a:solidFill>
              <a:latin typeface="Calibri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i="1" dirty="0">
              <a:solidFill>
                <a:srgbClr val="993366"/>
              </a:solidFill>
              <a:latin typeface="Calibri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i="1" dirty="0">
              <a:solidFill>
                <a:srgbClr val="993366"/>
              </a:solidFill>
              <a:latin typeface="Calibri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i="1" dirty="0">
              <a:solidFill>
                <a:srgbClr val="993366"/>
              </a:solidFill>
              <a:latin typeface="Calibri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i="1" dirty="0">
              <a:solidFill>
                <a:srgbClr val="993366"/>
              </a:solidFill>
              <a:latin typeface="Calibri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i="1" dirty="0">
              <a:solidFill>
                <a:srgbClr val="993366"/>
              </a:solidFill>
              <a:latin typeface="Calibri"/>
              <a:cs typeface="+mn-cs"/>
            </a:endParaRPr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black"/>
              </a:solidFill>
              <a:latin typeface="Calibri"/>
              <a:cs typeface="+mn-cs"/>
            </a:endParaRPr>
          </a:p>
        </p:txBody>
      </p:sp>
      <p:grpSp>
        <p:nvGrpSpPr>
          <p:cNvPr id="7209" name="Group 5"/>
          <p:cNvGrpSpPr>
            <a:grpSpLocks/>
          </p:cNvGrpSpPr>
          <p:nvPr/>
        </p:nvGrpSpPr>
        <p:grpSpPr bwMode="auto">
          <a:xfrm>
            <a:off x="2078038" y="2935288"/>
            <a:ext cx="5302250" cy="3694112"/>
            <a:chOff x="1504" y="4176"/>
            <a:chExt cx="8349" cy="5817"/>
          </a:xfrm>
        </p:grpSpPr>
        <p:sp>
          <p:nvSpPr>
            <p:cNvPr id="23558" name="Line 6"/>
            <p:cNvSpPr>
              <a:spLocks noChangeShapeType="1"/>
            </p:cNvSpPr>
            <p:nvPr/>
          </p:nvSpPr>
          <p:spPr bwMode="auto">
            <a:xfrm>
              <a:off x="2191" y="4176"/>
              <a:ext cx="0" cy="5157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 type="stealth" w="med" len="med"/>
              <a:tailEnd/>
            </a:ln>
            <a:ex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3559" name="Freeform 7"/>
            <p:cNvSpPr>
              <a:spLocks/>
            </p:cNvSpPr>
            <p:nvPr/>
          </p:nvSpPr>
          <p:spPr bwMode="auto">
            <a:xfrm>
              <a:off x="2194" y="9308"/>
              <a:ext cx="6794" cy="25"/>
            </a:xfrm>
            <a:custGeom>
              <a:avLst/>
              <a:gdLst>
                <a:gd name="T0" fmla="*/ 0 w 6745"/>
                <a:gd name="T1" fmla="*/ 23 h 23"/>
                <a:gd name="T2" fmla="*/ 6745 w 6745"/>
                <a:gd name="T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745" h="23">
                  <a:moveTo>
                    <a:pt x="0" y="23"/>
                  </a:moveTo>
                  <a:lnTo>
                    <a:pt x="6745" y="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round/>
              <a:headEnd type="none" w="med" len="med"/>
              <a:tailEnd type="stealth" w="med" len="med"/>
            </a:ln>
            <a:effectLst/>
            <a:ex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3560" name="Freeform 8"/>
            <p:cNvSpPr>
              <a:spLocks/>
            </p:cNvSpPr>
            <p:nvPr/>
          </p:nvSpPr>
          <p:spPr bwMode="auto">
            <a:xfrm>
              <a:off x="2204" y="5416"/>
              <a:ext cx="5727" cy="3345"/>
            </a:xfrm>
            <a:custGeom>
              <a:avLst/>
              <a:gdLst>
                <a:gd name="T0" fmla="*/ 0 w 5685"/>
                <a:gd name="T1" fmla="*/ 2847 h 3344"/>
                <a:gd name="T2" fmla="*/ 1350 w 5685"/>
                <a:gd name="T3" fmla="*/ 2472 h 3344"/>
                <a:gd name="T4" fmla="*/ 2640 w 5685"/>
                <a:gd name="T5" fmla="*/ 147 h 3344"/>
                <a:gd name="T6" fmla="*/ 3345 w 5685"/>
                <a:gd name="T7" fmla="*/ 1782 h 3344"/>
                <a:gd name="T8" fmla="*/ 3915 w 5685"/>
                <a:gd name="T9" fmla="*/ 982 h 3344"/>
                <a:gd name="T10" fmla="*/ 4325 w 5685"/>
                <a:gd name="T11" fmla="*/ 1182 h 3344"/>
                <a:gd name="T12" fmla="*/ 4645 w 5685"/>
                <a:gd name="T13" fmla="*/ 2992 h 3344"/>
                <a:gd name="T14" fmla="*/ 5685 w 5685"/>
                <a:gd name="T15" fmla="*/ 3232 h 3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685" h="3344">
                  <a:moveTo>
                    <a:pt x="0" y="2847"/>
                  </a:moveTo>
                  <a:cubicBezTo>
                    <a:pt x="225" y="2784"/>
                    <a:pt x="910" y="2922"/>
                    <a:pt x="1350" y="2472"/>
                  </a:cubicBezTo>
                  <a:cubicBezTo>
                    <a:pt x="1790" y="2022"/>
                    <a:pt x="2308" y="262"/>
                    <a:pt x="2640" y="147"/>
                  </a:cubicBezTo>
                  <a:cubicBezTo>
                    <a:pt x="3197" y="0"/>
                    <a:pt x="3035" y="1607"/>
                    <a:pt x="3345" y="1782"/>
                  </a:cubicBezTo>
                  <a:cubicBezTo>
                    <a:pt x="3593" y="1996"/>
                    <a:pt x="3752" y="1082"/>
                    <a:pt x="3915" y="982"/>
                  </a:cubicBezTo>
                  <a:cubicBezTo>
                    <a:pt x="4078" y="882"/>
                    <a:pt x="4203" y="847"/>
                    <a:pt x="4325" y="1182"/>
                  </a:cubicBezTo>
                  <a:cubicBezTo>
                    <a:pt x="4447" y="1517"/>
                    <a:pt x="4418" y="2650"/>
                    <a:pt x="4645" y="2992"/>
                  </a:cubicBezTo>
                  <a:cubicBezTo>
                    <a:pt x="4895" y="3344"/>
                    <a:pt x="5468" y="3182"/>
                    <a:pt x="5685" y="3232"/>
                  </a:cubicBez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3561" name="Freeform 9"/>
            <p:cNvSpPr>
              <a:spLocks/>
            </p:cNvSpPr>
            <p:nvPr/>
          </p:nvSpPr>
          <p:spPr bwMode="auto">
            <a:xfrm>
              <a:off x="2791" y="4888"/>
              <a:ext cx="4352" cy="3772"/>
            </a:xfrm>
            <a:custGeom>
              <a:avLst/>
              <a:gdLst>
                <a:gd name="T0" fmla="*/ 0 w 4320"/>
                <a:gd name="T1" fmla="*/ 3350 h 3771"/>
                <a:gd name="T2" fmla="*/ 827 w 4320"/>
                <a:gd name="T3" fmla="*/ 3035 h 3771"/>
                <a:gd name="T4" fmla="*/ 2055 w 4320"/>
                <a:gd name="T5" fmla="*/ 1020 h 3771"/>
                <a:gd name="T6" fmla="*/ 3100 w 4320"/>
                <a:gd name="T7" fmla="*/ 410 h 3771"/>
                <a:gd name="T8" fmla="*/ 3740 w 4320"/>
                <a:gd name="T9" fmla="*/ 3220 h 3771"/>
                <a:gd name="T10" fmla="*/ 4320 w 4320"/>
                <a:gd name="T11" fmla="*/ 3720 h 3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20" h="3771">
                  <a:moveTo>
                    <a:pt x="0" y="3350"/>
                  </a:moveTo>
                  <a:cubicBezTo>
                    <a:pt x="138" y="3298"/>
                    <a:pt x="484" y="3423"/>
                    <a:pt x="827" y="3035"/>
                  </a:cubicBezTo>
                  <a:cubicBezTo>
                    <a:pt x="860" y="3163"/>
                    <a:pt x="1705" y="1482"/>
                    <a:pt x="2055" y="1020"/>
                  </a:cubicBezTo>
                  <a:cubicBezTo>
                    <a:pt x="2405" y="557"/>
                    <a:pt x="2672" y="0"/>
                    <a:pt x="3100" y="410"/>
                  </a:cubicBezTo>
                  <a:cubicBezTo>
                    <a:pt x="3470" y="720"/>
                    <a:pt x="3500" y="2662"/>
                    <a:pt x="3740" y="3220"/>
                  </a:cubicBezTo>
                  <a:cubicBezTo>
                    <a:pt x="3943" y="3771"/>
                    <a:pt x="4199" y="3616"/>
                    <a:pt x="4320" y="372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  <a:ex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3562" name="Freeform 10"/>
            <p:cNvSpPr>
              <a:spLocks/>
            </p:cNvSpPr>
            <p:nvPr/>
          </p:nvSpPr>
          <p:spPr bwMode="auto">
            <a:xfrm>
              <a:off x="2974" y="5558"/>
              <a:ext cx="1935" cy="3"/>
            </a:xfrm>
            <a:custGeom>
              <a:avLst/>
              <a:gdLst>
                <a:gd name="T0" fmla="*/ 1920 w 1920"/>
                <a:gd name="T1" fmla="*/ 0 h 1"/>
                <a:gd name="T2" fmla="*/ 0 w 1920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920" h="1">
                  <a:moveTo>
                    <a:pt x="1920" y="0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 type="none" w="med" len="med"/>
              <a:tailEnd type="none" w="med" len="med"/>
            </a:ln>
            <a:effectLst/>
            <a:ex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3563" name="Freeform 11"/>
            <p:cNvSpPr>
              <a:spLocks/>
            </p:cNvSpPr>
            <p:nvPr/>
          </p:nvSpPr>
          <p:spPr bwMode="auto">
            <a:xfrm>
              <a:off x="2611" y="5148"/>
              <a:ext cx="3062" cy="37"/>
            </a:xfrm>
            <a:custGeom>
              <a:avLst/>
              <a:gdLst>
                <a:gd name="T0" fmla="*/ 3040 w 3040"/>
                <a:gd name="T1" fmla="*/ 0 h 38"/>
                <a:gd name="T2" fmla="*/ 0 w 3040"/>
                <a:gd name="T3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040" h="38">
                  <a:moveTo>
                    <a:pt x="3040" y="0"/>
                  </a:moveTo>
                  <a:lnTo>
                    <a:pt x="0" y="38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 type="none" w="med" len="med"/>
              <a:tailEnd type="none" w="med" len="med"/>
            </a:ln>
            <a:effectLst/>
            <a:ex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3564" name="Freeform 12"/>
            <p:cNvSpPr>
              <a:spLocks/>
            </p:cNvSpPr>
            <p:nvPr/>
          </p:nvSpPr>
          <p:spPr bwMode="auto">
            <a:xfrm>
              <a:off x="3256" y="6328"/>
              <a:ext cx="3092" cy="5"/>
            </a:xfrm>
            <a:custGeom>
              <a:avLst/>
              <a:gdLst>
                <a:gd name="T0" fmla="*/ 3070 w 3070"/>
                <a:gd name="T1" fmla="*/ 0 h 5"/>
                <a:gd name="T2" fmla="*/ 0 w 3070"/>
                <a:gd name="T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070" h="5">
                  <a:moveTo>
                    <a:pt x="3070" y="0"/>
                  </a:moveTo>
                  <a:lnTo>
                    <a:pt x="0" y="5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 type="none" w="med" len="med"/>
              <a:tailEnd type="none" w="med" len="med"/>
            </a:ln>
            <a:effectLst/>
            <a:ex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3565" name="Freeform 13"/>
            <p:cNvSpPr>
              <a:spLocks/>
            </p:cNvSpPr>
            <p:nvPr/>
          </p:nvSpPr>
          <p:spPr bwMode="auto">
            <a:xfrm>
              <a:off x="2611" y="5178"/>
              <a:ext cx="10" cy="3050"/>
            </a:xfrm>
            <a:custGeom>
              <a:avLst/>
              <a:gdLst>
                <a:gd name="T0" fmla="*/ 0 w 10"/>
                <a:gd name="T1" fmla="*/ 0 h 3050"/>
                <a:gd name="T2" fmla="*/ 10 w 10"/>
                <a:gd name="T3" fmla="*/ 3050 h 30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0" h="3050">
                  <a:moveTo>
                    <a:pt x="0" y="0"/>
                  </a:moveTo>
                  <a:lnTo>
                    <a:pt x="10" y="305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  <a:ex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3566" name="Freeform 14"/>
            <p:cNvSpPr>
              <a:spLocks/>
            </p:cNvSpPr>
            <p:nvPr/>
          </p:nvSpPr>
          <p:spPr bwMode="auto">
            <a:xfrm>
              <a:off x="2976" y="5553"/>
              <a:ext cx="3" cy="2655"/>
            </a:xfrm>
            <a:custGeom>
              <a:avLst/>
              <a:gdLst>
                <a:gd name="T0" fmla="*/ 1 w 1"/>
                <a:gd name="T1" fmla="*/ 0 h 1062"/>
                <a:gd name="T2" fmla="*/ 0 w 1"/>
                <a:gd name="T3" fmla="*/ 1062 h 10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062">
                  <a:moveTo>
                    <a:pt x="1" y="0"/>
                  </a:moveTo>
                  <a:lnTo>
                    <a:pt x="0" y="1062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  <a:effectLst/>
            <a:ex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3567" name="Freeform 15"/>
            <p:cNvSpPr>
              <a:spLocks/>
            </p:cNvSpPr>
            <p:nvPr/>
          </p:nvSpPr>
          <p:spPr bwMode="auto">
            <a:xfrm>
              <a:off x="3284" y="6323"/>
              <a:ext cx="2" cy="1760"/>
            </a:xfrm>
            <a:custGeom>
              <a:avLst/>
              <a:gdLst>
                <a:gd name="T0" fmla="*/ 0 w 1"/>
                <a:gd name="T1" fmla="*/ 0 h 704"/>
                <a:gd name="T2" fmla="*/ 0 w 1"/>
                <a:gd name="T3" fmla="*/ 704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704">
                  <a:moveTo>
                    <a:pt x="0" y="0"/>
                  </a:moveTo>
                  <a:lnTo>
                    <a:pt x="0" y="704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  <a:effectLst/>
            <a:ex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3568" name="Text Box 16"/>
            <p:cNvSpPr txBox="1">
              <a:spLocks noChangeArrowheads="1"/>
            </p:cNvSpPr>
            <p:nvPr/>
          </p:nvSpPr>
          <p:spPr bwMode="auto">
            <a:xfrm rot="-5400000">
              <a:off x="-43" y="6641"/>
              <a:ext cx="3530" cy="43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dirty="0" err="1">
                  <a:solidFill>
                    <a:srgbClr val="000000"/>
                  </a:solidFill>
                  <a:latin typeface="Calibri"/>
                  <a:cs typeface="+mn-cs"/>
                </a:rPr>
                <a:t>Вільна</a:t>
              </a:r>
              <a:r>
                <a:rPr lang="ru-RU" sz="1600" dirty="0">
                  <a:solidFill>
                    <a:srgbClr val="000000"/>
                  </a:solidFill>
                  <a:latin typeface="Calibri"/>
                  <a:cs typeface="+mn-cs"/>
                </a:rPr>
                <a:t>    </a:t>
              </a:r>
              <a:r>
                <a:rPr lang="ru-RU" sz="1600" dirty="0" err="1">
                  <a:solidFill>
                    <a:srgbClr val="000000"/>
                  </a:solidFill>
                  <a:latin typeface="Calibri"/>
                  <a:cs typeface="+mn-cs"/>
                </a:rPr>
                <a:t>енергія</a:t>
              </a:r>
              <a:r>
                <a:rPr lang="ru-RU" sz="1600" dirty="0">
                  <a:solidFill>
                    <a:srgbClr val="000000"/>
                  </a:solidFill>
                  <a:latin typeface="Calibri"/>
                  <a:cs typeface="+mn-cs"/>
                </a:rPr>
                <a:t>   </a:t>
              </a:r>
              <a:r>
                <a:rPr lang="en-US" sz="1600" dirty="0">
                  <a:solidFill>
                    <a:srgbClr val="000000"/>
                  </a:solidFill>
                  <a:latin typeface="Calibri"/>
                  <a:cs typeface="+mn-cs"/>
                </a:rPr>
                <a:t>G</a:t>
              </a:r>
              <a:endParaRPr lang="ru-RU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3569" name="Text Box 17"/>
            <p:cNvSpPr txBox="1">
              <a:spLocks noChangeArrowheads="1"/>
            </p:cNvSpPr>
            <p:nvPr/>
          </p:nvSpPr>
          <p:spPr bwMode="auto">
            <a:xfrm>
              <a:off x="6531" y="9388"/>
              <a:ext cx="2035" cy="60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dirty="0" err="1">
                  <a:solidFill>
                    <a:srgbClr val="000000"/>
                  </a:solidFill>
                  <a:latin typeface="Calibri"/>
                  <a:cs typeface="+mn-cs"/>
                </a:rPr>
                <a:t>Хід</a:t>
              </a:r>
              <a:r>
                <a:rPr lang="ru-RU" sz="1600" dirty="0">
                  <a:solidFill>
                    <a:srgbClr val="000000"/>
                  </a:solidFill>
                  <a:latin typeface="Calibri"/>
                  <a:cs typeface="+mn-cs"/>
                </a:rPr>
                <a:t> </a:t>
              </a:r>
              <a:r>
                <a:rPr lang="ru-RU" sz="1600" dirty="0" err="1">
                  <a:solidFill>
                    <a:srgbClr val="000000"/>
                  </a:solidFill>
                  <a:latin typeface="Calibri"/>
                  <a:cs typeface="+mn-cs"/>
                </a:rPr>
                <a:t>реакції</a:t>
              </a:r>
              <a:endParaRPr lang="ru-RU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3570" name="Line 18"/>
            <p:cNvSpPr>
              <a:spLocks noChangeShapeType="1"/>
            </p:cNvSpPr>
            <p:nvPr/>
          </p:nvSpPr>
          <p:spPr bwMode="auto">
            <a:xfrm>
              <a:off x="2431" y="8253"/>
              <a:ext cx="562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3571" name="Text Box 19"/>
            <p:cNvSpPr txBox="1">
              <a:spLocks noChangeArrowheads="1"/>
            </p:cNvSpPr>
            <p:nvPr/>
          </p:nvSpPr>
          <p:spPr bwMode="auto">
            <a:xfrm>
              <a:off x="7361" y="8733"/>
              <a:ext cx="467" cy="60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>
                  <a:solidFill>
                    <a:srgbClr val="000000"/>
                  </a:solidFill>
                  <a:latin typeface="Calibri"/>
                  <a:cs typeface="+mn-cs"/>
                </a:rPr>
                <a:t>Р</a:t>
              </a:r>
              <a:endParaRPr lang="ru-RU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3572" name="Text Box 20"/>
            <p:cNvSpPr txBox="1">
              <a:spLocks noChangeArrowheads="1"/>
            </p:cNvSpPr>
            <p:nvPr/>
          </p:nvSpPr>
          <p:spPr bwMode="auto">
            <a:xfrm>
              <a:off x="5341" y="7203"/>
              <a:ext cx="645" cy="60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>
                  <a:solidFill>
                    <a:srgbClr val="000000"/>
                  </a:solidFill>
                  <a:latin typeface="Calibri"/>
                  <a:cs typeface="+mn-cs"/>
                </a:rPr>
                <a:t>FS</a:t>
              </a:r>
              <a:endParaRPr lang="ru-RU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3573" name="Text Box 21"/>
            <p:cNvSpPr txBox="1">
              <a:spLocks noChangeArrowheads="1"/>
            </p:cNvSpPr>
            <p:nvPr/>
          </p:nvSpPr>
          <p:spPr bwMode="auto">
            <a:xfrm>
              <a:off x="2561" y="8343"/>
              <a:ext cx="467" cy="60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>
                  <a:solidFill>
                    <a:srgbClr val="000000"/>
                  </a:solidFill>
                  <a:latin typeface="Calibri"/>
                  <a:cs typeface="+mn-cs"/>
                </a:rPr>
                <a:t>S</a:t>
              </a:r>
              <a:endParaRPr lang="ru-RU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graphicFrame>
          <p:nvGraphicFramePr>
            <p:cNvPr id="7203" name="Object 35"/>
            <p:cNvGraphicFramePr>
              <a:graphicFrameLocks noChangeAspect="1"/>
            </p:cNvGraphicFramePr>
            <p:nvPr/>
          </p:nvGraphicFramePr>
          <p:xfrm>
            <a:off x="2290" y="6711"/>
            <a:ext cx="337" cy="40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794" name="Формула" r:id="rId3" imgW="203112" imgH="228501" progId="Equation.3">
                    <p:embed/>
                  </p:oleObj>
                </mc:Choice>
                <mc:Fallback>
                  <p:oleObj name="Формула" r:id="rId3" imgW="203112" imgH="228501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90" y="6711"/>
                          <a:ext cx="337" cy="40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204" name="Object 36"/>
            <p:cNvGraphicFramePr>
              <a:graphicFrameLocks noChangeAspect="1"/>
            </p:cNvGraphicFramePr>
            <p:nvPr/>
          </p:nvGraphicFramePr>
          <p:xfrm>
            <a:off x="2652" y="6633"/>
            <a:ext cx="338" cy="49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795" name="Формула" r:id="rId5" imgW="203112" imgH="279279" progId="Equation.3">
                    <p:embed/>
                  </p:oleObj>
                </mc:Choice>
                <mc:Fallback>
                  <p:oleObj name="Формула" r:id="rId5" imgW="203112" imgH="279279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52" y="6633"/>
                          <a:ext cx="338" cy="49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205" name="Object 37"/>
            <p:cNvGraphicFramePr>
              <a:graphicFrameLocks noChangeAspect="1"/>
            </p:cNvGraphicFramePr>
            <p:nvPr/>
          </p:nvGraphicFramePr>
          <p:xfrm>
            <a:off x="2965" y="6633"/>
            <a:ext cx="337" cy="49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796" name="Формула" r:id="rId7" imgW="203112" imgH="279279" progId="Equation.3">
                    <p:embed/>
                  </p:oleObj>
                </mc:Choice>
                <mc:Fallback>
                  <p:oleObj name="Формула" r:id="rId7" imgW="203112" imgH="279279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65" y="6633"/>
                          <a:ext cx="337" cy="49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3577" name="Freeform 25"/>
            <p:cNvSpPr>
              <a:spLocks/>
            </p:cNvSpPr>
            <p:nvPr/>
          </p:nvSpPr>
          <p:spPr bwMode="auto">
            <a:xfrm>
              <a:off x="5241" y="5313"/>
              <a:ext cx="1865" cy="605"/>
            </a:xfrm>
            <a:custGeom>
              <a:avLst/>
              <a:gdLst>
                <a:gd name="T0" fmla="*/ 1851 w 1851"/>
                <a:gd name="T1" fmla="*/ 0 h 606"/>
                <a:gd name="T2" fmla="*/ 0 w 1851"/>
                <a:gd name="T3" fmla="*/ 606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51" h="606">
                  <a:moveTo>
                    <a:pt x="1851" y="0"/>
                  </a:moveTo>
                  <a:lnTo>
                    <a:pt x="0" y="606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 type="none" w="med" len="med"/>
              <a:tailEnd type="triangle" w="med" len="med"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3578" name="Freeform 26"/>
            <p:cNvSpPr>
              <a:spLocks/>
            </p:cNvSpPr>
            <p:nvPr/>
          </p:nvSpPr>
          <p:spPr bwMode="auto">
            <a:xfrm>
              <a:off x="6418" y="5313"/>
              <a:ext cx="687" cy="1025"/>
            </a:xfrm>
            <a:custGeom>
              <a:avLst/>
              <a:gdLst>
                <a:gd name="T0" fmla="*/ 681 w 681"/>
                <a:gd name="T1" fmla="*/ 0 h 1026"/>
                <a:gd name="T2" fmla="*/ 0 w 681"/>
                <a:gd name="T3" fmla="*/ 1026 h 10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1" h="1026">
                  <a:moveTo>
                    <a:pt x="681" y="0"/>
                  </a:moveTo>
                  <a:lnTo>
                    <a:pt x="0" y="1026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 type="none" w="med" len="med"/>
              <a:tailEnd type="triangle" w="med" len="med"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3579" name="Text Box 27"/>
            <p:cNvSpPr txBox="1">
              <a:spLocks noChangeArrowheads="1"/>
            </p:cNvSpPr>
            <p:nvPr/>
          </p:nvSpPr>
          <p:spPr bwMode="auto">
            <a:xfrm>
              <a:off x="6531" y="4703"/>
              <a:ext cx="3322" cy="90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dirty="0">
                  <a:solidFill>
                    <a:srgbClr val="000000"/>
                  </a:solidFill>
                  <a:latin typeface="Calibri"/>
                  <a:cs typeface="+mn-cs"/>
                </a:rPr>
                <a:t>Фермент-</a:t>
              </a:r>
              <a:r>
                <a:rPr lang="ru-RU" sz="1600" dirty="0" err="1">
                  <a:solidFill>
                    <a:srgbClr val="000000"/>
                  </a:solidFill>
                  <a:latin typeface="Calibri"/>
                  <a:cs typeface="+mn-cs"/>
                </a:rPr>
                <a:t>субстратні</a:t>
              </a:r>
              <a:endParaRPr lang="ru-RU" sz="1600" dirty="0">
                <a:solidFill>
                  <a:srgbClr val="000000"/>
                </a:solidFill>
                <a:latin typeface="Calibri"/>
                <a:cs typeface="+mn-cs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dirty="0" err="1">
                  <a:solidFill>
                    <a:srgbClr val="000000"/>
                  </a:solidFill>
                  <a:latin typeface="Calibri"/>
                  <a:cs typeface="+mn-cs"/>
                </a:rPr>
                <a:t>комплекси</a:t>
              </a:r>
              <a:endParaRPr lang="ru-RU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0329536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7938" y="-34925"/>
            <a:ext cx="9151938" cy="727075"/>
          </a:xfrm>
        </p:spPr>
        <p:txBody>
          <a:bodyPr/>
          <a:lstStyle/>
          <a:p>
            <a:r>
              <a:rPr lang="ru-RU" sz="3200" b="1" dirty="0">
                <a:solidFill>
                  <a:srgbClr val="C00000"/>
                </a:solidFill>
              </a:rPr>
              <a:t>ТЕОРІЯ </a:t>
            </a:r>
            <a:r>
              <a:rPr lang="ru-RU" sz="3200" b="1" dirty="0" smtClean="0">
                <a:solidFill>
                  <a:srgbClr val="C00000"/>
                </a:solidFill>
              </a:rPr>
              <a:t>МИХАЕЛІСА-МЕНТЕНА </a:t>
            </a:r>
            <a:r>
              <a:rPr lang="ru-RU" sz="3200" b="1" dirty="0">
                <a:solidFill>
                  <a:srgbClr val="C00000"/>
                </a:solidFill>
              </a:rPr>
              <a:t>(1913 Р.):</a:t>
            </a:r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-53975" y="411163"/>
            <a:ext cx="9251950" cy="2062103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>
                <a:solidFill>
                  <a:srgbClr val="990033"/>
                </a:solidFill>
                <a:latin typeface="Calibri"/>
                <a:cs typeface="+mn-cs"/>
              </a:rPr>
              <a:t>Залежність</a:t>
            </a:r>
            <a:r>
              <a:rPr lang="ru-RU" sz="2400" b="1" dirty="0">
                <a:solidFill>
                  <a:srgbClr val="990033"/>
                </a:solidFill>
                <a:latin typeface="Calibri"/>
                <a:cs typeface="+mn-cs"/>
              </a:rPr>
              <a:t> </a:t>
            </a:r>
            <a:r>
              <a:rPr lang="ru-RU" sz="2400" b="1" dirty="0" err="1">
                <a:solidFill>
                  <a:srgbClr val="990033"/>
                </a:solidFill>
                <a:latin typeface="Calibri"/>
                <a:cs typeface="+mn-cs"/>
              </a:rPr>
              <a:t>початкової</a:t>
            </a:r>
            <a:r>
              <a:rPr lang="ru-RU" sz="2400" b="1" dirty="0">
                <a:solidFill>
                  <a:srgbClr val="990033"/>
                </a:solidFill>
                <a:latin typeface="Calibri"/>
                <a:cs typeface="+mn-cs"/>
              </a:rPr>
              <a:t> </a:t>
            </a:r>
            <a:r>
              <a:rPr lang="ru-RU" sz="2400" b="1" dirty="0" err="1">
                <a:solidFill>
                  <a:srgbClr val="990033"/>
                </a:solidFill>
                <a:latin typeface="Calibri"/>
                <a:cs typeface="+mn-cs"/>
              </a:rPr>
              <a:t>швидкості</a:t>
            </a:r>
            <a:r>
              <a:rPr lang="ru-RU" sz="2400" b="1" dirty="0">
                <a:solidFill>
                  <a:srgbClr val="990033"/>
                </a:solidFill>
                <a:latin typeface="Calibri"/>
                <a:cs typeface="+mn-cs"/>
              </a:rPr>
              <a:t> </a:t>
            </a:r>
            <a:r>
              <a:rPr lang="ru-RU" sz="2400" b="1" dirty="0" err="1">
                <a:solidFill>
                  <a:srgbClr val="990033"/>
                </a:solidFill>
                <a:latin typeface="Calibri"/>
                <a:cs typeface="+mn-cs"/>
              </a:rPr>
              <a:t>ферментативної</a:t>
            </a:r>
            <a:r>
              <a:rPr lang="ru-RU" sz="2400" b="1" dirty="0">
                <a:solidFill>
                  <a:srgbClr val="990033"/>
                </a:solidFill>
                <a:latin typeface="Calibri"/>
                <a:cs typeface="+mn-cs"/>
              </a:rPr>
              <a:t> </a:t>
            </a:r>
            <a:r>
              <a:rPr lang="ru-RU" sz="2400" b="1" dirty="0" err="1">
                <a:solidFill>
                  <a:srgbClr val="990033"/>
                </a:solidFill>
                <a:latin typeface="Calibri"/>
                <a:cs typeface="+mn-cs"/>
              </a:rPr>
              <a:t>реакції</a:t>
            </a:r>
            <a:endParaRPr lang="ru-RU" sz="2400" b="1" dirty="0">
              <a:solidFill>
                <a:srgbClr val="990033"/>
              </a:solidFill>
              <a:latin typeface="Calibri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>
                <a:solidFill>
                  <a:srgbClr val="990033"/>
                </a:solidFill>
                <a:latin typeface="Calibri"/>
                <a:cs typeface="+mn-cs"/>
              </a:rPr>
              <a:t>від</a:t>
            </a:r>
            <a:r>
              <a:rPr lang="ru-RU" sz="2400" b="1" dirty="0">
                <a:solidFill>
                  <a:srgbClr val="990033"/>
                </a:solidFill>
                <a:latin typeface="Calibri"/>
                <a:cs typeface="+mn-cs"/>
              </a:rPr>
              <a:t> </a:t>
            </a:r>
            <a:r>
              <a:rPr lang="ru-RU" sz="2400" b="1" dirty="0" err="1">
                <a:solidFill>
                  <a:srgbClr val="990033"/>
                </a:solidFill>
                <a:latin typeface="Calibri"/>
                <a:cs typeface="+mn-cs"/>
              </a:rPr>
              <a:t>концентрації</a:t>
            </a:r>
            <a:r>
              <a:rPr lang="ru-RU" sz="2400" b="1" dirty="0">
                <a:solidFill>
                  <a:srgbClr val="990033"/>
                </a:solidFill>
                <a:latin typeface="Calibri"/>
                <a:cs typeface="+mn-cs"/>
              </a:rPr>
              <a:t> субстрату</a:t>
            </a:r>
            <a:endParaRPr lang="ru-RU" sz="2000" i="1" dirty="0">
              <a:solidFill>
                <a:srgbClr val="990033"/>
              </a:solidFill>
              <a:latin typeface="Calibri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i="1" dirty="0">
              <a:solidFill>
                <a:srgbClr val="990033"/>
              </a:solidFill>
              <a:latin typeface="Calibri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i="1" dirty="0">
              <a:solidFill>
                <a:srgbClr val="990033"/>
              </a:solidFill>
              <a:latin typeface="Calibri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i="1" dirty="0">
              <a:solidFill>
                <a:srgbClr val="990033"/>
              </a:solidFill>
              <a:latin typeface="Calibri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i="1" dirty="0">
              <a:solidFill>
                <a:srgbClr val="990033"/>
              </a:solidFill>
              <a:latin typeface="Calibri"/>
              <a:cs typeface="+mn-cs"/>
            </a:endParaRPr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black"/>
              </a:solidFill>
              <a:latin typeface="Calibri"/>
              <a:cs typeface="+mn-cs"/>
            </a:endParaRPr>
          </a:p>
        </p:txBody>
      </p:sp>
      <p:grpSp>
        <p:nvGrpSpPr>
          <p:cNvPr id="8233" name="Group 6"/>
          <p:cNvGrpSpPr>
            <a:grpSpLocks/>
          </p:cNvGrpSpPr>
          <p:nvPr/>
        </p:nvGrpSpPr>
        <p:grpSpPr bwMode="auto">
          <a:xfrm>
            <a:off x="111125" y="3133969"/>
            <a:ext cx="2660675" cy="2048396"/>
            <a:chOff x="1641" y="1804"/>
            <a:chExt cx="6590" cy="5865"/>
          </a:xfrm>
        </p:grpSpPr>
        <p:sp>
          <p:nvSpPr>
            <p:cNvPr id="24583" name="Line 7"/>
            <p:cNvSpPr>
              <a:spLocks noChangeShapeType="1"/>
            </p:cNvSpPr>
            <p:nvPr/>
          </p:nvSpPr>
          <p:spPr bwMode="auto">
            <a:xfrm>
              <a:off x="2426" y="1984"/>
              <a:ext cx="0" cy="516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4584" name="Freeform 8"/>
            <p:cNvSpPr>
              <a:spLocks/>
            </p:cNvSpPr>
            <p:nvPr/>
          </p:nvSpPr>
          <p:spPr bwMode="auto">
            <a:xfrm>
              <a:off x="2421" y="7121"/>
              <a:ext cx="5210" cy="10"/>
            </a:xfrm>
            <a:custGeom>
              <a:avLst/>
              <a:gdLst>
                <a:gd name="T0" fmla="*/ 0 w 5211"/>
                <a:gd name="T1" fmla="*/ 9 h 9"/>
                <a:gd name="T2" fmla="*/ 5211 w 5211"/>
                <a:gd name="T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211" h="9">
                  <a:moveTo>
                    <a:pt x="0" y="9"/>
                  </a:moveTo>
                  <a:lnTo>
                    <a:pt x="5211" y="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round/>
              <a:headEnd type="none" w="med" len="med"/>
              <a:tailEnd type="none" w="med" len="med"/>
            </a:ln>
            <a:effectLst/>
            <a:ex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4585" name="Text Box 9"/>
            <p:cNvSpPr txBox="1">
              <a:spLocks noChangeArrowheads="1"/>
            </p:cNvSpPr>
            <p:nvPr/>
          </p:nvSpPr>
          <p:spPr bwMode="auto">
            <a:xfrm>
              <a:off x="7394" y="7139"/>
              <a:ext cx="837" cy="51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>
                  <a:solidFill>
                    <a:prstClr val="black"/>
                  </a:solidFill>
                  <a:latin typeface="Calibri"/>
                  <a:cs typeface="+mn-cs"/>
                </a:rPr>
                <a:t>Cs</a:t>
              </a:r>
              <a:endParaRPr lang="ru-RU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4586" name="Freeform 10"/>
            <p:cNvSpPr>
              <a:spLocks/>
            </p:cNvSpPr>
            <p:nvPr/>
          </p:nvSpPr>
          <p:spPr bwMode="auto">
            <a:xfrm>
              <a:off x="2421" y="2701"/>
              <a:ext cx="4740" cy="4433"/>
            </a:xfrm>
            <a:custGeom>
              <a:avLst/>
              <a:gdLst>
                <a:gd name="T0" fmla="*/ 0 w 4739"/>
                <a:gd name="T1" fmla="*/ 4432 h 4432"/>
                <a:gd name="T2" fmla="*/ 1199 w 4739"/>
                <a:gd name="T3" fmla="*/ 1258 h 4432"/>
                <a:gd name="T4" fmla="*/ 2879 w 4739"/>
                <a:gd name="T5" fmla="*/ 108 h 4432"/>
                <a:gd name="T6" fmla="*/ 4739 w 4739"/>
                <a:gd name="T7" fmla="*/ 38 h 4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39" h="4432">
                  <a:moveTo>
                    <a:pt x="0" y="4432"/>
                  </a:moveTo>
                  <a:cubicBezTo>
                    <a:pt x="200" y="3903"/>
                    <a:pt x="719" y="1979"/>
                    <a:pt x="1199" y="1258"/>
                  </a:cubicBezTo>
                  <a:cubicBezTo>
                    <a:pt x="1669" y="537"/>
                    <a:pt x="2425" y="216"/>
                    <a:pt x="2879" y="108"/>
                  </a:cubicBezTo>
                  <a:cubicBezTo>
                    <a:pt x="3333" y="0"/>
                    <a:pt x="4352" y="53"/>
                    <a:pt x="4739" y="38"/>
                  </a:cubicBez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 type="none" w="med" len="med"/>
              <a:tailEnd type="none" w="med" len="med"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4587" name="Freeform 11"/>
            <p:cNvSpPr>
              <a:spLocks/>
            </p:cNvSpPr>
            <p:nvPr/>
          </p:nvSpPr>
          <p:spPr bwMode="auto">
            <a:xfrm>
              <a:off x="3201" y="4859"/>
              <a:ext cx="0" cy="2270"/>
            </a:xfrm>
            <a:custGeom>
              <a:avLst/>
              <a:gdLst>
                <a:gd name="T0" fmla="*/ 0 w 1"/>
                <a:gd name="T1" fmla="*/ 0 h 2270"/>
                <a:gd name="T2" fmla="*/ 0 w 1"/>
                <a:gd name="T3" fmla="*/ 2270 h 2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2270">
                  <a:moveTo>
                    <a:pt x="0" y="0"/>
                  </a:moveTo>
                  <a:lnTo>
                    <a:pt x="0" y="227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 type="none" w="med" len="med"/>
              <a:tailEnd type="none" w="med" len="med"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4588" name="Freeform 12"/>
            <p:cNvSpPr>
              <a:spLocks/>
            </p:cNvSpPr>
            <p:nvPr/>
          </p:nvSpPr>
          <p:spPr bwMode="auto">
            <a:xfrm>
              <a:off x="2421" y="4834"/>
              <a:ext cx="780" cy="15"/>
            </a:xfrm>
            <a:custGeom>
              <a:avLst/>
              <a:gdLst>
                <a:gd name="T0" fmla="*/ 779 w 779"/>
                <a:gd name="T1" fmla="*/ 15 h 15"/>
                <a:gd name="T2" fmla="*/ 0 w 779"/>
                <a:gd name="T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79" h="15">
                  <a:moveTo>
                    <a:pt x="779" y="15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 type="none" w="med" len="med"/>
              <a:tailEnd type="none" w="med" len="med"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4589" name="Line 13"/>
            <p:cNvSpPr>
              <a:spLocks noChangeShapeType="1"/>
            </p:cNvSpPr>
            <p:nvPr/>
          </p:nvSpPr>
          <p:spPr bwMode="auto">
            <a:xfrm flipH="1">
              <a:off x="2421" y="2754"/>
              <a:ext cx="324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4590" name="Text Box 14"/>
            <p:cNvSpPr txBox="1">
              <a:spLocks noChangeArrowheads="1"/>
            </p:cNvSpPr>
            <p:nvPr/>
          </p:nvSpPr>
          <p:spPr bwMode="auto">
            <a:xfrm>
              <a:off x="2961" y="7154"/>
              <a:ext cx="838" cy="51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>
                  <a:solidFill>
                    <a:prstClr val="black"/>
                  </a:solidFill>
                  <a:latin typeface="Calibri"/>
                  <a:cs typeface="+mn-cs"/>
                </a:rPr>
                <a:t>Km</a:t>
              </a:r>
              <a:endParaRPr lang="ru-RU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graphicFrame>
          <p:nvGraphicFramePr>
            <p:cNvPr id="8227" name="Object 35"/>
            <p:cNvGraphicFramePr>
              <a:graphicFrameLocks noChangeAspect="1"/>
            </p:cNvGraphicFramePr>
            <p:nvPr/>
          </p:nvGraphicFramePr>
          <p:xfrm>
            <a:off x="1641" y="3804"/>
            <a:ext cx="727" cy="9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818" name="Формула" r:id="rId3" imgW="317225" imgH="393359" progId="Equation.3">
                    <p:embed/>
                  </p:oleObj>
                </mc:Choice>
                <mc:Fallback>
                  <p:oleObj name="Формула" r:id="rId3" imgW="317225" imgH="393359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41" y="3804"/>
                          <a:ext cx="727" cy="94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228" name="Object 36"/>
            <p:cNvGraphicFramePr>
              <a:graphicFrameLocks noChangeAspect="1"/>
            </p:cNvGraphicFramePr>
            <p:nvPr/>
          </p:nvGraphicFramePr>
          <p:xfrm>
            <a:off x="1701" y="2344"/>
            <a:ext cx="612" cy="54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819" name="Формула" r:id="rId5" imgW="266584" imgH="228501" progId="Equation.3">
                    <p:embed/>
                  </p:oleObj>
                </mc:Choice>
                <mc:Fallback>
                  <p:oleObj name="Формула" r:id="rId5" imgW="266584" imgH="228501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01" y="2344"/>
                          <a:ext cx="612" cy="54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229" name="Object 37"/>
            <p:cNvGraphicFramePr>
              <a:graphicFrameLocks noChangeAspect="1"/>
            </p:cNvGraphicFramePr>
            <p:nvPr/>
          </p:nvGraphicFramePr>
          <p:xfrm>
            <a:off x="2059" y="1804"/>
            <a:ext cx="262" cy="33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820" name="Формула" r:id="rId7" imgW="114201" imgH="139579" progId="Equation.3">
                    <p:embed/>
                  </p:oleObj>
                </mc:Choice>
                <mc:Fallback>
                  <p:oleObj name="Формула" r:id="rId7" imgW="114201" imgH="139579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59" y="1804"/>
                          <a:ext cx="262" cy="33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" name="TextBox 1"/>
          <p:cNvSpPr txBox="1"/>
          <p:nvPr/>
        </p:nvSpPr>
        <p:spPr>
          <a:xfrm>
            <a:off x="2771800" y="2888186"/>
            <a:ext cx="4824412" cy="3385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dirty="0" err="1">
                <a:solidFill>
                  <a:srgbClr val="9900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Брігс</a:t>
            </a:r>
            <a:r>
              <a:rPr lang="ru-RU" sz="1600" b="1" i="1" dirty="0">
                <a:solidFill>
                  <a:srgbClr val="9900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і </a:t>
            </a:r>
            <a:r>
              <a:rPr lang="ru-RU" sz="1600" b="1" i="1" dirty="0" err="1">
                <a:solidFill>
                  <a:srgbClr val="9900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Холлдейн</a:t>
            </a:r>
            <a:r>
              <a:rPr lang="ru-RU" sz="1600" b="1" i="1" dirty="0">
                <a:solidFill>
                  <a:srgbClr val="9900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(1925 р.) </a:t>
            </a:r>
            <a:r>
              <a:rPr lang="ru-RU" sz="1600" b="1" i="1" dirty="0" err="1">
                <a:solidFill>
                  <a:srgbClr val="9900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вдосконалили</a:t>
            </a:r>
            <a:r>
              <a:rPr lang="ru-RU" sz="1600" b="1" i="1" dirty="0">
                <a:solidFill>
                  <a:srgbClr val="9900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i="1" dirty="0" err="1">
                <a:solidFill>
                  <a:srgbClr val="9900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її</a:t>
            </a:r>
            <a:endParaRPr lang="ru-RU" sz="1600" b="1" i="1" dirty="0">
              <a:solidFill>
                <a:srgbClr val="99003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5350" y="6023774"/>
            <a:ext cx="9090025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err="1">
                <a:solidFill>
                  <a:prstClr val="black"/>
                </a:solidFill>
                <a:latin typeface="Calibri"/>
                <a:cs typeface="+mn-cs"/>
              </a:rPr>
              <a:t>Ферментативні</a:t>
            </a:r>
            <a:r>
              <a:rPr lang="ru-RU" sz="2000" b="1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Calibri"/>
                <a:cs typeface="+mn-cs"/>
              </a:rPr>
              <a:t>реакції</a:t>
            </a:r>
            <a:r>
              <a:rPr lang="ru-RU" sz="2000" b="1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en-US" sz="2000" b="1" dirty="0">
                <a:solidFill>
                  <a:prstClr val="black"/>
                </a:solidFill>
                <a:latin typeface="Calibri"/>
                <a:cs typeface="+mn-cs"/>
              </a:rPr>
              <a:t>in vivo</a:t>
            </a:r>
            <a:r>
              <a:rPr lang="ru-RU" sz="2000" b="1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Calibri"/>
                <a:cs typeface="+mn-cs"/>
              </a:rPr>
              <a:t>протікають</a:t>
            </a:r>
            <a:r>
              <a:rPr lang="ru-RU" sz="2000" b="1" dirty="0">
                <a:solidFill>
                  <a:prstClr val="black"/>
                </a:solidFill>
                <a:latin typeface="Calibri"/>
                <a:cs typeface="+mn-cs"/>
              </a:rPr>
              <a:t> у </a:t>
            </a:r>
            <a:r>
              <a:rPr lang="ru-RU" sz="2000" b="1" dirty="0" err="1">
                <a:solidFill>
                  <a:prstClr val="black"/>
                </a:solidFill>
                <a:latin typeface="Calibri"/>
                <a:cs typeface="+mn-cs"/>
              </a:rPr>
              <a:t>відкритих</a:t>
            </a:r>
            <a:r>
              <a:rPr lang="ru-RU" sz="2000" b="1" dirty="0">
                <a:solidFill>
                  <a:prstClr val="black"/>
                </a:solidFill>
                <a:latin typeface="Calibri"/>
                <a:cs typeface="+mn-cs"/>
              </a:rPr>
              <a:t> системах =&gt; </a:t>
            </a:r>
            <a:r>
              <a:rPr lang="ru-RU" sz="2000" b="1" dirty="0" err="1">
                <a:solidFill>
                  <a:prstClr val="black"/>
                </a:solidFill>
                <a:latin typeface="Calibri"/>
                <a:cs typeface="+mn-cs"/>
              </a:rPr>
              <a:t>описуються</a:t>
            </a:r>
            <a:r>
              <a:rPr lang="ru-RU" sz="2000" b="1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Calibri"/>
                <a:cs typeface="+mn-cs"/>
              </a:rPr>
              <a:t>іншими</a:t>
            </a:r>
            <a:r>
              <a:rPr lang="ru-RU" sz="2000" b="1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Calibri"/>
                <a:cs typeface="+mn-cs"/>
              </a:rPr>
              <a:t>рівняннями</a:t>
            </a:r>
            <a:r>
              <a:rPr lang="ru-RU" sz="2000" b="1" dirty="0">
                <a:solidFill>
                  <a:prstClr val="black"/>
                </a:solidFill>
                <a:latin typeface="Calibri"/>
                <a:cs typeface="+mn-cs"/>
              </a:rPr>
              <a:t>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C8BD998C-9736-4DED-9972-F66B08BCC0F9}"/>
              </a:ext>
            </a:extLst>
          </p:cNvPr>
          <p:cNvSpPr txBox="1"/>
          <p:nvPr/>
        </p:nvSpPr>
        <p:spPr>
          <a:xfrm>
            <a:off x="143465" y="1071866"/>
            <a:ext cx="911737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Стадії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Ф-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го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каталізу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: 1)Ф (Е) –субстратного (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S)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комплекса (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ES)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             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        К</a:t>
            </a:r>
            <a:r>
              <a:rPr lang="ru-RU" baseline="-25000" dirty="0">
                <a:latin typeface="Arial" panose="020B0604020202020204" pitchFamily="34" charset="0"/>
                <a:cs typeface="Arial" panose="020B0604020202020204" pitchFamily="34" charset="0"/>
              </a:rPr>
              <a:t>1,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К</a:t>
            </a:r>
            <a:r>
              <a:rPr lang="ru-RU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 К</a:t>
            </a:r>
            <a:r>
              <a:rPr lang="ru-RU" baseline="-25000" dirty="0">
                <a:latin typeface="Arial" panose="020B0604020202020204" pitchFamily="34" charset="0"/>
                <a:cs typeface="Arial" panose="020B0604020202020204" pitchFamily="34" charset="0"/>
              </a:rPr>
              <a:t>3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константи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швидкості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2)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Розпад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 Е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 на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3)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Розпад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ES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на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кінцеві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продукти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реакції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Р+Е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" name="Picture 248">
            <a:extLst>
              <a:ext uri="{FF2B5EF4-FFF2-40B4-BE49-F238E27FC236}">
                <a16:creationId xmlns:a16="http://schemas.microsoft.com/office/drawing/2014/main" xmlns="" id="{29667194-B690-4F25-8E94-2E726BB1A3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398197"/>
            <a:ext cx="3672407" cy="683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Text Box 3">
            <a:extLst>
              <a:ext uri="{FF2B5EF4-FFF2-40B4-BE49-F238E27FC236}">
                <a16:creationId xmlns:a16="http://schemas.microsoft.com/office/drawing/2014/main" xmlns="" id="{582366E2-5ED5-4E95-A99A-429077C005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5101" y="2436240"/>
            <a:ext cx="9032874" cy="70788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r>
              <a:rPr lang="ru-RU" sz="2000" b="1" dirty="0" err="1">
                <a:solidFill>
                  <a:srgbClr val="990033"/>
                </a:solidFill>
              </a:rPr>
              <a:t>Залежніть</a:t>
            </a:r>
            <a:r>
              <a:rPr lang="ru-RU" sz="2000" b="1" dirty="0">
                <a:solidFill>
                  <a:srgbClr val="990033"/>
                </a:solidFill>
              </a:rPr>
              <a:t> </a:t>
            </a:r>
            <a:r>
              <a:rPr lang="ru-RU" sz="2000" b="1" dirty="0" err="1">
                <a:solidFill>
                  <a:srgbClr val="990033"/>
                </a:solidFill>
              </a:rPr>
              <a:t>початкової</a:t>
            </a:r>
            <a:r>
              <a:rPr lang="ru-RU" sz="2000" b="1" dirty="0">
                <a:solidFill>
                  <a:srgbClr val="990033"/>
                </a:solidFill>
              </a:rPr>
              <a:t> </a:t>
            </a:r>
            <a:r>
              <a:rPr lang="ru-RU" sz="2000" b="1" dirty="0" err="1">
                <a:solidFill>
                  <a:srgbClr val="990033"/>
                </a:solidFill>
              </a:rPr>
              <a:t>швидкості</a:t>
            </a:r>
            <a:r>
              <a:rPr lang="ru-RU" sz="2000" b="1" dirty="0">
                <a:solidFill>
                  <a:srgbClr val="990033"/>
                </a:solidFill>
              </a:rPr>
              <a:t> </a:t>
            </a:r>
            <a:r>
              <a:rPr lang="ru-RU" sz="2000" b="1" dirty="0" err="1">
                <a:solidFill>
                  <a:srgbClr val="990033"/>
                </a:solidFill>
              </a:rPr>
              <a:t>ферментативної</a:t>
            </a:r>
            <a:r>
              <a:rPr lang="ru-RU" sz="2000" b="1" dirty="0">
                <a:solidFill>
                  <a:srgbClr val="990033"/>
                </a:solidFill>
              </a:rPr>
              <a:t> </a:t>
            </a:r>
            <a:r>
              <a:rPr lang="ru-RU" sz="2000" b="1" dirty="0" err="1">
                <a:solidFill>
                  <a:srgbClr val="990033"/>
                </a:solidFill>
              </a:rPr>
              <a:t>реакції</a:t>
            </a:r>
            <a:r>
              <a:rPr lang="ru-RU" sz="2000" b="1" dirty="0">
                <a:solidFill>
                  <a:srgbClr val="990033"/>
                </a:solidFill>
              </a:rPr>
              <a:t> </a:t>
            </a:r>
            <a:r>
              <a:rPr lang="ru-RU" sz="2000" b="1" dirty="0" err="1">
                <a:solidFill>
                  <a:srgbClr val="990033"/>
                </a:solidFill>
              </a:rPr>
              <a:t>від</a:t>
            </a:r>
            <a:r>
              <a:rPr lang="ru-RU" sz="2000" b="1" dirty="0">
                <a:solidFill>
                  <a:srgbClr val="990033"/>
                </a:solidFill>
              </a:rPr>
              <a:t> </a:t>
            </a:r>
            <a:r>
              <a:rPr lang="ru-RU" sz="2000" b="1" dirty="0" err="1">
                <a:solidFill>
                  <a:srgbClr val="990033"/>
                </a:solidFill>
              </a:rPr>
              <a:t>концентрації</a:t>
            </a:r>
            <a:r>
              <a:rPr lang="ru-RU" sz="2000" b="1" dirty="0">
                <a:solidFill>
                  <a:srgbClr val="990033"/>
                </a:solidFill>
              </a:rPr>
              <a:t> субстрата</a:t>
            </a:r>
            <a:endParaRPr lang="ru-RU" i="1" dirty="0">
              <a:solidFill>
                <a:srgbClr val="990033"/>
              </a:solidFill>
            </a:endParaRPr>
          </a:p>
        </p:txBody>
      </p:sp>
      <p:graphicFrame>
        <p:nvGraphicFramePr>
          <p:cNvPr id="22" name="Объект 21">
            <a:extLst>
              <a:ext uri="{FF2B5EF4-FFF2-40B4-BE49-F238E27FC236}">
                <a16:creationId xmlns:a16="http://schemas.microsoft.com/office/drawing/2014/main" xmlns="" id="{23BAC428-6A75-42F1-AF65-94E072F9320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898054"/>
              </p:ext>
            </p:extLst>
          </p:nvPr>
        </p:nvGraphicFramePr>
        <p:xfrm>
          <a:off x="3137711" y="3206577"/>
          <a:ext cx="1490074" cy="7900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21" name="Формула" r:id="rId10" imgW="812520" imgH="431640" progId="Equation.3">
                  <p:embed/>
                </p:oleObj>
              </mc:Choice>
              <mc:Fallback>
                <p:oleObj name="Формула" r:id="rId10" imgW="81252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7711" y="3206577"/>
                        <a:ext cx="1490074" cy="79005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Объект 22">
            <a:extLst>
              <a:ext uri="{FF2B5EF4-FFF2-40B4-BE49-F238E27FC236}">
                <a16:creationId xmlns:a16="http://schemas.microsoft.com/office/drawing/2014/main" xmlns="" id="{EEE4EFF7-7C1D-4266-9CAA-B9CE56E47E8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9064478"/>
              </p:ext>
            </p:extLst>
          </p:nvPr>
        </p:nvGraphicFramePr>
        <p:xfrm>
          <a:off x="5316394" y="3210301"/>
          <a:ext cx="1591209" cy="7193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22" name="Формула" r:id="rId12" imgW="876240" imgH="393480" progId="Equation.3">
                  <p:embed/>
                </p:oleObj>
              </mc:Choice>
              <mc:Fallback>
                <p:oleObj name="Формула" r:id="rId12" imgW="8762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16394" y="3210301"/>
                        <a:ext cx="1591209" cy="71935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A35D00BF-988B-4D8D-8598-D48308FD852F}"/>
              </a:ext>
            </a:extLst>
          </p:cNvPr>
          <p:cNvSpPr/>
          <p:nvPr/>
        </p:nvSpPr>
        <p:spPr>
          <a:xfrm>
            <a:off x="2778626" y="3940006"/>
            <a:ext cx="55945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Arial" charset="0"/>
              </a:rPr>
              <a:t>- </a:t>
            </a:r>
            <a:r>
              <a:rPr lang="ru-RU" b="1" dirty="0">
                <a:latin typeface="Arial" charset="0"/>
              </a:rPr>
              <a:t>К</a:t>
            </a:r>
            <a:r>
              <a:rPr lang="en-US" sz="1600" b="1" dirty="0">
                <a:latin typeface="Arial" charset="0"/>
              </a:rPr>
              <a:t>m</a:t>
            </a:r>
            <a:r>
              <a:rPr lang="ru-RU" dirty="0">
                <a:latin typeface="Arial" charset="0"/>
              </a:rPr>
              <a:t> </a:t>
            </a:r>
            <a:r>
              <a:rPr lang="ru-RU" dirty="0" err="1">
                <a:latin typeface="Arial" charset="0"/>
              </a:rPr>
              <a:t>міра</a:t>
            </a:r>
            <a:r>
              <a:rPr lang="ru-RU" dirty="0">
                <a:latin typeface="Arial" charset="0"/>
              </a:rPr>
              <a:t> </a:t>
            </a:r>
            <a:r>
              <a:rPr lang="ru-RU" dirty="0" err="1">
                <a:latin typeface="Arial" charset="0"/>
              </a:rPr>
              <a:t>міцності</a:t>
            </a:r>
            <a:r>
              <a:rPr lang="ru-RU" dirty="0">
                <a:latin typeface="Arial" charset="0"/>
              </a:rPr>
              <a:t> Е</a:t>
            </a:r>
            <a:r>
              <a:rPr lang="en-US" dirty="0">
                <a:latin typeface="Arial" charset="0"/>
              </a:rPr>
              <a:t>S</a:t>
            </a:r>
            <a:r>
              <a:rPr lang="ru-RU" dirty="0">
                <a:latin typeface="Arial" charset="0"/>
              </a:rPr>
              <a:t>: </a:t>
            </a:r>
            <a:r>
              <a:rPr lang="ru-RU" dirty="0" err="1">
                <a:latin typeface="Arial" charset="0"/>
              </a:rPr>
              <a:t>чим</a:t>
            </a:r>
            <a:r>
              <a:rPr lang="ru-RU" dirty="0">
                <a:latin typeface="Arial" charset="0"/>
              </a:rPr>
              <a:t> </a:t>
            </a:r>
            <a:r>
              <a:rPr lang="ru-RU" dirty="0" err="1">
                <a:latin typeface="Arial" charset="0"/>
              </a:rPr>
              <a:t>вище</a:t>
            </a:r>
            <a:r>
              <a:rPr lang="ru-RU" dirty="0">
                <a:latin typeface="Arial" charset="0"/>
              </a:rPr>
              <a:t> </a:t>
            </a:r>
            <a:r>
              <a:rPr lang="ru-RU" dirty="0" err="1">
                <a:latin typeface="Arial" charset="0"/>
              </a:rPr>
              <a:t>значення</a:t>
            </a:r>
            <a:r>
              <a:rPr lang="ru-RU" dirty="0">
                <a:latin typeface="Arial" charset="0"/>
              </a:rPr>
              <a:t> </a:t>
            </a:r>
            <a:r>
              <a:rPr lang="ru-RU" b="1" dirty="0">
                <a:latin typeface="Arial" charset="0"/>
              </a:rPr>
              <a:t>К</a:t>
            </a:r>
            <a:r>
              <a:rPr lang="en-US" sz="1600" b="1" dirty="0">
                <a:latin typeface="Arial" charset="0"/>
              </a:rPr>
              <a:t>m</a:t>
            </a:r>
            <a:r>
              <a:rPr lang="ru-RU" dirty="0">
                <a:latin typeface="Arial" charset="0"/>
              </a:rPr>
              <a:t>, </a:t>
            </a:r>
            <a:r>
              <a:rPr lang="ru-RU" dirty="0" err="1">
                <a:latin typeface="Arial" charset="0"/>
              </a:rPr>
              <a:t>тим</a:t>
            </a:r>
            <a:r>
              <a:rPr lang="ru-RU" dirty="0">
                <a:latin typeface="Arial" charset="0"/>
              </a:rPr>
              <a:t> </a:t>
            </a:r>
            <a:r>
              <a:rPr lang="ru-RU" dirty="0" err="1">
                <a:latin typeface="Arial" charset="0"/>
              </a:rPr>
              <a:t>слабше</a:t>
            </a:r>
            <a:r>
              <a:rPr lang="ru-RU" dirty="0">
                <a:latin typeface="Arial" charset="0"/>
              </a:rPr>
              <a:t> </a:t>
            </a:r>
            <a:r>
              <a:rPr lang="ru-RU" dirty="0" err="1">
                <a:latin typeface="Arial" charset="0"/>
              </a:rPr>
              <a:t>зв’заний</a:t>
            </a:r>
            <a:r>
              <a:rPr lang="ru-RU" dirty="0">
                <a:latin typeface="Arial" charset="0"/>
              </a:rPr>
              <a:t> субстрат </a:t>
            </a:r>
            <a:r>
              <a:rPr lang="en-US" dirty="0">
                <a:latin typeface="Arial" charset="0"/>
              </a:rPr>
              <a:t>(S) </a:t>
            </a:r>
            <a:r>
              <a:rPr lang="ru-RU" dirty="0">
                <a:latin typeface="Arial" charset="0"/>
              </a:rPr>
              <a:t>з ферментом</a:t>
            </a:r>
            <a:r>
              <a:rPr lang="en-US" dirty="0">
                <a:latin typeface="Arial" charset="0"/>
              </a:rPr>
              <a:t> (E)</a:t>
            </a:r>
            <a:r>
              <a:rPr lang="ru-RU" dirty="0">
                <a:latin typeface="Arial" charset="0"/>
              </a:rPr>
              <a:t>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err="1">
                <a:latin typeface="Arial" charset="0"/>
              </a:rPr>
              <a:t>Аналіз</a:t>
            </a:r>
            <a:r>
              <a:rPr lang="ru-RU" dirty="0">
                <a:latin typeface="Arial" charset="0"/>
              </a:rPr>
              <a:t> </a:t>
            </a:r>
            <a:r>
              <a:rPr lang="ru-RU" dirty="0" err="1">
                <a:latin typeface="Arial" charset="0"/>
              </a:rPr>
              <a:t>рівняння</a:t>
            </a:r>
            <a:r>
              <a:rPr lang="ru-RU" dirty="0">
                <a:latin typeface="Arial" charset="0"/>
              </a:rPr>
              <a:t> </a:t>
            </a:r>
            <a:r>
              <a:rPr lang="ru-RU" dirty="0" err="1">
                <a:latin typeface="Arial" charset="0"/>
              </a:rPr>
              <a:t>Михаеліса-Ментен</a:t>
            </a:r>
            <a:r>
              <a:rPr lang="ru-RU" dirty="0">
                <a:latin typeface="Arial" charset="0"/>
              </a:rPr>
              <a:t> і </a:t>
            </a:r>
            <a:r>
              <a:rPr lang="ru-RU" dirty="0" err="1">
                <a:latin typeface="Arial" charset="0"/>
              </a:rPr>
              <a:t>кінетичної</a:t>
            </a:r>
            <a:r>
              <a:rPr lang="ru-RU" dirty="0">
                <a:latin typeface="Arial" charset="0"/>
              </a:rPr>
              <a:t> </a:t>
            </a:r>
            <a:r>
              <a:rPr lang="ru-RU" dirty="0" err="1">
                <a:latin typeface="Arial" charset="0"/>
              </a:rPr>
              <a:t>кривої</a:t>
            </a:r>
            <a:r>
              <a:rPr lang="ru-RU" dirty="0">
                <a:latin typeface="Arial" charset="0"/>
              </a:rPr>
              <a:t>:</a:t>
            </a:r>
          </a:p>
        </p:txBody>
      </p:sp>
      <p:graphicFrame>
        <p:nvGraphicFramePr>
          <p:cNvPr id="25" name="Объект 24">
            <a:extLst>
              <a:ext uri="{FF2B5EF4-FFF2-40B4-BE49-F238E27FC236}">
                <a16:creationId xmlns:a16="http://schemas.microsoft.com/office/drawing/2014/main" xmlns="" id="{4CDF98E9-A113-43AB-8144-2FD10610C1B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466452"/>
              </p:ext>
            </p:extLst>
          </p:nvPr>
        </p:nvGraphicFramePr>
        <p:xfrm>
          <a:off x="3715251" y="4900462"/>
          <a:ext cx="1468755" cy="8609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23" name="Формула" r:id="rId14" imgW="736560" imgH="431640" progId="Equation.3">
                  <p:embed/>
                </p:oleObj>
              </mc:Choice>
              <mc:Fallback>
                <p:oleObj name="Формула" r:id="rId14" imgW="73656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15251" y="4900462"/>
                        <a:ext cx="1468755" cy="86099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xmlns="" id="{0ED9A613-7D56-4F9C-A1D6-7489132A9FC8}"/>
              </a:ext>
            </a:extLst>
          </p:cNvPr>
          <p:cNvSpPr/>
          <p:nvPr/>
        </p:nvSpPr>
        <p:spPr>
          <a:xfrm>
            <a:off x="5258984" y="499725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Arial" charset="0"/>
              </a:rPr>
              <a:t>-  </a:t>
            </a:r>
            <a:r>
              <a:rPr lang="ru-RU" dirty="0" err="1">
                <a:latin typeface="Arial" charset="0"/>
              </a:rPr>
              <a:t>тоді</a:t>
            </a:r>
            <a:r>
              <a:rPr lang="ru-RU" dirty="0">
                <a:latin typeface="Arial" charset="0"/>
              </a:rPr>
              <a:t> [</a:t>
            </a:r>
            <a:r>
              <a:rPr lang="en-US" dirty="0">
                <a:latin typeface="Arial" charset="0"/>
              </a:rPr>
              <a:t>S</a:t>
            </a:r>
            <a:r>
              <a:rPr lang="ru-RU" dirty="0">
                <a:latin typeface="Arial" charset="0"/>
              </a:rPr>
              <a:t>] &lt;&lt; </a:t>
            </a:r>
            <a:r>
              <a:rPr lang="en-US" dirty="0">
                <a:latin typeface="Arial" charset="0"/>
              </a:rPr>
              <a:t>K</a:t>
            </a:r>
            <a:r>
              <a:rPr lang="en-US" sz="1600" dirty="0">
                <a:latin typeface="Arial" charset="0"/>
              </a:rPr>
              <a:t>m</a:t>
            </a:r>
            <a:r>
              <a:rPr lang="ru-RU" dirty="0">
                <a:latin typeface="Arial" charset="0"/>
              </a:rPr>
              <a:t>,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Arial" charset="0"/>
              </a:rPr>
              <a:t>                     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Arial" charset="0"/>
              </a:rPr>
              <a:t>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dirty="0">
                <a:latin typeface="Arial" charset="0"/>
              </a:rPr>
              <a:t> =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baseline="-25000" dirty="0">
                <a:latin typeface="Arial" charset="0"/>
              </a:rPr>
              <a:t>max</a:t>
            </a:r>
            <a:r>
              <a:rPr lang="en-US" dirty="0">
                <a:latin typeface="Arial" charset="0"/>
              </a:rPr>
              <a:t> – </a:t>
            </a:r>
            <a:r>
              <a:rPr lang="ru-RU" dirty="0">
                <a:latin typeface="Arial" charset="0"/>
              </a:rPr>
              <a:t>когда</a:t>
            </a:r>
            <a:r>
              <a:rPr lang="en-US" dirty="0">
                <a:latin typeface="Arial" charset="0"/>
              </a:rPr>
              <a:t> [S] &gt;&gt; K</a:t>
            </a:r>
            <a:r>
              <a:rPr lang="en-US" sz="1600" dirty="0">
                <a:latin typeface="Arial" charset="0"/>
              </a:rPr>
              <a:t>m</a:t>
            </a:r>
            <a:endParaRPr lang="ru-RU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817220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5689" y="404664"/>
            <a:ext cx="9144000" cy="980728"/>
          </a:xfrm>
        </p:spPr>
        <p:txBody>
          <a:bodyPr/>
          <a:lstStyle/>
          <a:p>
            <a:r>
              <a:rPr lang="ru-RU" sz="2900" b="1" dirty="0">
                <a:solidFill>
                  <a:srgbClr val="C00000"/>
                </a:solidFill>
              </a:rPr>
              <a:t>ЗМІНЕННЯ </a:t>
            </a:r>
            <a:r>
              <a:rPr lang="ru-RU" sz="2900" b="1" dirty="0" err="1">
                <a:solidFill>
                  <a:srgbClr val="C00000"/>
                </a:solidFill>
              </a:rPr>
              <a:t>Е</a:t>
            </a:r>
            <a:r>
              <a:rPr lang="ru-RU" sz="2900" b="1" baseline="-25000" dirty="0" err="1">
                <a:solidFill>
                  <a:srgbClr val="C00000"/>
                </a:solidFill>
              </a:rPr>
              <a:t>активації</a:t>
            </a:r>
            <a:r>
              <a:rPr lang="ru-RU" sz="2900" b="1" dirty="0">
                <a:solidFill>
                  <a:srgbClr val="C00000"/>
                </a:solidFill>
              </a:rPr>
              <a:t>  </a:t>
            </a:r>
            <a:r>
              <a:rPr lang="ru-RU" sz="2900" b="1" dirty="0" err="1">
                <a:solidFill>
                  <a:srgbClr val="C00000"/>
                </a:solidFill>
              </a:rPr>
              <a:t>ПіД</a:t>
            </a:r>
            <a:r>
              <a:rPr lang="ru-RU" sz="2900" b="1" dirty="0">
                <a:solidFill>
                  <a:srgbClr val="C00000"/>
                </a:solidFill>
              </a:rPr>
              <a:t> ВЛИВОМ КАТАЛІЗАТОРІВ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27031675"/>
              </p:ext>
            </p:extLst>
          </p:nvPr>
        </p:nvGraphicFramePr>
        <p:xfrm>
          <a:off x="107504" y="1628800"/>
          <a:ext cx="8928992" cy="371472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8002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88032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23224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err="1"/>
                        <a:t>Реакція</a:t>
                      </a:r>
                      <a:endParaRPr lang="ru-RU" sz="24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Схема </a:t>
                      </a:r>
                      <a:r>
                        <a:rPr lang="ru-RU" sz="2400" dirty="0" err="1"/>
                        <a:t>реакції</a:t>
                      </a:r>
                      <a:endParaRPr lang="ru-RU" sz="24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err="1"/>
                        <a:t>Каталізатор</a:t>
                      </a:r>
                      <a:endParaRPr lang="ru-RU" sz="24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aseline="0" dirty="0"/>
                        <a:t>Е</a:t>
                      </a:r>
                      <a:r>
                        <a:rPr lang="ru-RU" sz="2400" baseline="-25000" dirty="0"/>
                        <a:t> </a:t>
                      </a:r>
                      <a:r>
                        <a:rPr lang="ru-RU" sz="2400" baseline="-25000" dirty="0" err="1"/>
                        <a:t>активації</a:t>
                      </a:r>
                      <a:endParaRPr lang="ru-RU" sz="2400" baseline="-25000" dirty="0"/>
                    </a:p>
                    <a:p>
                      <a:pPr algn="ctr"/>
                      <a:r>
                        <a:rPr lang="ru-RU" sz="2400" dirty="0"/>
                        <a:t>кДж/моль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337280">
                <a:tc>
                  <a:txBody>
                    <a:bodyPr/>
                    <a:lstStyle/>
                    <a:p>
                      <a:r>
                        <a:rPr lang="ru-RU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Гідроліз</a:t>
                      </a:r>
                      <a:r>
                        <a:rPr lang="ru-RU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сахарози</a:t>
                      </a:r>
                      <a:endParaRPr lang="ru-RU" sz="1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+mn-lt"/>
                        </a:rPr>
                        <a:t>С</a:t>
                      </a:r>
                      <a:r>
                        <a:rPr lang="ru-RU" sz="2400" baseline="-25000" dirty="0">
                          <a:latin typeface="+mn-lt"/>
                        </a:rPr>
                        <a:t>12</a:t>
                      </a:r>
                      <a:r>
                        <a:rPr lang="ru-RU" sz="2400" dirty="0">
                          <a:latin typeface="+mn-lt"/>
                        </a:rPr>
                        <a:t>Н</a:t>
                      </a:r>
                      <a:r>
                        <a:rPr lang="ru-RU" sz="2400" baseline="-25000" dirty="0">
                          <a:latin typeface="+mn-lt"/>
                        </a:rPr>
                        <a:t>22</a:t>
                      </a:r>
                      <a:r>
                        <a:rPr lang="ru-RU" sz="2400" dirty="0">
                          <a:latin typeface="+mn-lt"/>
                        </a:rPr>
                        <a:t>О</a:t>
                      </a:r>
                      <a:r>
                        <a:rPr lang="ru-RU" sz="2400" baseline="-25000" dirty="0">
                          <a:latin typeface="+mn-lt"/>
                        </a:rPr>
                        <a:t>11</a:t>
                      </a:r>
                      <a:r>
                        <a:rPr lang="ru-RU" sz="2400" dirty="0">
                          <a:latin typeface="+mn-lt"/>
                        </a:rPr>
                        <a:t>+Н</a:t>
                      </a:r>
                      <a:r>
                        <a:rPr lang="ru-RU" sz="2400" baseline="-25000" dirty="0">
                          <a:latin typeface="+mn-lt"/>
                        </a:rPr>
                        <a:t>2</a:t>
                      </a:r>
                      <a:r>
                        <a:rPr lang="ru-RU" sz="2400" dirty="0">
                          <a:latin typeface="+mn-lt"/>
                        </a:rPr>
                        <a:t>О</a:t>
                      </a:r>
                      <a:r>
                        <a:rPr lang="ru-RU" sz="2400" dirty="0">
                          <a:latin typeface="+mn-lt"/>
                          <a:cs typeface="Times New Roman"/>
                        </a:rPr>
                        <a:t>→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/>
                        </a:rPr>
                        <a:t>→ </a:t>
                      </a:r>
                      <a:r>
                        <a:rPr lang="ru-RU" sz="2400" dirty="0">
                          <a:latin typeface="+mn-lt"/>
                          <a:cs typeface="Times New Roman"/>
                        </a:rPr>
                        <a:t>С</a:t>
                      </a:r>
                      <a:r>
                        <a:rPr lang="ru-RU" sz="2400" baseline="-25000" dirty="0">
                          <a:latin typeface="+mn-lt"/>
                          <a:cs typeface="Times New Roman"/>
                        </a:rPr>
                        <a:t>6</a:t>
                      </a:r>
                      <a:r>
                        <a:rPr lang="ru-RU" sz="2400" dirty="0">
                          <a:latin typeface="+mn-lt"/>
                          <a:cs typeface="Times New Roman"/>
                        </a:rPr>
                        <a:t>Н</a:t>
                      </a:r>
                      <a:r>
                        <a:rPr lang="ru-RU" sz="2400" baseline="-25000" dirty="0">
                          <a:latin typeface="+mn-lt"/>
                          <a:cs typeface="Times New Roman"/>
                        </a:rPr>
                        <a:t>12</a:t>
                      </a:r>
                      <a:r>
                        <a:rPr lang="ru-RU" sz="2400" dirty="0">
                          <a:latin typeface="+mn-lt"/>
                          <a:cs typeface="Times New Roman"/>
                        </a:rPr>
                        <a:t>О</a:t>
                      </a:r>
                      <a:r>
                        <a:rPr lang="ru-RU" sz="2400" baseline="-25000" dirty="0">
                          <a:latin typeface="+mn-lt"/>
                          <a:cs typeface="Times New Roman"/>
                        </a:rPr>
                        <a:t>6</a:t>
                      </a:r>
                      <a:r>
                        <a:rPr lang="ru-RU" sz="2400" dirty="0">
                          <a:latin typeface="+mn-lt"/>
                          <a:cs typeface="Times New Roman"/>
                        </a:rPr>
                        <a:t> + </a:t>
                      </a:r>
                      <a:r>
                        <a:rPr kumimoji="0" lang="ru-RU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/>
                        </a:rPr>
                        <a:t>С</a:t>
                      </a:r>
                      <a:r>
                        <a:rPr kumimoji="0" lang="ru-RU" sz="2400" b="0" i="0" u="none" strike="noStrike" kern="1200" cap="none" spc="0" normalizeH="0" baseline="-2500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/>
                        </a:rPr>
                        <a:t>6</a:t>
                      </a:r>
                      <a:r>
                        <a:rPr kumimoji="0" lang="ru-RU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/>
                        </a:rPr>
                        <a:t>Н</a:t>
                      </a:r>
                      <a:r>
                        <a:rPr kumimoji="0" lang="ru-RU" sz="2400" b="0" i="0" u="none" strike="noStrike" kern="1200" cap="none" spc="0" normalizeH="0" baseline="-2500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/>
                        </a:rPr>
                        <a:t>12</a:t>
                      </a:r>
                      <a:r>
                        <a:rPr kumimoji="0" lang="ru-RU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/>
                        </a:rPr>
                        <a:t>О</a:t>
                      </a:r>
                      <a:r>
                        <a:rPr kumimoji="0" lang="ru-RU" sz="2400" b="0" i="0" u="none" strike="noStrike" kern="1200" cap="none" spc="0" normalizeH="0" baseline="-2500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/>
                        </a:rPr>
                        <a:t>6</a:t>
                      </a:r>
                      <a:endParaRPr lang="ru-RU" sz="2400" dirty="0">
                        <a:latin typeface="+mn-lt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err="1"/>
                        <a:t>Іони</a:t>
                      </a:r>
                      <a:r>
                        <a:rPr lang="ru-RU" sz="2400" dirty="0"/>
                        <a:t>  Н</a:t>
                      </a:r>
                      <a:r>
                        <a:rPr lang="ru-RU" sz="2400" baseline="-25000" dirty="0"/>
                        <a:t>3</a:t>
                      </a:r>
                      <a:r>
                        <a:rPr lang="ru-RU" sz="2400" dirty="0"/>
                        <a:t>О</a:t>
                      </a:r>
                      <a:r>
                        <a:rPr lang="ru-RU" sz="2400" baseline="30000" dirty="0"/>
                        <a:t>+</a:t>
                      </a:r>
                    </a:p>
                    <a:p>
                      <a:endParaRPr lang="ru-RU" sz="2400" baseline="30000" dirty="0"/>
                    </a:p>
                    <a:p>
                      <a:r>
                        <a:rPr lang="ru-RU" sz="2400" baseline="0" dirty="0"/>
                        <a:t>Ф  </a:t>
                      </a:r>
                      <a:r>
                        <a:rPr lang="ru-RU" sz="2400" baseline="0" dirty="0" err="1"/>
                        <a:t>амілаза</a:t>
                      </a:r>
                      <a:endParaRPr lang="ru-RU" sz="2400" baseline="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1090</a:t>
                      </a:r>
                    </a:p>
                    <a:p>
                      <a:pPr algn="ctr"/>
                      <a:endParaRPr lang="ru-RU" sz="2400" dirty="0"/>
                    </a:p>
                    <a:p>
                      <a:pPr algn="ctr"/>
                      <a:r>
                        <a:rPr lang="ru-RU" sz="2400" dirty="0"/>
                        <a:t>46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Розкладання</a:t>
                      </a:r>
                      <a:r>
                        <a:rPr lang="ru-RU" sz="2000" dirty="0"/>
                        <a:t> </a:t>
                      </a:r>
                    </a:p>
                    <a:p>
                      <a:r>
                        <a:rPr lang="ru-RU" sz="2400" dirty="0"/>
                        <a:t>Н </a:t>
                      </a:r>
                      <a:r>
                        <a:rPr lang="ru-RU" sz="2400" baseline="-25000" dirty="0"/>
                        <a:t>2</a:t>
                      </a:r>
                      <a:r>
                        <a:rPr lang="ru-RU" sz="2400" dirty="0"/>
                        <a:t>О </a:t>
                      </a:r>
                      <a:r>
                        <a:rPr lang="ru-RU" sz="2400" baseline="-25000" dirty="0"/>
                        <a:t>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/>
                        <a:t>2Н</a:t>
                      </a:r>
                      <a:r>
                        <a:rPr lang="ru-RU" sz="2400" baseline="-25000" dirty="0"/>
                        <a:t>2</a:t>
                      </a:r>
                      <a:r>
                        <a:rPr lang="ru-RU" sz="2400" dirty="0"/>
                        <a:t>О</a:t>
                      </a:r>
                      <a:r>
                        <a:rPr lang="ru-RU" sz="2400" baseline="-25000" dirty="0"/>
                        <a:t>2</a:t>
                      </a:r>
                      <a:r>
                        <a:rPr lang="ru-RU" sz="2400" baseline="0" dirty="0">
                          <a:latin typeface="Times New Roman"/>
                          <a:cs typeface="Times New Roman"/>
                        </a:rPr>
                        <a:t>→</a:t>
                      </a:r>
                      <a:r>
                        <a:rPr kumimoji="0" lang="ru-RU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Н</a:t>
                      </a:r>
                      <a:r>
                        <a:rPr kumimoji="0" lang="ru-RU" sz="2400" b="0" i="0" u="none" strike="noStrike" kern="1200" cap="none" spc="0" normalizeH="0" baseline="-2500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kumimoji="0" lang="ru-RU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О + О</a:t>
                      </a:r>
                      <a:r>
                        <a:rPr kumimoji="0" lang="ru-RU" sz="2400" b="0" i="0" u="none" strike="noStrike" kern="1200" cap="none" spc="0" normalizeH="0" baseline="-2500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2400" baseline="-250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/>
                        <a:t>Без </a:t>
                      </a:r>
                      <a:r>
                        <a:rPr lang="ru-RU" sz="2400" dirty="0" err="1"/>
                        <a:t>каталізатора</a:t>
                      </a:r>
                      <a:endParaRPr lang="ru-RU" sz="2400" dirty="0"/>
                    </a:p>
                    <a:p>
                      <a:endParaRPr lang="ru-RU" sz="2400" dirty="0"/>
                    </a:p>
                    <a:p>
                      <a:r>
                        <a:rPr lang="ru-RU" sz="2400" dirty="0"/>
                        <a:t>Ф каталаза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 75</a:t>
                      </a:r>
                    </a:p>
                    <a:p>
                      <a:pPr algn="ctr"/>
                      <a:endParaRPr lang="ru-RU" sz="2400" dirty="0"/>
                    </a:p>
                    <a:p>
                      <a:pPr algn="ctr"/>
                      <a:endParaRPr lang="ru-RU" sz="2400" dirty="0"/>
                    </a:p>
                    <a:p>
                      <a:pPr algn="ctr"/>
                      <a:r>
                        <a:rPr lang="ru-RU" sz="2400" dirty="0"/>
                        <a:t>8,4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27172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4" name="Text Box 4"/>
          <p:cNvSpPr txBox="1">
            <a:spLocks noChangeArrowheads="1"/>
          </p:cNvSpPr>
          <p:nvPr/>
        </p:nvSpPr>
        <p:spPr bwMode="auto">
          <a:xfrm>
            <a:off x="395288" y="260350"/>
            <a:ext cx="84978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04805" name="Text Box 5"/>
          <p:cNvSpPr txBox="1">
            <a:spLocks noChangeArrowheads="1"/>
          </p:cNvSpPr>
          <p:nvPr/>
        </p:nvSpPr>
        <p:spPr bwMode="auto">
          <a:xfrm>
            <a:off x="96911" y="233899"/>
            <a:ext cx="8820150" cy="1092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lnSpc>
                <a:spcPct val="75000"/>
              </a:lnSpc>
              <a:spcBef>
                <a:spcPct val="50000"/>
              </a:spcBef>
              <a:spcAft>
                <a:spcPct val="0"/>
              </a:spcAft>
            </a:pPr>
            <a:r>
              <a:rPr lang="ru-RU" sz="2000" b="1" dirty="0" err="1">
                <a:solidFill>
                  <a:srgbClr val="C00000"/>
                </a:solidFill>
                <a:latin typeface="+mj-lt"/>
              </a:rPr>
              <a:t>Повільні</a:t>
            </a:r>
            <a:r>
              <a:rPr lang="ru-RU" sz="2000" b="1" dirty="0">
                <a:solidFill>
                  <a:srgbClr val="C00000"/>
                </a:solidFill>
                <a:latin typeface="+mj-lt"/>
              </a:rPr>
              <a:t> </a:t>
            </a:r>
            <a:r>
              <a:rPr lang="ru-RU" sz="2000" b="1" dirty="0" err="1">
                <a:solidFill>
                  <a:srgbClr val="C00000"/>
                </a:solidFill>
                <a:latin typeface="+mj-lt"/>
              </a:rPr>
              <a:t>хімічні</a:t>
            </a:r>
            <a:r>
              <a:rPr lang="ru-RU" sz="2000" b="1" dirty="0">
                <a:solidFill>
                  <a:srgbClr val="C00000"/>
                </a:solidFill>
                <a:latin typeface="+mj-lt"/>
              </a:rPr>
              <a:t> </a:t>
            </a:r>
            <a:r>
              <a:rPr lang="ru-RU" sz="2000" b="1" dirty="0" err="1">
                <a:solidFill>
                  <a:srgbClr val="C00000"/>
                </a:solidFill>
                <a:latin typeface="+mj-lt"/>
              </a:rPr>
              <a:t>процеси</a:t>
            </a:r>
            <a:r>
              <a:rPr lang="ru-RU" sz="2000" dirty="0">
                <a:solidFill>
                  <a:srgbClr val="C00000"/>
                </a:solidFill>
                <a:latin typeface="+mj-lt"/>
              </a:rPr>
              <a:t>: </a:t>
            </a:r>
            <a:r>
              <a:rPr lang="ru-RU" sz="2000" dirty="0" err="1">
                <a:solidFill>
                  <a:srgbClr val="000000"/>
                </a:solidFill>
                <a:latin typeface="+mj-lt"/>
              </a:rPr>
              <a:t>корозія</a:t>
            </a:r>
            <a:r>
              <a:rPr lang="ru-RU" sz="2000" dirty="0">
                <a:solidFill>
                  <a:srgbClr val="000000"/>
                </a:solidFill>
                <a:latin typeface="+mj-lt"/>
              </a:rPr>
              <a:t>, фотосинтез, </a:t>
            </a:r>
            <a:r>
              <a:rPr lang="ru-RU" sz="2000" dirty="0" err="1">
                <a:solidFill>
                  <a:srgbClr val="000000"/>
                </a:solidFill>
                <a:latin typeface="+mj-lt"/>
              </a:rPr>
              <a:t>біосинтез</a:t>
            </a:r>
            <a:r>
              <a:rPr lang="ru-RU" sz="2000" dirty="0">
                <a:solidFill>
                  <a:srgbClr val="000000"/>
                </a:solidFill>
                <a:latin typeface="+mj-lt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+mj-lt"/>
              </a:rPr>
              <a:t>білка</a:t>
            </a:r>
            <a:r>
              <a:rPr lang="ru-RU" sz="2000" dirty="0">
                <a:solidFill>
                  <a:srgbClr val="000000"/>
                </a:solidFill>
                <a:latin typeface="+mj-lt"/>
              </a:rPr>
              <a:t>.</a:t>
            </a:r>
          </a:p>
          <a:p>
            <a:pPr algn="ctr" fontAlgn="base">
              <a:lnSpc>
                <a:spcPct val="75000"/>
              </a:lnSpc>
              <a:spcBef>
                <a:spcPct val="50000"/>
              </a:spcBef>
              <a:spcAft>
                <a:spcPct val="0"/>
              </a:spcAft>
            </a:pPr>
            <a:r>
              <a:rPr lang="ru-RU" sz="2000" dirty="0" err="1">
                <a:solidFill>
                  <a:srgbClr val="000000"/>
                </a:solidFill>
                <a:latin typeface="+mj-lt"/>
              </a:rPr>
              <a:t>Білки</a:t>
            </a:r>
            <a:r>
              <a:rPr lang="ru-RU" sz="2000" dirty="0">
                <a:solidFill>
                  <a:srgbClr val="000000"/>
                </a:solidFill>
                <a:latin typeface="+mj-lt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+mj-lt"/>
              </a:rPr>
              <a:t>оновлюються</a:t>
            </a:r>
            <a:r>
              <a:rPr lang="ru-RU" sz="2000" dirty="0">
                <a:solidFill>
                  <a:srgbClr val="000000"/>
                </a:solidFill>
                <a:latin typeface="+mj-lt"/>
              </a:rPr>
              <a:t> наполовину за </a:t>
            </a:r>
            <a:r>
              <a:rPr lang="ru-RU" sz="2000" b="1" dirty="0">
                <a:solidFill>
                  <a:srgbClr val="000000"/>
                </a:solidFill>
                <a:latin typeface="+mj-lt"/>
              </a:rPr>
              <a:t>70</a:t>
            </a:r>
            <a:r>
              <a:rPr lang="ru-RU" sz="2000" dirty="0">
                <a:solidFill>
                  <a:srgbClr val="000000"/>
                </a:solidFill>
                <a:latin typeface="+mj-lt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+mj-lt"/>
              </a:rPr>
              <a:t>діб</a:t>
            </a:r>
            <a:endParaRPr lang="ru-RU" sz="2000" dirty="0">
              <a:solidFill>
                <a:srgbClr val="000000"/>
              </a:solidFill>
              <a:latin typeface="+mj-lt"/>
            </a:endParaRPr>
          </a:p>
          <a:p>
            <a:pPr algn="ctr" fontAlgn="base">
              <a:lnSpc>
                <a:spcPct val="75000"/>
              </a:lnSpc>
              <a:spcBef>
                <a:spcPct val="50000"/>
              </a:spcBef>
              <a:spcAft>
                <a:spcPct val="0"/>
              </a:spcAft>
            </a:pPr>
            <a:r>
              <a:rPr lang="ru-RU" sz="2000" dirty="0" err="1">
                <a:solidFill>
                  <a:srgbClr val="000000"/>
                </a:solidFill>
                <a:latin typeface="+mj-lt"/>
              </a:rPr>
              <a:t>Неорганічна</a:t>
            </a:r>
            <a:r>
              <a:rPr lang="ru-RU" sz="2000" dirty="0">
                <a:solidFill>
                  <a:srgbClr val="000000"/>
                </a:solidFill>
                <a:latin typeface="+mj-lt"/>
              </a:rPr>
              <a:t> основа </a:t>
            </a:r>
            <a:r>
              <a:rPr lang="ru-RU" sz="2000" dirty="0" err="1">
                <a:solidFill>
                  <a:srgbClr val="000000"/>
                </a:solidFill>
                <a:latin typeface="+mj-lt"/>
              </a:rPr>
              <a:t>кісткових</a:t>
            </a:r>
            <a:r>
              <a:rPr lang="ru-RU" sz="2000" dirty="0">
                <a:solidFill>
                  <a:srgbClr val="000000"/>
                </a:solidFill>
                <a:latin typeface="+mj-lt"/>
              </a:rPr>
              <a:t> тканин за </a:t>
            </a:r>
            <a:r>
              <a:rPr lang="ru-RU" sz="2000" b="1" dirty="0">
                <a:solidFill>
                  <a:srgbClr val="000000"/>
                </a:solidFill>
                <a:latin typeface="+mj-lt"/>
              </a:rPr>
              <a:t>4-7</a:t>
            </a:r>
            <a:r>
              <a:rPr lang="ru-RU" sz="2000" dirty="0">
                <a:solidFill>
                  <a:srgbClr val="000000"/>
                </a:solidFill>
                <a:latin typeface="+mj-lt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+mj-lt"/>
              </a:rPr>
              <a:t>років</a:t>
            </a:r>
            <a:endParaRPr lang="ru-RU" sz="2000" dirty="0">
              <a:solidFill>
                <a:srgbClr val="000000"/>
              </a:solidFill>
              <a:latin typeface="+mj-lt"/>
            </a:endParaRPr>
          </a:p>
        </p:txBody>
      </p:sp>
      <p:pic>
        <p:nvPicPr>
          <p:cNvPr id="20480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7" y="3717264"/>
            <a:ext cx="4392613" cy="2949575"/>
          </a:xfrm>
          <a:prstGeom prst="rect">
            <a:avLst/>
          </a:prstGeom>
          <a:noFill/>
          <a:ln w="38100">
            <a:solidFill>
              <a:srgbClr val="CC9900"/>
            </a:solidFill>
            <a:miter lim="800000"/>
            <a:headEnd/>
            <a:tailEnd/>
          </a:ln>
          <a:effectLst/>
        </p:spPr>
      </p:pic>
      <p:sp>
        <p:nvSpPr>
          <p:cNvPr id="204812" name="Rectangle 12"/>
          <p:cNvSpPr>
            <a:spLocks noChangeArrowheads="1"/>
          </p:cNvSpPr>
          <p:nvPr/>
        </p:nvSpPr>
        <p:spPr bwMode="auto">
          <a:xfrm>
            <a:off x="107950" y="0"/>
            <a:ext cx="8928100" cy="6906929"/>
          </a:xfrm>
          <a:prstGeom prst="rect">
            <a:avLst/>
          </a:prstGeom>
          <a:noFill/>
          <a:ln w="28575">
            <a:solidFill>
              <a:srgbClr val="CC99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Palatino Linotype" pitchFamily="18" charset="0"/>
            </a:endParaRPr>
          </a:p>
        </p:txBody>
      </p:sp>
      <p:sp>
        <p:nvSpPr>
          <p:cNvPr id="204813" name="AutoShape 13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748713" y="6453188"/>
            <a:ext cx="287337" cy="288925"/>
          </a:xfrm>
          <a:prstGeom prst="actionButtonHome">
            <a:avLst/>
          </a:prstGeom>
          <a:solidFill>
            <a:srgbClr val="FFFF00"/>
          </a:solidFill>
          <a:ln w="9525">
            <a:solidFill>
              <a:srgbClr val="CC99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Palatino Linotype" pitchFamily="18" charset="0"/>
            </a:endParaRPr>
          </a:p>
        </p:txBody>
      </p:sp>
      <p:pic>
        <p:nvPicPr>
          <p:cNvPr id="15362" name="Picture 2" descr="Картинки по запросу фотосинтез це">
            <a:extLst>
              <a:ext uri="{FF2B5EF4-FFF2-40B4-BE49-F238E27FC236}">
                <a16:creationId xmlns:a16="http://schemas.microsoft.com/office/drawing/2014/main" xmlns="" id="{3FE01CE7-610B-417F-AD5F-77D51AF027B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65" t="4354" r="3638" b="6516"/>
          <a:stretch/>
        </p:blipFill>
        <p:spPr bwMode="auto">
          <a:xfrm>
            <a:off x="2915816" y="1278813"/>
            <a:ext cx="2952328" cy="2364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275A8378-E26E-4B9A-B62E-FD334026901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8391" b="10410"/>
          <a:stretch/>
        </p:blipFill>
        <p:spPr>
          <a:xfrm>
            <a:off x="4643437" y="3657601"/>
            <a:ext cx="4314825" cy="3009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452070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4" name="Rectangle 4"/>
          <p:cNvSpPr>
            <a:spLocks noChangeArrowheads="1"/>
          </p:cNvSpPr>
          <p:nvPr/>
        </p:nvSpPr>
        <p:spPr bwMode="auto">
          <a:xfrm>
            <a:off x="107950" y="115888"/>
            <a:ext cx="8928100" cy="6626225"/>
          </a:xfrm>
          <a:prstGeom prst="rect">
            <a:avLst/>
          </a:prstGeom>
          <a:noFill/>
          <a:ln w="28575">
            <a:solidFill>
              <a:srgbClr val="CC99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Palatino Linotype" pitchFamily="18" charset="0"/>
            </a:endParaRPr>
          </a:p>
        </p:txBody>
      </p:sp>
      <p:sp>
        <p:nvSpPr>
          <p:cNvPr id="215045" name="WordArt 5"/>
          <p:cNvSpPr>
            <a:spLocks noChangeArrowheads="1" noChangeShapeType="1" noTextEdit="1"/>
          </p:cNvSpPr>
          <p:nvPr/>
        </p:nvSpPr>
        <p:spPr bwMode="auto">
          <a:xfrm>
            <a:off x="4067944" y="188342"/>
            <a:ext cx="2232247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3600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Т</a:t>
            </a:r>
            <a:r>
              <a:rPr lang="ru-RU" sz="3600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ИСК</a:t>
            </a:r>
          </a:p>
        </p:txBody>
      </p:sp>
      <p:pic>
        <p:nvPicPr>
          <p:cNvPr id="215047" name="Picture 7" descr="ch3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6238" y="3716338"/>
            <a:ext cx="4667250" cy="2952750"/>
          </a:xfrm>
          <a:prstGeom prst="rect">
            <a:avLst/>
          </a:prstGeom>
          <a:noFill/>
        </p:spPr>
      </p:pic>
      <p:sp>
        <p:nvSpPr>
          <p:cNvPr id="215048" name="Text Box 8"/>
          <p:cNvSpPr txBox="1">
            <a:spLocks noChangeArrowheads="1"/>
          </p:cNvSpPr>
          <p:nvPr/>
        </p:nvSpPr>
        <p:spPr bwMode="auto">
          <a:xfrm>
            <a:off x="1765856" y="719941"/>
            <a:ext cx="7127081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err="1">
                <a:solidFill>
                  <a:srgbClr val="000000"/>
                </a:solidFill>
                <a:latin typeface="Palatino Linotype" pitchFamily="18" charset="0"/>
              </a:rPr>
              <a:t>Тиск</a:t>
            </a:r>
            <a:r>
              <a:rPr lang="ru-RU" sz="20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Palatino Linotype" pitchFamily="18" charset="0"/>
              </a:rPr>
              <a:t>дуже</a:t>
            </a:r>
            <a:r>
              <a:rPr lang="ru-RU" sz="20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Palatino Linotype" pitchFamily="18" charset="0"/>
              </a:rPr>
              <a:t>впливає</a:t>
            </a:r>
            <a:r>
              <a:rPr lang="ru-RU" sz="2000" dirty="0">
                <a:solidFill>
                  <a:srgbClr val="000000"/>
                </a:solidFill>
                <a:latin typeface="Palatino Linotype" pitchFamily="18" charset="0"/>
              </a:rPr>
              <a:t> на </a:t>
            </a:r>
            <a:r>
              <a:rPr lang="ru-RU" sz="2000" dirty="0" err="1">
                <a:solidFill>
                  <a:srgbClr val="000000"/>
                </a:solidFill>
                <a:latin typeface="Palatino Linotype" pitchFamily="18" charset="0"/>
              </a:rPr>
              <a:t>швидкість</a:t>
            </a:r>
            <a:r>
              <a:rPr lang="ru-RU" sz="20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Palatino Linotype" pitchFamily="18" charset="0"/>
              </a:rPr>
              <a:t>реакцій</a:t>
            </a:r>
            <a:r>
              <a:rPr lang="ru-RU" sz="2000" dirty="0">
                <a:solidFill>
                  <a:srgbClr val="000000"/>
                </a:solidFill>
                <a:latin typeface="Palatino Linotype" pitchFamily="18" charset="0"/>
              </a:rPr>
              <a:t> за </a:t>
            </a:r>
            <a:r>
              <a:rPr lang="ru-RU" sz="2000" dirty="0" err="1">
                <a:solidFill>
                  <a:srgbClr val="000000"/>
                </a:solidFill>
                <a:latin typeface="Palatino Linotype" pitchFamily="18" charset="0"/>
              </a:rPr>
              <a:t>участю</a:t>
            </a:r>
            <a:r>
              <a:rPr lang="ru-RU" sz="20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Palatino Linotype" pitchFamily="18" charset="0"/>
              </a:rPr>
              <a:t>газів</a:t>
            </a:r>
            <a:r>
              <a:rPr lang="ru-RU" sz="2000" dirty="0">
                <a:solidFill>
                  <a:srgbClr val="000000"/>
                </a:solidFill>
                <a:latin typeface="Palatino Linotype" pitchFamily="18" charset="0"/>
              </a:rPr>
              <a:t>, тому </a:t>
            </a:r>
            <a:r>
              <a:rPr lang="ru-RU" sz="2000" dirty="0" err="1">
                <a:solidFill>
                  <a:srgbClr val="000000"/>
                </a:solidFill>
                <a:latin typeface="Palatino Linotype" pitchFamily="18" charset="0"/>
              </a:rPr>
              <a:t>що</a:t>
            </a:r>
            <a:r>
              <a:rPr lang="ru-RU" sz="20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Palatino Linotype" pitchFamily="18" charset="0"/>
              </a:rPr>
              <a:t>він</a:t>
            </a:r>
            <a:r>
              <a:rPr lang="ru-RU" sz="20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Palatino Linotype" pitchFamily="18" charset="0"/>
              </a:rPr>
              <a:t>безпосередньо</a:t>
            </a:r>
            <a:r>
              <a:rPr lang="ru-RU" sz="20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2000" dirty="0" err="1" smtClean="0">
                <a:solidFill>
                  <a:srgbClr val="000000"/>
                </a:solidFill>
                <a:latin typeface="Palatino Linotype" pitchFamily="18" charset="0"/>
              </a:rPr>
              <a:t>пов’язаний</a:t>
            </a:r>
            <a:r>
              <a:rPr lang="ru-RU" sz="2000" dirty="0" smtClean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latin typeface="Palatino Linotype" pitchFamily="18" charset="0"/>
              </a:rPr>
              <a:t>з </a:t>
            </a:r>
            <a:r>
              <a:rPr lang="ru-RU" sz="2000" dirty="0" err="1">
                <a:solidFill>
                  <a:srgbClr val="000000"/>
                </a:solidFill>
                <a:latin typeface="Palatino Linotype" pitchFamily="18" charset="0"/>
              </a:rPr>
              <a:t>концентрацією</a:t>
            </a:r>
            <a:r>
              <a:rPr lang="ru-RU" sz="2000" dirty="0">
                <a:solidFill>
                  <a:srgbClr val="000000"/>
                </a:solidFill>
                <a:latin typeface="Palatino Linotype" pitchFamily="18" charset="0"/>
              </a:rPr>
              <a:t>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000000"/>
                </a:solidFill>
                <a:latin typeface="Palatino Linotype" pitchFamily="18" charset="0"/>
              </a:rPr>
              <a:t>У </a:t>
            </a:r>
            <a:r>
              <a:rPr lang="ru-RU" sz="2000" dirty="0" err="1">
                <a:solidFill>
                  <a:srgbClr val="000000"/>
                </a:solidFill>
                <a:latin typeface="Palatino Linotype" pitchFamily="18" charset="0"/>
              </a:rPr>
              <a:t>рівнянні</a:t>
            </a:r>
            <a:r>
              <a:rPr lang="ru-RU" sz="20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Palatino Linotype" pitchFamily="18" charset="0"/>
              </a:rPr>
              <a:t>Менделєєва-Клапейрона</a:t>
            </a:r>
            <a:r>
              <a:rPr lang="ru-RU" sz="2000" dirty="0">
                <a:solidFill>
                  <a:srgbClr val="000000"/>
                </a:solidFill>
                <a:latin typeface="Palatino Linotype" pitchFamily="18" charset="0"/>
              </a:rPr>
              <a:t>: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err="1">
                <a:solidFill>
                  <a:srgbClr val="000000"/>
                </a:solidFill>
                <a:latin typeface="Palatino Linotype" pitchFamily="18" charset="0"/>
              </a:rPr>
              <a:t>pV</a:t>
            </a:r>
            <a:r>
              <a:rPr lang="ru-RU" sz="2000" b="1" dirty="0">
                <a:solidFill>
                  <a:srgbClr val="000000"/>
                </a:solidFill>
                <a:latin typeface="Palatino Linotype" pitchFamily="18" charset="0"/>
              </a:rPr>
              <a:t> = </a:t>
            </a:r>
            <a:r>
              <a:rPr lang="ru-RU" sz="2000" b="1" dirty="0" err="1">
                <a:solidFill>
                  <a:srgbClr val="000000"/>
                </a:solidFill>
                <a:latin typeface="Palatino Linotype" pitchFamily="18" charset="0"/>
              </a:rPr>
              <a:t>nRT</a:t>
            </a:r>
            <a:endParaRPr lang="ru-RU" sz="2000" b="1" dirty="0">
              <a:solidFill>
                <a:srgbClr val="000000"/>
              </a:solidFill>
              <a:latin typeface="Palatino Linotype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err="1">
                <a:solidFill>
                  <a:srgbClr val="000000"/>
                </a:solidFill>
                <a:latin typeface="Palatino Linotype" pitchFamily="18" charset="0"/>
              </a:rPr>
              <a:t>перенесемо</a:t>
            </a:r>
            <a:r>
              <a:rPr lang="ru-RU" sz="20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2000" b="1" dirty="0">
                <a:solidFill>
                  <a:srgbClr val="000000"/>
                </a:solidFill>
                <a:latin typeface="Palatino Linotype" pitchFamily="18" charset="0"/>
              </a:rPr>
              <a:t>V</a:t>
            </a:r>
            <a:r>
              <a:rPr lang="ru-RU" sz="2000" dirty="0">
                <a:solidFill>
                  <a:srgbClr val="000000"/>
                </a:solidFill>
                <a:latin typeface="Palatino Linotype" pitchFamily="18" charset="0"/>
              </a:rPr>
              <a:t> в праву </a:t>
            </a:r>
            <a:r>
              <a:rPr lang="ru-RU" sz="2000" dirty="0" err="1">
                <a:solidFill>
                  <a:srgbClr val="000000"/>
                </a:solidFill>
                <a:latin typeface="Palatino Linotype" pitchFamily="18" charset="0"/>
              </a:rPr>
              <a:t>частину</a:t>
            </a:r>
            <a:r>
              <a:rPr lang="ru-RU" sz="2000" dirty="0">
                <a:solidFill>
                  <a:srgbClr val="000000"/>
                </a:solidFill>
                <a:latin typeface="Palatino Linotype" pitchFamily="18" charset="0"/>
              </a:rPr>
              <a:t>, , а </a:t>
            </a:r>
            <a:r>
              <a:rPr lang="ru-RU" sz="2000" b="1" dirty="0">
                <a:solidFill>
                  <a:srgbClr val="000000"/>
                </a:solidFill>
                <a:latin typeface="Palatino Linotype" pitchFamily="18" charset="0"/>
              </a:rPr>
              <a:t>RT</a:t>
            </a:r>
            <a:r>
              <a:rPr lang="ru-RU" sz="2000" dirty="0">
                <a:solidFill>
                  <a:srgbClr val="000000"/>
                </a:solidFill>
                <a:latin typeface="Palatino Linotype" pitchFamily="18" charset="0"/>
              </a:rPr>
              <a:t> – в </a:t>
            </a:r>
            <a:r>
              <a:rPr lang="ru-RU" sz="2000" dirty="0" err="1">
                <a:solidFill>
                  <a:srgbClr val="000000"/>
                </a:solidFill>
                <a:latin typeface="Palatino Linotype" pitchFamily="18" charset="0"/>
              </a:rPr>
              <a:t>ліву</a:t>
            </a:r>
            <a:r>
              <a:rPr lang="ru-RU" sz="2000" dirty="0">
                <a:solidFill>
                  <a:srgbClr val="000000"/>
                </a:solidFill>
                <a:latin typeface="Palatino Linotype" pitchFamily="18" charset="0"/>
              </a:rPr>
              <a:t> , </a:t>
            </a:r>
            <a:r>
              <a:rPr lang="ru-RU" sz="2000" dirty="0" err="1">
                <a:solidFill>
                  <a:srgbClr val="000000"/>
                </a:solidFill>
                <a:latin typeface="Palatino Linotype" pitchFamily="18" charset="0"/>
              </a:rPr>
              <a:t>враховуємо</a:t>
            </a:r>
            <a:r>
              <a:rPr lang="ru-RU" sz="20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0000"/>
                </a:solidFill>
                <a:latin typeface="Palatino Linotype" pitchFamily="18" charset="0"/>
              </a:rPr>
              <a:t>p/RT = n/V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err="1">
                <a:solidFill>
                  <a:srgbClr val="000000"/>
                </a:solidFill>
                <a:latin typeface="Palatino Linotype" pitchFamily="18" charset="0"/>
              </a:rPr>
              <a:t>враховуємо</a:t>
            </a:r>
            <a:r>
              <a:rPr lang="ru-RU" sz="2000" dirty="0">
                <a:solidFill>
                  <a:srgbClr val="000000"/>
                </a:solidFill>
                <a:latin typeface="Palatino Linotype" pitchFamily="18" charset="0"/>
              </a:rPr>
              <a:t>, </a:t>
            </a:r>
            <a:r>
              <a:rPr lang="ru-RU" sz="2000" dirty="0" err="1">
                <a:solidFill>
                  <a:srgbClr val="000000"/>
                </a:solidFill>
                <a:latin typeface="Palatino Linotype" pitchFamily="18" charset="0"/>
              </a:rPr>
              <a:t>що</a:t>
            </a:r>
            <a:r>
              <a:rPr lang="ru-RU" sz="20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2000" b="1" dirty="0">
                <a:solidFill>
                  <a:srgbClr val="000000"/>
                </a:solidFill>
                <a:latin typeface="Palatino Linotype" pitchFamily="18" charset="0"/>
              </a:rPr>
              <a:t>n/V = C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latin typeface="Palatino Linotype" pitchFamily="18" charset="0"/>
              </a:rPr>
              <a:t>p</a:t>
            </a:r>
            <a:r>
              <a:rPr lang="ru-RU" sz="2000" b="1" dirty="0">
                <a:solidFill>
                  <a:srgbClr val="000000"/>
                </a:solidFill>
                <a:latin typeface="Palatino Linotype" pitchFamily="18" charset="0"/>
              </a:rPr>
              <a:t>/RT = </a:t>
            </a:r>
            <a:r>
              <a:rPr lang="ru-RU" sz="2000" b="1" dirty="0">
                <a:latin typeface="Palatino Linotype" pitchFamily="18" charset="0"/>
              </a:rPr>
              <a:t>C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i="1" dirty="0" err="1">
                <a:solidFill>
                  <a:srgbClr val="000000"/>
                </a:solidFill>
                <a:latin typeface="Palatino Linotype" pitchFamily="18" charset="0"/>
              </a:rPr>
              <a:t>Тиск</a:t>
            </a:r>
            <a:r>
              <a:rPr lang="ru-RU" sz="2000" i="1" dirty="0">
                <a:solidFill>
                  <a:srgbClr val="000000"/>
                </a:solidFill>
                <a:latin typeface="Palatino Linotype" pitchFamily="18" charset="0"/>
              </a:rPr>
              <a:t> і </a:t>
            </a:r>
            <a:r>
              <a:rPr lang="ru-RU" sz="2000" i="1" dirty="0" err="1">
                <a:solidFill>
                  <a:srgbClr val="000000"/>
                </a:solidFill>
                <a:latin typeface="Palatino Linotype" pitchFamily="18" charset="0"/>
              </a:rPr>
              <a:t>молярна</a:t>
            </a:r>
            <a:r>
              <a:rPr lang="ru-RU" sz="2000" i="1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2000" i="1" dirty="0" err="1">
                <a:solidFill>
                  <a:srgbClr val="000000"/>
                </a:solidFill>
                <a:latin typeface="Palatino Linotype" pitchFamily="18" charset="0"/>
              </a:rPr>
              <a:t>концентрація</a:t>
            </a:r>
            <a:r>
              <a:rPr lang="ru-RU" sz="2000" i="1" dirty="0">
                <a:solidFill>
                  <a:srgbClr val="000000"/>
                </a:solidFill>
                <a:latin typeface="Palatino Linotype" pitchFamily="18" charset="0"/>
              </a:rPr>
              <a:t> газу </a:t>
            </a:r>
            <a:r>
              <a:rPr lang="ru-RU" sz="2000" i="1" dirty="0" err="1">
                <a:solidFill>
                  <a:srgbClr val="000000"/>
                </a:solidFill>
                <a:latin typeface="Palatino Linotype" pitchFamily="18" charset="0"/>
              </a:rPr>
              <a:t>пов'язані</a:t>
            </a:r>
            <a:r>
              <a:rPr lang="ru-RU" sz="2000" i="1" dirty="0">
                <a:solidFill>
                  <a:srgbClr val="000000"/>
                </a:solidFill>
                <a:latin typeface="Palatino Linotype" pitchFamily="18" charset="0"/>
              </a:rPr>
              <a:t> прямо </a:t>
            </a:r>
            <a:r>
              <a:rPr lang="ru-RU" sz="2000" b="1" i="1" dirty="0" err="1">
                <a:solidFill>
                  <a:srgbClr val="000000"/>
                </a:solidFill>
                <a:latin typeface="Palatino Linotype" pitchFamily="18" charset="0"/>
              </a:rPr>
              <a:t>пропорційно</a:t>
            </a:r>
            <a:r>
              <a:rPr lang="ru-RU" sz="2000" b="1" i="1" dirty="0">
                <a:solidFill>
                  <a:srgbClr val="000000"/>
                </a:solidFill>
                <a:latin typeface="Palatino Linotype" pitchFamily="18" charset="0"/>
              </a:rPr>
              <a:t>.</a:t>
            </a:r>
          </a:p>
        </p:txBody>
      </p:sp>
      <p:pic>
        <p:nvPicPr>
          <p:cNvPr id="215050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3468688"/>
            <a:ext cx="1587500" cy="2047875"/>
          </a:xfrm>
          <a:prstGeom prst="rect">
            <a:avLst/>
          </a:prstGeom>
          <a:noFill/>
          <a:ln w="38100">
            <a:solidFill>
              <a:srgbClr val="CC9900"/>
            </a:solidFill>
            <a:miter lim="800000"/>
            <a:headEnd/>
            <a:tailEnd/>
          </a:ln>
          <a:effectLst/>
        </p:spPr>
      </p:pic>
      <p:sp>
        <p:nvSpPr>
          <p:cNvPr id="215051" name="Text Box 11"/>
          <p:cNvSpPr txBox="1">
            <a:spLocks noChangeArrowheads="1"/>
          </p:cNvSpPr>
          <p:nvPr/>
        </p:nvSpPr>
        <p:spPr bwMode="auto">
          <a:xfrm>
            <a:off x="179388" y="5551488"/>
            <a:ext cx="18002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Клапейрон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Бенуа Поль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Еміль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(1799 - 1864 р.)</a:t>
            </a:r>
          </a:p>
        </p:txBody>
      </p:sp>
      <p:sp>
        <p:nvSpPr>
          <p:cNvPr id="215052" name="Text Box 12"/>
          <p:cNvSpPr txBox="1">
            <a:spLocks noChangeArrowheads="1"/>
          </p:cNvSpPr>
          <p:nvPr/>
        </p:nvSpPr>
        <p:spPr bwMode="auto">
          <a:xfrm>
            <a:off x="179388" y="2166938"/>
            <a:ext cx="18002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Менделєєв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Дмитро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Іванович</a:t>
            </a:r>
            <a:endParaRPr lang="ru-RU" dirty="0">
              <a:solidFill>
                <a:srgbClr val="000000"/>
              </a:solidFill>
              <a:latin typeface="Palatino Linotype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(1834 - 1907 р.)</a:t>
            </a:r>
          </a:p>
        </p:txBody>
      </p:sp>
      <p:pic>
        <p:nvPicPr>
          <p:cNvPr id="215053" name="Picture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825" y="260350"/>
            <a:ext cx="1514475" cy="1895475"/>
          </a:xfrm>
          <a:prstGeom prst="rect">
            <a:avLst/>
          </a:prstGeom>
          <a:noFill/>
          <a:ln w="38100">
            <a:solidFill>
              <a:srgbClr val="CC9900"/>
            </a:solidFill>
            <a:miter lim="800000"/>
            <a:headEnd/>
            <a:tailEnd/>
          </a:ln>
          <a:effectLst/>
        </p:spPr>
      </p:pic>
      <p:sp>
        <p:nvSpPr>
          <p:cNvPr id="215054" name="AutoShape 14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748713" y="6453188"/>
            <a:ext cx="287337" cy="288925"/>
          </a:xfrm>
          <a:prstGeom prst="actionButtonHome">
            <a:avLst/>
          </a:prstGeom>
          <a:solidFill>
            <a:srgbClr val="FFFF00"/>
          </a:solidFill>
          <a:ln w="9525">
            <a:solidFill>
              <a:srgbClr val="CC99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16160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400" name="Picture 8" descr="ch4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6375" y="4509120"/>
            <a:ext cx="5472113" cy="2232992"/>
          </a:xfrm>
          <a:prstGeom prst="rect">
            <a:avLst/>
          </a:prstGeom>
          <a:noFill/>
        </p:spPr>
      </p:pic>
      <p:sp>
        <p:nvSpPr>
          <p:cNvPr id="187401" name="WordArt 9"/>
          <p:cNvSpPr>
            <a:spLocks noChangeArrowheads="1" noChangeShapeType="1" noTextEdit="1"/>
          </p:cNvSpPr>
          <p:nvPr/>
        </p:nvSpPr>
        <p:spPr bwMode="auto">
          <a:xfrm>
            <a:off x="2123729" y="186709"/>
            <a:ext cx="5184576" cy="6500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dirty="0" err="1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Площа</a:t>
            </a:r>
            <a:r>
              <a:rPr lang="ru-RU" sz="3600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3600" kern="10" dirty="0" err="1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стикання</a:t>
            </a:r>
            <a:endParaRPr lang="ru-RU" sz="3600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87402" name="Rectangle 10"/>
          <p:cNvSpPr>
            <a:spLocks noChangeArrowheads="1"/>
          </p:cNvSpPr>
          <p:nvPr/>
        </p:nvSpPr>
        <p:spPr bwMode="auto">
          <a:xfrm>
            <a:off x="107950" y="115888"/>
            <a:ext cx="8928100" cy="6626225"/>
          </a:xfrm>
          <a:prstGeom prst="rect">
            <a:avLst/>
          </a:prstGeom>
          <a:noFill/>
          <a:ln w="28575">
            <a:solidFill>
              <a:srgbClr val="CC99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Palatino Linotype" pitchFamily="18" charset="0"/>
            </a:endParaRPr>
          </a:p>
        </p:txBody>
      </p:sp>
      <p:sp>
        <p:nvSpPr>
          <p:cNvPr id="187403" name="Text Box 11"/>
          <p:cNvSpPr txBox="1">
            <a:spLocks noChangeArrowheads="1"/>
          </p:cNvSpPr>
          <p:nvPr/>
        </p:nvSpPr>
        <p:spPr bwMode="auto">
          <a:xfrm>
            <a:off x="0" y="810993"/>
            <a:ext cx="903605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fontAlgn="base">
              <a:spcAft>
                <a:spcPct val="0"/>
              </a:spcAft>
            </a:pP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	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Швидкість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гетерогенної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реакції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прямо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пропорційна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площі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поверхні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стикання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реагентів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.</a:t>
            </a:r>
          </a:p>
          <a:p>
            <a:pPr fontAlgn="base">
              <a:spcAft>
                <a:spcPct val="0"/>
              </a:spcAft>
            </a:pP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	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Зі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збільшенням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площі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поверхні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стикання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частинки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реагентів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частіше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зіштовхуються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одна з одною, а значить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швидкість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реакції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збільшується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.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Збільшити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площу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стикання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реагентів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можна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за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допомогою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збільшення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ступеня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подрібнення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речовин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. </a:t>
            </a:r>
          </a:p>
        </p:txBody>
      </p:sp>
      <p:sp>
        <p:nvSpPr>
          <p:cNvPr id="187406" name="Text Box 14"/>
          <p:cNvSpPr txBox="1">
            <a:spLocks noChangeArrowheads="1"/>
          </p:cNvSpPr>
          <p:nvPr/>
        </p:nvSpPr>
        <p:spPr bwMode="auto">
          <a:xfrm>
            <a:off x="161130" y="2492896"/>
            <a:ext cx="8874919" cy="2139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900" dirty="0" err="1">
                <a:solidFill>
                  <a:srgbClr val="FF0000"/>
                </a:solidFill>
                <a:latin typeface="Palatino Linotype" pitchFamily="18" charset="0"/>
              </a:rPr>
              <a:t>Швидкість</a:t>
            </a:r>
            <a:r>
              <a:rPr lang="ru-RU" sz="19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ru-RU" sz="1900" dirty="0" err="1">
                <a:solidFill>
                  <a:srgbClr val="FF0000"/>
                </a:solidFill>
                <a:latin typeface="Palatino Linotype" pitchFamily="18" charset="0"/>
              </a:rPr>
              <a:t>гетерогенної</a:t>
            </a:r>
            <a:r>
              <a:rPr lang="ru-RU" sz="19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ru-RU" sz="1900" dirty="0" err="1">
                <a:solidFill>
                  <a:srgbClr val="FF0000"/>
                </a:solidFill>
                <a:latin typeface="Palatino Linotype" pitchFamily="18" charset="0"/>
              </a:rPr>
              <a:t>реакції</a:t>
            </a:r>
            <a:r>
              <a:rPr lang="ru-RU" sz="19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ru-RU" sz="1900" dirty="0" err="1">
                <a:solidFill>
                  <a:srgbClr val="FF0000"/>
                </a:solidFill>
                <a:latin typeface="Palatino Linotype" pitchFamily="18" charset="0"/>
              </a:rPr>
              <a:t>залежить</a:t>
            </a:r>
            <a:r>
              <a:rPr lang="ru-RU" sz="19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ru-RU" sz="1900" dirty="0" err="1">
                <a:solidFill>
                  <a:srgbClr val="FF0000"/>
                </a:solidFill>
                <a:latin typeface="Palatino Linotype" pitchFamily="18" charset="0"/>
              </a:rPr>
              <a:t>від</a:t>
            </a:r>
            <a:r>
              <a:rPr lang="ru-RU" sz="1900" dirty="0">
                <a:solidFill>
                  <a:srgbClr val="FF0000"/>
                </a:solidFill>
                <a:latin typeface="Palatino Linotype" pitchFamily="18" charset="0"/>
              </a:rPr>
              <a:t>: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900" dirty="0">
                <a:solidFill>
                  <a:srgbClr val="000000"/>
                </a:solidFill>
                <a:latin typeface="Palatino Linotype" pitchFamily="18" charset="0"/>
              </a:rPr>
              <a:t>а) </a:t>
            </a:r>
            <a:r>
              <a:rPr lang="ru-RU" sz="1900" dirty="0" err="1">
                <a:solidFill>
                  <a:srgbClr val="000000"/>
                </a:solidFill>
                <a:latin typeface="Palatino Linotype" pitchFamily="18" charset="0"/>
              </a:rPr>
              <a:t>швидкості</a:t>
            </a:r>
            <a:r>
              <a:rPr lang="ru-RU" sz="19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1900" dirty="0" err="1">
                <a:solidFill>
                  <a:srgbClr val="000000"/>
                </a:solidFill>
                <a:latin typeface="Palatino Linotype" pitchFamily="18" charset="0"/>
              </a:rPr>
              <a:t>підведення</a:t>
            </a:r>
            <a:r>
              <a:rPr lang="ru-RU" sz="19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1900" dirty="0" err="1">
                <a:solidFill>
                  <a:srgbClr val="000000"/>
                </a:solidFill>
                <a:latin typeface="Palatino Linotype" pitchFamily="18" charset="0"/>
              </a:rPr>
              <a:t>реагентів</a:t>
            </a:r>
            <a:r>
              <a:rPr lang="ru-RU" sz="1900" dirty="0">
                <a:solidFill>
                  <a:srgbClr val="000000"/>
                </a:solidFill>
                <a:latin typeface="Palatino Linotype" pitchFamily="18" charset="0"/>
              </a:rPr>
              <a:t> до </a:t>
            </a:r>
            <a:r>
              <a:rPr lang="ru-RU" sz="1900" dirty="0" err="1">
                <a:solidFill>
                  <a:srgbClr val="000000"/>
                </a:solidFill>
                <a:latin typeface="Palatino Linotype" pitchFamily="18" charset="0"/>
              </a:rPr>
              <a:t>межі</a:t>
            </a:r>
            <a:r>
              <a:rPr lang="ru-RU" sz="19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1900" dirty="0" err="1">
                <a:solidFill>
                  <a:srgbClr val="000000"/>
                </a:solidFill>
                <a:latin typeface="Palatino Linotype" pitchFamily="18" charset="0"/>
              </a:rPr>
              <a:t>розділу</a:t>
            </a:r>
            <a:r>
              <a:rPr lang="ru-RU" sz="1900" dirty="0">
                <a:solidFill>
                  <a:srgbClr val="000000"/>
                </a:solidFill>
                <a:latin typeface="Palatino Linotype" pitchFamily="18" charset="0"/>
              </a:rPr>
              <a:t> фаз;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900" dirty="0">
                <a:solidFill>
                  <a:srgbClr val="000000"/>
                </a:solidFill>
                <a:latin typeface="Palatino Linotype" pitchFamily="18" charset="0"/>
              </a:rPr>
              <a:t>б) </a:t>
            </a:r>
            <a:r>
              <a:rPr lang="ru-RU" sz="1900" dirty="0" err="1">
                <a:solidFill>
                  <a:srgbClr val="000000"/>
                </a:solidFill>
                <a:latin typeface="Palatino Linotype" pitchFamily="18" charset="0"/>
              </a:rPr>
              <a:t>швидкості</a:t>
            </a:r>
            <a:r>
              <a:rPr lang="ru-RU" sz="19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1900" dirty="0" err="1">
                <a:solidFill>
                  <a:srgbClr val="000000"/>
                </a:solidFill>
                <a:latin typeface="Palatino Linotype" pitchFamily="18" charset="0"/>
              </a:rPr>
              <a:t>реакції</a:t>
            </a:r>
            <a:r>
              <a:rPr lang="ru-RU" sz="1900" dirty="0">
                <a:solidFill>
                  <a:srgbClr val="000000"/>
                </a:solidFill>
                <a:latin typeface="Palatino Linotype" pitchFamily="18" charset="0"/>
              </a:rPr>
              <a:t> на </a:t>
            </a:r>
            <a:r>
              <a:rPr lang="ru-RU" sz="1900" dirty="0" err="1">
                <a:solidFill>
                  <a:srgbClr val="000000"/>
                </a:solidFill>
                <a:latin typeface="Palatino Linotype" pitchFamily="18" charset="0"/>
              </a:rPr>
              <a:t>поверхні</a:t>
            </a:r>
            <a:r>
              <a:rPr lang="ru-RU" sz="19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1900" dirty="0" err="1">
                <a:solidFill>
                  <a:srgbClr val="000000"/>
                </a:solidFill>
                <a:latin typeface="Palatino Linotype" pitchFamily="18" charset="0"/>
              </a:rPr>
              <a:t>розділу</a:t>
            </a:r>
            <a:r>
              <a:rPr lang="ru-RU" sz="1900" dirty="0">
                <a:solidFill>
                  <a:srgbClr val="000000"/>
                </a:solidFill>
                <a:latin typeface="Palatino Linotype" pitchFamily="18" charset="0"/>
              </a:rPr>
              <a:t> фаз, яка </a:t>
            </a:r>
            <a:r>
              <a:rPr lang="ru-RU" sz="1900" dirty="0" err="1">
                <a:solidFill>
                  <a:srgbClr val="000000"/>
                </a:solidFill>
                <a:latin typeface="Palatino Linotype" pitchFamily="18" charset="0"/>
              </a:rPr>
              <a:t>залежить</a:t>
            </a:r>
            <a:r>
              <a:rPr lang="ru-RU" sz="19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1900" dirty="0" err="1">
                <a:solidFill>
                  <a:srgbClr val="000000"/>
                </a:solidFill>
                <a:latin typeface="Palatino Linotype" pitchFamily="18" charset="0"/>
              </a:rPr>
              <a:t>від</a:t>
            </a:r>
            <a:r>
              <a:rPr lang="ru-RU" sz="19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1900" dirty="0" err="1">
                <a:solidFill>
                  <a:srgbClr val="000000"/>
                </a:solidFill>
                <a:latin typeface="Palatino Linotype" pitchFamily="18" charset="0"/>
              </a:rPr>
              <a:t>площі</a:t>
            </a:r>
            <a:r>
              <a:rPr lang="ru-RU" sz="19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1900" dirty="0" err="1">
                <a:solidFill>
                  <a:srgbClr val="000000"/>
                </a:solidFill>
                <a:latin typeface="Palatino Linotype" pitchFamily="18" charset="0"/>
              </a:rPr>
              <a:t>цієї</a:t>
            </a:r>
            <a:r>
              <a:rPr lang="ru-RU" sz="19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1900" dirty="0" err="1">
                <a:solidFill>
                  <a:srgbClr val="000000"/>
                </a:solidFill>
                <a:latin typeface="Palatino Linotype" pitchFamily="18" charset="0"/>
              </a:rPr>
              <a:t>поверхні</a:t>
            </a:r>
            <a:r>
              <a:rPr lang="ru-RU" sz="1900" dirty="0">
                <a:solidFill>
                  <a:srgbClr val="000000"/>
                </a:solidFill>
                <a:latin typeface="Palatino Linotype" pitchFamily="18" charset="0"/>
              </a:rPr>
              <a:t>;</a:t>
            </a:r>
            <a:br>
              <a:rPr lang="ru-RU" sz="1900" dirty="0">
                <a:solidFill>
                  <a:srgbClr val="000000"/>
                </a:solidFill>
                <a:latin typeface="Palatino Linotype" pitchFamily="18" charset="0"/>
              </a:rPr>
            </a:br>
            <a:r>
              <a:rPr lang="ru-RU" sz="1900" dirty="0">
                <a:solidFill>
                  <a:srgbClr val="000000"/>
                </a:solidFill>
                <a:latin typeface="Palatino Linotype" pitchFamily="18" charset="0"/>
              </a:rPr>
              <a:t>в) </a:t>
            </a:r>
            <a:r>
              <a:rPr lang="ru-RU" sz="1900" dirty="0" err="1">
                <a:solidFill>
                  <a:srgbClr val="000000"/>
                </a:solidFill>
                <a:latin typeface="Palatino Linotype" pitchFamily="18" charset="0"/>
              </a:rPr>
              <a:t>швидкості</a:t>
            </a:r>
            <a:r>
              <a:rPr lang="ru-RU" sz="19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1900" dirty="0" err="1">
                <a:solidFill>
                  <a:srgbClr val="000000"/>
                </a:solidFill>
                <a:latin typeface="Palatino Linotype" pitchFamily="18" charset="0"/>
              </a:rPr>
              <a:t>відведення</a:t>
            </a:r>
            <a:r>
              <a:rPr lang="ru-RU" sz="19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1900" dirty="0" err="1">
                <a:solidFill>
                  <a:srgbClr val="000000"/>
                </a:solidFill>
                <a:latin typeface="Palatino Linotype" pitchFamily="18" charset="0"/>
              </a:rPr>
              <a:t>продуктів</a:t>
            </a:r>
            <a:r>
              <a:rPr lang="ru-RU" sz="19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1900" dirty="0" err="1">
                <a:solidFill>
                  <a:srgbClr val="000000"/>
                </a:solidFill>
                <a:latin typeface="Palatino Linotype" pitchFamily="18" charset="0"/>
              </a:rPr>
              <a:t>реакції</a:t>
            </a:r>
            <a:r>
              <a:rPr lang="ru-RU" sz="19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1900" dirty="0" err="1">
                <a:solidFill>
                  <a:srgbClr val="000000"/>
                </a:solidFill>
                <a:latin typeface="Palatino Linotype" pitchFamily="18" charset="0"/>
              </a:rPr>
              <a:t>від</a:t>
            </a:r>
            <a:r>
              <a:rPr lang="ru-RU" sz="19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1900" dirty="0" err="1">
                <a:solidFill>
                  <a:srgbClr val="000000"/>
                </a:solidFill>
                <a:latin typeface="Palatino Linotype" pitchFamily="18" charset="0"/>
              </a:rPr>
              <a:t>межі</a:t>
            </a:r>
            <a:r>
              <a:rPr lang="ru-RU" sz="19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1900" dirty="0" err="1">
                <a:solidFill>
                  <a:srgbClr val="000000"/>
                </a:solidFill>
                <a:latin typeface="Palatino Linotype" pitchFamily="18" charset="0"/>
              </a:rPr>
              <a:t>розділу</a:t>
            </a:r>
            <a:r>
              <a:rPr lang="ru-RU" sz="1900" dirty="0">
                <a:solidFill>
                  <a:srgbClr val="000000"/>
                </a:solidFill>
                <a:latin typeface="Palatino Linotype" pitchFamily="18" charset="0"/>
              </a:rPr>
              <a:t> фаз.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900" dirty="0">
                <a:solidFill>
                  <a:srgbClr val="000000"/>
                </a:solidFill>
                <a:latin typeface="Palatino Linotype" pitchFamily="18" charset="0"/>
              </a:rPr>
              <a:t>	</a:t>
            </a:r>
            <a:r>
              <a:rPr lang="ru-RU" sz="1900" dirty="0" err="1">
                <a:latin typeface="Palatino Linotype" pitchFamily="18" charset="0"/>
              </a:rPr>
              <a:t>Стадія</a:t>
            </a:r>
            <a:r>
              <a:rPr lang="ru-RU" sz="1900" dirty="0">
                <a:latin typeface="Palatino Linotype" pitchFamily="18" charset="0"/>
              </a:rPr>
              <a:t>, яка </a:t>
            </a:r>
            <a:r>
              <a:rPr lang="ru-RU" sz="1900" dirty="0" err="1">
                <a:latin typeface="Palatino Linotype" pitchFamily="18" charset="0"/>
              </a:rPr>
              <a:t>протікає</a:t>
            </a:r>
            <a:r>
              <a:rPr lang="ru-RU" sz="1900" dirty="0">
                <a:latin typeface="Palatino Linotype" pitchFamily="18" charset="0"/>
              </a:rPr>
              <a:t> </a:t>
            </a:r>
            <a:r>
              <a:rPr lang="ru-RU" sz="1900" dirty="0" err="1">
                <a:latin typeface="Palatino Linotype" pitchFamily="18" charset="0"/>
              </a:rPr>
              <a:t>найбільш</a:t>
            </a:r>
            <a:r>
              <a:rPr lang="ru-RU" sz="1900" dirty="0">
                <a:latin typeface="Palatino Linotype" pitchFamily="18" charset="0"/>
              </a:rPr>
              <a:t> </a:t>
            </a:r>
            <a:r>
              <a:rPr lang="ru-RU" sz="1900" dirty="0" err="1">
                <a:latin typeface="Palatino Linotype" pitchFamily="18" charset="0"/>
              </a:rPr>
              <a:t>повільно</a:t>
            </a:r>
            <a:r>
              <a:rPr lang="ru-RU" sz="1900" dirty="0">
                <a:latin typeface="Palatino Linotype" pitchFamily="18" charset="0"/>
              </a:rPr>
              <a:t>, </a:t>
            </a:r>
            <a:r>
              <a:rPr lang="ru-RU" sz="1900" b="1" dirty="0" err="1">
                <a:latin typeface="Palatino Linotype" pitchFamily="18" charset="0"/>
              </a:rPr>
              <a:t>називається</a:t>
            </a:r>
            <a:r>
              <a:rPr lang="ru-RU" sz="1900" b="1" dirty="0">
                <a:latin typeface="Palatino Linotype" pitchFamily="18" charset="0"/>
              </a:rPr>
              <a:t> </a:t>
            </a:r>
            <a:r>
              <a:rPr lang="ru-RU" sz="1900" b="1" dirty="0" err="1">
                <a:latin typeface="Palatino Linotype" pitchFamily="18" charset="0"/>
              </a:rPr>
              <a:t>лімітуючою</a:t>
            </a:r>
            <a:r>
              <a:rPr lang="ru-RU" sz="1900" b="1" dirty="0">
                <a:latin typeface="Palatino Linotype" pitchFamily="18" charset="0"/>
              </a:rPr>
              <a:t> - </a:t>
            </a:r>
            <a:r>
              <a:rPr lang="ru-RU" sz="1900" dirty="0" err="1">
                <a:latin typeface="Palatino Linotype" pitchFamily="18" charset="0"/>
              </a:rPr>
              <a:t>саме</a:t>
            </a:r>
            <a:r>
              <a:rPr lang="ru-RU" sz="1900" dirty="0">
                <a:latin typeface="Palatino Linotype" pitchFamily="18" charset="0"/>
              </a:rPr>
              <a:t> вона </a:t>
            </a:r>
            <a:r>
              <a:rPr lang="ru-RU" sz="1900" dirty="0" err="1">
                <a:latin typeface="Palatino Linotype" pitchFamily="18" charset="0"/>
              </a:rPr>
              <a:t>визначає</a:t>
            </a:r>
            <a:r>
              <a:rPr lang="ru-RU" sz="1900" dirty="0">
                <a:latin typeface="Palatino Linotype" pitchFamily="18" charset="0"/>
              </a:rPr>
              <a:t> </a:t>
            </a:r>
            <a:r>
              <a:rPr lang="ru-RU" sz="1900" dirty="0" err="1">
                <a:latin typeface="Palatino Linotype" pitchFamily="18" charset="0"/>
              </a:rPr>
              <a:t>швидкість</a:t>
            </a:r>
            <a:r>
              <a:rPr lang="ru-RU" sz="1900" dirty="0">
                <a:latin typeface="Palatino Linotype" pitchFamily="18" charset="0"/>
              </a:rPr>
              <a:t> </a:t>
            </a:r>
            <a:r>
              <a:rPr lang="ru-RU" sz="1900" dirty="0" err="1">
                <a:latin typeface="Palatino Linotype" pitchFamily="18" charset="0"/>
              </a:rPr>
              <a:t>реакції</a:t>
            </a:r>
            <a:r>
              <a:rPr lang="ru-RU" sz="1900" dirty="0">
                <a:latin typeface="Palatino Linotype" pitchFamily="18" charset="0"/>
              </a:rPr>
              <a:t> в </a:t>
            </a:r>
            <a:r>
              <a:rPr lang="ru-RU" sz="1900" dirty="0" err="1">
                <a:latin typeface="Palatino Linotype" pitchFamily="18" charset="0"/>
              </a:rPr>
              <a:t>цілому</a:t>
            </a:r>
            <a:r>
              <a:rPr lang="ru-RU" sz="1900" dirty="0">
                <a:latin typeface="Palatino Linotype" pitchFamily="18" charset="0"/>
              </a:rPr>
              <a:t>.</a:t>
            </a:r>
          </a:p>
        </p:txBody>
      </p:sp>
      <p:sp>
        <p:nvSpPr>
          <p:cNvPr id="187407" name="AutoShape 1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748713" y="6453188"/>
            <a:ext cx="287337" cy="288925"/>
          </a:xfrm>
          <a:prstGeom prst="actionButtonHome">
            <a:avLst/>
          </a:prstGeom>
          <a:solidFill>
            <a:srgbClr val="FFFF00"/>
          </a:solidFill>
          <a:ln w="9525">
            <a:solidFill>
              <a:srgbClr val="CC99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487843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0174" y="134076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uk-UA" b="1" dirty="0">
                <a:solidFill>
                  <a:srgbClr val="FF0000"/>
                </a:solidFill>
              </a:rPr>
              <a:t>СРС</a:t>
            </a:r>
            <a:br>
              <a:rPr lang="uk-UA" b="1" dirty="0">
                <a:solidFill>
                  <a:srgbClr val="FF0000"/>
                </a:solidFill>
              </a:rPr>
            </a:br>
            <a:r>
              <a:rPr lang="uk-UA" dirty="0"/>
              <a:t/>
            </a:r>
            <a:br>
              <a:rPr lang="uk-UA" dirty="0"/>
            </a:br>
            <a:r>
              <a:rPr lang="uk-UA" dirty="0"/>
              <a:t>ХІМІЧНА РІВНОВАГА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132856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uk-UA" dirty="0"/>
          </a:p>
          <a:p>
            <a:pPr>
              <a:buFontTx/>
              <a:buChar char="-"/>
            </a:pPr>
            <a:endParaRPr lang="uk-UA" dirty="0"/>
          </a:p>
          <a:p>
            <a:pPr>
              <a:buFontTx/>
              <a:buChar char="-"/>
            </a:pPr>
            <a:endParaRPr lang="uk-UA" dirty="0"/>
          </a:p>
          <a:p>
            <a:pPr marL="0" indent="0" algn="ctr">
              <a:buNone/>
            </a:pPr>
            <a:r>
              <a:rPr lang="uk-UA" i="1" dirty="0"/>
              <a:t>Дякуємо за увагу!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28893324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980728"/>
            <a:ext cx="9067800" cy="6597352"/>
          </a:xfrm>
        </p:spPr>
        <p:txBody>
          <a:bodyPr anchor="t"/>
          <a:lstStyle/>
          <a:p>
            <a:pPr algn="l"/>
            <a:r>
              <a:rPr lang="ru-RU" sz="1800" b="1" i="1" dirty="0">
                <a:solidFill>
                  <a:schemeClr val="accent2"/>
                </a:solidFill>
              </a:rPr>
              <a:t>	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Вивчення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кінетики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хімічних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реакцій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має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велике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практичне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значення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керівництво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обміном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речовин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живих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організмах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регулювання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процесів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основі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знань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про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кінетику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вивчення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ефективності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дії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ліків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ферментів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доцільний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підбір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лікарських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засобів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визначення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швидкості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дії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виведення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організму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ксенобіотиків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різного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походження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контролювання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вибір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оптимальних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умов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нейтралізації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захоронення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шкідливих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відходів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людської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			</a:t>
            </a:r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Фармакокінетика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pharmacon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ліки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kinetikos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рух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                                    </a:t>
            </a:r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Токсикокінетика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3600" y="4713288"/>
            <a:ext cx="3048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234CD550-9FF9-410B-AE7A-A34EB546A793}"/>
              </a:ext>
            </a:extLst>
          </p:cNvPr>
          <p:cNvSpPr/>
          <p:nvPr/>
        </p:nvSpPr>
        <p:spPr>
          <a:xfrm>
            <a:off x="0" y="116632"/>
            <a:ext cx="87484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>
                <a:solidFill>
                  <a:srgbClr val="FF0000"/>
                </a:solidFill>
              </a:rPr>
              <a:t>Хімічна</a:t>
            </a:r>
            <a:r>
              <a:rPr lang="ru-RU" sz="2400" b="1" dirty="0">
                <a:solidFill>
                  <a:srgbClr val="FF0000"/>
                </a:solidFill>
              </a:rPr>
              <a:t> </a:t>
            </a:r>
            <a:r>
              <a:rPr lang="ru-RU" sz="2400" b="1" dirty="0" err="1">
                <a:solidFill>
                  <a:srgbClr val="FF0000"/>
                </a:solidFill>
              </a:rPr>
              <a:t>кінетика</a:t>
            </a:r>
            <a:r>
              <a:rPr lang="ru-RU" sz="2400" b="1" dirty="0">
                <a:solidFill>
                  <a:srgbClr val="FF0000"/>
                </a:solidFill>
              </a:rPr>
              <a:t> </a:t>
            </a:r>
            <a:r>
              <a:rPr lang="ru-RU" sz="2400" b="1" dirty="0" err="1">
                <a:solidFill>
                  <a:srgbClr val="FF0000"/>
                </a:solidFill>
              </a:rPr>
              <a:t>вивчає</a:t>
            </a:r>
            <a:r>
              <a:rPr lang="ru-RU" sz="2400" b="1" dirty="0">
                <a:solidFill>
                  <a:srgbClr val="FF0000"/>
                </a:solidFill>
              </a:rPr>
              <a:t> </a:t>
            </a:r>
            <a:r>
              <a:rPr lang="ru-RU" sz="2400" b="1" dirty="0" err="1">
                <a:solidFill>
                  <a:srgbClr val="FF0000"/>
                </a:solidFill>
              </a:rPr>
              <a:t>швидкість</a:t>
            </a:r>
            <a:r>
              <a:rPr lang="ru-RU" sz="2400" b="1" dirty="0">
                <a:solidFill>
                  <a:srgbClr val="FF0000"/>
                </a:solidFill>
              </a:rPr>
              <a:t> </a:t>
            </a:r>
            <a:r>
              <a:rPr lang="ru-RU" sz="2400" b="1" dirty="0" err="1">
                <a:solidFill>
                  <a:srgbClr val="FF0000"/>
                </a:solidFill>
              </a:rPr>
              <a:t>хімічних</a:t>
            </a:r>
            <a:r>
              <a:rPr lang="ru-RU" sz="2400" b="1" dirty="0">
                <a:solidFill>
                  <a:srgbClr val="FF0000"/>
                </a:solidFill>
              </a:rPr>
              <a:t> </a:t>
            </a:r>
            <a:r>
              <a:rPr lang="ru-RU" sz="2400" b="1" dirty="0" err="1">
                <a:solidFill>
                  <a:srgbClr val="FF0000"/>
                </a:solidFill>
              </a:rPr>
              <a:t>реакцій</a:t>
            </a:r>
            <a:r>
              <a:rPr lang="ru-RU" sz="2400" b="1" dirty="0">
                <a:solidFill>
                  <a:srgbClr val="FF0000"/>
                </a:solidFill>
              </a:rPr>
              <a:t>, </a:t>
            </a:r>
            <a:r>
              <a:rPr lang="ru-RU" sz="2400" b="1" dirty="0" err="1">
                <a:solidFill>
                  <a:srgbClr val="FF0000"/>
                </a:solidFill>
              </a:rPr>
              <a:t>механізм</a:t>
            </a:r>
            <a:r>
              <a:rPr lang="ru-RU" sz="2400" b="1" dirty="0">
                <a:solidFill>
                  <a:srgbClr val="FF0000"/>
                </a:solidFill>
              </a:rPr>
              <a:t> і </a:t>
            </a:r>
            <a:r>
              <a:rPr lang="ru-RU" sz="2400" b="1" dirty="0" err="1">
                <a:solidFill>
                  <a:srgbClr val="FF0000"/>
                </a:solidFill>
              </a:rPr>
              <a:t>їх</a:t>
            </a:r>
            <a:r>
              <a:rPr lang="ru-RU" sz="2400" b="1" dirty="0">
                <a:solidFill>
                  <a:srgbClr val="FF0000"/>
                </a:solidFill>
              </a:rPr>
              <a:t> </a:t>
            </a:r>
            <a:r>
              <a:rPr lang="ru-RU" sz="2400" b="1" dirty="0" err="1">
                <a:solidFill>
                  <a:srgbClr val="FF0000"/>
                </a:solidFill>
              </a:rPr>
              <a:t>закономірності</a:t>
            </a:r>
            <a:r>
              <a:rPr lang="ru-RU" sz="2400" b="1" dirty="0">
                <a:solidFill>
                  <a:srgbClr val="FF0000"/>
                </a:solidFill>
              </a:rPr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7961228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12" name="Rectangle 8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4149725"/>
            <a:ext cx="4319587" cy="2519363"/>
          </a:xfrm>
          <a:ln w="38100">
            <a:solidFill>
              <a:srgbClr val="CC9900"/>
            </a:solidFill>
          </a:ln>
        </p:spPr>
        <p:txBody>
          <a:bodyPr/>
          <a:lstStyle/>
          <a:p>
            <a:pPr marL="533400" indent="-533400" algn="ctr">
              <a:buFont typeface="Wingdings" pitchFamily="2" charset="2"/>
              <a:buNone/>
            </a:pPr>
            <a:r>
              <a:rPr lang="ru-RU" sz="2000" b="1" i="1" dirty="0" err="1">
                <a:solidFill>
                  <a:srgbClr val="FF3300"/>
                </a:solidFill>
              </a:rPr>
              <a:t>Протікають</a:t>
            </a:r>
            <a:r>
              <a:rPr lang="ru-RU" sz="2000" b="1" i="1" dirty="0">
                <a:solidFill>
                  <a:srgbClr val="FF3300"/>
                </a:solidFill>
              </a:rPr>
              <a:t> по </a:t>
            </a:r>
            <a:r>
              <a:rPr lang="ru-RU" sz="2000" b="1" i="1" dirty="0" err="1">
                <a:solidFill>
                  <a:srgbClr val="FF3300"/>
                </a:solidFill>
              </a:rPr>
              <a:t>всьому</a:t>
            </a:r>
            <a:r>
              <a:rPr lang="ru-RU" sz="2000" b="1" i="1" dirty="0">
                <a:solidFill>
                  <a:srgbClr val="FF3300"/>
                </a:solidFill>
              </a:rPr>
              <a:t> </a:t>
            </a:r>
            <a:r>
              <a:rPr lang="ru-RU" sz="2000" b="1" i="1" dirty="0" err="1">
                <a:solidFill>
                  <a:srgbClr val="FF3300"/>
                </a:solidFill>
              </a:rPr>
              <a:t>об’ємі</a:t>
            </a:r>
            <a:endParaRPr lang="ru-RU" sz="2000" b="1" i="1" dirty="0">
              <a:solidFill>
                <a:srgbClr val="FF3300"/>
              </a:solidFill>
            </a:endParaRPr>
          </a:p>
          <a:p>
            <a:pPr marL="533400" indent="-533400" algn="ctr">
              <a:buFont typeface="Wingdings" pitchFamily="2" charset="2"/>
              <a:buNone/>
            </a:pPr>
            <a:r>
              <a:rPr lang="ru-RU" sz="2000" b="1" dirty="0">
                <a:latin typeface="Palatino Linotype" pitchFamily="18" charset="0"/>
              </a:rPr>
              <a:t>2СО</a:t>
            </a:r>
            <a:r>
              <a:rPr lang="ru-RU" sz="2000" b="1" baseline="-25000" dirty="0">
                <a:latin typeface="Palatino Linotype" pitchFamily="18" charset="0"/>
              </a:rPr>
              <a:t>(г)</a:t>
            </a:r>
            <a:r>
              <a:rPr lang="ru-RU" sz="2000" b="1" dirty="0">
                <a:latin typeface="Palatino Linotype" pitchFamily="18" charset="0"/>
              </a:rPr>
              <a:t>+ О</a:t>
            </a:r>
            <a:r>
              <a:rPr lang="ru-RU" sz="2000" b="1" baseline="-25000" dirty="0">
                <a:latin typeface="Palatino Linotype" pitchFamily="18" charset="0"/>
              </a:rPr>
              <a:t>2(г)</a:t>
            </a:r>
            <a:r>
              <a:rPr lang="ru-RU" sz="2000" b="1" dirty="0">
                <a:latin typeface="Palatino Linotype" pitchFamily="18" charset="0"/>
              </a:rPr>
              <a:t>= 2СО</a:t>
            </a:r>
            <a:r>
              <a:rPr lang="ru-RU" sz="2000" b="1" baseline="-25000" dirty="0">
                <a:latin typeface="Palatino Linotype" pitchFamily="18" charset="0"/>
              </a:rPr>
              <a:t>2(г)</a:t>
            </a:r>
          </a:p>
          <a:p>
            <a:pPr marL="533400" indent="-533400" algn="ctr">
              <a:buFont typeface="Wingdings" pitchFamily="2" charset="2"/>
              <a:buNone/>
            </a:pPr>
            <a:r>
              <a:rPr lang="en-US" sz="2000" b="1" dirty="0">
                <a:latin typeface="Palatino Linotype" pitchFamily="18" charset="0"/>
              </a:rPr>
              <a:t>2HBr</a:t>
            </a:r>
            <a:r>
              <a:rPr lang="en-US" sz="2000" b="1" baseline="-25000" dirty="0">
                <a:latin typeface="Palatino Linotype" pitchFamily="18" charset="0"/>
              </a:rPr>
              <a:t>(</a:t>
            </a:r>
            <a:r>
              <a:rPr lang="ru-RU" sz="2000" b="1" baseline="-25000" dirty="0">
                <a:latin typeface="Palatino Linotype" pitchFamily="18" charset="0"/>
              </a:rPr>
              <a:t>г)</a:t>
            </a:r>
            <a:r>
              <a:rPr lang="en-US" sz="2000" b="1" dirty="0">
                <a:latin typeface="Palatino Linotype" pitchFamily="18" charset="0"/>
                <a:cs typeface="Arial" charset="0"/>
              </a:rPr>
              <a:t>↔H</a:t>
            </a:r>
            <a:r>
              <a:rPr lang="en-US" sz="2000" b="1" baseline="-25000" dirty="0">
                <a:latin typeface="Palatino Linotype" pitchFamily="18" charset="0"/>
                <a:cs typeface="Arial" charset="0"/>
              </a:rPr>
              <a:t>2(</a:t>
            </a:r>
            <a:r>
              <a:rPr lang="ru-RU" sz="2000" b="1" baseline="-25000" dirty="0">
                <a:latin typeface="Palatino Linotype" pitchFamily="18" charset="0"/>
                <a:cs typeface="Arial" charset="0"/>
              </a:rPr>
              <a:t>г</a:t>
            </a:r>
            <a:r>
              <a:rPr lang="en-US" sz="2000" b="1" baseline="-25000" dirty="0">
                <a:latin typeface="Palatino Linotype" pitchFamily="18" charset="0"/>
                <a:cs typeface="Arial" charset="0"/>
              </a:rPr>
              <a:t>)</a:t>
            </a:r>
            <a:r>
              <a:rPr lang="en-US" sz="2000" b="1" dirty="0">
                <a:latin typeface="Palatino Linotype" pitchFamily="18" charset="0"/>
                <a:cs typeface="Arial" charset="0"/>
              </a:rPr>
              <a:t> + Br</a:t>
            </a:r>
            <a:r>
              <a:rPr lang="en-US" sz="2000" b="1" baseline="-25000" dirty="0">
                <a:latin typeface="Palatino Linotype" pitchFamily="18" charset="0"/>
                <a:cs typeface="Arial" charset="0"/>
              </a:rPr>
              <a:t>2(</a:t>
            </a:r>
            <a:r>
              <a:rPr lang="ru-RU" sz="2000" b="1" baseline="-25000" dirty="0">
                <a:latin typeface="Palatino Linotype" pitchFamily="18" charset="0"/>
                <a:cs typeface="Arial" charset="0"/>
              </a:rPr>
              <a:t>г</a:t>
            </a:r>
            <a:r>
              <a:rPr lang="en-US" sz="2000" b="1" baseline="-25000" dirty="0">
                <a:latin typeface="Palatino Linotype" pitchFamily="18" charset="0"/>
                <a:cs typeface="Arial" charset="0"/>
              </a:rPr>
              <a:t>)</a:t>
            </a:r>
          </a:p>
          <a:p>
            <a:pPr marL="533400" indent="-533400" algn="ctr">
              <a:buFont typeface="Wingdings" pitchFamily="2" charset="2"/>
              <a:buNone/>
            </a:pPr>
            <a:r>
              <a:rPr lang="en-US" sz="2000" b="1" dirty="0" err="1">
                <a:latin typeface="Palatino Linotype" pitchFamily="18" charset="0"/>
              </a:rPr>
              <a:t>NaOH</a:t>
            </a:r>
            <a:r>
              <a:rPr lang="ru-RU" sz="2000" b="1" baseline="-25000" dirty="0">
                <a:latin typeface="Palatino Linotype" pitchFamily="18" charset="0"/>
              </a:rPr>
              <a:t>(р)</a:t>
            </a:r>
            <a:r>
              <a:rPr lang="en-US" sz="2000" b="1" dirty="0">
                <a:latin typeface="Palatino Linotype" pitchFamily="18" charset="0"/>
              </a:rPr>
              <a:t>+</a:t>
            </a:r>
            <a:r>
              <a:rPr lang="en-US" sz="2000" b="1" dirty="0" err="1">
                <a:latin typeface="Palatino Linotype" pitchFamily="18" charset="0"/>
              </a:rPr>
              <a:t>HCl</a:t>
            </a:r>
            <a:r>
              <a:rPr lang="ru-RU" sz="2000" b="1" baseline="-25000" dirty="0">
                <a:latin typeface="Palatino Linotype" pitchFamily="18" charset="0"/>
              </a:rPr>
              <a:t>(р)</a:t>
            </a:r>
            <a:r>
              <a:rPr lang="en-US" sz="2000" b="1" dirty="0">
                <a:latin typeface="Palatino Linotype" pitchFamily="18" charset="0"/>
              </a:rPr>
              <a:t>=</a:t>
            </a:r>
            <a:r>
              <a:rPr lang="en-US" sz="2000" b="1" dirty="0" err="1">
                <a:latin typeface="Palatino Linotype" pitchFamily="18" charset="0"/>
              </a:rPr>
              <a:t>NaCl</a:t>
            </a:r>
            <a:r>
              <a:rPr lang="ru-RU" sz="2000" b="1" baseline="-25000" dirty="0">
                <a:latin typeface="Palatino Linotype" pitchFamily="18" charset="0"/>
              </a:rPr>
              <a:t>(р)</a:t>
            </a:r>
            <a:r>
              <a:rPr lang="en-US" sz="2000" b="1" dirty="0">
                <a:latin typeface="Palatino Linotype" pitchFamily="18" charset="0"/>
              </a:rPr>
              <a:t>+H</a:t>
            </a:r>
            <a:r>
              <a:rPr lang="en-US" sz="2000" b="1" baseline="-25000" dirty="0">
                <a:latin typeface="Palatino Linotype" pitchFamily="18" charset="0"/>
              </a:rPr>
              <a:t>2</a:t>
            </a:r>
            <a:r>
              <a:rPr lang="en-US" sz="2000" b="1" dirty="0">
                <a:latin typeface="Palatino Linotype" pitchFamily="18" charset="0"/>
              </a:rPr>
              <a:t>O</a:t>
            </a:r>
            <a:r>
              <a:rPr lang="ru-RU" sz="2000" b="1" baseline="-25000" dirty="0">
                <a:latin typeface="Palatino Linotype" pitchFamily="18" charset="0"/>
              </a:rPr>
              <a:t>(р)</a:t>
            </a:r>
          </a:p>
          <a:p>
            <a:pPr marL="533400" indent="-533400" algn="ctr">
              <a:buFont typeface="Wingdings" pitchFamily="2" charset="2"/>
              <a:buNone/>
            </a:pPr>
            <a:r>
              <a:rPr lang="en-US" sz="2000" b="1" dirty="0">
                <a:latin typeface="Palatino Linotype" pitchFamily="18" charset="0"/>
              </a:rPr>
              <a:t>F</a:t>
            </a:r>
            <a:r>
              <a:rPr lang="en-US" sz="2000" b="1" baseline="-25000" dirty="0">
                <a:latin typeface="Palatino Linotype" pitchFamily="18" charset="0"/>
              </a:rPr>
              <a:t>(</a:t>
            </a:r>
            <a:r>
              <a:rPr lang="ru-RU" sz="2000" b="1" baseline="-25000" dirty="0" err="1">
                <a:latin typeface="Palatino Linotype" pitchFamily="18" charset="0"/>
              </a:rPr>
              <a:t>тв</a:t>
            </a:r>
            <a:r>
              <a:rPr lang="en-US" sz="2000" b="1" baseline="-25000" dirty="0">
                <a:latin typeface="Palatino Linotype" pitchFamily="18" charset="0"/>
              </a:rPr>
              <a:t>)</a:t>
            </a:r>
            <a:r>
              <a:rPr lang="en-US" sz="2000" b="1" dirty="0">
                <a:latin typeface="Palatino Linotype" pitchFamily="18" charset="0"/>
              </a:rPr>
              <a:t> + S</a:t>
            </a:r>
            <a:r>
              <a:rPr lang="en-US" sz="2000" b="1" baseline="-25000" dirty="0">
                <a:latin typeface="Palatino Linotype" pitchFamily="18" charset="0"/>
              </a:rPr>
              <a:t>(</a:t>
            </a:r>
            <a:r>
              <a:rPr lang="ru-RU" sz="2000" b="1" baseline="-25000" dirty="0" err="1">
                <a:latin typeface="Palatino Linotype" pitchFamily="18" charset="0"/>
              </a:rPr>
              <a:t>тв</a:t>
            </a:r>
            <a:r>
              <a:rPr lang="en-US" sz="2000" b="1" baseline="-25000" dirty="0">
                <a:latin typeface="Palatino Linotype" pitchFamily="18" charset="0"/>
              </a:rPr>
              <a:t>)</a:t>
            </a:r>
            <a:r>
              <a:rPr lang="en-US" sz="2000" b="1" dirty="0">
                <a:latin typeface="Palatino Linotype" pitchFamily="18" charset="0"/>
              </a:rPr>
              <a:t> = </a:t>
            </a:r>
            <a:r>
              <a:rPr lang="en-US" sz="2000" b="1" dirty="0" err="1">
                <a:latin typeface="Palatino Linotype" pitchFamily="18" charset="0"/>
              </a:rPr>
              <a:t>FeS</a:t>
            </a:r>
            <a:r>
              <a:rPr lang="en-US" sz="2000" b="1" baseline="-25000" dirty="0">
                <a:latin typeface="Palatino Linotype" pitchFamily="18" charset="0"/>
              </a:rPr>
              <a:t>(</a:t>
            </a:r>
            <a:r>
              <a:rPr lang="ru-RU" sz="2000" b="1" baseline="-25000" dirty="0" err="1">
                <a:latin typeface="Palatino Linotype" pitchFamily="18" charset="0"/>
              </a:rPr>
              <a:t>тв</a:t>
            </a:r>
            <a:r>
              <a:rPr lang="en-US" sz="2000" b="1" baseline="-25000" dirty="0">
                <a:latin typeface="Palatino Linotype" pitchFamily="18" charset="0"/>
              </a:rPr>
              <a:t>)</a:t>
            </a:r>
            <a:endParaRPr lang="ru-RU" sz="2000" b="1" baseline="-25000" dirty="0">
              <a:latin typeface="Palatino Linotype" pitchFamily="18" charset="0"/>
            </a:endParaRPr>
          </a:p>
          <a:p>
            <a:pPr marL="533400" indent="-533400" algn="ctr"/>
            <a:endParaRPr lang="ru-RU" sz="2000" b="1" baseline="-25000" dirty="0">
              <a:latin typeface="Palatino Linotype" pitchFamily="18" charset="0"/>
            </a:endParaRPr>
          </a:p>
        </p:txBody>
      </p:sp>
      <p:sp>
        <p:nvSpPr>
          <p:cNvPr id="175113" name="Rectangle 9"/>
          <p:cNvSpPr>
            <a:spLocks noGrp="1" noChangeArrowheads="1"/>
          </p:cNvSpPr>
          <p:nvPr>
            <p:ph type="body" sz="half" idx="2"/>
          </p:nvPr>
        </p:nvSpPr>
        <p:spPr>
          <a:xfrm>
            <a:off x="4716463" y="4149725"/>
            <a:ext cx="4248150" cy="2519363"/>
          </a:xfrm>
          <a:ln w="38100">
            <a:solidFill>
              <a:srgbClr val="CC9900"/>
            </a:solidFill>
          </a:ln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2000" b="1" i="1" dirty="0" err="1">
                <a:solidFill>
                  <a:srgbClr val="FF3300"/>
                </a:solidFill>
              </a:rPr>
              <a:t>Протікають</a:t>
            </a:r>
            <a:r>
              <a:rPr lang="ru-RU" sz="2000" b="1" i="1" dirty="0">
                <a:solidFill>
                  <a:srgbClr val="FF3300"/>
                </a:solidFill>
              </a:rPr>
              <a:t> на </a:t>
            </a:r>
            <a:r>
              <a:rPr lang="ru-RU" sz="2000" b="1" i="1" dirty="0" err="1">
                <a:solidFill>
                  <a:srgbClr val="FF3300"/>
                </a:solidFill>
              </a:rPr>
              <a:t>поверхні</a:t>
            </a:r>
            <a:r>
              <a:rPr lang="ru-RU" sz="2000" b="1" i="1" dirty="0">
                <a:solidFill>
                  <a:srgbClr val="FF3300"/>
                </a:solidFill>
              </a:rPr>
              <a:t> </a:t>
            </a:r>
          </a:p>
          <a:p>
            <a:pPr algn="ctr">
              <a:buFont typeface="Wingdings" pitchFamily="2" charset="2"/>
              <a:buNone/>
            </a:pPr>
            <a:r>
              <a:rPr lang="ru-RU" sz="2000" b="1" i="1" dirty="0" err="1">
                <a:solidFill>
                  <a:srgbClr val="FF3300"/>
                </a:solidFill>
              </a:rPr>
              <a:t>розділу</a:t>
            </a:r>
            <a:r>
              <a:rPr lang="ru-RU" sz="2000" b="1" i="1" dirty="0">
                <a:solidFill>
                  <a:srgbClr val="FF3300"/>
                </a:solidFill>
              </a:rPr>
              <a:t> фаз</a:t>
            </a:r>
            <a:endParaRPr lang="ru-RU" sz="2000" dirty="0"/>
          </a:p>
          <a:p>
            <a:pPr algn="ctr">
              <a:buFont typeface="Wingdings" pitchFamily="2" charset="2"/>
              <a:buNone/>
            </a:pPr>
            <a:r>
              <a:rPr lang="en-US" sz="2000" b="1" dirty="0">
                <a:latin typeface="Palatino Linotype" pitchFamily="18" charset="0"/>
              </a:rPr>
              <a:t>CaCO</a:t>
            </a:r>
            <a:r>
              <a:rPr lang="en-US" sz="2000" b="1" baseline="-25000" dirty="0">
                <a:latin typeface="Palatino Linotype" pitchFamily="18" charset="0"/>
              </a:rPr>
              <a:t>3(</a:t>
            </a:r>
            <a:r>
              <a:rPr lang="ru-RU" sz="2000" b="1" baseline="-25000" dirty="0" err="1">
                <a:latin typeface="Palatino Linotype" pitchFamily="18" charset="0"/>
              </a:rPr>
              <a:t>тв</a:t>
            </a:r>
            <a:r>
              <a:rPr lang="en-US" sz="2000" b="1" baseline="-25000" dirty="0">
                <a:latin typeface="Palatino Linotype" pitchFamily="18" charset="0"/>
              </a:rPr>
              <a:t>)</a:t>
            </a:r>
            <a:r>
              <a:rPr lang="en-US" sz="2000" b="1" dirty="0">
                <a:latin typeface="Palatino Linotype" pitchFamily="18" charset="0"/>
                <a:cs typeface="Arial" charset="0"/>
              </a:rPr>
              <a:t>↔</a:t>
            </a:r>
            <a:r>
              <a:rPr lang="en-US" sz="2000" b="1" dirty="0" err="1">
                <a:latin typeface="Palatino Linotype" pitchFamily="18" charset="0"/>
                <a:cs typeface="Arial" charset="0"/>
              </a:rPr>
              <a:t>CaO</a:t>
            </a:r>
            <a:r>
              <a:rPr lang="en-US" sz="2000" b="1" baseline="-25000" dirty="0">
                <a:latin typeface="Palatino Linotype" pitchFamily="18" charset="0"/>
                <a:cs typeface="Arial" charset="0"/>
              </a:rPr>
              <a:t>(</a:t>
            </a:r>
            <a:r>
              <a:rPr lang="ru-RU" sz="2000" b="1" baseline="-25000" dirty="0" err="1">
                <a:latin typeface="Palatino Linotype" pitchFamily="18" charset="0"/>
                <a:cs typeface="Arial" charset="0"/>
              </a:rPr>
              <a:t>тв</a:t>
            </a:r>
            <a:r>
              <a:rPr lang="en-US" sz="2000" b="1" baseline="-25000" dirty="0">
                <a:latin typeface="Palatino Linotype" pitchFamily="18" charset="0"/>
                <a:cs typeface="Arial" charset="0"/>
              </a:rPr>
              <a:t>)</a:t>
            </a:r>
            <a:r>
              <a:rPr lang="en-US" sz="2000" b="1" dirty="0">
                <a:latin typeface="Palatino Linotype" pitchFamily="18" charset="0"/>
                <a:cs typeface="Arial" charset="0"/>
              </a:rPr>
              <a:t> + CO</a:t>
            </a:r>
            <a:r>
              <a:rPr lang="en-US" sz="2000" b="1" baseline="-25000" dirty="0">
                <a:latin typeface="Palatino Linotype" pitchFamily="18" charset="0"/>
                <a:cs typeface="Arial" charset="0"/>
              </a:rPr>
              <a:t>2(</a:t>
            </a:r>
            <a:r>
              <a:rPr lang="ru-RU" sz="2000" b="1" baseline="-25000" dirty="0">
                <a:latin typeface="Palatino Linotype" pitchFamily="18" charset="0"/>
                <a:cs typeface="Arial" charset="0"/>
              </a:rPr>
              <a:t>г</a:t>
            </a:r>
            <a:r>
              <a:rPr lang="en-US" sz="2000" b="1" baseline="-25000" dirty="0">
                <a:latin typeface="Palatino Linotype" pitchFamily="18" charset="0"/>
                <a:cs typeface="Arial" charset="0"/>
              </a:rPr>
              <a:t>)</a:t>
            </a:r>
            <a:endParaRPr lang="ru-RU" sz="2000" b="1" baseline="-25000" dirty="0">
              <a:latin typeface="Palatino Linotype" pitchFamily="18" charset="0"/>
              <a:cs typeface="Arial" charset="0"/>
            </a:endParaRPr>
          </a:p>
          <a:p>
            <a:pPr algn="ctr">
              <a:buFont typeface="Wingdings" pitchFamily="2" charset="2"/>
              <a:buNone/>
            </a:pPr>
            <a:r>
              <a:rPr lang="en-US" sz="2000" b="1" dirty="0">
                <a:latin typeface="Palatino Linotype" pitchFamily="18" charset="0"/>
                <a:cs typeface="Arial" charset="0"/>
              </a:rPr>
              <a:t>CO</a:t>
            </a:r>
            <a:r>
              <a:rPr lang="en-US" sz="2000" b="1" baseline="-25000" dirty="0">
                <a:latin typeface="Palatino Linotype" pitchFamily="18" charset="0"/>
                <a:cs typeface="Arial" charset="0"/>
              </a:rPr>
              <a:t>2(</a:t>
            </a:r>
            <a:r>
              <a:rPr lang="ru-RU" sz="2000" b="1" baseline="-25000" dirty="0">
                <a:latin typeface="Palatino Linotype" pitchFamily="18" charset="0"/>
                <a:cs typeface="Arial" charset="0"/>
              </a:rPr>
              <a:t>г</a:t>
            </a:r>
            <a:r>
              <a:rPr lang="en-US" sz="2000" b="1" baseline="-25000" dirty="0">
                <a:latin typeface="Palatino Linotype" pitchFamily="18" charset="0"/>
                <a:cs typeface="Arial" charset="0"/>
              </a:rPr>
              <a:t>)</a:t>
            </a:r>
            <a:r>
              <a:rPr lang="ru-RU" sz="2000" b="1" dirty="0">
                <a:latin typeface="Palatino Linotype" pitchFamily="18" charset="0"/>
                <a:cs typeface="Arial" charset="0"/>
              </a:rPr>
              <a:t>+С</a:t>
            </a:r>
            <a:r>
              <a:rPr lang="ru-RU" sz="2000" b="1" baseline="-25000" dirty="0">
                <a:latin typeface="Palatino Linotype" pitchFamily="18" charset="0"/>
                <a:cs typeface="Arial" charset="0"/>
              </a:rPr>
              <a:t>(</a:t>
            </a:r>
            <a:r>
              <a:rPr lang="ru-RU" sz="2000" b="1" baseline="-25000" dirty="0" err="1">
                <a:latin typeface="Palatino Linotype" pitchFamily="18" charset="0"/>
                <a:cs typeface="Arial" charset="0"/>
              </a:rPr>
              <a:t>тв</a:t>
            </a:r>
            <a:r>
              <a:rPr lang="ru-RU" sz="2000" b="1" baseline="-25000" dirty="0">
                <a:latin typeface="Palatino Linotype" pitchFamily="18" charset="0"/>
                <a:cs typeface="Arial" charset="0"/>
              </a:rPr>
              <a:t>) </a:t>
            </a:r>
            <a:r>
              <a:rPr lang="ru-RU" sz="2000" b="1" dirty="0">
                <a:latin typeface="Palatino Linotype" pitchFamily="18" charset="0"/>
                <a:cs typeface="Arial" charset="0"/>
              </a:rPr>
              <a:t>= 2СО</a:t>
            </a:r>
            <a:r>
              <a:rPr lang="ru-RU" sz="2000" b="1" baseline="-25000" dirty="0">
                <a:latin typeface="Palatino Linotype" pitchFamily="18" charset="0"/>
                <a:cs typeface="Arial" charset="0"/>
              </a:rPr>
              <a:t>(г)</a:t>
            </a:r>
          </a:p>
          <a:p>
            <a:pPr algn="ctr">
              <a:buFont typeface="Wingdings" pitchFamily="2" charset="2"/>
              <a:buNone/>
            </a:pPr>
            <a:r>
              <a:rPr lang="en-US" sz="2000" b="1" dirty="0">
                <a:latin typeface="Palatino Linotype" pitchFamily="18" charset="0"/>
                <a:cs typeface="Arial" charset="0"/>
              </a:rPr>
              <a:t>4H</a:t>
            </a:r>
            <a:r>
              <a:rPr lang="en-US" sz="2000" b="1" baseline="-25000" dirty="0">
                <a:latin typeface="Palatino Linotype" pitchFamily="18" charset="0"/>
                <a:cs typeface="Arial" charset="0"/>
              </a:rPr>
              <a:t>2</a:t>
            </a:r>
            <a:r>
              <a:rPr lang="en-US" sz="2000" b="1" dirty="0">
                <a:latin typeface="Palatino Linotype" pitchFamily="18" charset="0"/>
                <a:cs typeface="Arial" charset="0"/>
              </a:rPr>
              <a:t>O</a:t>
            </a:r>
            <a:r>
              <a:rPr lang="en-US" sz="2000" b="1" baseline="-25000" dirty="0">
                <a:latin typeface="Palatino Linotype" pitchFamily="18" charset="0"/>
                <a:cs typeface="Arial" charset="0"/>
              </a:rPr>
              <a:t>(</a:t>
            </a:r>
            <a:r>
              <a:rPr lang="ru-RU" sz="2000" b="1" baseline="-25000" dirty="0">
                <a:latin typeface="Palatino Linotype" pitchFamily="18" charset="0"/>
                <a:cs typeface="Arial" charset="0"/>
              </a:rPr>
              <a:t>р</a:t>
            </a:r>
            <a:r>
              <a:rPr lang="en-US" sz="2000" b="1" baseline="-25000" dirty="0">
                <a:latin typeface="Palatino Linotype" pitchFamily="18" charset="0"/>
                <a:cs typeface="Arial" charset="0"/>
              </a:rPr>
              <a:t>)</a:t>
            </a:r>
            <a:r>
              <a:rPr lang="en-US" sz="2000" b="1" dirty="0">
                <a:latin typeface="Palatino Linotype" pitchFamily="18" charset="0"/>
                <a:cs typeface="Arial" charset="0"/>
              </a:rPr>
              <a:t>+3Fe</a:t>
            </a:r>
            <a:r>
              <a:rPr lang="en-US" sz="2000" b="1" baseline="-25000" dirty="0">
                <a:latin typeface="Palatino Linotype" pitchFamily="18" charset="0"/>
                <a:cs typeface="Arial" charset="0"/>
              </a:rPr>
              <a:t>(</a:t>
            </a:r>
            <a:r>
              <a:rPr lang="ru-RU" sz="2000" b="1" baseline="-25000" dirty="0" err="1">
                <a:latin typeface="Palatino Linotype" pitchFamily="18" charset="0"/>
                <a:cs typeface="Arial" charset="0"/>
              </a:rPr>
              <a:t>тв</a:t>
            </a:r>
            <a:r>
              <a:rPr lang="en-US" sz="2000" b="1" baseline="-25000" dirty="0">
                <a:latin typeface="Palatino Linotype" pitchFamily="18" charset="0"/>
                <a:cs typeface="Arial" charset="0"/>
              </a:rPr>
              <a:t>)</a:t>
            </a:r>
            <a:r>
              <a:rPr lang="en-US" sz="2000" b="1" dirty="0">
                <a:latin typeface="Palatino Linotype" pitchFamily="18" charset="0"/>
                <a:cs typeface="Arial" charset="0"/>
              </a:rPr>
              <a:t>↔4H</a:t>
            </a:r>
            <a:r>
              <a:rPr lang="en-US" sz="2000" b="1" baseline="-25000" dirty="0">
                <a:latin typeface="Palatino Linotype" pitchFamily="18" charset="0"/>
                <a:cs typeface="Arial" charset="0"/>
              </a:rPr>
              <a:t>2(</a:t>
            </a:r>
            <a:r>
              <a:rPr lang="ru-RU" sz="2000" b="1" baseline="-25000" dirty="0">
                <a:latin typeface="Palatino Linotype" pitchFamily="18" charset="0"/>
                <a:cs typeface="Arial" charset="0"/>
              </a:rPr>
              <a:t>г</a:t>
            </a:r>
            <a:r>
              <a:rPr lang="en-US" sz="2000" b="1" baseline="-25000" dirty="0">
                <a:latin typeface="Palatino Linotype" pitchFamily="18" charset="0"/>
                <a:cs typeface="Arial" charset="0"/>
              </a:rPr>
              <a:t>)</a:t>
            </a:r>
            <a:r>
              <a:rPr lang="en-US" sz="2000" b="1" dirty="0">
                <a:latin typeface="Palatino Linotype" pitchFamily="18" charset="0"/>
                <a:cs typeface="Arial" charset="0"/>
              </a:rPr>
              <a:t>+Fe</a:t>
            </a:r>
            <a:r>
              <a:rPr lang="en-US" sz="2000" b="1" baseline="-25000" dirty="0">
                <a:latin typeface="Palatino Linotype" pitchFamily="18" charset="0"/>
                <a:cs typeface="Arial" charset="0"/>
              </a:rPr>
              <a:t>3</a:t>
            </a:r>
            <a:r>
              <a:rPr lang="en-US" sz="2000" b="1" dirty="0">
                <a:latin typeface="Palatino Linotype" pitchFamily="18" charset="0"/>
                <a:cs typeface="Arial" charset="0"/>
              </a:rPr>
              <a:t>O</a:t>
            </a:r>
            <a:r>
              <a:rPr lang="en-US" sz="2000" b="1" baseline="-25000" dirty="0">
                <a:latin typeface="Palatino Linotype" pitchFamily="18" charset="0"/>
                <a:cs typeface="Arial" charset="0"/>
              </a:rPr>
              <a:t>4(</a:t>
            </a:r>
            <a:r>
              <a:rPr lang="ru-RU" sz="2000" b="1" baseline="-25000" dirty="0" err="1">
                <a:latin typeface="Palatino Linotype" pitchFamily="18" charset="0"/>
                <a:cs typeface="Arial" charset="0"/>
              </a:rPr>
              <a:t>тв</a:t>
            </a:r>
            <a:r>
              <a:rPr lang="en-US" sz="2000" b="1" baseline="-25000" dirty="0">
                <a:latin typeface="Palatino Linotype" pitchFamily="18" charset="0"/>
                <a:cs typeface="Arial" charset="0"/>
              </a:rPr>
              <a:t>)</a:t>
            </a:r>
          </a:p>
          <a:p>
            <a:pPr algn="ctr">
              <a:buFont typeface="Wingdings" pitchFamily="2" charset="2"/>
              <a:buNone/>
            </a:pPr>
            <a:endParaRPr lang="en-US" sz="2000" b="1" baseline="-25000" dirty="0">
              <a:latin typeface="Palatino Linotype" pitchFamily="18" charset="0"/>
              <a:cs typeface="Arial" charset="0"/>
            </a:endParaRPr>
          </a:p>
        </p:txBody>
      </p:sp>
      <p:sp>
        <p:nvSpPr>
          <p:cNvPr id="175115" name="WordArt 11"/>
          <p:cNvSpPr>
            <a:spLocks noChangeArrowheads="1" noChangeShapeType="1" noTextEdit="1"/>
          </p:cNvSpPr>
          <p:nvPr/>
        </p:nvSpPr>
        <p:spPr bwMode="auto">
          <a:xfrm>
            <a:off x="2195513" y="260350"/>
            <a:ext cx="5332412" cy="12239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dirty="0" err="1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Класифікація</a:t>
            </a:r>
            <a:r>
              <a:rPr lang="ru-RU" sz="3600" kern="10" dirty="0">
                <a:ln w="9525">
                  <a:solidFill>
                    <a:srgbClr val="6767FF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3600" kern="10" dirty="0" err="1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реакцій</a:t>
            </a:r>
            <a:r>
              <a:rPr lang="ru-RU" sz="3600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за </a:t>
            </a:r>
            <a:r>
              <a:rPr lang="ru-RU" sz="3600" kern="10" dirty="0" err="1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фазовим</a:t>
            </a:r>
            <a:r>
              <a:rPr lang="ru-RU" sz="3600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станом</a:t>
            </a:r>
          </a:p>
        </p:txBody>
      </p:sp>
      <p:sp>
        <p:nvSpPr>
          <p:cNvPr id="175120" name="Rectangle 16"/>
          <p:cNvSpPr>
            <a:spLocks noChangeArrowheads="1"/>
          </p:cNvSpPr>
          <p:nvPr/>
        </p:nvSpPr>
        <p:spPr bwMode="auto">
          <a:xfrm>
            <a:off x="107950" y="115888"/>
            <a:ext cx="8928100" cy="6626225"/>
          </a:xfrm>
          <a:prstGeom prst="rect">
            <a:avLst/>
          </a:prstGeom>
          <a:noFill/>
          <a:ln w="28575">
            <a:solidFill>
              <a:srgbClr val="CC99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Palatino Linotype" pitchFamily="18" charset="0"/>
            </a:endParaRPr>
          </a:p>
        </p:txBody>
      </p:sp>
      <p:sp>
        <p:nvSpPr>
          <p:cNvPr id="175121" name="AutoShape 17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748713" y="6453188"/>
            <a:ext cx="287337" cy="288925"/>
          </a:xfrm>
          <a:prstGeom prst="actionButtonHome">
            <a:avLst/>
          </a:prstGeom>
          <a:solidFill>
            <a:srgbClr val="FFFF00"/>
          </a:solidFill>
          <a:ln w="9525">
            <a:solidFill>
              <a:srgbClr val="CC99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Palatino Linotype" pitchFamily="18" charset="0"/>
            </a:endParaRPr>
          </a:p>
        </p:txBody>
      </p:sp>
      <p:grpSp>
        <p:nvGrpSpPr>
          <p:cNvPr id="14" name="Группа 13">
            <a:extLst>
              <a:ext uri="{FF2B5EF4-FFF2-40B4-BE49-F238E27FC236}">
                <a16:creationId xmlns:a16="http://schemas.microsoft.com/office/drawing/2014/main" xmlns="" id="{0093DA6D-CAEF-4BBE-AAC0-AE834E13D9AB}"/>
              </a:ext>
            </a:extLst>
          </p:cNvPr>
          <p:cNvGrpSpPr/>
          <p:nvPr/>
        </p:nvGrpSpPr>
        <p:grpSpPr>
          <a:xfrm>
            <a:off x="2090738" y="1484313"/>
            <a:ext cx="5251450" cy="2442847"/>
            <a:chOff x="0" y="0"/>
            <a:chExt cx="5251831" cy="2443277"/>
          </a:xfrm>
        </p:grpSpPr>
        <p:sp>
          <p:nvSpPr>
            <p:cNvPr id="15" name="Прямоугольник 14">
              <a:extLst>
                <a:ext uri="{FF2B5EF4-FFF2-40B4-BE49-F238E27FC236}">
                  <a16:creationId xmlns:a16="http://schemas.microsoft.com/office/drawing/2014/main" xmlns="" id="{21436BDD-7D01-441F-A12F-783928A375D9}"/>
                </a:ext>
              </a:extLst>
            </p:cNvPr>
            <p:cNvSpPr/>
            <p:nvPr/>
          </p:nvSpPr>
          <p:spPr>
            <a:xfrm>
              <a:off x="914400" y="0"/>
              <a:ext cx="3013862" cy="585216"/>
            </a:xfrm>
            <a:prstGeom prst="rect">
              <a:avLst/>
            </a:prstGeom>
            <a:solidFill>
              <a:srgbClr val="FFC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uk-UA" sz="2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Хімічні реакції</a:t>
              </a:r>
              <a:endParaRPr kumimoji="0" lang="ru-RU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xmlns="" id="{AE03B397-F913-4FD0-9C82-509B87085ACD}"/>
                </a:ext>
              </a:extLst>
            </p:cNvPr>
            <p:cNvSpPr/>
            <p:nvPr/>
          </p:nvSpPr>
          <p:spPr>
            <a:xfrm>
              <a:off x="0" y="841248"/>
              <a:ext cx="2340864" cy="1602029"/>
            </a:xfrm>
            <a:prstGeom prst="rect">
              <a:avLst/>
            </a:prstGeom>
            <a:solidFill>
              <a:srgbClr val="A5A5A5"/>
            </a:solidFill>
            <a:ln w="12700" cap="flat" cmpd="sng" algn="ctr">
              <a:solidFill>
                <a:srgbClr val="A5A5A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uk-UA" sz="14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Гомогенні</a:t>
              </a:r>
              <a:endParaRPr kumimoji="0" lang="ru-RU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uk-UA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Вихідні речовини і продукти реакції знаходяться в однаковому агрегатному стані</a:t>
              </a:r>
              <a:endParaRPr kumimoji="0" lang="ru-RU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7" name="Прямоугольник 16">
              <a:extLst>
                <a:ext uri="{FF2B5EF4-FFF2-40B4-BE49-F238E27FC236}">
                  <a16:creationId xmlns:a16="http://schemas.microsoft.com/office/drawing/2014/main" xmlns="" id="{D28D4EAC-095D-4D0B-A368-1AA682DEF888}"/>
                </a:ext>
              </a:extLst>
            </p:cNvPr>
            <p:cNvSpPr/>
            <p:nvPr/>
          </p:nvSpPr>
          <p:spPr>
            <a:xfrm>
              <a:off x="2596896" y="848563"/>
              <a:ext cx="2654935" cy="1594155"/>
            </a:xfrm>
            <a:prstGeom prst="rect">
              <a:avLst/>
            </a:prstGeom>
            <a:solidFill>
              <a:srgbClr val="70AD47"/>
            </a:solidFill>
            <a:ln w="12700" cap="flat" cmpd="sng" algn="ctr">
              <a:solidFill>
                <a:srgbClr val="70AD47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uk-UA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Гетерогенні</a:t>
              </a:r>
              <a:endParaRPr kumimoji="0" lang="ru-RU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uk-UA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Вихідні речовини и продукти реакції знаходяться в різних агрегатних станах (різних фазах)</a:t>
              </a:r>
              <a:endParaRPr kumimoji="0" lang="ru-RU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8" name="Прямая со стрелкой 17">
              <a:extLst>
                <a:ext uri="{FF2B5EF4-FFF2-40B4-BE49-F238E27FC236}">
                  <a16:creationId xmlns:a16="http://schemas.microsoft.com/office/drawing/2014/main" xmlns="" id="{C4CE6351-274C-4371-A493-679243D8B9AE}"/>
                </a:ext>
              </a:extLst>
            </p:cNvPr>
            <p:cNvCxnSpPr/>
            <p:nvPr/>
          </p:nvCxnSpPr>
          <p:spPr>
            <a:xfrm flipH="1">
              <a:off x="1565453" y="585216"/>
              <a:ext cx="980236" cy="248310"/>
            </a:xfrm>
            <a:prstGeom prst="straightConnector1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9" name="Прямая со стрелкой 18">
              <a:extLst>
                <a:ext uri="{FF2B5EF4-FFF2-40B4-BE49-F238E27FC236}">
                  <a16:creationId xmlns:a16="http://schemas.microsoft.com/office/drawing/2014/main" xmlns="" id="{6BE11EE9-FE55-4E4C-BEC6-6211729C1D80}"/>
                </a:ext>
              </a:extLst>
            </p:cNvPr>
            <p:cNvCxnSpPr/>
            <p:nvPr/>
          </p:nvCxnSpPr>
          <p:spPr>
            <a:xfrm>
              <a:off x="2538374" y="585216"/>
              <a:ext cx="1002183" cy="263347"/>
            </a:xfrm>
            <a:prstGeom prst="straightConnector1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41541378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857" y="162790"/>
            <a:ext cx="9144000" cy="404664"/>
          </a:xfrm>
        </p:spPr>
        <p:txBody>
          <a:bodyPr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700" b="1" dirty="0">
                <a:solidFill>
                  <a:srgbClr val="FF0000"/>
                </a:solidFill>
                <a:latin typeface="Arial" charset="0"/>
              </a:rPr>
              <a:t/>
            </a:r>
            <a:br>
              <a:rPr lang="ru-RU" sz="2700" b="1" dirty="0">
                <a:solidFill>
                  <a:srgbClr val="FF0000"/>
                </a:solidFill>
                <a:latin typeface="Arial" charset="0"/>
              </a:rPr>
            </a:br>
            <a:r>
              <a:rPr lang="ru-RU" sz="2700" b="1" dirty="0">
                <a:solidFill>
                  <a:srgbClr val="FF0000"/>
                </a:solidFill>
                <a:latin typeface="Arial" charset="0"/>
              </a:rPr>
              <a:t>ОСНОВНІ ПОНЯТТЯ ХІМІЧНОЇ КІНЕТИКИ</a:t>
            </a:r>
            <a:r>
              <a:rPr lang="ru-RU" b="1" i="1" dirty="0">
                <a:solidFill>
                  <a:srgbClr val="990033"/>
                </a:solidFill>
                <a:latin typeface="Arial" charset="0"/>
              </a:rPr>
              <a:t/>
            </a:r>
            <a:br>
              <a:rPr lang="ru-RU" b="1" i="1" dirty="0">
                <a:solidFill>
                  <a:srgbClr val="990033"/>
                </a:solidFill>
                <a:latin typeface="Arial" charset="0"/>
              </a:rPr>
            </a:br>
            <a:endParaRPr lang="ru-RU" dirty="0"/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xmlns="" id="{B52191E8-B7F8-4D0E-8B71-F7AF50C1AB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753" y="527223"/>
            <a:ext cx="9036496" cy="2794625"/>
          </a:xfrm>
        </p:spPr>
        <p:txBody>
          <a:bodyPr/>
          <a:lstStyle/>
          <a:p>
            <a:pPr marL="0" indent="0">
              <a:buNone/>
            </a:pPr>
            <a:r>
              <a:rPr lang="uk-UA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Швидкістю хімічної реакції </a:t>
            </a:r>
            <a:r>
              <a:rPr lang="uk-UA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uk-UA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uk-UA" sz="2000" dirty="0">
                <a:latin typeface="Arial" panose="020B0604020202020204" pitchFamily="34" charset="0"/>
                <a:cs typeface="Arial" panose="020B0604020202020204" pitchFamily="34" charset="0"/>
              </a:rPr>
              <a:t>називають зміну кількості речовини за одиницю часу в одиниці об'єму для</a:t>
            </a:r>
            <a:r>
              <a:rPr lang="uk-UA" sz="20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2000" b="1" i="1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гомогенних реакцій </a:t>
            </a:r>
            <a:r>
              <a:rPr lang="uk-UA" sz="2000" dirty="0">
                <a:latin typeface="Arial" panose="020B0604020202020204" pitchFamily="34" charset="0"/>
                <a:cs typeface="Arial" panose="020B0604020202020204" pitchFamily="34" charset="0"/>
              </a:rPr>
              <a:t>і на одиницю поверхні для</a:t>
            </a:r>
            <a:r>
              <a:rPr lang="uk-UA" sz="20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2000" b="1" i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гетерогенних реакцій: </a:t>
            </a:r>
            <a:endParaRPr lang="ru-RU" sz="2000" b="1" dirty="0">
              <a:solidFill>
                <a:srgbClr val="0099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dirty="0"/>
              <a:t>                                      </a:t>
            </a:r>
            <a:endParaRPr lang="ru-RU" dirty="0"/>
          </a:p>
        </p:txBody>
      </p:sp>
      <p:sp>
        <p:nvSpPr>
          <p:cNvPr id="16" name="Rectangle 14">
            <a:extLst>
              <a:ext uri="{FF2B5EF4-FFF2-40B4-BE49-F238E27FC236}">
                <a16:creationId xmlns:a16="http://schemas.microsoft.com/office/drawing/2014/main" xmlns="" id="{3ABAAB36-EEDF-4068-BDDF-7C9D6F24A2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1600" y="1196752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7" name="Объект 16">
            <a:extLst>
              <a:ext uri="{FF2B5EF4-FFF2-40B4-BE49-F238E27FC236}">
                <a16:creationId xmlns:a16="http://schemas.microsoft.com/office/drawing/2014/main" xmlns="" id="{BBE8086C-7962-484F-A4E6-11442A1E347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1997707"/>
              </p:ext>
            </p:extLst>
          </p:nvPr>
        </p:nvGraphicFramePr>
        <p:xfrm>
          <a:off x="1263650" y="1638300"/>
          <a:ext cx="1792288" cy="860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78" name="Формула" r:id="rId3" imgW="660240" imgH="393480" progId="Equation.3">
                  <p:embed/>
                </p:oleObj>
              </mc:Choice>
              <mc:Fallback>
                <p:oleObj name="Формула" r:id="rId3" imgW="6602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63650" y="1638300"/>
                        <a:ext cx="1792288" cy="8604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Объект 19">
            <a:extLst>
              <a:ext uri="{FF2B5EF4-FFF2-40B4-BE49-F238E27FC236}">
                <a16:creationId xmlns:a16="http://schemas.microsoft.com/office/drawing/2014/main" xmlns="" id="{7DBABF71-E6CE-4004-8F53-30CD4F65455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78594994"/>
              </p:ext>
            </p:extLst>
          </p:nvPr>
        </p:nvGraphicFramePr>
        <p:xfrm>
          <a:off x="1398588" y="2501900"/>
          <a:ext cx="1792287" cy="820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79" name="Формула" r:id="rId5" imgW="660240" imgH="393480" progId="Equation.3">
                  <p:embed/>
                </p:oleObj>
              </mc:Choice>
              <mc:Fallback>
                <p:oleObj name="Формула" r:id="rId5" imgW="6602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98588" y="2501900"/>
                        <a:ext cx="1792287" cy="82073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58245558-6CB9-4FB6-885E-421FED28FA0D}"/>
              </a:ext>
            </a:extLst>
          </p:cNvPr>
          <p:cNvSpPr txBox="1"/>
          <p:nvPr/>
        </p:nvSpPr>
        <p:spPr>
          <a:xfrm>
            <a:off x="3249700" y="2755637"/>
            <a:ext cx="37755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моль/м</a:t>
            </a:r>
            <a:r>
              <a:rPr lang="en-US" baseline="30000" dirty="0"/>
              <a:t>2</a:t>
            </a:r>
            <a:r>
              <a:rPr lang="uk-UA" baseline="30000" dirty="0"/>
              <a:t> </a:t>
            </a:r>
            <a:r>
              <a:rPr lang="uk-UA" dirty="0"/>
              <a:t>· с – гетерогенна реакція;</a:t>
            </a:r>
            <a:endParaRPr lang="ru-RU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EC5FFA86-141B-42F5-B35C-264AAF0F02D7}"/>
              </a:ext>
            </a:extLst>
          </p:cNvPr>
          <p:cNvSpPr txBox="1"/>
          <p:nvPr/>
        </p:nvSpPr>
        <p:spPr>
          <a:xfrm>
            <a:off x="3230811" y="1883862"/>
            <a:ext cx="4320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/>
              <a:t>моль/м</a:t>
            </a:r>
            <a:r>
              <a:rPr lang="uk-UA" baseline="30000"/>
              <a:t>3 </a:t>
            </a:r>
            <a:r>
              <a:rPr lang="uk-UA"/>
              <a:t>· с – гомогенна реакція;</a:t>
            </a:r>
            <a:endParaRPr lang="ru-RU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D4377AA6-AA67-4C71-BB1E-9D46E0DD34BA}"/>
              </a:ext>
            </a:extLst>
          </p:cNvPr>
          <p:cNvSpPr txBox="1"/>
          <p:nvPr/>
        </p:nvSpPr>
        <p:spPr>
          <a:xfrm>
            <a:off x="53753" y="3124969"/>
            <a:ext cx="9090247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/>
              <a:t>Або:</a:t>
            </a:r>
          </a:p>
          <a:p>
            <a:r>
              <a:rPr lang="uk-UA" b="1" i="1" dirty="0">
                <a:solidFill>
                  <a:srgbClr val="0070C0"/>
                </a:solidFill>
              </a:rPr>
              <a:t>Швидкість хімічної реакції –</a:t>
            </a:r>
            <a:r>
              <a:rPr lang="uk-UA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це зміна концентрації реагенту або продукту реакції за одиницю часу в одиниці об’єму.</a:t>
            </a:r>
          </a:p>
          <a:p>
            <a:r>
              <a:rPr lang="uk-UA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Фактори, що впливають на швидкість хімічної реакції:</a:t>
            </a:r>
          </a:p>
          <a:p>
            <a:pPr marL="342900" indent="-342900">
              <a:buAutoNum type="arabicParenR"/>
            </a:pPr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природа реагуючих речовин: рівновага при </a:t>
            </a:r>
            <a:r>
              <a:rPr lang="uk-UA" dirty="0" err="1">
                <a:latin typeface="Arial" panose="020B0604020202020204" pitchFamily="34" charset="0"/>
                <a:cs typeface="Arial" panose="020B0604020202020204" pitchFamily="34" charset="0"/>
              </a:rPr>
              <a:t>н.у</a:t>
            </a:r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uk-UA" dirty="0"/>
              <a:t> </a:t>
            </a:r>
          </a:p>
          <a:p>
            <a:pPr algn="ctr"/>
            <a:r>
              <a:rPr lang="uk-UA" dirty="0" err="1"/>
              <a:t>Н+О→млн.тисяч</a:t>
            </a:r>
            <a:r>
              <a:rPr lang="uk-UA" dirty="0"/>
              <a:t> років</a:t>
            </a:r>
          </a:p>
          <a:p>
            <a:pPr algn="ctr"/>
            <a:r>
              <a:rPr lang="uk-UA" dirty="0"/>
              <a:t>Н+</a:t>
            </a:r>
            <a:r>
              <a:rPr lang="en-US" dirty="0"/>
              <a:t>F</a:t>
            </a:r>
            <a:r>
              <a:rPr lang="ru-RU" dirty="0"/>
              <a:t>→</a:t>
            </a:r>
            <a:r>
              <a:rPr lang="ru-RU" dirty="0" err="1"/>
              <a:t>митт</a:t>
            </a:r>
            <a:r>
              <a:rPr lang="uk-UA" dirty="0"/>
              <a:t>є</a:t>
            </a:r>
            <a:r>
              <a:rPr lang="ru-RU" dirty="0"/>
              <a:t>во</a:t>
            </a:r>
          </a:p>
          <a:p>
            <a:r>
              <a:rPr lang="uk-UA" dirty="0"/>
              <a:t>2</a:t>
            </a:r>
            <a:r>
              <a:rPr lang="ru-RU" dirty="0"/>
              <a:t>) </a:t>
            </a:r>
            <a:r>
              <a:rPr lang="ru-RU" dirty="0" err="1"/>
              <a:t>агрегатний</a:t>
            </a:r>
            <a:r>
              <a:rPr lang="ru-RU" dirty="0"/>
              <a:t> стан (газ &gt; </a:t>
            </a:r>
            <a:r>
              <a:rPr lang="uk-UA" dirty="0"/>
              <a:t>рідина </a:t>
            </a:r>
            <a:r>
              <a:rPr lang="ru-RU" dirty="0"/>
              <a:t>&gt; тверда </a:t>
            </a:r>
            <a:r>
              <a:rPr lang="uk-UA" dirty="0"/>
              <a:t>речовина</a:t>
            </a:r>
            <a:r>
              <a:rPr lang="ru-RU" dirty="0"/>
              <a:t>);</a:t>
            </a:r>
          </a:p>
          <a:p>
            <a:r>
              <a:rPr lang="uk-UA" dirty="0"/>
              <a:t>3</a:t>
            </a:r>
            <a:r>
              <a:rPr lang="ru-RU" dirty="0"/>
              <a:t>) природа </a:t>
            </a:r>
            <a:r>
              <a:rPr lang="ru-RU" dirty="0" err="1"/>
              <a:t>розчинника</a:t>
            </a:r>
            <a:r>
              <a:rPr lang="ru-RU" dirty="0"/>
              <a:t>;</a:t>
            </a:r>
          </a:p>
          <a:p>
            <a:r>
              <a:rPr lang="uk-UA" dirty="0"/>
              <a:t>4</a:t>
            </a:r>
            <a:r>
              <a:rPr lang="ru-RU" dirty="0"/>
              <a:t>) </a:t>
            </a:r>
            <a:r>
              <a:rPr lang="ru-RU" dirty="0" err="1"/>
              <a:t>умови</a:t>
            </a:r>
            <a:r>
              <a:rPr lang="ru-RU" dirty="0"/>
              <a:t>, в </a:t>
            </a:r>
            <a:r>
              <a:rPr lang="uk-UA" dirty="0"/>
              <a:t>яких </a:t>
            </a:r>
            <a:r>
              <a:rPr lang="uk-UA" dirty="0" err="1"/>
              <a:t>знакодиться</a:t>
            </a:r>
            <a:r>
              <a:rPr lang="uk-UA" dirty="0"/>
              <a:t> система (тиск, концентрація</a:t>
            </a:r>
            <a:r>
              <a:rPr lang="ru-RU" dirty="0"/>
              <a:t>, температура);</a:t>
            </a:r>
          </a:p>
          <a:p>
            <a:r>
              <a:rPr lang="uk-UA" dirty="0"/>
              <a:t>5</a:t>
            </a:r>
            <a:r>
              <a:rPr lang="ru-RU" dirty="0"/>
              <a:t>)</a:t>
            </a:r>
            <a:r>
              <a:rPr lang="uk-UA" dirty="0"/>
              <a:t> наявність</a:t>
            </a:r>
            <a:r>
              <a:rPr lang="ru-RU" dirty="0"/>
              <a:t> </a:t>
            </a:r>
            <a:r>
              <a:rPr lang="uk-UA" dirty="0"/>
              <a:t>каталізатора.</a:t>
            </a:r>
          </a:p>
          <a:p>
            <a:endParaRPr lang="uk-UA" dirty="0"/>
          </a:p>
          <a:p>
            <a:endParaRPr lang="ru-RU" dirty="0"/>
          </a:p>
        </p:txBody>
      </p:sp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49884642"/>
              </p:ext>
            </p:extLst>
          </p:nvPr>
        </p:nvGraphicFramePr>
        <p:xfrm>
          <a:off x="3347864" y="620688"/>
          <a:ext cx="403193" cy="2880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0" name="Формула" r:id="rId7" imgW="114120" imgH="139680" progId="Equation.3">
                  <p:embed/>
                </p:oleObj>
              </mc:Choice>
              <mc:Fallback>
                <p:oleObj name="Формула" r:id="rId7" imgW="114120" imgH="1396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347864" y="620688"/>
                        <a:ext cx="403193" cy="2880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966335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6" name="WordArt 6"/>
          <p:cNvSpPr>
            <a:spLocks noChangeArrowheads="1" noChangeShapeType="1" noTextEdit="1"/>
          </p:cNvSpPr>
          <p:nvPr/>
        </p:nvSpPr>
        <p:spPr bwMode="auto">
          <a:xfrm>
            <a:off x="1042988" y="260350"/>
            <a:ext cx="7308850" cy="8651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dirty="0" err="1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Середня</a:t>
            </a:r>
            <a:r>
              <a:rPr lang="ru-RU" sz="3600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3600" kern="10" dirty="0" err="1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швидкість</a:t>
            </a:r>
            <a:r>
              <a:rPr lang="ru-RU" sz="3600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3600" kern="10" dirty="0" err="1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гомогенної</a:t>
            </a:r>
            <a:r>
              <a:rPr lang="ru-RU" sz="3600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3600" kern="10" dirty="0" err="1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реакції</a:t>
            </a:r>
            <a:endParaRPr lang="ru-RU" sz="3600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97292" name="Rectangle 12"/>
          <p:cNvSpPr>
            <a:spLocks noChangeArrowheads="1"/>
          </p:cNvSpPr>
          <p:nvPr/>
        </p:nvSpPr>
        <p:spPr bwMode="auto">
          <a:xfrm>
            <a:off x="107950" y="115888"/>
            <a:ext cx="8928100" cy="6626225"/>
          </a:xfrm>
          <a:prstGeom prst="rect">
            <a:avLst/>
          </a:prstGeom>
          <a:noFill/>
          <a:ln w="28575">
            <a:solidFill>
              <a:srgbClr val="CC99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Palatino Linotype" pitchFamily="18" charset="0"/>
            </a:endParaRPr>
          </a:p>
        </p:txBody>
      </p:sp>
      <p:graphicFrame>
        <p:nvGraphicFramePr>
          <p:cNvPr id="97304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3337808"/>
              </p:ext>
            </p:extLst>
          </p:nvPr>
        </p:nvGraphicFramePr>
        <p:xfrm>
          <a:off x="5969000" y="1897063"/>
          <a:ext cx="1166813" cy="882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02" name="Формула" r:id="rId3" imgW="520560" imgH="393480" progId="Equation.3">
                  <p:embed/>
                </p:oleObj>
              </mc:Choice>
              <mc:Fallback>
                <p:oleObj name="Формула" r:id="rId3" imgW="5205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69000" y="1897063"/>
                        <a:ext cx="1166813" cy="882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8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7305" name="Object 25"/>
          <p:cNvGraphicFramePr>
            <a:graphicFrameLocks noChangeAspect="1"/>
          </p:cNvGraphicFramePr>
          <p:nvPr/>
        </p:nvGraphicFramePr>
        <p:xfrm>
          <a:off x="4932363" y="4221163"/>
          <a:ext cx="1081087" cy="1081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03" name="Формула" r:id="rId5" imgW="393480" imgH="393480" progId="Equation.3">
                  <p:embed/>
                </p:oleObj>
              </mc:Choice>
              <mc:Fallback>
                <p:oleObj name="Формула" r:id="rId5" imgW="3934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2363" y="4221163"/>
                        <a:ext cx="1081087" cy="1081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66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7306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7356697"/>
              </p:ext>
            </p:extLst>
          </p:nvPr>
        </p:nvGraphicFramePr>
        <p:xfrm>
          <a:off x="7396163" y="4221163"/>
          <a:ext cx="1192212" cy="1025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04" name="Формула" r:id="rId7" imgW="457200" imgH="393480" progId="Equation.3">
                  <p:embed/>
                </p:oleObj>
              </mc:Choice>
              <mc:Fallback>
                <p:oleObj name="Формула" r:id="rId7" imgW="45720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96163" y="4221163"/>
                        <a:ext cx="1192212" cy="1025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8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7307" name="Line 27"/>
          <p:cNvSpPr>
            <a:spLocks noChangeShapeType="1"/>
          </p:cNvSpPr>
          <p:nvPr/>
        </p:nvSpPr>
        <p:spPr bwMode="auto">
          <a:xfrm>
            <a:off x="6516688" y="4797425"/>
            <a:ext cx="5762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Palatino Linotype" pitchFamily="18" charset="0"/>
            </a:endParaRPr>
          </a:p>
        </p:txBody>
      </p:sp>
      <p:graphicFrame>
        <p:nvGraphicFramePr>
          <p:cNvPr id="97308" name="Object 28"/>
          <p:cNvGraphicFramePr>
            <a:graphicFrameLocks noGrp="1" noChangeAspect="1"/>
          </p:cNvGraphicFramePr>
          <p:nvPr>
            <p:ph/>
            <p:extLst>
              <p:ext uri="{D42A27DB-BD31-4B8C-83A1-F6EECF244321}">
                <p14:modId xmlns:p14="http://schemas.microsoft.com/office/powerpoint/2010/main" val="2804124440"/>
              </p:ext>
            </p:extLst>
          </p:nvPr>
        </p:nvGraphicFramePr>
        <p:xfrm>
          <a:off x="6011863" y="4933950"/>
          <a:ext cx="1368425" cy="942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05" name="Формула" r:id="rId9" imgW="571320" imgH="393480" progId="Equation.3">
                  <p:embed/>
                </p:oleObj>
              </mc:Choice>
              <mc:Fallback>
                <p:oleObj name="Формула" r:id="rId9" imgW="57132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1863" y="4933950"/>
                        <a:ext cx="1368425" cy="942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8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7310" name="Text Box 30"/>
          <p:cNvSpPr txBox="1">
            <a:spLocks noChangeArrowheads="1"/>
          </p:cNvSpPr>
          <p:nvPr/>
        </p:nvSpPr>
        <p:spPr bwMode="auto">
          <a:xfrm>
            <a:off x="4354513" y="1052513"/>
            <a:ext cx="468153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-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визначається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зміною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кількості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речовини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за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одиницю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 часу на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одиницю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об’єму</a:t>
            </a:r>
            <a:endParaRPr lang="ru-RU" dirty="0">
              <a:solidFill>
                <a:srgbClr val="000000"/>
              </a:solidFill>
              <a:latin typeface="Palatino Linotype" pitchFamily="18" charset="0"/>
            </a:endParaRPr>
          </a:p>
        </p:txBody>
      </p:sp>
      <p:sp>
        <p:nvSpPr>
          <p:cNvPr id="97311" name="Text Box 31"/>
          <p:cNvSpPr txBox="1">
            <a:spLocks noChangeArrowheads="1"/>
          </p:cNvSpPr>
          <p:nvPr/>
        </p:nvSpPr>
        <p:spPr bwMode="auto">
          <a:xfrm>
            <a:off x="4284663" y="2781300"/>
            <a:ext cx="4824412" cy="160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Відношення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кількості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речовини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 до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об’єму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–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молярна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концентрація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. 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Швидкість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гомогенної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реакції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визначається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зміною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концентрації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однієї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з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речовин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в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одиницю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часу</a:t>
            </a:r>
          </a:p>
        </p:txBody>
      </p:sp>
      <p:sp>
        <p:nvSpPr>
          <p:cNvPr id="97312" name="Text Box 32"/>
          <p:cNvSpPr txBox="1">
            <a:spLocks noChangeArrowheads="1"/>
          </p:cNvSpPr>
          <p:nvPr/>
        </p:nvSpPr>
        <p:spPr bwMode="auto">
          <a:xfrm>
            <a:off x="4427538" y="5805488"/>
            <a:ext cx="460851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1600" dirty="0">
                <a:solidFill>
                  <a:srgbClr val="000000"/>
                </a:solidFill>
                <a:latin typeface="Palatino Linotype" pitchFamily="18" charset="0"/>
              </a:rPr>
              <a:t>«</a:t>
            </a:r>
            <a:r>
              <a:rPr lang="ru-RU" sz="1600" b="1" dirty="0">
                <a:solidFill>
                  <a:srgbClr val="000000"/>
                </a:solidFill>
                <a:latin typeface="Palatino Linotype" pitchFamily="18" charset="0"/>
              </a:rPr>
              <a:t>+</a:t>
            </a:r>
            <a:r>
              <a:rPr lang="ru-RU" sz="1600" dirty="0">
                <a:solidFill>
                  <a:srgbClr val="000000"/>
                </a:solidFill>
                <a:latin typeface="Palatino Linotype" pitchFamily="18" charset="0"/>
              </a:rPr>
              <a:t>» - </a:t>
            </a:r>
            <a:r>
              <a:rPr lang="ru-RU" sz="1600" dirty="0" err="1">
                <a:solidFill>
                  <a:srgbClr val="000000"/>
                </a:solidFill>
                <a:latin typeface="Palatino Linotype" pitchFamily="18" charset="0"/>
              </a:rPr>
              <a:t>якщо</a:t>
            </a:r>
            <a:r>
              <a:rPr lang="ru-RU" sz="16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1600" dirty="0" err="1">
                <a:solidFill>
                  <a:srgbClr val="000000"/>
                </a:solidFill>
                <a:latin typeface="Palatino Linotype" pitchFamily="18" charset="0"/>
              </a:rPr>
              <a:t>швидкість</a:t>
            </a:r>
            <a:r>
              <a:rPr lang="ru-RU" sz="16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1600" dirty="0" err="1">
                <a:solidFill>
                  <a:srgbClr val="000000"/>
                </a:solidFill>
                <a:latin typeface="Palatino Linotype" pitchFamily="18" charset="0"/>
              </a:rPr>
              <a:t>визначається</a:t>
            </a:r>
            <a:r>
              <a:rPr lang="ru-RU" sz="16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1600" b="1" dirty="0">
                <a:solidFill>
                  <a:srgbClr val="000000"/>
                </a:solidFill>
                <a:latin typeface="Palatino Linotype" pitchFamily="18" charset="0"/>
              </a:rPr>
              <a:t>за продуктом</a:t>
            </a:r>
            <a:r>
              <a:rPr lang="ru-RU" sz="16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1600" dirty="0" err="1">
                <a:solidFill>
                  <a:srgbClr val="000000"/>
                </a:solidFill>
                <a:latin typeface="Palatino Linotype" pitchFamily="18" charset="0"/>
              </a:rPr>
              <a:t>реакції</a:t>
            </a:r>
            <a:r>
              <a:rPr lang="ru-RU" sz="1600" dirty="0">
                <a:solidFill>
                  <a:srgbClr val="000000"/>
                </a:solidFill>
                <a:latin typeface="Palatino Linotype" pitchFamily="18" charset="0"/>
              </a:rPr>
              <a:t>;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1600" dirty="0">
                <a:solidFill>
                  <a:srgbClr val="000000"/>
                </a:solidFill>
                <a:latin typeface="Palatino Linotype" pitchFamily="18" charset="0"/>
              </a:rPr>
              <a:t> «</a:t>
            </a:r>
            <a:r>
              <a:rPr lang="ru-RU" sz="1600" b="1" dirty="0">
                <a:solidFill>
                  <a:srgbClr val="000000"/>
                </a:solidFill>
                <a:latin typeface="Palatino Linotype" pitchFamily="18" charset="0"/>
              </a:rPr>
              <a:t>-</a:t>
            </a:r>
            <a:r>
              <a:rPr lang="ru-RU" sz="1600" dirty="0">
                <a:solidFill>
                  <a:srgbClr val="000000"/>
                </a:solidFill>
                <a:latin typeface="Palatino Linotype" pitchFamily="18" charset="0"/>
              </a:rPr>
              <a:t>» - </a:t>
            </a:r>
            <a:r>
              <a:rPr lang="ru-RU" sz="1600" dirty="0" err="1">
                <a:solidFill>
                  <a:srgbClr val="000000"/>
                </a:solidFill>
                <a:latin typeface="Palatino Linotype" pitchFamily="18" charset="0"/>
              </a:rPr>
              <a:t>якщо</a:t>
            </a:r>
            <a:r>
              <a:rPr lang="ru-RU" sz="16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1600" b="1" dirty="0">
                <a:solidFill>
                  <a:srgbClr val="000000"/>
                </a:solidFill>
                <a:latin typeface="Palatino Linotype" pitchFamily="18" charset="0"/>
              </a:rPr>
              <a:t>за </a:t>
            </a:r>
            <a:r>
              <a:rPr lang="ru-RU" sz="1600" b="1" dirty="0" err="1">
                <a:solidFill>
                  <a:srgbClr val="000000"/>
                </a:solidFill>
                <a:latin typeface="Palatino Linotype" pitchFamily="18" charset="0"/>
              </a:rPr>
              <a:t>вихідною</a:t>
            </a:r>
            <a:r>
              <a:rPr lang="ru-RU" sz="1600" b="1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1600" b="1" dirty="0" err="1">
                <a:solidFill>
                  <a:srgbClr val="000000"/>
                </a:solidFill>
                <a:latin typeface="Palatino Linotype" pitchFamily="18" charset="0"/>
              </a:rPr>
              <a:t>речовиною</a:t>
            </a:r>
            <a:r>
              <a:rPr lang="ru-RU" sz="1600" b="1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</a:p>
        </p:txBody>
      </p:sp>
      <p:sp>
        <p:nvSpPr>
          <p:cNvPr id="97313" name="AutoShape 33">
            <a:hlinkClick r:id="rId11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748713" y="6453188"/>
            <a:ext cx="287337" cy="288925"/>
          </a:xfrm>
          <a:prstGeom prst="actionButtonHome">
            <a:avLst/>
          </a:prstGeom>
          <a:solidFill>
            <a:srgbClr val="FFFF00"/>
          </a:solidFill>
          <a:ln w="9525">
            <a:solidFill>
              <a:srgbClr val="CC99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Palatino Linotype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A80BD894-1C87-46EA-8978-BC7C2AD84D2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28" y="1052513"/>
            <a:ext cx="4298008" cy="5315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8547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8" name="WordArt 4"/>
          <p:cNvSpPr>
            <a:spLocks noChangeArrowheads="1" noChangeShapeType="1" noTextEdit="1"/>
          </p:cNvSpPr>
          <p:nvPr/>
        </p:nvSpPr>
        <p:spPr bwMode="auto">
          <a:xfrm>
            <a:off x="1042988" y="260350"/>
            <a:ext cx="7308850" cy="8651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dirty="0" err="1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Середня</a:t>
            </a:r>
            <a:r>
              <a:rPr lang="ru-RU" sz="3600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3600" kern="10" dirty="0" err="1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швидкісь</a:t>
            </a:r>
            <a:r>
              <a:rPr lang="ru-RU" sz="3600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66FFFF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3600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3600" kern="10" dirty="0" err="1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гетерогенної</a:t>
            </a:r>
            <a:r>
              <a:rPr lang="ru-RU" sz="3600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3600" kern="10" dirty="0" err="1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реакції</a:t>
            </a:r>
            <a:endParaRPr lang="ru-RU" sz="3600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95590" name="Rectangle 6"/>
          <p:cNvSpPr>
            <a:spLocks noChangeArrowheads="1"/>
          </p:cNvSpPr>
          <p:nvPr/>
        </p:nvSpPr>
        <p:spPr bwMode="auto">
          <a:xfrm>
            <a:off x="107950" y="115888"/>
            <a:ext cx="8928100" cy="6626225"/>
          </a:xfrm>
          <a:prstGeom prst="rect">
            <a:avLst/>
          </a:prstGeom>
          <a:noFill/>
          <a:ln w="28575">
            <a:solidFill>
              <a:srgbClr val="CC99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Palatino Linotype" pitchFamily="18" charset="0"/>
            </a:endParaRPr>
          </a:p>
        </p:txBody>
      </p:sp>
      <p:graphicFrame>
        <p:nvGraphicFramePr>
          <p:cNvPr id="195591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310578"/>
              </p:ext>
            </p:extLst>
          </p:nvPr>
        </p:nvGraphicFramePr>
        <p:xfrm>
          <a:off x="1004888" y="2133600"/>
          <a:ext cx="1620837" cy="1025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26" name="Формула" r:id="rId3" imgW="622080" imgH="393480" progId="Equation.3">
                  <p:embed/>
                </p:oleObj>
              </mc:Choice>
              <mc:Fallback>
                <p:oleObj name="Формула" r:id="rId3" imgW="6220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4888" y="2133600"/>
                        <a:ext cx="1620837" cy="1025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CC99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95595" name="Picture 11" descr="Рисунок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24525" y="3429000"/>
            <a:ext cx="3168650" cy="3151188"/>
          </a:xfrm>
          <a:prstGeom prst="rect">
            <a:avLst/>
          </a:prstGeom>
          <a:noFill/>
          <a:ln w="38100">
            <a:solidFill>
              <a:srgbClr val="CC9900"/>
            </a:solidFill>
            <a:miter lim="800000"/>
            <a:headEnd/>
            <a:tailEnd/>
          </a:ln>
        </p:spPr>
      </p:pic>
      <p:sp>
        <p:nvSpPr>
          <p:cNvPr id="195596" name="Text Box 12"/>
          <p:cNvSpPr txBox="1">
            <a:spLocks noChangeArrowheads="1"/>
          </p:cNvSpPr>
          <p:nvPr/>
        </p:nvSpPr>
        <p:spPr bwMode="auto">
          <a:xfrm>
            <a:off x="250825" y="1125538"/>
            <a:ext cx="856932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2400" dirty="0">
                <a:solidFill>
                  <a:srgbClr val="000000"/>
                </a:solidFill>
                <a:latin typeface="Palatino Linotype" pitchFamily="18" charset="0"/>
              </a:rPr>
              <a:t>- </a:t>
            </a:r>
            <a:r>
              <a:rPr lang="ru-RU" sz="2400" dirty="0" err="1">
                <a:solidFill>
                  <a:srgbClr val="000000"/>
                </a:solidFill>
                <a:latin typeface="Palatino Linotype" pitchFamily="18" charset="0"/>
              </a:rPr>
              <a:t>визначається</a:t>
            </a:r>
            <a:r>
              <a:rPr lang="ru-RU" sz="24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Palatino Linotype" pitchFamily="18" charset="0"/>
              </a:rPr>
              <a:t>зміною</a:t>
            </a:r>
            <a:r>
              <a:rPr lang="ru-RU" sz="24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Palatino Linotype" pitchFamily="18" charset="0"/>
              </a:rPr>
              <a:t>кількості</a:t>
            </a:r>
            <a:r>
              <a:rPr lang="ru-RU" sz="24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Palatino Linotype" pitchFamily="18" charset="0"/>
              </a:rPr>
              <a:t>речовини</a:t>
            </a:r>
            <a:r>
              <a:rPr lang="ru-RU" sz="2400" dirty="0">
                <a:solidFill>
                  <a:srgbClr val="000000"/>
                </a:solidFill>
                <a:latin typeface="Palatino Linotype" pitchFamily="18" charset="0"/>
              </a:rPr>
              <a:t>,  яка вступила в </a:t>
            </a:r>
            <a:r>
              <a:rPr lang="ru-RU" sz="2400" dirty="0" err="1">
                <a:solidFill>
                  <a:srgbClr val="000000"/>
                </a:solidFill>
                <a:latin typeface="Palatino Linotype" pitchFamily="18" charset="0"/>
              </a:rPr>
              <a:t>реакцію</a:t>
            </a:r>
            <a:r>
              <a:rPr lang="ru-RU" sz="24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Palatino Linotype" pitchFamily="18" charset="0"/>
              </a:rPr>
              <a:t>або</a:t>
            </a:r>
            <a:r>
              <a:rPr lang="ru-RU" sz="24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Palatino Linotype" pitchFamily="18" charset="0"/>
              </a:rPr>
              <a:t>утвореної</a:t>
            </a:r>
            <a:r>
              <a:rPr lang="ru-RU" sz="2400" dirty="0">
                <a:solidFill>
                  <a:srgbClr val="000000"/>
                </a:solidFill>
                <a:latin typeface="Palatino Linotype" pitchFamily="18" charset="0"/>
              </a:rPr>
              <a:t> в </a:t>
            </a:r>
            <a:r>
              <a:rPr lang="ru-RU" sz="2400" dirty="0" err="1">
                <a:solidFill>
                  <a:srgbClr val="000000"/>
                </a:solidFill>
                <a:latin typeface="Palatino Linotype" pitchFamily="18" charset="0"/>
              </a:rPr>
              <a:t>результаті</a:t>
            </a:r>
            <a:r>
              <a:rPr lang="ru-RU" sz="24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Palatino Linotype" pitchFamily="18" charset="0"/>
              </a:rPr>
              <a:t>реакції</a:t>
            </a:r>
            <a:r>
              <a:rPr lang="ru-RU" sz="2400" dirty="0">
                <a:solidFill>
                  <a:srgbClr val="000000"/>
                </a:solidFill>
                <a:latin typeface="Palatino Linotype" pitchFamily="18" charset="0"/>
              </a:rPr>
              <a:t> за </a:t>
            </a:r>
            <a:r>
              <a:rPr lang="ru-RU" sz="2400" dirty="0" err="1">
                <a:solidFill>
                  <a:srgbClr val="000000"/>
                </a:solidFill>
                <a:latin typeface="Palatino Linotype" pitchFamily="18" charset="0"/>
              </a:rPr>
              <a:t>одиницю</a:t>
            </a:r>
            <a:r>
              <a:rPr lang="ru-RU" sz="2400" dirty="0">
                <a:solidFill>
                  <a:srgbClr val="000000"/>
                </a:solidFill>
                <a:latin typeface="Palatino Linotype" pitchFamily="18" charset="0"/>
              </a:rPr>
              <a:t> часу на </a:t>
            </a:r>
            <a:r>
              <a:rPr lang="ru-RU" sz="2400" dirty="0" err="1">
                <a:solidFill>
                  <a:srgbClr val="000000"/>
                </a:solidFill>
                <a:latin typeface="Palatino Linotype" pitchFamily="18" charset="0"/>
              </a:rPr>
              <a:t>одиниці</a:t>
            </a:r>
            <a:r>
              <a:rPr lang="ru-RU" sz="24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Palatino Linotype" pitchFamily="18" charset="0"/>
              </a:rPr>
              <a:t>поверхні</a:t>
            </a:r>
            <a:endParaRPr lang="ru-RU" sz="2400" dirty="0">
              <a:solidFill>
                <a:srgbClr val="000000"/>
              </a:solidFill>
              <a:latin typeface="Palatino Linotype" pitchFamily="18" charset="0"/>
            </a:endParaRPr>
          </a:p>
        </p:txBody>
      </p:sp>
      <p:pic>
        <p:nvPicPr>
          <p:cNvPr id="195597" name="Picture 1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43213" y="4529138"/>
            <a:ext cx="3235325" cy="1852612"/>
          </a:xfrm>
          <a:prstGeom prst="rect">
            <a:avLst/>
          </a:prstGeom>
          <a:noFill/>
          <a:ln w="38100">
            <a:solidFill>
              <a:srgbClr val="CC9900"/>
            </a:solidFill>
            <a:miter lim="800000"/>
            <a:headEnd/>
            <a:tailEnd/>
          </a:ln>
          <a:effectLst/>
        </p:spPr>
      </p:pic>
      <p:pic>
        <p:nvPicPr>
          <p:cNvPr id="195598" name="Picture 1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0825" y="4221163"/>
            <a:ext cx="3241675" cy="2376487"/>
          </a:xfrm>
          <a:prstGeom prst="rect">
            <a:avLst/>
          </a:prstGeom>
          <a:noFill/>
          <a:ln w="38100">
            <a:solidFill>
              <a:srgbClr val="CC9900"/>
            </a:solidFill>
            <a:miter lim="800000"/>
            <a:headEnd/>
            <a:tailEnd/>
          </a:ln>
          <a:effectLst/>
        </p:spPr>
      </p:pic>
      <p:sp>
        <p:nvSpPr>
          <p:cNvPr id="195599" name="Text Box 15"/>
          <p:cNvSpPr txBox="1">
            <a:spLocks noChangeArrowheads="1"/>
          </p:cNvSpPr>
          <p:nvPr/>
        </p:nvSpPr>
        <p:spPr bwMode="auto">
          <a:xfrm>
            <a:off x="395288" y="3213100"/>
            <a:ext cx="51133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Взаємодія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відбувається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тільки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на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поверхні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разділу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між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речовинами</a:t>
            </a:r>
            <a:endParaRPr lang="ru-RU" dirty="0">
              <a:solidFill>
                <a:srgbClr val="000000"/>
              </a:solidFill>
              <a:latin typeface="Palatino Linotype" pitchFamily="18" charset="0"/>
            </a:endParaRPr>
          </a:p>
        </p:txBody>
      </p:sp>
      <p:sp>
        <p:nvSpPr>
          <p:cNvPr id="195600" name="Text Box 16"/>
          <p:cNvSpPr txBox="1">
            <a:spLocks noChangeArrowheads="1"/>
          </p:cNvSpPr>
          <p:nvPr/>
        </p:nvSpPr>
        <p:spPr bwMode="auto">
          <a:xfrm>
            <a:off x="3348038" y="2565400"/>
            <a:ext cx="2879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00"/>
                </a:solidFill>
                <a:latin typeface="Palatino Linotype" pitchFamily="18" charset="0"/>
              </a:rPr>
              <a:t>S</a:t>
            </a:r>
            <a:r>
              <a:rPr lang="ru-RU" sz="1600" dirty="0">
                <a:solidFill>
                  <a:srgbClr val="000000"/>
                </a:solidFill>
                <a:latin typeface="Palatino Linotype" pitchFamily="18" charset="0"/>
              </a:rPr>
              <a:t> – </a:t>
            </a:r>
            <a:r>
              <a:rPr lang="ru-RU" sz="1600" dirty="0" err="1">
                <a:solidFill>
                  <a:srgbClr val="000000"/>
                </a:solidFill>
                <a:latin typeface="Palatino Linotype" pitchFamily="18" charset="0"/>
              </a:rPr>
              <a:t>площа</a:t>
            </a:r>
            <a:r>
              <a:rPr lang="ru-RU" sz="16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1600" dirty="0" err="1">
                <a:solidFill>
                  <a:srgbClr val="000000"/>
                </a:solidFill>
                <a:latin typeface="Palatino Linotype" pitchFamily="18" charset="0"/>
              </a:rPr>
              <a:t>поверхні</a:t>
            </a:r>
            <a:endParaRPr lang="ru-RU" sz="1600" dirty="0">
              <a:solidFill>
                <a:srgbClr val="000000"/>
              </a:solidFill>
              <a:latin typeface="Palatino Linotype" pitchFamily="18" charset="0"/>
            </a:endParaRPr>
          </a:p>
        </p:txBody>
      </p:sp>
      <p:sp>
        <p:nvSpPr>
          <p:cNvPr id="195601" name="AutoShape 17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748713" y="6453188"/>
            <a:ext cx="287337" cy="288925"/>
          </a:xfrm>
          <a:prstGeom prst="actionButtonHome">
            <a:avLst/>
          </a:prstGeom>
          <a:solidFill>
            <a:srgbClr val="FFFF00"/>
          </a:solidFill>
          <a:ln w="9525">
            <a:solidFill>
              <a:srgbClr val="CC99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6052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Водяные знаки">
  <a:themeElements>
    <a:clrScheme name="Водяные знак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CCCFF"/>
      </a:accent1>
      <a:accent2>
        <a:srgbClr val="D9D8EC"/>
      </a:accent2>
      <a:accent3>
        <a:srgbClr val="FFFFFF"/>
      </a:accent3>
      <a:accent4>
        <a:srgbClr val="000000"/>
      </a:accent4>
      <a:accent5>
        <a:srgbClr val="E2E2FF"/>
      </a:accent5>
      <a:accent6>
        <a:srgbClr val="C4C4D6"/>
      </a:accent6>
      <a:hlink>
        <a:srgbClr val="6767FF"/>
      </a:hlink>
      <a:folHlink>
        <a:srgbClr val="9933FF"/>
      </a:folHlink>
    </a:clrScheme>
    <a:fontScheme name="Водяные знак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Водяные знак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CCFF"/>
        </a:accent1>
        <a:accent2>
          <a:srgbClr val="D9D8E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C4C4D6"/>
        </a:accent6>
        <a:hlink>
          <a:srgbClr val="6767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одяные знаки 2">
        <a:dk1>
          <a:srgbClr val="000000"/>
        </a:dk1>
        <a:lt1>
          <a:srgbClr val="FFFFFF"/>
        </a:lt1>
        <a:dk2>
          <a:srgbClr val="666633"/>
        </a:dk2>
        <a:lt2>
          <a:srgbClr val="5F5F5F"/>
        </a:lt2>
        <a:accent1>
          <a:srgbClr val="FFCC00"/>
        </a:accent1>
        <a:accent2>
          <a:srgbClr val="EFF0B2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D9D9A1"/>
        </a:accent6>
        <a:hlink>
          <a:srgbClr val="808000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одяные знаки 3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9BB0CB"/>
        </a:accent1>
        <a:accent2>
          <a:srgbClr val="D1E0CE"/>
        </a:accent2>
        <a:accent3>
          <a:srgbClr val="FFFFFF"/>
        </a:accent3>
        <a:accent4>
          <a:srgbClr val="000000"/>
        </a:accent4>
        <a:accent5>
          <a:srgbClr val="CBD4E2"/>
        </a:accent5>
        <a:accent6>
          <a:srgbClr val="BDCBBA"/>
        </a:accent6>
        <a:hlink>
          <a:srgbClr val="8EA642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одяные знаки 4">
        <a:dk1>
          <a:srgbClr val="333300"/>
        </a:dk1>
        <a:lt1>
          <a:srgbClr val="FFFFCC"/>
        </a:lt1>
        <a:dk2>
          <a:srgbClr val="336600"/>
        </a:dk2>
        <a:lt2>
          <a:srgbClr val="FFFFCC"/>
        </a:lt2>
        <a:accent1>
          <a:srgbClr val="99CC00"/>
        </a:accent1>
        <a:accent2>
          <a:srgbClr val="669900"/>
        </a:accent2>
        <a:accent3>
          <a:srgbClr val="ADB8AA"/>
        </a:accent3>
        <a:accent4>
          <a:srgbClr val="DADAAE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5">
        <a:dk1>
          <a:srgbClr val="424458"/>
        </a:dk1>
        <a:lt1>
          <a:srgbClr val="FFFFFF"/>
        </a:lt1>
        <a:dk2>
          <a:srgbClr val="004A48"/>
        </a:dk2>
        <a:lt2>
          <a:srgbClr val="FFFFFF"/>
        </a:lt2>
        <a:accent1>
          <a:srgbClr val="83B200"/>
        </a:accent1>
        <a:accent2>
          <a:srgbClr val="006260"/>
        </a:accent2>
        <a:accent3>
          <a:srgbClr val="AAB1B1"/>
        </a:accent3>
        <a:accent4>
          <a:srgbClr val="DADADA"/>
        </a:accent4>
        <a:accent5>
          <a:srgbClr val="C1D5AA"/>
        </a:accent5>
        <a:accent6>
          <a:srgbClr val="005856"/>
        </a:accent6>
        <a:hlink>
          <a:srgbClr val="6666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6">
        <a:dk1>
          <a:srgbClr val="000000"/>
        </a:dk1>
        <a:lt1>
          <a:srgbClr val="FFFFFF"/>
        </a:lt1>
        <a:dk2>
          <a:srgbClr val="1C2046"/>
        </a:dk2>
        <a:lt2>
          <a:srgbClr val="FFFFFF"/>
        </a:lt2>
        <a:accent1>
          <a:srgbClr val="00CCFF"/>
        </a:accent1>
        <a:accent2>
          <a:srgbClr val="2D226E"/>
        </a:accent2>
        <a:accent3>
          <a:srgbClr val="ABABB0"/>
        </a:accent3>
        <a:accent4>
          <a:srgbClr val="DADADA"/>
        </a:accent4>
        <a:accent5>
          <a:srgbClr val="AAE2FF"/>
        </a:accent5>
        <a:accent6>
          <a:srgbClr val="281E63"/>
        </a:accent6>
        <a:hlink>
          <a:srgbClr val="666699"/>
        </a:hlink>
        <a:folHlink>
          <a:srgbClr val="99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7">
        <a:dk1>
          <a:srgbClr val="424458"/>
        </a:dk1>
        <a:lt1>
          <a:srgbClr val="FFFFFF"/>
        </a:lt1>
        <a:dk2>
          <a:srgbClr val="000066"/>
        </a:dk2>
        <a:lt2>
          <a:srgbClr val="FFFFFF"/>
        </a:lt2>
        <a:accent1>
          <a:srgbClr val="6666FF"/>
        </a:accent1>
        <a:accent2>
          <a:srgbClr val="333399"/>
        </a:accent2>
        <a:accent3>
          <a:srgbClr val="AAAAB8"/>
        </a:accent3>
        <a:accent4>
          <a:srgbClr val="DADADA"/>
        </a:accent4>
        <a:accent5>
          <a:srgbClr val="B8B8FF"/>
        </a:accent5>
        <a:accent6>
          <a:srgbClr val="2D2D8A"/>
        </a:accent6>
        <a:hlink>
          <a:srgbClr val="FF99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8">
        <a:dk1>
          <a:srgbClr val="1C1C1C"/>
        </a:dk1>
        <a:lt1>
          <a:srgbClr val="FFFFCC"/>
        </a:lt1>
        <a:dk2>
          <a:srgbClr val="390B20"/>
        </a:dk2>
        <a:lt2>
          <a:srgbClr val="FFFFCC"/>
        </a:lt2>
        <a:accent1>
          <a:srgbClr val="FF916F"/>
        </a:accent1>
        <a:accent2>
          <a:srgbClr val="561450"/>
        </a:accent2>
        <a:accent3>
          <a:srgbClr val="AEAAAB"/>
        </a:accent3>
        <a:accent4>
          <a:srgbClr val="DADAAE"/>
        </a:accent4>
        <a:accent5>
          <a:srgbClr val="FFC7BB"/>
        </a:accent5>
        <a:accent6>
          <a:srgbClr val="4D1148"/>
        </a:accent6>
        <a:hlink>
          <a:srgbClr val="637D95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9">
        <a:dk1>
          <a:srgbClr val="4C0000"/>
        </a:dk1>
        <a:lt1>
          <a:srgbClr val="FFFFFF"/>
        </a:lt1>
        <a:dk2>
          <a:srgbClr val="722104"/>
        </a:dk2>
        <a:lt2>
          <a:srgbClr val="FFFFFF"/>
        </a:lt2>
        <a:accent1>
          <a:srgbClr val="CC6600"/>
        </a:accent1>
        <a:accent2>
          <a:srgbClr val="8A2E00"/>
        </a:accent2>
        <a:accent3>
          <a:srgbClr val="BCABAA"/>
        </a:accent3>
        <a:accent4>
          <a:srgbClr val="DADADA"/>
        </a:accent4>
        <a:accent5>
          <a:srgbClr val="E2B8AA"/>
        </a:accent5>
        <a:accent6>
          <a:srgbClr val="7D2900"/>
        </a:accent6>
        <a:hlink>
          <a:srgbClr val="FFCC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1211</TotalTime>
  <Words>2880</Words>
  <Application>Microsoft Office PowerPoint</Application>
  <PresentationFormat>Экран (4:3)</PresentationFormat>
  <Paragraphs>531</Paragraphs>
  <Slides>42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3</vt:i4>
      </vt:variant>
      <vt:variant>
        <vt:lpstr>Заголовки слайдов</vt:lpstr>
      </vt:variant>
      <vt:variant>
        <vt:i4>42</vt:i4>
      </vt:variant>
    </vt:vector>
  </HeadingPairs>
  <TitlesOfParts>
    <vt:vector size="47" baseType="lpstr">
      <vt:lpstr>Тема Office</vt:lpstr>
      <vt:lpstr>Водяные знаки</vt:lpstr>
      <vt:lpstr>Microsoft Equation 3.0</vt:lpstr>
      <vt:lpstr>Формула</vt:lpstr>
      <vt:lpstr>Уравнение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  Вивчення кінетики хімічних реакцій має велике практичне значення: - керівництво обміном речовин в живих організмах; - регулювання процесів на основі знань про їх кінетику; - вивчення ефективності дії ліків, ферментів і доцільний підбір лікарських засобів; - визначення швидкості дії і виведення з організму ксенобіотиків різного походження; - контролювання і вибір оптимальних умов нейтралізації і захоронення шкідливих відходів людської діяльності.      Фармакокінетика pharmacon – ліки kinetikos – рух                                       Токсикокінетика</vt:lpstr>
      <vt:lpstr>Презентация PowerPoint</vt:lpstr>
      <vt:lpstr> ОСНОВНІ ПОНЯТТЯ ХІМІЧНОЇ КІНЕТИКИ </vt:lpstr>
      <vt:lpstr>Презентация PowerPoint</vt:lpstr>
      <vt:lpstr>Презентация PowerPoint</vt:lpstr>
      <vt:lpstr>Презентация PowerPoint</vt:lpstr>
      <vt:lpstr>ЗАЛЕЖНІСТЬ ШВИДКОСТІ ХІМІЧНИХ РЕАКЦІЙ ВІД КОНЦЕНТРАЦІЇ</vt:lpstr>
      <vt:lpstr>Презентация PowerPoint</vt:lpstr>
      <vt:lpstr>Презентация PowerPoint</vt:lpstr>
      <vt:lpstr>КІНЕТИКА НЕОБОРОТНИХ РЕАКЦІЙ</vt:lpstr>
      <vt:lpstr>РЕАКЦІЇ ПЕРШОГО ПОРЯДКУ</vt:lpstr>
      <vt:lpstr>РЕАКЦІЇ ДРУГОГО ПОРЯДКУ</vt:lpstr>
      <vt:lpstr>Презентация PowerPoint</vt:lpstr>
      <vt:lpstr>ЗАЛЕЖНІСТЬ ШВИДКОСТІ РЕАКЦІЇ ВІД ТЕМПЕРАТУРИ</vt:lpstr>
      <vt:lpstr>ТЕМПЕРАТУРНІ МЕЖІ ІСНУВАННЯ БІОЛОГІЧНИХ СИСТЕМ (≈ 222-333 К)</vt:lpstr>
      <vt:lpstr>ТЕМПЕРАТУРНІ МЕЖІ ІСНУВАННЯ БІОЛОГІЧНИХ СИСТЕМ (≈ 222-333 К)</vt:lpstr>
      <vt:lpstr>Презентация PowerPoint</vt:lpstr>
      <vt:lpstr>Презентация PowerPoint</vt:lpstr>
      <vt:lpstr>ЕНЕРГІЯ АКТИВАЦІЇ</vt:lpstr>
      <vt:lpstr>ЕНЕРГІЯ АКТИВАЦІЇ</vt:lpstr>
      <vt:lpstr>ПРИРОДА РЕАГУЮЧИХ РЕЧОВИН </vt:lpstr>
      <vt:lpstr>Презентация PowerPoint</vt:lpstr>
      <vt:lpstr>МЕХАНІЗМИ СКЛАДНИХ ХІМІЧНИХ ПРОЦЕСІВ:  </vt:lpstr>
      <vt:lpstr>Презентация PowerPoint</vt:lpstr>
      <vt:lpstr>КАТАЛІЗ</vt:lpstr>
      <vt:lpstr>КАТАЛІЗ</vt:lpstr>
      <vt:lpstr>ФЕРМЕНТАТИВНИЙ КАТАЛІЗ, МІКРОГЕТЕРОГЕНИЙ КАТАЛІЗ</vt:lpstr>
      <vt:lpstr>ДОСЛІДЖЕННЯ В ОБЛАСТІ КАТАЛІЗУ В УКРАЇНІ</vt:lpstr>
      <vt:lpstr>ФЕРМЕНТАТИВНИЙ КАТАЛІЗ</vt:lpstr>
      <vt:lpstr>БУДОВА ФЕРМЕНТІВ</vt:lpstr>
      <vt:lpstr>КІНЕТИКА ФЕРМЕНТИВНИХ РЕАКЦІЙ</vt:lpstr>
      <vt:lpstr>КІНЕТИКА ФЕРМЕНТИВНИХ РЕАКЦІЙ</vt:lpstr>
      <vt:lpstr>КІНЕТИКА ФЕРМЕНТИВНИХ РЕАКЦІЙ</vt:lpstr>
      <vt:lpstr>ТЕОРІЯ МИХАЕЛІСА-МЕНТЕНА (1913 Р.):</vt:lpstr>
      <vt:lpstr>ЗМІНЕННЯ Еактивації  ПіД ВЛИВОМ КАТАЛІЗАТОРІВ</vt:lpstr>
      <vt:lpstr>Презентация PowerPoint</vt:lpstr>
      <vt:lpstr>Презентация PowerPoint</vt:lpstr>
      <vt:lpstr>СРС  ХІМІЧНА РІВНОВАГА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Харьковский национальный медицинский университет   Кафедра медицинской и биоорганической химии  Курс «Медицинская химия»  Лекция № 6 Кинетика и равновесие  биохимических процессов</dc:title>
  <dc:creator>Химия</dc:creator>
  <cp:lastModifiedBy>Lenovo</cp:lastModifiedBy>
  <cp:revision>147</cp:revision>
  <cp:lastPrinted>2016-11-14T13:28:40Z</cp:lastPrinted>
  <dcterms:created xsi:type="dcterms:W3CDTF">2013-07-17T11:29:56Z</dcterms:created>
  <dcterms:modified xsi:type="dcterms:W3CDTF">2018-09-18T09:45:10Z</dcterms:modified>
</cp:coreProperties>
</file>