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5" r:id="rId2"/>
  </p:sldMasterIdLst>
  <p:notesMasterIdLst>
    <p:notesMasterId r:id="rId42"/>
  </p:notesMasterIdLst>
  <p:handoutMasterIdLst>
    <p:handoutMasterId r:id="rId43"/>
  </p:handoutMasterIdLst>
  <p:sldIdLst>
    <p:sldId id="258" r:id="rId3"/>
    <p:sldId id="257" r:id="rId4"/>
    <p:sldId id="259" r:id="rId5"/>
    <p:sldId id="268" r:id="rId6"/>
    <p:sldId id="260" r:id="rId7"/>
    <p:sldId id="270" r:id="rId8"/>
    <p:sldId id="283" r:id="rId9"/>
    <p:sldId id="284" r:id="rId10"/>
    <p:sldId id="273" r:id="rId11"/>
    <p:sldId id="274" r:id="rId12"/>
    <p:sldId id="275" r:id="rId13"/>
    <p:sldId id="278" r:id="rId14"/>
    <p:sldId id="280" r:id="rId15"/>
    <p:sldId id="332" r:id="rId16"/>
    <p:sldId id="335" r:id="rId17"/>
    <p:sldId id="334" r:id="rId18"/>
    <p:sldId id="333" r:id="rId19"/>
    <p:sldId id="337" r:id="rId20"/>
    <p:sldId id="336" r:id="rId21"/>
    <p:sldId id="338" r:id="rId22"/>
    <p:sldId id="339" r:id="rId23"/>
    <p:sldId id="340" r:id="rId24"/>
    <p:sldId id="341" r:id="rId25"/>
    <p:sldId id="342" r:id="rId26"/>
    <p:sldId id="343" r:id="rId27"/>
    <p:sldId id="344" r:id="rId28"/>
    <p:sldId id="298" r:id="rId29"/>
    <p:sldId id="316" r:id="rId30"/>
    <p:sldId id="313" r:id="rId31"/>
    <p:sldId id="302" r:id="rId32"/>
    <p:sldId id="326" r:id="rId33"/>
    <p:sldId id="330" r:id="rId34"/>
    <p:sldId id="345" r:id="rId35"/>
    <p:sldId id="329" r:id="rId36"/>
    <p:sldId id="300" r:id="rId37"/>
    <p:sldId id="315" r:id="rId38"/>
    <p:sldId id="293" r:id="rId39"/>
    <p:sldId id="321" r:id="rId40"/>
    <p:sldId id="319" r:id="rId41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94660"/>
  </p:normalViewPr>
  <p:slideViewPr>
    <p:cSldViewPr snapToGrid="0">
      <p:cViewPr>
        <p:scale>
          <a:sx n="70" d="100"/>
          <a:sy n="70" d="100"/>
        </p:scale>
        <p:origin x="1038" y="-3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831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handoutMaster" Target="handoutMasters/handoutMaster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heme" Target="theme/theme1.xml"/><Relationship Id="rId20" Type="http://schemas.openxmlformats.org/officeDocument/2006/relationships/slide" Target="slides/slide18.xml"/><Relationship Id="rId41" Type="http://schemas.openxmlformats.org/officeDocument/2006/relationships/slide" Target="slides/slide3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71A59FA-5C2F-484E-8B68-37E293182118}" type="doc">
      <dgm:prSet loTypeId="urn:microsoft.com/office/officeart/2005/8/layout/pyramid1" loCatId="pyramid" qsTypeId="urn:microsoft.com/office/officeart/2005/8/quickstyle/3d5" qsCatId="3D" csTypeId="urn:microsoft.com/office/officeart/2005/8/colors/colorful5" csCatId="colorful" phldr="1"/>
      <dgm:spPr/>
    </dgm:pt>
    <dgm:pt modelId="{47F64213-49EE-4140-BEB9-08E414CDD672}">
      <dgm:prSet phldrT="[Текст]" custT="1"/>
      <dgm:spPr/>
      <dgm:t>
        <a:bodyPr/>
        <a:lstStyle/>
        <a:p>
          <a:r>
            <a:rPr lang="uk-UA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Лекція</a:t>
          </a:r>
          <a:r>
            <a:rPr lang="uk-UA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 – 5 %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11928C2-E602-4ACF-B246-FD94D324F49A}" type="parTrans" cxnId="{B6D8FFDA-722F-49B6-A920-8ED2AE26D954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69C1D90-4233-44D7-8547-B99EB7C9CC9B}" type="sibTrans" cxnId="{B6D8FFDA-722F-49B6-A920-8ED2AE26D954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81D0611-D1E2-46B6-8B8B-A1169B9AEEF3}">
      <dgm:prSet custT="1"/>
      <dgm:spPr/>
      <dgm:t>
        <a:bodyPr/>
        <a:lstStyle/>
        <a:p>
          <a:r>
            <a:rPr lang="uk-UA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Використання підручників – 10 %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7269263-339F-4BC6-B394-2E01C20CC199}" type="parTrans" cxnId="{5D7AB887-541A-48DE-A168-002BC0B3E937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E027B43-DB07-46AC-8E35-3D070A2A404F}" type="sibTrans" cxnId="{5D7AB887-541A-48DE-A168-002BC0B3E937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4C517B0-B0D3-43D5-A43C-3951AADB2E55}">
      <dgm:prSet custT="1"/>
      <dgm:spPr/>
      <dgm:t>
        <a:bodyPr/>
        <a:lstStyle/>
        <a:p>
          <a:r>
            <a:rPr lang="uk-UA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Фільми – 20 %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64D3A20-4ADD-4F12-BDF1-EEEDB49E74AC}" type="parTrans" cxnId="{8576B847-7ACF-4110-8CF4-EC3C7FCCD8FD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0839218-C0B4-4E17-A83E-2BFC92B94199}" type="sibTrans" cxnId="{8576B847-7ACF-4110-8CF4-EC3C7FCCD8FD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32E04A3-C668-4C52-AD7B-6A6A201FA0FE}">
      <dgm:prSet custT="1"/>
      <dgm:spPr/>
      <dgm:t>
        <a:bodyPr/>
        <a:lstStyle/>
        <a:p>
          <a:r>
            <a:rPr lang="uk-UA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Демонстрація – 30 %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D79D340-43E4-4178-A593-AB34B89AEA3E}" type="parTrans" cxnId="{8EAAF3F5-E044-46C6-B0EB-00B68E6BBF36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7E572A0-D1FA-403B-BA4E-2DE153C75387}" type="sibTrans" cxnId="{8EAAF3F5-E044-46C6-B0EB-00B68E6BBF36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48F8A4A-7FEC-4611-9322-D94F56DC5B2F}">
      <dgm:prSet custT="1"/>
      <dgm:spPr/>
      <dgm:t>
        <a:bodyPr/>
        <a:lstStyle/>
        <a:p>
          <a:r>
            <a:rPr lang="uk-UA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Групова дискусія – 50 %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784C234-1CD4-4EC6-9FE5-5F7C58FFF33C}" type="parTrans" cxnId="{535D6EB1-2471-4C0E-A268-12BFD7D8CE04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D500DF9-7416-4B3F-BDE4-7E30A6F07D93}" type="sibTrans" cxnId="{535D6EB1-2471-4C0E-A268-12BFD7D8CE04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F3E6B81-B251-4CD6-BFDA-1F7660439498}">
      <dgm:prSet custT="1"/>
      <dgm:spPr/>
      <dgm:t>
        <a:bodyPr/>
        <a:lstStyle/>
        <a:p>
          <a:r>
            <a:rPr lang="uk-UA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Практичне застосування навичок – 75 %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7AC1D07-ED2F-4807-914E-758F535BE639}" type="parTrans" cxnId="{8CECF1F9-A04A-477F-88E6-82396775F838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1C26A6A-B295-409B-A6FE-7B75A2FA8666}" type="sibTrans" cxnId="{8CECF1F9-A04A-477F-88E6-82396775F838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673D4DD-EA52-45BF-9F7B-6D6F7FCA304F}">
      <dgm:prSet custT="1"/>
      <dgm:spPr/>
      <dgm:t>
        <a:bodyPr/>
        <a:lstStyle/>
        <a:p>
          <a:r>
            <a:rPr lang="uk-UA" sz="2000">
              <a:latin typeface="Times New Roman" panose="02020603050405020304" pitchFamily="18" charset="0"/>
              <a:cs typeface="Times New Roman" panose="02020603050405020304" pitchFamily="18" charset="0"/>
            </a:rPr>
            <a:t>Навчання інших – 90%</a:t>
          </a:r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A99B582-8FB3-4C13-A6B2-733128FED6E5}" type="parTrans" cxnId="{826A89A5-F9D4-43B2-93F7-A87ED4BFCBB6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88C3085-42D4-4E5B-A769-41353BE01DE5}" type="sibTrans" cxnId="{826A89A5-F9D4-43B2-93F7-A87ED4BFCBB6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B4B13D1-A6E4-4EED-927C-88F90DFBB317}" type="pres">
      <dgm:prSet presAssocID="{771A59FA-5C2F-484E-8B68-37E293182118}" presName="Name0" presStyleCnt="0">
        <dgm:presLayoutVars>
          <dgm:dir/>
          <dgm:animLvl val="lvl"/>
          <dgm:resizeHandles val="exact"/>
        </dgm:presLayoutVars>
      </dgm:prSet>
      <dgm:spPr/>
    </dgm:pt>
    <dgm:pt modelId="{7E46B796-1A8E-4374-B961-6559DE36EB18}" type="pres">
      <dgm:prSet presAssocID="{47F64213-49EE-4140-BEB9-08E414CDD672}" presName="Name8" presStyleCnt="0"/>
      <dgm:spPr/>
    </dgm:pt>
    <dgm:pt modelId="{81F253CE-5F0A-460A-825C-F1123B744EDE}" type="pres">
      <dgm:prSet presAssocID="{47F64213-49EE-4140-BEB9-08E414CDD672}" presName="level" presStyleLbl="node1" presStyleIdx="0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53521C-7EF7-4A65-8CAB-B86D1E79866B}" type="pres">
      <dgm:prSet presAssocID="{47F64213-49EE-4140-BEB9-08E414CDD672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096F46-A963-4560-8ADB-446B0D279513}" type="pres">
      <dgm:prSet presAssocID="{F81D0611-D1E2-46B6-8B8B-A1169B9AEEF3}" presName="Name8" presStyleCnt="0"/>
      <dgm:spPr/>
    </dgm:pt>
    <dgm:pt modelId="{D58B18EF-00CE-403A-A930-A8BCE2E6EBC1}" type="pres">
      <dgm:prSet presAssocID="{F81D0611-D1E2-46B6-8B8B-A1169B9AEEF3}" presName="level" presStyleLbl="node1" presStyleIdx="1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A0DAFE8F-8EC3-455F-A5D7-64AACE91CE29}" type="pres">
      <dgm:prSet presAssocID="{F81D0611-D1E2-46B6-8B8B-A1169B9AEEF3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32BF19BA-C8DB-4A4D-A174-1F0DAFDB701C}" type="pres">
      <dgm:prSet presAssocID="{C4C517B0-B0D3-43D5-A43C-3951AADB2E55}" presName="Name8" presStyleCnt="0"/>
      <dgm:spPr/>
    </dgm:pt>
    <dgm:pt modelId="{975353D5-F271-4BB9-BE08-73BEF29BED73}" type="pres">
      <dgm:prSet presAssocID="{C4C517B0-B0D3-43D5-A43C-3951AADB2E55}" presName="level" presStyleLbl="node1" presStyleIdx="2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53524DB3-3739-4BF3-8F8D-36F48F9652FC}" type="pres">
      <dgm:prSet presAssocID="{C4C517B0-B0D3-43D5-A43C-3951AADB2E55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817A2157-327A-4E61-B7EA-065EF46DD9BF}" type="pres">
      <dgm:prSet presAssocID="{632E04A3-C668-4C52-AD7B-6A6A201FA0FE}" presName="Name8" presStyleCnt="0"/>
      <dgm:spPr/>
    </dgm:pt>
    <dgm:pt modelId="{B76B2C45-B683-4610-A12A-7E0888FD3968}" type="pres">
      <dgm:prSet presAssocID="{632E04A3-C668-4C52-AD7B-6A6A201FA0FE}" presName="level" presStyleLbl="node1" presStyleIdx="3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9B84E30B-C3E8-494F-9472-65DD21C6EAC0}" type="pres">
      <dgm:prSet presAssocID="{632E04A3-C668-4C52-AD7B-6A6A201FA0F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3F6B86AC-BF20-4944-8AD2-3416380D7D6A}" type="pres">
      <dgm:prSet presAssocID="{F48F8A4A-7FEC-4611-9322-D94F56DC5B2F}" presName="Name8" presStyleCnt="0"/>
      <dgm:spPr/>
    </dgm:pt>
    <dgm:pt modelId="{BF7613F0-3E98-4833-B772-F3465523649B}" type="pres">
      <dgm:prSet presAssocID="{F48F8A4A-7FEC-4611-9322-D94F56DC5B2F}" presName="level" presStyleLbl="node1" presStyleIdx="4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A9B6B845-8684-4A86-9A65-2520D1F40146}" type="pres">
      <dgm:prSet presAssocID="{F48F8A4A-7FEC-4611-9322-D94F56DC5B2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5F084593-FD71-4EFE-8F82-B1B7A294CEF4}" type="pres">
      <dgm:prSet presAssocID="{DF3E6B81-B251-4CD6-BFDA-1F7660439498}" presName="Name8" presStyleCnt="0"/>
      <dgm:spPr/>
    </dgm:pt>
    <dgm:pt modelId="{F6D8A1A6-9E45-4B4A-A121-EB16564462D4}" type="pres">
      <dgm:prSet presAssocID="{DF3E6B81-B251-4CD6-BFDA-1F7660439498}" presName="level" presStyleLbl="node1" presStyleIdx="5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31B78682-5412-4AA9-A8D3-8C23A150C512}" type="pres">
      <dgm:prSet presAssocID="{DF3E6B81-B251-4CD6-BFDA-1F766043949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E1E738C2-F063-4CB7-BA9D-84AD16A81E2E}" type="pres">
      <dgm:prSet presAssocID="{D673D4DD-EA52-45BF-9F7B-6D6F7FCA304F}" presName="Name8" presStyleCnt="0"/>
      <dgm:spPr/>
    </dgm:pt>
    <dgm:pt modelId="{364079B8-1034-4E91-A8F4-A5BA99EBBA5F}" type="pres">
      <dgm:prSet presAssocID="{D673D4DD-EA52-45BF-9F7B-6D6F7FCA304F}" presName="level" presStyleLbl="node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0EE1716B-C8A1-42B6-B561-86EE8620CE47}" type="pres">
      <dgm:prSet presAssocID="{D673D4DD-EA52-45BF-9F7B-6D6F7FCA304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2EAD25C3-1800-44C3-AC02-32F9A45AB3DC}" type="presOf" srcId="{632E04A3-C668-4C52-AD7B-6A6A201FA0FE}" destId="{B76B2C45-B683-4610-A12A-7E0888FD3968}" srcOrd="0" destOrd="0" presId="urn:microsoft.com/office/officeart/2005/8/layout/pyramid1"/>
    <dgm:cxn modelId="{8576B847-7ACF-4110-8CF4-EC3C7FCCD8FD}" srcId="{771A59FA-5C2F-484E-8B68-37E293182118}" destId="{C4C517B0-B0D3-43D5-A43C-3951AADB2E55}" srcOrd="2" destOrd="0" parTransId="{F64D3A20-4ADD-4F12-BDF1-EEEDB49E74AC}" sibTransId="{20839218-C0B4-4E17-A83E-2BFC92B94199}"/>
    <dgm:cxn modelId="{5BA7F0EE-A13B-46C5-BE8E-250163B18FDC}" type="presOf" srcId="{DF3E6B81-B251-4CD6-BFDA-1F7660439498}" destId="{31B78682-5412-4AA9-A8D3-8C23A150C512}" srcOrd="1" destOrd="0" presId="urn:microsoft.com/office/officeart/2005/8/layout/pyramid1"/>
    <dgm:cxn modelId="{B274AFCB-7CA3-4191-806C-2CF03EDBFA48}" type="presOf" srcId="{F81D0611-D1E2-46B6-8B8B-A1169B9AEEF3}" destId="{D58B18EF-00CE-403A-A930-A8BCE2E6EBC1}" srcOrd="0" destOrd="0" presId="urn:microsoft.com/office/officeart/2005/8/layout/pyramid1"/>
    <dgm:cxn modelId="{B0855CD8-66F1-49A5-905E-16850593D351}" type="presOf" srcId="{771A59FA-5C2F-484E-8B68-37E293182118}" destId="{FB4B13D1-A6E4-4EED-927C-88F90DFBB317}" srcOrd="0" destOrd="0" presId="urn:microsoft.com/office/officeart/2005/8/layout/pyramid1"/>
    <dgm:cxn modelId="{7CE0C318-564C-4634-BC0E-351C00D06395}" type="presOf" srcId="{F48F8A4A-7FEC-4611-9322-D94F56DC5B2F}" destId="{BF7613F0-3E98-4833-B772-F3465523649B}" srcOrd="0" destOrd="0" presId="urn:microsoft.com/office/officeart/2005/8/layout/pyramid1"/>
    <dgm:cxn modelId="{B6D8FFDA-722F-49B6-A920-8ED2AE26D954}" srcId="{771A59FA-5C2F-484E-8B68-37E293182118}" destId="{47F64213-49EE-4140-BEB9-08E414CDD672}" srcOrd="0" destOrd="0" parTransId="{711928C2-E602-4ACF-B246-FD94D324F49A}" sibTransId="{469C1D90-4233-44D7-8547-B99EB7C9CC9B}"/>
    <dgm:cxn modelId="{5D7AB887-541A-48DE-A168-002BC0B3E937}" srcId="{771A59FA-5C2F-484E-8B68-37E293182118}" destId="{F81D0611-D1E2-46B6-8B8B-A1169B9AEEF3}" srcOrd="1" destOrd="0" parTransId="{17269263-339F-4BC6-B394-2E01C20CC199}" sibTransId="{FE027B43-DB07-46AC-8E35-3D070A2A404F}"/>
    <dgm:cxn modelId="{E2175A69-7F6D-4C5F-A92D-B9A6E091F88F}" type="presOf" srcId="{F48F8A4A-7FEC-4611-9322-D94F56DC5B2F}" destId="{A9B6B845-8684-4A86-9A65-2520D1F40146}" srcOrd="1" destOrd="0" presId="urn:microsoft.com/office/officeart/2005/8/layout/pyramid1"/>
    <dgm:cxn modelId="{5924C052-2931-452A-BFEE-2A2FF1AFF69E}" type="presOf" srcId="{C4C517B0-B0D3-43D5-A43C-3951AADB2E55}" destId="{53524DB3-3739-4BF3-8F8D-36F48F9652FC}" srcOrd="1" destOrd="0" presId="urn:microsoft.com/office/officeart/2005/8/layout/pyramid1"/>
    <dgm:cxn modelId="{AE4847F7-7B42-4C25-86B6-8A687C512797}" type="presOf" srcId="{47F64213-49EE-4140-BEB9-08E414CDD672}" destId="{6253521C-7EF7-4A65-8CAB-B86D1E79866B}" srcOrd="1" destOrd="0" presId="urn:microsoft.com/office/officeart/2005/8/layout/pyramid1"/>
    <dgm:cxn modelId="{8FAC8667-92A2-4E1E-9D65-826AAE256974}" type="presOf" srcId="{47F64213-49EE-4140-BEB9-08E414CDD672}" destId="{81F253CE-5F0A-460A-825C-F1123B744EDE}" srcOrd="0" destOrd="0" presId="urn:microsoft.com/office/officeart/2005/8/layout/pyramid1"/>
    <dgm:cxn modelId="{8CECF1F9-A04A-477F-88E6-82396775F838}" srcId="{771A59FA-5C2F-484E-8B68-37E293182118}" destId="{DF3E6B81-B251-4CD6-BFDA-1F7660439498}" srcOrd="5" destOrd="0" parTransId="{47AC1D07-ED2F-4807-914E-758F535BE639}" sibTransId="{61C26A6A-B295-409B-A6FE-7B75A2FA8666}"/>
    <dgm:cxn modelId="{7BEE2086-A25C-47EC-900A-0406B89588C1}" type="presOf" srcId="{D673D4DD-EA52-45BF-9F7B-6D6F7FCA304F}" destId="{0EE1716B-C8A1-42B6-B561-86EE8620CE47}" srcOrd="1" destOrd="0" presId="urn:microsoft.com/office/officeart/2005/8/layout/pyramid1"/>
    <dgm:cxn modelId="{8EAAF3F5-E044-46C6-B0EB-00B68E6BBF36}" srcId="{771A59FA-5C2F-484E-8B68-37E293182118}" destId="{632E04A3-C668-4C52-AD7B-6A6A201FA0FE}" srcOrd="3" destOrd="0" parTransId="{6D79D340-43E4-4178-A593-AB34B89AEA3E}" sibTransId="{67E572A0-D1FA-403B-BA4E-2DE153C75387}"/>
    <dgm:cxn modelId="{535D6EB1-2471-4C0E-A268-12BFD7D8CE04}" srcId="{771A59FA-5C2F-484E-8B68-37E293182118}" destId="{F48F8A4A-7FEC-4611-9322-D94F56DC5B2F}" srcOrd="4" destOrd="0" parTransId="{9784C234-1CD4-4EC6-9FE5-5F7C58FFF33C}" sibTransId="{1D500DF9-7416-4B3F-BDE4-7E30A6F07D93}"/>
    <dgm:cxn modelId="{4D9C45FF-3BF2-45BC-967D-B3C68160C5AF}" type="presOf" srcId="{C4C517B0-B0D3-43D5-A43C-3951AADB2E55}" destId="{975353D5-F271-4BB9-BE08-73BEF29BED73}" srcOrd="0" destOrd="0" presId="urn:microsoft.com/office/officeart/2005/8/layout/pyramid1"/>
    <dgm:cxn modelId="{02EE2F7D-99CD-4C6C-A711-3336ADC90149}" type="presOf" srcId="{DF3E6B81-B251-4CD6-BFDA-1F7660439498}" destId="{F6D8A1A6-9E45-4B4A-A121-EB16564462D4}" srcOrd="0" destOrd="0" presId="urn:microsoft.com/office/officeart/2005/8/layout/pyramid1"/>
    <dgm:cxn modelId="{1EC2D749-7128-4632-AB27-2FADC2E22395}" type="presOf" srcId="{F81D0611-D1E2-46B6-8B8B-A1169B9AEEF3}" destId="{A0DAFE8F-8EC3-455F-A5D7-64AACE91CE29}" srcOrd="1" destOrd="0" presId="urn:microsoft.com/office/officeart/2005/8/layout/pyramid1"/>
    <dgm:cxn modelId="{25DD22C6-C470-4271-B317-595C7714CD1F}" type="presOf" srcId="{632E04A3-C668-4C52-AD7B-6A6A201FA0FE}" destId="{9B84E30B-C3E8-494F-9472-65DD21C6EAC0}" srcOrd="1" destOrd="0" presId="urn:microsoft.com/office/officeart/2005/8/layout/pyramid1"/>
    <dgm:cxn modelId="{3D804808-6E91-4AED-B3C3-7B3AEF76138F}" type="presOf" srcId="{D673D4DD-EA52-45BF-9F7B-6D6F7FCA304F}" destId="{364079B8-1034-4E91-A8F4-A5BA99EBBA5F}" srcOrd="0" destOrd="0" presId="urn:microsoft.com/office/officeart/2005/8/layout/pyramid1"/>
    <dgm:cxn modelId="{826A89A5-F9D4-43B2-93F7-A87ED4BFCBB6}" srcId="{771A59FA-5C2F-484E-8B68-37E293182118}" destId="{D673D4DD-EA52-45BF-9F7B-6D6F7FCA304F}" srcOrd="6" destOrd="0" parTransId="{2A99B582-8FB3-4C13-A6B2-733128FED6E5}" sibTransId="{088C3085-42D4-4E5B-A769-41353BE01DE5}"/>
    <dgm:cxn modelId="{3EFA95F4-3A52-4938-BAD3-C370703D8F82}" type="presParOf" srcId="{FB4B13D1-A6E4-4EED-927C-88F90DFBB317}" destId="{7E46B796-1A8E-4374-B961-6559DE36EB18}" srcOrd="0" destOrd="0" presId="urn:microsoft.com/office/officeart/2005/8/layout/pyramid1"/>
    <dgm:cxn modelId="{6CF06DBF-BE59-46F6-8D55-18654773F843}" type="presParOf" srcId="{7E46B796-1A8E-4374-B961-6559DE36EB18}" destId="{81F253CE-5F0A-460A-825C-F1123B744EDE}" srcOrd="0" destOrd="0" presId="urn:microsoft.com/office/officeart/2005/8/layout/pyramid1"/>
    <dgm:cxn modelId="{6812AB88-548C-451D-A729-C24C6D030874}" type="presParOf" srcId="{7E46B796-1A8E-4374-B961-6559DE36EB18}" destId="{6253521C-7EF7-4A65-8CAB-B86D1E79866B}" srcOrd="1" destOrd="0" presId="urn:microsoft.com/office/officeart/2005/8/layout/pyramid1"/>
    <dgm:cxn modelId="{5B55FA06-77FD-4C0E-AD56-AC015366739F}" type="presParOf" srcId="{FB4B13D1-A6E4-4EED-927C-88F90DFBB317}" destId="{FB096F46-A963-4560-8ADB-446B0D279513}" srcOrd="1" destOrd="0" presId="urn:microsoft.com/office/officeart/2005/8/layout/pyramid1"/>
    <dgm:cxn modelId="{0E038B76-6E11-4DF7-AACA-54E21DCCA85E}" type="presParOf" srcId="{FB096F46-A963-4560-8ADB-446B0D279513}" destId="{D58B18EF-00CE-403A-A930-A8BCE2E6EBC1}" srcOrd="0" destOrd="0" presId="urn:microsoft.com/office/officeart/2005/8/layout/pyramid1"/>
    <dgm:cxn modelId="{342A2EE0-F1AB-4710-BAA3-5F29FBF2A370}" type="presParOf" srcId="{FB096F46-A963-4560-8ADB-446B0D279513}" destId="{A0DAFE8F-8EC3-455F-A5D7-64AACE91CE29}" srcOrd="1" destOrd="0" presId="urn:microsoft.com/office/officeart/2005/8/layout/pyramid1"/>
    <dgm:cxn modelId="{2E2D5A39-8448-4343-BF2B-4F3E5C3ADE53}" type="presParOf" srcId="{FB4B13D1-A6E4-4EED-927C-88F90DFBB317}" destId="{32BF19BA-C8DB-4A4D-A174-1F0DAFDB701C}" srcOrd="2" destOrd="0" presId="urn:microsoft.com/office/officeart/2005/8/layout/pyramid1"/>
    <dgm:cxn modelId="{AA369A68-4C8D-4A7E-A413-DBCE3ADB7C83}" type="presParOf" srcId="{32BF19BA-C8DB-4A4D-A174-1F0DAFDB701C}" destId="{975353D5-F271-4BB9-BE08-73BEF29BED73}" srcOrd="0" destOrd="0" presId="urn:microsoft.com/office/officeart/2005/8/layout/pyramid1"/>
    <dgm:cxn modelId="{9BCBE57F-0545-48AF-B552-9F7D5750DDFA}" type="presParOf" srcId="{32BF19BA-C8DB-4A4D-A174-1F0DAFDB701C}" destId="{53524DB3-3739-4BF3-8F8D-36F48F9652FC}" srcOrd="1" destOrd="0" presId="urn:microsoft.com/office/officeart/2005/8/layout/pyramid1"/>
    <dgm:cxn modelId="{F5120CAF-631A-46D3-A444-B56C26FE88B0}" type="presParOf" srcId="{FB4B13D1-A6E4-4EED-927C-88F90DFBB317}" destId="{817A2157-327A-4E61-B7EA-065EF46DD9BF}" srcOrd="3" destOrd="0" presId="urn:microsoft.com/office/officeart/2005/8/layout/pyramid1"/>
    <dgm:cxn modelId="{AE3ADA60-3258-4F28-ADE2-41B729288480}" type="presParOf" srcId="{817A2157-327A-4E61-B7EA-065EF46DD9BF}" destId="{B76B2C45-B683-4610-A12A-7E0888FD3968}" srcOrd="0" destOrd="0" presId="urn:microsoft.com/office/officeart/2005/8/layout/pyramid1"/>
    <dgm:cxn modelId="{D1D7BE7F-1617-4115-95DC-FC38258116C1}" type="presParOf" srcId="{817A2157-327A-4E61-B7EA-065EF46DD9BF}" destId="{9B84E30B-C3E8-494F-9472-65DD21C6EAC0}" srcOrd="1" destOrd="0" presId="urn:microsoft.com/office/officeart/2005/8/layout/pyramid1"/>
    <dgm:cxn modelId="{D107957F-BEFF-4654-BA32-E85B0B469A4A}" type="presParOf" srcId="{FB4B13D1-A6E4-4EED-927C-88F90DFBB317}" destId="{3F6B86AC-BF20-4944-8AD2-3416380D7D6A}" srcOrd="4" destOrd="0" presId="urn:microsoft.com/office/officeart/2005/8/layout/pyramid1"/>
    <dgm:cxn modelId="{B5D27805-E8BB-4D24-A281-AF1AE2C3B45B}" type="presParOf" srcId="{3F6B86AC-BF20-4944-8AD2-3416380D7D6A}" destId="{BF7613F0-3E98-4833-B772-F3465523649B}" srcOrd="0" destOrd="0" presId="urn:microsoft.com/office/officeart/2005/8/layout/pyramid1"/>
    <dgm:cxn modelId="{9037D7DC-31DA-41A2-AAF1-66F4D800C9B9}" type="presParOf" srcId="{3F6B86AC-BF20-4944-8AD2-3416380D7D6A}" destId="{A9B6B845-8684-4A86-9A65-2520D1F40146}" srcOrd="1" destOrd="0" presId="urn:microsoft.com/office/officeart/2005/8/layout/pyramid1"/>
    <dgm:cxn modelId="{4954B59E-A5CA-4708-A9F1-95EDA3B75529}" type="presParOf" srcId="{FB4B13D1-A6E4-4EED-927C-88F90DFBB317}" destId="{5F084593-FD71-4EFE-8F82-B1B7A294CEF4}" srcOrd="5" destOrd="0" presId="urn:microsoft.com/office/officeart/2005/8/layout/pyramid1"/>
    <dgm:cxn modelId="{3219F461-6194-458D-9FBF-984F45B53538}" type="presParOf" srcId="{5F084593-FD71-4EFE-8F82-B1B7A294CEF4}" destId="{F6D8A1A6-9E45-4B4A-A121-EB16564462D4}" srcOrd="0" destOrd="0" presId="urn:microsoft.com/office/officeart/2005/8/layout/pyramid1"/>
    <dgm:cxn modelId="{9AC40B12-FBCB-4705-829D-711060CB896E}" type="presParOf" srcId="{5F084593-FD71-4EFE-8F82-B1B7A294CEF4}" destId="{31B78682-5412-4AA9-A8D3-8C23A150C512}" srcOrd="1" destOrd="0" presId="urn:microsoft.com/office/officeart/2005/8/layout/pyramid1"/>
    <dgm:cxn modelId="{F2949FC3-C717-49FD-89D6-9068DA3187E2}" type="presParOf" srcId="{FB4B13D1-A6E4-4EED-927C-88F90DFBB317}" destId="{E1E738C2-F063-4CB7-BA9D-84AD16A81E2E}" srcOrd="6" destOrd="0" presId="urn:microsoft.com/office/officeart/2005/8/layout/pyramid1"/>
    <dgm:cxn modelId="{BD0EBA76-0528-4277-B6B2-251B8BBFEC6D}" type="presParOf" srcId="{E1E738C2-F063-4CB7-BA9D-84AD16A81E2E}" destId="{364079B8-1034-4E91-A8F4-A5BA99EBBA5F}" srcOrd="0" destOrd="0" presId="urn:microsoft.com/office/officeart/2005/8/layout/pyramid1"/>
    <dgm:cxn modelId="{D94E2830-102B-49CE-A4B9-6D01C405BB44}" type="presParOf" srcId="{E1E738C2-F063-4CB7-BA9D-84AD16A81E2E}" destId="{0EE1716B-C8A1-42B6-B561-86EE8620CE47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F253CE-5F0A-460A-825C-F1123B744EDE}">
      <dsp:nvSpPr>
        <dsp:cNvPr id="0" name=""/>
        <dsp:cNvSpPr/>
      </dsp:nvSpPr>
      <dsp:spPr>
        <a:xfrm>
          <a:off x="2971044" y="0"/>
          <a:ext cx="990348" cy="529921"/>
        </a:xfrm>
        <a:prstGeom prst="trapezoid">
          <a:avLst>
            <a:gd name="adj" fmla="val 93443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Лекція</a:t>
          </a:r>
          <a:r>
            <a:rPr lang="uk-UA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– 5 %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971044" y="0"/>
        <a:ext cx="990348" cy="529921"/>
      </dsp:txXfrm>
    </dsp:sp>
    <dsp:sp modelId="{D58B18EF-00CE-403A-A930-A8BCE2E6EBC1}">
      <dsp:nvSpPr>
        <dsp:cNvPr id="0" name=""/>
        <dsp:cNvSpPr/>
      </dsp:nvSpPr>
      <dsp:spPr>
        <a:xfrm>
          <a:off x="2475870" y="529921"/>
          <a:ext cx="1980696" cy="529921"/>
        </a:xfrm>
        <a:prstGeom prst="trapezoid">
          <a:avLst>
            <a:gd name="adj" fmla="val 93443"/>
          </a:avLst>
        </a:prstGeom>
        <a:solidFill>
          <a:schemeClr val="accent5">
            <a:hueOff val="-1225557"/>
            <a:satOff val="-1705"/>
            <a:lumOff val="-654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Використання підручників – 10 %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822492" y="529921"/>
        <a:ext cx="1287452" cy="529921"/>
      </dsp:txXfrm>
    </dsp:sp>
    <dsp:sp modelId="{975353D5-F271-4BB9-BE08-73BEF29BED73}">
      <dsp:nvSpPr>
        <dsp:cNvPr id="0" name=""/>
        <dsp:cNvSpPr/>
      </dsp:nvSpPr>
      <dsp:spPr>
        <a:xfrm>
          <a:off x="1980696" y="1059842"/>
          <a:ext cx="2971044" cy="529921"/>
        </a:xfrm>
        <a:prstGeom prst="trapezoid">
          <a:avLst>
            <a:gd name="adj" fmla="val 93443"/>
          </a:avLst>
        </a:prstGeom>
        <a:solidFill>
          <a:schemeClr val="accent5">
            <a:hueOff val="-2451115"/>
            <a:satOff val="-3409"/>
            <a:lumOff val="-1307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Фільми – 20 %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500629" y="1059842"/>
        <a:ext cx="1931179" cy="529921"/>
      </dsp:txXfrm>
    </dsp:sp>
    <dsp:sp modelId="{B76B2C45-B683-4610-A12A-7E0888FD3968}">
      <dsp:nvSpPr>
        <dsp:cNvPr id="0" name=""/>
        <dsp:cNvSpPr/>
      </dsp:nvSpPr>
      <dsp:spPr>
        <a:xfrm>
          <a:off x="1485522" y="1589763"/>
          <a:ext cx="3961393" cy="529921"/>
        </a:xfrm>
        <a:prstGeom prst="trapezoid">
          <a:avLst>
            <a:gd name="adj" fmla="val 93443"/>
          </a:avLst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Демонстрація – 30 %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178766" y="1589763"/>
        <a:ext cx="2574905" cy="529921"/>
      </dsp:txXfrm>
    </dsp:sp>
    <dsp:sp modelId="{BF7613F0-3E98-4833-B772-F3465523649B}">
      <dsp:nvSpPr>
        <dsp:cNvPr id="0" name=""/>
        <dsp:cNvSpPr/>
      </dsp:nvSpPr>
      <dsp:spPr>
        <a:xfrm>
          <a:off x="990348" y="2119684"/>
          <a:ext cx="4951741" cy="529921"/>
        </a:xfrm>
        <a:prstGeom prst="trapezoid">
          <a:avLst>
            <a:gd name="adj" fmla="val 93443"/>
          </a:avLst>
        </a:prstGeom>
        <a:solidFill>
          <a:schemeClr val="accent5">
            <a:hueOff val="-4902230"/>
            <a:satOff val="-6819"/>
            <a:lumOff val="-2615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Групова дискусія – 50 %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856903" y="2119684"/>
        <a:ext cx="3218631" cy="529921"/>
      </dsp:txXfrm>
    </dsp:sp>
    <dsp:sp modelId="{F6D8A1A6-9E45-4B4A-A121-EB16564462D4}">
      <dsp:nvSpPr>
        <dsp:cNvPr id="0" name=""/>
        <dsp:cNvSpPr/>
      </dsp:nvSpPr>
      <dsp:spPr>
        <a:xfrm>
          <a:off x="495174" y="2649605"/>
          <a:ext cx="5942089" cy="529921"/>
        </a:xfrm>
        <a:prstGeom prst="trapezoid">
          <a:avLst>
            <a:gd name="adj" fmla="val 93443"/>
          </a:avLst>
        </a:prstGeom>
        <a:solidFill>
          <a:schemeClr val="accent5">
            <a:hueOff val="-6127787"/>
            <a:satOff val="-8523"/>
            <a:lumOff val="-3268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Практичне застосування навичок – 75 %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535039" y="2649605"/>
        <a:ext cx="3862358" cy="529921"/>
      </dsp:txXfrm>
    </dsp:sp>
    <dsp:sp modelId="{364079B8-1034-4E91-A8F4-A5BA99EBBA5F}">
      <dsp:nvSpPr>
        <dsp:cNvPr id="0" name=""/>
        <dsp:cNvSpPr/>
      </dsp:nvSpPr>
      <dsp:spPr>
        <a:xfrm>
          <a:off x="0" y="3179526"/>
          <a:ext cx="6932438" cy="529921"/>
        </a:xfrm>
        <a:prstGeom prst="trapezoid">
          <a:avLst>
            <a:gd name="adj" fmla="val 93443"/>
          </a:avLst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>
              <a:latin typeface="Times New Roman" panose="02020603050405020304" pitchFamily="18" charset="0"/>
              <a:cs typeface="Times New Roman" panose="02020603050405020304" pitchFamily="18" charset="0"/>
            </a:rPr>
            <a:t>Навчання інших – 90%</a:t>
          </a:r>
          <a:endParaRPr lang="ru-RU" sz="20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213176" y="3179526"/>
        <a:ext cx="4506084" cy="52992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494DF1-BC33-4EA7-8C95-0DB2DF6BDA32}" type="datetimeFigureOut">
              <a:rPr lang="ru-RU" smtClean="0"/>
              <a:t>13.12.2016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B9EB9-A35E-4998-A3CE-361BC70714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16489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82D072-FAD1-47F7-8716-23CBC43A712C}" type="datetimeFigureOut">
              <a:rPr lang="uk-UA" smtClean="0"/>
              <a:pPr/>
              <a:t>13.12.2016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89AD4D-AA5F-4080-BC27-184C29498A51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153049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4196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39444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/>
        </p:spPr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uk-UA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43089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7D3D5-F438-4200-BEB1-1C9D45366BE8}" type="datetimeFigureOut">
              <a:rPr lang="uk-UA" smtClean="0"/>
              <a:pPr/>
              <a:t>13.12.2016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835DB-4905-41C6-BE22-CAFB452DA55D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16928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7D3D5-F438-4200-BEB1-1C9D45366BE8}" type="datetimeFigureOut">
              <a:rPr lang="uk-UA" smtClean="0"/>
              <a:pPr/>
              <a:t>13.12.2016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835DB-4905-41C6-BE22-CAFB452DA55D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664775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7D3D5-F438-4200-BEB1-1C9D45366BE8}" type="datetimeFigureOut">
              <a:rPr lang="uk-UA" smtClean="0"/>
              <a:pPr/>
              <a:t>13.12.2016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835DB-4905-41C6-BE22-CAFB452DA55D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462003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>
  <p:cSld name="Заголовок, два объект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609600" y="3938589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6197600" y="1600204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BA29EF81-C1CE-4443-9D73-CB453A54951F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59156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3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34943-F9F0-48E2-AF42-482483F1435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Особливості моніторингу якості навчального процесу при викладанні педіатрії як профільного предмету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09470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0ED69-39D0-4B58-91E9-6CFA32F09CC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Особливості моніторингу якості навчального процесу при викладанні педіатрії як профільного предмету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17530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1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A56B2-72ED-443E-B98D-7A7F71C7C46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Особливості моніторингу якості навчального процесу при викладанні педіатрії як профільного предмету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05345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9A8A-B5D2-417C-BC6D-506E9C8D30B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Особливості моніторингу якості навчального процесу при викладанні педіатрії як профільного предмету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78112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74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74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E3F1F-4722-4F8B-80F3-60CF259789E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Особливості моніторингу якості навчального процесу при викладанні педіатрії як профільного предмету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10238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90D27-C2BF-48B3-844B-BBE23E44A0C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Особливості моніторингу якості навчального процесу при викладанні педіатрії як профільного предмету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74834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BDF69-DD90-4463-AE54-852E5414BAB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Особливості моніторингу якості навчального процесу при викладанні педіатрії як профільного предмету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1723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7D3D5-F438-4200-BEB1-1C9D45366BE8}" type="datetimeFigureOut">
              <a:rPr lang="uk-UA" smtClean="0"/>
              <a:pPr/>
              <a:t>13.12.2016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835DB-4905-41C6-BE22-CAFB452DA55D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293026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02F75-8A9C-4A0A-80D9-70AD87CA3E1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Особливості моніторингу якості навчального процесу при викладанні педіатрії як профільного предмету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688687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15535-1088-4C08-BEAE-9510B640B1C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Особливості моніторингу якості навчального процесу при викладанні педіатрії як профільного предмету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28374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D5C79-7F8A-4096-9478-66388223CD0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Особливості моніторингу якості навчального процесу при викладанні педіатрії як профільного предмету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95076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1E844-A887-47D4-BD08-C38945B2CB3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Особливості моніторингу якості навчального процесу при викладанні педіатрії як профільного предмету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9944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49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49" y="458948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7D3D5-F438-4200-BEB1-1C9D45366BE8}" type="datetimeFigureOut">
              <a:rPr lang="uk-UA" smtClean="0"/>
              <a:pPr/>
              <a:t>13.12.2016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835DB-4905-41C6-BE22-CAFB452DA55D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302919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7D3D5-F438-4200-BEB1-1C9D45366BE8}" type="datetimeFigureOut">
              <a:rPr lang="uk-UA" smtClean="0"/>
              <a:pPr/>
              <a:t>13.12.2016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835DB-4905-41C6-BE22-CAFB452DA55D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619602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7D3D5-F438-4200-BEB1-1C9D45366BE8}" type="datetimeFigureOut">
              <a:rPr lang="uk-UA" smtClean="0"/>
              <a:pPr/>
              <a:t>13.12.2016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835DB-4905-41C6-BE22-CAFB452DA55D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184592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7D3D5-F438-4200-BEB1-1C9D45366BE8}" type="datetimeFigureOut">
              <a:rPr lang="uk-UA" smtClean="0"/>
              <a:pPr/>
              <a:t>13.12.2016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835DB-4905-41C6-BE22-CAFB452DA55D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645137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7D3D5-F438-4200-BEB1-1C9D45366BE8}" type="datetimeFigureOut">
              <a:rPr lang="uk-UA" smtClean="0"/>
              <a:pPr/>
              <a:t>13.12.2016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835DB-4905-41C6-BE22-CAFB452DA55D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55520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7D3D5-F438-4200-BEB1-1C9D45366BE8}" type="datetimeFigureOut">
              <a:rPr lang="uk-UA" smtClean="0"/>
              <a:pPr/>
              <a:t>13.12.2016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835DB-4905-41C6-BE22-CAFB452DA55D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552148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7D3D5-F438-4200-BEB1-1C9D45366BE8}" type="datetimeFigureOut">
              <a:rPr lang="uk-UA" smtClean="0"/>
              <a:pPr/>
              <a:t>13.12.2016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835DB-4905-41C6-BE22-CAFB452DA55D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85437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07D3D5-F438-4200-BEB1-1C9D45366BE8}" type="datetimeFigureOut">
              <a:rPr lang="uk-UA" smtClean="0"/>
              <a:pPr/>
              <a:t>13.12.2016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7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B835DB-4905-41C6-BE22-CAFB452DA55D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08158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4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6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009F55-0196-43BF-B3B8-CA7879D4FDC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6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Особливості моніторингу якості навчального процесу при викладанні педіатрії як профільного предмету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6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5355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.jpeg"/><Relationship Id="rId5" Type="http://schemas.openxmlformats.org/officeDocument/2006/relationships/image" Target="../media/image40.jpeg"/><Relationship Id="rId4" Type="http://schemas.openxmlformats.org/officeDocument/2006/relationships/image" Target="../media/image3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3.gif"/><Relationship Id="rId5" Type="http://schemas.openxmlformats.org/officeDocument/2006/relationships/image" Target="../media/image42.jpeg"/><Relationship Id="rId4" Type="http://schemas.openxmlformats.org/officeDocument/2006/relationships/image" Target="../media/image1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gif"/><Relationship Id="rId4" Type="http://schemas.openxmlformats.org/officeDocument/2006/relationships/image" Target="../media/image44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5388" y="1623149"/>
            <a:ext cx="11454939" cy="2511078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Симу</a:t>
            </a:r>
            <a:r>
              <a:rPr lang="uk-UA" dirty="0" err="1" smtClean="0"/>
              <a:t>ляційні</a:t>
            </a:r>
            <a:r>
              <a:rPr lang="uk-UA" dirty="0" smtClean="0"/>
              <a:t> методи викладання профільних дисциплін на </a:t>
            </a:r>
            <a:r>
              <a:rPr lang="uk-UA" dirty="0" err="1" smtClean="0"/>
              <a:t>додипломному</a:t>
            </a:r>
            <a:r>
              <a:rPr lang="uk-UA" dirty="0" smtClean="0"/>
              <a:t> етапі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2264" y="4080976"/>
            <a:ext cx="11718079" cy="14214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 smtClean="0"/>
              <a:t>Проф. </a:t>
            </a:r>
            <a:r>
              <a:rPr lang="uk-UA" dirty="0" err="1" smtClean="0"/>
              <a:t>Гончарь</a:t>
            </a:r>
            <a:r>
              <a:rPr lang="uk-UA" dirty="0" smtClean="0"/>
              <a:t> М.О., </a:t>
            </a:r>
            <a:r>
              <a:rPr lang="uk-UA" dirty="0" err="1" smtClean="0"/>
              <a:t>проф</a:t>
            </a:r>
            <a:r>
              <a:rPr lang="uk-UA" dirty="0" smtClean="0"/>
              <a:t> </a:t>
            </a:r>
            <a:r>
              <a:rPr lang="uk-UA" dirty="0" err="1" smtClean="0"/>
              <a:t>Лупаольцов</a:t>
            </a:r>
            <a:r>
              <a:rPr lang="uk-UA" dirty="0" smtClean="0"/>
              <a:t> В.І., </a:t>
            </a:r>
            <a:r>
              <a:rPr lang="uk-UA" dirty="0" err="1" smtClean="0"/>
              <a:t>д.мед.н</a:t>
            </a:r>
            <a:r>
              <a:rPr lang="uk-UA" dirty="0" smtClean="0"/>
              <a:t>. Волкова Ю.В., проф. Бабак О.Я., проф. </a:t>
            </a:r>
            <a:r>
              <a:rPr lang="uk-UA" dirty="0" err="1" smtClean="0"/>
              <a:t>Кравчун</a:t>
            </a:r>
            <a:r>
              <a:rPr lang="uk-UA" dirty="0" smtClean="0"/>
              <a:t> П.Г., проф. </a:t>
            </a:r>
            <a:r>
              <a:rPr lang="uk-UA" dirty="0" err="1" smtClean="0"/>
              <a:t>Щербіна</a:t>
            </a:r>
            <a:r>
              <a:rPr lang="uk-UA" dirty="0" smtClean="0"/>
              <a:t> М.О., проф. Паращук Ю.С., проф. Шевченко Р.С.</a:t>
            </a:r>
            <a:endParaRPr lang="uk-UA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76200"/>
            <a:ext cx="11970327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dirty="0" smtClean="0">
                <a:solidFill>
                  <a:srgbClr val="000000"/>
                </a:solidFill>
                <a:latin typeface="Franklin Gothic Medium" pitchFamily="34" charset="0"/>
              </a:rPr>
              <a:t>ХАРКІВСЬКИЙ НАЦІОНАЛЬНИЙ МЕДИЧНИЙ УНІВЕРСИТЕТ</a:t>
            </a:r>
            <a:r>
              <a:rPr lang="ru-RU" dirty="0">
                <a:solidFill>
                  <a:srgbClr val="000000"/>
                </a:solidFill>
                <a:latin typeface="Franklin Gothic Medium" pitchFamily="34" charset="0"/>
              </a:rPr>
              <a:t/>
            </a:r>
            <a:br>
              <a:rPr lang="ru-RU" dirty="0">
                <a:solidFill>
                  <a:srgbClr val="000000"/>
                </a:solidFill>
                <a:latin typeface="Franklin Gothic Medium" pitchFamily="34" charset="0"/>
              </a:rPr>
            </a:br>
            <a:r>
              <a:rPr lang="ru-RU" dirty="0">
                <a:solidFill>
                  <a:srgbClr val="000000"/>
                </a:solidFill>
                <a:latin typeface="Franklin Gothic Medium" pitchFamily="34" charset="0"/>
              </a:rPr>
              <a:t>(ректор член.</a:t>
            </a:r>
            <a:r>
              <a:rPr lang="en-US" dirty="0">
                <a:solidFill>
                  <a:srgbClr val="000000"/>
                </a:solidFill>
                <a:latin typeface="Franklin Gothic Medium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Franklin Gothic Medium" pitchFamily="34" charset="0"/>
              </a:rPr>
              <a:t>кор</a:t>
            </a:r>
            <a:r>
              <a:rPr lang="ru-RU" dirty="0">
                <a:solidFill>
                  <a:srgbClr val="000000"/>
                </a:solidFill>
                <a:latin typeface="Franklin Gothic Medium" pitchFamily="34" charset="0"/>
              </a:rPr>
              <a:t>. НАМН </a:t>
            </a:r>
            <a:r>
              <a:rPr lang="ru-RU" dirty="0" err="1" smtClean="0">
                <a:solidFill>
                  <a:srgbClr val="000000"/>
                </a:solidFill>
                <a:latin typeface="Franklin Gothic Medium" pitchFamily="34" charset="0"/>
              </a:rPr>
              <a:t>України</a:t>
            </a:r>
            <a:r>
              <a:rPr lang="ru-RU" dirty="0" smtClean="0">
                <a:solidFill>
                  <a:srgbClr val="000000"/>
                </a:solidFill>
                <a:latin typeface="Franklin Gothic Medium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Franklin Gothic Medium" pitchFamily="34" charset="0"/>
              </a:rPr>
              <a:t>проф.</a:t>
            </a:r>
            <a:r>
              <a:rPr lang="en-US" dirty="0">
                <a:solidFill>
                  <a:srgbClr val="000000"/>
                </a:solidFill>
                <a:latin typeface="Franklin Gothic Medium" pitchFamily="34" charset="0"/>
              </a:rPr>
              <a:t> </a:t>
            </a:r>
            <a:r>
              <a:rPr lang="ru-RU" dirty="0" err="1" smtClean="0">
                <a:solidFill>
                  <a:srgbClr val="000000"/>
                </a:solidFill>
                <a:latin typeface="Franklin Gothic Medium" pitchFamily="34" charset="0"/>
              </a:rPr>
              <a:t>Лісовий</a:t>
            </a:r>
            <a:r>
              <a:rPr lang="ru-RU" dirty="0" smtClean="0">
                <a:solidFill>
                  <a:srgbClr val="000000"/>
                </a:solidFill>
                <a:latin typeface="Franklin Gothic Medium" pitchFamily="34" charset="0"/>
              </a:rPr>
              <a:t> В.М.)</a:t>
            </a:r>
            <a:r>
              <a:rPr lang="ru-RU" dirty="0">
                <a:solidFill>
                  <a:srgbClr val="000000"/>
                </a:solidFill>
                <a:latin typeface="Franklin Gothic Medium" pitchFamily="34" charset="0"/>
              </a:rPr>
              <a:t/>
            </a:r>
            <a:br>
              <a:rPr lang="ru-RU" dirty="0">
                <a:solidFill>
                  <a:srgbClr val="000000"/>
                </a:solidFill>
                <a:latin typeface="Franklin Gothic Medium" pitchFamily="34" charset="0"/>
              </a:rPr>
            </a:br>
            <a:endParaRPr lang="ru-RU" dirty="0">
              <a:solidFill>
                <a:srgbClr val="000000"/>
              </a:solidFill>
              <a:latin typeface="Franklin Gothic Medium" pitchFamily="34" charset="0"/>
            </a:endParaRPr>
          </a:p>
        </p:txBody>
      </p:sp>
      <p:pic>
        <p:nvPicPr>
          <p:cNvPr id="5" name="Рисунок 5" descr="KNMU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264" y="76201"/>
            <a:ext cx="1976215" cy="1939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75357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2607" y="365127"/>
            <a:ext cx="11524593" cy="1038005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Базові</a:t>
            </a:r>
            <a:r>
              <a:rPr lang="ru-RU" dirty="0" smtClean="0"/>
              <a:t> </a:t>
            </a:r>
            <a:r>
              <a:rPr lang="ru-RU" dirty="0" err="1" smtClean="0"/>
              <a:t>принципи</a:t>
            </a:r>
            <a:r>
              <a:rPr lang="ru-RU" dirty="0" smtClean="0"/>
              <a:t> </a:t>
            </a:r>
            <a:r>
              <a:rPr lang="ru-RU" dirty="0" err="1" smtClean="0"/>
              <a:t>організації</a:t>
            </a:r>
            <a:r>
              <a:rPr lang="ru-RU" dirty="0" smtClean="0"/>
              <a:t> </a:t>
            </a:r>
            <a:r>
              <a:rPr lang="ru-RU" dirty="0" err="1" smtClean="0"/>
              <a:t>навчання</a:t>
            </a:r>
            <a:r>
              <a:rPr lang="ru-RU" dirty="0" smtClean="0"/>
              <a:t> у </a:t>
            </a:r>
            <a:r>
              <a:rPr lang="ru-RU" dirty="0" err="1" smtClean="0"/>
              <a:t>симуляційно-тренінговому</a:t>
            </a:r>
            <a:r>
              <a:rPr lang="ru-RU" dirty="0" smtClean="0"/>
              <a:t> </a:t>
            </a:r>
            <a:r>
              <a:rPr lang="ru-RU" dirty="0" err="1" smtClean="0"/>
              <a:t>центрі</a:t>
            </a:r>
            <a:r>
              <a:rPr lang="ru-RU" dirty="0" smtClean="0"/>
              <a:t>: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Навчання на першому етапі включає лекційний матеріал на основі сучасних підходів до діагностики та лікування</a:t>
            </a:r>
          </a:p>
          <a:p>
            <a:r>
              <a:rPr lang="uk-UA" dirty="0" smtClean="0"/>
              <a:t>Відпрацювання індивідуальних практичних навичок, вміння працювати в команді і комунікативних зав’язків.</a:t>
            </a:r>
          </a:p>
          <a:p>
            <a:r>
              <a:rPr lang="uk-UA" dirty="0" smtClean="0"/>
              <a:t>Обробка та аналіз навченими результатів власної активності та ефективності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299166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5496"/>
            <a:ext cx="11811000" cy="974943"/>
          </a:xfrm>
        </p:spPr>
        <p:txBody>
          <a:bodyPr>
            <a:normAutofit/>
          </a:bodyPr>
          <a:lstStyle/>
          <a:p>
            <a:pPr algn="r"/>
            <a:r>
              <a:rPr lang="uk-UA" sz="2800" b="1" i="1" dirty="0"/>
              <a:t>Удача - це коли ваша підготовка адекватна вашому шансу. </a:t>
            </a:r>
            <a:br>
              <a:rPr lang="uk-UA" sz="2800" b="1" i="1" dirty="0"/>
            </a:br>
            <a:r>
              <a:rPr lang="uk-UA" sz="2800" b="1" i="1" dirty="0"/>
              <a:t>Томас Едісон</a:t>
            </a:r>
            <a:r>
              <a:rPr lang="uk-UA" sz="2800" dirty="0" smtClean="0"/>
              <a:t>.</a:t>
            </a:r>
            <a:endParaRPr lang="uk-UA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258067"/>
            <a:ext cx="11950263" cy="5253092"/>
          </a:xfrm>
        </p:spPr>
        <p:txBody>
          <a:bodyPr>
            <a:normAutofit/>
          </a:bodyPr>
          <a:lstStyle/>
          <a:p>
            <a:r>
              <a:rPr lang="uk-UA" dirty="0" smtClean="0"/>
              <a:t>Усвідомлення, яке представляє собою самоаналіз визначення власних сильних і слабких сторін, є ключовим моментом у засвоєнні досліджуваного матеріалу і стимулом до подальшого вдосконалення.</a:t>
            </a:r>
          </a:p>
          <a:p>
            <a:r>
              <a:rPr lang="uk-UA" dirty="0" smtClean="0"/>
              <a:t>Зворотній зв'язок, завдяки якому проводиться адекватна оцінка ефективності курсу, дає можливість визначити подальші перспективи професійного росту і розвитку фахівців.</a:t>
            </a:r>
          </a:p>
          <a:p>
            <a:r>
              <a:rPr lang="uk-UA" dirty="0"/>
              <a:t>Основне завдання справжнього </a:t>
            </a:r>
            <a:r>
              <a:rPr lang="uk-UA" dirty="0" err="1"/>
              <a:t>симуляційні</a:t>
            </a:r>
            <a:r>
              <a:rPr lang="uk-UA" dirty="0"/>
              <a:t> курсу - відпрацювання практичного алгоритму дій команди у виборі тактики лікування в різних клінічних ситуаціях з використанням чинного медичного обладнання в умовах, максимально наближених до реальних.</a:t>
            </a:r>
          </a:p>
          <a:p>
            <a:endParaRPr lang="uk-UA" dirty="0" smtClean="0"/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01680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9731" y="191705"/>
            <a:ext cx="10515600" cy="722696"/>
          </a:xfrm>
        </p:spPr>
        <p:txBody>
          <a:bodyPr/>
          <a:lstStyle/>
          <a:p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9904" y="1084650"/>
            <a:ext cx="11556125" cy="3112861"/>
          </a:xfrm>
        </p:spPr>
        <p:txBody>
          <a:bodyPr>
            <a:normAutofit/>
          </a:bodyPr>
          <a:lstStyle/>
          <a:p>
            <a:r>
              <a:rPr lang="ru-RU" dirty="0" smtClean="0"/>
              <a:t>«</a:t>
            </a:r>
            <a:r>
              <a:rPr lang="ru-RU" b="1" i="1" dirty="0"/>
              <a:t>Тренажер - </a:t>
            </a:r>
            <a:r>
              <a:rPr lang="ru-RU" b="1" i="1" dirty="0" err="1"/>
              <a:t>це</a:t>
            </a:r>
            <a:r>
              <a:rPr lang="ru-RU" b="1" i="1" dirty="0"/>
              <a:t> </a:t>
            </a:r>
            <a:r>
              <a:rPr lang="ru-RU" b="1" i="1" dirty="0" err="1"/>
              <a:t>навчальний</a:t>
            </a:r>
            <a:r>
              <a:rPr lang="ru-RU" b="1" i="1" dirty="0"/>
              <a:t> </a:t>
            </a:r>
            <a:r>
              <a:rPr lang="ru-RU" b="1" i="1" dirty="0" err="1"/>
              <a:t>посібник</a:t>
            </a:r>
            <a:r>
              <a:rPr lang="ru-RU" b="1" i="1" dirty="0"/>
              <a:t>, </a:t>
            </a:r>
            <a:r>
              <a:rPr lang="ru-RU" b="1" i="1" dirty="0" err="1"/>
              <a:t>що</a:t>
            </a:r>
            <a:r>
              <a:rPr lang="ru-RU" b="1" i="1" dirty="0"/>
              <a:t> </a:t>
            </a:r>
            <a:r>
              <a:rPr lang="ru-RU" b="1" i="1" dirty="0" err="1"/>
              <a:t>дозволяє</a:t>
            </a:r>
            <a:r>
              <a:rPr lang="ru-RU" b="1" i="1" dirty="0"/>
              <a:t> </a:t>
            </a:r>
            <a:r>
              <a:rPr lang="ru-RU" b="1" i="1" dirty="0" err="1"/>
              <a:t>формувати</a:t>
            </a:r>
            <a:r>
              <a:rPr lang="ru-RU" b="1" i="1" dirty="0"/>
              <a:t> </a:t>
            </a:r>
            <a:r>
              <a:rPr lang="ru-RU" b="1" i="1" dirty="0" err="1"/>
              <a:t>навички</a:t>
            </a:r>
            <a:r>
              <a:rPr lang="ru-RU" b="1" i="1" dirty="0"/>
              <a:t>, </a:t>
            </a:r>
            <a:r>
              <a:rPr lang="ru-RU" b="1" i="1" dirty="0" err="1"/>
              <a:t>необхідні</a:t>
            </a:r>
            <a:r>
              <a:rPr lang="ru-RU" b="1" i="1" dirty="0"/>
              <a:t> в </a:t>
            </a:r>
            <a:r>
              <a:rPr lang="ru-RU" b="1" i="1" dirty="0" err="1"/>
              <a:t>реальних</a:t>
            </a:r>
            <a:r>
              <a:rPr lang="ru-RU" b="1" i="1" dirty="0"/>
              <a:t> </a:t>
            </a:r>
            <a:r>
              <a:rPr lang="ru-RU" b="1" i="1" dirty="0" err="1"/>
              <a:t>умовах</a:t>
            </a:r>
            <a:r>
              <a:rPr lang="ru-RU" b="1" i="1" dirty="0"/>
              <a:t> </a:t>
            </a:r>
            <a:r>
              <a:rPr lang="ru-RU" b="1" i="1" dirty="0" err="1"/>
              <a:t>праці</a:t>
            </a:r>
            <a:r>
              <a:rPr lang="ru-RU" b="1" i="1" dirty="0" smtClean="0"/>
              <a:t>»</a:t>
            </a:r>
            <a:r>
              <a:rPr lang="ru-RU" dirty="0" smtClean="0"/>
              <a:t>. </a:t>
            </a:r>
          </a:p>
          <a:p>
            <a:pPr marL="0" indent="0" algn="r">
              <a:buNone/>
            </a:pPr>
            <a:r>
              <a:rPr lang="ru-RU" sz="2400" i="1" dirty="0" err="1" smtClean="0"/>
              <a:t>К.К.Платонов</a:t>
            </a:r>
            <a:endParaRPr lang="ru-RU" sz="2400" i="1" dirty="0" smtClean="0"/>
          </a:p>
          <a:p>
            <a:endParaRPr lang="ru-RU" dirty="0"/>
          </a:p>
          <a:p>
            <a:pPr marL="0" indent="0">
              <a:buNone/>
            </a:pPr>
            <a:r>
              <a:rPr lang="ru-RU" dirty="0"/>
              <a:t>У </a:t>
            </a:r>
            <a:r>
              <a:rPr lang="ru-RU" dirty="0" err="1"/>
              <a:t>цьому</a:t>
            </a:r>
            <a:r>
              <a:rPr lang="ru-RU" dirty="0"/>
              <a:t> </a:t>
            </a:r>
            <a:r>
              <a:rPr lang="ru-RU" dirty="0" err="1"/>
              <a:t>відмінність</a:t>
            </a:r>
            <a:r>
              <a:rPr lang="ru-RU" dirty="0"/>
              <a:t> тренажера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наочних</a:t>
            </a:r>
            <a:r>
              <a:rPr lang="ru-RU" dirty="0"/>
              <a:t> </a:t>
            </a:r>
            <a:r>
              <a:rPr lang="ru-RU" dirty="0" err="1"/>
              <a:t>посібників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 smtClean="0"/>
              <a:t>сприяють</a:t>
            </a:r>
            <a:r>
              <a:rPr lang="ru-RU" dirty="0" smtClean="0"/>
              <a:t>  </a:t>
            </a:r>
            <a:r>
              <a:rPr lang="ru-RU" dirty="0" err="1" smtClean="0"/>
              <a:t>формуванню</a:t>
            </a:r>
            <a:r>
              <a:rPr lang="ru-RU" dirty="0" smtClean="0"/>
              <a:t> </a:t>
            </a:r>
            <a:r>
              <a:rPr lang="ru-RU" dirty="0" err="1"/>
              <a:t>навичок</a:t>
            </a:r>
            <a:r>
              <a:rPr lang="ru-RU" dirty="0"/>
              <a:t> за </a:t>
            </a:r>
            <a:r>
              <a:rPr lang="ru-RU" dirty="0" err="1"/>
              <a:t>допомогою</a:t>
            </a:r>
            <a:r>
              <a:rPr lang="ru-RU" dirty="0"/>
              <a:t> </a:t>
            </a:r>
            <a:r>
              <a:rPr lang="ru-RU" dirty="0" err="1"/>
              <a:t>знань</a:t>
            </a:r>
            <a:r>
              <a:rPr lang="ru-RU" dirty="0"/>
              <a:t>. </a:t>
            </a:r>
            <a:endParaRPr lang="uk-UA" dirty="0"/>
          </a:p>
          <a:p>
            <a:pPr marL="0" indent="0">
              <a:buNone/>
            </a:pPr>
            <a:endParaRPr lang="uk-UA" dirty="0"/>
          </a:p>
        </p:txBody>
      </p:sp>
      <p:pic>
        <p:nvPicPr>
          <p:cNvPr id="5" name="Рисунок 16" descr="http://cdn3.volusion.com/nqpvm.detql/v/vspfiles/photos/S155-5.jpg?145208820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7830" y="4180343"/>
            <a:ext cx="2987565" cy="1991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10" descr="http://www.medinova.com.ua/ru/wp-content/uploads/2015/simul10/simul9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490" y="4225880"/>
            <a:ext cx="1939159" cy="1900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4717" y="3938704"/>
            <a:ext cx="2461293" cy="2919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люс 3"/>
          <p:cNvSpPr/>
          <p:nvPr/>
        </p:nvSpPr>
        <p:spPr>
          <a:xfrm>
            <a:off x="2427889" y="4673459"/>
            <a:ext cx="914400" cy="91440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Не равно 7"/>
          <p:cNvSpPr/>
          <p:nvPr/>
        </p:nvSpPr>
        <p:spPr>
          <a:xfrm>
            <a:off x="6984124" y="4673459"/>
            <a:ext cx="1907628" cy="914400"/>
          </a:xfrm>
          <a:prstGeom prst="mathNot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5630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255" y="2353445"/>
            <a:ext cx="12025745" cy="2575800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В </a:t>
            </a:r>
            <a:r>
              <a:rPr lang="ru-RU" sz="3200" b="1" dirty="0" err="1" smtClean="0"/>
              <a:t>навчально</a:t>
            </a:r>
            <a:r>
              <a:rPr lang="ru-RU" sz="3200" b="1" dirty="0" smtClean="0"/>
              <a:t> </a:t>
            </a:r>
            <a:r>
              <a:rPr lang="uk-UA" sz="3200" b="1" dirty="0"/>
              <a:t>– </a:t>
            </a:r>
            <a:r>
              <a:rPr lang="uk-UA" sz="3200" b="1" dirty="0" smtClean="0"/>
              <a:t>науковому інституті </a:t>
            </a:r>
            <a:r>
              <a:rPr lang="uk-UA" sz="3200" b="1" dirty="0"/>
              <a:t>якості освіти</a:t>
            </a:r>
            <a:r>
              <a:rPr lang="uk-UA" sz="3200" dirty="0"/>
              <a:t/>
            </a:r>
            <a:br>
              <a:rPr lang="uk-UA" sz="3200" dirty="0"/>
            </a:br>
            <a:r>
              <a:rPr lang="uk-UA" sz="3200" b="1" dirty="0" err="1" smtClean="0"/>
              <a:t>міжкафедральному</a:t>
            </a:r>
            <a:r>
              <a:rPr lang="uk-UA" sz="3200" b="1" dirty="0" smtClean="0"/>
              <a:t> тренінговому центрі  ХНМУ </a:t>
            </a:r>
            <a:r>
              <a:rPr lang="ru-RU" sz="32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створені</a:t>
            </a:r>
            <a:r>
              <a:rPr lang="ru-RU" sz="32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всі</a:t>
            </a:r>
            <a:r>
              <a:rPr lang="ru-RU" sz="32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умови</a:t>
            </a:r>
            <a:r>
              <a:rPr lang="ru-RU" sz="32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для максимально </a:t>
            </a:r>
            <a:r>
              <a:rPr lang="ru-RU" sz="32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ефективного</a:t>
            </a:r>
            <a:r>
              <a:rPr lang="ru-RU" sz="32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32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досконалого</a:t>
            </a:r>
            <a:r>
              <a:rPr lang="ru-RU" sz="32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оволодіювання</a:t>
            </a:r>
            <a:r>
              <a:rPr lang="ru-RU" sz="32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знаннями</a:t>
            </a:r>
            <a:r>
              <a:rPr lang="ru-RU" sz="32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та </a:t>
            </a:r>
            <a:r>
              <a:rPr lang="ru-RU" sz="32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відпрацювання</a:t>
            </a:r>
            <a:r>
              <a:rPr lang="ru-RU" sz="32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основних</a:t>
            </a:r>
            <a:r>
              <a:rPr lang="ru-RU" sz="32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професійних</a:t>
            </a:r>
            <a:r>
              <a:rPr lang="ru-RU" sz="32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навичок</a:t>
            </a:r>
            <a:r>
              <a:rPr lang="ru-RU" sz="32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д</a:t>
            </a:r>
            <a:r>
              <a:rPr lang="uk-UA" sz="3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ля всіх напрямків медичної діяльності.</a:t>
            </a:r>
            <a:endParaRPr lang="uk-UA" sz="3200" dirty="0"/>
          </a:p>
        </p:txBody>
      </p:sp>
      <p:pic>
        <p:nvPicPr>
          <p:cNvPr id="3" name="Рисунок 5" descr="KNMU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3414" y="255309"/>
            <a:ext cx="1976215" cy="1939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88946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522" y="1067383"/>
            <a:ext cx="11935078" cy="799645"/>
          </a:xfrm>
        </p:spPr>
        <p:txBody>
          <a:bodyPr>
            <a:noAutofit/>
          </a:bodyPr>
          <a:lstStyle/>
          <a:p>
            <a:pPr algn="ctr"/>
            <a:r>
              <a:rPr lang="uk-UA" sz="3200" dirty="0" smtClean="0">
                <a:latin typeface="+mn-lt"/>
              </a:rPr>
              <a:t>Використання </a:t>
            </a:r>
            <a:r>
              <a:rPr lang="uk-UA" sz="3200" dirty="0" err="1" smtClean="0">
                <a:latin typeface="+mn-lt"/>
              </a:rPr>
              <a:t>симуляційних</a:t>
            </a:r>
            <a:r>
              <a:rPr lang="uk-UA" sz="3200" dirty="0" smtClean="0">
                <a:latin typeface="+mn-lt"/>
              </a:rPr>
              <a:t> методів на </a:t>
            </a:r>
            <a:r>
              <a:rPr lang="uk-UA" sz="3200" dirty="0" err="1" smtClean="0">
                <a:latin typeface="+mn-lt"/>
              </a:rPr>
              <a:t>додипломному</a:t>
            </a:r>
            <a:r>
              <a:rPr lang="uk-UA" sz="3200" dirty="0" smtClean="0">
                <a:latin typeface="+mn-lt"/>
              </a:rPr>
              <a:t> етапі навчання медиків -  затверджено законодавчо.</a:t>
            </a:r>
            <a:endParaRPr lang="uk-UA" sz="32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521" y="1943229"/>
            <a:ext cx="11815335" cy="4520476"/>
          </a:xfrm>
        </p:spPr>
        <p:txBody>
          <a:bodyPr>
            <a:normAutofit fontScale="92500"/>
          </a:bodyPr>
          <a:lstStyle/>
          <a:p>
            <a:r>
              <a:rPr lang="uk-UA" dirty="0" smtClean="0"/>
              <a:t>В законодавчих актах, стосовно використання муляжів або фантомів, під час </a:t>
            </a:r>
            <a:r>
              <a:rPr lang="uk-UA" dirty="0" err="1" smtClean="0"/>
              <a:t>додипломного</a:t>
            </a:r>
            <a:r>
              <a:rPr lang="uk-UA" dirty="0" smtClean="0"/>
              <a:t> навчання </a:t>
            </a:r>
            <a:r>
              <a:rPr lang="uk-UA" dirty="0" err="1" smtClean="0"/>
              <a:t>неажаль</a:t>
            </a:r>
            <a:r>
              <a:rPr lang="uk-UA" dirty="0" smtClean="0"/>
              <a:t> відсутня чітка регламентація обсягів і правил </a:t>
            </a:r>
            <a:r>
              <a:rPr lang="uk-UA" dirty="0"/>
              <a:t>їх </a:t>
            </a:r>
            <a:r>
              <a:rPr lang="uk-UA" dirty="0" smtClean="0"/>
              <a:t>використання.</a:t>
            </a:r>
            <a:endParaRPr lang="uk-UA" dirty="0"/>
          </a:p>
          <a:p>
            <a:r>
              <a:rPr lang="uk-UA" dirty="0" smtClean="0"/>
              <a:t>Для </a:t>
            </a:r>
            <a:r>
              <a:rPr lang="uk-UA" dirty="0"/>
              <a:t>інтернів і ординаторів в Наказах стверджується, що навчальний симуляції курс повинен становити 108 академічних годин (3 залікові одиниці) для ординаторів та 72 академічних години (2 залікові одиниці) для інтернів;</a:t>
            </a:r>
          </a:p>
          <a:p>
            <a:r>
              <a:rPr lang="uk-UA" dirty="0"/>
              <a:t>Таким чином, законодавчо затверджено, що використання </a:t>
            </a:r>
            <a:r>
              <a:rPr lang="uk-UA" dirty="0" smtClean="0"/>
              <a:t>імітаційного навчання </a:t>
            </a:r>
            <a:r>
              <a:rPr lang="uk-UA" dirty="0"/>
              <a:t>обов'язково для програм середньої, вищої і </a:t>
            </a:r>
            <a:r>
              <a:rPr lang="uk-UA" dirty="0" err="1"/>
              <a:t>післявузівської</a:t>
            </a:r>
            <a:r>
              <a:rPr lang="uk-UA" dirty="0"/>
              <a:t> безперервної медичної освіти та має передувати практиці. </a:t>
            </a:r>
            <a:endParaRPr lang="uk-UA" dirty="0" smtClean="0"/>
          </a:p>
          <a:p>
            <a:r>
              <a:rPr lang="uk-UA" dirty="0" smtClean="0"/>
              <a:t>Проте</a:t>
            </a:r>
            <a:r>
              <a:rPr lang="uk-UA" dirty="0"/>
              <a:t>, необхідно визначити, як має функціонувати цей напрямок для грамотного використання всіх його переваг.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349830" y="0"/>
            <a:ext cx="102937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>
                <a:solidFill>
                  <a:srgbClr val="0070C0"/>
                </a:solidFill>
              </a:rPr>
              <a:t>Харківський національний медичний університет, </a:t>
            </a:r>
            <a:br>
              <a:rPr lang="uk-UA" b="1" dirty="0">
                <a:solidFill>
                  <a:srgbClr val="0070C0"/>
                </a:solidFill>
              </a:rPr>
            </a:br>
            <a:r>
              <a:rPr lang="uk-UA" b="1" dirty="0">
                <a:solidFill>
                  <a:srgbClr val="0070C0"/>
                </a:solidFill>
              </a:rPr>
              <a:t>кафедра </a:t>
            </a:r>
            <a:r>
              <a:rPr lang="uk-UA" b="1" dirty="0" smtClean="0">
                <a:solidFill>
                  <a:srgbClr val="0070C0"/>
                </a:solidFill>
              </a:rPr>
              <a:t>медицини невідкладних станів, анестезіології та інтенсивної терапії </a:t>
            </a:r>
            <a:r>
              <a:rPr lang="uk-UA" b="1" dirty="0" err="1">
                <a:solidFill>
                  <a:srgbClr val="0070C0"/>
                </a:solidFill>
              </a:rPr>
              <a:t>зав.кафедри</a:t>
            </a:r>
            <a:r>
              <a:rPr lang="uk-UA" b="1" dirty="0">
                <a:solidFill>
                  <a:srgbClr val="0070C0"/>
                </a:solidFill>
              </a:rPr>
              <a:t> – </a:t>
            </a:r>
            <a:r>
              <a:rPr lang="uk-UA" b="1" dirty="0" err="1">
                <a:solidFill>
                  <a:srgbClr val="0070C0"/>
                </a:solidFill>
              </a:rPr>
              <a:t>д.мед.н</a:t>
            </a:r>
            <a:r>
              <a:rPr lang="uk-UA" b="1" dirty="0">
                <a:solidFill>
                  <a:srgbClr val="0070C0"/>
                </a:solidFill>
              </a:rPr>
              <a:t>. </a:t>
            </a:r>
            <a:r>
              <a:rPr lang="uk-UA" b="1" dirty="0" err="1" smtClean="0">
                <a:solidFill>
                  <a:srgbClr val="0070C0"/>
                </a:solidFill>
              </a:rPr>
              <a:t>Ю.В.Волкова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5" name="Рисунок 4" descr="KNMU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37" y="36320"/>
            <a:ext cx="1160914" cy="95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37759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8534" y="1887218"/>
            <a:ext cx="12006382" cy="4815282"/>
          </a:xfrm>
        </p:spPr>
        <p:txBody>
          <a:bodyPr>
            <a:normAutofit/>
          </a:bodyPr>
          <a:lstStyle/>
          <a:p>
            <a:r>
              <a:rPr lang="uk-UA" u="sng" dirty="0" smtClean="0"/>
              <a:t>Протягом </a:t>
            </a:r>
            <a:r>
              <a:rPr lang="uk-UA" u="sng" dirty="0" err="1"/>
              <a:t>додипломної</a:t>
            </a:r>
            <a:r>
              <a:rPr lang="uk-UA" u="sng" dirty="0"/>
              <a:t> підготовки необхідним є:</a:t>
            </a:r>
          </a:p>
          <a:p>
            <a:r>
              <a:rPr lang="uk-UA" dirty="0"/>
              <a:t>1. Інтеграція </a:t>
            </a:r>
            <a:r>
              <a:rPr lang="uk-UA" dirty="0" err="1" smtClean="0"/>
              <a:t>симуляційних</a:t>
            </a:r>
            <a:r>
              <a:rPr lang="uk-UA" dirty="0" smtClean="0"/>
              <a:t> методів </a:t>
            </a:r>
            <a:r>
              <a:rPr lang="uk-UA" dirty="0"/>
              <a:t>навчання в діючу систему професійної освіти на всіх рівнях.</a:t>
            </a:r>
          </a:p>
          <a:p>
            <a:r>
              <a:rPr lang="uk-UA" dirty="0"/>
              <a:t>2. Наявність законодавчої бази, в якій міститься норма про допуск до роботи (навчання) з пацієнтами, а також перелік обов'язкових компетенцій зі спеціальностей, які потребують першочергової організації імітаційного навчання. В результаті має стати нормою недопущення (відсторонення) до навчання (роботи) з пацієнтами осіб, які не пройшли атестацію за допомогою імітаційних </a:t>
            </a:r>
            <a:r>
              <a:rPr lang="uk-UA" dirty="0" err="1"/>
              <a:t>методик</a:t>
            </a:r>
            <a:r>
              <a:rPr lang="uk-UA" dirty="0"/>
              <a:t> відповідно до переліку компетенцій за своєю спеціальністю (рівнем освіти). Законодавча база повинна бути гнучкою і вдосконалюватися в міру розвитку цього напрямку.</a:t>
            </a:r>
          </a:p>
        </p:txBody>
      </p:sp>
      <p:pic>
        <p:nvPicPr>
          <p:cNvPr id="4" name="Рисунок 3" descr="KNMU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37" y="36320"/>
            <a:ext cx="1160914" cy="95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349830" y="0"/>
            <a:ext cx="102937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>
                <a:solidFill>
                  <a:srgbClr val="0070C0"/>
                </a:solidFill>
              </a:rPr>
              <a:t>Харківський національний медичний університет, </a:t>
            </a:r>
            <a:br>
              <a:rPr lang="uk-UA" b="1" dirty="0">
                <a:solidFill>
                  <a:srgbClr val="0070C0"/>
                </a:solidFill>
              </a:rPr>
            </a:br>
            <a:r>
              <a:rPr lang="uk-UA" b="1" dirty="0">
                <a:solidFill>
                  <a:srgbClr val="0070C0"/>
                </a:solidFill>
              </a:rPr>
              <a:t>кафедра </a:t>
            </a:r>
            <a:r>
              <a:rPr lang="uk-UA" b="1" dirty="0" smtClean="0">
                <a:solidFill>
                  <a:srgbClr val="0070C0"/>
                </a:solidFill>
              </a:rPr>
              <a:t>медицини невідкладних станів, анестезіології та інтенсивної терапії </a:t>
            </a:r>
            <a:r>
              <a:rPr lang="uk-UA" b="1" dirty="0" err="1">
                <a:solidFill>
                  <a:srgbClr val="0070C0"/>
                </a:solidFill>
              </a:rPr>
              <a:t>зав.кафедри</a:t>
            </a:r>
            <a:r>
              <a:rPr lang="uk-UA" b="1" dirty="0">
                <a:solidFill>
                  <a:srgbClr val="0070C0"/>
                </a:solidFill>
              </a:rPr>
              <a:t> – </a:t>
            </a:r>
            <a:r>
              <a:rPr lang="uk-UA" b="1" dirty="0" err="1">
                <a:solidFill>
                  <a:srgbClr val="0070C0"/>
                </a:solidFill>
              </a:rPr>
              <a:t>д.мед.н</a:t>
            </a:r>
            <a:r>
              <a:rPr lang="uk-UA" b="1" dirty="0">
                <a:solidFill>
                  <a:srgbClr val="0070C0"/>
                </a:solidFill>
              </a:rPr>
              <a:t>. </a:t>
            </a:r>
            <a:r>
              <a:rPr lang="uk-UA" b="1" dirty="0" err="1" smtClean="0">
                <a:solidFill>
                  <a:srgbClr val="0070C0"/>
                </a:solidFill>
              </a:rPr>
              <a:t>Ю.В.Волкова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438" y="896035"/>
            <a:ext cx="1208747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dirty="0" smtClean="0"/>
              <a:t>Принципи </a:t>
            </a:r>
            <a:r>
              <a:rPr lang="uk-UA" sz="2400" dirty="0" err="1" smtClean="0"/>
              <a:t>симуляційного</a:t>
            </a:r>
            <a:r>
              <a:rPr lang="uk-UA" sz="2400" dirty="0" smtClean="0"/>
              <a:t> навчання мають </a:t>
            </a:r>
            <a:r>
              <a:rPr lang="uk-UA" sz="2400" dirty="0"/>
              <a:t>ряд відмінностей на </a:t>
            </a:r>
            <a:r>
              <a:rPr lang="uk-UA" sz="2400" dirty="0" err="1"/>
              <a:t>додипломному</a:t>
            </a:r>
            <a:r>
              <a:rPr lang="uk-UA" sz="2400" dirty="0"/>
              <a:t> та післядипломному </a:t>
            </a:r>
            <a:r>
              <a:rPr lang="uk-UA" sz="2400" dirty="0" smtClean="0"/>
              <a:t>етапах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38017553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7714" y="977356"/>
            <a:ext cx="11974286" cy="4016828"/>
          </a:xfrm>
        </p:spPr>
        <p:txBody>
          <a:bodyPr>
            <a:normAutofit/>
          </a:bodyPr>
          <a:lstStyle/>
          <a:p>
            <a:r>
              <a:rPr lang="uk-UA" dirty="0"/>
              <a:t>3. Інтенсивна організація навчального процесу, </a:t>
            </a:r>
            <a:r>
              <a:rPr lang="uk-UA" dirty="0" smtClean="0"/>
              <a:t>модульна </a:t>
            </a:r>
            <a:r>
              <a:rPr lang="uk-UA" dirty="0"/>
              <a:t>побудова програми </a:t>
            </a:r>
            <a:r>
              <a:rPr lang="uk-UA" dirty="0" smtClean="0"/>
              <a:t>імітаційного навчання та </a:t>
            </a:r>
            <a:r>
              <a:rPr lang="uk-UA" dirty="0"/>
              <a:t>можливості для одночасного навчання різних категорій медичного персоналу (по виду і за фахом).</a:t>
            </a:r>
          </a:p>
          <a:p>
            <a:r>
              <a:rPr lang="uk-UA" dirty="0"/>
              <a:t>4. Об'єктивність атестації на основі затверджених стандартів (правил), на відповідність критеріям </a:t>
            </a:r>
            <a:r>
              <a:rPr lang="uk-UA" dirty="0" smtClean="0"/>
              <a:t>із </a:t>
            </a:r>
            <a:r>
              <a:rPr lang="uk-UA" dirty="0"/>
              <a:t>проведенням документування і </a:t>
            </a:r>
            <a:r>
              <a:rPr lang="uk-UA" dirty="0" err="1" smtClean="0"/>
              <a:t>відеореєстрацєюї</a:t>
            </a:r>
            <a:r>
              <a:rPr lang="uk-UA" dirty="0" smtClean="0"/>
              <a:t> </a:t>
            </a:r>
            <a:r>
              <a:rPr lang="uk-UA" dirty="0"/>
              <a:t>процесу і результатів педагогічного контролю, в ході якого вплив особистості екзаменатора повинен наближатися до нуля.</a:t>
            </a:r>
          </a:p>
          <a:p>
            <a:r>
              <a:rPr lang="uk-UA" dirty="0"/>
              <a:t>5. Єдина система оцінки результатів </a:t>
            </a:r>
            <a:r>
              <a:rPr lang="uk-UA" dirty="0" err="1" smtClean="0"/>
              <a:t>симуляційного</a:t>
            </a:r>
            <a:r>
              <a:rPr lang="uk-UA" dirty="0" smtClean="0"/>
              <a:t> </a:t>
            </a:r>
            <a:r>
              <a:rPr lang="uk-UA" dirty="0"/>
              <a:t>навчання (для всіх організаторів, які використовують дані </a:t>
            </a:r>
            <a:r>
              <a:rPr lang="uk-UA" dirty="0" err="1"/>
              <a:t>симуляційні</a:t>
            </a:r>
            <a:r>
              <a:rPr lang="uk-UA" dirty="0"/>
              <a:t> методики).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349830" y="0"/>
            <a:ext cx="102937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>
                <a:solidFill>
                  <a:srgbClr val="0070C0"/>
                </a:solidFill>
              </a:rPr>
              <a:t>Харківський національний медичний університет, </a:t>
            </a:r>
            <a:br>
              <a:rPr lang="uk-UA" b="1" dirty="0">
                <a:solidFill>
                  <a:srgbClr val="0070C0"/>
                </a:solidFill>
              </a:rPr>
            </a:br>
            <a:r>
              <a:rPr lang="uk-UA" b="1" dirty="0">
                <a:solidFill>
                  <a:srgbClr val="0070C0"/>
                </a:solidFill>
              </a:rPr>
              <a:t>кафедра </a:t>
            </a:r>
            <a:r>
              <a:rPr lang="uk-UA" b="1" dirty="0" smtClean="0">
                <a:solidFill>
                  <a:srgbClr val="0070C0"/>
                </a:solidFill>
              </a:rPr>
              <a:t>медицини невідкладних станів, анестезіології та інтенсивної терапії </a:t>
            </a:r>
            <a:r>
              <a:rPr lang="uk-UA" b="1" dirty="0" err="1">
                <a:solidFill>
                  <a:srgbClr val="0070C0"/>
                </a:solidFill>
              </a:rPr>
              <a:t>зав.кафедри</a:t>
            </a:r>
            <a:r>
              <a:rPr lang="uk-UA" b="1" dirty="0">
                <a:solidFill>
                  <a:srgbClr val="0070C0"/>
                </a:solidFill>
              </a:rPr>
              <a:t> – </a:t>
            </a:r>
            <a:r>
              <a:rPr lang="uk-UA" b="1" dirty="0" err="1">
                <a:solidFill>
                  <a:srgbClr val="0070C0"/>
                </a:solidFill>
              </a:rPr>
              <a:t>д.мед.н</a:t>
            </a:r>
            <a:r>
              <a:rPr lang="uk-UA" b="1" dirty="0">
                <a:solidFill>
                  <a:srgbClr val="0070C0"/>
                </a:solidFill>
              </a:rPr>
              <a:t>. </a:t>
            </a:r>
            <a:r>
              <a:rPr lang="uk-UA" b="1" dirty="0" err="1" smtClean="0">
                <a:solidFill>
                  <a:srgbClr val="0070C0"/>
                </a:solidFill>
              </a:rPr>
              <a:t>Ю.В.Волкова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5" name="Рисунок 4" descr="KNMU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248"/>
            <a:ext cx="1086668" cy="977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1313" y="4800601"/>
            <a:ext cx="3213809" cy="192431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0028" y="4795594"/>
            <a:ext cx="3222172" cy="192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112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411501"/>
            <a:ext cx="11887199" cy="1560986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uk-UA" dirty="0" smtClean="0"/>
              <a:t>- Вхідний </a:t>
            </a:r>
            <a:r>
              <a:rPr lang="uk-UA" dirty="0"/>
              <a:t>контроль рівня підготовленості, інструктаж, постановка цілей та завдань тренінгу (до 20% часу)</a:t>
            </a:r>
          </a:p>
          <a:p>
            <a:pPr marL="0" indent="0">
              <a:buNone/>
            </a:pPr>
            <a:r>
              <a:rPr lang="uk-UA" dirty="0"/>
              <a:t>- Безпосереднє виконання навчального завдання - 70% часу</a:t>
            </a:r>
          </a:p>
          <a:p>
            <a:pPr marL="0" indent="0">
              <a:buNone/>
            </a:pPr>
            <a:r>
              <a:rPr lang="uk-UA" dirty="0"/>
              <a:t>- </a:t>
            </a:r>
            <a:r>
              <a:rPr lang="uk-UA" dirty="0" err="1"/>
              <a:t>Дебрифинг</a:t>
            </a:r>
            <a:r>
              <a:rPr lang="uk-UA" dirty="0"/>
              <a:t>, обговорення виконання</a:t>
            </a:r>
          </a:p>
          <a:p>
            <a:pPr marL="0" indent="0">
              <a:buNone/>
            </a:pPr>
            <a:r>
              <a:rPr lang="uk-UA" dirty="0"/>
              <a:t>- Підсумкове виконання (до 10% часу)</a:t>
            </a:r>
          </a:p>
          <a:p>
            <a:pPr>
              <a:buFontTx/>
              <a:buChar char="-"/>
            </a:pPr>
            <a:r>
              <a:rPr lang="uk-UA" dirty="0" smtClean="0"/>
              <a:t>Застосування </a:t>
            </a:r>
            <a:r>
              <a:rPr lang="uk-UA" dirty="0"/>
              <a:t>для навчання </a:t>
            </a:r>
            <a:r>
              <a:rPr lang="uk-UA" dirty="0" smtClean="0"/>
              <a:t>методики типу «</a:t>
            </a:r>
            <a:r>
              <a:rPr lang="uk-UA" dirty="0"/>
              <a:t>тренінг</a:t>
            </a:r>
            <a:r>
              <a:rPr lang="uk-UA" dirty="0" smtClean="0"/>
              <a:t>».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175657" y="-48370"/>
            <a:ext cx="10907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>
                <a:solidFill>
                  <a:srgbClr val="0070C0"/>
                </a:solidFill>
              </a:rPr>
              <a:t>Харківський національний медичний університет, </a:t>
            </a:r>
            <a:br>
              <a:rPr lang="uk-UA" b="1" dirty="0">
                <a:solidFill>
                  <a:srgbClr val="0070C0"/>
                </a:solidFill>
              </a:rPr>
            </a:br>
            <a:r>
              <a:rPr lang="uk-UA" b="1" dirty="0">
                <a:solidFill>
                  <a:srgbClr val="0070C0"/>
                </a:solidFill>
              </a:rPr>
              <a:t>кафедра </a:t>
            </a:r>
            <a:r>
              <a:rPr lang="uk-UA" b="1" dirty="0" smtClean="0">
                <a:solidFill>
                  <a:srgbClr val="0070C0"/>
                </a:solidFill>
              </a:rPr>
              <a:t>медицини невідкладних станів, анестезіології та інтенсивної терапії </a:t>
            </a:r>
            <a:r>
              <a:rPr lang="uk-UA" b="1" dirty="0" err="1">
                <a:solidFill>
                  <a:srgbClr val="0070C0"/>
                </a:solidFill>
              </a:rPr>
              <a:t>зав.кафедри</a:t>
            </a:r>
            <a:r>
              <a:rPr lang="uk-UA" b="1" dirty="0">
                <a:solidFill>
                  <a:srgbClr val="0070C0"/>
                </a:solidFill>
              </a:rPr>
              <a:t> – </a:t>
            </a:r>
            <a:r>
              <a:rPr lang="uk-UA" b="1" dirty="0" err="1">
                <a:solidFill>
                  <a:srgbClr val="0070C0"/>
                </a:solidFill>
              </a:rPr>
              <a:t>д.мед.н</a:t>
            </a:r>
            <a:r>
              <a:rPr lang="uk-UA" b="1" dirty="0">
                <a:solidFill>
                  <a:srgbClr val="0070C0"/>
                </a:solidFill>
              </a:rPr>
              <a:t>. </a:t>
            </a:r>
            <a:r>
              <a:rPr lang="uk-UA" b="1" dirty="0" err="1" smtClean="0">
                <a:solidFill>
                  <a:srgbClr val="0070C0"/>
                </a:solidFill>
              </a:rPr>
              <a:t>Ю.В.Волкова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5" name="Рисунок 4" descr="KNMU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248"/>
            <a:ext cx="1086668" cy="977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175657" y="912727"/>
            <a:ext cx="63899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/>
              <a:t>Як </a:t>
            </a:r>
            <a:r>
              <a:rPr lang="uk-UA" b="1" dirty="0"/>
              <a:t>проводиться навчання на </a:t>
            </a:r>
            <a:r>
              <a:rPr lang="uk-UA" b="1" dirty="0" err="1"/>
              <a:t>додипломному</a:t>
            </a:r>
            <a:r>
              <a:rPr lang="uk-UA" b="1" dirty="0"/>
              <a:t> етапі: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248400" y="1794536"/>
            <a:ext cx="6096000" cy="31700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2000" dirty="0"/>
              <a:t>Тренінг є змішаною формою заняття, так як має на увазі одночасне використання двох методів: інформування студента і виконання ним завдання. При цьому принципова відмінність тренінгу від інших прийомів навчання полягає в тому, що з його допомогою можна:</a:t>
            </a:r>
          </a:p>
          <a:p>
            <a:r>
              <a:rPr lang="uk-UA" sz="2000" dirty="0"/>
              <a:t>1. розвивати здібності до навчання,</a:t>
            </a:r>
          </a:p>
          <a:p>
            <a:r>
              <a:rPr lang="uk-UA" sz="2000" dirty="0"/>
              <a:t>2. формувати конкретні види діяльності та</a:t>
            </a:r>
          </a:p>
          <a:p>
            <a:r>
              <a:rPr lang="uk-UA" sz="2000" dirty="0"/>
              <a:t>3. сприяти ефективним формам спілкування в процесі цієї діяльності.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4914715"/>
            <a:ext cx="1222465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/>
              <a:t>Для того щоб це все було реалізовано, необхідно три головні умови, що відрізняють тренінг від інших програм професійної підготовки:</a:t>
            </a:r>
          </a:p>
          <a:p>
            <a:r>
              <a:rPr lang="uk-UA" sz="2000" dirty="0"/>
              <a:t>• Самостійне (частіше неодноразове) виконання навчаються професійній діяльності або її частини.</a:t>
            </a:r>
          </a:p>
          <a:p>
            <a:r>
              <a:rPr lang="uk-UA" sz="2000" dirty="0"/>
              <a:t>• Відповідальність учня за результат кожного виконання через контроль правильності виконання і зворотний зв'язок від експертів по цій діяльності.</a:t>
            </a:r>
          </a:p>
          <a:p>
            <a:r>
              <a:rPr lang="uk-UA" sz="2000" dirty="0"/>
              <a:t>• Аналіз результатів власного виконання для досягнення поставлених результатів навчання.</a:t>
            </a:r>
          </a:p>
        </p:txBody>
      </p:sp>
      <p:pic>
        <p:nvPicPr>
          <p:cNvPr id="9" name="Picture 4" descr="P117010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02821" y="3016217"/>
            <a:ext cx="2842759" cy="185476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180371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842325"/>
            <a:ext cx="11027229" cy="798007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Чотирьохетапний</a:t>
            </a:r>
            <a:r>
              <a:rPr lang="ru-RU" dirty="0" smtClean="0"/>
              <a:t> </a:t>
            </a:r>
            <a:r>
              <a:rPr lang="ru-RU" dirty="0" err="1"/>
              <a:t>підхід</a:t>
            </a:r>
            <a:r>
              <a:rPr lang="ru-RU" dirty="0"/>
              <a:t> до </a:t>
            </a:r>
            <a:r>
              <a:rPr lang="ru-RU" dirty="0" err="1"/>
              <a:t>проведення</a:t>
            </a:r>
            <a:r>
              <a:rPr lang="ru-RU" dirty="0"/>
              <a:t> </a:t>
            </a:r>
            <a:r>
              <a:rPr lang="ru-RU" dirty="0" err="1" smtClean="0"/>
              <a:t>тренінгу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273" y="1640333"/>
            <a:ext cx="11146971" cy="187197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• </a:t>
            </a:r>
            <a:r>
              <a:rPr lang="ru-RU" dirty="0" err="1"/>
              <a:t>Демонстрація</a:t>
            </a:r>
            <a:r>
              <a:rPr lang="ru-RU" dirty="0"/>
              <a:t> </a:t>
            </a:r>
            <a:r>
              <a:rPr lang="ru-RU" dirty="0" err="1"/>
              <a:t>еталонного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• </a:t>
            </a:r>
            <a:r>
              <a:rPr lang="ru-RU" dirty="0" err="1"/>
              <a:t>Демонстрація</a:t>
            </a:r>
            <a:r>
              <a:rPr lang="ru-RU" dirty="0"/>
              <a:t> </a:t>
            </a:r>
            <a:r>
              <a:rPr lang="ru-RU" dirty="0" err="1"/>
              <a:t>еталонного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з </a:t>
            </a:r>
            <a:r>
              <a:rPr lang="ru-RU" dirty="0" err="1"/>
              <a:t>поясненнями</a:t>
            </a:r>
            <a:r>
              <a:rPr lang="ru-RU" dirty="0"/>
              <a:t> </a:t>
            </a:r>
            <a:r>
              <a:rPr lang="ru-RU" dirty="0" err="1"/>
              <a:t>інструктора</a:t>
            </a:r>
            <a:r>
              <a:rPr lang="ru-RU" dirty="0"/>
              <a:t> / тренера</a:t>
            </a:r>
          </a:p>
          <a:p>
            <a:pPr marL="0" indent="0">
              <a:buNone/>
            </a:pPr>
            <a:r>
              <a:rPr lang="ru-RU" dirty="0"/>
              <a:t>• </a:t>
            </a:r>
            <a:r>
              <a:rPr lang="ru-RU" dirty="0" err="1"/>
              <a:t>Демонстрація</a:t>
            </a:r>
            <a:r>
              <a:rPr lang="ru-RU" dirty="0"/>
              <a:t> </a:t>
            </a:r>
            <a:r>
              <a:rPr lang="ru-RU" dirty="0" err="1"/>
              <a:t>еталонного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з </a:t>
            </a:r>
            <a:r>
              <a:rPr lang="ru-RU" dirty="0" err="1"/>
              <a:t>поясненнями</a:t>
            </a:r>
            <a:r>
              <a:rPr lang="ru-RU" dirty="0"/>
              <a:t> </a:t>
            </a:r>
            <a:r>
              <a:rPr lang="ru-RU" dirty="0" err="1"/>
              <a:t>учнів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•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вправи</a:t>
            </a:r>
            <a:r>
              <a:rPr lang="ru-RU" dirty="0"/>
              <a:t> </a:t>
            </a:r>
            <a:r>
              <a:rPr lang="ru-RU" dirty="0" err="1"/>
              <a:t>учнями</a:t>
            </a:r>
            <a:endParaRPr lang="uk-UA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349830" y="0"/>
            <a:ext cx="102937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>
                <a:solidFill>
                  <a:srgbClr val="0070C0"/>
                </a:solidFill>
              </a:rPr>
              <a:t>Харківський національний медичний університет, </a:t>
            </a:r>
            <a:br>
              <a:rPr lang="uk-UA" b="1" dirty="0">
                <a:solidFill>
                  <a:srgbClr val="0070C0"/>
                </a:solidFill>
              </a:rPr>
            </a:br>
            <a:r>
              <a:rPr lang="uk-UA" b="1" dirty="0">
                <a:solidFill>
                  <a:srgbClr val="0070C0"/>
                </a:solidFill>
              </a:rPr>
              <a:t>кафедра </a:t>
            </a:r>
            <a:r>
              <a:rPr lang="uk-UA" b="1" dirty="0" smtClean="0">
                <a:solidFill>
                  <a:srgbClr val="0070C0"/>
                </a:solidFill>
              </a:rPr>
              <a:t>медицини невідкладних станів, анестезіології та інтенсивної терапії </a:t>
            </a:r>
            <a:r>
              <a:rPr lang="uk-UA" b="1" dirty="0" err="1">
                <a:solidFill>
                  <a:srgbClr val="0070C0"/>
                </a:solidFill>
              </a:rPr>
              <a:t>зав.кафедри</a:t>
            </a:r>
            <a:r>
              <a:rPr lang="uk-UA" b="1" dirty="0">
                <a:solidFill>
                  <a:srgbClr val="0070C0"/>
                </a:solidFill>
              </a:rPr>
              <a:t> – </a:t>
            </a:r>
            <a:r>
              <a:rPr lang="uk-UA" b="1" dirty="0" err="1">
                <a:solidFill>
                  <a:srgbClr val="0070C0"/>
                </a:solidFill>
              </a:rPr>
              <a:t>д.мед.н</a:t>
            </a:r>
            <a:r>
              <a:rPr lang="uk-UA" b="1" dirty="0">
                <a:solidFill>
                  <a:srgbClr val="0070C0"/>
                </a:solidFill>
              </a:rPr>
              <a:t>. </a:t>
            </a:r>
            <a:r>
              <a:rPr lang="uk-UA" b="1" dirty="0" err="1" smtClean="0">
                <a:solidFill>
                  <a:srgbClr val="0070C0"/>
                </a:solidFill>
              </a:rPr>
              <a:t>Ю.В.Волкова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5" name="Рисунок 4" descr="KNMU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248"/>
            <a:ext cx="1086668" cy="977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092" y="4148240"/>
            <a:ext cx="3907073" cy="233942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6941" y="3693479"/>
            <a:ext cx="3505202" cy="228024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6057" y="3202152"/>
            <a:ext cx="3767198" cy="251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5421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3286" y="1004402"/>
            <a:ext cx="12028714" cy="933255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600" dirty="0"/>
              <a:t>Важливим компонентом методики </a:t>
            </a:r>
            <a:r>
              <a:rPr lang="uk-UA" sz="3600" dirty="0" err="1"/>
              <a:t>симуляційні</a:t>
            </a:r>
            <a:r>
              <a:rPr lang="uk-UA" sz="3600" dirty="0"/>
              <a:t> </a:t>
            </a:r>
            <a:r>
              <a:rPr lang="uk-UA" sz="3600" dirty="0" err="1"/>
              <a:t>додипломної</a:t>
            </a:r>
            <a:r>
              <a:rPr lang="uk-UA" sz="3600" dirty="0"/>
              <a:t> навчання є </a:t>
            </a:r>
            <a:r>
              <a:rPr lang="uk-UA" sz="3600" dirty="0" err="1"/>
              <a:t>дебрифинг</a:t>
            </a:r>
            <a:r>
              <a:rPr lang="uk-UA" sz="3600" dirty="0" smtClean="0"/>
              <a:t>.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5891" y="1937657"/>
            <a:ext cx="11783505" cy="4841786"/>
          </a:xfrm>
        </p:spPr>
        <p:txBody>
          <a:bodyPr>
            <a:normAutofit lnSpcReduction="10000"/>
          </a:bodyPr>
          <a:lstStyle/>
          <a:p>
            <a:r>
              <a:rPr lang="uk-UA" dirty="0" err="1" smtClean="0"/>
              <a:t>Дебрифинг</a:t>
            </a:r>
            <a:r>
              <a:rPr lang="uk-UA" dirty="0" smtClean="0"/>
              <a:t> </a:t>
            </a:r>
            <a:r>
              <a:rPr lang="uk-UA" dirty="0"/>
              <a:t>(від </a:t>
            </a:r>
            <a:r>
              <a:rPr lang="uk-UA" dirty="0" err="1"/>
              <a:t>англ</a:t>
            </a:r>
            <a:r>
              <a:rPr lang="uk-UA" dirty="0"/>
              <a:t>. </a:t>
            </a:r>
            <a:r>
              <a:rPr lang="en-US" dirty="0"/>
              <a:t>Debriefing - </a:t>
            </a:r>
            <a:r>
              <a:rPr lang="uk-UA" dirty="0"/>
              <a:t>обговорення після виконання завдання) - наступний слідом за виконанням </a:t>
            </a:r>
            <a:r>
              <a:rPr lang="uk-UA" dirty="0" err="1"/>
              <a:t>симуляційні</a:t>
            </a:r>
            <a:r>
              <a:rPr lang="uk-UA" dirty="0"/>
              <a:t> вправи його розбір, аналіз плюсів і мінусів дій учнів і обговорення набутого ними досвіду. Цей вид діяльності активує рефлексивне мислення в учнів і забезпечує зворотний зв'язок для оцінки якості виконання імітаційних завдання і закріплення отриманих навичок і знань.</a:t>
            </a:r>
          </a:p>
          <a:p>
            <a:r>
              <a:rPr lang="uk-UA" dirty="0"/>
              <a:t>Як показують дослідження, учні мають обмежене уявлення про те, що відбувається з ними, коли вони залучені в процес симуляції досвіду. Перебуваючи в центрі подій, вони бачать тільки те, що можна побачити з точки зору активного учасника. Тому саме завдяки </a:t>
            </a:r>
            <a:r>
              <a:rPr lang="uk-UA" dirty="0" err="1"/>
              <a:t>дебрифінгу</a:t>
            </a:r>
            <a:r>
              <a:rPr lang="uk-UA" dirty="0"/>
              <a:t> симуляції досвід перетворюється в усвідомлену практику, яка в підсумку допоможе тому, якого навчають підготуватися як </a:t>
            </a:r>
            <a:r>
              <a:rPr lang="uk-UA" dirty="0" err="1"/>
              <a:t>емоційно</a:t>
            </a:r>
            <a:r>
              <a:rPr lang="uk-UA" dirty="0"/>
              <a:t>, так і фізично до майбутньої професійної діяльності.</a:t>
            </a:r>
          </a:p>
        </p:txBody>
      </p:sp>
      <p:pic>
        <p:nvPicPr>
          <p:cNvPr id="4" name="Рисунок 3" descr="KNMU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248"/>
            <a:ext cx="1086668" cy="977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349830" y="0"/>
            <a:ext cx="102937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>
                <a:solidFill>
                  <a:srgbClr val="0070C0"/>
                </a:solidFill>
              </a:rPr>
              <a:t>Харківський національний медичний університет, </a:t>
            </a:r>
            <a:br>
              <a:rPr lang="uk-UA" b="1" dirty="0">
                <a:solidFill>
                  <a:srgbClr val="0070C0"/>
                </a:solidFill>
              </a:rPr>
            </a:br>
            <a:r>
              <a:rPr lang="uk-UA" b="1" dirty="0">
                <a:solidFill>
                  <a:srgbClr val="0070C0"/>
                </a:solidFill>
              </a:rPr>
              <a:t>кафедра </a:t>
            </a:r>
            <a:r>
              <a:rPr lang="uk-UA" b="1" dirty="0" smtClean="0">
                <a:solidFill>
                  <a:srgbClr val="0070C0"/>
                </a:solidFill>
              </a:rPr>
              <a:t>медицини невідкладних станів, анестезіології та інтенсивної терапії </a:t>
            </a:r>
            <a:r>
              <a:rPr lang="uk-UA" b="1" dirty="0" err="1">
                <a:solidFill>
                  <a:srgbClr val="0070C0"/>
                </a:solidFill>
              </a:rPr>
              <a:t>зав.кафедри</a:t>
            </a:r>
            <a:r>
              <a:rPr lang="uk-UA" b="1" dirty="0">
                <a:solidFill>
                  <a:srgbClr val="0070C0"/>
                </a:solidFill>
              </a:rPr>
              <a:t> – </a:t>
            </a:r>
            <a:r>
              <a:rPr lang="uk-UA" b="1" dirty="0" err="1">
                <a:solidFill>
                  <a:srgbClr val="0070C0"/>
                </a:solidFill>
              </a:rPr>
              <a:t>д.мед.н</a:t>
            </a:r>
            <a:r>
              <a:rPr lang="uk-UA" b="1" dirty="0">
                <a:solidFill>
                  <a:srgbClr val="0070C0"/>
                </a:solidFill>
              </a:rPr>
              <a:t>. </a:t>
            </a:r>
            <a:r>
              <a:rPr lang="uk-UA" b="1" dirty="0" err="1" smtClean="0">
                <a:solidFill>
                  <a:srgbClr val="0070C0"/>
                </a:solidFill>
              </a:rPr>
              <a:t>Ю.В.Волкова</a:t>
            </a:r>
            <a:endParaRPr lang="ru-RU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45060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380"/>
            <a:ext cx="12014200" cy="1645920"/>
          </a:xfrm>
        </p:spPr>
        <p:txBody>
          <a:bodyPr>
            <a:normAutofit/>
          </a:bodyPr>
          <a:lstStyle/>
          <a:p>
            <a:pPr algn="r"/>
            <a:r>
              <a:rPr lang="ru-RU" sz="2400" b="1" dirty="0" smtClean="0"/>
              <a:t>Скажи </a:t>
            </a:r>
            <a:r>
              <a:rPr lang="ru-RU" sz="2400" b="1" dirty="0" err="1" smtClean="0"/>
              <a:t>мені</a:t>
            </a:r>
            <a:r>
              <a:rPr lang="ru-RU" sz="2400" b="1" dirty="0" smtClean="0"/>
              <a:t> - я забуду. </a:t>
            </a:r>
            <a:br>
              <a:rPr lang="ru-RU" sz="2400" b="1" dirty="0" smtClean="0"/>
            </a:br>
            <a:r>
              <a:rPr lang="ru-RU" sz="2400" b="1" dirty="0" smtClean="0"/>
              <a:t>Покажи </a:t>
            </a:r>
            <a:r>
              <a:rPr lang="ru-RU" sz="2400" b="1" dirty="0" err="1" smtClean="0"/>
              <a:t>мені</a:t>
            </a:r>
            <a:r>
              <a:rPr lang="ru-RU" sz="2400" b="1" dirty="0" smtClean="0"/>
              <a:t> - і я </a:t>
            </a:r>
            <a:r>
              <a:rPr lang="ru-RU" sz="2400" b="1" dirty="0" err="1" smtClean="0"/>
              <a:t>запам'ятаю</a:t>
            </a:r>
            <a:r>
              <a:rPr lang="ru-RU" sz="2400" b="1" dirty="0" smtClean="0"/>
              <a:t>, </a:t>
            </a:r>
            <a:br>
              <a:rPr lang="ru-RU" sz="2400" b="1" dirty="0" smtClean="0"/>
            </a:br>
            <a:r>
              <a:rPr lang="ru-RU" sz="2400" b="1" dirty="0" smtClean="0"/>
              <a:t>Дозволь </a:t>
            </a:r>
            <a:r>
              <a:rPr lang="ru-RU" sz="2400" b="1" dirty="0" err="1" smtClean="0"/>
              <a:t>мені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зробити</a:t>
            </a:r>
            <a:r>
              <a:rPr lang="ru-RU" sz="2400" b="1" dirty="0" smtClean="0"/>
              <a:t> - і </a:t>
            </a:r>
            <a:r>
              <a:rPr lang="ru-RU" sz="2400" b="1" dirty="0" err="1" smtClean="0"/>
              <a:t>це</a:t>
            </a:r>
            <a:r>
              <a:rPr lang="ru-RU" sz="2400" b="1" dirty="0" smtClean="0"/>
              <a:t> стане </a:t>
            </a:r>
            <a:r>
              <a:rPr lang="ru-RU" sz="2400" b="1" dirty="0" err="1" smtClean="0"/>
              <a:t>моїм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назавжди</a:t>
            </a:r>
            <a:r>
              <a:rPr lang="ru-RU" sz="2400" b="1" dirty="0" smtClean="0"/>
              <a:t>. </a:t>
            </a:r>
            <a:br>
              <a:rPr lang="ru-RU" sz="2400" b="1" dirty="0" smtClean="0"/>
            </a:br>
            <a:r>
              <a:rPr lang="ru-RU" sz="2400" b="1" dirty="0" err="1" smtClean="0"/>
              <a:t>Конфуцій</a:t>
            </a:r>
            <a:r>
              <a:rPr lang="ru-RU" sz="2400" b="1" dirty="0" smtClean="0"/>
              <a:t>.</a:t>
            </a:r>
            <a:endParaRPr lang="uk-UA" sz="2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522483"/>
            <a:ext cx="12192000" cy="4335516"/>
          </a:xfrm>
        </p:spPr>
        <p:txBody>
          <a:bodyPr>
            <a:normAutofit lnSpcReduction="10000"/>
          </a:bodyPr>
          <a:lstStyle/>
          <a:p>
            <a:r>
              <a:rPr lang="uk-UA" dirty="0"/>
              <a:t>Сучасний рівень розвитку медичної науки і практики висуває підвищені вимоги до майбутніх лікарів за ступенем освоєння практичних навичок і умінь, здатності швидко орієнтуватися в складних клінічних ситуаціях, максимально наближених до практичної охорони здоров’я. Сучасні вимоги до фахівця породжують нові підходи до його підготовки.</a:t>
            </a:r>
          </a:p>
          <a:p>
            <a:r>
              <a:rPr lang="uk-UA" dirty="0" smtClean="0"/>
              <a:t>Існуючі «класичні» форми навчання (лекції, семінари, обговорення ситуації біля ліжка хворого та інші), не формують у студентів абсолютно стійкого алгоритму дій. </a:t>
            </a:r>
          </a:p>
          <a:p>
            <a:r>
              <a:rPr lang="uk-UA" dirty="0" smtClean="0"/>
              <a:t>У критичній ситуації </a:t>
            </a:r>
            <a:r>
              <a:rPr lang="uk-UA" dirty="0" err="1" smtClean="0"/>
              <a:t>мабутньому</a:t>
            </a:r>
            <a:r>
              <a:rPr lang="uk-UA" dirty="0" smtClean="0"/>
              <a:t> лікарю або команді важко швидко мобілізуватися, автоматично та якісно надати екстрену медичну допомогу (ЕМД) постраждалому.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912114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267" y="54753"/>
            <a:ext cx="12025745" cy="560390"/>
          </a:xfrm>
        </p:spPr>
        <p:txBody>
          <a:bodyPr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3200" dirty="0">
                <a:latin typeface="+mn-lt"/>
              </a:rPr>
              <a:t>Оснащення </a:t>
            </a:r>
            <a:r>
              <a:rPr lang="uk-UA" sz="3200" dirty="0" smtClean="0">
                <a:latin typeface="+mn-lt"/>
              </a:rPr>
              <a:t>віртуальної педіатричної </a:t>
            </a:r>
            <a:r>
              <a:rPr lang="uk-UA" sz="3200" dirty="0">
                <a:latin typeface="+mn-lt"/>
              </a:rPr>
              <a:t>клініки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6256" y="615147"/>
            <a:ext cx="11903824" cy="4077999"/>
          </a:xfrm>
        </p:spPr>
        <p:txBody>
          <a:bodyPr>
            <a:normAutofit fontScale="92500" lnSpcReduction="10000"/>
          </a:bodyPr>
          <a:lstStyle/>
          <a:p>
            <a:r>
              <a:rPr lang="uk-UA" b="1" u="sng" dirty="0"/>
              <a:t>1. Манекен для реанімації та догляду за травмами 5 – річної дитини </a:t>
            </a:r>
            <a:r>
              <a:rPr lang="uk-UA" b="1" u="sng" dirty="0" smtClean="0"/>
              <a:t>(США) </a:t>
            </a:r>
            <a:r>
              <a:rPr lang="uk-UA" dirty="0" smtClean="0"/>
              <a:t>включає </a:t>
            </a:r>
            <a:r>
              <a:rPr lang="uk-UA" dirty="0"/>
              <a:t>дихальні шляхи, що </a:t>
            </a:r>
            <a:r>
              <a:rPr lang="uk-UA" dirty="0" err="1"/>
              <a:t>інтубуються</a:t>
            </a:r>
            <a:r>
              <a:rPr lang="uk-UA" dirty="0"/>
              <a:t>, руку для відпрацювання ін’єкцій, ногу для </a:t>
            </a:r>
            <a:r>
              <a:rPr lang="uk-UA" dirty="0" err="1"/>
              <a:t>внутрішньокісткових</a:t>
            </a:r>
            <a:r>
              <a:rPr lang="uk-UA" dirty="0"/>
              <a:t> ін’єкцій і відповідну артеріальну / венозну імітацію. </a:t>
            </a:r>
            <a:endParaRPr lang="uk-UA" dirty="0" smtClean="0"/>
          </a:p>
          <a:p>
            <a:r>
              <a:rPr lang="uk-UA" b="1" i="1" dirty="0"/>
              <a:t>Дозволяє виконувати наступні навички:</a:t>
            </a:r>
            <a:endParaRPr lang="uk-UA" dirty="0"/>
          </a:p>
          <a:p>
            <a:pPr lvl="0"/>
            <a:r>
              <a:rPr lang="uk-UA" dirty="0"/>
              <a:t>Відпрацювання серцево-легеневої реанімації у дітей;</a:t>
            </a:r>
          </a:p>
          <a:p>
            <a:pPr lvl="0"/>
            <a:r>
              <a:rPr lang="uk-UA" dirty="0"/>
              <a:t>Інкубація трахеї, відсмоктування і прийом </a:t>
            </a:r>
            <a:r>
              <a:rPr lang="uk-UA" dirty="0" err="1"/>
              <a:t>Селіка</a:t>
            </a:r>
            <a:r>
              <a:rPr lang="uk-UA" dirty="0"/>
              <a:t>;</a:t>
            </a:r>
          </a:p>
          <a:p>
            <a:pPr lvl="0"/>
            <a:r>
              <a:rPr lang="uk-UA" dirty="0"/>
              <a:t>відпрацювання </a:t>
            </a:r>
            <a:r>
              <a:rPr lang="uk-UA" dirty="0" err="1"/>
              <a:t>внутрішньовених</a:t>
            </a:r>
            <a:r>
              <a:rPr lang="uk-UA" dirty="0"/>
              <a:t>, </a:t>
            </a:r>
            <a:r>
              <a:rPr lang="uk-UA" dirty="0" err="1"/>
              <a:t>внутрішньом'язових</a:t>
            </a:r>
            <a:r>
              <a:rPr lang="uk-UA" dirty="0"/>
              <a:t>, підшкірних та  внутрішньо шкірних ін’єкцій; </a:t>
            </a:r>
          </a:p>
          <a:p>
            <a:pPr lvl="0"/>
            <a:r>
              <a:rPr lang="uk-UA" dirty="0"/>
              <a:t>Вимірювання пульсу;</a:t>
            </a:r>
          </a:p>
          <a:p>
            <a:pPr lvl="0"/>
            <a:r>
              <a:rPr lang="uk-UA" dirty="0" err="1"/>
              <a:t>внутрішньокісткова</a:t>
            </a:r>
            <a:r>
              <a:rPr lang="uk-UA" dirty="0"/>
              <a:t> </a:t>
            </a:r>
            <a:r>
              <a:rPr lang="uk-UA" dirty="0" err="1"/>
              <a:t>інфузія</a:t>
            </a:r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uk-UA" dirty="0"/>
          </a:p>
        </p:txBody>
      </p:sp>
      <p:pic>
        <p:nvPicPr>
          <p:cNvPr id="2050" name="Рисунок 13" descr="http://www.cpr-savers.com/assets/images/s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365" y="4693142"/>
            <a:ext cx="3618019" cy="2036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Рисунок 10" descr="http://www.cpr-savers.com/assets/images/s-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2845" y="4748575"/>
            <a:ext cx="3424595" cy="1925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85955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8731" y="365126"/>
            <a:ext cx="10865069" cy="931660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 </a:t>
            </a:r>
            <a:r>
              <a:rPr lang="ru-RU" b="1" u="sng" dirty="0" smtClean="0"/>
              <a:t>2</a:t>
            </a:r>
            <a:r>
              <a:rPr lang="ru-RU" b="1" u="sng" dirty="0"/>
              <a:t>. </a:t>
            </a:r>
            <a:r>
              <a:rPr lang="ru-RU" b="1" u="sng" dirty="0" err="1" smtClean="0"/>
              <a:t>Повнорозмірний</a:t>
            </a:r>
            <a:r>
              <a:rPr lang="ru-RU" b="1" u="sng" dirty="0" smtClean="0"/>
              <a:t> </a:t>
            </a:r>
            <a:r>
              <a:rPr lang="ru-RU" b="1" u="sng" dirty="0" err="1" smtClean="0"/>
              <a:t>педіатрічний</a:t>
            </a:r>
            <a:r>
              <a:rPr lang="ru-RU" b="1" u="sng" dirty="0" smtClean="0"/>
              <a:t> манекен </a:t>
            </a:r>
            <a:r>
              <a:rPr lang="ru-RU" b="1" u="sng" dirty="0" err="1" smtClean="0"/>
              <a:t>дитини</a:t>
            </a:r>
            <a:r>
              <a:rPr lang="ru-RU" b="1" u="sng" dirty="0" smtClean="0"/>
              <a:t> </a:t>
            </a:r>
            <a:r>
              <a:rPr lang="uk-UA" b="1" u="sng" dirty="0" smtClean="0"/>
              <a:t>5 років (США) 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5800" y="1462181"/>
            <a:ext cx="10979965" cy="1013005"/>
          </a:xfrm>
        </p:spPr>
        <p:txBody>
          <a:bodyPr>
            <a:normAutofit lnSpcReduction="10000"/>
          </a:bodyPr>
          <a:lstStyle/>
          <a:p>
            <a:pPr marL="0" lvl="0" indent="0">
              <a:lnSpc>
                <a:spcPct val="115000"/>
              </a:lnSpc>
              <a:spcAft>
                <a:spcPts val="0"/>
              </a:spcAft>
              <a:buNone/>
              <a:tabLst>
                <a:tab pos="228600" algn="l"/>
                <a:tab pos="408940" algn="l"/>
                <a:tab pos="457200" algn="l"/>
              </a:tabLst>
            </a:pPr>
            <a:r>
              <a:rPr lang="uk-UA" dirty="0" smtClean="0">
                <a:latin typeface="Times New Roman CYR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Дозволяє </a:t>
            </a:r>
            <a:r>
              <a:rPr lang="uk-UA" dirty="0" smtClean="0">
                <a:effectLst/>
                <a:latin typeface="Times New Roman CYR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почути тони серця та легень при переміщенні стетоскопа по передній і задній поверхні торсу</a:t>
            </a:r>
            <a:endParaRPr lang="uk-UA" sz="20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6" name="Рисунок 4" descr="http://www.medinova.com.ua/ukr/wp-content/uploads/2015/01/slide48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8470" y="4929040"/>
            <a:ext cx="3852991" cy="1413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Рисунок 1" descr="http://www.medinova.com.ua/ukr/wp-content/uploads/2015/01/slide48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8413" y="3158452"/>
            <a:ext cx="2793075" cy="177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 descr="C:\Users\Kafedra1\Desktop\фото фантомы\IMG_2016-11-11_09531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649" y="2182358"/>
            <a:ext cx="5834803" cy="437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34442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8781" y="132372"/>
            <a:ext cx="11654443" cy="1325563"/>
          </a:xfrm>
        </p:spPr>
        <p:txBody>
          <a:bodyPr>
            <a:normAutofit/>
          </a:bodyPr>
          <a:lstStyle/>
          <a:p>
            <a:r>
              <a:rPr lang="uk-UA" b="1" u="sng" dirty="0"/>
              <a:t>3</a:t>
            </a:r>
            <a:r>
              <a:rPr lang="ru-RU" b="1" u="sng" dirty="0"/>
              <a:t>. </a:t>
            </a:r>
            <a:r>
              <a:rPr lang="uk-UA" b="1" u="sng" dirty="0"/>
              <a:t>Удосконалена багатоцільова тренувальна рука для внутрішньовенних ін’єкцій </a:t>
            </a:r>
            <a:r>
              <a:rPr lang="uk-UA" b="1" u="sng" dirty="0" smtClean="0"/>
              <a:t>(</a:t>
            </a:r>
            <a:r>
              <a:rPr lang="uk-UA" b="1" u="sng" dirty="0"/>
              <a:t>США)</a:t>
            </a:r>
            <a:r>
              <a:rPr lang="ru-RU" b="1" u="sng" dirty="0"/>
              <a:t>. 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788" y="1825628"/>
            <a:ext cx="11923223" cy="1582593"/>
          </a:xfrm>
        </p:spPr>
        <p:txBody>
          <a:bodyPr/>
          <a:lstStyle/>
          <a:p>
            <a:r>
              <a:rPr lang="uk-UA" dirty="0"/>
              <a:t>Комплексний симулятор поєднує всі можливості, необхідні для відпрацювання навичок підшкірних (</a:t>
            </a:r>
            <a:r>
              <a:rPr lang="uk-UA" dirty="0" err="1"/>
              <a:t>sub</a:t>
            </a:r>
            <a:r>
              <a:rPr lang="uk-UA" dirty="0"/>
              <a:t>-Q), </a:t>
            </a:r>
            <a:r>
              <a:rPr lang="uk-UA" dirty="0" err="1"/>
              <a:t>внутрішньом’язових</a:t>
            </a:r>
            <a:r>
              <a:rPr lang="uk-UA" dirty="0"/>
              <a:t> (IM) і внутрішньовенних (IV) ін’єкцій та </a:t>
            </a:r>
            <a:r>
              <a:rPr lang="uk-UA" dirty="0" err="1"/>
              <a:t>інфузій</a:t>
            </a:r>
            <a:r>
              <a:rPr lang="uk-UA" dirty="0"/>
              <a:t>.</a:t>
            </a:r>
          </a:p>
          <a:p>
            <a:endParaRPr lang="uk-UA" dirty="0"/>
          </a:p>
        </p:txBody>
      </p:sp>
      <p:pic>
        <p:nvPicPr>
          <p:cNvPr id="4098" name="Рисунок 19" descr="http://images1.hellotrade.com/data2/SD/LQ/HELLOTD-1708539/s401-100_c_250x25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028" y="3219747"/>
            <a:ext cx="3116135" cy="2395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Рисунок 22" descr="http://www.medinova.com.ua/eng/wp-content/uploads/2015/01/slide530_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04" r="18604"/>
          <a:stretch/>
        </p:blipFill>
        <p:spPr bwMode="auto">
          <a:xfrm>
            <a:off x="3752497" y="3356713"/>
            <a:ext cx="3043331" cy="2121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C:\Users\Kafedra1\Desktop\фото фантомы\IMG_2016-11-11_09320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8591" y="2760916"/>
            <a:ext cx="4821767" cy="361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41223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48501"/>
            <a:ext cx="12192000" cy="881784"/>
          </a:xfrm>
        </p:spPr>
        <p:txBody>
          <a:bodyPr>
            <a:normAutofit fontScale="90000"/>
          </a:bodyPr>
          <a:lstStyle/>
          <a:p>
            <a:r>
              <a:rPr lang="ru-RU" b="1" u="sng" dirty="0"/>
              <a:t>5. </a:t>
            </a:r>
            <a:r>
              <a:rPr lang="uk-UA" b="1" u="sng" dirty="0"/>
              <a:t>Тренажер руки для вимірювання артеріального тиску та пульсу </a:t>
            </a:r>
            <a:r>
              <a:rPr lang="uk-UA" sz="4000" dirty="0" smtClean="0"/>
              <a:t>виготовлений компанією 3Вscientific (Німеччина)</a:t>
            </a:r>
            <a:r>
              <a:rPr lang="ru-RU" sz="4000" dirty="0" smtClean="0"/>
              <a:t>. </a:t>
            </a:r>
            <a:endParaRPr lang="uk-UA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612668"/>
            <a:ext cx="12192000" cy="2344190"/>
          </a:xfrm>
        </p:spPr>
        <p:txBody>
          <a:bodyPr>
            <a:normAutofit/>
          </a:bodyPr>
          <a:lstStyle/>
          <a:p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 err="1"/>
              <a:t>багатофункціональний</a:t>
            </a:r>
            <a:r>
              <a:rPr lang="ru-RU" dirty="0"/>
              <a:t> </a:t>
            </a:r>
            <a:r>
              <a:rPr lang="ru-RU" dirty="0" err="1"/>
              <a:t>навчальний</a:t>
            </a:r>
            <a:r>
              <a:rPr lang="ru-RU" dirty="0"/>
              <a:t> </a:t>
            </a:r>
            <a:r>
              <a:rPr lang="ru-RU" dirty="0" err="1"/>
              <a:t>посібник</a:t>
            </a:r>
            <a:r>
              <a:rPr lang="ru-RU" dirty="0"/>
              <a:t>, </a:t>
            </a:r>
            <a:r>
              <a:rPr lang="ru-RU" dirty="0" err="1"/>
              <a:t>призначений</a:t>
            </a:r>
            <a:r>
              <a:rPr lang="ru-RU" dirty="0"/>
              <a:t> для </a:t>
            </a:r>
            <a:r>
              <a:rPr lang="ru-RU" dirty="0" err="1"/>
              <a:t>допомоги</a:t>
            </a:r>
            <a:r>
              <a:rPr lang="ru-RU" dirty="0"/>
              <a:t> </a:t>
            </a:r>
            <a:r>
              <a:rPr lang="ru-RU" dirty="0" err="1"/>
              <a:t>медичним</a:t>
            </a:r>
            <a:r>
              <a:rPr lang="ru-RU" dirty="0"/>
              <a:t> </a:t>
            </a:r>
            <a:r>
              <a:rPr lang="ru-RU" dirty="0" err="1"/>
              <a:t>працівникам</a:t>
            </a:r>
            <a:r>
              <a:rPr lang="ru-RU" dirty="0"/>
              <a:t> у </a:t>
            </a:r>
            <a:r>
              <a:rPr lang="ru-RU" dirty="0" err="1"/>
              <a:t>навчанні</a:t>
            </a:r>
            <a:r>
              <a:rPr lang="ru-RU" dirty="0"/>
              <a:t> </a:t>
            </a:r>
            <a:r>
              <a:rPr lang="ru-RU" dirty="0" err="1"/>
              <a:t>процесам</a:t>
            </a:r>
            <a:r>
              <a:rPr lang="ru-RU" dirty="0"/>
              <a:t>, </a:t>
            </a:r>
            <a:r>
              <a:rPr lang="ru-RU" dirty="0" err="1"/>
              <a:t>необхідни</a:t>
            </a:r>
            <a:r>
              <a:rPr lang="uk-UA" dirty="0"/>
              <a:t>м</a:t>
            </a:r>
            <a:r>
              <a:rPr lang="ru-RU" dirty="0"/>
              <a:t> для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аускультативних</a:t>
            </a:r>
            <a:r>
              <a:rPr lang="ru-RU" dirty="0"/>
              <a:t> процедур та </a:t>
            </a:r>
            <a:r>
              <a:rPr lang="ru-RU" dirty="0" err="1"/>
              <a:t>прийомів</a:t>
            </a:r>
            <a:r>
              <a:rPr lang="ru-RU" dirty="0"/>
              <a:t> </a:t>
            </a:r>
            <a:r>
              <a:rPr lang="ru-RU" dirty="0" err="1"/>
              <a:t>вимірювання</a:t>
            </a:r>
            <a:r>
              <a:rPr lang="ru-RU" dirty="0"/>
              <a:t>  </a:t>
            </a:r>
            <a:r>
              <a:rPr lang="ru-RU" dirty="0" err="1"/>
              <a:t>кров'яного</a:t>
            </a:r>
            <a:r>
              <a:rPr lang="ru-RU" dirty="0"/>
              <a:t> </a:t>
            </a:r>
            <a:r>
              <a:rPr lang="ru-RU" dirty="0" err="1"/>
              <a:t>тиску</a:t>
            </a:r>
            <a:r>
              <a:rPr lang="ru-RU" dirty="0" smtClean="0"/>
              <a:t>.</a:t>
            </a:r>
            <a:endParaRPr lang="uk-UA" dirty="0"/>
          </a:p>
        </p:txBody>
      </p:sp>
      <p:pic>
        <p:nvPicPr>
          <p:cNvPr id="6146" name="Рисунок 7" descr="https://encrypted-tbn1.gstatic.com/images?q=tbn:ANd9GcQNulZXCah2qP1qew0MYVOzlxHdWS1yPOUqfOhah--tLX4ivTgku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600" y="3011213"/>
            <a:ext cx="4827303" cy="3318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09997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65621"/>
            <a:ext cx="12075623" cy="1247543"/>
          </a:xfrm>
        </p:spPr>
        <p:txBody>
          <a:bodyPr>
            <a:normAutofit fontScale="90000"/>
          </a:bodyPr>
          <a:lstStyle/>
          <a:p>
            <a:r>
              <a:rPr lang="uk-UA" b="1" u="sng" dirty="0"/>
              <a:t>6. Електрокардіограф «</a:t>
            </a:r>
            <a:r>
              <a:rPr lang="uk-UA" b="1" u="sng" dirty="0" err="1"/>
              <a:t>Мідас</a:t>
            </a:r>
            <a:r>
              <a:rPr lang="uk-UA" b="1" u="sng" dirty="0"/>
              <a:t>». </a:t>
            </a:r>
            <a:r>
              <a:rPr lang="uk-UA" dirty="0"/>
              <a:t>Портативний пристрій для реєстрації ЕКГ.</a:t>
            </a:r>
          </a:p>
        </p:txBody>
      </p:sp>
      <p:pic>
        <p:nvPicPr>
          <p:cNvPr id="7170" name="Рисунок 13" descr="http://www.medmax.com.ua/data/big/midas-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172" y="1537857"/>
            <a:ext cx="3091335" cy="19776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Рисунок 16" descr="http://img19.olx.ua/images_slandocomua/142256941_1_644x461_elektrokardiograf-1-kan-midas-ek1t-harko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488" y="4458761"/>
            <a:ext cx="3288703" cy="1961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72667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65126"/>
            <a:ext cx="12070080" cy="1325563"/>
          </a:xfrm>
        </p:spPr>
        <p:txBody>
          <a:bodyPr>
            <a:normAutofit fontScale="90000"/>
          </a:bodyPr>
          <a:lstStyle/>
          <a:p>
            <a:r>
              <a:rPr lang="ru-RU" b="1" u="sng" dirty="0"/>
              <a:t>7. </a:t>
            </a:r>
            <a:r>
              <a:rPr lang="uk-UA" b="1" u="sng" dirty="0"/>
              <a:t>Манекен для огляду новонародженого </a:t>
            </a:r>
            <a:r>
              <a:rPr lang="uk-UA" dirty="0"/>
              <a:t>виготовлений компанією 3Вscientific (Німеччина). </a:t>
            </a:r>
            <a:br>
              <a:rPr lang="uk-UA" dirty="0"/>
            </a:br>
            <a:endParaRPr lang="uk-UA" dirty="0"/>
          </a:p>
        </p:txBody>
      </p:sp>
      <p:pic>
        <p:nvPicPr>
          <p:cNvPr id="8194" name="Рисунок 1" descr="https://www.3bscientific.co.uk/thumblibrary/P30/P30_02_1200_1200_Nurse-Training-Baby-New-Bor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8576" y="826871"/>
            <a:ext cx="1948029" cy="1948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Рисунок 4" descr="http://www.neobits.com/images/k4157fag14250/47/470125122EACH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943" y="1105925"/>
            <a:ext cx="1846463" cy="1846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38548" y="1213661"/>
            <a:ext cx="7523495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800" b="1" i="1" dirty="0" smtClean="0">
                <a:effectLst/>
                <a:latin typeface="Times New Roman CYR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Дозволяє виконувати наступні навички:</a:t>
            </a:r>
            <a:endParaRPr lang="uk-UA" sz="28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 algn="just">
              <a:buSzPts val="1400"/>
              <a:buFont typeface="Times New Roman CYR" panose="02020603050405020304" pitchFamily="18" charset="0"/>
              <a:buAutoNum type="arabicPeriod"/>
              <a:tabLst>
                <a:tab pos="408940" algn="l"/>
              </a:tabLst>
            </a:pPr>
            <a:r>
              <a:rPr lang="uk-UA" sz="2800" dirty="0" smtClean="0">
                <a:effectLst/>
                <a:latin typeface="Times New Roman CYR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Офтальмологічні процедури;</a:t>
            </a:r>
            <a:endParaRPr lang="uk-UA" sz="28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 algn="just">
              <a:buSzPts val="1400"/>
              <a:buFont typeface="Times New Roman CYR" panose="02020603050405020304" pitchFamily="18" charset="0"/>
              <a:buAutoNum type="arabicPeriod"/>
              <a:tabLst>
                <a:tab pos="408940" algn="l"/>
              </a:tabLst>
            </a:pPr>
            <a:r>
              <a:rPr lang="uk-UA" sz="2800" dirty="0" err="1" smtClean="0">
                <a:effectLst/>
                <a:latin typeface="Times New Roman CYR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Назогастральні</a:t>
            </a:r>
            <a:r>
              <a:rPr lang="uk-UA" sz="2800" dirty="0" smtClean="0">
                <a:effectLst/>
                <a:latin typeface="Times New Roman CYR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 та вушні маніпуляції;</a:t>
            </a:r>
            <a:endParaRPr lang="uk-UA" sz="28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 algn="just">
              <a:buSzPts val="1400"/>
              <a:buFont typeface="Times New Roman CYR" panose="02020603050405020304" pitchFamily="18" charset="0"/>
              <a:buAutoNum type="arabicPeriod"/>
              <a:tabLst>
                <a:tab pos="408940" algn="l"/>
              </a:tabLst>
            </a:pPr>
            <a:r>
              <a:rPr lang="uk-UA" sz="2800" dirty="0" err="1" smtClean="0">
                <a:effectLst/>
                <a:latin typeface="Times New Roman CYR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Внутрішньом`язові</a:t>
            </a:r>
            <a:r>
              <a:rPr lang="uk-UA" sz="2800" dirty="0" smtClean="0">
                <a:effectLst/>
                <a:latin typeface="Times New Roman CYR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 ін`єкції;</a:t>
            </a:r>
            <a:endParaRPr lang="uk-UA" sz="28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 algn="just">
              <a:buSzPts val="1400"/>
              <a:buFont typeface="Times New Roman CYR" panose="02020603050405020304" pitchFamily="18" charset="0"/>
              <a:buAutoNum type="arabicPeriod"/>
              <a:tabLst>
                <a:tab pos="408940" algn="l"/>
              </a:tabLst>
            </a:pPr>
            <a:r>
              <a:rPr lang="uk-UA" sz="2800" dirty="0" smtClean="0">
                <a:effectLst/>
                <a:latin typeface="Times New Roman CYR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Можливість встановлення шлункового зонду</a:t>
            </a:r>
            <a:r>
              <a:rPr lang="en-US" sz="2800" dirty="0" smtClean="0">
                <a:effectLst/>
                <a:latin typeface="Times New Roman CYR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;</a:t>
            </a:r>
            <a:endParaRPr lang="uk-UA" sz="28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 algn="just">
              <a:buSzPts val="1400"/>
              <a:buFont typeface="Times New Roman CYR" panose="02020603050405020304" pitchFamily="18" charset="0"/>
              <a:buAutoNum type="arabicPeriod"/>
              <a:tabLst>
                <a:tab pos="408940" algn="l"/>
              </a:tabLst>
            </a:pPr>
            <a:r>
              <a:rPr lang="uk-UA" sz="2800" dirty="0" smtClean="0">
                <a:effectLst/>
                <a:latin typeface="Times New Roman CYR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Проведення туберкулінової проби;</a:t>
            </a:r>
            <a:endParaRPr lang="uk-UA" sz="28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 algn="just">
              <a:buSzPts val="1400"/>
              <a:buFont typeface="Times New Roman CYR" panose="02020603050405020304" pitchFamily="18" charset="0"/>
              <a:buAutoNum type="arabicPeriod"/>
              <a:tabLst>
                <a:tab pos="408940" algn="l"/>
              </a:tabLst>
            </a:pPr>
            <a:r>
              <a:rPr lang="uk-UA" sz="2800" dirty="0" smtClean="0">
                <a:effectLst/>
                <a:latin typeface="Times New Roman CYR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Виконання </a:t>
            </a:r>
            <a:r>
              <a:rPr lang="uk-UA" sz="2800" dirty="0" err="1" smtClean="0">
                <a:effectLst/>
                <a:latin typeface="Times New Roman CYR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трахіостомії</a:t>
            </a:r>
            <a:r>
              <a:rPr lang="uk-UA" sz="2800" dirty="0" smtClean="0">
                <a:effectLst/>
                <a:latin typeface="Times New Roman CYR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;</a:t>
            </a:r>
            <a:endParaRPr lang="uk-UA" sz="28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 algn="just">
              <a:buSzPts val="1400"/>
              <a:buFont typeface="Times New Roman CYR" panose="02020603050405020304" pitchFamily="18" charset="0"/>
              <a:buAutoNum type="arabicPeriod"/>
              <a:tabLst>
                <a:tab pos="408940" algn="l"/>
              </a:tabLst>
            </a:pPr>
            <a:r>
              <a:rPr lang="uk-UA" sz="2800" dirty="0" smtClean="0">
                <a:effectLst/>
                <a:latin typeface="Times New Roman CYR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Катетеризація сечового міхура у хлопчиків та дівчат;</a:t>
            </a:r>
            <a:endParaRPr lang="uk-UA" sz="28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 algn="just">
              <a:buSzPts val="1400"/>
              <a:buFont typeface="Times New Roman CYR" panose="02020603050405020304" pitchFamily="18" charset="0"/>
              <a:buAutoNum type="arabicPeriod"/>
              <a:tabLst>
                <a:tab pos="408940" algn="l"/>
              </a:tabLst>
            </a:pPr>
            <a:r>
              <a:rPr lang="uk-UA" sz="2800" dirty="0" smtClean="0">
                <a:effectLst/>
                <a:latin typeface="Times New Roman CYR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Відпрацювання купання та сповивання;</a:t>
            </a:r>
            <a:endParaRPr lang="uk-UA" sz="28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 algn="just">
              <a:buSzPts val="1400"/>
              <a:buFont typeface="Times New Roman CYR" panose="02020603050405020304" pitchFamily="18" charset="0"/>
              <a:buAutoNum type="arabicPeriod"/>
              <a:tabLst>
                <a:tab pos="408940" algn="l"/>
              </a:tabLst>
            </a:pPr>
            <a:r>
              <a:rPr lang="uk-UA" sz="2800" dirty="0" smtClean="0">
                <a:effectLst/>
                <a:latin typeface="Times New Roman CYR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Вимірювання ректальної температури тіла</a:t>
            </a:r>
            <a:r>
              <a:rPr lang="en-US" sz="2800" dirty="0" smtClean="0">
                <a:effectLst/>
                <a:latin typeface="Times New Roman CYR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;</a:t>
            </a:r>
            <a:endParaRPr lang="uk-UA" sz="28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 algn="just">
              <a:buSzPts val="1400"/>
              <a:buFont typeface="Times New Roman CYR" panose="02020603050405020304" pitchFamily="18" charset="0"/>
              <a:buAutoNum type="arabicPeriod"/>
              <a:tabLst>
                <a:tab pos="408940" algn="l"/>
              </a:tabLst>
            </a:pPr>
            <a:r>
              <a:rPr lang="uk-UA" sz="2800" dirty="0" smtClean="0">
                <a:effectLst/>
                <a:latin typeface="Times New Roman CYR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Відпрацювання постановки клізми.</a:t>
            </a:r>
            <a:endParaRPr lang="uk-UA" sz="2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pic>
        <p:nvPicPr>
          <p:cNvPr id="6" name="Picture 3" descr="C:\Users\Kafedra1\Desktop\фото фантомы\IMG_2016-11-11_09352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8394" y="3184636"/>
            <a:ext cx="4341167" cy="3255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77464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9632" y="365126"/>
            <a:ext cx="11870575" cy="831908"/>
          </a:xfrm>
        </p:spPr>
        <p:txBody>
          <a:bodyPr>
            <a:normAutofit/>
          </a:bodyPr>
          <a:lstStyle/>
          <a:p>
            <a:r>
              <a:rPr lang="en-US" b="1" u="sng" dirty="0" smtClean="0"/>
              <a:t>8</a:t>
            </a:r>
            <a:r>
              <a:rPr lang="uk-UA" b="1" u="sng" dirty="0" smtClean="0"/>
              <a:t>. </a:t>
            </a:r>
            <a:r>
              <a:rPr lang="uk-UA" b="1" u="sng" dirty="0"/>
              <a:t>Манекен для реанімації новонародженого, </a:t>
            </a:r>
            <a:endParaRPr lang="uk-UA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8019" y="1197034"/>
            <a:ext cx="3765551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54676" y="1197039"/>
            <a:ext cx="6362008" cy="4764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uk-UA" sz="2400" b="1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Дозволяє виконувати наступні навички:</a:t>
            </a:r>
            <a:endParaRPr lang="uk-UA" sz="2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uk-UA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Догляд за новонародженим.</a:t>
            </a:r>
            <a:endParaRPr lang="uk-UA" sz="2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uk-UA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Реанімація новонародженого.</a:t>
            </a:r>
            <a:endParaRPr lang="uk-UA" sz="2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uk-UA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Інтубація</a:t>
            </a:r>
            <a:r>
              <a:rPr lang="uk-UA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трахеї.</a:t>
            </a:r>
            <a:endParaRPr lang="uk-UA" sz="2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uk-UA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Визначення ціанозу.</a:t>
            </a:r>
            <a:endParaRPr lang="uk-UA" sz="2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uk-UA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Непрямий масаж серця.</a:t>
            </a:r>
            <a:endParaRPr lang="uk-UA" sz="2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uk-UA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Укладка новонародженого на боці.</a:t>
            </a:r>
            <a:endParaRPr lang="uk-UA" sz="2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uk-UA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Відсмоктування слизу з дихальних шляхів.</a:t>
            </a:r>
            <a:endParaRPr lang="uk-UA" sz="2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uk-UA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Догляд за пуповиною.</a:t>
            </a:r>
            <a:endParaRPr lang="uk-UA" sz="2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uk-UA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Внутрішньом`язові</a:t>
            </a:r>
            <a:r>
              <a:rPr lang="uk-UA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ін`єкції;</a:t>
            </a:r>
            <a:endParaRPr lang="uk-UA" sz="2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uk-UA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Внутрішньовенні ін`єкції</a:t>
            </a:r>
            <a:endParaRPr lang="uk-UA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6" descr="C:\Users\Kafedra1\Desktop\фото фантомы\IMG_2016-11-11_09380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8019" y="3565794"/>
            <a:ext cx="3765551" cy="2824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87800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9632" y="1168613"/>
            <a:ext cx="11238807" cy="549275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 err="1"/>
              <a:t>Форми</a:t>
            </a:r>
            <a:r>
              <a:rPr lang="ru-RU" b="1" dirty="0"/>
              <a:t> </a:t>
            </a:r>
            <a:r>
              <a:rPr lang="ru-RU" b="1" dirty="0" err="1"/>
              <a:t>симуляційного</a:t>
            </a:r>
            <a:r>
              <a:rPr lang="ru-RU" b="1" dirty="0"/>
              <a:t> </a:t>
            </a:r>
            <a:r>
              <a:rPr lang="ru-RU" b="1" dirty="0" err="1"/>
              <a:t>навчання</a:t>
            </a:r>
            <a:r>
              <a:rPr lang="ru-RU" b="1" dirty="0"/>
              <a:t>, </a:t>
            </a:r>
            <a:r>
              <a:rPr lang="ru-RU" b="1" dirty="0" err="1"/>
              <a:t>що</a:t>
            </a:r>
            <a:r>
              <a:rPr lang="ru-RU" b="1" dirty="0"/>
              <a:t> </a:t>
            </a:r>
            <a:r>
              <a:rPr lang="ru-RU" b="1" dirty="0" err="1"/>
              <a:t>впроваджено</a:t>
            </a:r>
            <a:r>
              <a:rPr lang="ru-RU" b="1" dirty="0"/>
              <a:t> у роботу </a:t>
            </a:r>
            <a:r>
              <a:rPr lang="ru-RU" b="1" dirty="0" err="1"/>
              <a:t>кафедри</a:t>
            </a:r>
            <a:r>
              <a:rPr lang="ru-RU" b="1" dirty="0"/>
              <a:t>:</a:t>
            </a:r>
          </a:p>
          <a:p>
            <a:pPr marL="0" indent="0"/>
            <a:r>
              <a:rPr lang="ru-RU" dirty="0" err="1"/>
              <a:t>Відпрацювання</a:t>
            </a:r>
            <a:r>
              <a:rPr lang="ru-RU" dirty="0"/>
              <a:t> </a:t>
            </a:r>
            <a:r>
              <a:rPr lang="ru-RU" dirty="0" err="1"/>
              <a:t>професійних</a:t>
            </a:r>
            <a:r>
              <a:rPr lang="ru-RU" dirty="0"/>
              <a:t> </a:t>
            </a:r>
            <a:r>
              <a:rPr lang="ru-RU" dirty="0" err="1"/>
              <a:t>ситуацій</a:t>
            </a:r>
            <a:r>
              <a:rPr lang="ru-RU" dirty="0"/>
              <a:t> шляхом </a:t>
            </a:r>
            <a:r>
              <a:rPr lang="ru-RU" dirty="0" err="1"/>
              <a:t>розробки</a:t>
            </a:r>
            <a:r>
              <a:rPr lang="ru-RU" dirty="0"/>
              <a:t> та </a:t>
            </a:r>
            <a:r>
              <a:rPr lang="ru-RU" dirty="0" err="1"/>
              <a:t>рішення</a:t>
            </a:r>
            <a:r>
              <a:rPr lang="ru-RU" dirty="0"/>
              <a:t> «</a:t>
            </a:r>
            <a:r>
              <a:rPr lang="ru-RU" dirty="0" err="1"/>
              <a:t>клінічних</a:t>
            </a:r>
            <a:r>
              <a:rPr lang="ru-RU" dirty="0"/>
              <a:t> </a:t>
            </a:r>
            <a:r>
              <a:rPr lang="ru-RU" dirty="0" err="1"/>
              <a:t>сценаріїв</a:t>
            </a:r>
            <a:r>
              <a:rPr lang="ru-RU" dirty="0"/>
              <a:t>»</a:t>
            </a:r>
            <a:r>
              <a:rPr lang="en-US" dirty="0"/>
              <a:t>;</a:t>
            </a:r>
            <a:endParaRPr lang="ru-RU" dirty="0"/>
          </a:p>
          <a:p>
            <a:pPr marL="0" indent="0"/>
            <a:r>
              <a:rPr lang="ru-RU" dirty="0" err="1"/>
              <a:t>Відпрацювання</a:t>
            </a:r>
            <a:r>
              <a:rPr lang="ru-RU" dirty="0"/>
              <a:t> </a:t>
            </a:r>
            <a:r>
              <a:rPr lang="ru-RU" dirty="0" err="1"/>
              <a:t>навичок</a:t>
            </a:r>
            <a:r>
              <a:rPr lang="ru-RU" dirty="0"/>
              <a:t> </a:t>
            </a:r>
            <a:r>
              <a:rPr lang="ru-RU" dirty="0" err="1"/>
              <a:t>надання</a:t>
            </a:r>
            <a:r>
              <a:rPr lang="ru-RU" dirty="0"/>
              <a:t> </a:t>
            </a:r>
            <a:r>
              <a:rPr lang="ru-RU" dirty="0" err="1"/>
              <a:t>серцево-легеневої</a:t>
            </a:r>
            <a:r>
              <a:rPr lang="ru-RU" dirty="0"/>
              <a:t> </a:t>
            </a:r>
            <a:r>
              <a:rPr lang="ru-RU" dirty="0" err="1"/>
              <a:t>реанімаційної</a:t>
            </a:r>
            <a:r>
              <a:rPr lang="ru-RU" dirty="0"/>
              <a:t> </a:t>
            </a:r>
            <a:r>
              <a:rPr lang="ru-RU" dirty="0" err="1"/>
              <a:t>допомоги</a:t>
            </a:r>
            <a:r>
              <a:rPr lang="ru-RU" dirty="0"/>
              <a:t> на фантомах</a:t>
            </a:r>
            <a:r>
              <a:rPr lang="en-US" dirty="0"/>
              <a:t>;</a:t>
            </a:r>
            <a:endParaRPr lang="ru-RU" dirty="0"/>
          </a:p>
          <a:p>
            <a:pPr marL="0" indent="0"/>
            <a:r>
              <a:rPr lang="ru-RU" dirty="0" err="1"/>
              <a:t>Комп'ютерне</a:t>
            </a:r>
            <a:r>
              <a:rPr lang="ru-RU" dirty="0"/>
              <a:t> </a:t>
            </a:r>
            <a:r>
              <a:rPr lang="ru-RU" dirty="0" err="1"/>
              <a:t>моделювання</a:t>
            </a:r>
            <a:r>
              <a:rPr lang="ru-RU" dirty="0"/>
              <a:t> </a:t>
            </a:r>
          </a:p>
          <a:p>
            <a:pPr marL="0" indent="0">
              <a:buNone/>
            </a:pPr>
            <a:r>
              <a:rPr lang="ru-RU" dirty="0"/>
              <a:t>    </a:t>
            </a:r>
            <a:r>
              <a:rPr lang="ru-RU" dirty="0" err="1"/>
              <a:t>різноманітних</a:t>
            </a:r>
            <a:r>
              <a:rPr lang="ru-RU" dirty="0"/>
              <a:t> </a:t>
            </a:r>
            <a:r>
              <a:rPr lang="ru-RU" dirty="0" err="1"/>
              <a:t>клінічних</a:t>
            </a:r>
            <a:r>
              <a:rPr lang="ru-RU" dirty="0"/>
              <a:t> </a:t>
            </a:r>
          </a:p>
          <a:p>
            <a:pPr marL="0" indent="0">
              <a:buNone/>
            </a:pPr>
            <a:r>
              <a:rPr lang="ru-RU" dirty="0"/>
              <a:t>    </a:t>
            </a:r>
            <a:r>
              <a:rPr lang="ru-RU" dirty="0" err="1"/>
              <a:t>ситуацій</a:t>
            </a:r>
            <a:r>
              <a:rPr lang="ru-RU" dirty="0"/>
              <a:t> в </a:t>
            </a:r>
            <a:r>
              <a:rPr lang="ru-RU" dirty="0" err="1"/>
              <a:t>динаміці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</a:p>
          <a:p>
            <a:pPr marL="0" indent="0">
              <a:buNone/>
            </a:pPr>
            <a:r>
              <a:rPr lang="ru-RU" dirty="0"/>
              <a:t>    </a:t>
            </a:r>
            <a:r>
              <a:rPr lang="ru-RU" dirty="0" err="1"/>
              <a:t>розвитку</a:t>
            </a:r>
            <a:r>
              <a:rPr lang="en-US" dirty="0"/>
              <a:t> </a:t>
            </a:r>
            <a:r>
              <a:rPr lang="uk-UA" dirty="0"/>
              <a:t>із застосуванням</a:t>
            </a:r>
          </a:p>
          <a:p>
            <a:pPr marL="0" indent="0">
              <a:buNone/>
            </a:pPr>
            <a:r>
              <a:rPr lang="uk-UA" dirty="0"/>
              <a:t>    програм-симуляторів.</a:t>
            </a:r>
            <a:endParaRPr lang="ru-RU" dirty="0"/>
          </a:p>
          <a:p>
            <a:pPr marL="0" indent="0"/>
            <a:endParaRPr kumimoji="0" lang="ru-RU" dirty="0" smtClean="0"/>
          </a:p>
        </p:txBody>
      </p:sp>
      <p:pic>
        <p:nvPicPr>
          <p:cNvPr id="2051" name="Picture 1039" descr="DSC0096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4852" y="3188561"/>
            <a:ext cx="4913587" cy="347280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243579" y="101219"/>
            <a:ext cx="93283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>
                <a:solidFill>
                  <a:srgbClr val="0070C0"/>
                </a:solidFill>
              </a:rPr>
              <a:t>Харківський національний медичний університет, </a:t>
            </a:r>
            <a:br>
              <a:rPr lang="uk-UA" b="1" dirty="0">
                <a:solidFill>
                  <a:srgbClr val="0070C0"/>
                </a:solidFill>
              </a:rPr>
            </a:br>
            <a:r>
              <a:rPr lang="uk-UA" b="1" dirty="0">
                <a:solidFill>
                  <a:srgbClr val="0070C0"/>
                </a:solidFill>
              </a:rPr>
              <a:t>кафедра </a:t>
            </a:r>
            <a:r>
              <a:rPr lang="uk-UA" b="1" dirty="0" smtClean="0">
                <a:solidFill>
                  <a:srgbClr val="0070C0"/>
                </a:solidFill>
              </a:rPr>
              <a:t>внутрішньої медицини №1  </a:t>
            </a:r>
            <a:r>
              <a:rPr lang="uk-UA" b="1" dirty="0" err="1">
                <a:solidFill>
                  <a:srgbClr val="0070C0"/>
                </a:solidFill>
              </a:rPr>
              <a:t>зав.кафедри</a:t>
            </a:r>
            <a:r>
              <a:rPr lang="uk-UA" b="1" dirty="0">
                <a:solidFill>
                  <a:srgbClr val="0070C0"/>
                </a:solidFill>
              </a:rPr>
              <a:t> – </a:t>
            </a:r>
            <a:r>
              <a:rPr lang="uk-UA" b="1" dirty="0" err="1" smtClean="0">
                <a:solidFill>
                  <a:srgbClr val="0070C0"/>
                </a:solidFill>
              </a:rPr>
              <a:t>д.мед.н.О.Я.Бабак</a:t>
            </a:r>
            <a:r>
              <a:rPr lang="uk-UA" b="1" dirty="0" smtClean="0">
                <a:solidFill>
                  <a:srgbClr val="0070C0"/>
                </a:solidFill>
              </a:rPr>
              <a:t> 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6" name="Рисунок 5" descr="KNMU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58" y="69687"/>
            <a:ext cx="1086668" cy="977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6308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8" name="Picture 10" descr="20161117_112651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2248" y="4558936"/>
            <a:ext cx="3628107" cy="2194012"/>
          </a:xfrm>
        </p:spPr>
      </p:pic>
      <p:sp>
        <p:nvSpPr>
          <p:cNvPr id="2057" name="Rectangle 9"/>
          <p:cNvSpPr>
            <a:spLocks noGrp="1" noChangeArrowheads="1"/>
          </p:cNvSpPr>
          <p:nvPr>
            <p:ph type="body" sz="half" idx="3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uk-UA" sz="2800" dirty="0"/>
              <a:t>  </a:t>
            </a:r>
            <a:endParaRPr lang="ru-RU" sz="1800" dirty="0"/>
          </a:p>
        </p:txBody>
      </p:sp>
      <p:pic>
        <p:nvPicPr>
          <p:cNvPr id="2061" name="Picture 13" descr="20161117_11330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71241" y="4607883"/>
            <a:ext cx="3595755" cy="2096167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178352" y="101219"/>
            <a:ext cx="110136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>
                <a:solidFill>
                  <a:srgbClr val="0070C0"/>
                </a:solidFill>
              </a:rPr>
              <a:t>Харківський національний медичний університет, </a:t>
            </a:r>
            <a:br>
              <a:rPr lang="uk-UA" b="1" dirty="0">
                <a:solidFill>
                  <a:srgbClr val="0070C0"/>
                </a:solidFill>
              </a:rPr>
            </a:br>
            <a:r>
              <a:rPr lang="uk-UA" b="1" dirty="0">
                <a:solidFill>
                  <a:srgbClr val="0070C0"/>
                </a:solidFill>
              </a:rPr>
              <a:t>кафедра </a:t>
            </a:r>
            <a:r>
              <a:rPr lang="uk-UA" b="1" dirty="0" smtClean="0">
                <a:solidFill>
                  <a:srgbClr val="0070C0"/>
                </a:solidFill>
              </a:rPr>
              <a:t>внутрішньої медицини №2 і клінічної  імунології та </a:t>
            </a:r>
            <a:r>
              <a:rPr lang="uk-UA" b="1" dirty="0" err="1" smtClean="0">
                <a:solidFill>
                  <a:srgbClr val="0070C0"/>
                </a:solidFill>
              </a:rPr>
              <a:t>алергологі</a:t>
            </a:r>
            <a:r>
              <a:rPr lang="uk-UA" b="1" dirty="0" smtClean="0">
                <a:solidFill>
                  <a:srgbClr val="0070C0"/>
                </a:solidFill>
              </a:rPr>
              <a:t>  </a:t>
            </a:r>
            <a:r>
              <a:rPr lang="uk-UA" b="1" dirty="0" err="1">
                <a:solidFill>
                  <a:srgbClr val="0070C0"/>
                </a:solidFill>
              </a:rPr>
              <a:t>зав.кафедри</a:t>
            </a:r>
            <a:r>
              <a:rPr lang="uk-UA" b="1" dirty="0">
                <a:solidFill>
                  <a:srgbClr val="0070C0"/>
                </a:solidFill>
              </a:rPr>
              <a:t> – </a:t>
            </a:r>
            <a:r>
              <a:rPr lang="uk-UA" b="1" dirty="0" err="1" smtClean="0">
                <a:solidFill>
                  <a:srgbClr val="0070C0"/>
                </a:solidFill>
              </a:rPr>
              <a:t>д.мед.н.П.Г.Кравчун</a:t>
            </a:r>
            <a:r>
              <a:rPr lang="uk-UA" b="1" dirty="0" smtClean="0">
                <a:solidFill>
                  <a:srgbClr val="0070C0"/>
                </a:solidFill>
              </a:rPr>
              <a:t> 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8" name="Содержимое 3"/>
          <p:cNvSpPr txBox="1">
            <a:spLocks/>
          </p:cNvSpPr>
          <p:nvPr/>
        </p:nvSpPr>
        <p:spPr>
          <a:xfrm>
            <a:off x="53084" y="1068553"/>
            <a:ext cx="6873767" cy="344607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uk-UA" sz="2400" dirty="0" smtClean="0">
                <a:solidFill>
                  <a:srgbClr val="000000"/>
                </a:solidFill>
              </a:rPr>
              <a:t>Переваги </a:t>
            </a:r>
            <a:r>
              <a:rPr lang="uk-UA" sz="2400" dirty="0" err="1" smtClean="0">
                <a:solidFill>
                  <a:srgbClr val="000000"/>
                </a:solidFill>
              </a:rPr>
              <a:t>симуляційного</a:t>
            </a:r>
            <a:r>
              <a:rPr lang="uk-UA" sz="2400" dirty="0" smtClean="0">
                <a:solidFill>
                  <a:srgbClr val="000000"/>
                </a:solidFill>
              </a:rPr>
              <a:t> навчання:</a:t>
            </a:r>
            <a:endParaRPr lang="ru-RU" sz="2400" dirty="0" smtClean="0">
              <a:solidFill>
                <a:srgbClr val="000000"/>
              </a:solidFill>
            </a:endParaRPr>
          </a:p>
          <a:p>
            <a:pPr>
              <a:lnSpc>
                <a:spcPct val="80000"/>
              </a:lnSpc>
            </a:pPr>
            <a:r>
              <a:rPr lang="ru-RU" sz="2400" dirty="0" err="1" smtClean="0">
                <a:solidFill>
                  <a:srgbClr val="000000"/>
                </a:solidFill>
              </a:rPr>
              <a:t>Придбання</a:t>
            </a:r>
            <a:r>
              <a:rPr lang="ru-RU" sz="2400" dirty="0" smtClean="0">
                <a:solidFill>
                  <a:srgbClr val="000000"/>
                </a:solidFill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</a:rPr>
              <a:t>майстерності</a:t>
            </a:r>
            <a:r>
              <a:rPr lang="ru-RU" sz="2400" dirty="0" smtClean="0">
                <a:solidFill>
                  <a:srgbClr val="000000"/>
                </a:solidFill>
              </a:rPr>
              <a:t> без </a:t>
            </a:r>
            <a:r>
              <a:rPr lang="ru-RU" sz="2400" dirty="0" err="1" smtClean="0">
                <a:solidFill>
                  <a:srgbClr val="000000"/>
                </a:solidFill>
              </a:rPr>
              <a:t>ризику</a:t>
            </a:r>
            <a:r>
              <a:rPr lang="ru-RU" sz="2400" dirty="0" smtClean="0">
                <a:solidFill>
                  <a:srgbClr val="000000"/>
                </a:solidFill>
              </a:rPr>
              <a:t> для </a:t>
            </a:r>
            <a:r>
              <a:rPr lang="ru-RU" sz="2400" dirty="0" err="1" smtClean="0">
                <a:solidFill>
                  <a:srgbClr val="000000"/>
                </a:solidFill>
              </a:rPr>
              <a:t>пацієнта</a:t>
            </a:r>
            <a:r>
              <a:rPr lang="ru-RU" sz="2400" dirty="0" smtClean="0">
                <a:solidFill>
                  <a:srgbClr val="000000"/>
                </a:solidFill>
              </a:rPr>
              <a:t> </a:t>
            </a:r>
          </a:p>
          <a:p>
            <a:pPr>
              <a:lnSpc>
                <a:spcPct val="80000"/>
              </a:lnSpc>
            </a:pPr>
            <a:r>
              <a:rPr lang="ru-RU" sz="2400" dirty="0" err="1" smtClean="0">
                <a:solidFill>
                  <a:srgbClr val="000000"/>
                </a:solidFill>
              </a:rPr>
              <a:t>Необмежена</a:t>
            </a:r>
            <a:r>
              <a:rPr lang="ru-RU" sz="2400" dirty="0" smtClean="0">
                <a:solidFill>
                  <a:srgbClr val="000000"/>
                </a:solidFill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</a:rPr>
              <a:t>кількість</a:t>
            </a:r>
            <a:r>
              <a:rPr lang="ru-RU" sz="2400" dirty="0" smtClean="0">
                <a:solidFill>
                  <a:srgbClr val="000000"/>
                </a:solidFill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</a:rPr>
              <a:t>повторів</a:t>
            </a:r>
            <a:endParaRPr lang="ru-RU" sz="2400" dirty="0" smtClean="0">
              <a:solidFill>
                <a:srgbClr val="000000"/>
              </a:solidFill>
            </a:endParaRPr>
          </a:p>
          <a:p>
            <a:pPr>
              <a:lnSpc>
                <a:spcPct val="80000"/>
              </a:lnSpc>
            </a:pPr>
            <a:r>
              <a:rPr lang="ru-RU" sz="2400" dirty="0" err="1" smtClean="0">
                <a:solidFill>
                  <a:srgbClr val="000000"/>
                </a:solidFill>
              </a:rPr>
              <a:t>Незалежність</a:t>
            </a:r>
            <a:r>
              <a:rPr lang="ru-RU" sz="2400" dirty="0" smtClean="0">
                <a:solidFill>
                  <a:srgbClr val="000000"/>
                </a:solidFill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</a:rPr>
              <a:t>від</a:t>
            </a:r>
            <a:r>
              <a:rPr lang="ru-RU" sz="2400" dirty="0" smtClean="0">
                <a:solidFill>
                  <a:srgbClr val="000000"/>
                </a:solidFill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</a:rPr>
              <a:t>роботи</a:t>
            </a:r>
            <a:r>
              <a:rPr lang="ru-RU" sz="2400" dirty="0" smtClean="0">
                <a:solidFill>
                  <a:srgbClr val="000000"/>
                </a:solidFill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</a:rPr>
              <a:t>клініки</a:t>
            </a:r>
            <a:r>
              <a:rPr lang="ru-RU" sz="2400" dirty="0" smtClean="0">
                <a:solidFill>
                  <a:srgbClr val="000000"/>
                </a:solidFill>
              </a:rPr>
              <a:t> і наставника</a:t>
            </a:r>
          </a:p>
          <a:p>
            <a:pPr>
              <a:lnSpc>
                <a:spcPct val="80000"/>
              </a:lnSpc>
            </a:pPr>
            <a:r>
              <a:rPr lang="ru-RU" sz="2400" dirty="0" err="1" smtClean="0">
                <a:solidFill>
                  <a:srgbClr val="000000"/>
                </a:solidFill>
              </a:rPr>
              <a:t>Об'єктивна</a:t>
            </a:r>
            <a:r>
              <a:rPr lang="ru-RU" sz="2400" dirty="0" smtClean="0">
                <a:solidFill>
                  <a:srgbClr val="000000"/>
                </a:solidFill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</a:rPr>
              <a:t>оцінка</a:t>
            </a:r>
            <a:r>
              <a:rPr lang="ru-RU" sz="2400" dirty="0" smtClean="0">
                <a:solidFill>
                  <a:srgbClr val="000000"/>
                </a:solidFill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</a:rPr>
              <a:t>виконання</a:t>
            </a:r>
            <a:r>
              <a:rPr lang="ru-RU" sz="2400" dirty="0" smtClean="0">
                <a:solidFill>
                  <a:srgbClr val="000000"/>
                </a:solidFill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</a:rPr>
              <a:t>маніпуляції</a:t>
            </a:r>
            <a:endParaRPr lang="ru-RU" sz="2400" dirty="0" smtClean="0">
              <a:solidFill>
                <a:srgbClr val="000000"/>
              </a:solidFill>
            </a:endParaRPr>
          </a:p>
          <a:p>
            <a:pPr>
              <a:lnSpc>
                <a:spcPct val="80000"/>
              </a:lnSpc>
            </a:pPr>
            <a:r>
              <a:rPr lang="ru-RU" sz="2400" dirty="0" err="1" smtClean="0">
                <a:solidFill>
                  <a:srgbClr val="000000"/>
                </a:solidFill>
              </a:rPr>
              <a:t>Рідкісні</a:t>
            </a:r>
            <a:r>
              <a:rPr lang="ru-RU" sz="2400" dirty="0" smtClean="0">
                <a:solidFill>
                  <a:srgbClr val="000000"/>
                </a:solidFill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</a:rPr>
              <a:t>патології</a:t>
            </a:r>
            <a:r>
              <a:rPr lang="ru-RU" sz="2400" dirty="0" smtClean="0">
                <a:solidFill>
                  <a:srgbClr val="000000"/>
                </a:solidFill>
              </a:rPr>
              <a:t>, </a:t>
            </a:r>
            <a:r>
              <a:rPr lang="ru-RU" sz="2400" dirty="0" err="1" smtClean="0">
                <a:solidFill>
                  <a:srgbClr val="000000"/>
                </a:solidFill>
              </a:rPr>
              <a:t>стани</a:t>
            </a:r>
            <a:r>
              <a:rPr lang="ru-RU" sz="2400" dirty="0" smtClean="0">
                <a:solidFill>
                  <a:srgbClr val="000000"/>
                </a:solidFill>
              </a:rPr>
              <a:t>, </a:t>
            </a:r>
            <a:r>
              <a:rPr lang="ru-RU" sz="2400" dirty="0" err="1" smtClean="0">
                <a:solidFill>
                  <a:srgbClr val="000000"/>
                </a:solidFill>
              </a:rPr>
              <a:t>втручання</a:t>
            </a:r>
            <a:endParaRPr lang="ru-RU" sz="2400" dirty="0" smtClean="0">
              <a:solidFill>
                <a:srgbClr val="000000"/>
              </a:solidFill>
            </a:endParaRPr>
          </a:p>
          <a:p>
            <a:pPr>
              <a:lnSpc>
                <a:spcPct val="80000"/>
              </a:lnSpc>
            </a:pPr>
            <a:r>
              <a:rPr lang="ru-RU" sz="2400" dirty="0" smtClean="0">
                <a:solidFill>
                  <a:srgbClr val="000000"/>
                </a:solidFill>
              </a:rPr>
              <a:t>Не </a:t>
            </a:r>
            <a:r>
              <a:rPr lang="ru-RU" sz="2400" dirty="0" err="1" smtClean="0">
                <a:solidFill>
                  <a:srgbClr val="000000"/>
                </a:solidFill>
              </a:rPr>
              <a:t>потрібний</a:t>
            </a:r>
            <a:r>
              <a:rPr lang="ru-RU" sz="2400" dirty="0" smtClean="0">
                <a:solidFill>
                  <a:srgbClr val="000000"/>
                </a:solidFill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</a:rPr>
              <a:t>постійний</a:t>
            </a:r>
            <a:r>
              <a:rPr lang="ru-RU" sz="2400" dirty="0" smtClean="0">
                <a:solidFill>
                  <a:srgbClr val="000000"/>
                </a:solidFill>
              </a:rPr>
              <a:t> контроль </a:t>
            </a:r>
            <a:r>
              <a:rPr lang="ru-RU" sz="2400" dirty="0" err="1" smtClean="0">
                <a:solidFill>
                  <a:srgbClr val="000000"/>
                </a:solidFill>
              </a:rPr>
              <a:t>викладача</a:t>
            </a:r>
            <a:r>
              <a:rPr lang="ru-RU" sz="2400" dirty="0" smtClean="0">
                <a:solidFill>
                  <a:srgbClr val="000000"/>
                </a:solidFill>
              </a:rPr>
              <a:t> </a:t>
            </a:r>
          </a:p>
          <a:p>
            <a:pPr>
              <a:lnSpc>
                <a:spcPct val="80000"/>
              </a:lnSpc>
            </a:pPr>
            <a:r>
              <a:rPr lang="ru-RU" sz="2400" dirty="0" err="1" smtClean="0">
                <a:solidFill>
                  <a:srgbClr val="000000"/>
                </a:solidFill>
              </a:rPr>
              <a:t>No</a:t>
            </a:r>
            <a:r>
              <a:rPr lang="ru-RU" sz="2400" dirty="0" smtClean="0">
                <a:solidFill>
                  <a:srgbClr val="000000"/>
                </a:solidFill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</a:rPr>
              <a:t>stress</a:t>
            </a:r>
            <a:r>
              <a:rPr lang="ru-RU" sz="2400" dirty="0" smtClean="0">
                <a:solidFill>
                  <a:srgbClr val="000000"/>
                </a:solidFill>
              </a:rPr>
              <a:t>!</a:t>
            </a:r>
            <a:endParaRPr lang="ru-RU" sz="2400" dirty="0">
              <a:solidFill>
                <a:srgbClr val="000000"/>
              </a:solidFill>
            </a:endParaRPr>
          </a:p>
        </p:txBody>
      </p:sp>
      <p:pic>
        <p:nvPicPr>
          <p:cNvPr id="10" name="Picture 13" descr="20161117_11213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6825" y="2622187"/>
            <a:ext cx="3105807" cy="1936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2" descr="20161117_112849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15"/>
          <a:stretch/>
        </p:blipFill>
        <p:spPr>
          <a:xfrm>
            <a:off x="9552613" y="747549"/>
            <a:ext cx="2639387" cy="200739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7" descr="IMG_809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4209" y="4558935"/>
            <a:ext cx="3642089" cy="2194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Рисунок 12" descr="KNMU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37" y="36320"/>
            <a:ext cx="1160914" cy="95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0249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89116" y="3812674"/>
            <a:ext cx="7077560" cy="26407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uk-UA" sz="24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Симуляційне</a:t>
            </a:r>
            <a:r>
              <a:rPr lang="uk-UA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навчання має великі можливості, якщо з початку підготовки акценти розставляються на фактори безпеки (дотримання встановлених правил, алгоритмів, протоколів, організацію цілеспрямованої взаємодії студентів між собою і з пацієнтом).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2514" y="3812674"/>
            <a:ext cx="4049486" cy="3026569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37388" y="959750"/>
            <a:ext cx="11809709" cy="26407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</a:pP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акушерському фантомі на кафедрі проводиться  відпрацювання </a:t>
            </a:r>
            <a:r>
              <a:rPr lang="uk-UA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біомеханізмів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пологів та техніки акушерських </a:t>
            </a:r>
            <a:r>
              <a:rPr lang="uk-UA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операцій. </a:t>
            </a:r>
          </a:p>
          <a:p>
            <a:pPr indent="449580" algn="just">
              <a:lnSpc>
                <a:spcPct val="115000"/>
              </a:lnSpc>
            </a:pPr>
            <a:r>
              <a:rPr lang="uk-UA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</a:t>
            </a:r>
            <a:r>
              <a:rPr lang="uk-UA" sz="2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підготовки студентів 6 курсу у фантомному класі ННІ ЯО використовується гінекологічний тренажер. який дозволяє проводити різні гінекологічні обстеження та відпрацьовувати навички з діагностики гінекологічних захворювань. З листопада поточного року  почав використовуватись багатофункціональним симулятор пологів.</a:t>
            </a:r>
            <a:endParaRPr lang="en-GB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88641" y="101219"/>
            <a:ext cx="1028324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>
                <a:solidFill>
                  <a:srgbClr val="0070C0"/>
                </a:solidFill>
              </a:rPr>
              <a:t>Харківський національний медичний університет, </a:t>
            </a:r>
            <a:br>
              <a:rPr lang="uk-UA" b="1" dirty="0">
                <a:solidFill>
                  <a:srgbClr val="0070C0"/>
                </a:solidFill>
              </a:rPr>
            </a:br>
            <a:r>
              <a:rPr lang="uk-UA" b="1" dirty="0">
                <a:solidFill>
                  <a:srgbClr val="0070C0"/>
                </a:solidFill>
              </a:rPr>
              <a:t>кафедра </a:t>
            </a:r>
            <a:r>
              <a:rPr lang="uk-UA" b="1" dirty="0" smtClean="0">
                <a:solidFill>
                  <a:srgbClr val="0070C0"/>
                </a:solidFill>
              </a:rPr>
              <a:t>акушерства та гінекології №2  </a:t>
            </a:r>
            <a:r>
              <a:rPr lang="uk-UA" b="1" dirty="0" err="1">
                <a:solidFill>
                  <a:srgbClr val="0070C0"/>
                </a:solidFill>
              </a:rPr>
              <a:t>зав.кафедри</a:t>
            </a:r>
            <a:r>
              <a:rPr lang="uk-UA" b="1" dirty="0">
                <a:solidFill>
                  <a:srgbClr val="0070C0"/>
                </a:solidFill>
              </a:rPr>
              <a:t> – </a:t>
            </a:r>
            <a:r>
              <a:rPr lang="uk-UA" b="1" dirty="0" err="1" smtClean="0">
                <a:solidFill>
                  <a:srgbClr val="0070C0"/>
                </a:solidFill>
              </a:rPr>
              <a:t>д.мед.н</a:t>
            </a:r>
            <a:r>
              <a:rPr lang="uk-UA" b="1" dirty="0" smtClean="0">
                <a:solidFill>
                  <a:srgbClr val="0070C0"/>
                </a:solidFill>
              </a:rPr>
              <a:t>. </a:t>
            </a:r>
            <a:r>
              <a:rPr lang="uk-UA" b="1" dirty="0" err="1" smtClean="0">
                <a:solidFill>
                  <a:srgbClr val="0070C0"/>
                </a:solidFill>
              </a:rPr>
              <a:t>Ю.С.Паращук</a:t>
            </a:r>
            <a:r>
              <a:rPr lang="uk-UA" b="1" dirty="0" smtClean="0">
                <a:solidFill>
                  <a:srgbClr val="0070C0"/>
                </a:solidFill>
              </a:rPr>
              <a:t>  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10" name="Рисунок 9" descr="KNMU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88641" cy="1059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7660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6116"/>
          </a:xfrm>
        </p:spPr>
        <p:txBody>
          <a:bodyPr/>
          <a:lstStyle/>
          <a:p>
            <a:pPr algn="ctr"/>
            <a:r>
              <a:rPr lang="uk-UA" dirty="0" smtClean="0"/>
              <a:t>Визначення 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68880"/>
            <a:ext cx="11587655" cy="3276877"/>
          </a:xfrm>
        </p:spPr>
        <p:txBody>
          <a:bodyPr/>
          <a:lstStyle/>
          <a:p>
            <a:r>
              <a:rPr lang="uk-UA" dirty="0" smtClean="0"/>
              <a:t>Симуляція – це техніка, яка дозволяє замінити реальний досвід або розширити його за допомогою керованого досвіду. </a:t>
            </a:r>
          </a:p>
          <a:p>
            <a:pPr algn="r"/>
            <a:r>
              <a:rPr lang="uk-UA" sz="1800" dirty="0" smtClean="0"/>
              <a:t>ЛевкинО.А.2015</a:t>
            </a:r>
          </a:p>
          <a:p>
            <a:r>
              <a:rPr lang="uk-UA" dirty="0" err="1" smtClean="0"/>
              <a:t>Симуляційне</a:t>
            </a:r>
            <a:r>
              <a:rPr lang="uk-UA" dirty="0" smtClean="0"/>
              <a:t> навчання передбачає інтерактивне занурення у природу процесів, процедур та явищ з моделюванням важливих аспектів реального світу.</a:t>
            </a:r>
            <a:endParaRPr lang="uk-UA" dirty="0"/>
          </a:p>
        </p:txBody>
      </p:sp>
      <p:sp>
        <p:nvSpPr>
          <p:cNvPr id="4" name="AutoShape 2" descr="Картинки по запросу ребенок в виде доктора айболита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57710" y="3982711"/>
            <a:ext cx="2809875" cy="21336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3944611"/>
            <a:ext cx="4404917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07370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49830" y="0"/>
            <a:ext cx="102937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>
                <a:solidFill>
                  <a:srgbClr val="0070C0"/>
                </a:solidFill>
              </a:rPr>
              <a:t>Харківський національний медичний університет, </a:t>
            </a:r>
            <a:br>
              <a:rPr lang="uk-UA" b="1" dirty="0">
                <a:solidFill>
                  <a:srgbClr val="0070C0"/>
                </a:solidFill>
              </a:rPr>
            </a:br>
            <a:r>
              <a:rPr lang="uk-UA" b="1" dirty="0">
                <a:solidFill>
                  <a:srgbClr val="0070C0"/>
                </a:solidFill>
              </a:rPr>
              <a:t>кафедра пропедевтики педіатрії №2, </a:t>
            </a:r>
            <a:r>
              <a:rPr lang="uk-UA" b="1" dirty="0" err="1">
                <a:solidFill>
                  <a:srgbClr val="0070C0"/>
                </a:solidFill>
              </a:rPr>
              <a:t>зав.кафедри</a:t>
            </a:r>
            <a:r>
              <a:rPr lang="uk-UA" b="1" dirty="0">
                <a:solidFill>
                  <a:srgbClr val="0070C0"/>
                </a:solidFill>
              </a:rPr>
              <a:t> – </a:t>
            </a:r>
            <a:r>
              <a:rPr lang="uk-UA" b="1" dirty="0" err="1">
                <a:solidFill>
                  <a:srgbClr val="0070C0"/>
                </a:solidFill>
              </a:rPr>
              <a:t>д.мед.н</a:t>
            </a:r>
            <a:r>
              <a:rPr lang="uk-UA" b="1" dirty="0">
                <a:solidFill>
                  <a:srgbClr val="0070C0"/>
                </a:solidFill>
              </a:rPr>
              <a:t>. </a:t>
            </a:r>
            <a:r>
              <a:rPr lang="uk-UA" b="1" dirty="0" err="1">
                <a:solidFill>
                  <a:srgbClr val="0070C0"/>
                </a:solidFill>
              </a:rPr>
              <a:t>В.А.Клименко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29576" y="991183"/>
            <a:ext cx="6962424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/>
              <a:t>Н</a:t>
            </a:r>
            <a:r>
              <a:rPr lang="uk-UA" sz="2400" dirty="0"/>
              <a:t>еобхідність </a:t>
            </a:r>
            <a:r>
              <a:rPr lang="uk-UA" sz="2400" dirty="0" err="1"/>
              <a:t>симуляційних</a:t>
            </a:r>
            <a:r>
              <a:rPr lang="uk-UA" sz="2400" dirty="0"/>
              <a:t> методів навчання на кафедрі пропедевтики педіатрії №2 зумовлена викладанням клінічних дисциплін: пропедевтика педіатрії, сестринська практика, догляд за хворим.</a:t>
            </a:r>
            <a:br>
              <a:rPr lang="uk-UA" sz="2400" dirty="0"/>
            </a:br>
            <a:r>
              <a:rPr lang="uk-UA" sz="2400" dirty="0"/>
              <a:t/>
            </a:r>
            <a:br>
              <a:rPr lang="uk-UA" sz="2400" dirty="0"/>
            </a:br>
            <a:r>
              <a:rPr lang="uk-UA" sz="2400" b="1" dirty="0"/>
              <a:t>Труднощі навчання практичним навичкам </a:t>
            </a:r>
            <a:r>
              <a:rPr lang="uk-UA" sz="2400" b="1" dirty="0" smtClean="0"/>
              <a:t>у </a:t>
            </a:r>
            <a:r>
              <a:rPr lang="uk-UA" sz="2400" b="1" dirty="0"/>
              <a:t>ліжка хворого</a:t>
            </a:r>
            <a:r>
              <a:rPr lang="en-US" sz="2400" b="1" dirty="0"/>
              <a:t> </a:t>
            </a:r>
            <a:r>
              <a:rPr lang="uk-UA" sz="2400" b="1" dirty="0"/>
              <a:t>в сучасних умовах:</a:t>
            </a:r>
            <a:br>
              <a:rPr lang="uk-UA" sz="2400" b="1" dirty="0"/>
            </a:br>
            <a:r>
              <a:rPr lang="uk-UA" sz="2400" dirty="0"/>
              <a:t>більшість хворих у важкому стані</a:t>
            </a:r>
            <a:br>
              <a:rPr lang="uk-UA" sz="2400" dirty="0"/>
            </a:br>
            <a:r>
              <a:rPr lang="uk-UA" sz="2400" dirty="0"/>
              <a:t>необхідність згоди пацієнта чи батьків на роботу студентів</a:t>
            </a:r>
            <a:br>
              <a:rPr lang="uk-UA" sz="2400" dirty="0"/>
            </a:br>
            <a:r>
              <a:rPr lang="uk-UA" sz="2400" dirty="0"/>
              <a:t>негативний емоційний настрій пацієнтів у зв'язку з погіршенням соціально-економічного становища населення</a:t>
            </a:r>
            <a:br>
              <a:rPr lang="uk-UA" sz="2400" dirty="0"/>
            </a:br>
            <a:r>
              <a:rPr lang="uk-UA" sz="2400" dirty="0"/>
              <a:t>труднощі у спілкуванні іноземних студентів</a:t>
            </a:r>
            <a:br>
              <a:rPr lang="uk-UA" sz="2400" dirty="0"/>
            </a:br>
            <a:r>
              <a:rPr lang="uk-UA" sz="2400" dirty="0"/>
              <a:t>велика кількість студентів у групі </a:t>
            </a:r>
            <a:endParaRPr lang="uk-UA" sz="2400" dirty="0"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pic>
        <p:nvPicPr>
          <p:cNvPr id="6" name="Рисунок 5" descr="KNMU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37" y="36320"/>
            <a:ext cx="1160914" cy="95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289580" y="807527"/>
            <a:ext cx="5022649" cy="63308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4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dirty="0" err="1" smtClean="0"/>
              <a:t>Симуляційні</a:t>
            </a:r>
            <a:r>
              <a:rPr lang="uk-UA" dirty="0" smtClean="0"/>
              <a:t> методи навчання: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1508255"/>
            <a:ext cx="540013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/>
              <a:t>на кафедрі – ляльки-муляжи, медичний інструментарій та обладнання</a:t>
            </a:r>
          </a:p>
          <a:p>
            <a:r>
              <a:rPr lang="ru-RU" sz="2400" dirty="0" smtClean="0"/>
              <a:t>у </a:t>
            </a:r>
            <a:r>
              <a:rPr lang="ru-RU" sz="2400" dirty="0" err="1"/>
              <a:t>навчально-науковому</a:t>
            </a:r>
            <a:r>
              <a:rPr lang="ru-RU" sz="2400" dirty="0"/>
              <a:t> </a:t>
            </a:r>
            <a:r>
              <a:rPr lang="ru-RU" sz="2400" dirty="0" err="1"/>
              <a:t>інституті</a:t>
            </a:r>
            <a:r>
              <a:rPr lang="ru-RU" sz="2400" dirty="0"/>
              <a:t> </a:t>
            </a:r>
            <a:r>
              <a:rPr lang="ru-RU" sz="2400" dirty="0" err="1"/>
              <a:t>якості</a:t>
            </a:r>
            <a:r>
              <a:rPr lang="ru-RU" sz="2400" dirty="0"/>
              <a:t> </a:t>
            </a:r>
            <a:r>
              <a:rPr lang="ru-RU" sz="2400" dirty="0" err="1"/>
              <a:t>освіти</a:t>
            </a:r>
            <a:r>
              <a:rPr lang="ru-RU" sz="2400" dirty="0"/>
              <a:t> ХНМУ</a:t>
            </a:r>
            <a:r>
              <a:rPr lang="uk-UA" sz="2400" dirty="0"/>
              <a:t> – </a:t>
            </a:r>
            <a:r>
              <a:rPr lang="uk-UA" sz="2400" dirty="0" err="1"/>
              <a:t>симуляційні</a:t>
            </a:r>
            <a:r>
              <a:rPr lang="uk-UA" sz="2400" dirty="0"/>
              <a:t> класи</a:t>
            </a:r>
          </a:p>
          <a:p>
            <a:r>
              <a:rPr lang="uk-UA" sz="2400" dirty="0" smtClean="0"/>
              <a:t>в </a:t>
            </a:r>
            <a:r>
              <a:rPr lang="uk-UA" sz="2400" dirty="0"/>
              <a:t>2016 році на кафедрі </a:t>
            </a:r>
          </a:p>
          <a:p>
            <a:pPr>
              <a:buNone/>
            </a:pPr>
            <a:r>
              <a:rPr lang="uk-UA" sz="2400" dirty="0"/>
              <a:t>пропедевтики педіатрії №2 </a:t>
            </a:r>
          </a:p>
          <a:p>
            <a:pPr>
              <a:buNone/>
            </a:pPr>
            <a:r>
              <a:rPr lang="uk-UA" sz="2400" dirty="0"/>
              <a:t>створені методичні рекомендації </a:t>
            </a:r>
          </a:p>
          <a:p>
            <a:pPr>
              <a:buNone/>
            </a:pPr>
            <a:r>
              <a:rPr lang="uk-UA" sz="2400" dirty="0"/>
              <a:t>для студентів </a:t>
            </a:r>
            <a:r>
              <a:rPr lang="uk-UA" sz="2400" dirty="0" smtClean="0"/>
              <a:t>з питань </a:t>
            </a:r>
            <a:r>
              <a:rPr lang="uk-UA" sz="2400" dirty="0" err="1" smtClean="0"/>
              <a:t>симуляційного</a:t>
            </a:r>
            <a:r>
              <a:rPr lang="uk-UA" sz="2400" dirty="0" smtClean="0"/>
              <a:t> навчання</a:t>
            </a:r>
            <a:endParaRPr lang="ru-RU" sz="2400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7112" y="4699304"/>
            <a:ext cx="3253703" cy="2158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402456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0364" y="681225"/>
            <a:ext cx="11950263" cy="880240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err="1" smtClean="0"/>
              <a:t>Симулятивні</a:t>
            </a:r>
            <a:r>
              <a:rPr lang="ru-RU" sz="3600" b="1" dirty="0" smtClean="0"/>
              <a:t>  </a:t>
            </a:r>
            <a:r>
              <a:rPr lang="ru-RU" sz="3600" b="1" dirty="0" err="1" smtClean="0"/>
              <a:t>методи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навчання</a:t>
            </a:r>
            <a:r>
              <a:rPr lang="ru-RU" sz="3600" b="1" dirty="0" smtClean="0"/>
              <a:t> </a:t>
            </a:r>
            <a:br>
              <a:rPr lang="ru-RU" sz="3600" b="1" dirty="0" smtClean="0"/>
            </a:br>
            <a:r>
              <a:rPr lang="ru-RU" sz="3600" b="1" dirty="0" smtClean="0"/>
              <a:t>(</a:t>
            </a:r>
            <a:r>
              <a:rPr lang="ru-RU" sz="3600" b="1" dirty="0" err="1" smtClean="0"/>
              <a:t>імитаційні</a:t>
            </a:r>
            <a:r>
              <a:rPr lang="ru-RU" sz="3600" b="1" dirty="0" smtClean="0"/>
              <a:t> та </a:t>
            </a:r>
            <a:r>
              <a:rPr lang="ru-RU" sz="3600" b="1" dirty="0" err="1" smtClean="0"/>
              <a:t>імітаційно-ігрове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моделювання</a:t>
            </a:r>
            <a:r>
              <a:rPr lang="ru-RU" sz="3600" b="1" dirty="0" smtClean="0"/>
              <a:t>) </a:t>
            </a:r>
            <a:endParaRPr lang="en-US" sz="3600" b="1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126123" y="1741046"/>
            <a:ext cx="6637284" cy="2081048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b="1" dirty="0" smtClean="0"/>
              <a:t>НЕІГРОВІ </a:t>
            </a:r>
          </a:p>
          <a:p>
            <a:r>
              <a:rPr lang="ru-RU" dirty="0" err="1" smtClean="0"/>
              <a:t>аналіз</a:t>
            </a:r>
            <a:r>
              <a:rPr lang="ru-RU" dirty="0" smtClean="0"/>
              <a:t> </a:t>
            </a:r>
            <a:r>
              <a:rPr lang="ru-RU" dirty="0" err="1" smtClean="0"/>
              <a:t>вивчаємого</a:t>
            </a:r>
            <a:r>
              <a:rPr lang="ru-RU" dirty="0" smtClean="0"/>
              <a:t> </a:t>
            </a:r>
            <a:r>
              <a:rPr lang="ru-RU" dirty="0" err="1" smtClean="0"/>
              <a:t>обєкту</a:t>
            </a:r>
            <a:r>
              <a:rPr lang="ru-RU" dirty="0" smtClean="0"/>
              <a:t>, </a:t>
            </a:r>
            <a:r>
              <a:rPr lang="ru-RU" dirty="0" err="1" smtClean="0"/>
              <a:t>явища</a:t>
            </a:r>
            <a:r>
              <a:rPr lang="ru-RU" dirty="0" smtClean="0"/>
              <a:t> </a:t>
            </a:r>
            <a:r>
              <a:rPr lang="ru-RU" dirty="0" err="1" smtClean="0"/>
              <a:t>або</a:t>
            </a:r>
            <a:r>
              <a:rPr lang="ru-RU" dirty="0" smtClean="0"/>
              <a:t> </a:t>
            </a:r>
            <a:r>
              <a:rPr lang="ru-RU" dirty="0" err="1" smtClean="0"/>
              <a:t>дії</a:t>
            </a:r>
            <a:r>
              <a:rPr lang="ru-RU" dirty="0"/>
              <a:t> </a:t>
            </a:r>
            <a:r>
              <a:rPr lang="ru-RU" dirty="0" smtClean="0"/>
              <a:t>(р</a:t>
            </a:r>
            <a:r>
              <a:rPr lang="uk-UA" dirty="0" err="1" smtClean="0"/>
              <a:t>обота</a:t>
            </a:r>
            <a:r>
              <a:rPr lang="uk-UA" dirty="0" smtClean="0"/>
              <a:t> біля ліжка хворого, </a:t>
            </a:r>
            <a:r>
              <a:rPr lang="uk-UA" dirty="0" err="1" smtClean="0"/>
              <a:t>написаня</a:t>
            </a:r>
            <a:r>
              <a:rPr lang="uk-UA" dirty="0" smtClean="0"/>
              <a:t> історії хвороби, «мозковий штурм», «вогонь по сокурснику»)</a:t>
            </a:r>
            <a:endParaRPr lang="en-US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271278" y="34894"/>
            <a:ext cx="104267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>
                <a:solidFill>
                  <a:srgbClr val="0070C0"/>
                </a:solidFill>
              </a:rPr>
              <a:t>Харківський національний медичний університет, </a:t>
            </a:r>
            <a:br>
              <a:rPr lang="uk-UA" b="1" dirty="0">
                <a:solidFill>
                  <a:srgbClr val="0070C0"/>
                </a:solidFill>
              </a:rPr>
            </a:br>
            <a:r>
              <a:rPr lang="uk-UA" b="1" dirty="0">
                <a:solidFill>
                  <a:srgbClr val="0070C0"/>
                </a:solidFill>
              </a:rPr>
              <a:t>кафедра </a:t>
            </a:r>
            <a:r>
              <a:rPr lang="uk-UA" b="1" dirty="0" smtClean="0">
                <a:solidFill>
                  <a:srgbClr val="0070C0"/>
                </a:solidFill>
              </a:rPr>
              <a:t>педіатрії  </a:t>
            </a:r>
            <a:r>
              <a:rPr lang="uk-UA" b="1" dirty="0">
                <a:solidFill>
                  <a:srgbClr val="0070C0"/>
                </a:solidFill>
              </a:rPr>
              <a:t>№2, </a:t>
            </a:r>
            <a:r>
              <a:rPr lang="uk-UA" b="1" dirty="0" err="1">
                <a:solidFill>
                  <a:srgbClr val="0070C0"/>
                </a:solidFill>
              </a:rPr>
              <a:t>зав.кафедри</a:t>
            </a:r>
            <a:r>
              <a:rPr lang="uk-UA" b="1" dirty="0">
                <a:solidFill>
                  <a:srgbClr val="0070C0"/>
                </a:solidFill>
              </a:rPr>
              <a:t> – </a:t>
            </a:r>
            <a:r>
              <a:rPr lang="uk-UA" b="1" dirty="0" err="1">
                <a:solidFill>
                  <a:srgbClr val="0070C0"/>
                </a:solidFill>
              </a:rPr>
              <a:t>д.мед.н</a:t>
            </a:r>
            <a:r>
              <a:rPr lang="uk-UA" b="1" dirty="0">
                <a:solidFill>
                  <a:srgbClr val="0070C0"/>
                </a:solidFill>
              </a:rPr>
              <a:t>. </a:t>
            </a:r>
            <a:r>
              <a:rPr lang="uk-UA" b="1" dirty="0" err="1" smtClean="0">
                <a:solidFill>
                  <a:srgbClr val="0070C0"/>
                </a:solidFill>
              </a:rPr>
              <a:t>Н.І.Макєєва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10" name="Content Placeholder 5"/>
          <p:cNvSpPr txBox="1">
            <a:spLocks/>
          </p:cNvSpPr>
          <p:nvPr/>
        </p:nvSpPr>
        <p:spPr>
          <a:xfrm>
            <a:off x="6700345" y="1741046"/>
            <a:ext cx="5312979" cy="208104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uk-UA" b="1" dirty="0" smtClean="0"/>
              <a:t>ІГРОВІ</a:t>
            </a:r>
          </a:p>
          <a:p>
            <a:r>
              <a:rPr lang="uk-UA" dirty="0" smtClean="0"/>
              <a:t>Спрямовані на імітацію конкретної професіональної діяльності з використанням ролей. </a:t>
            </a:r>
            <a:endParaRPr lang="en-US" dirty="0"/>
          </a:p>
        </p:txBody>
      </p:sp>
      <p:pic>
        <p:nvPicPr>
          <p:cNvPr id="14" name="Picture 2" descr="D:\История\Kafedra\DSC_582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754" y="3994032"/>
            <a:ext cx="3210911" cy="2126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D:\KATE\Кафедра\История кафедры\фотографии интерны\DSC0183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61" t="30651"/>
          <a:stretch/>
        </p:blipFill>
        <p:spPr bwMode="auto">
          <a:xfrm>
            <a:off x="6068181" y="3994032"/>
            <a:ext cx="3160523" cy="2042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849"/>
          <a:stretch/>
        </p:blipFill>
        <p:spPr bwMode="auto">
          <a:xfrm>
            <a:off x="3736428" y="4034709"/>
            <a:ext cx="1601485" cy="20861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5" descr="D:\История\20151209_10413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6833" y="3918720"/>
            <a:ext cx="2656491" cy="2057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 descr="KNMU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37" y="36320"/>
            <a:ext cx="1160914" cy="95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4560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437" y="1161877"/>
            <a:ext cx="5958819" cy="259021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2000" dirty="0"/>
              <a:t>З 2009 року з метою якісного оволодіння практичними навичками у студентів почали використовувати </a:t>
            </a:r>
            <a:r>
              <a:rPr lang="uk-UA" sz="2000" b="1" dirty="0">
                <a:solidFill>
                  <a:srgbClr val="00B0F0"/>
                </a:solidFill>
              </a:rPr>
              <a:t>функціональні фантоми </a:t>
            </a:r>
            <a:r>
              <a:rPr lang="uk-UA" sz="2000" dirty="0"/>
              <a:t> для інтерактивного навчання. Ці медичні навчальні манекени представляють собою </a:t>
            </a:r>
            <a:r>
              <a:rPr lang="uk-UA" sz="2000" dirty="0" smtClean="0"/>
              <a:t>реалістичні  </a:t>
            </a:r>
            <a:r>
              <a:rPr lang="ru-RU" sz="2000" dirty="0" err="1"/>
              <a:t>моделі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дозволяють</a:t>
            </a:r>
            <a:r>
              <a:rPr lang="ru-RU" sz="2000" dirty="0"/>
              <a:t> </a:t>
            </a:r>
            <a:r>
              <a:rPr lang="ru-RU" sz="2000" dirty="0" err="1"/>
              <a:t>засвоїти</a:t>
            </a:r>
            <a:r>
              <a:rPr lang="ru-RU" sz="2000" dirty="0"/>
              <a:t> </a:t>
            </a:r>
            <a:r>
              <a:rPr lang="ru-RU" sz="2000" dirty="0" err="1"/>
              <a:t>необхідні</a:t>
            </a:r>
            <a:r>
              <a:rPr lang="ru-RU" sz="2000" dirty="0"/>
              <a:t> </a:t>
            </a:r>
            <a:r>
              <a:rPr lang="ru-RU" sz="2000" dirty="0" err="1"/>
              <a:t>практичні</a:t>
            </a:r>
            <a:r>
              <a:rPr lang="ru-RU" sz="2000" dirty="0"/>
              <a:t> </a:t>
            </a:r>
            <a:r>
              <a:rPr lang="ru-RU" sz="2000" dirty="0" err="1"/>
              <a:t>маніпуляції</a:t>
            </a:r>
            <a:endParaRPr lang="ru-RU" sz="2000" dirty="0"/>
          </a:p>
        </p:txBody>
      </p:sp>
      <p:pic>
        <p:nvPicPr>
          <p:cNvPr id="2051" name="Picture 3" descr="D:\Downloads\Каф.Педиатрии №1\IMG_353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03" y="3707851"/>
            <a:ext cx="4354286" cy="2831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976256" y="4232746"/>
            <a:ext cx="5940939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err="1" smtClean="0">
                <a:solidFill>
                  <a:prstClr val="black"/>
                </a:solidFill>
              </a:rPr>
              <a:t>Використання</a:t>
            </a:r>
            <a:r>
              <a:rPr lang="ru-RU" sz="2000" dirty="0" smtClean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подібних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інтерактивних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тренажерів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дозволяє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повторювати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різні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діагностичні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маніпуляції</a:t>
            </a:r>
            <a:r>
              <a:rPr lang="ru-RU" sz="2000" dirty="0">
                <a:solidFill>
                  <a:prstClr val="black"/>
                </a:solidFill>
              </a:rPr>
              <a:t>, </a:t>
            </a:r>
            <a:r>
              <a:rPr lang="ru-RU" sz="2000" dirty="0" err="1">
                <a:solidFill>
                  <a:prstClr val="black"/>
                </a:solidFill>
              </a:rPr>
              <a:t>домагаючись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їх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бездоганного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технічного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виконання</a:t>
            </a:r>
            <a:r>
              <a:rPr lang="ru-RU" sz="2000" dirty="0">
                <a:solidFill>
                  <a:prstClr val="black"/>
                </a:solidFill>
              </a:rPr>
              <a:t>. </a:t>
            </a:r>
            <a:r>
              <a:rPr lang="ru-RU" sz="2000" dirty="0" err="1">
                <a:solidFill>
                  <a:prstClr val="black"/>
                </a:solidFill>
              </a:rPr>
              <a:t>Заняття</a:t>
            </a:r>
            <a:r>
              <a:rPr lang="ru-RU" sz="2000" dirty="0">
                <a:solidFill>
                  <a:prstClr val="black"/>
                </a:solidFill>
              </a:rPr>
              <a:t> на манекенах </a:t>
            </a:r>
            <a:r>
              <a:rPr lang="ru-RU" sz="2400" dirty="0" err="1">
                <a:solidFill>
                  <a:prstClr val="black"/>
                </a:solidFill>
              </a:rPr>
              <a:t>допомагають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досягти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значного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поліпшення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результатів</a:t>
            </a:r>
            <a:r>
              <a:rPr lang="ru-RU" sz="2000" dirty="0">
                <a:solidFill>
                  <a:prstClr val="black"/>
                </a:solidFill>
              </a:rPr>
              <a:t> у </a:t>
            </a:r>
            <a:r>
              <a:rPr lang="ru-RU" sz="2000" dirty="0" err="1">
                <a:solidFill>
                  <a:prstClr val="black"/>
                </a:solidFill>
              </a:rPr>
              <a:t>студентів</a:t>
            </a:r>
            <a:r>
              <a:rPr lang="ru-RU" sz="2000" dirty="0">
                <a:solidFill>
                  <a:prstClr val="black"/>
                </a:solidFill>
              </a:rPr>
              <a:t>. </a:t>
            </a:r>
            <a:r>
              <a:rPr lang="ru-RU" sz="2000" dirty="0" err="1">
                <a:solidFill>
                  <a:prstClr val="black"/>
                </a:solidFill>
              </a:rPr>
              <a:t>Підвищують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впевненість</a:t>
            </a:r>
            <a:r>
              <a:rPr lang="ru-RU" sz="2000" dirty="0">
                <a:solidFill>
                  <a:prstClr val="black"/>
                </a:solidFill>
              </a:rPr>
              <a:t> у </a:t>
            </a:r>
            <a:r>
              <a:rPr lang="ru-RU" sz="2000" dirty="0" err="1">
                <a:solidFill>
                  <a:prstClr val="black"/>
                </a:solidFill>
              </a:rPr>
              <a:t>собі</a:t>
            </a:r>
            <a:r>
              <a:rPr lang="ru-RU" sz="2000" dirty="0">
                <a:solidFill>
                  <a:prstClr val="black"/>
                </a:solidFill>
              </a:rPr>
              <a:t>.</a:t>
            </a:r>
          </a:p>
        </p:txBody>
      </p:sp>
      <p:pic>
        <p:nvPicPr>
          <p:cNvPr id="8" name="Рисунок 7" descr="KNMU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37" y="36320"/>
            <a:ext cx="1160914" cy="95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271278" y="34894"/>
            <a:ext cx="104267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>
                <a:solidFill>
                  <a:srgbClr val="0070C0"/>
                </a:solidFill>
              </a:rPr>
              <a:t>Харківський національний медичний університет, </a:t>
            </a:r>
            <a:br>
              <a:rPr lang="uk-UA" b="1" dirty="0">
                <a:solidFill>
                  <a:srgbClr val="0070C0"/>
                </a:solidFill>
              </a:rPr>
            </a:br>
            <a:r>
              <a:rPr lang="uk-UA" b="1" dirty="0">
                <a:solidFill>
                  <a:srgbClr val="0070C0"/>
                </a:solidFill>
              </a:rPr>
              <a:t>кафедра </a:t>
            </a:r>
            <a:r>
              <a:rPr lang="uk-UA" b="1" dirty="0" smtClean="0">
                <a:solidFill>
                  <a:srgbClr val="0070C0"/>
                </a:solidFill>
              </a:rPr>
              <a:t>педіатрії №1 та </a:t>
            </a:r>
            <a:r>
              <a:rPr lang="uk-UA" b="1" dirty="0" err="1" smtClean="0">
                <a:solidFill>
                  <a:srgbClr val="0070C0"/>
                </a:solidFill>
              </a:rPr>
              <a:t>неонатології</a:t>
            </a:r>
            <a:r>
              <a:rPr lang="uk-UA" b="1" dirty="0" smtClean="0">
                <a:solidFill>
                  <a:srgbClr val="0070C0"/>
                </a:solidFill>
              </a:rPr>
              <a:t> </a:t>
            </a:r>
            <a:r>
              <a:rPr lang="uk-UA" b="1" dirty="0" err="1">
                <a:solidFill>
                  <a:srgbClr val="0070C0"/>
                </a:solidFill>
              </a:rPr>
              <a:t>зав.кафедри</a:t>
            </a:r>
            <a:r>
              <a:rPr lang="uk-UA" b="1" dirty="0">
                <a:solidFill>
                  <a:srgbClr val="0070C0"/>
                </a:solidFill>
              </a:rPr>
              <a:t> – </a:t>
            </a:r>
            <a:r>
              <a:rPr lang="uk-UA" b="1" dirty="0" err="1">
                <a:solidFill>
                  <a:srgbClr val="0070C0"/>
                </a:solidFill>
              </a:rPr>
              <a:t>д.мед.н</a:t>
            </a:r>
            <a:r>
              <a:rPr lang="uk-UA" b="1" dirty="0">
                <a:solidFill>
                  <a:srgbClr val="0070C0"/>
                </a:solidFill>
              </a:rPr>
              <a:t>. </a:t>
            </a:r>
            <a:r>
              <a:rPr lang="uk-UA" b="1" dirty="0" err="1" smtClean="0">
                <a:solidFill>
                  <a:srgbClr val="0070C0"/>
                </a:solidFill>
              </a:rPr>
              <a:t>М.О.Гончарь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10" name="Picture 2" descr="D:\Downloads\Каф.Педиатрии №1\IMG_354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8041" y="1086256"/>
            <a:ext cx="4445274" cy="2906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D:\Downloads\header_logo.g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10968472" y="-1"/>
            <a:ext cx="1212642" cy="991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9151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Рисунок 7" descr="KNMU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37" y="36320"/>
            <a:ext cx="1160914" cy="95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271278" y="34894"/>
            <a:ext cx="104267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>
                <a:solidFill>
                  <a:srgbClr val="0070C0"/>
                </a:solidFill>
              </a:rPr>
              <a:t>Харківський національний медичний університет, </a:t>
            </a:r>
            <a:br>
              <a:rPr lang="uk-UA" b="1" dirty="0">
                <a:solidFill>
                  <a:srgbClr val="0070C0"/>
                </a:solidFill>
              </a:rPr>
            </a:br>
            <a:r>
              <a:rPr lang="uk-UA" b="1" dirty="0">
                <a:solidFill>
                  <a:srgbClr val="0070C0"/>
                </a:solidFill>
              </a:rPr>
              <a:t>кафедра </a:t>
            </a:r>
            <a:r>
              <a:rPr lang="uk-UA" b="1" dirty="0" smtClean="0">
                <a:solidFill>
                  <a:srgbClr val="0070C0"/>
                </a:solidFill>
              </a:rPr>
              <a:t>педіатрії №1 та </a:t>
            </a:r>
            <a:r>
              <a:rPr lang="uk-UA" b="1" dirty="0" err="1" smtClean="0">
                <a:solidFill>
                  <a:srgbClr val="0070C0"/>
                </a:solidFill>
              </a:rPr>
              <a:t>неонатології</a:t>
            </a:r>
            <a:r>
              <a:rPr lang="uk-UA" b="1" dirty="0" smtClean="0">
                <a:solidFill>
                  <a:srgbClr val="0070C0"/>
                </a:solidFill>
              </a:rPr>
              <a:t> </a:t>
            </a:r>
            <a:r>
              <a:rPr lang="uk-UA" b="1" dirty="0" err="1">
                <a:solidFill>
                  <a:srgbClr val="0070C0"/>
                </a:solidFill>
              </a:rPr>
              <a:t>зав.кафедри</a:t>
            </a:r>
            <a:r>
              <a:rPr lang="uk-UA" b="1" dirty="0">
                <a:solidFill>
                  <a:srgbClr val="0070C0"/>
                </a:solidFill>
              </a:rPr>
              <a:t> – </a:t>
            </a:r>
            <a:r>
              <a:rPr lang="uk-UA" b="1" dirty="0" err="1">
                <a:solidFill>
                  <a:srgbClr val="0070C0"/>
                </a:solidFill>
              </a:rPr>
              <a:t>д.мед.н</a:t>
            </a:r>
            <a:r>
              <a:rPr lang="uk-UA" b="1" dirty="0">
                <a:solidFill>
                  <a:srgbClr val="0070C0"/>
                </a:solidFill>
              </a:rPr>
              <a:t>. </a:t>
            </a:r>
            <a:r>
              <a:rPr lang="uk-UA" b="1" dirty="0" err="1" smtClean="0">
                <a:solidFill>
                  <a:srgbClr val="0070C0"/>
                </a:solidFill>
              </a:rPr>
              <a:t>М.О.Гончарь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11" name="Объект 2"/>
          <p:cNvSpPr>
            <a:spLocks noGrp="1"/>
          </p:cNvSpPr>
          <p:nvPr>
            <p:ph idx="1"/>
          </p:nvPr>
        </p:nvSpPr>
        <p:spPr>
          <a:xfrm>
            <a:off x="17437" y="991183"/>
            <a:ext cx="5784649" cy="279704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uk-UA" sz="2400" b="1" dirty="0">
                <a:solidFill>
                  <a:srgbClr val="00B0F0"/>
                </a:solidFill>
              </a:rPr>
              <a:t>Організація інтерактивного навчання </a:t>
            </a:r>
            <a:r>
              <a:rPr lang="uk-UA" sz="2000" dirty="0"/>
              <a:t>у ВНЗ передбачає моделювання життєвих та виробничих ситуацій, використання рольових ігор, спільне вирішення проблеми на основі аналізу обставин та відповідної ситуації навчання (найбільших результатів можна досягти за умов проведення дискусій з  групою, практик через </a:t>
            </a:r>
            <a:r>
              <a:rPr lang="uk-UA" sz="2000" dirty="0" smtClean="0"/>
              <a:t>дію)</a:t>
            </a:r>
            <a:endParaRPr lang="ru-RU" sz="2000" dirty="0"/>
          </a:p>
        </p:txBody>
      </p:sp>
      <p:sp>
        <p:nvSpPr>
          <p:cNvPr id="12" name="TextBox 11"/>
          <p:cNvSpPr txBox="1"/>
          <p:nvPr/>
        </p:nvSpPr>
        <p:spPr>
          <a:xfrm>
            <a:off x="5802087" y="915604"/>
            <a:ext cx="589592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sz="2000" dirty="0" smtClean="0">
                <a:solidFill>
                  <a:prstClr val="black"/>
                </a:solidFill>
              </a:rPr>
              <a:t>Інтерактивне навчання </a:t>
            </a:r>
            <a:r>
              <a:rPr lang="ru-RU" sz="2000" dirty="0" err="1" smtClean="0">
                <a:solidFill>
                  <a:prstClr val="black"/>
                </a:solidFill>
              </a:rPr>
              <a:t>сприяє</a:t>
            </a:r>
            <a:r>
              <a:rPr lang="ru-RU" sz="2000" dirty="0" smtClean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формуванню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навичок</a:t>
            </a:r>
            <a:r>
              <a:rPr lang="ru-RU" sz="2000" dirty="0">
                <a:solidFill>
                  <a:prstClr val="black"/>
                </a:solidFill>
              </a:rPr>
              <a:t> і </a:t>
            </a:r>
            <a:r>
              <a:rPr lang="ru-RU" sz="2000" dirty="0" err="1">
                <a:solidFill>
                  <a:prstClr val="black"/>
                </a:solidFill>
              </a:rPr>
              <a:t>вмінь</a:t>
            </a:r>
            <a:r>
              <a:rPr lang="ru-RU" sz="2000" dirty="0">
                <a:solidFill>
                  <a:prstClr val="black"/>
                </a:solidFill>
              </a:rPr>
              <a:t>, </a:t>
            </a:r>
            <a:r>
              <a:rPr lang="ru-RU" sz="2000" dirty="0" err="1" smtClean="0">
                <a:solidFill>
                  <a:prstClr val="black"/>
                </a:solidFill>
              </a:rPr>
              <a:t>атмосфери</a:t>
            </a:r>
            <a:r>
              <a:rPr lang="ru-RU" sz="2000" dirty="0" smtClean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співробітництва</a:t>
            </a:r>
            <a:r>
              <a:rPr lang="ru-RU" sz="2000" dirty="0">
                <a:solidFill>
                  <a:prstClr val="black"/>
                </a:solidFill>
              </a:rPr>
              <a:t>, </a:t>
            </a:r>
            <a:r>
              <a:rPr lang="ru-RU" sz="2000" dirty="0" err="1">
                <a:solidFill>
                  <a:prstClr val="black"/>
                </a:solidFill>
              </a:rPr>
              <a:t>взаємодії</a:t>
            </a:r>
            <a:r>
              <a:rPr lang="ru-RU" sz="2000" dirty="0">
                <a:solidFill>
                  <a:prstClr val="black"/>
                </a:solidFill>
              </a:rPr>
              <a:t>, </a:t>
            </a:r>
            <a:r>
              <a:rPr lang="ru-RU" sz="2000" dirty="0" err="1">
                <a:solidFill>
                  <a:prstClr val="black"/>
                </a:solidFill>
              </a:rPr>
              <a:t>дає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змогу</a:t>
            </a:r>
            <a:r>
              <a:rPr lang="ru-RU" sz="2000" dirty="0">
                <a:solidFill>
                  <a:prstClr val="black"/>
                </a:solidFill>
              </a:rPr>
              <a:t> педагогу стати </a:t>
            </a:r>
            <a:r>
              <a:rPr lang="ru-RU" sz="2000" dirty="0" err="1">
                <a:solidFill>
                  <a:prstClr val="black"/>
                </a:solidFill>
              </a:rPr>
              <a:t>авторитетним</a:t>
            </a:r>
            <a:r>
              <a:rPr lang="ru-RU" sz="2000" dirty="0">
                <a:solidFill>
                  <a:prstClr val="black"/>
                </a:solidFill>
              </a:rPr>
              <a:t> наставником </a:t>
            </a:r>
            <a:r>
              <a:rPr lang="ru-RU" sz="2000" dirty="0" err="1">
                <a:solidFill>
                  <a:prstClr val="black"/>
                </a:solidFill>
              </a:rPr>
              <a:t>студентського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колективу</a:t>
            </a:r>
            <a:r>
              <a:rPr lang="ru-RU" sz="2000" dirty="0">
                <a:solidFill>
                  <a:prstClr val="black"/>
                </a:solidFill>
              </a:rPr>
              <a:t>. </a:t>
            </a:r>
            <a:endParaRPr lang="ru-RU" sz="2000" dirty="0" smtClean="0">
              <a:solidFill>
                <a:prstClr val="black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sz="2000" dirty="0" smtClean="0">
              <a:solidFill>
                <a:prstClr val="black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 err="1" smtClean="0">
                <a:solidFill>
                  <a:prstClr val="black"/>
                </a:solidFill>
              </a:rPr>
              <a:t>Студенти</a:t>
            </a:r>
            <a:r>
              <a:rPr lang="ru-RU" sz="2000" dirty="0" smtClean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вчаться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smtClean="0">
                <a:solidFill>
                  <a:prstClr val="black"/>
                </a:solidFill>
              </a:rPr>
              <a:t>толерантно </a:t>
            </a:r>
            <a:r>
              <a:rPr lang="ru-RU" sz="2000" dirty="0" err="1">
                <a:solidFill>
                  <a:prstClr val="black"/>
                </a:solidFill>
              </a:rPr>
              <a:t>спілкуватися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між</a:t>
            </a:r>
            <a:r>
              <a:rPr lang="ru-RU" sz="2000" dirty="0">
                <a:solidFill>
                  <a:prstClr val="black"/>
                </a:solidFill>
              </a:rPr>
              <a:t> собою та </a:t>
            </a:r>
            <a:r>
              <a:rPr lang="ru-RU" sz="2000" dirty="0" err="1" smtClean="0">
                <a:solidFill>
                  <a:prstClr val="black"/>
                </a:solidFill>
              </a:rPr>
              <a:t>викладачем</a:t>
            </a:r>
            <a:r>
              <a:rPr lang="ru-RU" sz="2000" dirty="0" smtClean="0">
                <a:solidFill>
                  <a:prstClr val="black"/>
                </a:solidFill>
              </a:rPr>
              <a:t>, </a:t>
            </a:r>
            <a:r>
              <a:rPr lang="ru-RU" sz="2000" dirty="0">
                <a:solidFill>
                  <a:prstClr val="black"/>
                </a:solidFill>
              </a:rPr>
              <a:t>критично </a:t>
            </a:r>
            <a:r>
              <a:rPr lang="ru-RU" sz="2000" dirty="0" err="1">
                <a:solidFill>
                  <a:prstClr val="black"/>
                </a:solidFill>
              </a:rPr>
              <a:t>мислити</a:t>
            </a:r>
            <a:r>
              <a:rPr lang="ru-RU" sz="2000" dirty="0">
                <a:solidFill>
                  <a:prstClr val="black"/>
                </a:solidFill>
              </a:rPr>
              <a:t>, </a:t>
            </a:r>
            <a:r>
              <a:rPr lang="ru-RU" sz="2000" dirty="0" err="1">
                <a:solidFill>
                  <a:prstClr val="black"/>
                </a:solidFill>
              </a:rPr>
              <a:t>приймати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 smtClean="0">
                <a:solidFill>
                  <a:prstClr val="black"/>
                </a:solidFill>
              </a:rPr>
              <a:t>рішення</a:t>
            </a:r>
            <a:r>
              <a:rPr lang="ru-RU" sz="2000" dirty="0">
                <a:solidFill>
                  <a:prstClr val="black"/>
                </a:solidFill>
              </a:rPr>
              <a:t>.</a:t>
            </a:r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5453744" y="3567452"/>
            <a:ext cx="6585856" cy="3074114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uk-UA" sz="2600" dirty="0" smtClean="0"/>
              <a:t>Для методичного забезпечення моніторингу  якості  навчання студентів використовуються наступні заходи та методи: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uk-UA" sz="2600" dirty="0" smtClean="0"/>
              <a:t>функціональні фантоми,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uk-UA" sz="2600" dirty="0" smtClean="0"/>
              <a:t>ділові ігри,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uk-UA" sz="2600" dirty="0" smtClean="0"/>
              <a:t>модельовані клінічні та </a:t>
            </a:r>
            <a:r>
              <a:rPr lang="uk-UA" sz="2600" dirty="0" err="1" smtClean="0"/>
              <a:t>патологоанотомічні</a:t>
            </a:r>
            <a:r>
              <a:rPr lang="uk-UA" sz="2600" dirty="0" smtClean="0"/>
              <a:t> конференції,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uk-UA" sz="2600" dirty="0" smtClean="0"/>
              <a:t>ситуаційні задачі та тестові завдання, враховуючи базу «КРОК-2», які є скомпонованими згідно з тематикою заняття.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4" name="Picture 2" descr="D:\Downloads\Каф.Педиатрии №1\IMG_351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457" y="3863807"/>
            <a:ext cx="4071476" cy="2547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D:\Downloads\header_logo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10968472" y="-1"/>
            <a:ext cx="1212642" cy="991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9963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314" y="757182"/>
            <a:ext cx="4245430" cy="632860"/>
          </a:xfrm>
        </p:spPr>
        <p:txBody>
          <a:bodyPr>
            <a:normAutofit/>
          </a:bodyPr>
          <a:lstStyle/>
          <a:p>
            <a:r>
              <a:rPr lang="ru-RU" sz="2800" b="1" dirty="0" err="1"/>
              <a:t>Д</a:t>
            </a:r>
            <a:r>
              <a:rPr lang="ru-RU" sz="2800" b="1" dirty="0" err="1" smtClean="0"/>
              <a:t>ілові</a:t>
            </a:r>
            <a:r>
              <a:rPr lang="ru-RU" sz="2800" b="1" dirty="0" smtClean="0"/>
              <a:t> </a:t>
            </a:r>
            <a:r>
              <a:rPr lang="ru-RU" sz="2800" b="1" dirty="0" err="1"/>
              <a:t>ігри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8857" y="1700000"/>
            <a:ext cx="5529943" cy="3775514"/>
          </a:xfrm>
        </p:spPr>
        <p:txBody>
          <a:bodyPr>
            <a:normAutofit/>
          </a:bodyPr>
          <a:lstStyle/>
          <a:p>
            <a:r>
              <a:rPr lang="ru-RU" sz="2400" dirty="0" err="1" smtClean="0"/>
              <a:t>Допомогають</a:t>
            </a:r>
            <a:r>
              <a:rPr lang="ru-RU" sz="2400" dirty="0" smtClean="0"/>
              <a:t> </a:t>
            </a:r>
            <a:r>
              <a:rPr lang="ru-RU" sz="2400" dirty="0"/>
              <a:t>студентам </a:t>
            </a:r>
            <a:r>
              <a:rPr lang="ru-RU" sz="2400" dirty="0" err="1"/>
              <a:t>відпрацьовувати</a:t>
            </a:r>
            <a:r>
              <a:rPr lang="ru-RU" sz="2400" dirty="0"/>
              <a:t> у </a:t>
            </a:r>
            <a:r>
              <a:rPr lang="ru-RU" sz="2400" dirty="0" err="1"/>
              <a:t>вигляді</a:t>
            </a:r>
            <a:r>
              <a:rPr lang="ru-RU" sz="2400" dirty="0"/>
              <a:t> </a:t>
            </a:r>
            <a:r>
              <a:rPr lang="ru-RU" sz="2400" dirty="0" err="1"/>
              <a:t>ділової</a:t>
            </a:r>
            <a:r>
              <a:rPr lang="ru-RU" sz="2400" dirty="0"/>
              <a:t> </a:t>
            </a:r>
            <a:r>
              <a:rPr lang="ru-RU" sz="2400" dirty="0" err="1"/>
              <a:t>гри</a:t>
            </a:r>
            <a:r>
              <a:rPr lang="ru-RU" sz="2400" dirty="0"/>
              <a:t> </a:t>
            </a:r>
            <a:r>
              <a:rPr lang="ru-RU" sz="2400" dirty="0" err="1"/>
              <a:t>конкретну</a:t>
            </a:r>
            <a:r>
              <a:rPr lang="ru-RU" sz="2400" dirty="0"/>
              <a:t> </a:t>
            </a:r>
            <a:r>
              <a:rPr lang="ru-RU" sz="2400" dirty="0" err="1"/>
              <a:t>життєву</a:t>
            </a:r>
            <a:r>
              <a:rPr lang="ru-RU" sz="2400" dirty="0"/>
              <a:t> </a:t>
            </a:r>
            <a:r>
              <a:rPr lang="ru-RU" sz="2400" dirty="0" err="1"/>
              <a:t>ситуацію</a:t>
            </a:r>
            <a:r>
              <a:rPr lang="ru-RU" sz="2400" dirty="0"/>
              <a:t> і через </a:t>
            </a:r>
            <a:r>
              <a:rPr lang="ru-RU" sz="2400" dirty="0" err="1"/>
              <a:t>неї</a:t>
            </a:r>
            <a:r>
              <a:rPr lang="ru-RU" sz="2400" dirty="0"/>
              <a:t> </a:t>
            </a:r>
            <a:r>
              <a:rPr lang="ru-RU" sz="2400" dirty="0" err="1"/>
              <a:t>отримати</a:t>
            </a:r>
            <a:r>
              <a:rPr lang="ru-RU" sz="2400" dirty="0"/>
              <a:t> </a:t>
            </a:r>
            <a:r>
              <a:rPr lang="ru-RU" sz="2400" dirty="0" err="1"/>
              <a:t>певний</a:t>
            </a:r>
            <a:r>
              <a:rPr lang="ru-RU" sz="2400" dirty="0"/>
              <a:t> </a:t>
            </a:r>
            <a:r>
              <a:rPr lang="ru-RU" sz="2400" dirty="0" err="1"/>
              <a:t>досвід</a:t>
            </a:r>
            <a:r>
              <a:rPr lang="ru-RU" sz="2400" dirty="0"/>
              <a:t> – </a:t>
            </a:r>
            <a:r>
              <a:rPr lang="ru-RU" sz="2400" dirty="0" err="1"/>
              <a:t>навчитися</a:t>
            </a:r>
            <a:r>
              <a:rPr lang="ru-RU" sz="2400" dirty="0"/>
              <a:t> </a:t>
            </a:r>
            <a:r>
              <a:rPr lang="ru-RU" sz="2400" dirty="0" err="1"/>
              <a:t>знаходити</a:t>
            </a:r>
            <a:r>
              <a:rPr lang="ru-RU" sz="2400" dirty="0"/>
              <a:t> </a:t>
            </a:r>
            <a:r>
              <a:rPr lang="ru-RU" sz="2400" dirty="0" err="1"/>
              <a:t>різноманітні</a:t>
            </a:r>
            <a:r>
              <a:rPr lang="ru-RU" sz="2400" dirty="0"/>
              <a:t> </a:t>
            </a:r>
            <a:r>
              <a:rPr lang="ru-RU" sz="2400" dirty="0" err="1"/>
              <a:t>варіанти</a:t>
            </a:r>
            <a:r>
              <a:rPr lang="ru-RU" sz="2400" dirty="0"/>
              <a:t> </a:t>
            </a:r>
            <a:r>
              <a:rPr lang="ru-RU" sz="2400" dirty="0" err="1"/>
              <a:t>рішень</a:t>
            </a:r>
            <a:r>
              <a:rPr lang="ru-RU" sz="2400" dirty="0"/>
              <a:t>. </a:t>
            </a:r>
            <a:endParaRPr lang="ru-RU" sz="2400" dirty="0" smtClean="0"/>
          </a:p>
          <a:p>
            <a:r>
              <a:rPr lang="ru-RU" sz="2400" dirty="0" err="1" smtClean="0">
                <a:solidFill>
                  <a:prstClr val="black"/>
                </a:solidFill>
              </a:rPr>
              <a:t>Дозволяють</a:t>
            </a:r>
            <a:r>
              <a:rPr lang="ru-RU" sz="2400" dirty="0" smtClean="0">
                <a:solidFill>
                  <a:prstClr val="black"/>
                </a:solidFill>
              </a:rPr>
              <a:t>  </a:t>
            </a:r>
            <a:r>
              <a:rPr lang="ru-RU" sz="2400" dirty="0" err="1">
                <a:solidFill>
                  <a:prstClr val="black"/>
                </a:solidFill>
              </a:rPr>
              <a:t>майбутньому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спеціалісту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уникнути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помилок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під</a:t>
            </a:r>
            <a:r>
              <a:rPr lang="ru-RU" sz="2400" dirty="0">
                <a:solidFill>
                  <a:prstClr val="black"/>
                </a:solidFill>
              </a:rPr>
              <a:t> час </a:t>
            </a:r>
            <a:r>
              <a:rPr lang="ru-RU" sz="2400" dirty="0" err="1">
                <a:solidFill>
                  <a:prstClr val="black"/>
                </a:solidFill>
              </a:rPr>
              <a:t>трудової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діяльності</a:t>
            </a:r>
            <a:r>
              <a:rPr lang="ru-RU" sz="2400" dirty="0" smtClean="0">
                <a:solidFill>
                  <a:prstClr val="black"/>
                </a:solidFill>
              </a:rPr>
              <a:t>.</a:t>
            </a:r>
            <a:endParaRPr lang="ru-RU" sz="2400" dirty="0" smtClean="0"/>
          </a:p>
          <a:p>
            <a:endParaRPr lang="ru-RU" sz="240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1" name="Рисунок 10" descr="KNMU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37" y="36320"/>
            <a:ext cx="1160914" cy="95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1295399" y="34894"/>
            <a:ext cx="100475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>
                <a:solidFill>
                  <a:srgbClr val="0070C0"/>
                </a:solidFill>
              </a:rPr>
              <a:t>Харківський національний медичний університет, </a:t>
            </a:r>
            <a:br>
              <a:rPr lang="uk-UA" b="1" dirty="0">
                <a:solidFill>
                  <a:srgbClr val="0070C0"/>
                </a:solidFill>
              </a:rPr>
            </a:br>
            <a:r>
              <a:rPr lang="uk-UA" b="1" dirty="0">
                <a:solidFill>
                  <a:srgbClr val="0070C0"/>
                </a:solidFill>
              </a:rPr>
              <a:t>кафедра </a:t>
            </a:r>
            <a:r>
              <a:rPr lang="uk-UA" b="1" dirty="0" smtClean="0">
                <a:solidFill>
                  <a:srgbClr val="0070C0"/>
                </a:solidFill>
              </a:rPr>
              <a:t>педіатрії №1 та </a:t>
            </a:r>
            <a:r>
              <a:rPr lang="uk-UA" b="1" dirty="0" err="1" smtClean="0">
                <a:solidFill>
                  <a:srgbClr val="0070C0"/>
                </a:solidFill>
              </a:rPr>
              <a:t>неонатології</a:t>
            </a:r>
            <a:r>
              <a:rPr lang="uk-UA" b="1" dirty="0" smtClean="0">
                <a:solidFill>
                  <a:srgbClr val="0070C0"/>
                </a:solidFill>
              </a:rPr>
              <a:t> </a:t>
            </a:r>
            <a:r>
              <a:rPr lang="uk-UA" b="1" dirty="0" err="1">
                <a:solidFill>
                  <a:srgbClr val="0070C0"/>
                </a:solidFill>
              </a:rPr>
              <a:t>зав.кафедри</a:t>
            </a:r>
            <a:r>
              <a:rPr lang="uk-UA" b="1" dirty="0">
                <a:solidFill>
                  <a:srgbClr val="0070C0"/>
                </a:solidFill>
              </a:rPr>
              <a:t> – </a:t>
            </a:r>
            <a:r>
              <a:rPr lang="uk-UA" b="1" dirty="0" err="1">
                <a:solidFill>
                  <a:srgbClr val="0070C0"/>
                </a:solidFill>
              </a:rPr>
              <a:t>д.мед.н</a:t>
            </a:r>
            <a:r>
              <a:rPr lang="uk-UA" b="1" dirty="0">
                <a:solidFill>
                  <a:srgbClr val="0070C0"/>
                </a:solidFill>
              </a:rPr>
              <a:t>. </a:t>
            </a:r>
            <a:r>
              <a:rPr lang="uk-UA" b="1" dirty="0" err="1" smtClean="0">
                <a:solidFill>
                  <a:srgbClr val="0070C0"/>
                </a:solidFill>
              </a:rPr>
              <a:t>М.О.Гончарь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932714" y="1583003"/>
            <a:ext cx="625928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err="1" smtClean="0">
                <a:solidFill>
                  <a:prstClr val="black"/>
                </a:solidFill>
              </a:rPr>
              <a:t>значно</a:t>
            </a:r>
            <a:r>
              <a:rPr lang="ru-RU" sz="2400" dirty="0" smtClean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підвищується</a:t>
            </a:r>
            <a:r>
              <a:rPr lang="ru-RU" sz="2400" dirty="0">
                <a:solidFill>
                  <a:prstClr val="black"/>
                </a:solidFill>
              </a:rPr>
              <a:t> позитивна </a:t>
            </a:r>
            <a:r>
              <a:rPr lang="ru-RU" sz="2400" dirty="0" err="1">
                <a:solidFill>
                  <a:prstClr val="black"/>
                </a:solidFill>
              </a:rPr>
              <a:t>мотивація</a:t>
            </a:r>
            <a:r>
              <a:rPr lang="ru-RU" sz="2400" dirty="0">
                <a:solidFill>
                  <a:prstClr val="black"/>
                </a:solidFill>
              </a:rPr>
              <a:t> до </a:t>
            </a:r>
            <a:r>
              <a:rPr lang="ru-RU" sz="2400" dirty="0" err="1" smtClean="0">
                <a:solidFill>
                  <a:prstClr val="black"/>
                </a:solidFill>
              </a:rPr>
              <a:t>навчання</a:t>
            </a:r>
            <a:r>
              <a:rPr lang="ru-RU" sz="2400" dirty="0" smtClean="0">
                <a:solidFill>
                  <a:prstClr val="black"/>
                </a:solidFill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err="1" smtClean="0">
                <a:solidFill>
                  <a:prstClr val="black"/>
                </a:solidFill>
              </a:rPr>
              <a:t>забезпечується</a:t>
            </a:r>
            <a:r>
              <a:rPr lang="ru-RU" sz="2400" dirty="0" smtClean="0">
                <a:solidFill>
                  <a:prstClr val="black"/>
                </a:solidFill>
              </a:rPr>
              <a:t>  </a:t>
            </a:r>
            <a:r>
              <a:rPr lang="ru-RU" sz="2400" dirty="0" err="1">
                <a:solidFill>
                  <a:prstClr val="black"/>
                </a:solidFill>
              </a:rPr>
              <a:t>висока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ефективність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 smtClean="0">
                <a:solidFill>
                  <a:prstClr val="black"/>
                </a:solidFill>
              </a:rPr>
              <a:t>навчання</a:t>
            </a:r>
            <a:r>
              <a:rPr lang="ru-RU" sz="2400" dirty="0" smtClean="0">
                <a:solidFill>
                  <a:prstClr val="black"/>
                </a:solidFill>
              </a:rPr>
              <a:t>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err="1" smtClean="0">
                <a:solidFill>
                  <a:prstClr val="black"/>
                </a:solidFill>
              </a:rPr>
              <a:t>стимулюється</a:t>
            </a:r>
            <a:r>
              <a:rPr lang="ru-RU" sz="2400" dirty="0" smtClean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активність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студентів</a:t>
            </a:r>
            <a:r>
              <a:rPr lang="ru-RU" sz="2400" dirty="0">
                <a:solidFill>
                  <a:prstClr val="black"/>
                </a:solidFill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400" dirty="0" smtClean="0">
              <a:solidFill>
                <a:prstClr val="black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prstClr val="black"/>
                </a:solidFill>
              </a:rPr>
              <a:t>Метод </a:t>
            </a:r>
            <a:r>
              <a:rPr lang="ru-RU" sz="2400" dirty="0" err="1">
                <a:solidFill>
                  <a:prstClr val="black"/>
                </a:solidFill>
              </a:rPr>
              <a:t>дозволяє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стабільно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аналізувати</a:t>
            </a:r>
            <a:r>
              <a:rPr lang="ru-RU" sz="2400" dirty="0">
                <a:solidFill>
                  <a:prstClr val="black"/>
                </a:solidFill>
              </a:rPr>
              <a:t>, </a:t>
            </a:r>
            <a:r>
              <a:rPr lang="ru-RU" sz="2400" dirty="0" err="1">
                <a:solidFill>
                  <a:prstClr val="black"/>
                </a:solidFill>
              </a:rPr>
              <a:t>обговорювати</a:t>
            </a:r>
            <a:r>
              <a:rPr lang="ru-RU" sz="2400" dirty="0">
                <a:solidFill>
                  <a:prstClr val="black"/>
                </a:solidFill>
              </a:rPr>
              <a:t>, </a:t>
            </a:r>
            <a:r>
              <a:rPr lang="ru-RU" sz="2400" dirty="0" err="1">
                <a:solidFill>
                  <a:prstClr val="black"/>
                </a:solidFill>
              </a:rPr>
              <a:t>знаходити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рішення</a:t>
            </a:r>
            <a:r>
              <a:rPr lang="ru-RU" sz="2400" dirty="0">
                <a:solidFill>
                  <a:prstClr val="black"/>
                </a:solidFill>
              </a:rPr>
              <a:t> в </a:t>
            </a:r>
            <a:r>
              <a:rPr lang="ru-RU" sz="2400" dirty="0" err="1">
                <a:solidFill>
                  <a:prstClr val="black"/>
                </a:solidFill>
              </a:rPr>
              <a:t>конкретних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випадках</a:t>
            </a:r>
            <a:r>
              <a:rPr lang="ru-RU" sz="2400" dirty="0">
                <a:solidFill>
                  <a:prstClr val="black"/>
                </a:solidFill>
              </a:rPr>
              <a:t> (</a:t>
            </a:r>
            <a:r>
              <a:rPr lang="ru-RU" sz="2400" dirty="0" err="1">
                <a:solidFill>
                  <a:prstClr val="black"/>
                </a:solidFill>
              </a:rPr>
              <a:t>ситуаціях</a:t>
            </a:r>
            <a:r>
              <a:rPr lang="ru-RU" sz="2400" dirty="0">
                <a:solidFill>
                  <a:prstClr val="black"/>
                </a:solidFill>
              </a:rPr>
              <a:t>) з </a:t>
            </a:r>
            <a:r>
              <a:rPr lang="ru-RU" sz="2400" dirty="0" err="1">
                <a:solidFill>
                  <a:prstClr val="black"/>
                </a:solidFill>
              </a:rPr>
              <a:t>певного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розділу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 smtClean="0">
                <a:solidFill>
                  <a:prstClr val="black"/>
                </a:solidFill>
              </a:rPr>
              <a:t>навчання</a:t>
            </a:r>
            <a:endParaRPr lang="ru-RU" sz="2400" dirty="0" smtClean="0">
              <a:solidFill>
                <a:prstClr val="black"/>
              </a:solidFill>
            </a:endParaRPr>
          </a:p>
          <a:p>
            <a:endParaRPr lang="ru-RU" sz="2400" dirty="0">
              <a:solidFill>
                <a:prstClr val="black"/>
              </a:solidFill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5773766" y="783771"/>
            <a:ext cx="6418234" cy="6966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/>
              <a:t>Метод – «</a:t>
            </a:r>
            <a:r>
              <a:rPr lang="ru-RU" sz="2800" b="1" dirty="0" err="1" smtClean="0"/>
              <a:t>кейсів</a:t>
            </a:r>
            <a:r>
              <a:rPr lang="ru-RU" sz="2800" b="1" dirty="0" smtClean="0"/>
              <a:t>» (</a:t>
            </a:r>
            <a:r>
              <a:rPr lang="ru-RU" sz="2800" b="1" dirty="0" err="1" smtClean="0"/>
              <a:t>ситуаційних</a:t>
            </a:r>
            <a:r>
              <a:rPr lang="ru-RU" sz="2800" b="1" dirty="0" smtClean="0"/>
              <a:t> задач) </a:t>
            </a:r>
            <a:endParaRPr lang="ru-RU" sz="2800" b="1" dirty="0"/>
          </a:p>
        </p:txBody>
      </p:sp>
      <p:pic>
        <p:nvPicPr>
          <p:cNvPr id="15" name="Picture 2" descr="D:\Downloads\header_logo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10968472" y="-1"/>
            <a:ext cx="1212642" cy="991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2225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Заголовок 1"/>
          <p:cNvSpPr>
            <a:spLocks noGrp="1"/>
          </p:cNvSpPr>
          <p:nvPr>
            <p:ph type="ctrTitle"/>
          </p:nvPr>
        </p:nvSpPr>
        <p:spPr>
          <a:xfrm>
            <a:off x="115613" y="836434"/>
            <a:ext cx="6057581" cy="3162299"/>
          </a:xfrm>
        </p:spPr>
        <p:txBody>
          <a:bodyPr>
            <a:normAutofit fontScale="90000"/>
          </a:bodyPr>
          <a:lstStyle/>
          <a:p>
            <a:pPr algn="l"/>
            <a:r>
              <a:rPr lang="ru-RU" sz="2700" dirty="0" err="1">
                <a:latin typeface="+mn-lt"/>
              </a:rPr>
              <a:t>Проходячи</a:t>
            </a:r>
            <a:r>
              <a:rPr lang="ru-RU" sz="2700" dirty="0">
                <a:latin typeface="+mn-lt"/>
              </a:rPr>
              <a:t> </a:t>
            </a:r>
            <a:r>
              <a:rPr lang="ru-RU" sz="2700" dirty="0" err="1">
                <a:latin typeface="+mn-lt"/>
              </a:rPr>
              <a:t>навчання</a:t>
            </a:r>
            <a:r>
              <a:rPr lang="ru-RU" sz="2700" dirty="0">
                <a:latin typeface="+mn-lt"/>
              </a:rPr>
              <a:t> в </a:t>
            </a:r>
            <a:r>
              <a:rPr lang="ru-RU" sz="2700" dirty="0" err="1">
                <a:latin typeface="+mn-lt"/>
              </a:rPr>
              <a:t>медичному</a:t>
            </a:r>
            <a:r>
              <a:rPr lang="ru-RU" sz="2700" dirty="0">
                <a:latin typeface="+mn-lt"/>
              </a:rPr>
              <a:t> </a:t>
            </a:r>
            <a:r>
              <a:rPr lang="ru-RU" sz="2700" dirty="0" err="1">
                <a:latin typeface="+mn-lt"/>
              </a:rPr>
              <a:t>закладі</a:t>
            </a:r>
            <a:r>
              <a:rPr lang="ru-RU" sz="2700" dirty="0">
                <a:latin typeface="+mn-lt"/>
              </a:rPr>
              <a:t>, </a:t>
            </a:r>
            <a:r>
              <a:rPr lang="ru-RU" sz="2700" dirty="0" err="1">
                <a:latin typeface="+mn-lt"/>
              </a:rPr>
              <a:t>студенти</a:t>
            </a:r>
            <a:r>
              <a:rPr lang="ru-RU" sz="2700" dirty="0">
                <a:latin typeface="+mn-lt"/>
              </a:rPr>
              <a:t> </a:t>
            </a:r>
            <a:r>
              <a:rPr lang="ru-RU" sz="2700" dirty="0" err="1">
                <a:latin typeface="+mn-lt"/>
              </a:rPr>
              <a:t>майже</a:t>
            </a:r>
            <a:r>
              <a:rPr lang="ru-RU" sz="2700" dirty="0">
                <a:latin typeface="+mn-lt"/>
              </a:rPr>
              <a:t> </a:t>
            </a:r>
            <a:r>
              <a:rPr lang="ru-RU" sz="2700" dirty="0" err="1">
                <a:latin typeface="+mn-lt"/>
              </a:rPr>
              <a:t>завжди</a:t>
            </a:r>
            <a:r>
              <a:rPr lang="ru-RU" sz="2700" dirty="0">
                <a:latin typeface="+mn-lt"/>
              </a:rPr>
              <a:t> </a:t>
            </a:r>
            <a:r>
              <a:rPr lang="ru-RU" sz="2700" dirty="0" err="1">
                <a:latin typeface="+mn-lt"/>
              </a:rPr>
              <a:t>відчувають</a:t>
            </a:r>
            <a:r>
              <a:rPr lang="ru-RU" sz="2700" dirty="0">
                <a:latin typeface="+mn-lt"/>
              </a:rPr>
              <a:t> </a:t>
            </a:r>
            <a:r>
              <a:rPr lang="ru-RU" sz="2700" dirty="0" err="1">
                <a:latin typeface="+mn-lt"/>
              </a:rPr>
              <a:t>дефіцит</a:t>
            </a:r>
            <a:r>
              <a:rPr lang="ru-RU" sz="2700" dirty="0">
                <a:latin typeface="+mn-lt"/>
              </a:rPr>
              <a:t> </a:t>
            </a:r>
            <a:r>
              <a:rPr lang="ru-RU" sz="2700" dirty="0" err="1">
                <a:latin typeface="+mn-lt"/>
              </a:rPr>
              <a:t>практичної</a:t>
            </a:r>
            <a:r>
              <a:rPr lang="ru-RU" sz="2700" dirty="0">
                <a:latin typeface="+mn-lt"/>
              </a:rPr>
              <a:t> </a:t>
            </a:r>
            <a:r>
              <a:rPr lang="ru-RU" sz="2700" dirty="0" err="1">
                <a:latin typeface="+mn-lt"/>
              </a:rPr>
              <a:t>підготовки</a:t>
            </a:r>
            <a:r>
              <a:rPr lang="ru-RU" sz="2700" dirty="0">
                <a:latin typeface="+mn-lt"/>
              </a:rPr>
              <a:t>. </a:t>
            </a:r>
            <a:r>
              <a:rPr lang="ru-RU" sz="2700" dirty="0" smtClean="0">
                <a:latin typeface="+mn-lt"/>
              </a:rPr>
              <a:t/>
            </a:r>
            <a:br>
              <a:rPr lang="ru-RU" sz="2700" dirty="0" smtClean="0">
                <a:latin typeface="+mn-lt"/>
              </a:rPr>
            </a:br>
            <a:r>
              <a:rPr lang="ru-RU" sz="2700" dirty="0">
                <a:latin typeface="+mn-lt"/>
                <a:cs typeface="Times New Roman" panose="02020603050405020304" pitchFamily="18" charset="0"/>
              </a:rPr>
              <a:t>Для </a:t>
            </a:r>
            <a:r>
              <a:rPr lang="ru-RU" sz="2700" dirty="0" err="1">
                <a:latin typeface="+mn-lt"/>
                <a:cs typeface="Times New Roman" panose="02020603050405020304" pitchFamily="18" charset="0"/>
              </a:rPr>
              <a:t>цього</a:t>
            </a:r>
            <a:r>
              <a:rPr lang="ru-RU" sz="2700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+mn-lt"/>
                <a:cs typeface="Times New Roman" panose="02020603050405020304" pitchFamily="18" charset="0"/>
              </a:rPr>
              <a:t>існує</a:t>
            </a:r>
            <a:r>
              <a:rPr lang="ru-RU" sz="2700" dirty="0">
                <a:latin typeface="+mn-lt"/>
                <a:cs typeface="Times New Roman" panose="02020603050405020304" pitchFamily="18" charset="0"/>
              </a:rPr>
              <a:t> низка </a:t>
            </a:r>
            <a:r>
              <a:rPr lang="ru-RU" sz="2700" dirty="0" err="1">
                <a:latin typeface="+mn-lt"/>
                <a:cs typeface="Times New Roman" panose="02020603050405020304" pitchFamily="18" charset="0"/>
              </a:rPr>
              <a:t>перешкод</a:t>
            </a:r>
            <a:r>
              <a:rPr lang="ru-RU" sz="2700" dirty="0">
                <a:latin typeface="+mn-lt"/>
                <a:cs typeface="Times New Roman" panose="02020603050405020304" pitchFamily="18" charset="0"/>
              </a:rPr>
              <a:t> - </a:t>
            </a:r>
            <a:r>
              <a:rPr lang="ru-RU" sz="2700" dirty="0" err="1">
                <a:latin typeface="+mn-lt"/>
                <a:cs typeface="Times New Roman" panose="02020603050405020304" pitchFamily="18" charset="0"/>
              </a:rPr>
              <a:t>це</a:t>
            </a:r>
            <a:r>
              <a:rPr lang="ru-RU" sz="2700" dirty="0">
                <a:latin typeface="+mn-lt"/>
                <a:cs typeface="Times New Roman" panose="02020603050405020304" pitchFamily="18" charset="0"/>
              </a:rPr>
              <a:t>  </a:t>
            </a:r>
            <a:r>
              <a:rPr lang="ru-RU" sz="2700" dirty="0" err="1">
                <a:latin typeface="+mn-lt"/>
                <a:cs typeface="Times New Roman" panose="02020603050405020304" pitchFamily="18" charset="0"/>
              </a:rPr>
              <a:t>неможливість</a:t>
            </a:r>
            <a:r>
              <a:rPr lang="ru-RU" sz="2700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+mn-lt"/>
                <a:cs typeface="Times New Roman" panose="02020603050405020304" pitchFamily="18" charset="0"/>
              </a:rPr>
              <a:t>відтворення</a:t>
            </a:r>
            <a:r>
              <a:rPr lang="ru-RU" sz="2700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+mn-lt"/>
                <a:cs typeface="Times New Roman" panose="02020603050405020304" pitchFamily="18" charset="0"/>
              </a:rPr>
              <a:t>більшості</a:t>
            </a:r>
            <a:r>
              <a:rPr lang="ru-RU" sz="2700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+mn-lt"/>
                <a:cs typeface="Times New Roman" panose="02020603050405020304" pitchFamily="18" charset="0"/>
              </a:rPr>
              <a:t>практичних</a:t>
            </a:r>
            <a:r>
              <a:rPr lang="ru-RU" sz="2700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+mn-lt"/>
                <a:cs typeface="Times New Roman" panose="02020603050405020304" pitchFamily="18" charset="0"/>
              </a:rPr>
              <a:t>маніпуляцій</a:t>
            </a:r>
            <a:r>
              <a:rPr lang="ru-RU" sz="2700" dirty="0">
                <a:latin typeface="+mn-lt"/>
                <a:cs typeface="Times New Roman" panose="02020603050405020304" pitchFamily="18" charset="0"/>
              </a:rPr>
              <a:t>, </a:t>
            </a:r>
            <a:r>
              <a:rPr lang="ru-RU" sz="2700" dirty="0" err="1">
                <a:latin typeface="+mn-lt"/>
                <a:cs typeface="Times New Roman" panose="02020603050405020304" pitchFamily="18" charset="0"/>
              </a:rPr>
              <a:t>відсутність</a:t>
            </a:r>
            <a:r>
              <a:rPr lang="ru-RU" sz="2700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+mn-lt"/>
                <a:cs typeface="Times New Roman" panose="02020603050405020304" pitchFamily="18" charset="0"/>
              </a:rPr>
              <a:t>тематичних</a:t>
            </a:r>
            <a:r>
              <a:rPr lang="ru-RU" sz="2700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+mn-lt"/>
                <a:cs typeface="Times New Roman" panose="02020603050405020304" pitchFamily="18" charset="0"/>
              </a:rPr>
              <a:t>пацієнтів</a:t>
            </a:r>
            <a:r>
              <a:rPr lang="ru-RU" sz="2700" dirty="0">
                <a:latin typeface="+mn-lt"/>
                <a:cs typeface="Times New Roman" panose="02020603050405020304" pitchFamily="18" charset="0"/>
              </a:rPr>
              <a:t>, </a:t>
            </a:r>
            <a:r>
              <a:rPr lang="ru-RU" sz="2700" dirty="0" err="1">
                <a:latin typeface="+mn-lt"/>
                <a:cs typeface="Times New Roman" panose="02020603050405020304" pitchFamily="18" charset="0"/>
              </a:rPr>
              <a:t>етико-деонтологічні</a:t>
            </a:r>
            <a:r>
              <a:rPr lang="ru-RU" sz="2700" dirty="0">
                <a:latin typeface="+mn-lt"/>
                <a:cs typeface="Times New Roman" panose="02020603050405020304" pitchFamily="18" charset="0"/>
              </a:rPr>
              <a:t>, морально-</a:t>
            </a:r>
            <a:r>
              <a:rPr lang="ru-RU" sz="2700" dirty="0" err="1">
                <a:latin typeface="+mn-lt"/>
                <a:cs typeface="Times New Roman" panose="02020603050405020304" pitchFamily="18" charset="0"/>
              </a:rPr>
              <a:t>етичні</a:t>
            </a:r>
            <a:r>
              <a:rPr lang="ru-RU" sz="2700" dirty="0">
                <a:latin typeface="+mn-lt"/>
                <a:cs typeface="Times New Roman" panose="02020603050405020304" pitchFamily="18" charset="0"/>
              </a:rPr>
              <a:t> та </a:t>
            </a:r>
            <a:r>
              <a:rPr lang="ru-RU" sz="2700" dirty="0" err="1">
                <a:latin typeface="+mn-lt"/>
                <a:cs typeface="Times New Roman" panose="02020603050405020304" pitchFamily="18" charset="0"/>
              </a:rPr>
              <a:t>законодавчі</a:t>
            </a:r>
            <a:r>
              <a:rPr lang="ru-RU" sz="2700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+mn-lt"/>
                <a:cs typeface="Times New Roman" panose="02020603050405020304" pitchFamily="18" charset="0"/>
              </a:rPr>
              <a:t>обмеження</a:t>
            </a:r>
            <a:r>
              <a:rPr lang="ru-RU" sz="2700" dirty="0">
                <a:latin typeface="+mn-lt"/>
                <a:cs typeface="Times New Roman" panose="02020603050405020304" pitchFamily="18" charset="0"/>
              </a:rPr>
              <a:t> у </a:t>
            </a:r>
            <a:r>
              <a:rPr lang="ru-RU" sz="2700" dirty="0" err="1">
                <a:latin typeface="+mn-lt"/>
                <a:cs typeface="Times New Roman" panose="02020603050405020304" pitchFamily="18" charset="0"/>
              </a:rPr>
              <a:t>взаєминах</a:t>
            </a:r>
            <a:r>
              <a:rPr lang="ru-RU" sz="2700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+mn-lt"/>
                <a:cs typeface="Times New Roman" panose="02020603050405020304" pitchFamily="18" charset="0"/>
              </a:rPr>
              <a:t>між</a:t>
            </a:r>
            <a:r>
              <a:rPr lang="ru-RU" sz="2700" dirty="0">
                <a:latin typeface="+mn-lt"/>
                <a:cs typeface="Times New Roman" panose="02020603050405020304" pitchFamily="18" charset="0"/>
              </a:rPr>
              <a:t> студентами і </a:t>
            </a:r>
            <a:r>
              <a:rPr lang="ru-RU" sz="2700" dirty="0" err="1">
                <a:latin typeface="+mn-lt"/>
                <a:cs typeface="Times New Roman" panose="02020603050405020304" pitchFamily="18" charset="0"/>
              </a:rPr>
              <a:t>пацієнтами</a:t>
            </a:r>
            <a:r>
              <a:rPr lang="ru-RU" sz="2700" dirty="0" smtClean="0">
                <a:latin typeface="+mn-lt"/>
                <a:cs typeface="Times New Roman" panose="02020603050405020304" pitchFamily="18" charset="0"/>
              </a:rPr>
              <a:t>.</a:t>
            </a:r>
            <a:endParaRPr lang="ru-RU" sz="28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4" name="Picture 8" descr="D:\KADRI\Foto\Фото16\IMG_234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8141" y="0"/>
            <a:ext cx="3113859" cy="2254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10" descr="D:\KADRI\Foto\2014_10_23\IMG_229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3365" y="4119144"/>
            <a:ext cx="3066227" cy="2483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284513" y="101219"/>
            <a:ext cx="102873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>
                <a:solidFill>
                  <a:srgbClr val="0070C0"/>
                </a:solidFill>
              </a:rPr>
              <a:t>Харківський національний медичний університет, </a:t>
            </a:r>
            <a:br>
              <a:rPr lang="uk-UA" b="1" dirty="0">
                <a:solidFill>
                  <a:srgbClr val="0070C0"/>
                </a:solidFill>
              </a:rPr>
            </a:br>
            <a:r>
              <a:rPr lang="uk-UA" b="1" dirty="0">
                <a:solidFill>
                  <a:srgbClr val="0070C0"/>
                </a:solidFill>
              </a:rPr>
              <a:t>кафедра </a:t>
            </a:r>
            <a:r>
              <a:rPr lang="uk-UA" b="1" dirty="0" smtClean="0">
                <a:solidFill>
                  <a:srgbClr val="0070C0"/>
                </a:solidFill>
              </a:rPr>
              <a:t>дитячих інфекційних </a:t>
            </a:r>
            <a:r>
              <a:rPr lang="uk-UA" b="1" dirty="0" err="1" smtClean="0">
                <a:solidFill>
                  <a:srgbClr val="0070C0"/>
                </a:solidFill>
              </a:rPr>
              <a:t>хвороб</a:t>
            </a:r>
            <a:r>
              <a:rPr lang="uk-UA" b="1" dirty="0" smtClean="0">
                <a:solidFill>
                  <a:srgbClr val="0070C0"/>
                </a:solidFill>
              </a:rPr>
              <a:t>, </a:t>
            </a:r>
            <a:r>
              <a:rPr lang="uk-UA" b="1" dirty="0" err="1">
                <a:solidFill>
                  <a:srgbClr val="0070C0"/>
                </a:solidFill>
              </a:rPr>
              <a:t>зав.кафедри</a:t>
            </a:r>
            <a:r>
              <a:rPr lang="uk-UA" b="1" dirty="0">
                <a:solidFill>
                  <a:srgbClr val="0070C0"/>
                </a:solidFill>
              </a:rPr>
              <a:t> – </a:t>
            </a:r>
            <a:r>
              <a:rPr lang="uk-UA" b="1" dirty="0" err="1">
                <a:solidFill>
                  <a:srgbClr val="0070C0"/>
                </a:solidFill>
              </a:rPr>
              <a:t>д.мед.н</a:t>
            </a:r>
            <a:r>
              <a:rPr lang="uk-UA" b="1" dirty="0">
                <a:solidFill>
                  <a:srgbClr val="0070C0"/>
                </a:solidFill>
              </a:rPr>
              <a:t>. </a:t>
            </a:r>
            <a:r>
              <a:rPr lang="uk-UA" b="1" dirty="0" err="1" smtClean="0">
                <a:solidFill>
                  <a:srgbClr val="0070C0"/>
                </a:solidFill>
              </a:rPr>
              <a:t>С.В.Кузнєцов</a:t>
            </a:r>
            <a:r>
              <a:rPr lang="uk-UA" b="1" dirty="0" smtClean="0">
                <a:solidFill>
                  <a:srgbClr val="0070C0"/>
                </a:solidFill>
              </a:rPr>
              <a:t> 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6179589" y="3578773"/>
            <a:ext cx="6012411" cy="327922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ru-RU" sz="2400" dirty="0" smtClean="0"/>
              <a:t> </a:t>
            </a:r>
            <a:r>
              <a:rPr lang="ru-RU" sz="2400" dirty="0" err="1" smtClean="0">
                <a:latin typeface="+mn-lt"/>
              </a:rPr>
              <a:t>Навчання</a:t>
            </a:r>
            <a:r>
              <a:rPr lang="ru-RU" sz="2400" dirty="0" smtClean="0">
                <a:latin typeface="+mn-lt"/>
              </a:rPr>
              <a:t> за </a:t>
            </a:r>
            <a:r>
              <a:rPr lang="ru-RU" sz="2400" dirty="0" err="1" smtClean="0">
                <a:latin typeface="+mn-lt"/>
              </a:rPr>
              <a:t>допомогою</a:t>
            </a:r>
            <a:r>
              <a:rPr lang="ru-RU" sz="2400" dirty="0" smtClean="0">
                <a:latin typeface="+mn-lt"/>
              </a:rPr>
              <a:t> </a:t>
            </a:r>
            <a:r>
              <a:rPr lang="ru-RU" sz="2400" dirty="0" err="1" smtClean="0">
                <a:latin typeface="+mn-lt"/>
              </a:rPr>
              <a:t>манекенів</a:t>
            </a:r>
            <a:r>
              <a:rPr lang="ru-RU" sz="2400" dirty="0" smtClean="0">
                <a:latin typeface="+mn-lt"/>
              </a:rPr>
              <a:t>, </a:t>
            </a:r>
            <a:r>
              <a:rPr lang="ru-RU" sz="2400" dirty="0" err="1" smtClean="0">
                <a:latin typeface="+mn-lt"/>
              </a:rPr>
              <a:t>тренажерів</a:t>
            </a:r>
            <a:r>
              <a:rPr lang="ru-RU" sz="2400" dirty="0" smtClean="0">
                <a:latin typeface="+mn-lt"/>
              </a:rPr>
              <a:t> і </a:t>
            </a:r>
            <a:r>
              <a:rPr lang="ru-RU" sz="2400" dirty="0" err="1" smtClean="0">
                <a:latin typeface="+mn-lt"/>
              </a:rPr>
              <a:t>стандартизованих</a:t>
            </a:r>
            <a:r>
              <a:rPr lang="ru-RU" sz="2400" dirty="0" smtClean="0">
                <a:latin typeface="+mn-lt"/>
              </a:rPr>
              <a:t> </a:t>
            </a:r>
            <a:r>
              <a:rPr lang="ru-RU" sz="2400" dirty="0" err="1" smtClean="0">
                <a:latin typeface="+mn-lt"/>
              </a:rPr>
              <a:t>пацієнтів</a:t>
            </a:r>
            <a:r>
              <a:rPr lang="ru-RU" sz="2400" dirty="0" smtClean="0">
                <a:latin typeface="+mn-lt"/>
              </a:rPr>
              <a:t> </a:t>
            </a:r>
            <a:r>
              <a:rPr lang="ru-RU" sz="2400" dirty="0" err="1" smtClean="0">
                <a:latin typeface="+mn-lt"/>
              </a:rPr>
              <a:t>під</a:t>
            </a:r>
            <a:r>
              <a:rPr lang="ru-RU" sz="2400" dirty="0" smtClean="0">
                <a:latin typeface="+mn-lt"/>
              </a:rPr>
              <a:t> </a:t>
            </a:r>
            <a:r>
              <a:rPr lang="ru-RU" sz="2400" dirty="0" err="1" smtClean="0">
                <a:latin typeface="+mn-lt"/>
              </a:rPr>
              <a:t>наглядом</a:t>
            </a:r>
            <a:r>
              <a:rPr lang="ru-RU" sz="2400" dirty="0" smtClean="0">
                <a:latin typeface="+mn-lt"/>
              </a:rPr>
              <a:t> </a:t>
            </a:r>
            <a:r>
              <a:rPr lang="ru-RU" sz="2400" dirty="0" err="1" smtClean="0">
                <a:latin typeface="+mn-lt"/>
              </a:rPr>
              <a:t>викладачів</a:t>
            </a:r>
            <a:r>
              <a:rPr lang="ru-RU" sz="2400" dirty="0" smtClean="0">
                <a:latin typeface="+mn-lt"/>
              </a:rPr>
              <a:t> </a:t>
            </a:r>
            <a:r>
              <a:rPr lang="ru-RU" sz="2400" dirty="0" err="1" smtClean="0">
                <a:latin typeface="+mn-lt"/>
              </a:rPr>
              <a:t>значно</a:t>
            </a:r>
            <a:r>
              <a:rPr lang="ru-RU" sz="2400" dirty="0" smtClean="0">
                <a:latin typeface="+mn-lt"/>
              </a:rPr>
              <a:t> </a:t>
            </a:r>
            <a:r>
              <a:rPr lang="ru-RU" sz="2400" dirty="0" err="1" smtClean="0">
                <a:latin typeface="+mn-lt"/>
              </a:rPr>
              <a:t>покращіть</a:t>
            </a:r>
            <a:r>
              <a:rPr lang="ru-RU" sz="2400" dirty="0" smtClean="0">
                <a:latin typeface="+mn-lt"/>
              </a:rPr>
              <a:t> </a:t>
            </a:r>
            <a:r>
              <a:rPr lang="ru-RU" sz="2400" dirty="0" err="1" smtClean="0">
                <a:latin typeface="+mn-lt"/>
              </a:rPr>
              <a:t>пратичну</a:t>
            </a:r>
            <a:r>
              <a:rPr lang="ru-RU" sz="2400" dirty="0" smtClean="0">
                <a:latin typeface="+mn-lt"/>
              </a:rPr>
              <a:t> </a:t>
            </a:r>
            <a:r>
              <a:rPr lang="ru-RU" sz="2400" dirty="0" err="1" smtClean="0">
                <a:latin typeface="+mn-lt"/>
              </a:rPr>
              <a:t>підготовку</a:t>
            </a:r>
            <a:r>
              <a:rPr lang="ru-RU" sz="2400" dirty="0" smtClean="0">
                <a:latin typeface="+mn-lt"/>
              </a:rPr>
              <a:t> </a:t>
            </a:r>
            <a:r>
              <a:rPr lang="ru-RU" sz="2400" dirty="0" err="1" smtClean="0">
                <a:latin typeface="+mn-lt"/>
              </a:rPr>
              <a:t>студентів</a:t>
            </a:r>
            <a:r>
              <a:rPr lang="ru-RU" sz="2400" dirty="0" smtClean="0">
                <a:latin typeface="+mn-lt"/>
              </a:rPr>
              <a:t>. </a:t>
            </a:r>
            <a:r>
              <a:rPr lang="uk-UA" sz="2400" dirty="0">
                <a:latin typeface="+mn-lt"/>
                <a:cs typeface="Times New Roman" pitchFamily="18" charset="0"/>
              </a:rPr>
              <a:t>Завдяки використанню </a:t>
            </a:r>
            <a:r>
              <a:rPr lang="uk-UA" sz="2400" dirty="0" err="1">
                <a:latin typeface="+mn-lt"/>
                <a:cs typeface="Times New Roman" pitchFamily="18" charset="0"/>
              </a:rPr>
              <a:t>симуляційних</a:t>
            </a:r>
            <a:r>
              <a:rPr lang="uk-UA" sz="2400" dirty="0">
                <a:latin typeface="+mn-lt"/>
                <a:cs typeface="Times New Roman" pitchFamily="18" charset="0"/>
              </a:rPr>
              <a:t> технологій студент матиме можливість доводити відповідну навичку до автоматизму, що вдосконалює його майстерність і підвищує рівень компетентності</a:t>
            </a:r>
            <a:r>
              <a:rPr lang="uk-UA" sz="2400" b="1" dirty="0">
                <a:latin typeface="+mn-lt"/>
                <a:cs typeface="Times New Roman" pitchFamily="18" charset="0"/>
              </a:rPr>
              <a:t>. </a:t>
            </a:r>
            <a:endParaRPr lang="ru-RU" sz="2400" b="1" dirty="0">
              <a:solidFill>
                <a:schemeClr val="accent1"/>
              </a:solidFill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13" name="Picture 2" descr="D:\KADRI\Foto\2014_10_23\IMG_2301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94" r="5418"/>
          <a:stretch/>
        </p:blipFill>
        <p:spPr bwMode="auto">
          <a:xfrm>
            <a:off x="115613" y="4150671"/>
            <a:ext cx="2869323" cy="2483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7" descr="D:\KADRI\Foto\Фото16\IMG_1289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91" r="9726"/>
          <a:stretch/>
        </p:blipFill>
        <p:spPr bwMode="auto">
          <a:xfrm>
            <a:off x="5944687" y="1542580"/>
            <a:ext cx="3423628" cy="21392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0" descr="KNMU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37" y="36320"/>
            <a:ext cx="1160914" cy="95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2094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988" y="139486"/>
            <a:ext cx="11871703" cy="1007390"/>
          </a:xfrm>
        </p:spPr>
        <p:txBody>
          <a:bodyPr>
            <a:normAutofit/>
          </a:bodyPr>
          <a:lstStyle/>
          <a:p>
            <a:pPr algn="ctr"/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</a:t>
            </a:r>
            <a:r>
              <a:rPr lang="uk-UA" sz="3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того, </a:t>
            </a: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щоб ці підходи </a:t>
            </a:r>
            <a:r>
              <a:rPr lang="uk-UA" sz="3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були використані, </a:t>
            </a: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потрібна особлива організація навчального процесу, серед основних принципів якого</a:t>
            </a:r>
            <a:r>
              <a:rPr lang="uk-UA" sz="3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GB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" y="1317356"/>
            <a:ext cx="12026683" cy="5540644"/>
          </a:xfrm>
        </p:spPr>
        <p:txBody>
          <a:bodyPr>
            <a:normAutofit fontScale="70000" lnSpcReduction="20000"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uk-UA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симуляція 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повинна бути максимально наближена до реальної ситуації, перелік оснащення, реакція «пацієнта», обстановка, що оточує, повинні сприяти підвищенню реалістичності дій, що виконуються;</a:t>
            </a:r>
            <a:endParaRPr lang="en-GB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підхід до переліку практичних навичок в умовах симуляції  повинен бути більш відповідальним;</a:t>
            </a:r>
            <a:endParaRPr lang="en-GB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використання дистанційних форм підготовки до </a:t>
            </a:r>
            <a:r>
              <a:rPr lang="uk-UA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симуляційного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тренінгу, управління  само- та </a:t>
            </a:r>
            <a:r>
              <a:rPr lang="uk-UA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взаємопідготовкою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студентів;</a:t>
            </a:r>
            <a:endParaRPr lang="en-GB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застосування системи об’єктивного педагогічного контролю;</a:t>
            </a:r>
            <a:endParaRPr lang="en-GB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Times New Roman" panose="02020603050405020304" pitchFamily="18" charset="0"/>
              <a:buChar char="-"/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виділення часу викладачам для відвідування занять  інших тренерів та тренінгів  професійної комунікації</a:t>
            </a:r>
            <a:r>
              <a:rPr lang="uk-UA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uk-UA" sz="2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невелика кількість учнів на одного викладача (не більш ніж 10, в ідеалі 6);</a:t>
            </a:r>
            <a:endParaRPr lang="en-GB" sz="17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Times New Roman" panose="02020603050405020304" pitchFamily="18" charset="0"/>
              <a:buChar char="-"/>
            </a:pPr>
            <a:r>
              <a:rPr lang="uk-UA" sz="2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попередня підготовка студентів (вивчення теорії, спостереження за роботою професіоналів  з хворими і </a:t>
            </a:r>
            <a:r>
              <a:rPr lang="uk-UA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т.п</a:t>
            </a:r>
            <a:r>
              <a:rPr lang="uk-UA" sz="2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.);</a:t>
            </a:r>
            <a:endParaRPr lang="en-GB" sz="17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Times New Roman" panose="02020603050405020304" pitchFamily="18" charset="0"/>
              <a:buChar char="-"/>
            </a:pPr>
            <a:r>
              <a:rPr lang="uk-UA" sz="2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підготовка учнів повинна бути такою як щоб, реально їм вже потрібно самостійно  проводити всі необхідні заходи;</a:t>
            </a:r>
            <a:endParaRPr lang="en-GB" sz="17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Times New Roman" panose="02020603050405020304" pitchFamily="18" charset="0"/>
              <a:buChar char="-"/>
            </a:pPr>
            <a:r>
              <a:rPr lang="uk-UA" sz="2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умовах симуляції кожен повинен отримати такий досвід, але з правом на помилку;</a:t>
            </a:r>
            <a:endParaRPr lang="en-GB" sz="17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Times New Roman" panose="02020603050405020304" pitchFamily="18" charset="0"/>
              <a:buChar char="-"/>
            </a:pPr>
            <a:r>
              <a:rPr lang="uk-UA" sz="2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завдання викладача </a:t>
            </a:r>
            <a:r>
              <a:rPr lang="uk-UA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симуляційного</a:t>
            </a:r>
            <a:r>
              <a:rPr lang="uk-UA" sz="2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навчання в ході проведення розбору  не одразу дати оцінку,  що було добре, а що погано, а вияснити чому зробив  так або інакше учень, що завадило йому досягти потрібного результату і як він планує  діяти наступного разу</a:t>
            </a:r>
            <a:r>
              <a:rPr lang="uk-UA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893685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" y="254521"/>
            <a:ext cx="11687695" cy="543502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 smtClean="0"/>
              <a:t>Висновки</a:t>
            </a:r>
            <a:endParaRPr lang="uk-UA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0" y="1026410"/>
            <a:ext cx="12192000" cy="552679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20000"/>
              </a:lnSpc>
            </a:pPr>
            <a:r>
              <a:rPr lang="ru-RU" dirty="0" smtClean="0"/>
              <a:t>В</a:t>
            </a:r>
            <a:r>
              <a:rPr lang="uk-UA" dirty="0" err="1" smtClean="0"/>
              <a:t>икористання</a:t>
            </a:r>
            <a:r>
              <a:rPr lang="uk-UA" dirty="0" smtClean="0"/>
              <a:t> </a:t>
            </a:r>
            <a:r>
              <a:rPr lang="uk-UA" dirty="0" err="1" smtClean="0"/>
              <a:t>симуляційних</a:t>
            </a:r>
            <a:r>
              <a:rPr lang="uk-UA" dirty="0" smtClean="0"/>
              <a:t> технологій на етапі </a:t>
            </a:r>
            <a:r>
              <a:rPr lang="uk-UA" dirty="0" err="1" smtClean="0"/>
              <a:t>додипломної</a:t>
            </a:r>
            <a:r>
              <a:rPr lang="uk-UA" dirty="0" smtClean="0"/>
              <a:t> освіти підвищує інтерес до процесу навчання і є важливою частиною в підвищенні професійної підготовки майбутнього лікаря.  </a:t>
            </a:r>
          </a:p>
          <a:p>
            <a:pPr algn="just">
              <a:lnSpc>
                <a:spcPct val="120000"/>
              </a:lnSpc>
            </a:pPr>
            <a:r>
              <a:rPr lang="uk-UA" dirty="0" err="1" smtClean="0"/>
              <a:t>Симуляційні</a:t>
            </a:r>
            <a:r>
              <a:rPr lang="uk-UA" dirty="0" smtClean="0"/>
              <a:t> форми навчання, як і традиційні, не гарантують однозначного результату і не забезпечують простих вирішень складних проблем. </a:t>
            </a:r>
          </a:p>
          <a:p>
            <a:pPr algn="just">
              <a:lnSpc>
                <a:spcPct val="120000"/>
              </a:lnSpc>
            </a:pPr>
            <a:r>
              <a:rPr lang="uk-UA" dirty="0" smtClean="0"/>
              <a:t>Симуляція дає можливість зрозуміти потенційні шляхи вирішення проблеми, однак не є реальним її вирішенням.</a:t>
            </a:r>
          </a:p>
          <a:p>
            <a:pPr algn="just">
              <a:lnSpc>
                <a:spcPct val="120000"/>
              </a:lnSpc>
            </a:pPr>
            <a:r>
              <a:rPr lang="uk-UA" dirty="0" smtClean="0"/>
              <a:t>Застосування </a:t>
            </a:r>
            <a:r>
              <a:rPr lang="uk-UA" dirty="0" err="1" smtClean="0"/>
              <a:t>симуляційних</a:t>
            </a:r>
            <a:r>
              <a:rPr lang="uk-UA" dirty="0" smtClean="0"/>
              <a:t> форм навчання потребує елементарної технічної підготовки студентів і викладачів.</a:t>
            </a:r>
          </a:p>
          <a:p>
            <a:pPr algn="just">
              <a:lnSpc>
                <a:spcPct val="120000"/>
              </a:lnSpc>
            </a:pPr>
            <a:r>
              <a:rPr lang="uk-UA" dirty="0"/>
              <a:t>З</a:t>
            </a:r>
            <a:r>
              <a:rPr lang="uk-UA" dirty="0" smtClean="0"/>
              <a:t>абезпечення достатнього рівня </a:t>
            </a:r>
            <a:r>
              <a:rPr lang="uk-UA" dirty="0" err="1" smtClean="0"/>
              <a:t>симуляційної</a:t>
            </a:r>
            <a:r>
              <a:rPr lang="uk-UA" dirty="0" smtClean="0"/>
              <a:t> бази потребує певних матеріально-технічних затрат.</a:t>
            </a:r>
          </a:p>
          <a:p>
            <a:pPr algn="just">
              <a:lnSpc>
                <a:spcPct val="120000"/>
              </a:lnSpc>
            </a:pPr>
            <a:r>
              <a:rPr lang="uk-UA" dirty="0" smtClean="0"/>
              <a:t>Ефективність </a:t>
            </a:r>
            <a:r>
              <a:rPr lang="uk-UA" dirty="0" err="1" smtClean="0"/>
              <a:t>симуляційного</a:t>
            </a:r>
            <a:r>
              <a:rPr lang="uk-UA" dirty="0" smtClean="0"/>
              <a:t> навчання підвищує система об'єктивного педагогічного контролю.</a:t>
            </a:r>
          </a:p>
          <a:p>
            <a:pPr algn="r"/>
            <a:endParaRPr lang="uk-UA" dirty="0" smtClean="0"/>
          </a:p>
          <a:p>
            <a:pPr algn="r"/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1370183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57655"/>
            <a:ext cx="12192000" cy="6700345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uk-UA" b="1" dirty="0" smtClean="0"/>
              <a:t>З метою покращення якості </a:t>
            </a:r>
            <a:r>
              <a:rPr lang="uk-UA" b="1" dirty="0" err="1" smtClean="0"/>
              <a:t>додипломної</a:t>
            </a:r>
            <a:r>
              <a:rPr lang="uk-UA" b="1" dirty="0" smtClean="0"/>
              <a:t> підготовки студентів-медиків вважаємо доцільним: </a:t>
            </a:r>
          </a:p>
          <a:p>
            <a:pPr>
              <a:buFontTx/>
              <a:buChar char="-"/>
            </a:pPr>
            <a:r>
              <a:rPr lang="uk-UA" dirty="0" smtClean="0"/>
              <a:t>Підвищення доступності до засобів </a:t>
            </a:r>
            <a:r>
              <a:rPr lang="uk-UA" dirty="0" err="1" smtClean="0"/>
              <a:t>симуляційного</a:t>
            </a:r>
            <a:r>
              <a:rPr lang="uk-UA" dirty="0" smtClean="0"/>
              <a:t> навчання шляхом </a:t>
            </a:r>
            <a:r>
              <a:rPr lang="uk-UA" dirty="0" err="1" smtClean="0"/>
              <a:t>впроавадження</a:t>
            </a:r>
            <a:r>
              <a:rPr lang="uk-UA" dirty="0" smtClean="0"/>
              <a:t> різних форм </a:t>
            </a:r>
            <a:r>
              <a:rPr lang="uk-UA" dirty="0" err="1" smtClean="0"/>
              <a:t>симуляційного</a:t>
            </a:r>
            <a:r>
              <a:rPr lang="uk-UA" dirty="0" smtClean="0"/>
              <a:t> </a:t>
            </a:r>
            <a:r>
              <a:rPr lang="uk-UA" dirty="0" err="1" smtClean="0"/>
              <a:t>навчаня</a:t>
            </a:r>
            <a:r>
              <a:rPr lang="uk-UA" dirty="0" smtClean="0"/>
              <a:t> на кожній клінічній кафедрі ХНМУ.</a:t>
            </a:r>
          </a:p>
          <a:p>
            <a:pPr>
              <a:buFontTx/>
              <a:buChar char="-"/>
            </a:pPr>
            <a:r>
              <a:rPr lang="uk-UA" dirty="0" smtClean="0"/>
              <a:t>Збільшення кількості годин для занять в фантомному класі </a:t>
            </a:r>
            <a:r>
              <a:rPr lang="uk-UA" dirty="0" err="1" smtClean="0"/>
              <a:t>міжкафедрального</a:t>
            </a:r>
            <a:r>
              <a:rPr lang="uk-UA" dirty="0" smtClean="0"/>
              <a:t> тренінгового центру ХНМУ з метою доступності засобів </a:t>
            </a:r>
            <a:r>
              <a:rPr lang="uk-UA" dirty="0" err="1" smtClean="0"/>
              <a:t>симуляційного</a:t>
            </a:r>
            <a:r>
              <a:rPr lang="uk-UA" dirty="0" smtClean="0"/>
              <a:t> навчання.</a:t>
            </a:r>
          </a:p>
          <a:p>
            <a:pPr>
              <a:buFontTx/>
              <a:buChar char="-"/>
            </a:pPr>
            <a:r>
              <a:rPr lang="uk-UA" dirty="0" smtClean="0"/>
              <a:t>Підвищення мотивації студентів до навчання шляхом ефективного, об'єктивного педагогічного контролю.</a:t>
            </a:r>
          </a:p>
          <a:p>
            <a:pPr>
              <a:buFontTx/>
              <a:buChar char="-"/>
            </a:pPr>
            <a:r>
              <a:rPr lang="uk-UA" dirty="0" smtClean="0"/>
              <a:t>Створення методичних рекомендацій з основ </a:t>
            </a:r>
            <a:r>
              <a:rPr lang="uk-UA" dirty="0" err="1" smtClean="0"/>
              <a:t>симуляційного</a:t>
            </a:r>
            <a:r>
              <a:rPr lang="uk-UA" dirty="0" smtClean="0"/>
              <a:t> навчання з метою використання єдиних </a:t>
            </a:r>
            <a:r>
              <a:rPr lang="uk-UA" dirty="0" err="1" smtClean="0"/>
              <a:t>методик</a:t>
            </a:r>
            <a:r>
              <a:rPr lang="uk-UA" dirty="0" smtClean="0"/>
              <a:t> і стандартів.</a:t>
            </a:r>
          </a:p>
          <a:p>
            <a:pPr>
              <a:buFontTx/>
              <a:buChar char="-"/>
            </a:pPr>
            <a:r>
              <a:rPr lang="uk-UA" dirty="0" smtClean="0"/>
              <a:t>Узгодженість програм з метою послідовності та наступництва окремих курсів з надання  </a:t>
            </a:r>
            <a:r>
              <a:rPr lang="uk-UA" dirty="0" err="1" smtClean="0"/>
              <a:t>екстренної</a:t>
            </a:r>
            <a:r>
              <a:rPr lang="uk-UA" dirty="0" smtClean="0"/>
              <a:t> медичної допомоги.</a:t>
            </a:r>
          </a:p>
          <a:p>
            <a:pPr>
              <a:buFontTx/>
              <a:buChar char="-"/>
            </a:pPr>
            <a:r>
              <a:rPr lang="uk-UA" dirty="0" err="1" smtClean="0"/>
              <a:t>Започаткуваня</a:t>
            </a:r>
            <a:r>
              <a:rPr lang="uk-UA" dirty="0" smtClean="0"/>
              <a:t> взаємозв'язку між навчальними центрами медичних ВУЗів України з метою </a:t>
            </a:r>
            <a:r>
              <a:rPr lang="uk-UA" dirty="0"/>
              <a:t>с</a:t>
            </a:r>
            <a:r>
              <a:rPr lang="uk-UA" dirty="0" smtClean="0"/>
              <a:t>творення єдиних </a:t>
            </a:r>
            <a:r>
              <a:rPr lang="uk-UA" dirty="0" err="1" smtClean="0"/>
              <a:t>методик</a:t>
            </a:r>
            <a:r>
              <a:rPr lang="uk-UA" dirty="0" smtClean="0"/>
              <a:t> і стандартів, прийнятих на загальноукраїнському рівні.  </a:t>
            </a:r>
          </a:p>
        </p:txBody>
      </p:sp>
    </p:spTree>
    <p:extLst>
      <p:ext uri="{BB962C8B-B14F-4D97-AF65-F5344CB8AC3E}">
        <p14:creationId xmlns:p14="http://schemas.microsoft.com/office/powerpoint/2010/main" val="328965240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Kafedra1\Desktop\фото фантомы\IMG_2016-11-11_09362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359" y="2841537"/>
            <a:ext cx="4118592" cy="3088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Kafedra1\Desktop\фото фантомы\IMG_2016-11-11_09380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1598" y="2841538"/>
            <a:ext cx="4340030" cy="3088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270935" y="352987"/>
            <a:ext cx="11726623" cy="1570405"/>
          </a:xfrm>
        </p:spPr>
        <p:txBody>
          <a:bodyPr/>
          <a:lstStyle/>
          <a:p>
            <a:pPr algn="r"/>
            <a:r>
              <a:rPr lang="ru-RU" sz="3200" i="1" dirty="0"/>
              <a:t> </a:t>
            </a:r>
            <a:r>
              <a:rPr lang="uk-UA" sz="3200" i="1" dirty="0" smtClean="0"/>
              <a:t>В </a:t>
            </a:r>
            <a:r>
              <a:rPr lang="uk-UA" sz="3200" i="1" dirty="0"/>
              <a:t>критичних умовах та у стані стресу людина першими використовує ті навички… </a:t>
            </a:r>
            <a:r>
              <a:rPr lang="uk-UA" sz="3200" i="1" u="sng" dirty="0"/>
              <a:t>якими </a:t>
            </a:r>
            <a:r>
              <a:rPr lang="uk-UA" sz="3200" i="1" u="sng" dirty="0" smtClean="0"/>
              <a:t>володіє.</a:t>
            </a:r>
          </a:p>
          <a:p>
            <a:pPr algn="r"/>
            <a:endParaRPr lang="uk-UA" dirty="0"/>
          </a:p>
          <a:p>
            <a:pPr algn="r"/>
            <a:endParaRPr lang="uk-UA" dirty="0"/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185057" y="1770351"/>
            <a:ext cx="11812501" cy="9700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i="1" dirty="0" smtClean="0"/>
              <a:t> </a:t>
            </a:r>
            <a:r>
              <a:rPr lang="uk-UA" i="1" dirty="0" smtClean="0"/>
              <a:t>дякуємо за увагу </a:t>
            </a:r>
            <a:endParaRPr lang="uk-UA" i="1" u="sng" dirty="0" smtClean="0"/>
          </a:p>
          <a:p>
            <a:pPr algn="ctr"/>
            <a:endParaRPr lang="uk-UA" dirty="0" smtClean="0"/>
          </a:p>
          <a:p>
            <a:pPr algn="ctr"/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592256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33005"/>
            <a:ext cx="10515600" cy="781396"/>
          </a:xfrm>
        </p:spPr>
        <p:txBody>
          <a:bodyPr>
            <a:normAutofit/>
          </a:bodyPr>
          <a:lstStyle/>
          <a:p>
            <a:r>
              <a:rPr lang="uk-UA" dirty="0" smtClean="0"/>
              <a:t>Пошук нових форм дозволяє: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4690" y="839329"/>
            <a:ext cx="11942619" cy="2384638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•	</a:t>
            </a:r>
            <a:r>
              <a:rPr lang="ru-RU" dirty="0" err="1" smtClean="0"/>
              <a:t>Збільшити</a:t>
            </a:r>
            <a:r>
              <a:rPr lang="ru-RU" dirty="0" smtClean="0"/>
              <a:t> </a:t>
            </a:r>
            <a:r>
              <a:rPr lang="ru-RU" dirty="0" err="1" smtClean="0"/>
              <a:t>привабливість</a:t>
            </a:r>
            <a:r>
              <a:rPr lang="ru-RU" dirty="0" smtClean="0"/>
              <a:t> </a:t>
            </a:r>
            <a:r>
              <a:rPr lang="ru-RU" dirty="0" err="1" smtClean="0"/>
              <a:t>навчального</a:t>
            </a:r>
            <a:r>
              <a:rPr lang="ru-RU" dirty="0" smtClean="0"/>
              <a:t> </a:t>
            </a:r>
            <a:r>
              <a:rPr lang="ru-RU" dirty="0" err="1" smtClean="0"/>
              <a:t>процесу</a:t>
            </a:r>
            <a:r>
              <a:rPr lang="ru-RU" dirty="0" smtClean="0"/>
              <a:t> (</a:t>
            </a:r>
            <a:r>
              <a:rPr lang="ru-RU" dirty="0" err="1" smtClean="0"/>
              <a:t>Рольова</a:t>
            </a:r>
            <a:r>
              <a:rPr lang="ru-RU" dirty="0" smtClean="0"/>
              <a:t> </a:t>
            </a:r>
            <a:r>
              <a:rPr lang="ru-RU" dirty="0" err="1" smtClean="0"/>
              <a:t>навчальна</a:t>
            </a:r>
            <a:r>
              <a:rPr lang="ru-RU" dirty="0" smtClean="0"/>
              <a:t> </a:t>
            </a:r>
            <a:r>
              <a:rPr lang="ru-RU" dirty="0" err="1" smtClean="0"/>
              <a:t>гра</a:t>
            </a:r>
            <a:r>
              <a:rPr lang="ru-RU" dirty="0" smtClean="0"/>
              <a:t>)</a:t>
            </a:r>
          </a:p>
          <a:p>
            <a:pPr>
              <a:buNone/>
            </a:pPr>
            <a:r>
              <a:rPr lang="ru-RU" dirty="0" smtClean="0"/>
              <a:t>•	</a:t>
            </a:r>
            <a:r>
              <a:rPr lang="ru-RU" dirty="0" err="1" smtClean="0"/>
              <a:t>Збільшити</a:t>
            </a:r>
            <a:r>
              <a:rPr lang="ru-RU" dirty="0" smtClean="0"/>
              <a:t> </a:t>
            </a:r>
            <a:r>
              <a:rPr lang="ru-RU" dirty="0" err="1" smtClean="0"/>
              <a:t>засвоюваність</a:t>
            </a:r>
            <a:r>
              <a:rPr lang="ru-RU" dirty="0" smtClean="0"/>
              <a:t> </a:t>
            </a:r>
            <a:r>
              <a:rPr lang="ru-RU" dirty="0" err="1" smtClean="0"/>
              <a:t>навчального</a:t>
            </a:r>
            <a:r>
              <a:rPr lang="ru-RU" dirty="0" smtClean="0"/>
              <a:t> </a:t>
            </a:r>
            <a:r>
              <a:rPr lang="ru-RU" dirty="0" err="1" smtClean="0"/>
              <a:t>матеріалу</a:t>
            </a:r>
            <a:r>
              <a:rPr lang="ru-RU" dirty="0" smtClean="0"/>
              <a:t> («</a:t>
            </a:r>
            <a:r>
              <a:rPr lang="ru-RU" dirty="0" err="1" smtClean="0"/>
              <a:t>виживання</a:t>
            </a:r>
            <a:r>
              <a:rPr lang="ru-RU" dirty="0" smtClean="0"/>
              <a:t>» </a:t>
            </a:r>
            <a:r>
              <a:rPr lang="ru-RU" dirty="0" err="1" smtClean="0"/>
              <a:t>знань</a:t>
            </a:r>
            <a:r>
              <a:rPr lang="ru-RU" dirty="0" smtClean="0"/>
              <a:t> та </a:t>
            </a:r>
            <a:r>
              <a:rPr lang="ru-RU" dirty="0" err="1" smtClean="0"/>
              <a:t>навичок</a:t>
            </a:r>
            <a:r>
              <a:rPr lang="ru-RU" dirty="0" smtClean="0"/>
              <a:t>)</a:t>
            </a:r>
          </a:p>
          <a:p>
            <a:pPr>
              <a:buNone/>
            </a:pPr>
            <a:r>
              <a:rPr lang="ru-RU" dirty="0" smtClean="0"/>
              <a:t>•	</a:t>
            </a:r>
            <a:r>
              <a:rPr lang="ru-RU" dirty="0" err="1" smtClean="0"/>
              <a:t>Збільшити</a:t>
            </a:r>
            <a:r>
              <a:rPr lang="ru-RU" dirty="0" smtClean="0"/>
              <a:t> </a:t>
            </a:r>
            <a:r>
              <a:rPr lang="ru-RU" dirty="0" err="1" smtClean="0"/>
              <a:t>ефективність</a:t>
            </a:r>
            <a:r>
              <a:rPr lang="ru-RU" dirty="0" smtClean="0"/>
              <a:t> </a:t>
            </a:r>
            <a:r>
              <a:rPr lang="ru-RU" dirty="0" err="1" smtClean="0"/>
              <a:t>навчання</a:t>
            </a:r>
            <a:r>
              <a:rPr lang="ru-RU" dirty="0" smtClean="0"/>
              <a:t> (не </a:t>
            </a:r>
            <a:r>
              <a:rPr lang="ru-RU" dirty="0" err="1" smtClean="0"/>
              <a:t>тільки</a:t>
            </a:r>
            <a:r>
              <a:rPr lang="ru-RU" dirty="0" smtClean="0"/>
              <a:t> </a:t>
            </a:r>
            <a:r>
              <a:rPr lang="ru-RU" dirty="0" err="1" smtClean="0"/>
              <a:t>побачити</a:t>
            </a:r>
            <a:r>
              <a:rPr lang="ru-RU" dirty="0" smtClean="0"/>
              <a:t> та </a:t>
            </a:r>
            <a:r>
              <a:rPr lang="ru-RU" dirty="0" err="1" smtClean="0"/>
              <a:t>почути</a:t>
            </a:r>
            <a:r>
              <a:rPr lang="ru-RU" dirty="0" smtClean="0"/>
              <a:t>, а й </a:t>
            </a:r>
            <a:r>
              <a:rPr lang="ru-RU" dirty="0" err="1" smtClean="0"/>
              <a:t>зробити</a:t>
            </a:r>
            <a:r>
              <a:rPr lang="ru-RU" dirty="0" smtClean="0"/>
              <a:t> самому </a:t>
            </a:r>
            <a:r>
              <a:rPr lang="ru-RU" dirty="0" err="1" smtClean="0"/>
              <a:t>багато</a:t>
            </a:r>
            <a:r>
              <a:rPr lang="ru-RU" dirty="0" smtClean="0"/>
              <a:t> </a:t>
            </a:r>
            <a:r>
              <a:rPr lang="ru-RU" dirty="0" err="1" smtClean="0"/>
              <a:t>разів</a:t>
            </a:r>
            <a:r>
              <a:rPr lang="ru-RU" dirty="0" smtClean="0"/>
              <a:t>)</a:t>
            </a:r>
          </a:p>
          <a:p>
            <a:endParaRPr lang="uk-UA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43650" y="3148552"/>
            <a:ext cx="5359566" cy="356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buFont typeface="Arial" pitchFamily="34" charset="0"/>
              <a:buChar char="•"/>
            </a:pPr>
            <a:r>
              <a:rPr lang="uk-UA" sz="2800" dirty="0" smtClean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Вчіться на своїх помилках на симульованих пацієнтах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  <a:buFont typeface="Arial" pitchFamily="34" charset="0"/>
              <a:buChar char="•"/>
            </a:pPr>
            <a:r>
              <a:rPr lang="uk-UA" sz="2800" dirty="0" smtClean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Самостійне навчання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  <a:buFont typeface="Arial" pitchFamily="34" charset="0"/>
              <a:buChar char="•"/>
            </a:pPr>
            <a:r>
              <a:rPr lang="uk-UA" sz="2800" dirty="0" smtClean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Практика заздалегідь певним стандартам компетентності, використовуючи симулятори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  <a:buFont typeface="Arial" pitchFamily="34" charset="0"/>
              <a:buChar char="•"/>
            </a:pPr>
            <a:r>
              <a:rPr lang="uk-UA" sz="2800" dirty="0" smtClean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Командне навчання</a:t>
            </a:r>
            <a:endParaRPr lang="uk-UA" sz="28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722964034"/>
              </p:ext>
            </p:extLst>
          </p:nvPr>
        </p:nvGraphicFramePr>
        <p:xfrm>
          <a:off x="5259563" y="3148552"/>
          <a:ext cx="6932438" cy="37094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5703216" y="6362275"/>
            <a:ext cx="1934889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  <a:buFont typeface="Arial" pitchFamily="34" charset="0"/>
              <a:buChar char="•"/>
            </a:pPr>
            <a:r>
              <a:rPr lang="uk-UA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Чернов А.В. 2014</a:t>
            </a:r>
            <a:endParaRPr lang="uk-UA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154300" y="2813085"/>
            <a:ext cx="2770607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  <a:buFont typeface="Arial" pitchFamily="34" charset="0"/>
              <a:buChar char="•"/>
            </a:pPr>
            <a:r>
              <a:rPr lang="uk-UA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Виживання знань</a:t>
            </a:r>
            <a:endParaRPr lang="uk-UA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28504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22201" y="228460"/>
            <a:ext cx="5391807" cy="750449"/>
          </a:xfrm>
        </p:spPr>
        <p:txBody>
          <a:bodyPr>
            <a:noAutofit/>
          </a:bodyPr>
          <a:lstStyle/>
          <a:p>
            <a:pPr algn="ctr"/>
            <a:r>
              <a:rPr lang="uk-UA" sz="2800" dirty="0" smtClean="0"/>
              <a:t>Ознаки </a:t>
            </a:r>
            <a:r>
              <a:rPr lang="uk-UA" sz="2800" dirty="0" err="1" smtClean="0"/>
              <a:t>симуляційного</a:t>
            </a:r>
            <a:r>
              <a:rPr lang="uk-UA" sz="2800" dirty="0" smtClean="0"/>
              <a:t> навчання</a:t>
            </a:r>
            <a:endParaRPr lang="uk-UA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92607" y="1178406"/>
            <a:ext cx="6101255" cy="5565227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  <a:tabLst>
                <a:tab pos="268288" algn="l"/>
              </a:tabLst>
            </a:pPr>
            <a:r>
              <a:rPr lang="uk-UA" dirty="0" smtClean="0"/>
              <a:t>•	штучно створене імітоване середовище для навчання;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  <a:tabLst>
                <a:tab pos="268288" algn="l"/>
              </a:tabLst>
            </a:pPr>
            <a:r>
              <a:rPr lang="uk-UA" dirty="0" smtClean="0"/>
              <a:t>•	можливість використання манекенів або статистів для повноти та реалістичності моделювання об’єкта в певній ситуації;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  <a:tabLst>
                <a:tab pos="268288" algn="l"/>
              </a:tabLst>
            </a:pPr>
            <a:r>
              <a:rPr lang="uk-UA" dirty="0" smtClean="0"/>
              <a:t>•	відпрацювання конкретних практичних навичок з використанням сучасної апаратури без завдання шкоди здоров’ю людини;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  <a:tabLst>
                <a:tab pos="268288" algn="l"/>
              </a:tabLst>
            </a:pPr>
            <a:r>
              <a:rPr lang="uk-UA" dirty="0" smtClean="0"/>
              <a:t>•	відпрацювання командної роботи в імітованій конкретній ситуації;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  <a:tabLst>
                <a:tab pos="268288" algn="l"/>
              </a:tabLst>
            </a:pPr>
            <a:r>
              <a:rPr lang="uk-UA" dirty="0" smtClean="0"/>
              <a:t>•	наявність досвідчених викладачів (тренерів), які мають багатий досвід лікувальної та навчальної роботи.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0" y="87025"/>
            <a:ext cx="5544152" cy="10333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2800" dirty="0" smtClean="0"/>
              <a:t>Форми </a:t>
            </a:r>
            <a:r>
              <a:rPr lang="uk-UA" sz="2800" dirty="0" err="1" smtClean="0"/>
              <a:t>симуляційного</a:t>
            </a:r>
            <a:r>
              <a:rPr lang="uk-UA" sz="2800" dirty="0" smtClean="0"/>
              <a:t> навчання</a:t>
            </a:r>
            <a:endParaRPr lang="uk-UA" sz="2800" dirty="0"/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577198" y="1501472"/>
            <a:ext cx="4524705" cy="24595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dirty="0" smtClean="0"/>
              <a:t>1. Майстер-класи. </a:t>
            </a:r>
          </a:p>
          <a:p>
            <a:r>
              <a:rPr lang="uk-UA" sz="2400" dirty="0" smtClean="0"/>
              <a:t>2. Семінари-тренінги</a:t>
            </a:r>
          </a:p>
          <a:p>
            <a:r>
              <a:rPr lang="uk-UA" sz="2400" dirty="0" smtClean="0"/>
              <a:t>3. Командні заняття</a:t>
            </a:r>
          </a:p>
          <a:p>
            <a:r>
              <a:rPr lang="uk-UA" sz="2400" dirty="0" smtClean="0"/>
              <a:t>4. Змагання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20250038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43745"/>
            <a:ext cx="5854044" cy="876533"/>
          </a:xfrm>
        </p:spPr>
        <p:txBody>
          <a:bodyPr>
            <a:noAutofit/>
          </a:bodyPr>
          <a:lstStyle/>
          <a:p>
            <a:pPr algn="ctr"/>
            <a:r>
              <a:rPr lang="uk-UA" sz="3600" dirty="0" smtClean="0"/>
              <a:t>Складові </a:t>
            </a:r>
            <a:r>
              <a:rPr lang="uk-UA" sz="3600" dirty="0" err="1" smtClean="0"/>
              <a:t>симуляційного</a:t>
            </a:r>
            <a:r>
              <a:rPr lang="uk-UA" sz="3600" dirty="0" smtClean="0"/>
              <a:t> навчання</a:t>
            </a:r>
            <a:endParaRPr lang="uk-UA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1975" y="1338606"/>
            <a:ext cx="5957740" cy="5540431"/>
          </a:xfrm>
        </p:spPr>
        <p:txBody>
          <a:bodyPr/>
          <a:lstStyle/>
          <a:p>
            <a:r>
              <a:rPr lang="ru-RU" dirty="0" smtClean="0"/>
              <a:t>1.	</a:t>
            </a:r>
            <a:r>
              <a:rPr lang="ru-RU" dirty="0" err="1" smtClean="0"/>
              <a:t>Манекени</a:t>
            </a:r>
            <a:r>
              <a:rPr lang="ru-RU" dirty="0" smtClean="0"/>
              <a:t> (</a:t>
            </a:r>
            <a:r>
              <a:rPr lang="ru-RU" dirty="0" err="1" smtClean="0"/>
              <a:t>фантоми</a:t>
            </a:r>
            <a:r>
              <a:rPr lang="ru-RU" dirty="0" smtClean="0"/>
              <a:t>), </a:t>
            </a:r>
            <a:r>
              <a:rPr lang="ru-RU" dirty="0" err="1" smtClean="0"/>
              <a:t>симулятори</a:t>
            </a:r>
            <a:r>
              <a:rPr lang="ru-RU" dirty="0" smtClean="0"/>
              <a:t> </a:t>
            </a:r>
            <a:r>
              <a:rPr lang="ru-RU" dirty="0" err="1" smtClean="0"/>
              <a:t>варіюють</a:t>
            </a:r>
            <a:r>
              <a:rPr lang="ru-RU" dirty="0" smtClean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простих</a:t>
            </a:r>
            <a:r>
              <a:rPr lang="ru-RU" dirty="0"/>
              <a:t> </a:t>
            </a:r>
            <a:r>
              <a:rPr lang="ru-RU" dirty="0" err="1"/>
              <a:t>фізичних</a:t>
            </a:r>
            <a:r>
              <a:rPr lang="ru-RU" dirty="0"/>
              <a:t> моделей </a:t>
            </a:r>
            <a:r>
              <a:rPr lang="ru-RU" dirty="0" err="1"/>
              <a:t>анатомічних</a:t>
            </a:r>
            <a:r>
              <a:rPr lang="ru-RU" dirty="0"/>
              <a:t> структур (</a:t>
            </a:r>
            <a:r>
              <a:rPr lang="ru-RU" dirty="0" err="1"/>
              <a:t>наприклад</a:t>
            </a:r>
            <a:r>
              <a:rPr lang="ru-RU" dirty="0"/>
              <a:t>, модель </a:t>
            </a:r>
            <a:r>
              <a:rPr lang="ru-RU" dirty="0" err="1"/>
              <a:t>кісток</a:t>
            </a:r>
            <a:r>
              <a:rPr lang="ru-RU" dirty="0"/>
              <a:t> тазу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тренажери</a:t>
            </a:r>
            <a:r>
              <a:rPr lang="ru-RU" dirty="0"/>
              <a:t> для </a:t>
            </a:r>
            <a:r>
              <a:rPr lang="ru-RU" dirty="0" err="1"/>
              <a:t>відпрацювання</a:t>
            </a:r>
            <a:r>
              <a:rPr lang="ru-RU" dirty="0"/>
              <a:t> </a:t>
            </a:r>
            <a:r>
              <a:rPr lang="ru-RU" dirty="0" err="1"/>
              <a:t>окремих</a:t>
            </a:r>
            <a:r>
              <a:rPr lang="ru-RU" dirty="0"/>
              <a:t> </a:t>
            </a:r>
            <a:r>
              <a:rPr lang="ru-RU" dirty="0" err="1"/>
              <a:t>умінь</a:t>
            </a:r>
            <a:r>
              <a:rPr lang="ru-RU" dirty="0"/>
              <a:t>) до </a:t>
            </a:r>
            <a:r>
              <a:rPr lang="ru-RU" dirty="0" err="1"/>
              <a:t>складних</a:t>
            </a:r>
            <a:r>
              <a:rPr lang="ru-RU" dirty="0"/>
              <a:t> </a:t>
            </a:r>
            <a:r>
              <a:rPr lang="ru-RU" dirty="0" err="1"/>
              <a:t>пристроїв</a:t>
            </a:r>
            <a:r>
              <a:rPr lang="ru-RU" dirty="0"/>
              <a:t> і </a:t>
            </a:r>
            <a:r>
              <a:rPr lang="ru-RU" dirty="0" err="1"/>
              <a:t>манекенів</a:t>
            </a:r>
            <a:r>
              <a:rPr lang="ru-RU" dirty="0"/>
              <a:t> з </a:t>
            </a:r>
            <a:r>
              <a:rPr lang="ru-RU" dirty="0" err="1"/>
              <a:t>високою</a:t>
            </a:r>
            <a:r>
              <a:rPr lang="ru-RU" dirty="0"/>
              <a:t> </a:t>
            </a:r>
            <a:r>
              <a:rPr lang="ru-RU" dirty="0" err="1"/>
              <a:t>механічною</a:t>
            </a:r>
            <a:r>
              <a:rPr lang="ru-RU" dirty="0"/>
              <a:t> </a:t>
            </a:r>
            <a:r>
              <a:rPr lang="ru-RU" dirty="0" err="1"/>
              <a:t>реальністю</a:t>
            </a:r>
            <a:r>
              <a:rPr lang="ru-RU" dirty="0"/>
              <a:t> і </a:t>
            </a:r>
            <a:r>
              <a:rPr lang="ru-RU" dirty="0" err="1"/>
              <a:t>комп'ютерним</a:t>
            </a:r>
            <a:r>
              <a:rPr lang="ru-RU" dirty="0"/>
              <a:t> </a:t>
            </a:r>
            <a:r>
              <a:rPr lang="ru-RU" dirty="0" err="1"/>
              <a:t>управлінням</a:t>
            </a:r>
            <a:r>
              <a:rPr lang="ru-RU" dirty="0"/>
              <a:t>  </a:t>
            </a:r>
            <a:endParaRPr lang="ru-RU" dirty="0" smtClean="0"/>
          </a:p>
          <a:p>
            <a:r>
              <a:rPr lang="ru-RU" dirty="0" smtClean="0"/>
              <a:t>2.	</a:t>
            </a:r>
            <a:r>
              <a:rPr lang="ru-RU" dirty="0" err="1" smtClean="0"/>
              <a:t>Середовище</a:t>
            </a:r>
            <a:r>
              <a:rPr lang="ru-RU" dirty="0" smtClean="0"/>
              <a:t> (</a:t>
            </a:r>
            <a:r>
              <a:rPr lang="ru-RU" dirty="0" err="1" smtClean="0"/>
              <a:t>оточення</a:t>
            </a:r>
            <a:r>
              <a:rPr lang="ru-RU" dirty="0" smtClean="0"/>
              <a:t>):</a:t>
            </a:r>
          </a:p>
          <a:p>
            <a:r>
              <a:rPr lang="ru-RU" dirty="0" smtClean="0"/>
              <a:t>3.	</a:t>
            </a:r>
            <a:r>
              <a:rPr lang="ru-RU" dirty="0" err="1" smtClean="0"/>
              <a:t>Методологія</a:t>
            </a:r>
            <a:r>
              <a:rPr lang="ru-RU" dirty="0" smtClean="0"/>
              <a:t> + </a:t>
            </a:r>
            <a:r>
              <a:rPr lang="ru-RU" dirty="0" err="1" smtClean="0"/>
              <a:t>креативність</a:t>
            </a:r>
            <a:endParaRPr lang="ru-RU" dirty="0" smtClean="0"/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6834432" y="1825625"/>
            <a:ext cx="4977354" cy="43206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ru-RU" dirty="0" smtClean="0"/>
              <a:t>•	</a:t>
            </a:r>
            <a:r>
              <a:rPr lang="ru-RU" dirty="0" err="1" smtClean="0"/>
              <a:t>Ретельно</a:t>
            </a:r>
            <a:r>
              <a:rPr lang="ru-RU" dirty="0" smtClean="0"/>
              <a:t> продумана та </a:t>
            </a:r>
            <a:r>
              <a:rPr lang="ru-RU" dirty="0" err="1" smtClean="0"/>
              <a:t>запланована</a:t>
            </a:r>
            <a:r>
              <a:rPr lang="ru-RU" dirty="0" smtClean="0"/>
              <a:t> практика</a:t>
            </a:r>
          </a:p>
          <a:p>
            <a:pPr>
              <a:buFont typeface="Arial" panose="020B0604020202020204" pitchFamily="34" charset="0"/>
              <a:buNone/>
            </a:pPr>
            <a:r>
              <a:rPr lang="ru-RU" dirty="0" smtClean="0"/>
              <a:t>•	</a:t>
            </a:r>
            <a:r>
              <a:rPr lang="ru-RU" dirty="0" err="1" smtClean="0"/>
              <a:t>Рефлексія</a:t>
            </a:r>
            <a:r>
              <a:rPr lang="ru-RU" dirty="0" smtClean="0"/>
              <a:t> (</a:t>
            </a:r>
            <a:r>
              <a:rPr lang="ru-RU" dirty="0" err="1" smtClean="0"/>
              <a:t>роздуми</a:t>
            </a:r>
            <a:r>
              <a:rPr lang="ru-RU" dirty="0" smtClean="0"/>
              <a:t>, </a:t>
            </a:r>
            <a:r>
              <a:rPr lang="ru-RU" dirty="0" err="1" smtClean="0"/>
              <a:t>розгляд</a:t>
            </a:r>
            <a:r>
              <a:rPr lang="ru-RU" dirty="0" smtClean="0"/>
              <a:t>, </a:t>
            </a:r>
            <a:r>
              <a:rPr lang="ru-RU" dirty="0" err="1" smtClean="0"/>
              <a:t>аналіз</a:t>
            </a:r>
            <a:r>
              <a:rPr lang="ru-RU" dirty="0" smtClean="0"/>
              <a:t>)</a:t>
            </a:r>
          </a:p>
          <a:p>
            <a:pPr>
              <a:buFont typeface="Arial" panose="020B0604020202020204" pitchFamily="34" charset="0"/>
              <a:buNone/>
            </a:pPr>
            <a:r>
              <a:rPr lang="ru-RU" dirty="0" smtClean="0"/>
              <a:t>•	</a:t>
            </a:r>
            <a:r>
              <a:rPr lang="ru-RU" dirty="0" err="1" smtClean="0"/>
              <a:t>Зворотній</a:t>
            </a:r>
            <a:r>
              <a:rPr lang="ru-RU" dirty="0" smtClean="0"/>
              <a:t> </a:t>
            </a:r>
            <a:r>
              <a:rPr lang="ru-RU" dirty="0" err="1" smtClean="0"/>
              <a:t>зв'язок</a:t>
            </a:r>
            <a:r>
              <a:rPr lang="ru-RU" dirty="0" smtClean="0"/>
              <a:t> (</a:t>
            </a:r>
            <a:r>
              <a:rPr lang="ru-RU" dirty="0" err="1" smtClean="0"/>
              <a:t>зміна</a:t>
            </a:r>
            <a:r>
              <a:rPr lang="ru-RU" dirty="0" smtClean="0"/>
              <a:t> </a:t>
            </a:r>
            <a:r>
              <a:rPr lang="ru-RU" dirty="0" err="1" smtClean="0"/>
              <a:t>поведінки</a:t>
            </a:r>
            <a:r>
              <a:rPr lang="ru-RU" dirty="0" smtClean="0"/>
              <a:t>)</a:t>
            </a:r>
          </a:p>
          <a:p>
            <a:endParaRPr lang="uk-UA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6195767" y="136661"/>
            <a:ext cx="5996233" cy="973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3600" smtClean="0"/>
              <a:t>Освітні принципи симуляційного навчання</a:t>
            </a:r>
            <a:endParaRPr lang="uk-UA" sz="3600" dirty="0"/>
          </a:p>
        </p:txBody>
      </p:sp>
    </p:spTree>
    <p:extLst>
      <p:ext uri="{BB962C8B-B14F-4D97-AF65-F5344CB8AC3E}">
        <p14:creationId xmlns:p14="http://schemas.microsoft.com/office/powerpoint/2010/main" val="29016067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9380" y="148997"/>
            <a:ext cx="11754197" cy="865159"/>
          </a:xfrm>
        </p:spPr>
        <p:txBody>
          <a:bodyPr/>
          <a:lstStyle/>
          <a:p>
            <a:r>
              <a:rPr lang="uk-UA" dirty="0" smtClean="0"/>
              <a:t>Застосування </a:t>
            </a:r>
            <a:r>
              <a:rPr lang="uk-UA" dirty="0" err="1" smtClean="0"/>
              <a:t>симуляційних</a:t>
            </a:r>
            <a:r>
              <a:rPr lang="uk-UA" dirty="0" smtClean="0"/>
              <a:t> ігор в медицині</a:t>
            </a:r>
            <a:endParaRPr lang="uk-UA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03695" y="1131216"/>
            <a:ext cx="12088305" cy="5726784"/>
          </a:xfrm>
        </p:spPr>
        <p:txBody>
          <a:bodyPr>
            <a:normAutofit/>
          </a:bodyPr>
          <a:lstStyle/>
          <a:p>
            <a:r>
              <a:rPr lang="uk-UA" dirty="0" err="1" smtClean="0"/>
              <a:t>Симуляційні</a:t>
            </a:r>
            <a:r>
              <a:rPr lang="uk-UA" dirty="0" smtClean="0"/>
              <a:t> ігри (лат. "</a:t>
            </a:r>
            <a:r>
              <a:rPr lang="en-US" dirty="0" err="1" smtClean="0"/>
              <a:t>simulare</a:t>
            </a:r>
            <a:r>
              <a:rPr lang="en-US" dirty="0" smtClean="0"/>
              <a:t>" - </a:t>
            </a:r>
            <a:r>
              <a:rPr lang="uk-UA" dirty="0" smtClean="0"/>
              <a:t>прикидатися). Пропонується відтворити навички клінічної роботи та їх застосування у спеціальних центрах, забезпечених високотехнологічними тренажерами і комп'ютеризованими манекенами. </a:t>
            </a:r>
          </a:p>
          <a:p>
            <a:r>
              <a:rPr lang="uk-UA" dirty="0" smtClean="0"/>
              <a:t>В умовах тренажерних центрів зміст навчання спрямований не тільки на освоєння окремих навичок, але й на міждисциплінарне навчання роботи в команді, вироблення безпечних форм професійної поведінки та навичок спілкування з пацієнтом. </a:t>
            </a:r>
          </a:p>
          <a:p>
            <a:r>
              <a:rPr lang="uk-UA" dirty="0" smtClean="0"/>
              <a:t>Необхідність навчання на тренажерах, фантомах, симуляторах, в умовах імітації професійної діяльності показана не тільки для студентів-майбутніх лікарів, але і для молодих фахівців (інтернів, ординаторів), </a:t>
            </a:r>
          </a:p>
          <a:p>
            <a:r>
              <a:rPr lang="uk-UA" dirty="0" smtClean="0"/>
              <a:t>Тренажери дозволяють імітувати достатню кількість ситуацій, необхідних для клінічного навчання на різних етапах освіти лікарів.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62713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Особливістю</a:t>
            </a:r>
            <a:r>
              <a:rPr lang="ru-RU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симуляційних</a:t>
            </a:r>
            <a:r>
              <a:rPr lang="ru-RU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технологій</a:t>
            </a:r>
            <a:r>
              <a:rPr lang="ru-RU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є: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розв'язання</a:t>
            </a:r>
            <a:r>
              <a:rPr lang="ru-RU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етичних</a:t>
            </a:r>
            <a:r>
              <a:rPr lang="ru-RU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проблем і проблем з </a:t>
            </a:r>
            <a:r>
              <a:rPr lang="ru-RU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безпеки</a:t>
            </a:r>
            <a:r>
              <a:rPr lang="ru-RU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пацієнта</a:t>
            </a:r>
            <a:r>
              <a:rPr lang="ru-RU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uk-UA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досягнення</a:t>
            </a:r>
            <a:r>
              <a:rPr lang="ru-RU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компетентності</a:t>
            </a:r>
            <a:r>
              <a:rPr lang="ru-RU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з </a:t>
            </a:r>
            <a:r>
              <a:rPr lang="ru-RU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застосування</a:t>
            </a:r>
            <a:r>
              <a:rPr lang="ru-RU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процедури</a:t>
            </a:r>
            <a:r>
              <a:rPr lang="ru-RU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на </a:t>
            </a:r>
            <a:r>
              <a:rPr lang="ru-RU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пацієнтах</a:t>
            </a:r>
            <a:r>
              <a:rPr lang="ru-RU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uk-UA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помилки</a:t>
            </a:r>
            <a:r>
              <a:rPr lang="ru-RU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можуть</a:t>
            </a:r>
            <a:r>
              <a:rPr lang="ru-RU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бути </a:t>
            </a:r>
            <a:r>
              <a:rPr lang="ru-RU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визначені</a:t>
            </a:r>
            <a:r>
              <a:rPr lang="ru-RU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обговорені</a:t>
            </a:r>
            <a:r>
              <a:rPr lang="ru-RU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виправлені</a:t>
            </a:r>
            <a:r>
              <a:rPr lang="ru-RU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uk-UA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скорочення</a:t>
            </a:r>
            <a:r>
              <a:rPr lang="ru-RU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кількості</a:t>
            </a:r>
            <a:r>
              <a:rPr lang="ru-RU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медичних</a:t>
            </a:r>
            <a:r>
              <a:rPr lang="ru-RU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помилок</a:t>
            </a:r>
            <a:r>
              <a:rPr lang="ru-RU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що</a:t>
            </a:r>
            <a:r>
              <a:rPr lang="ru-RU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збільшує</a:t>
            </a:r>
            <a:r>
              <a:rPr lang="ru-RU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безпеку</a:t>
            </a:r>
            <a:r>
              <a:rPr lang="ru-RU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пацієнта</a:t>
            </a:r>
            <a:r>
              <a:rPr lang="ru-RU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384171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6483" y="112878"/>
            <a:ext cx="11808372" cy="959178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/>
              <a:t>Можливі складності </a:t>
            </a:r>
            <a:r>
              <a:rPr lang="uk-UA" sz="3600" b="1" dirty="0" err="1" smtClean="0"/>
              <a:t>додипломного</a:t>
            </a:r>
            <a:r>
              <a:rPr lang="uk-UA" sz="3600" b="1" dirty="0" smtClean="0"/>
              <a:t>  навчання студентів медиків</a:t>
            </a:r>
            <a:endParaRPr lang="uk-UA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4286" y="1100412"/>
            <a:ext cx="11737571" cy="4351338"/>
          </a:xfrm>
        </p:spPr>
        <p:txBody>
          <a:bodyPr/>
          <a:lstStyle/>
          <a:p>
            <a:r>
              <a:rPr lang="ru-RU" dirty="0" err="1" smtClean="0"/>
              <a:t>Низький</a:t>
            </a:r>
            <a:r>
              <a:rPr lang="ru-RU" dirty="0" smtClean="0"/>
              <a:t> </a:t>
            </a:r>
            <a:r>
              <a:rPr lang="ru-RU" dirty="0" err="1" smtClean="0"/>
              <a:t>рівень</a:t>
            </a:r>
            <a:r>
              <a:rPr lang="ru-RU" dirty="0" smtClean="0"/>
              <a:t> </a:t>
            </a:r>
            <a:r>
              <a:rPr lang="ru-RU" dirty="0" err="1" smtClean="0"/>
              <a:t>підготовки</a:t>
            </a:r>
            <a:r>
              <a:rPr lang="ru-RU" dirty="0" smtClean="0"/>
              <a:t> для </a:t>
            </a:r>
            <a:r>
              <a:rPr lang="ru-RU" dirty="0" err="1" smtClean="0"/>
              <a:t>вивчення</a:t>
            </a:r>
            <a:r>
              <a:rPr lang="ru-RU" dirty="0" smtClean="0"/>
              <a:t> </a:t>
            </a:r>
            <a:r>
              <a:rPr lang="ru-RU" dirty="0" err="1" smtClean="0"/>
              <a:t>цієї</a:t>
            </a:r>
            <a:r>
              <a:rPr lang="ru-RU" dirty="0" smtClean="0"/>
              <a:t> </a:t>
            </a:r>
            <a:r>
              <a:rPr lang="ru-RU" dirty="0" err="1" smtClean="0"/>
              <a:t>навички</a:t>
            </a:r>
            <a:r>
              <a:rPr lang="ru-RU" dirty="0" smtClean="0"/>
              <a:t>;</a:t>
            </a:r>
          </a:p>
          <a:p>
            <a:r>
              <a:rPr lang="ru-RU" dirty="0" err="1" smtClean="0"/>
              <a:t>Емоційний</a:t>
            </a:r>
            <a:r>
              <a:rPr lang="ru-RU" dirty="0" smtClean="0"/>
              <a:t> </a:t>
            </a:r>
            <a:r>
              <a:rPr lang="ru-RU" dirty="0" err="1" smtClean="0"/>
              <a:t>бар’єр</a:t>
            </a:r>
            <a:r>
              <a:rPr lang="ru-RU" dirty="0" smtClean="0"/>
              <a:t>; </a:t>
            </a:r>
          </a:p>
          <a:p>
            <a:r>
              <a:rPr lang="ru-RU" dirty="0" err="1" smtClean="0"/>
              <a:t>Неправильне</a:t>
            </a:r>
            <a:r>
              <a:rPr lang="ru-RU" dirty="0" smtClean="0"/>
              <a:t> </a:t>
            </a:r>
            <a:r>
              <a:rPr lang="ru-RU" dirty="0" err="1" smtClean="0"/>
              <a:t>розуміння</a:t>
            </a:r>
            <a:r>
              <a:rPr lang="ru-RU" dirty="0" smtClean="0"/>
              <a:t> </a:t>
            </a:r>
            <a:r>
              <a:rPr lang="ru-RU" dirty="0" err="1" smtClean="0"/>
              <a:t>власних</a:t>
            </a:r>
            <a:r>
              <a:rPr lang="ru-RU" dirty="0" smtClean="0"/>
              <a:t> </a:t>
            </a:r>
            <a:r>
              <a:rPr lang="ru-RU" dirty="0" err="1" smtClean="0"/>
              <a:t>дій</a:t>
            </a:r>
            <a:r>
              <a:rPr lang="ru-RU" dirty="0" smtClean="0"/>
              <a:t>;</a:t>
            </a:r>
          </a:p>
          <a:p>
            <a:r>
              <a:rPr lang="ru-RU" dirty="0" err="1" smtClean="0"/>
              <a:t>Неправильне</a:t>
            </a:r>
            <a:r>
              <a:rPr lang="ru-RU" dirty="0" smtClean="0"/>
              <a:t> </a:t>
            </a:r>
            <a:r>
              <a:rPr lang="ru-RU" dirty="0" err="1" smtClean="0"/>
              <a:t>пояснення</a:t>
            </a:r>
            <a:r>
              <a:rPr lang="ru-RU" dirty="0" smtClean="0"/>
              <a:t> </a:t>
            </a:r>
            <a:r>
              <a:rPr lang="ru-RU" dirty="0" err="1" smtClean="0"/>
              <a:t>або</a:t>
            </a:r>
            <a:r>
              <a:rPr lang="ru-RU" dirty="0" smtClean="0"/>
              <a:t> </a:t>
            </a:r>
            <a:r>
              <a:rPr lang="ru-RU" dirty="0" err="1" smtClean="0"/>
              <a:t>демонстрація</a:t>
            </a:r>
            <a:r>
              <a:rPr lang="ru-RU" dirty="0" smtClean="0"/>
              <a:t> тренером</a:t>
            </a:r>
          </a:p>
          <a:p>
            <a:r>
              <a:rPr lang="ru-RU" dirty="0" smtClean="0"/>
              <a:t>«</a:t>
            </a:r>
            <a:r>
              <a:rPr lang="ru-RU" dirty="0" err="1" smtClean="0"/>
              <a:t>Прописаний</a:t>
            </a:r>
            <a:r>
              <a:rPr lang="ru-RU" dirty="0" smtClean="0"/>
              <a:t> </a:t>
            </a:r>
            <a:r>
              <a:rPr lang="ru-RU" dirty="0" err="1" smtClean="0"/>
              <a:t>неправильний</a:t>
            </a:r>
            <a:r>
              <a:rPr lang="ru-RU" dirty="0" smtClean="0"/>
              <a:t> </a:t>
            </a:r>
            <a:r>
              <a:rPr lang="ru-RU" dirty="0" err="1" smtClean="0"/>
              <a:t>сценарій</a:t>
            </a:r>
            <a:r>
              <a:rPr lang="ru-RU" dirty="0" smtClean="0"/>
              <a:t>» </a:t>
            </a:r>
            <a:r>
              <a:rPr lang="ru-RU" dirty="0" err="1" smtClean="0"/>
              <a:t>раніше</a:t>
            </a:r>
            <a:r>
              <a:rPr lang="ru-RU" dirty="0" smtClean="0"/>
              <a:t> (</a:t>
            </a:r>
            <a:r>
              <a:rPr lang="ru-RU" dirty="0" err="1" smtClean="0"/>
              <a:t>автопілот</a:t>
            </a:r>
            <a:r>
              <a:rPr lang="ru-RU" dirty="0" smtClean="0"/>
              <a:t>) </a:t>
            </a:r>
          </a:p>
          <a:p>
            <a:endParaRPr lang="uk-UA" dirty="0"/>
          </a:p>
        </p:txBody>
      </p:sp>
      <p:sp>
        <p:nvSpPr>
          <p:cNvPr id="4" name="Управляющая кнопка: справка 3">
            <a:hlinkClick r:id="" action="ppaction://noaction" highlightClick="1"/>
          </p:cNvPr>
          <p:cNvSpPr/>
          <p:nvPr/>
        </p:nvSpPr>
        <p:spPr>
          <a:xfrm>
            <a:off x="10373711" y="4335543"/>
            <a:ext cx="1326196" cy="2067175"/>
          </a:xfrm>
          <a:prstGeom prst="actionButtonHelp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324762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661</TotalTime>
  <Words>2695</Words>
  <Application>Microsoft Office PowerPoint</Application>
  <PresentationFormat>Произвольный</PresentationFormat>
  <Paragraphs>249</Paragraphs>
  <Slides>39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39</vt:i4>
      </vt:variant>
    </vt:vector>
  </HeadingPairs>
  <TitlesOfParts>
    <vt:vector size="41" baseType="lpstr">
      <vt:lpstr>Тема Office</vt:lpstr>
      <vt:lpstr>2_Тема Office</vt:lpstr>
      <vt:lpstr>Симуляційні методи викладання профільних дисциплін на додипломному етапі</vt:lpstr>
      <vt:lpstr>Скажи мені - я забуду.  Покажи мені - і я запам'ятаю,  Дозволь мені зробити - і це стане моїм назавжди.  Конфуцій.</vt:lpstr>
      <vt:lpstr>Визначення </vt:lpstr>
      <vt:lpstr>Пошук нових форм дозволяє:</vt:lpstr>
      <vt:lpstr>Ознаки симуляційного навчання</vt:lpstr>
      <vt:lpstr>Складові симуляційного навчання</vt:lpstr>
      <vt:lpstr>Застосування симуляційних ігор в медицині</vt:lpstr>
      <vt:lpstr>Особливістю симуляційних технологій є:</vt:lpstr>
      <vt:lpstr>Можливі складності додипломного  навчання студентів медиків</vt:lpstr>
      <vt:lpstr>Базові принципи організації навчання у симуляційно-тренінговому центрі:</vt:lpstr>
      <vt:lpstr>Удача - це коли ваша підготовка адекватна вашому шансу.  Томас Едісон.</vt:lpstr>
      <vt:lpstr>Презентация PowerPoint</vt:lpstr>
      <vt:lpstr>В навчально – науковому інституті якості освіти міжкафедральному тренінговому центрі  ХНМУ створені всі умови для максимально ефективного і досконалого оволодіювання знаннями, та відпрацювання основних професійних навичок для всіх напрямків медичної діяльності.</vt:lpstr>
      <vt:lpstr>Використання симуляційних методів на додипломному етапі навчання медиків -  затверджено законодавчо.</vt:lpstr>
      <vt:lpstr>Презентация PowerPoint</vt:lpstr>
      <vt:lpstr>Презентация PowerPoint</vt:lpstr>
      <vt:lpstr>Презентация PowerPoint</vt:lpstr>
      <vt:lpstr>Чотирьохетапний підхід до проведення тренінгу</vt:lpstr>
      <vt:lpstr>Важливим компонентом методики симуляційні додипломної навчання є дебрифинг.</vt:lpstr>
      <vt:lpstr>Оснащення віртуальної педіатричної клініки</vt:lpstr>
      <vt:lpstr> 2. Повнорозмірний педіатрічний манекен дитини 5 років (США) </vt:lpstr>
      <vt:lpstr>3. Удосконалена багатоцільова тренувальна рука для внутрішньовенних ін’єкцій (США). </vt:lpstr>
      <vt:lpstr>5. Тренажер руки для вимірювання артеріального тиску та пульсу виготовлений компанією 3Вscientific (Німеччина). </vt:lpstr>
      <vt:lpstr>6. Електрокардіограф «Мідас». Портативний пристрій для реєстрації ЕКГ.</vt:lpstr>
      <vt:lpstr>7. Манекен для огляду новонародженого виготовлений компанією 3Вscientific (Німеччина).  </vt:lpstr>
      <vt:lpstr>8. Манекен для реанімації новонародженого, </vt:lpstr>
      <vt:lpstr>Презентация PowerPoint</vt:lpstr>
      <vt:lpstr>Презентация PowerPoint</vt:lpstr>
      <vt:lpstr>Презентация PowerPoint</vt:lpstr>
      <vt:lpstr>Презентация PowerPoint</vt:lpstr>
      <vt:lpstr>Симулятивні  методи навчання  (імитаційні та імітаційно-ігрове моделювання) </vt:lpstr>
      <vt:lpstr>Презентация PowerPoint</vt:lpstr>
      <vt:lpstr>Презентация PowerPoint</vt:lpstr>
      <vt:lpstr>Ділові ігри</vt:lpstr>
      <vt:lpstr>Проходячи навчання в медичному закладі, студенти майже завжди відчувають дефіцит практичної підготовки.  Для цього існує низка перешкод - це  неможливість відтворення більшості практичних маніпуляцій, відсутність тематичних пацієнтів, етико-деонтологічні, морально-етичні та законодавчі обмеження у взаєминах між студентами і пацієнтами.</vt:lpstr>
      <vt:lpstr>Для того, щоб ці підходи були використані, потрібна особлива організація навчального процесу, серед основних принципів якого:</vt:lpstr>
      <vt:lpstr>Висновки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Симуляційні форми навчання в процесі викладання профільних дісциплін на додопломному етапі</dc:title>
  <dc:creator>Irina Sanina</dc:creator>
  <cp:lastModifiedBy>Admin</cp:lastModifiedBy>
  <cp:revision>61</cp:revision>
  <cp:lastPrinted>2016-11-22T12:01:35Z</cp:lastPrinted>
  <dcterms:created xsi:type="dcterms:W3CDTF">2016-11-17T11:32:48Z</dcterms:created>
  <dcterms:modified xsi:type="dcterms:W3CDTF">2016-12-13T13:10:04Z</dcterms:modified>
</cp:coreProperties>
</file>