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63" r:id="rId12"/>
    <p:sldId id="272" r:id="rId13"/>
    <p:sldId id="273" r:id="rId14"/>
    <p:sldId id="264" r:id="rId15"/>
    <p:sldId id="265" r:id="rId16"/>
    <p:sldId id="266" r:id="rId17"/>
    <p:sldId id="270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76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9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3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249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2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32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6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8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673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5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E26C8-879C-4B38-BB7D-5E3244B070C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49B1B-221C-451F-B818-B7AEB2B5F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2584" y="399440"/>
            <a:ext cx="11939416" cy="640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>
                <a:solidFill>
                  <a:srgbClr val="006600"/>
                </a:solidFill>
              </a:rPr>
              <a:t>№ </a:t>
            </a:r>
            <a:r>
              <a:rPr lang="ru-RU" sz="2000" b="1" smtClean="0">
                <a:solidFill>
                  <a:srgbClr val="006600"/>
                </a:solidFill>
              </a:rPr>
              <a:t>26</a:t>
            </a:r>
            <a:endParaRPr lang="ru-RU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3600" b="1" dirty="0" smtClean="0">
                <a:solidFill>
                  <a:srgbClr val="C00000"/>
                </a:solidFill>
              </a:rPr>
              <a:t>Фізико-хімічні властивості розчинів високомолекулярних сполук (ВМС)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800" b="1" dirty="0">
                <a:solidFill>
                  <a:srgbClr val="6600CC"/>
                </a:solidFill>
              </a:rPr>
              <a:t>Лектор: доцент </a:t>
            </a:r>
            <a:r>
              <a:rPr lang="uk-UA" sz="2800" b="1" dirty="0" err="1">
                <a:solidFill>
                  <a:srgbClr val="6600CC"/>
                </a:solidFill>
              </a:rPr>
              <a:t>Петюніна</a:t>
            </a:r>
            <a:r>
              <a:rPr lang="uk-UA" sz="2800" b="1" dirty="0">
                <a:solidFill>
                  <a:srgbClr val="6600CC"/>
                </a:solidFill>
              </a:rPr>
              <a:t> В.М.</a:t>
            </a:r>
            <a:endParaRPr lang="ru-RU" sz="28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1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14375"/>
            <a:ext cx="12192000" cy="5972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400" dirty="0" smtClean="0"/>
              <a:t>4. </a:t>
            </a:r>
            <a:r>
              <a:rPr lang="uk-UA" sz="4400" b="1" i="1" u="sng" dirty="0" smtClean="0">
                <a:solidFill>
                  <a:schemeClr val="accent6">
                    <a:lumMod val="50000"/>
                  </a:schemeClr>
                </a:solidFill>
              </a:rPr>
              <a:t>Електроліти.</a:t>
            </a:r>
          </a:p>
          <a:p>
            <a:pPr marL="0" indent="0">
              <a:buNone/>
            </a:pPr>
            <a:r>
              <a:rPr lang="uk-UA" sz="4400" dirty="0" smtClean="0"/>
              <a:t>При наявності електролітів у розчині ступінь набрякання полімеру зменшується  тому, що </a:t>
            </a:r>
            <a:r>
              <a:rPr lang="uk-UA" sz="4400" dirty="0" err="1"/>
              <a:t>й</a:t>
            </a:r>
            <a:r>
              <a:rPr lang="uk-UA" sz="4400" dirty="0" err="1" smtClean="0"/>
              <a:t>они</a:t>
            </a:r>
            <a:r>
              <a:rPr lang="uk-UA" sz="4400" dirty="0" smtClean="0"/>
              <a:t> електроліту </a:t>
            </a:r>
            <a:r>
              <a:rPr lang="uk-UA" sz="4400" dirty="0" err="1" smtClean="0"/>
              <a:t>гідратуються</a:t>
            </a:r>
            <a:r>
              <a:rPr lang="uk-UA" sz="4400" dirty="0" smtClean="0"/>
              <a:t>.</a:t>
            </a:r>
          </a:p>
          <a:p>
            <a:r>
              <a:rPr lang="uk-UA" sz="4400" dirty="0" err="1" smtClean="0"/>
              <a:t>Ліотропний</a:t>
            </a:r>
            <a:r>
              <a:rPr lang="uk-UA" sz="4400" dirty="0" smtClean="0"/>
              <a:t> ряд </a:t>
            </a:r>
            <a:r>
              <a:rPr lang="uk-UA" sz="4400" dirty="0"/>
              <a:t>аніонів </a:t>
            </a:r>
            <a:r>
              <a:rPr lang="uk-UA" sz="4400" dirty="0" smtClean="0"/>
              <a:t>за </a:t>
            </a:r>
            <a:r>
              <a:rPr lang="uk-UA" sz="4400" dirty="0"/>
              <a:t>впливом на </a:t>
            </a:r>
            <a:r>
              <a:rPr lang="uk-UA" sz="4400" dirty="0" smtClean="0"/>
              <a:t>набухання</a:t>
            </a:r>
          </a:p>
          <a:p>
            <a:pPr marL="0" indent="0" algn="ctr">
              <a:buNone/>
            </a:pPr>
            <a:r>
              <a:rPr lang="en-US" sz="4400" dirty="0" smtClean="0"/>
              <a:t>SO</a:t>
            </a:r>
            <a:r>
              <a:rPr lang="uk-UA" sz="4400" baseline="-25000" dirty="0"/>
              <a:t>4</a:t>
            </a:r>
            <a:r>
              <a:rPr lang="uk-UA" sz="4400" baseline="30000" dirty="0"/>
              <a:t>2-</a:t>
            </a:r>
            <a:r>
              <a:rPr lang="uk-UA" sz="4400" dirty="0"/>
              <a:t>&gt;</a:t>
            </a:r>
            <a:r>
              <a:rPr lang="en-US" sz="4400" dirty="0"/>
              <a:t>F</a:t>
            </a:r>
            <a:r>
              <a:rPr lang="uk-UA" sz="4400" baseline="30000" dirty="0"/>
              <a:t>-</a:t>
            </a:r>
            <a:r>
              <a:rPr lang="uk-UA" sz="4400" dirty="0"/>
              <a:t>&gt;</a:t>
            </a:r>
            <a:r>
              <a:rPr lang="en-US" sz="4400" dirty="0"/>
              <a:t>CH</a:t>
            </a:r>
            <a:r>
              <a:rPr lang="uk-UA" sz="4400" baseline="-25000" dirty="0"/>
              <a:t>3</a:t>
            </a:r>
            <a:r>
              <a:rPr lang="en-US" sz="4400" dirty="0"/>
              <a:t>COO</a:t>
            </a:r>
            <a:r>
              <a:rPr lang="uk-UA" sz="4400" baseline="30000" dirty="0"/>
              <a:t>-</a:t>
            </a:r>
            <a:r>
              <a:rPr lang="uk-UA" sz="4400" dirty="0"/>
              <a:t>&gt;</a:t>
            </a:r>
            <a:r>
              <a:rPr lang="en-US" sz="4400" dirty="0" err="1"/>
              <a:t>Cl</a:t>
            </a:r>
            <a:r>
              <a:rPr lang="uk-UA" sz="4400" baseline="30000" dirty="0"/>
              <a:t>-</a:t>
            </a:r>
            <a:r>
              <a:rPr lang="uk-UA" sz="4400" dirty="0"/>
              <a:t>&gt;</a:t>
            </a:r>
            <a:r>
              <a:rPr lang="en-US" sz="4400" dirty="0"/>
              <a:t>Br</a:t>
            </a:r>
            <a:r>
              <a:rPr lang="uk-UA" sz="4400" baseline="30000" dirty="0"/>
              <a:t>-</a:t>
            </a:r>
            <a:r>
              <a:rPr lang="uk-UA" sz="4400" dirty="0"/>
              <a:t>&gt;</a:t>
            </a:r>
            <a:r>
              <a:rPr lang="en-US" sz="4400" dirty="0" smtClean="0"/>
              <a:t>I</a:t>
            </a:r>
            <a:endParaRPr lang="uk-UA" sz="4400" dirty="0" smtClean="0"/>
          </a:p>
          <a:p>
            <a:r>
              <a:rPr lang="uk-UA" sz="4400" dirty="0" err="1" smtClean="0"/>
              <a:t>Ліотропний</a:t>
            </a:r>
            <a:r>
              <a:rPr lang="uk-UA" sz="4400" dirty="0" smtClean="0"/>
              <a:t> ряд </a:t>
            </a:r>
            <a:r>
              <a:rPr lang="uk-UA" sz="4400" dirty="0"/>
              <a:t>катіонів </a:t>
            </a:r>
            <a:r>
              <a:rPr lang="uk-UA" sz="4400" dirty="0" smtClean="0"/>
              <a:t>за </a:t>
            </a:r>
            <a:r>
              <a:rPr lang="uk-UA" sz="4400" dirty="0"/>
              <a:t>впливом на набухання</a:t>
            </a:r>
            <a:endParaRPr lang="ru-RU" sz="4400" dirty="0"/>
          </a:p>
          <a:p>
            <a:pPr marL="0" indent="0" algn="ctr">
              <a:buNone/>
            </a:pPr>
            <a:r>
              <a:rPr lang="en-US" sz="4400" dirty="0"/>
              <a:t>Na</a:t>
            </a:r>
            <a:r>
              <a:rPr lang="uk-UA" sz="4400" baseline="30000" dirty="0"/>
              <a:t>+</a:t>
            </a:r>
            <a:r>
              <a:rPr lang="uk-UA" sz="4400" dirty="0"/>
              <a:t>&gt;</a:t>
            </a:r>
            <a:r>
              <a:rPr lang="en-US" sz="4400" dirty="0"/>
              <a:t>K</a:t>
            </a:r>
            <a:r>
              <a:rPr lang="uk-UA" sz="4400" baseline="30000" dirty="0"/>
              <a:t>+</a:t>
            </a:r>
            <a:r>
              <a:rPr lang="uk-UA" sz="4400" dirty="0"/>
              <a:t>&gt;</a:t>
            </a:r>
            <a:r>
              <a:rPr lang="en-US" sz="4400" dirty="0"/>
              <a:t>Cs</a:t>
            </a:r>
            <a:r>
              <a:rPr lang="uk-UA" sz="4400" baseline="30000" dirty="0"/>
              <a:t>+</a:t>
            </a:r>
            <a:r>
              <a:rPr lang="uk-UA" sz="4400" dirty="0"/>
              <a:t>&gt; </a:t>
            </a:r>
            <a:r>
              <a:rPr lang="en-US" sz="4400" dirty="0"/>
              <a:t>Mg</a:t>
            </a:r>
            <a:r>
              <a:rPr lang="uk-UA" sz="4400" baseline="30000" dirty="0"/>
              <a:t>2+</a:t>
            </a:r>
            <a:r>
              <a:rPr lang="uk-UA" sz="4400" dirty="0"/>
              <a:t>&gt;</a:t>
            </a:r>
            <a:r>
              <a:rPr lang="en-US" sz="4400" dirty="0" err="1"/>
              <a:t>Ca</a:t>
            </a:r>
            <a:r>
              <a:rPr lang="uk-UA" sz="4400" baseline="30000" dirty="0"/>
              <a:t>2+</a:t>
            </a:r>
            <a:r>
              <a:rPr lang="uk-UA" sz="4400" dirty="0"/>
              <a:t>.</a:t>
            </a:r>
            <a:endParaRPr lang="ru-RU" sz="4400" dirty="0"/>
          </a:p>
          <a:p>
            <a:endParaRPr lang="ru-RU" sz="4400" dirty="0"/>
          </a:p>
          <a:p>
            <a:pPr marL="0" indent="0">
              <a:buNone/>
            </a:pPr>
            <a:endParaRPr lang="ru-RU" sz="44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14375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Фактори, що впливають на набрякання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375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3588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Властивості розчинів ВМС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3588"/>
            <a:ext cx="12192000" cy="6094412"/>
          </a:xfrm>
        </p:spPr>
        <p:txBody>
          <a:bodyPr>
            <a:normAutofit lnSpcReduction="10000"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Розчини </a:t>
            </a:r>
            <a:r>
              <a:rPr lang="uk-UA" b="1" i="1" u="sng" dirty="0">
                <a:solidFill>
                  <a:schemeClr val="accent6">
                    <a:lumMod val="50000"/>
                  </a:schemeClr>
                </a:solidFill>
              </a:rPr>
              <a:t>високомолекулярних сполук </a:t>
            </a:r>
            <a:r>
              <a:rPr lang="uk-UA" dirty="0" smtClean="0"/>
              <a:t>- істинні </a:t>
            </a:r>
            <a:r>
              <a:rPr lang="uk-UA" dirty="0"/>
              <a:t>розчини, </a:t>
            </a:r>
            <a:r>
              <a:rPr lang="uk-UA" dirty="0" err="1"/>
              <a:t>термодинамічно</a:t>
            </a:r>
            <a:r>
              <a:rPr lang="uk-UA" dirty="0"/>
              <a:t> стійкі й оборотні, які не потребують стабілізатора. Частинки, що містяться у таких розчинах, складаються не з безлічі малих молекул або іонів, як у колоїдів, а є окремими молекулами. Однак, розміри таких молекул наближаються, а в деяких випадках перевершують розміри колоїдних часток, що обумовлює подібність їх молекулярно-кінетичних і оптичних властивостей.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Загальними для розчинів колоїдів і ВМС у порівнянні з істинними розчинами є: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—	мала швидкість дифузії;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—	мале значення величин, які характеризують </a:t>
            </a:r>
            <a:r>
              <a:rPr lang="uk-UA" dirty="0" err="1"/>
              <a:t>коллігативні</a:t>
            </a:r>
            <a:r>
              <a:rPr lang="uk-UA" dirty="0"/>
              <a:t> властивості розчинів (депресія, осмотичний тиск та ін.);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—	погана проникливість крізь напівпроникні мембрани, що дозволяє очищати їх від низькомолекулярних речовин методом діалізу;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—	здатність до світлорозсіювання (ефект </a:t>
            </a:r>
            <a:r>
              <a:rPr lang="uk-UA" dirty="0" err="1"/>
              <a:t>Тіндаля</a:t>
            </a:r>
            <a:r>
              <a:rPr lang="uk-UA" dirty="0" smtClean="0"/>
              <a:t>);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—	властиве </a:t>
            </a:r>
            <a:r>
              <a:rPr lang="uk-UA" dirty="0"/>
              <a:t>явище </a:t>
            </a:r>
            <a:r>
              <a:rPr lang="uk-UA" dirty="0" smtClean="0"/>
              <a:t>електрофорезу.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685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42950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Мембранна рівновага </a:t>
            </a:r>
            <a:r>
              <a:rPr lang="uk-UA" dirty="0" err="1">
                <a:solidFill>
                  <a:srgbClr val="FF0000"/>
                </a:solidFill>
              </a:rPr>
              <a:t>Доннана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4363"/>
            <a:ext cx="12192000" cy="6115049"/>
          </a:xfrm>
        </p:spPr>
        <p:txBody>
          <a:bodyPr>
            <a:noAutofit/>
          </a:bodyPr>
          <a:lstStyle/>
          <a:p>
            <a:r>
              <a:rPr lang="uk-UA" sz="3200" dirty="0" smtClean="0"/>
              <a:t>Якщо </a:t>
            </a:r>
            <a:r>
              <a:rPr lang="uk-UA" sz="3200" dirty="0"/>
              <a:t>клітину, у якій у розчиненому стані перебувають білки й низькомолекулярні електроліти, занурити у розчин електроліту, який не містить білка, то деяка частина іонів перейде через мембрану, після чого встановиться рівновага. Виходячи з термодинамічного розгляду процесу, </a:t>
            </a:r>
            <a:r>
              <a:rPr lang="uk-UA" sz="3200" dirty="0" err="1"/>
              <a:t>Доннан</a:t>
            </a:r>
            <a:r>
              <a:rPr lang="uk-UA" sz="3200" dirty="0"/>
              <a:t> встановив, що у стані рівноваги має місце наступне співвідношення</a:t>
            </a:r>
            <a:r>
              <a:rPr lang="uk-UA" sz="3200" dirty="0" smtClean="0"/>
              <a:t>:</a:t>
            </a:r>
          </a:p>
          <a:p>
            <a:endParaRPr lang="uk-UA" sz="3200" dirty="0" smtClean="0"/>
          </a:p>
          <a:p>
            <a:endParaRPr lang="uk-UA" sz="3200" dirty="0"/>
          </a:p>
          <a:p>
            <a:endParaRPr lang="uk-UA" sz="3200" dirty="0" smtClean="0"/>
          </a:p>
          <a:p>
            <a:pPr marL="0" indent="0">
              <a:buNone/>
            </a:pPr>
            <a:r>
              <a:rPr lang="uk-UA" sz="3200" dirty="0"/>
              <a:t>де </a:t>
            </a:r>
            <a:r>
              <a:rPr lang="uk-UA" sz="3200" i="1" dirty="0"/>
              <a:t>х</a:t>
            </a:r>
            <a:r>
              <a:rPr lang="uk-UA" sz="3200" dirty="0"/>
              <a:t> – кількість електроліту, що перейшов у розчин білка; </a:t>
            </a:r>
            <a:endParaRPr lang="ru-RU" sz="3200" dirty="0"/>
          </a:p>
          <a:p>
            <a:pPr marL="0" indent="0">
              <a:buNone/>
            </a:pPr>
            <a:r>
              <a:rPr lang="uk-UA" sz="3200" i="1" dirty="0" err="1"/>
              <a:t>C</a:t>
            </a:r>
            <a:r>
              <a:rPr lang="uk-UA" sz="3200" baseline="-25000" dirty="0" err="1"/>
              <a:t>н</a:t>
            </a:r>
            <a:r>
              <a:rPr lang="uk-UA" sz="3200" dirty="0"/>
              <a:t> – концентрація електроліту у зовнішній рідині; </a:t>
            </a:r>
            <a:endParaRPr lang="ru-RU" sz="3200" dirty="0"/>
          </a:p>
          <a:p>
            <a:pPr marL="0" indent="0">
              <a:buNone/>
            </a:pPr>
            <a:r>
              <a:rPr lang="uk-UA" sz="3200" i="1" dirty="0" err="1"/>
              <a:t>C</a:t>
            </a:r>
            <a:r>
              <a:rPr lang="uk-UA" sz="3200" baseline="-25000" dirty="0" err="1"/>
              <a:t>в</a:t>
            </a:r>
            <a:r>
              <a:rPr lang="uk-UA" sz="3200" dirty="0"/>
              <a:t> – концентрація електроліту усередині клітини</a:t>
            </a:r>
            <a:r>
              <a:rPr lang="uk-UA" sz="3200" dirty="0" smtClean="0"/>
              <a:t>.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203618"/>
              </p:ext>
            </p:extLst>
          </p:nvPr>
        </p:nvGraphicFramePr>
        <p:xfrm>
          <a:off x="4022724" y="3228975"/>
          <a:ext cx="3349626" cy="1838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Уравнение" r:id="rId3" imgW="838080" imgH="457200" progId="Equation.3">
                  <p:embed/>
                </p:oleObj>
              </mc:Choice>
              <mc:Fallback>
                <p:oleObj name="Уравнение" r:id="rId3" imgW="8380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2724" y="3228975"/>
                        <a:ext cx="3349626" cy="18386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84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49"/>
          </a:xfrm>
        </p:spPr>
        <p:txBody>
          <a:bodyPr>
            <a:normAutofit/>
          </a:bodyPr>
          <a:lstStyle/>
          <a:p>
            <a:r>
              <a:rPr lang="uk-UA" dirty="0"/>
              <a:t>Якщо </a:t>
            </a:r>
            <a:r>
              <a:rPr lang="uk-UA" i="1" dirty="0" err="1" smtClean="0"/>
              <a:t>C</a:t>
            </a:r>
            <a:r>
              <a:rPr lang="uk-UA" baseline="-25000" dirty="0" err="1"/>
              <a:t>н</a:t>
            </a:r>
            <a:r>
              <a:rPr lang="uk-UA" dirty="0" smtClean="0"/>
              <a:t> </a:t>
            </a:r>
            <a:r>
              <a:rPr lang="uk-UA" dirty="0"/>
              <a:t>&gt;&gt; </a:t>
            </a:r>
            <a:r>
              <a:rPr lang="uk-UA" i="1" dirty="0" err="1"/>
              <a:t>C</a:t>
            </a:r>
            <a:r>
              <a:rPr lang="uk-UA" baseline="-25000" dirty="0" err="1"/>
              <a:t>в</a:t>
            </a:r>
            <a:r>
              <a:rPr lang="uk-UA" dirty="0"/>
              <a:t> , то у знаменнику величиною </a:t>
            </a:r>
            <a:r>
              <a:rPr lang="uk-UA" i="1" dirty="0" err="1"/>
              <a:t>C</a:t>
            </a:r>
            <a:r>
              <a:rPr lang="uk-UA" baseline="-25000" dirty="0" err="1"/>
              <a:t>в</a:t>
            </a:r>
            <a:r>
              <a:rPr lang="uk-UA" dirty="0"/>
              <a:t> можна зневажити і тоді:</a:t>
            </a:r>
          </a:p>
          <a:p>
            <a:endParaRPr lang="uk-UA" dirty="0" smtClean="0"/>
          </a:p>
          <a:p>
            <a:endParaRPr lang="uk-UA" dirty="0"/>
          </a:p>
          <a:p>
            <a:endParaRPr lang="uk-UA" dirty="0"/>
          </a:p>
          <a:p>
            <a:pPr marL="0" indent="0">
              <a:buNone/>
            </a:pPr>
            <a:r>
              <a:rPr lang="uk-UA" dirty="0"/>
              <a:t>У клітину перейде половина електроліту, що перебуває у зовнішній рідині.</a:t>
            </a:r>
            <a:endParaRPr lang="ru-RU" dirty="0"/>
          </a:p>
          <a:p>
            <a:r>
              <a:rPr lang="uk-UA" dirty="0"/>
              <a:t>При </a:t>
            </a:r>
            <a:r>
              <a:rPr lang="uk-UA" i="1" dirty="0" err="1"/>
              <a:t>C</a:t>
            </a:r>
            <a:r>
              <a:rPr lang="uk-UA" baseline="-25000" dirty="0" err="1"/>
              <a:t>в</a:t>
            </a:r>
            <a:r>
              <a:rPr lang="uk-UA" dirty="0"/>
              <a:t> = </a:t>
            </a:r>
            <a:r>
              <a:rPr lang="uk-UA" i="1" dirty="0" err="1"/>
              <a:t>C</a:t>
            </a:r>
            <a:r>
              <a:rPr lang="uk-UA" baseline="-25000" dirty="0" err="1"/>
              <a:t>н</a:t>
            </a:r>
            <a:endParaRPr lang="uk-UA" baseline="-25000" dirty="0"/>
          </a:p>
          <a:p>
            <a:endParaRPr lang="uk-UA" baseline="-25000" dirty="0" smtClean="0"/>
          </a:p>
          <a:p>
            <a:endParaRPr lang="uk-UA" baseline="-25000" dirty="0"/>
          </a:p>
          <a:p>
            <a:endParaRPr lang="uk-UA" baseline="-25000" dirty="0"/>
          </a:p>
          <a:p>
            <a:pPr marL="0" indent="0">
              <a:buNone/>
            </a:pPr>
            <a:r>
              <a:rPr lang="uk-UA" dirty="0"/>
              <a:t>У цьому випадку в клітину переміститься третя частина іонів електроліту, що перебувають зовні.</a:t>
            </a:r>
            <a:endParaRPr lang="ru-RU" dirty="0"/>
          </a:p>
          <a:p>
            <a:r>
              <a:rPr lang="uk-UA" dirty="0"/>
              <a:t>Це призведе до збільшення осмотичного тиску й сприяє підтримці тургору клітин навіть у гіпотонічних розчинах.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254325"/>
              </p:ext>
            </p:extLst>
          </p:nvPr>
        </p:nvGraphicFramePr>
        <p:xfrm>
          <a:off x="3897808" y="1185862"/>
          <a:ext cx="2943226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Уравнение" r:id="rId3" imgW="876300" imgH="457200" progId="Equation.3">
                  <p:embed/>
                </p:oleObj>
              </mc:Choice>
              <mc:Fallback>
                <p:oleObj name="Уравнение" r:id="rId3" imgW="876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7808" y="1185862"/>
                        <a:ext cx="2943226" cy="1471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640315"/>
              </p:ext>
            </p:extLst>
          </p:nvPr>
        </p:nvGraphicFramePr>
        <p:xfrm>
          <a:off x="2728913" y="3571875"/>
          <a:ext cx="5272086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Уравнение" r:id="rId5" imgW="1777680" imgH="457200" progId="Equation.3">
                  <p:embed/>
                </p:oleObj>
              </mc:Choice>
              <mc:Fallback>
                <p:oleObj name="Уравнение" r:id="rId5" imgW="1777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913" y="3571875"/>
                        <a:ext cx="5272086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42950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Мембранна рівновага </a:t>
            </a:r>
            <a:r>
              <a:rPr lang="uk-UA" dirty="0" err="1">
                <a:solidFill>
                  <a:srgbClr val="FF0000"/>
                </a:solidFill>
              </a:rPr>
              <a:t>Доннана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086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4287"/>
            <a:ext cx="10515600" cy="757237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В'язкість розчинів ВМС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7238"/>
            <a:ext cx="12192000" cy="6100762"/>
          </a:xfrm>
        </p:spPr>
        <p:txBody>
          <a:bodyPr>
            <a:noAutofit/>
          </a:bodyPr>
          <a:lstStyle/>
          <a:p>
            <a:r>
              <a:rPr lang="uk-UA" i="1" u="sng" dirty="0" smtClean="0">
                <a:solidFill>
                  <a:schemeClr val="accent6">
                    <a:lumMod val="50000"/>
                  </a:schemeClr>
                </a:solidFill>
              </a:rPr>
              <a:t>В'язкість розчинів ВМС </a:t>
            </a:r>
            <a:r>
              <a:rPr lang="uk-UA" dirty="0" smtClean="0"/>
              <a:t>набагато </a:t>
            </a:r>
            <a:r>
              <a:rPr lang="uk-UA" dirty="0"/>
              <a:t>більша, ніж у істинних і колоїдних розчинів. </a:t>
            </a:r>
            <a:endParaRPr lang="ru-RU" dirty="0"/>
          </a:p>
          <a:p>
            <a:r>
              <a:rPr lang="uk-UA" dirty="0"/>
              <a:t>Великий вплив на в'язкість має форма молекул. У лінійних молекул в'язкість більша, ніж у сферичних. Якщо лінійні частинки розташовані поперек потоку, вони чинять найбільший опір плину рідини. При збільшенні зовнішнього тиску, частинки орієнтуються уздовж потоку й в'язкість зменшується.</a:t>
            </a:r>
            <a:endParaRPr lang="ru-RU" dirty="0"/>
          </a:p>
          <a:p>
            <a:r>
              <a:rPr lang="uk-UA" dirty="0"/>
              <a:t>В'язкість розчинів полімерів залежить від їхньої молекулярної маси, тому вимір в'язкості використовують для визначення молекулярних мас </a:t>
            </a:r>
            <a:r>
              <a:rPr lang="uk-UA" dirty="0" smtClean="0"/>
              <a:t>ВМС. </a:t>
            </a: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Рівняння Г</a:t>
            </a:r>
            <a:r>
              <a:rPr lang="uk-UA" b="1" i="1" u="sng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uk-UA" b="1" i="1" u="sng" dirty="0" err="1">
                <a:solidFill>
                  <a:schemeClr val="accent6">
                    <a:lumMod val="50000"/>
                  </a:schemeClr>
                </a:solidFill>
              </a:rPr>
              <a:t>Штаудінгера</a:t>
            </a:r>
            <a:r>
              <a:rPr lang="uk-UA" b="1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uk-UA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uk-UA" sz="4800" dirty="0" smtClean="0"/>
              <a:t>η </a:t>
            </a:r>
            <a:r>
              <a:rPr lang="uk-UA" sz="4800" dirty="0"/>
              <a:t>= </a:t>
            </a:r>
            <a:r>
              <a:rPr lang="uk-UA" sz="4800" dirty="0" err="1" smtClean="0"/>
              <a:t>k·М·С</a:t>
            </a:r>
            <a:endParaRPr lang="uk-UA" sz="4800" dirty="0" smtClean="0"/>
          </a:p>
          <a:p>
            <a:pPr marL="0" indent="0">
              <a:buNone/>
            </a:pPr>
            <a:r>
              <a:rPr lang="uk-UA" dirty="0" smtClean="0"/>
              <a:t>Питома в’язкість </a:t>
            </a:r>
            <a:r>
              <a:rPr lang="uk-UA" dirty="0"/>
              <a:t>прямо пропорційна концентрації і молярній масі.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953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073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Висолювання розчинів ВМС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20738"/>
            <a:ext cx="12192000" cy="6037262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Висолювання</a:t>
            </a:r>
            <a:r>
              <a:rPr lang="uk-UA" dirty="0" smtClean="0"/>
              <a:t> - виділення </a:t>
            </a:r>
            <a:r>
              <a:rPr lang="uk-UA" dirty="0"/>
              <a:t>високомолекулярних речовин з </a:t>
            </a:r>
            <a:r>
              <a:rPr lang="uk-UA" dirty="0" smtClean="0"/>
              <a:t>розчину при додаванні великих кількостей електролітів (10%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uk-UA" dirty="0" smtClean="0"/>
              <a:t>, 10% </a:t>
            </a:r>
            <a:r>
              <a:rPr lang="en-US" dirty="0" smtClean="0"/>
              <a:t>(NH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uk-UA" dirty="0" smtClean="0"/>
              <a:t>.</a:t>
            </a:r>
            <a:endParaRPr lang="ru-RU" dirty="0"/>
          </a:p>
          <a:p>
            <a:r>
              <a:rPr lang="uk-UA" dirty="0"/>
              <a:t>Висолювання пояснюється </a:t>
            </a:r>
            <a:r>
              <a:rPr lang="uk-UA" dirty="0" smtClean="0"/>
              <a:t>руйнуванням </a:t>
            </a:r>
            <a:r>
              <a:rPr lang="uk-UA" dirty="0"/>
              <a:t>гідратної оболонки молекул ВМС і вони виділяються із розчину.</a:t>
            </a:r>
            <a:endParaRPr lang="ru-RU" dirty="0"/>
          </a:p>
          <a:p>
            <a:r>
              <a:rPr lang="uk-UA" dirty="0"/>
              <a:t>Висолювання лежить в основі одного з методів фракціонування ВМС, зокрема білків, оскільки їхня здатність виділятися з розчину різко зростає зі збільшенням молекулярної маси. Застосовуючи солі у різних концентраціях, можна висолювати різні фракції білків: за малої концентрації солей осаджуються найбільш важкі частинки з найменшим зарядом, при підвищенні концентрації випадають більше стійкі фракції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dirty="0"/>
              <a:t>Процес висолювання </a:t>
            </a:r>
            <a:r>
              <a:rPr lang="uk-UA" dirty="0" smtClean="0"/>
              <a:t>оборотний</a:t>
            </a:r>
            <a:r>
              <a:rPr lang="uk-UA" dirty="0"/>
              <a:t>: після видалення солі з осадженого білка його знову можна перевести у розчин. На цьому принципі засноване виготовлення лікувальних сироваток і </a:t>
            </a:r>
            <a:r>
              <a:rPr lang="uk-UA" dirty="0" smtClean="0"/>
              <a:t>розчину </a:t>
            </a:r>
            <a:r>
              <a:rPr lang="el-GR" i="1" dirty="0" smtClean="0"/>
              <a:t>α</a:t>
            </a:r>
            <a:r>
              <a:rPr lang="uk-UA" dirty="0" smtClean="0"/>
              <a:t>-глобуліну.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634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3588"/>
          </a:xfrm>
        </p:spPr>
        <p:txBody>
          <a:bodyPr/>
          <a:lstStyle/>
          <a:p>
            <a:pPr algn="ctr"/>
            <a:r>
              <a:rPr lang="uk-UA" b="1" dirty="0" err="1" smtClean="0">
                <a:solidFill>
                  <a:srgbClr val="FF0000"/>
                </a:solidFill>
              </a:rPr>
              <a:t>Ізоелектричний</a:t>
            </a:r>
            <a:r>
              <a:rPr lang="uk-UA" b="1" dirty="0" smtClean="0">
                <a:solidFill>
                  <a:srgbClr val="FF0000"/>
                </a:solidFill>
              </a:rPr>
              <a:t> стан білків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3588"/>
            <a:ext cx="12192000" cy="609441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Ізоелектрична точка (ІЕТ) білка - значення </a:t>
            </a:r>
            <a:r>
              <a:rPr lang="uk-UA" sz="2400" i="1" dirty="0" err="1" smtClean="0"/>
              <a:t>рН</a:t>
            </a:r>
            <a:r>
              <a:rPr lang="uk-UA" sz="2400" dirty="0" smtClean="0"/>
              <a:t>, при </a:t>
            </a:r>
            <a:r>
              <a:rPr lang="uk-UA" sz="2400" dirty="0"/>
              <a:t>якому білок перебуває у вигляді </a:t>
            </a:r>
            <a:r>
              <a:rPr lang="uk-UA" sz="2400" dirty="0" err="1"/>
              <a:t>цвіттер</a:t>
            </a:r>
            <a:r>
              <a:rPr lang="uk-UA" sz="2400" dirty="0"/>
              <a:t>-іону і при цьому кількість позитивно й негативно заряджених груп у білковій молекулі </a:t>
            </a:r>
            <a:r>
              <a:rPr lang="uk-UA" sz="2400" dirty="0" smtClean="0"/>
              <a:t>однакова, </a:t>
            </a:r>
            <a:r>
              <a:rPr lang="uk-UA" sz="2400" dirty="0"/>
              <a:t>а, отже, сумарний заряд молекули дорівнює </a:t>
            </a:r>
            <a:r>
              <a:rPr lang="uk-UA" sz="2400" dirty="0" smtClean="0"/>
              <a:t>нулю.</a:t>
            </a:r>
            <a:endParaRPr lang="ru-RU" sz="2400" dirty="0"/>
          </a:p>
          <a:p>
            <a:r>
              <a:rPr lang="uk-UA" sz="2400" dirty="0" smtClean="0"/>
              <a:t>Заряд </a:t>
            </a:r>
            <a:r>
              <a:rPr lang="uk-UA" sz="2400" dirty="0"/>
              <a:t>білкової молекули у водному розчині обумовлений наявністю у розчинах деяких амінокислот вільних </a:t>
            </a:r>
            <a:r>
              <a:rPr lang="uk-UA" sz="2400" dirty="0" err="1"/>
              <a:t>аміно</a:t>
            </a:r>
            <a:r>
              <a:rPr lang="uk-UA" sz="2400" dirty="0"/>
              <a:t>- (аргінін, лізин) або </a:t>
            </a:r>
            <a:r>
              <a:rPr lang="uk-UA" sz="2400" dirty="0" err="1"/>
              <a:t>карбоксильних</a:t>
            </a:r>
            <a:r>
              <a:rPr lang="uk-UA" sz="2400" dirty="0"/>
              <a:t> груп (аспарагінова і глутамінова кислоти</a:t>
            </a:r>
            <a:r>
              <a:rPr lang="uk-UA" sz="2400" dirty="0" smtClean="0"/>
              <a:t>):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sz="2400" dirty="0"/>
              <a:t>Якщо у молекулі білка міститься </a:t>
            </a:r>
            <a:r>
              <a:rPr lang="uk-UA" sz="2400" dirty="0" smtClean="0"/>
              <a:t>більше </a:t>
            </a:r>
            <a:r>
              <a:rPr lang="uk-UA" sz="2400" dirty="0" err="1" smtClean="0"/>
              <a:t>карбоксильних</a:t>
            </a:r>
            <a:r>
              <a:rPr lang="uk-UA" sz="2400" dirty="0" smtClean="0"/>
              <a:t> груп, </a:t>
            </a:r>
            <a:r>
              <a:rPr lang="uk-UA" sz="2400" dirty="0"/>
              <a:t>у водному розчині вона буде аніоном, </a:t>
            </a:r>
            <a:r>
              <a:rPr lang="uk-UA" sz="2400" dirty="0" smtClean="0"/>
              <a:t>якщо більше аміногруп – </a:t>
            </a:r>
            <a:r>
              <a:rPr lang="uk-UA" sz="2400" dirty="0"/>
              <a:t>катіоном.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312759"/>
              </p:ext>
            </p:extLst>
          </p:nvPr>
        </p:nvGraphicFramePr>
        <p:xfrm>
          <a:off x="1419222" y="3062287"/>
          <a:ext cx="9039229" cy="161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ISIS/Draw Sketch" r:id="rId3" imgW="5722620" imgH="1014730" progId="ISISServer">
                  <p:embed/>
                </p:oleObj>
              </mc:Choice>
              <mc:Fallback>
                <p:oleObj name="ISIS/Draw Sketch" r:id="rId3" imgW="5722620" imgH="101473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222" y="3062287"/>
                        <a:ext cx="9039229" cy="16166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922371"/>
              </p:ext>
            </p:extLst>
          </p:nvPr>
        </p:nvGraphicFramePr>
        <p:xfrm>
          <a:off x="2502693" y="5701793"/>
          <a:ext cx="6872286" cy="1156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ISIS/Draw Sketch" r:id="rId5" imgW="5050184" imgH="839366" progId="ISISServer">
                  <p:embed/>
                </p:oleObj>
              </mc:Choice>
              <mc:Fallback>
                <p:oleObj name="ISIS/Draw Sketch" r:id="rId5" imgW="5050184" imgH="839366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2693" y="5701793"/>
                        <a:ext cx="6872286" cy="11562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4189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8663"/>
          </a:xfrm>
        </p:spPr>
        <p:txBody>
          <a:bodyPr/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Драглювання</a:t>
            </a:r>
            <a:r>
              <a:rPr lang="uk-UA" dirty="0" smtClean="0">
                <a:solidFill>
                  <a:srgbClr val="FF0000"/>
                </a:solidFill>
              </a:rPr>
              <a:t>. Властивості драглів (гелів).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8662"/>
            <a:ext cx="12192000" cy="6129337"/>
          </a:xfrm>
        </p:spPr>
        <p:txBody>
          <a:bodyPr>
            <a:noAutofit/>
          </a:bodyPr>
          <a:lstStyle/>
          <a:p>
            <a:r>
              <a:rPr lang="uk-UA" sz="3200" dirty="0" smtClean="0"/>
              <a:t>Драглі (гель) - розчини ВМС</a:t>
            </a:r>
            <a:r>
              <a:rPr lang="uk-UA" sz="3200" dirty="0"/>
              <a:t>, </a:t>
            </a:r>
            <a:r>
              <a:rPr lang="uk-UA" sz="3200" dirty="0" smtClean="0"/>
              <a:t>який втратив плинність. </a:t>
            </a:r>
          </a:p>
          <a:p>
            <a:pPr>
              <a:spcBef>
                <a:spcPts val="0"/>
              </a:spcBef>
            </a:pPr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Тиксотропія</a:t>
            </a:r>
            <a:r>
              <a:rPr lang="uk-UA" sz="3200" i="1" dirty="0" smtClean="0"/>
              <a:t> </a:t>
            </a:r>
            <a:r>
              <a:rPr lang="uk-UA" sz="3200" dirty="0" smtClean="0"/>
              <a:t>(від грецьких слів </a:t>
            </a:r>
            <a:r>
              <a:rPr lang="uk-UA" sz="3200" dirty="0" err="1" smtClean="0"/>
              <a:t>tixis</a:t>
            </a:r>
            <a:r>
              <a:rPr lang="uk-UA" sz="3200" dirty="0" smtClean="0"/>
              <a:t> – струшування і </a:t>
            </a:r>
            <a:r>
              <a:rPr lang="uk-UA" sz="3200" dirty="0" err="1" smtClean="0"/>
              <a:t>tropo</a:t>
            </a:r>
            <a:r>
              <a:rPr lang="uk-UA" sz="3200" dirty="0" smtClean="0"/>
              <a:t> – зміна) здатність гелів при </a:t>
            </a:r>
            <a:r>
              <a:rPr lang="uk-UA" sz="3200" dirty="0"/>
              <a:t>перемішуванні </a:t>
            </a:r>
            <a:r>
              <a:rPr lang="uk-UA" sz="3200" dirty="0" smtClean="0"/>
              <a:t>розріджуватися</a:t>
            </a:r>
            <a:r>
              <a:rPr lang="uk-UA" sz="3200" dirty="0"/>
              <a:t>, а потім у стані спокою знову </a:t>
            </a:r>
            <a:r>
              <a:rPr lang="uk-UA" sz="3200" dirty="0" err="1"/>
              <a:t>драглювати</a:t>
            </a:r>
            <a:r>
              <a:rPr lang="uk-UA" sz="3200" dirty="0"/>
              <a:t>. </a:t>
            </a:r>
            <a:endParaRPr lang="uk-UA" sz="3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uk-UA" sz="3200" dirty="0" smtClean="0"/>
              <a:t>Тиксотропні </a:t>
            </a:r>
            <a:r>
              <a:rPr lang="uk-UA" sz="3200" dirty="0"/>
              <a:t>перетворення можуть бути повторені багато разів і протікають при сталій температурі.</a:t>
            </a:r>
            <a:endParaRPr lang="ru-RU" sz="3200" dirty="0"/>
          </a:p>
          <a:p>
            <a:pPr>
              <a:spcBef>
                <a:spcPts val="0"/>
              </a:spcBef>
            </a:pPr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Синерезис</a:t>
            </a:r>
            <a:r>
              <a:rPr lang="uk-UA" sz="3200" i="1" dirty="0" smtClean="0"/>
              <a:t> </a:t>
            </a:r>
            <a:r>
              <a:rPr lang="uk-UA" sz="3200" dirty="0" smtClean="0"/>
              <a:t>(від грецького </a:t>
            </a:r>
            <a:r>
              <a:rPr lang="uk-UA" sz="3200" dirty="0" err="1" smtClean="0"/>
              <a:t>sinereiso</a:t>
            </a:r>
            <a:r>
              <a:rPr lang="uk-UA" sz="3200" dirty="0" smtClean="0"/>
              <a:t> – стягати) - процес старіння гелю з утворенням більш щільного </a:t>
            </a:r>
            <a:r>
              <a:rPr lang="uk-UA" sz="3200" dirty="0" err="1" smtClean="0"/>
              <a:t>драглю</a:t>
            </a:r>
            <a:r>
              <a:rPr lang="uk-UA" sz="3200" dirty="0" smtClean="0"/>
              <a:t> й розведеного розчину полімеру.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3200" dirty="0" smtClean="0"/>
              <a:t>Синерезис </a:t>
            </a:r>
            <a:r>
              <a:rPr lang="uk-UA" sz="3200" dirty="0"/>
              <a:t>має місце у процесі старіння організму. Встановлено, що з віком відбувається поступова зміна просторової будови (третинної структури) і зменшення гідратації білкових молекул. У результаті тканини стають більш твердими й менш еластичними.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99660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295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Фактори, що впливають на </a:t>
            </a:r>
            <a:r>
              <a:rPr lang="uk-UA" dirty="0" err="1" smtClean="0">
                <a:solidFill>
                  <a:srgbClr val="FF0000"/>
                </a:solidFill>
              </a:rPr>
              <a:t>драглювання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50"/>
          </a:xfrm>
        </p:spPr>
        <p:txBody>
          <a:bodyPr>
            <a:normAutofit/>
          </a:bodyPr>
          <a:lstStyle/>
          <a:p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Форма макромолекул. </a:t>
            </a:r>
            <a:r>
              <a:rPr lang="uk-UA" sz="3200" dirty="0" smtClean="0"/>
              <a:t>Легше всього гелі утворюють полімери з різко вираженою асиметрією частинок. </a:t>
            </a:r>
          </a:p>
          <a:p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Концентрація </a:t>
            </a:r>
            <a:r>
              <a:rPr lang="uk-UA" sz="3200" b="1" u="sng" dirty="0">
                <a:solidFill>
                  <a:schemeClr val="accent6">
                    <a:lumMod val="50000"/>
                  </a:schemeClr>
                </a:solidFill>
              </a:rPr>
              <a:t>розчину.</a:t>
            </a:r>
            <a:r>
              <a:rPr lang="uk-UA" sz="3200" dirty="0"/>
              <a:t> </a:t>
            </a:r>
            <a:r>
              <a:rPr lang="uk-UA" sz="3200" dirty="0" smtClean="0"/>
              <a:t>Гель може </a:t>
            </a:r>
            <a:r>
              <a:rPr lang="uk-UA" sz="3200" dirty="0"/>
              <a:t>утворитися й з розчину при </a:t>
            </a:r>
            <a:r>
              <a:rPr lang="uk-UA" sz="3200" dirty="0" smtClean="0"/>
              <a:t>збільшенні </a:t>
            </a:r>
            <a:r>
              <a:rPr lang="uk-UA" sz="3200" dirty="0"/>
              <a:t>його </a:t>
            </a:r>
            <a:r>
              <a:rPr lang="uk-UA" sz="3200" dirty="0" smtClean="0"/>
              <a:t>концентрації.</a:t>
            </a:r>
            <a:r>
              <a:rPr lang="uk-UA" sz="3200" dirty="0"/>
              <a:t> Зі збільшенням концентрації розчину збільшується число зіткнень і, отже, можливість утворення </a:t>
            </a:r>
            <a:r>
              <a:rPr lang="uk-UA" sz="3200" dirty="0" err="1"/>
              <a:t>зв'язків</a:t>
            </a:r>
            <a:r>
              <a:rPr lang="uk-UA" sz="3200" dirty="0"/>
              <a:t> між макромолекулами з утворенням гелів</a:t>
            </a:r>
            <a:r>
              <a:rPr lang="uk-UA" sz="3200" dirty="0" smtClean="0"/>
              <a:t>.</a:t>
            </a:r>
            <a:endParaRPr lang="uk-UA" sz="3200" dirty="0"/>
          </a:p>
          <a:p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Температура.</a:t>
            </a:r>
            <a:r>
              <a:rPr lang="uk-UA" sz="3200" dirty="0" smtClean="0"/>
              <a:t> Зниження температури сприяє </a:t>
            </a:r>
            <a:r>
              <a:rPr lang="uk-UA" sz="3200" dirty="0" err="1" smtClean="0"/>
              <a:t>гелеутвореню</a:t>
            </a:r>
            <a:r>
              <a:rPr lang="uk-UA" sz="3200" dirty="0" smtClean="0"/>
              <a:t>. </a:t>
            </a:r>
            <a:r>
              <a:rPr lang="uk-UA" sz="3200" dirty="0"/>
              <a:t>Підвищення температури призводить до посилення теплового руху молекул, що перешкоджає </a:t>
            </a:r>
            <a:r>
              <a:rPr lang="uk-UA" sz="3200" dirty="0" err="1"/>
              <a:t>драглюванню</a:t>
            </a:r>
            <a:r>
              <a:rPr lang="uk-UA" sz="3200" dirty="0" smtClean="0"/>
              <a:t>.</a:t>
            </a:r>
            <a:endParaRPr lang="uk-UA" sz="3200" dirty="0"/>
          </a:p>
          <a:p>
            <a:r>
              <a:rPr lang="uk-UA" sz="3200" b="1" u="sng" dirty="0" err="1" smtClean="0">
                <a:solidFill>
                  <a:schemeClr val="accent6">
                    <a:lumMod val="50000"/>
                  </a:schemeClr>
                </a:solidFill>
              </a:rPr>
              <a:t>рН</a:t>
            </a:r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розчину. </a:t>
            </a:r>
            <a:r>
              <a:rPr lang="uk-UA" sz="3200" dirty="0" err="1" smtClean="0"/>
              <a:t>Драглювання</a:t>
            </a:r>
            <a:r>
              <a:rPr lang="uk-UA" sz="3200" dirty="0" smtClean="0"/>
              <a:t> </a:t>
            </a:r>
            <a:r>
              <a:rPr lang="uk-UA" sz="3200" dirty="0"/>
              <a:t>розчинів легше всього йде при значенні </a:t>
            </a:r>
            <a:r>
              <a:rPr lang="uk-UA" sz="3200" dirty="0" err="1"/>
              <a:t>рН</a:t>
            </a:r>
            <a:r>
              <a:rPr lang="uk-UA" sz="3200" dirty="0"/>
              <a:t>, яке відповідає </a:t>
            </a:r>
            <a:r>
              <a:rPr lang="uk-UA" sz="3200" dirty="0" err="1" smtClean="0"/>
              <a:t>рН</a:t>
            </a:r>
            <a:r>
              <a:rPr lang="uk-UA" sz="3200" baseline="-25000" dirty="0" err="1" smtClean="0"/>
              <a:t>ІЕТ</a:t>
            </a:r>
            <a:r>
              <a:rPr lang="uk-UA" sz="3200" dirty="0" smtClean="0"/>
              <a:t>.</a:t>
            </a:r>
          </a:p>
          <a:p>
            <a:r>
              <a:rPr lang="uk-UA" sz="3200" b="1" u="sng" dirty="0" smtClean="0">
                <a:solidFill>
                  <a:schemeClr val="accent6">
                    <a:lumMod val="50000"/>
                  </a:schemeClr>
                </a:solidFill>
              </a:rPr>
              <a:t>Додавання електролітів</a:t>
            </a:r>
            <a:r>
              <a:rPr lang="uk-UA" sz="3200" b="1" u="sng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200" b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230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000" dirty="0"/>
              <a:t>1. Природні високомолекулярні сполуки.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2. Структурна організація біополімерів</a:t>
            </a:r>
            <a:r>
              <a:rPr lang="uk-UA" sz="4000" dirty="0" smtClean="0"/>
              <a:t>.</a:t>
            </a:r>
          </a:p>
          <a:p>
            <a:pPr marL="0" indent="0">
              <a:buNone/>
            </a:pPr>
            <a:r>
              <a:rPr lang="uk-UA" sz="4000" dirty="0" smtClean="0"/>
              <a:t>3. </a:t>
            </a:r>
            <a:r>
              <a:rPr lang="uk-UA" sz="4000" dirty="0"/>
              <a:t>Набрякання й розчинення полімерів</a:t>
            </a:r>
            <a:endParaRPr lang="ru-RU" sz="4000" dirty="0"/>
          </a:p>
          <a:p>
            <a:pPr marL="0" indent="0">
              <a:buNone/>
            </a:pPr>
            <a:r>
              <a:rPr lang="uk-UA" sz="4000" dirty="0"/>
              <a:t>4</a:t>
            </a:r>
            <a:r>
              <a:rPr lang="uk-UA" sz="4000" dirty="0" smtClean="0"/>
              <a:t>. </a:t>
            </a:r>
            <a:r>
              <a:rPr lang="uk-UA" sz="4000" dirty="0"/>
              <a:t>Властивості розчинів високомолекулярних речовин (ВМС). Мембранна рівновага </a:t>
            </a:r>
            <a:r>
              <a:rPr lang="uk-UA" sz="4000" dirty="0" err="1"/>
              <a:t>Доннана</a:t>
            </a:r>
            <a:r>
              <a:rPr lang="uk-UA" sz="4000" dirty="0" smtClean="0"/>
              <a:t>.</a:t>
            </a:r>
            <a:endParaRPr lang="ru-RU" sz="4000" dirty="0"/>
          </a:p>
          <a:p>
            <a:pPr marL="0" indent="0">
              <a:buNone/>
            </a:pPr>
            <a:r>
              <a:rPr lang="uk-UA" sz="4000" dirty="0" smtClean="0"/>
              <a:t>5. </a:t>
            </a:r>
            <a:r>
              <a:rPr lang="uk-UA" sz="4000" dirty="0" err="1" smtClean="0"/>
              <a:t>Ізоелектричний</a:t>
            </a:r>
            <a:r>
              <a:rPr lang="uk-UA" sz="4000" dirty="0" smtClean="0"/>
              <a:t> стан білків. </a:t>
            </a:r>
            <a:endParaRPr lang="ru-RU" sz="4000" dirty="0" smtClean="0"/>
          </a:p>
          <a:p>
            <a:pPr marL="0" indent="0">
              <a:buNone/>
            </a:pPr>
            <a:r>
              <a:rPr lang="uk-UA" sz="4000" dirty="0" smtClean="0"/>
              <a:t>6</a:t>
            </a:r>
            <a:r>
              <a:rPr lang="uk-UA" sz="4000" dirty="0"/>
              <a:t>. </a:t>
            </a:r>
            <a:r>
              <a:rPr lang="uk-UA" sz="4000" dirty="0" err="1"/>
              <a:t>Драглювання</a:t>
            </a:r>
            <a:r>
              <a:rPr lang="uk-UA" sz="4000" dirty="0"/>
              <a:t>. Властивості гелів.</a:t>
            </a:r>
            <a:endParaRPr lang="ru-RU" sz="4000" dirty="0"/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3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93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Природні високомолекулярні сполуки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7250"/>
            <a:ext cx="12192000" cy="6000750"/>
          </a:xfrm>
        </p:spPr>
        <p:txBody>
          <a:bodyPr>
            <a:normAutofit fontScale="92500"/>
          </a:bodyPr>
          <a:lstStyle/>
          <a:p>
            <a:r>
              <a:rPr lang="uk-UA" b="1" u="sng" dirty="0" smtClean="0">
                <a:solidFill>
                  <a:schemeClr val="accent6">
                    <a:lumMod val="50000"/>
                  </a:schemeClr>
                </a:solidFill>
              </a:rPr>
              <a:t>ВМС - макромолекули </a:t>
            </a:r>
            <a:r>
              <a:rPr lang="uk-UA" b="1" u="sng" dirty="0">
                <a:solidFill>
                  <a:schemeClr val="accent6">
                    <a:lumMod val="50000"/>
                  </a:schemeClr>
                </a:solidFill>
              </a:rPr>
              <a:t>з молекулярною масою не менш ніж 10000 </a:t>
            </a:r>
            <a:r>
              <a:rPr lang="uk-UA" b="1" u="sng" dirty="0" err="1">
                <a:solidFill>
                  <a:schemeClr val="accent6">
                    <a:lumMod val="50000"/>
                  </a:schemeClr>
                </a:solidFill>
              </a:rPr>
              <a:t>а.о.м</a:t>
            </a:r>
            <a:r>
              <a:rPr lang="uk-UA" b="1" u="sng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uk-UA" dirty="0" smtClean="0"/>
              <a:t>Природні ВМС: </a:t>
            </a:r>
            <a:r>
              <a:rPr lang="uk-UA" dirty="0"/>
              <a:t>білки, полісахариди і нуклеїнові кислоти.</a:t>
            </a:r>
            <a:endParaRPr lang="ru-RU" dirty="0"/>
          </a:p>
          <a:p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Молекули білків </a:t>
            </a:r>
            <a:r>
              <a:rPr lang="uk-UA" dirty="0"/>
              <a:t>утворюються шляхом поліконденсації </a:t>
            </a:r>
            <a:r>
              <a:rPr lang="el-GR" i="1" dirty="0" smtClean="0"/>
              <a:t>α</a:t>
            </a:r>
            <a:r>
              <a:rPr lang="uk-UA" dirty="0" smtClean="0"/>
              <a:t>-амінокислот</a:t>
            </a:r>
            <a:r>
              <a:rPr lang="uk-UA" dirty="0"/>
              <a:t>, з'єднаних пептидними зв'язками. </a:t>
            </a:r>
            <a:endParaRPr lang="uk-UA" dirty="0" smtClean="0"/>
          </a:p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</a:rPr>
              <a:t>Полісахариди</a:t>
            </a:r>
            <a:r>
              <a:rPr lang="uk-UA" dirty="0" smtClean="0"/>
              <a:t> </a:t>
            </a:r>
            <a:r>
              <a:rPr lang="uk-UA" dirty="0"/>
              <a:t>утворюються при поліконденсації моносахаридів, в основному, глюкози і деяких її похідних. У печінці та м'язах міститься тваринний крохмаль – глікоген, мономером якого є </a:t>
            </a:r>
            <a:r>
              <a:rPr lang="el-GR" i="1" dirty="0" smtClean="0"/>
              <a:t>α </a:t>
            </a:r>
            <a:r>
              <a:rPr lang="uk-UA" dirty="0" smtClean="0"/>
              <a:t>-</a:t>
            </a:r>
            <a:r>
              <a:rPr lang="uk-UA" dirty="0"/>
              <a:t>глюкоза. Важливу роль в організмі відіграють </a:t>
            </a:r>
            <a:r>
              <a:rPr lang="uk-UA" dirty="0" err="1"/>
              <a:t>гетерополісахариди</a:t>
            </a:r>
            <a:r>
              <a:rPr lang="uk-UA" dirty="0"/>
              <a:t> сполучної тканини (</a:t>
            </a:r>
            <a:r>
              <a:rPr lang="uk-UA" dirty="0" err="1"/>
              <a:t>гіалуронова</a:t>
            </a:r>
            <a:r>
              <a:rPr lang="uk-UA" dirty="0"/>
              <a:t> кислота, гепарин, </a:t>
            </a:r>
            <a:r>
              <a:rPr lang="uk-UA" dirty="0" err="1"/>
              <a:t>хондроїтин</a:t>
            </a:r>
            <a:r>
              <a:rPr lang="uk-UA" dirty="0"/>
              <a:t>-сульфати), утворені із залишків різних похідних глюкози.</a:t>
            </a:r>
            <a:endParaRPr lang="ru-RU" dirty="0"/>
          </a:p>
          <a:p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Нуклеїнові кислоти</a:t>
            </a:r>
            <a:r>
              <a:rPr lang="uk-UA" dirty="0"/>
              <a:t> є полімерами нуклеотидів, які</a:t>
            </a:r>
            <a:r>
              <a:rPr lang="uk-UA" dirty="0" smtClean="0"/>
              <a:t>, </a:t>
            </a:r>
            <a:r>
              <a:rPr lang="uk-UA" dirty="0"/>
              <a:t>у свою чергу, складаються з нуклеїнової основи (урацил, тимін, </a:t>
            </a:r>
            <a:r>
              <a:rPr lang="uk-UA" dirty="0" err="1"/>
              <a:t>цитозин</a:t>
            </a:r>
            <a:r>
              <a:rPr lang="uk-UA" dirty="0"/>
              <a:t>, аденін, гуанін), одного із двох моносахаридів – рибози або дезоксирибози й фосфорної кислоти. Якщо до складу молекули полімеру входить рибоза, утворюються рибонуклеїнові кислоти (РНК), а якщо дезоксирибоза – </a:t>
            </a:r>
            <a:r>
              <a:rPr lang="uk-UA" dirty="0" err="1"/>
              <a:t>дезоксирибонуклеїнові</a:t>
            </a:r>
            <a:r>
              <a:rPr lang="uk-UA" dirty="0"/>
              <a:t> кислоти (ДНК).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71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1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Структурна організація біополімерів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35012"/>
            <a:ext cx="12192000" cy="6065837"/>
          </a:xfrm>
        </p:spPr>
        <p:txBody>
          <a:bodyPr>
            <a:noAutofit/>
          </a:bodyPr>
          <a:lstStyle/>
          <a:p>
            <a:r>
              <a:rPr lang="uk-UA" sz="2400" b="1" i="1" dirty="0" smtClean="0">
                <a:solidFill>
                  <a:schemeClr val="accent6">
                    <a:lumMod val="50000"/>
                  </a:schemeClr>
                </a:solidFill>
              </a:rPr>
              <a:t>Первинна </a:t>
            </a:r>
            <a:r>
              <a:rPr lang="uk-UA" sz="2400" b="1" i="1" dirty="0">
                <a:solidFill>
                  <a:schemeClr val="accent6">
                    <a:lumMod val="50000"/>
                  </a:schemeClr>
                </a:solidFill>
              </a:rPr>
              <a:t>структура </a:t>
            </a:r>
            <a:r>
              <a:rPr lang="uk-UA" sz="2400" dirty="0"/>
              <a:t>визначається послідовністю розташування залишків молекул мономерів у полімерному ланцюзі.</a:t>
            </a:r>
            <a:endParaRPr lang="ru-RU" sz="2400" dirty="0"/>
          </a:p>
          <a:p>
            <a:r>
              <a:rPr lang="uk-UA" sz="2400" b="1" i="1" dirty="0" smtClean="0"/>
              <a:t>Вторинна структура ВМС </a:t>
            </a:r>
            <a:r>
              <a:rPr lang="uk-UA" sz="2400" dirty="0" smtClean="0"/>
              <a:t>- просторове розташування </a:t>
            </a:r>
            <a:r>
              <a:rPr lang="uk-UA" sz="2400" dirty="0"/>
              <a:t>полімерного </a:t>
            </a:r>
            <a:r>
              <a:rPr lang="uk-UA" sz="2400" dirty="0" smtClean="0"/>
              <a:t>ланцюга. </a:t>
            </a:r>
          </a:p>
          <a:p>
            <a:pPr marL="0" indent="0">
              <a:buNone/>
            </a:pPr>
            <a:r>
              <a:rPr lang="uk-UA" sz="2400" dirty="0" smtClean="0"/>
              <a:t>У </a:t>
            </a:r>
            <a:r>
              <a:rPr lang="uk-UA" sz="2400" dirty="0"/>
              <a:t>формуванні вторинної структури білків основну роль відіграють водневі зв'язки. Якщо вони виникають між пептидними зв'язками одного ланцюга, утворюється спіраль, а якщо різних – структура складчастого листа, близька до плоскої</a:t>
            </a:r>
            <a:r>
              <a:rPr lang="uk-UA" sz="2400" dirty="0" smtClean="0"/>
              <a:t>.</a:t>
            </a:r>
          </a:p>
          <a:p>
            <a:pPr marL="0" indent="0">
              <a:buNone/>
            </a:pPr>
            <a:endParaRPr lang="uk-UA" sz="2400" dirty="0"/>
          </a:p>
          <a:p>
            <a:pPr marL="0" indent="0">
              <a:buNone/>
            </a:pPr>
            <a:endParaRPr lang="uk-UA" sz="2400" dirty="0" smtClean="0"/>
          </a:p>
          <a:p>
            <a:pPr marL="0" indent="0">
              <a:buNone/>
            </a:pPr>
            <a:endParaRPr lang="uk-UA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276" t="18789" r="60775"/>
          <a:stretch/>
        </p:blipFill>
        <p:spPr>
          <a:xfrm>
            <a:off x="1292778" y="3415558"/>
            <a:ext cx="1559960" cy="3442441"/>
          </a:xfrm>
          <a:prstGeom prst="rect">
            <a:avLst/>
          </a:prstGeom>
        </p:spPr>
      </p:pic>
      <p:pic>
        <p:nvPicPr>
          <p:cNvPr id="1026" name="Picture 2" descr="ÐÐ°ÑÑÐ¸Ð½ÐºÐ¸ Ð¿Ð¾ Ð·Ð°Ð¿ÑÐ¾ÑÑ Ð²ÑÐ¾ÑÐ¸Ð½Ð½Ð° ÑÑÑÑÐºÑÑÑÐ° Ð±ÑÐ»ÐºÐ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5" t="5281" r="3670" b="49415"/>
          <a:stretch/>
        </p:blipFill>
        <p:spPr bwMode="auto">
          <a:xfrm rot="5400000">
            <a:off x="6614470" y="3899846"/>
            <a:ext cx="4129087" cy="17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261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92162"/>
            <a:ext cx="12192000" cy="6065837"/>
          </a:xfrm>
        </p:spPr>
        <p:txBody>
          <a:bodyPr>
            <a:noAutofit/>
          </a:bodyPr>
          <a:lstStyle/>
          <a:p>
            <a:r>
              <a:rPr lang="uk-UA" sz="3400" dirty="0" smtClean="0"/>
              <a:t>За формою макромолекул і розчинності у воді білки поділяються на два великих класи – глобулярні й </a:t>
            </a:r>
            <a:r>
              <a:rPr lang="uk-UA" sz="3400" dirty="0" err="1" smtClean="0"/>
              <a:t>фібрилярні</a:t>
            </a:r>
            <a:r>
              <a:rPr lang="uk-UA" sz="3400" dirty="0" smtClean="0"/>
              <a:t>. </a:t>
            </a:r>
            <a:endParaRPr lang="ru-RU" sz="3400" dirty="0" smtClean="0"/>
          </a:p>
          <a:p>
            <a:r>
              <a:rPr lang="uk-UA" sz="3400" dirty="0" smtClean="0"/>
              <a:t>Для глобулярних білків більш характерна спіральна структура, і ланцюги їх вигнуті у просторі так, що макромолекула здобуває форму, близьку до сферичної. Глобулярні білки розчиняються у воді. Приклади глобулярних білків – альбумін (яєчний білок), </a:t>
            </a:r>
            <a:r>
              <a:rPr lang="uk-UA" sz="3400" dirty="0" err="1" smtClean="0"/>
              <a:t>глобін</a:t>
            </a:r>
            <a:r>
              <a:rPr lang="uk-UA" sz="3400" dirty="0" smtClean="0"/>
              <a:t> (білкова частина гемоглобіну), міоглобін.</a:t>
            </a:r>
            <a:endParaRPr lang="ru-RU" sz="3400" dirty="0" smtClean="0"/>
          </a:p>
          <a:p>
            <a:r>
              <a:rPr lang="uk-UA" sz="3400" dirty="0" err="1" smtClean="0"/>
              <a:t>Фібріллярні</a:t>
            </a:r>
            <a:r>
              <a:rPr lang="uk-UA" sz="3400" dirty="0" smtClean="0"/>
              <a:t> білки мають структуру складчастого листа. Вони мають, як правило, волокнисту будову, не розчиняються у воді. До них відносяться багато широко розповсюджених білків – α-кератин (волосся, рогова тканина), </a:t>
            </a:r>
            <a:r>
              <a:rPr lang="uk-UA" sz="3400" dirty="0" err="1" smtClean="0"/>
              <a:t>міоінозин</a:t>
            </a:r>
            <a:r>
              <a:rPr lang="uk-UA" sz="3400" dirty="0" smtClean="0"/>
              <a:t> (м’язова тканина).</a:t>
            </a:r>
            <a:endParaRPr lang="ru-RU" sz="3400" dirty="0" smtClean="0"/>
          </a:p>
          <a:p>
            <a:endParaRPr lang="ru-RU" sz="3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1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Структурна організація біополімерів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3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792163"/>
            <a:ext cx="12192001" cy="6065837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Третинна структура </a:t>
            </a:r>
            <a:r>
              <a:rPr lang="uk-UA" dirty="0" smtClean="0"/>
              <a:t>- поліпептидний ланцюг з елементами тієї або іншої вторинної структури здатний набувати певну просторову будову.</a:t>
            </a:r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dirty="0" smtClean="0"/>
              <a:t>При цьому у взаємодію вступають радикали </a:t>
            </a:r>
            <a:r>
              <a:rPr lang="el-GR" i="1" dirty="0" smtClean="0"/>
              <a:t>α</a:t>
            </a:r>
            <a:r>
              <a:rPr lang="uk-UA" dirty="0" smtClean="0"/>
              <a:t>-амінокислотних залишків, що перебувають у поліпептидному ланцюзі, зближені у просторі за рахунок її вигинів. Поряд з водневими зв'язками, що беруть участь у стабілізації як вторинної, так і третинної структури, велике значення мають іонні й ковалентні зв'язки, а також гідрофобна взаємодія, </a:t>
            </a:r>
            <a:r>
              <a:rPr lang="uk-UA" dirty="0" err="1" smtClean="0"/>
              <a:t>дисульфідні</a:t>
            </a:r>
            <a:r>
              <a:rPr lang="uk-UA" dirty="0" smtClean="0"/>
              <a:t> містки.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1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Структурна організація біополімерів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ÐÐ°ÑÑÐ¸Ð½ÐºÐ¸ Ð¿Ð¾ Ð·Ð°Ð¿ÑÐ¾ÑÑ Ð²ÑÐ¾ÑÐ¸Ð½Ð½Ð° ÑÑÑÑÐºÑÑÑÐ° Ð±ÑÐ»ÐºÐ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9" t="16253" r="31566" b="363"/>
          <a:stretch/>
        </p:blipFill>
        <p:spPr bwMode="auto">
          <a:xfrm rot="5400000">
            <a:off x="4666070" y="18645"/>
            <a:ext cx="2783659" cy="591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54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92162"/>
            <a:ext cx="12192000" cy="6065837"/>
          </a:xfrm>
        </p:spPr>
        <p:txBody>
          <a:bodyPr/>
          <a:lstStyle/>
          <a:p>
            <a:r>
              <a:rPr lang="uk-UA" dirty="0" smtClean="0"/>
              <a:t>Декілька окремих поліпептидних ланцюгів здатні утворити більш складні комплекси. При цьому кожний окремий ланцюг, зберігаючи характерну для неї первинну, вторинну або третинну структуру, виступає у ролі </a:t>
            </a:r>
            <a:r>
              <a:rPr lang="uk-UA" dirty="0" err="1" smtClean="0"/>
              <a:t>субодиниці</a:t>
            </a:r>
            <a:r>
              <a:rPr lang="uk-UA" dirty="0" smtClean="0"/>
              <a:t> цього комплексу. При взаємодії декількох </a:t>
            </a:r>
            <a:r>
              <a:rPr lang="uk-UA" dirty="0" err="1" smtClean="0"/>
              <a:t>субодиниць</a:t>
            </a:r>
            <a:r>
              <a:rPr lang="uk-UA" dirty="0" smtClean="0"/>
              <a:t> утворюється четвертинна структура білка. Ця взаємодія здійснюється за рахунок міжмолекулярних водневих </a:t>
            </a:r>
            <a:r>
              <a:rPr lang="uk-UA" dirty="0" err="1" smtClean="0"/>
              <a:t>зв'язків</a:t>
            </a:r>
            <a:r>
              <a:rPr lang="uk-UA" dirty="0" smtClean="0"/>
              <a:t> і гідрофобної взаємодії.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216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Структурна організація біополімерів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8266" t="33044" r="879" b="24842"/>
          <a:stretch/>
        </p:blipFill>
        <p:spPr>
          <a:xfrm>
            <a:off x="3321242" y="3226448"/>
            <a:ext cx="4908358" cy="363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162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46434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Набрякання й розчинення полімерів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64344"/>
            <a:ext cx="12192000" cy="6393655"/>
          </a:xfrm>
        </p:spPr>
        <p:txBody>
          <a:bodyPr>
            <a:noAutofit/>
          </a:bodyPr>
          <a:lstStyle/>
          <a:p>
            <a:r>
              <a:rPr lang="uk-UA" sz="2600" b="1" i="1" u="sng" dirty="0" smtClean="0">
                <a:solidFill>
                  <a:schemeClr val="accent6">
                    <a:lumMod val="50000"/>
                  </a:schemeClr>
                </a:solidFill>
              </a:rPr>
              <a:t>Поверхневе набрякання </a:t>
            </a:r>
            <a:r>
              <a:rPr lang="uk-UA" sz="2600" dirty="0" smtClean="0"/>
              <a:t>- гідратація поверхневих </a:t>
            </a:r>
            <a:r>
              <a:rPr lang="uk-UA" sz="2600" dirty="0"/>
              <a:t>полярних </a:t>
            </a:r>
            <a:r>
              <a:rPr lang="uk-UA" sz="2600" dirty="0" smtClean="0"/>
              <a:t>груп </a:t>
            </a:r>
            <a:r>
              <a:rPr lang="uk-UA" sz="2600" dirty="0" err="1" smtClean="0"/>
              <a:t>полімера</a:t>
            </a:r>
            <a:r>
              <a:rPr lang="uk-UA" sz="2600" dirty="0" smtClean="0"/>
              <a:t>. </a:t>
            </a:r>
          </a:p>
          <a:p>
            <a:pPr marL="0" indent="0">
              <a:buNone/>
            </a:pPr>
            <a:r>
              <a:rPr lang="uk-UA" sz="2600" dirty="0" smtClean="0"/>
              <a:t>Ця </a:t>
            </a:r>
            <a:r>
              <a:rPr lang="uk-UA" sz="2600" dirty="0"/>
              <a:t>стадія характеризується виділенням тепла й упорядкуванням розташування диполів води навколо макромолекул, у результаті чого послабляються зв'язки між окремими полімерними ланцюгами. </a:t>
            </a:r>
            <a:r>
              <a:rPr lang="uk-UA" sz="2600" dirty="0" smtClean="0"/>
              <a:t>Суттєвого збільшення об’єму полімеру не спостерігається.</a:t>
            </a:r>
          </a:p>
          <a:p>
            <a:r>
              <a:rPr lang="uk-UA" sz="2600" b="1" i="1" u="sng" dirty="0" smtClean="0">
                <a:solidFill>
                  <a:schemeClr val="accent6">
                    <a:lumMod val="50000"/>
                  </a:schemeClr>
                </a:solidFill>
              </a:rPr>
              <a:t>Обмежене набрякання </a:t>
            </a:r>
            <a:r>
              <a:rPr lang="uk-UA" sz="2600" dirty="0" smtClean="0"/>
              <a:t>- поглинається </a:t>
            </a:r>
            <a:r>
              <a:rPr lang="uk-UA" sz="2600" dirty="0"/>
              <a:t>багато рідини без виділення </a:t>
            </a:r>
            <a:r>
              <a:rPr lang="uk-UA" sz="2600" dirty="0" smtClean="0"/>
              <a:t>теплоти, відбувається дифузія молекул розчинника у високомолекулярну речовину. Відстань </a:t>
            </a:r>
            <a:r>
              <a:rPr lang="uk-UA" sz="2600" dirty="0"/>
              <a:t>між макромолекулами збільшується, це призводить до збільшення об'єму й маси полімеру</a:t>
            </a:r>
            <a:r>
              <a:rPr lang="uk-UA" sz="2600" dirty="0" smtClean="0"/>
              <a:t>. Обмежене набрякання закінчується утворенням гелю.</a:t>
            </a:r>
            <a:endParaRPr lang="ru-RU" sz="2600" dirty="0"/>
          </a:p>
          <a:p>
            <a:r>
              <a:rPr lang="uk-UA" sz="2600" b="1" i="1" u="sng" dirty="0" smtClean="0">
                <a:solidFill>
                  <a:schemeClr val="accent6">
                    <a:lumMod val="50000"/>
                  </a:schemeClr>
                </a:solidFill>
              </a:rPr>
              <a:t>Необмежене набрякання </a:t>
            </a:r>
            <a:r>
              <a:rPr lang="uk-UA" sz="2600" dirty="0" smtClean="0"/>
              <a:t>– розрив </a:t>
            </a:r>
            <a:r>
              <a:rPr lang="uk-UA" sz="2600" dirty="0" err="1" smtClean="0"/>
              <a:t>зв’язків</a:t>
            </a:r>
            <a:r>
              <a:rPr lang="uk-UA" sz="2600" dirty="0" smtClean="0"/>
              <a:t> між макромолекулами полімеру і утворення істинного розчину. </a:t>
            </a:r>
          </a:p>
          <a:p>
            <a:r>
              <a:rPr lang="uk-UA" sz="2600" dirty="0" smtClean="0"/>
              <a:t>Кількісною </a:t>
            </a:r>
            <a:r>
              <a:rPr lang="uk-UA" sz="2600" dirty="0"/>
              <a:t>характеристикою процесу набрякання є </a:t>
            </a:r>
            <a:r>
              <a:rPr lang="uk-UA" sz="2600" b="1" i="1" u="sng" dirty="0">
                <a:solidFill>
                  <a:schemeClr val="accent6">
                    <a:lumMod val="50000"/>
                  </a:schemeClr>
                </a:solidFill>
              </a:rPr>
              <a:t>ступінь </a:t>
            </a:r>
            <a:r>
              <a:rPr lang="uk-UA" sz="2600" b="1" i="1" u="sng" dirty="0" smtClean="0">
                <a:solidFill>
                  <a:schemeClr val="accent6">
                    <a:lumMod val="50000"/>
                  </a:schemeClr>
                </a:solidFill>
              </a:rPr>
              <a:t>набрякання</a:t>
            </a:r>
            <a:r>
              <a:rPr lang="uk-UA" sz="2600" dirty="0" smtClean="0"/>
              <a:t>:</a:t>
            </a:r>
          </a:p>
          <a:p>
            <a:endParaRPr lang="uk-UA" sz="2600" dirty="0"/>
          </a:p>
          <a:p>
            <a:endParaRPr lang="uk-UA" sz="2600" dirty="0" smtClean="0"/>
          </a:p>
          <a:p>
            <a:endParaRPr lang="ru-RU" sz="2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735302"/>
              </p:ext>
            </p:extLst>
          </p:nvPr>
        </p:nvGraphicFramePr>
        <p:xfrm>
          <a:off x="4110037" y="5464967"/>
          <a:ext cx="3219450" cy="1180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Уравнение" r:id="rId3" imgW="1155700" imgH="431800" progId="Equation.3">
                  <p:embed/>
                </p:oleObj>
              </mc:Choice>
              <mc:Fallback>
                <p:oleObj name="Уравнение" r:id="rId3" imgW="11557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0037" y="5464967"/>
                        <a:ext cx="3219450" cy="11804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24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85825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Фактори, що впливають на набрякання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0088"/>
            <a:ext cx="12192000" cy="61579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Форма частинок.</a:t>
            </a:r>
          </a:p>
          <a:p>
            <a:pPr marL="0" indent="0">
              <a:buNone/>
            </a:pPr>
            <a:r>
              <a:rPr lang="uk-UA" dirty="0" smtClean="0"/>
              <a:t>Речовини зі сферичними молекулами набрякають дуже слабко. Наприклад тваринний крохмаль – глікоген, що складається із глобулярних молекул не набрякає, тоді як рослинний крохмаль, що містить амілозу з молекулами у формі спіралі, помітно набрякає.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uk-UA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рН</a:t>
            </a: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 середовища</a:t>
            </a:r>
          </a:p>
          <a:p>
            <a:pPr marL="0" indent="0">
              <a:buNone/>
            </a:pPr>
            <a:r>
              <a:rPr lang="uk-UA" dirty="0" smtClean="0"/>
              <a:t>Найменше набрякання білків має місце в </a:t>
            </a:r>
            <a:r>
              <a:rPr lang="uk-UA" dirty="0" err="1" smtClean="0"/>
              <a:t>ізоелектричному</a:t>
            </a:r>
            <a:r>
              <a:rPr lang="uk-UA" dirty="0" smtClean="0"/>
              <a:t> стані, оскільки у цьому випадку ступінь сольватації їхніх іонізованих груп мінімальний.</a:t>
            </a:r>
            <a:endParaRPr lang="uk-UA" dirty="0"/>
          </a:p>
          <a:p>
            <a:pPr marL="514350" indent="-514350">
              <a:buFont typeface="+mj-lt"/>
              <a:buAutoNum type="arabicPeriod" startAt="3"/>
            </a:pP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Температура.</a:t>
            </a:r>
            <a:r>
              <a:rPr lang="uk-UA" b="1" dirty="0" smtClean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uk-UA" dirty="0" smtClean="0"/>
              <a:t>Вплив температури на процес набрякання проявляється на першій стадії. Оскільки при гідратації відбувається виділення теплоти, підвищення температури зменшує набрякання (принцип </a:t>
            </a:r>
            <a:r>
              <a:rPr lang="uk-UA" dirty="0" err="1" smtClean="0"/>
              <a:t>Ле-Шательє</a:t>
            </a:r>
            <a:r>
              <a:rPr lang="uk-UA" dirty="0" smtClean="0"/>
              <a:t>).</a:t>
            </a:r>
            <a:endParaRPr lang="ru-RU" dirty="0" smtClean="0"/>
          </a:p>
          <a:p>
            <a:pPr marL="0" indent="0">
              <a:buNone/>
            </a:pPr>
            <a:r>
              <a:rPr lang="uk-UA" dirty="0" smtClean="0"/>
              <a:t>В організмі набрякання має місце при всіляких процесах: регенерації тканин, запаленні, утворенні набряків, кислотних опіках, укусах комах. Основною причиною набрякання у цих випадках є зміна у тканинах </a:t>
            </a:r>
            <a:r>
              <a:rPr lang="uk-UA" dirty="0" err="1" smtClean="0"/>
              <a:t>рН</a:t>
            </a:r>
            <a:r>
              <a:rPr lang="uk-UA" dirty="0" smtClean="0"/>
              <a:t> середовища.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251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1583</Words>
  <Application>Microsoft Office PowerPoint</Application>
  <PresentationFormat>Широкоэкранный</PresentationFormat>
  <Paragraphs>124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Уравнение</vt:lpstr>
      <vt:lpstr>ISIS/Draw Sketch</vt:lpstr>
      <vt:lpstr>Презентация PowerPoint</vt:lpstr>
      <vt:lpstr>План лекції</vt:lpstr>
      <vt:lpstr>Природні високомолекулярні сполуки</vt:lpstr>
      <vt:lpstr>Структурна організація біополімерів</vt:lpstr>
      <vt:lpstr>Структурна організація біополімерів</vt:lpstr>
      <vt:lpstr>Структурна організація біополімерів</vt:lpstr>
      <vt:lpstr>Структурна організація біополімерів</vt:lpstr>
      <vt:lpstr>Набрякання й розчинення полімерів</vt:lpstr>
      <vt:lpstr>Фактори, що впливають на набрякання</vt:lpstr>
      <vt:lpstr>Фактори, що впливають на набрякання</vt:lpstr>
      <vt:lpstr>Властивості розчинів ВМС</vt:lpstr>
      <vt:lpstr>Мембранна рівновага Доннана</vt:lpstr>
      <vt:lpstr>Мембранна рівновага Доннана</vt:lpstr>
      <vt:lpstr>В'язкість розчинів ВМС</vt:lpstr>
      <vt:lpstr>Висолювання розчинів ВМС </vt:lpstr>
      <vt:lpstr>Ізоелектричний стан білків</vt:lpstr>
      <vt:lpstr>Драглювання. Властивості драглів (гелів).</vt:lpstr>
      <vt:lpstr>Фактори, що впливають на драглювання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2018-03-28T11:09:42Z</dcterms:created>
  <dcterms:modified xsi:type="dcterms:W3CDTF">2018-03-29T09:09:06Z</dcterms:modified>
</cp:coreProperties>
</file>