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3" r:id="rId6"/>
    <p:sldId id="278" r:id="rId7"/>
    <p:sldId id="279" r:id="rId8"/>
    <p:sldId id="266" r:id="rId9"/>
    <p:sldId id="267" r:id="rId10"/>
    <p:sldId id="264" r:id="rId11"/>
    <p:sldId id="281" r:id="rId12"/>
    <p:sldId id="280" r:id="rId13"/>
    <p:sldId id="282" r:id="rId14"/>
    <p:sldId id="283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28" y="5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Рівень</a:t>
            </a:r>
            <a:r>
              <a:rPr lang="uk-UA" sz="2000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000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SH-</a:t>
            </a:r>
            <a:r>
              <a:rPr lang="uk-UA" sz="2000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груп с застосуванням ЛКЛК</a:t>
            </a:r>
            <a:endParaRPr lang="ru-RU" sz="2000" dirty="0">
              <a:solidFill>
                <a:srgbClr val="FF0000"/>
              </a:solidFill>
              <a:latin typeface="Arial Narrow" panose="020B0606020202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 лік.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почат.-I</c:v>
                </c:pt>
                <c:pt idx="1">
                  <c:v>І-ІІ</c:v>
                </c:pt>
                <c:pt idx="2">
                  <c:v>ІІ</c:v>
                </c:pt>
                <c:pt idx="3">
                  <c:v>Норма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3.29</c:v>
                </c:pt>
                <c:pt idx="1">
                  <c:v>3.06</c:v>
                </c:pt>
                <c:pt idx="2">
                  <c:v>2.82</c:v>
                </c:pt>
                <c:pt idx="3">
                  <c:v>4.7699999999999996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78-4611-9E84-237AD9382FF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 міс.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почат.-I</c:v>
                </c:pt>
                <c:pt idx="1">
                  <c:v>І-ІІ</c:v>
                </c:pt>
                <c:pt idx="2">
                  <c:v>ІІ</c:v>
                </c:pt>
                <c:pt idx="3">
                  <c:v>Норма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5.53</c:v>
                </c:pt>
                <c:pt idx="1">
                  <c:v>5.29</c:v>
                </c:pt>
                <c:pt idx="2">
                  <c:v>5.04</c:v>
                </c:pt>
                <c:pt idx="3">
                  <c:v>4.7699999999999996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D78-4611-9E84-237AD9382FF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6 міс.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почат.-I</c:v>
                </c:pt>
                <c:pt idx="1">
                  <c:v>І-ІІ</c:v>
                </c:pt>
                <c:pt idx="2">
                  <c:v>ІІ</c:v>
                </c:pt>
                <c:pt idx="3">
                  <c:v>Норма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5.25</c:v>
                </c:pt>
                <c:pt idx="1">
                  <c:v>4.92</c:v>
                </c:pt>
                <c:pt idx="2">
                  <c:v>4.82</c:v>
                </c:pt>
                <c:pt idx="3">
                  <c:v>4.7699999999999996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D78-4611-9E84-237AD9382FF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 рік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почат.-I</c:v>
                </c:pt>
                <c:pt idx="1">
                  <c:v>І-ІІ</c:v>
                </c:pt>
                <c:pt idx="2">
                  <c:v>ІІ</c:v>
                </c:pt>
                <c:pt idx="3">
                  <c:v>Норма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5.32</c:v>
                </c:pt>
                <c:pt idx="1">
                  <c:v>4.91</c:v>
                </c:pt>
                <c:pt idx="2">
                  <c:v>4.87</c:v>
                </c:pt>
                <c:pt idx="3">
                  <c:v>4.7699999999999996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D78-4611-9E84-237AD9382F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76807583"/>
        <c:axId val="1622000655"/>
        <c:axId val="1470903759"/>
      </c:bar3DChart>
      <c:catAx>
        <c:axId val="17768075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2000655"/>
        <c:crosses val="autoZero"/>
        <c:auto val="1"/>
        <c:lblAlgn val="ctr"/>
        <c:lblOffset val="100"/>
        <c:noMultiLvlLbl val="0"/>
      </c:catAx>
      <c:valAx>
        <c:axId val="16220006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76807583"/>
        <c:crosses val="autoZero"/>
        <c:crossBetween val="between"/>
      </c:valAx>
      <c:serAx>
        <c:axId val="1470903759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2000655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rgbClr val="FF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ru-RU" dirty="0">
                <a:solidFill>
                  <a:srgbClr val="FF0000"/>
                </a:solidFill>
                <a:latin typeface="Arial Narrow" panose="020B0606020202030204" pitchFamily="34" charset="0"/>
              </a:rPr>
              <a:t>Р</a:t>
            </a:r>
            <a:r>
              <a:rPr lang="uk-UA" dirty="0" err="1">
                <a:solidFill>
                  <a:srgbClr val="FF0000"/>
                </a:solidFill>
                <a:latin typeface="Arial Narrow" panose="020B0606020202030204" pitchFamily="34" charset="0"/>
              </a:rPr>
              <a:t>івень</a:t>
            </a:r>
            <a:r>
              <a:rPr lang="uk-UA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SH-</a:t>
            </a:r>
            <a:r>
              <a:rPr lang="uk-UA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груп при застосуванні гранул </a:t>
            </a:r>
            <a:r>
              <a:rPr lang="uk-UA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кверцетину</a:t>
            </a: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FF00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 лікув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почат.-І</c:v>
                </c:pt>
                <c:pt idx="1">
                  <c:v>І-ІІ</c:v>
                </c:pt>
                <c:pt idx="2">
                  <c:v>ІІ</c:v>
                </c:pt>
                <c:pt idx="3">
                  <c:v>норма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3.31</c:v>
                </c:pt>
                <c:pt idx="1">
                  <c:v>3.11</c:v>
                </c:pt>
                <c:pt idx="2">
                  <c:v>2.82</c:v>
                </c:pt>
                <c:pt idx="3">
                  <c:v>4.7699999999999996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B8-4FDC-90D2-2DBE365B3F9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 міс.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почат.-І</c:v>
                </c:pt>
                <c:pt idx="1">
                  <c:v>І-ІІ</c:v>
                </c:pt>
                <c:pt idx="2">
                  <c:v>ІІ</c:v>
                </c:pt>
                <c:pt idx="3">
                  <c:v>норма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5.31</c:v>
                </c:pt>
                <c:pt idx="1">
                  <c:v>5.0199999999999996</c:v>
                </c:pt>
                <c:pt idx="2">
                  <c:v>4.6399999999999997</c:v>
                </c:pt>
                <c:pt idx="3">
                  <c:v>4.7699999999999996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B8-4FDC-90D2-2DBE365B3F9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6 міс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почат.-І</c:v>
                </c:pt>
                <c:pt idx="1">
                  <c:v>І-ІІ</c:v>
                </c:pt>
                <c:pt idx="2">
                  <c:v>ІІ</c:v>
                </c:pt>
                <c:pt idx="3">
                  <c:v>норма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5.01</c:v>
                </c:pt>
                <c:pt idx="1">
                  <c:v>4.8099999999999996</c:v>
                </c:pt>
                <c:pt idx="2">
                  <c:v>4.63</c:v>
                </c:pt>
                <c:pt idx="3">
                  <c:v>4.7699999999999996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B8-4FDC-90D2-2DBE365B3F9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12 міс.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почат.-І</c:v>
                </c:pt>
                <c:pt idx="1">
                  <c:v>І-ІІ</c:v>
                </c:pt>
                <c:pt idx="2">
                  <c:v>ІІ</c:v>
                </c:pt>
                <c:pt idx="3">
                  <c:v>норма</c:v>
                </c:pt>
              </c:strCache>
            </c:strRef>
          </c:cat>
          <c:val>
            <c:numRef>
              <c:f>Лист1!$E$2:$E$5</c:f>
              <c:numCache>
                <c:formatCode>mmm\-yy</c:formatCode>
                <c:ptCount val="4"/>
                <c:pt idx="0" formatCode="General">
                  <c:v>4.9400000000000004</c:v>
                </c:pt>
                <c:pt idx="1">
                  <c:v>4.7699999999999996</c:v>
                </c:pt>
                <c:pt idx="2" formatCode="General">
                  <c:v>4.5599999999999996</c:v>
                </c:pt>
                <c:pt idx="3" formatCode="General">
                  <c:v>4.7699999999999996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DB8-4FDC-90D2-2DBE365B3F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08680015"/>
        <c:axId val="1812079983"/>
        <c:axId val="1807580511"/>
      </c:bar3DChart>
      <c:catAx>
        <c:axId val="1608680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12079983"/>
        <c:crosses val="autoZero"/>
        <c:auto val="1"/>
        <c:lblAlgn val="ctr"/>
        <c:lblOffset val="100"/>
        <c:noMultiLvlLbl val="0"/>
      </c:catAx>
      <c:valAx>
        <c:axId val="1812079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08680015"/>
        <c:crosses val="autoZero"/>
        <c:crossBetween val="between"/>
      </c:valAx>
      <c:serAx>
        <c:axId val="180758051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12079983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4BEFFB2-0015-4A00-BBE4-809C015142BE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2140446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166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872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02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4BEFFB2-0015-4A00-BBE4-809C015142BE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344464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048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819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647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245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4BEFFB2-0015-4A00-BBE4-809C015142BE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17383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4BEFFB2-0015-4A00-BBE4-809C015142BE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49812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D4BEFFB2-0015-4A00-BBE4-809C015142BE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31024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5" Type="http://schemas.openxmlformats.org/officeDocument/2006/relationships/image" Target="../media/image25.png"/><Relationship Id="rId4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5" Type="http://schemas.openxmlformats.org/officeDocument/2006/relationships/image" Target="../media/image26.png"/><Relationship Id="rId4" Type="http://schemas.openxmlformats.org/officeDocument/2006/relationships/chart" Target="../charts/char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B0AC2-F9A6-4CFF-8931-27F5B612DD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480623" cy="2126598"/>
          </a:xfrm>
        </p:spPr>
        <p:txBody>
          <a:bodyPr>
            <a:noAutofit/>
          </a:bodyPr>
          <a:lstStyle/>
          <a:p>
            <a:r>
              <a:rPr lang="uk-UA" sz="2000" dirty="0">
                <a:solidFill>
                  <a:srgbClr val="FF0000"/>
                </a:solidFill>
                <a:latin typeface="Arial Black" panose="020B0A04020102020204" pitchFamily="34" charset="0"/>
              </a:rPr>
              <a:t>Прогностичний </a:t>
            </a:r>
            <a:r>
              <a:rPr lang="uk-UA" sz="20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біомаркер</a:t>
            </a:r>
            <a:r>
              <a:rPr lang="uk-UA" sz="2000" dirty="0">
                <a:solidFill>
                  <a:srgbClr val="FF0000"/>
                </a:solidFill>
                <a:latin typeface="Arial Black" panose="020B0A04020102020204" pitchFamily="34" charset="0"/>
              </a:rPr>
              <a:t> неферментної ланки антиоксидантної системи в ротовій рідині хворих на </a:t>
            </a:r>
            <a:r>
              <a:rPr lang="uk-UA" sz="20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генералізований</a:t>
            </a:r>
            <a:r>
              <a:rPr lang="uk-UA" sz="20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uk-UA" sz="20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пародонтит</a:t>
            </a:r>
            <a:endParaRPr lang="ru-RU" sz="2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7BEE655-53EA-47D4-B038-37D2A5CDA0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2490" y="4086808"/>
            <a:ext cx="7775510" cy="1170992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Худяк</a:t>
            </a:r>
            <a:r>
              <a:rPr lang="uk-UA" sz="2200" dirty="0" err="1">
                <a:latin typeface="Arial" panose="020B0604020202020204" pitchFamily="34" charset="0"/>
                <a:cs typeface="Arial" panose="020B0604020202020204" pitchFamily="34" charset="0"/>
              </a:rPr>
              <a:t>ова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 Марина Борисівна,</a:t>
            </a:r>
          </a:p>
          <a:p>
            <a:pPr algn="r"/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кандидат медичних наук, доцент кафедри стоматології</a:t>
            </a:r>
          </a:p>
          <a:p>
            <a:pPr algn="r"/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Харківський національний медичний університет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BE205D-D077-4E06-8330-508D1C5282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225" y="1246936"/>
            <a:ext cx="1445979" cy="1445979"/>
          </a:xfrm>
          <a:prstGeom prst="rect">
            <a:avLst/>
          </a:prstGeom>
          <a:solidFill>
            <a:schemeClr val="bg2"/>
          </a:solidFill>
          <a:ln w="53975">
            <a:solidFill>
              <a:schemeClr val="accent4">
                <a:lumMod val="75000"/>
              </a:schemeClr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D3B4B21-6390-4467-88D9-B718D88954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462" y="4086808"/>
            <a:ext cx="1351329" cy="2026993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92D050">
                <a:alpha val="40000"/>
              </a:srgbClr>
            </a:outerShdw>
            <a:reflection blurRad="6350" stA="52000" endA="300" endPos="35000" dir="5400000" sy="-100000" algn="bl" rotWithShape="0"/>
            <a:softEdge rad="0"/>
          </a:effectLst>
        </p:spPr>
      </p:pic>
      <p:sp>
        <p:nvSpPr>
          <p:cNvPr id="9" name="Прямоугольник: скругленные противолежащие углы 8">
            <a:extLst>
              <a:ext uri="{FF2B5EF4-FFF2-40B4-BE49-F238E27FC236}">
                <a16:creationId xmlns:a16="http://schemas.microsoft.com/office/drawing/2014/main" id="{548EE2C1-AE9F-4B20-ADB6-A839B0EC6325}"/>
              </a:ext>
            </a:extLst>
          </p:cNvPr>
          <p:cNvSpPr/>
          <p:nvPr/>
        </p:nvSpPr>
        <p:spPr>
          <a:xfrm>
            <a:off x="2892490" y="1162975"/>
            <a:ext cx="6144978" cy="1529940"/>
          </a:xfrm>
          <a:prstGeom prst="round2DiagRect">
            <a:avLst>
              <a:gd name="adj1" fmla="val 16667"/>
              <a:gd name="adj2" fmla="val 60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>
                <a:solidFill>
                  <a:schemeClr val="bg1"/>
                </a:solidFill>
              </a:rPr>
              <a:t>Всеукраїнська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науково</a:t>
            </a:r>
            <a:r>
              <a:rPr lang="ru-RU" sz="1600" dirty="0">
                <a:solidFill>
                  <a:schemeClr val="bg1"/>
                </a:solidFill>
              </a:rPr>
              <a:t>-практична </a:t>
            </a:r>
            <a:r>
              <a:rPr lang="ru-RU" sz="1600" dirty="0" err="1">
                <a:solidFill>
                  <a:schemeClr val="bg1"/>
                </a:solidFill>
              </a:rPr>
              <a:t>конференція</a:t>
            </a:r>
            <a:r>
              <a:rPr lang="ru-RU" sz="1600" dirty="0">
                <a:solidFill>
                  <a:schemeClr val="bg1"/>
                </a:solidFill>
              </a:rPr>
              <a:t> з </a:t>
            </a:r>
            <a:r>
              <a:rPr lang="ru-RU" sz="1600" dirty="0" err="1">
                <a:solidFill>
                  <a:schemeClr val="bg1"/>
                </a:solidFill>
              </a:rPr>
              <a:t>міжнародною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участю</a:t>
            </a:r>
            <a:r>
              <a:rPr lang="ru-RU" sz="1600" dirty="0">
                <a:solidFill>
                  <a:schemeClr val="bg1"/>
                </a:solidFill>
              </a:rPr>
              <a:t> «</a:t>
            </a:r>
            <a:r>
              <a:rPr lang="ru-RU" sz="1600" dirty="0" err="1">
                <a:solidFill>
                  <a:schemeClr val="bg1"/>
                </a:solidFill>
              </a:rPr>
              <a:t>Інноваційні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методи</a:t>
            </a:r>
            <a:r>
              <a:rPr lang="ru-RU" sz="1600" dirty="0">
                <a:solidFill>
                  <a:schemeClr val="bg1"/>
                </a:solidFill>
              </a:rPr>
              <a:t> в </a:t>
            </a:r>
            <a:r>
              <a:rPr lang="ru-RU" sz="1600" dirty="0" err="1">
                <a:solidFill>
                  <a:schemeClr val="bg1"/>
                </a:solidFill>
              </a:rPr>
              <a:t>діагностиці</a:t>
            </a:r>
            <a:r>
              <a:rPr lang="ru-RU" sz="1600" dirty="0">
                <a:solidFill>
                  <a:schemeClr val="bg1"/>
                </a:solidFill>
              </a:rPr>
              <a:t> та </a:t>
            </a:r>
            <a:r>
              <a:rPr lang="ru-RU" sz="1600" dirty="0" err="1">
                <a:solidFill>
                  <a:schemeClr val="bg1"/>
                </a:solidFill>
              </a:rPr>
              <a:t>лікуванні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стоматологічних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захворювань</a:t>
            </a:r>
            <a:r>
              <a:rPr lang="ru-RU" sz="1600" dirty="0">
                <a:solidFill>
                  <a:schemeClr val="bg1"/>
                </a:solidFill>
              </a:rPr>
              <a:t> на </a:t>
            </a:r>
            <a:r>
              <a:rPr lang="ru-RU" sz="1600" dirty="0" err="1">
                <a:solidFill>
                  <a:schemeClr val="bg1"/>
                </a:solidFill>
              </a:rPr>
              <a:t>сучасному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етапі</a:t>
            </a:r>
            <a:r>
              <a:rPr lang="ru-RU" sz="1600" dirty="0">
                <a:solidFill>
                  <a:schemeClr val="bg1"/>
                </a:solidFill>
              </a:rPr>
              <a:t>»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</a:rPr>
              <a:t>27-28 </a:t>
            </a:r>
            <a:r>
              <a:rPr lang="ru-RU" sz="1600" dirty="0" err="1">
                <a:solidFill>
                  <a:schemeClr val="bg1"/>
                </a:solidFill>
              </a:rPr>
              <a:t>жовтня</a:t>
            </a:r>
            <a:r>
              <a:rPr lang="ru-RU" sz="1600" dirty="0">
                <a:solidFill>
                  <a:schemeClr val="bg1"/>
                </a:solidFill>
              </a:rPr>
              <a:t>  2022 року </a:t>
            </a:r>
          </a:p>
          <a:p>
            <a:pPr algn="ctr"/>
            <a:r>
              <a:rPr lang="ru-RU" sz="1600" dirty="0" err="1">
                <a:solidFill>
                  <a:schemeClr val="bg1"/>
                </a:solidFill>
              </a:rPr>
              <a:t>Полтавський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державний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медичний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університет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567C06-E552-43CC-945C-D5B75911C5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54" y="1025542"/>
            <a:ext cx="2495332" cy="1652752"/>
          </a:xfrm>
          <a:prstGeom prst="rect">
            <a:avLst/>
          </a:prstGeom>
        </p:spPr>
      </p:pic>
      <p:pic>
        <p:nvPicPr>
          <p:cNvPr id="4" name="Видео 3">
            <a:hlinkClick r:id="" action="ppaction://media"/>
            <a:extLst>
              <a:ext uri="{FF2B5EF4-FFF2-40B4-BE49-F238E27FC236}">
                <a16:creationId xmlns:a16="http://schemas.microsoft.com/office/drawing/2014/main" id="{C6C6EE4E-ED8B-4584-ACE0-64E891B884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219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506"/>
    </mc:Choice>
    <mc:Fallback>
      <p:transition spd="slow" advTm="545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1F37E5-D092-4E43-B198-260A43A79CC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BFE221-D31F-4588-AAC6-86A896E98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2527" y="258417"/>
            <a:ext cx="5832629" cy="5602634"/>
          </a:xfrm>
        </p:spPr>
        <p:txBody>
          <a:bodyPr>
            <a:noAutofit/>
          </a:bodyPr>
          <a:lstStyle/>
          <a:p>
            <a:pPr algn="just"/>
            <a:r>
              <a:rPr lang="ru-RU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Проведено </a:t>
            </a:r>
            <a:r>
              <a:rPr lang="ru-RU" sz="3200" dirty="0" err="1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комплексне</a:t>
            </a:r>
            <a:r>
              <a:rPr lang="ru-RU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лікування</a:t>
            </a:r>
            <a:r>
              <a:rPr lang="ru-RU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хворих</a:t>
            </a:r>
            <a:r>
              <a:rPr lang="ru-RU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на ГП </a:t>
            </a:r>
            <a:r>
              <a:rPr lang="ru-RU" sz="3200" dirty="0" err="1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хронічного</a:t>
            </a:r>
            <a:r>
              <a:rPr lang="ru-RU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перебігу</a:t>
            </a:r>
            <a:r>
              <a:rPr lang="ru-RU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початкового-</a:t>
            </a:r>
            <a:r>
              <a:rPr lang="en-US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</a:t>
            </a:r>
            <a:r>
              <a:rPr lang="uk-UA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(18</a:t>
            </a:r>
            <a:r>
              <a:rPr lang="uk-UA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хворих основної групи та 17 хворих групи порівняння),</a:t>
            </a:r>
            <a:r>
              <a:rPr lang="en-US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І-ІІ </a:t>
            </a:r>
            <a:r>
              <a:rPr lang="ru-RU" sz="3200" dirty="0" err="1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ступеня</a:t>
            </a:r>
            <a:r>
              <a:rPr lang="ru-RU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тяжкості</a:t>
            </a:r>
            <a:r>
              <a:rPr lang="ru-RU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(20 </a:t>
            </a:r>
            <a:r>
              <a:rPr lang="ru-RU" sz="3200" dirty="0" err="1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хворих</a:t>
            </a:r>
            <a:r>
              <a:rPr lang="ru-RU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ОГ та 18 </a:t>
            </a:r>
            <a:r>
              <a:rPr lang="ru-RU" sz="3200" dirty="0" err="1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хворих</a:t>
            </a:r>
            <a:r>
              <a:rPr lang="ru-RU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ГП), ІІ </a:t>
            </a:r>
            <a:r>
              <a:rPr lang="ru-RU" sz="3200" dirty="0" err="1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ступеня</a:t>
            </a:r>
            <a:r>
              <a:rPr lang="ru-RU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тяжкості</a:t>
            </a:r>
            <a:r>
              <a:rPr lang="ru-RU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(16 </a:t>
            </a:r>
            <a:r>
              <a:rPr lang="ru-RU" sz="3200" dirty="0" err="1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хворих</a:t>
            </a:r>
            <a:r>
              <a:rPr lang="ru-RU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ОГ та 15 </a:t>
            </a:r>
            <a:r>
              <a:rPr lang="ru-RU" sz="3200" dirty="0" err="1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хворих</a:t>
            </a:r>
            <a:r>
              <a:rPr lang="ru-RU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ГП)  з </a:t>
            </a:r>
            <a:r>
              <a:rPr lang="ru-RU" sz="3200" dirty="0" err="1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використанням</a:t>
            </a:r>
            <a:r>
              <a:rPr lang="ru-RU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гелю з ГК і ЛКЛК та з </a:t>
            </a:r>
            <a:r>
              <a:rPr lang="ru-RU" sz="3200" dirty="0" err="1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місцевим</a:t>
            </a:r>
            <a:r>
              <a:rPr lang="ru-RU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використанням</a:t>
            </a:r>
            <a:r>
              <a:rPr lang="ru-RU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пародонтальних</a:t>
            </a:r>
            <a:r>
              <a:rPr lang="ru-RU" sz="3200" dirty="0">
                <a:solidFill>
                  <a:srgbClr val="191B0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кап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9C46B68-015B-48AF-A3B8-DFD8B70A813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BD6164A-5376-477B-A240-D34484D299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2" y="1445512"/>
            <a:ext cx="5200581" cy="3444541"/>
          </a:xfrm>
          <a:prstGeom prst="rect">
            <a:avLst/>
          </a:prstGeom>
          <a:solidFill>
            <a:srgbClr val="00B050"/>
          </a:solidFill>
          <a:ln w="47625">
            <a:solidFill>
              <a:srgbClr val="00B050"/>
            </a:solidFill>
          </a:ln>
        </p:spPr>
      </p:pic>
      <p:pic>
        <p:nvPicPr>
          <p:cNvPr id="5" name="Видео 4">
            <a:hlinkClick r:id="" action="ppaction://media"/>
            <a:extLst>
              <a:ext uri="{FF2B5EF4-FFF2-40B4-BE49-F238E27FC236}">
                <a16:creationId xmlns:a16="http://schemas.microsoft.com/office/drawing/2014/main" id="{8698D71A-7A50-4578-9849-65785D67FEA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84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117"/>
    </mc:Choice>
    <mc:Fallback>
      <p:transition spd="slow" advTm="541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F252A7-F501-4934-A5EC-C6EC3E83B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07994"/>
          </a:xfrm>
        </p:spPr>
        <p:txBody>
          <a:bodyPr/>
          <a:lstStyle/>
          <a:p>
            <a:pPr algn="ctr"/>
            <a:r>
              <a:rPr lang="ru-RU" dirty="0" err="1">
                <a:solidFill>
                  <a:srgbClr val="FF0000"/>
                </a:solidFill>
                <a:latin typeface="Arial Narrow" panose="020B0606020202030204" pitchFamily="34" charset="0"/>
              </a:rPr>
              <a:t>Результати</a:t>
            </a:r>
            <a:r>
              <a:rPr lang="ru-RU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 Narrow" panose="020B0606020202030204" pitchFamily="34" charset="0"/>
              </a:rPr>
              <a:t>дослідження</a:t>
            </a: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60F24D-0C20-4CF1-BF11-AEB4B94A4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669002"/>
            <a:ext cx="10124983" cy="4503197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Arial Narrow" panose="020B0606020202030204" pitchFamily="34" charset="0"/>
              </a:rPr>
              <a:t>При </a:t>
            </a:r>
            <a:r>
              <a:rPr lang="ru-RU" sz="2400" dirty="0" err="1">
                <a:latin typeface="Arial Narrow" panose="020B0606020202030204" pitchFamily="34" charset="0"/>
              </a:rPr>
              <a:t>лікуванні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хворих</a:t>
            </a:r>
            <a:r>
              <a:rPr lang="ru-RU" sz="2400" dirty="0">
                <a:latin typeface="Arial Narrow" panose="020B0606020202030204" pitchFamily="34" charset="0"/>
              </a:rPr>
              <a:t> на ГП початкового-І </a:t>
            </a:r>
            <a:r>
              <a:rPr lang="ru-RU" sz="2400" dirty="0" err="1">
                <a:latin typeface="Arial Narrow" panose="020B0606020202030204" pitchFamily="34" charset="0"/>
              </a:rPr>
              <a:t>ступеня</a:t>
            </a:r>
            <a:r>
              <a:rPr lang="ru-RU" sz="2400" dirty="0">
                <a:latin typeface="Arial Narrow" panose="020B0606020202030204" pitchFamily="34" charset="0"/>
              </a:rPr>
              <a:t> при </a:t>
            </a:r>
            <a:r>
              <a:rPr lang="ru-RU" sz="2400" dirty="0" err="1">
                <a:latin typeface="Arial Narrow" panose="020B0606020202030204" pitchFamily="34" charset="0"/>
              </a:rPr>
              <a:t>місцевому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застосуванні</a:t>
            </a:r>
            <a:r>
              <a:rPr lang="ru-RU" sz="2400" dirty="0">
                <a:latin typeface="Arial Narrow" panose="020B0606020202030204" pitchFamily="34" charset="0"/>
              </a:rPr>
              <a:t> гелю з ГК </a:t>
            </a:r>
            <a:r>
              <a:rPr lang="ru-RU" sz="2400" dirty="0" err="1">
                <a:latin typeface="Arial Narrow" panose="020B0606020202030204" pitchFamily="34" charset="0"/>
              </a:rPr>
              <a:t>рівень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SH-</a:t>
            </a:r>
            <a:r>
              <a:rPr lang="ru-RU" sz="2400" dirty="0" err="1">
                <a:latin typeface="Arial Narrow" panose="020B0606020202030204" pitchFamily="34" charset="0"/>
              </a:rPr>
              <a:t>груп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зростав</a:t>
            </a:r>
            <a:r>
              <a:rPr lang="ru-RU" sz="2400" dirty="0">
                <a:latin typeface="Arial Narrow" panose="020B0606020202030204" pitchFamily="34" charset="0"/>
              </a:rPr>
              <a:t> з 3,31 ± 0,26 </a:t>
            </a:r>
            <a:r>
              <a:rPr lang="ru-RU" sz="2400" dirty="0" err="1">
                <a:latin typeface="Arial Narrow" panose="020B0606020202030204" pitchFamily="34" charset="0"/>
              </a:rPr>
              <a:t>мкмоль</a:t>
            </a:r>
            <a:r>
              <a:rPr lang="ru-RU" sz="2400" dirty="0">
                <a:latin typeface="Arial Narrow" panose="020B0606020202030204" pitchFamily="34" charset="0"/>
              </a:rPr>
              <a:t>/л до 5,31 ±  0,19 </a:t>
            </a:r>
            <a:r>
              <a:rPr lang="ru-RU" sz="2400" dirty="0" err="1">
                <a:latin typeface="Arial Narrow" panose="020B0606020202030204" pitchFamily="34" charset="0"/>
              </a:rPr>
              <a:t>мкмоль</a:t>
            </a:r>
            <a:r>
              <a:rPr lang="ru-RU" sz="2400" dirty="0">
                <a:latin typeface="Arial Narrow" panose="020B0606020202030204" pitchFamily="34" charset="0"/>
              </a:rPr>
              <a:t>/л (</a:t>
            </a:r>
            <a:r>
              <a:rPr lang="en-US" sz="2400" dirty="0">
                <a:latin typeface="Arial Narrow" panose="020B0606020202030204" pitchFamily="34" charset="0"/>
              </a:rPr>
              <a:t>P &lt; 0,001), </a:t>
            </a:r>
            <a:r>
              <a:rPr lang="ru-RU" sz="2400" dirty="0" err="1">
                <a:latin typeface="Arial Narrow" panose="020B0606020202030204" pitchFamily="34" charset="0"/>
              </a:rPr>
              <a:t>що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встановило</a:t>
            </a:r>
            <a:r>
              <a:rPr lang="ru-RU" sz="2400" dirty="0">
                <a:latin typeface="Arial Narrow" panose="020B0606020202030204" pitchFamily="34" charset="0"/>
              </a:rPr>
              <a:t> 42 %. У </a:t>
            </a:r>
            <a:r>
              <a:rPr lang="ru-RU" sz="2400" dirty="0" err="1">
                <a:latin typeface="Arial Narrow" panose="020B0606020202030204" pitchFamily="34" charset="0"/>
              </a:rPr>
              <a:t>хворих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із</a:t>
            </a:r>
            <a:r>
              <a:rPr lang="ru-RU" sz="2400" dirty="0">
                <a:latin typeface="Arial Narrow" panose="020B0606020202030204" pitchFamily="34" charset="0"/>
              </a:rPr>
              <a:t> І-ІІ </a:t>
            </a:r>
            <a:r>
              <a:rPr lang="ru-RU" sz="2400" dirty="0" err="1">
                <a:latin typeface="Arial Narrow" panose="020B0606020202030204" pitchFamily="34" charset="0"/>
              </a:rPr>
              <a:t>ступенем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уміст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SH-</a:t>
            </a:r>
            <a:r>
              <a:rPr lang="ru-RU" sz="2400" dirty="0" err="1">
                <a:latin typeface="Arial Narrow" panose="020B0606020202030204" pitchFamily="34" charset="0"/>
              </a:rPr>
              <a:t>груп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зростав</a:t>
            </a:r>
            <a:r>
              <a:rPr lang="ru-RU" sz="2400" dirty="0">
                <a:latin typeface="Arial Narrow" panose="020B0606020202030204" pitchFamily="34" charset="0"/>
              </a:rPr>
              <a:t> на 40 % (5,02 ± 0,16 </a:t>
            </a:r>
            <a:r>
              <a:rPr lang="ru-RU" sz="2400" dirty="0" err="1">
                <a:latin typeface="Arial Narrow" panose="020B0606020202030204" pitchFamily="34" charset="0"/>
              </a:rPr>
              <a:t>мкмоль</a:t>
            </a:r>
            <a:r>
              <a:rPr lang="ru-RU" sz="2400" dirty="0">
                <a:latin typeface="Arial Narrow" panose="020B0606020202030204" pitchFamily="34" charset="0"/>
              </a:rPr>
              <a:t>/л, </a:t>
            </a:r>
            <a:r>
              <a:rPr lang="en-US" sz="2400" dirty="0">
                <a:latin typeface="Arial Narrow" panose="020B0606020202030204" pitchFamily="34" charset="0"/>
              </a:rPr>
              <a:t>P &lt; 0,001)</a:t>
            </a:r>
            <a:r>
              <a:rPr lang="ru-RU" sz="2400" dirty="0">
                <a:latin typeface="Arial Narrow" panose="020B0606020202030204" pitchFamily="34" charset="0"/>
              </a:rPr>
              <a:t>. У </a:t>
            </a:r>
            <a:r>
              <a:rPr lang="ru-RU" sz="2400" dirty="0" err="1">
                <a:latin typeface="Arial Narrow" panose="020B0606020202030204" pitchFamily="34" charset="0"/>
              </a:rPr>
              <a:t>хворих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із</a:t>
            </a:r>
            <a:r>
              <a:rPr lang="ru-RU" sz="2400" dirty="0">
                <a:latin typeface="Arial Narrow" panose="020B0606020202030204" pitchFamily="34" charset="0"/>
              </a:rPr>
              <a:t> ІІ </a:t>
            </a:r>
            <a:r>
              <a:rPr lang="ru-RU" sz="2400" dirty="0" err="1">
                <a:latin typeface="Arial Narrow" panose="020B0606020202030204" pitchFamily="34" charset="0"/>
              </a:rPr>
              <a:t>ступенем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виявлено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підвищення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SH-</a:t>
            </a:r>
            <a:r>
              <a:rPr lang="ru-RU" sz="2400" dirty="0" err="1">
                <a:latin typeface="Arial Narrow" panose="020B0606020202030204" pitchFamily="34" charset="0"/>
              </a:rPr>
              <a:t>груп</a:t>
            </a:r>
            <a:r>
              <a:rPr lang="ru-RU" sz="2400" dirty="0">
                <a:latin typeface="Arial Narrow" panose="020B0606020202030204" pitchFamily="34" charset="0"/>
              </a:rPr>
              <a:t> на 37 % – з 2,84 ± 0,23 </a:t>
            </a:r>
            <a:r>
              <a:rPr lang="ru-RU" sz="2400" dirty="0" err="1">
                <a:latin typeface="Arial Narrow" panose="020B0606020202030204" pitchFamily="34" charset="0"/>
              </a:rPr>
              <a:t>мкмоль</a:t>
            </a:r>
            <a:r>
              <a:rPr lang="ru-RU" sz="2400" dirty="0">
                <a:latin typeface="Arial Narrow" panose="020B0606020202030204" pitchFamily="34" charset="0"/>
              </a:rPr>
              <a:t>/л до 4,64 ± 0,15 </a:t>
            </a:r>
            <a:r>
              <a:rPr lang="ru-RU" sz="2400" dirty="0" err="1">
                <a:latin typeface="Arial Narrow" panose="020B0606020202030204" pitchFamily="34" charset="0"/>
              </a:rPr>
              <a:t>мкмоль</a:t>
            </a:r>
            <a:r>
              <a:rPr lang="ru-RU" sz="2400" dirty="0">
                <a:latin typeface="Arial Narrow" panose="020B0606020202030204" pitchFamily="34" charset="0"/>
              </a:rPr>
              <a:t>/л (</a:t>
            </a:r>
            <a:r>
              <a:rPr lang="en-US" sz="2400" dirty="0">
                <a:latin typeface="Arial Narrow" panose="020B0606020202030204" pitchFamily="34" charset="0"/>
              </a:rPr>
              <a:t>P &lt; 0,001). </a:t>
            </a:r>
            <a:r>
              <a:rPr lang="ru-RU" sz="2400" dirty="0" err="1">
                <a:latin typeface="Arial Narrow" panose="020B0606020202030204" pitchFamily="34" charset="0"/>
              </a:rPr>
              <a:t>Уміст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SH-</a:t>
            </a:r>
            <a:r>
              <a:rPr lang="ru-RU" sz="2400" dirty="0" err="1">
                <a:latin typeface="Arial Narrow" panose="020B0606020202030204" pitchFamily="34" charset="0"/>
              </a:rPr>
              <a:t>груп</a:t>
            </a:r>
            <a:r>
              <a:rPr lang="ru-RU" sz="2400" dirty="0">
                <a:latin typeface="Arial Narrow" panose="020B0606020202030204" pitchFamily="34" charset="0"/>
              </a:rPr>
              <a:t>  </a:t>
            </a:r>
            <a:r>
              <a:rPr lang="ru-RU" sz="2400" dirty="0" err="1">
                <a:latin typeface="Arial Narrow" panose="020B0606020202030204" pitchFamily="34" charset="0"/>
              </a:rPr>
              <a:t>був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нижче</a:t>
            </a:r>
            <a:r>
              <a:rPr lang="ru-RU" sz="2400" dirty="0">
                <a:latin typeface="Arial Narrow" panose="020B0606020202030204" pitchFamily="34" charset="0"/>
              </a:rPr>
              <a:t>  </a:t>
            </a:r>
            <a:r>
              <a:rPr lang="ru-RU" sz="2400" dirty="0" err="1">
                <a:latin typeface="Arial Narrow" panose="020B0606020202030204" pitchFamily="34" charset="0"/>
              </a:rPr>
              <a:t>норми</a:t>
            </a:r>
            <a:r>
              <a:rPr lang="ru-RU" sz="2400" dirty="0">
                <a:latin typeface="Arial Narrow" panose="020B0606020202030204" pitchFamily="34" charset="0"/>
              </a:rPr>
              <a:t> на 3 % (Р &gt; 0,05). При </a:t>
            </a:r>
            <a:r>
              <a:rPr lang="ru-RU" sz="2400" dirty="0" err="1">
                <a:latin typeface="Arial Narrow" panose="020B0606020202030204" pitchFamily="34" charset="0"/>
              </a:rPr>
              <a:t>лікуванні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хворих</a:t>
            </a:r>
            <a:r>
              <a:rPr lang="ru-RU" sz="2400" dirty="0">
                <a:latin typeface="Arial Narrow" panose="020B0606020202030204" pitchFamily="34" charset="0"/>
              </a:rPr>
              <a:t> на ГП початкового-І </a:t>
            </a:r>
            <a:r>
              <a:rPr lang="ru-RU" sz="2400" dirty="0" err="1">
                <a:latin typeface="Arial Narrow" panose="020B0606020202030204" pitchFamily="34" charset="0"/>
              </a:rPr>
              <a:t>ступеня</a:t>
            </a:r>
            <a:r>
              <a:rPr lang="ru-RU" sz="2400" dirty="0">
                <a:latin typeface="Arial Narrow" panose="020B0606020202030204" pitchFamily="34" charset="0"/>
              </a:rPr>
              <a:t> з </a:t>
            </a:r>
            <a:r>
              <a:rPr lang="ru-RU" sz="2400" dirty="0" err="1">
                <a:latin typeface="Arial Narrow" panose="020B0606020202030204" pitchFamily="34" charset="0"/>
              </a:rPr>
              <a:t>використанням</a:t>
            </a:r>
            <a:r>
              <a:rPr lang="ru-RU" sz="2400" dirty="0">
                <a:latin typeface="Arial Narrow" panose="020B0606020202030204" pitchFamily="34" charset="0"/>
              </a:rPr>
              <a:t> ЛКЛК </a:t>
            </a:r>
            <a:r>
              <a:rPr lang="ru-RU" sz="2400" dirty="0" err="1">
                <a:latin typeface="Arial Narrow" panose="020B0606020202030204" pitchFamily="34" charset="0"/>
              </a:rPr>
              <a:t>уміст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SH-</a:t>
            </a:r>
            <a:r>
              <a:rPr lang="ru-RU" sz="2400" dirty="0" err="1">
                <a:latin typeface="Arial Narrow" panose="020B0606020202030204" pitchFamily="34" charset="0"/>
              </a:rPr>
              <a:t>груп</a:t>
            </a:r>
            <a:r>
              <a:rPr lang="ru-RU" sz="2400" dirty="0">
                <a:latin typeface="Arial Narrow" panose="020B0606020202030204" pitchFamily="34" charset="0"/>
              </a:rPr>
              <a:t> через 1 </a:t>
            </a:r>
            <a:r>
              <a:rPr lang="ru-RU" sz="2400" dirty="0" err="1">
                <a:latin typeface="Arial Narrow" panose="020B0606020202030204" pitchFamily="34" charset="0"/>
              </a:rPr>
              <a:t>місяць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зростав</a:t>
            </a:r>
            <a:r>
              <a:rPr lang="ru-RU" sz="2400" dirty="0">
                <a:latin typeface="Arial Narrow" panose="020B0606020202030204" pitchFamily="34" charset="0"/>
              </a:rPr>
              <a:t> на 47 % (з 3,29 ± 0,29 </a:t>
            </a:r>
            <a:r>
              <a:rPr lang="ru-RU" sz="2400" dirty="0" err="1">
                <a:latin typeface="Arial Narrow" panose="020B0606020202030204" pitchFamily="34" charset="0"/>
              </a:rPr>
              <a:t>мкмоль</a:t>
            </a:r>
            <a:r>
              <a:rPr lang="ru-RU" sz="2400" dirty="0">
                <a:latin typeface="Arial Narrow" panose="020B0606020202030204" pitchFamily="34" charset="0"/>
              </a:rPr>
              <a:t>/л до 5,53 ± 0,21 </a:t>
            </a:r>
            <a:r>
              <a:rPr lang="ru-RU" sz="2400" dirty="0" err="1">
                <a:latin typeface="Arial Narrow" panose="020B0606020202030204" pitchFamily="34" charset="0"/>
              </a:rPr>
              <a:t>мкмоль</a:t>
            </a:r>
            <a:r>
              <a:rPr lang="ru-RU" sz="2400" dirty="0">
                <a:latin typeface="Arial Narrow" panose="020B0606020202030204" pitchFamily="34" charset="0"/>
              </a:rPr>
              <a:t>/л). При І-ІІ </a:t>
            </a:r>
            <a:r>
              <a:rPr lang="ru-RU" sz="2400" dirty="0" err="1">
                <a:latin typeface="Arial Narrow" panose="020B0606020202030204" pitchFamily="34" charset="0"/>
              </a:rPr>
              <a:t>ступені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вміст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SH-</a:t>
            </a:r>
            <a:r>
              <a:rPr lang="ru-RU" sz="2400" dirty="0" err="1">
                <a:latin typeface="Arial Narrow" panose="020B0606020202030204" pitchFamily="34" charset="0"/>
              </a:rPr>
              <a:t>груп</a:t>
            </a:r>
            <a:r>
              <a:rPr lang="ru-RU" sz="2400" dirty="0">
                <a:latin typeface="Arial Narrow" panose="020B0606020202030204" pitchFamily="34" charset="0"/>
              </a:rPr>
              <a:t> в РР </a:t>
            </a:r>
            <a:r>
              <a:rPr lang="ru-RU" sz="2400" dirty="0" err="1">
                <a:latin typeface="Arial Narrow" panose="020B0606020202030204" pitchFamily="34" charset="0"/>
              </a:rPr>
              <a:t>також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зріс</a:t>
            </a:r>
            <a:r>
              <a:rPr lang="ru-RU" sz="2400" dirty="0">
                <a:latin typeface="Arial Narrow" panose="020B0606020202030204" pitchFamily="34" charset="0"/>
              </a:rPr>
              <a:t> на 47 % та </a:t>
            </a:r>
            <a:r>
              <a:rPr lang="ru-RU" sz="2400" dirty="0" err="1">
                <a:latin typeface="Arial Narrow" panose="020B0606020202030204" pitchFamily="34" charset="0"/>
              </a:rPr>
              <a:t>дорівнював</a:t>
            </a:r>
            <a:r>
              <a:rPr lang="ru-RU" sz="2400" dirty="0">
                <a:latin typeface="Arial Narrow" panose="020B0606020202030204" pitchFamily="34" charset="0"/>
              </a:rPr>
              <a:t> 5,29 ± 0,17 </a:t>
            </a:r>
            <a:r>
              <a:rPr lang="ru-RU" sz="2400" dirty="0" err="1">
                <a:latin typeface="Arial Narrow" panose="020B0606020202030204" pitchFamily="34" charset="0"/>
              </a:rPr>
              <a:t>мкмоль</a:t>
            </a:r>
            <a:r>
              <a:rPr lang="ru-RU" sz="2400" dirty="0">
                <a:latin typeface="Arial Narrow" panose="020B0606020202030204" pitchFamily="34" charset="0"/>
              </a:rPr>
              <a:t>/л. </a:t>
            </a:r>
            <a:r>
              <a:rPr lang="ru-RU" sz="2400" dirty="0" err="1">
                <a:latin typeface="Arial Narrow" panose="020B0606020202030204" pitchFamily="34" charset="0"/>
              </a:rPr>
              <a:t>Лікування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хворих</a:t>
            </a:r>
            <a:r>
              <a:rPr lang="ru-RU" sz="2400" dirty="0">
                <a:latin typeface="Arial Narrow" panose="020B0606020202030204" pitchFamily="34" charset="0"/>
              </a:rPr>
              <a:t> ІІ </a:t>
            </a:r>
            <a:r>
              <a:rPr lang="ru-RU" sz="2400" dirty="0" err="1">
                <a:latin typeface="Arial Narrow" panose="020B0606020202030204" pitchFamily="34" charset="0"/>
              </a:rPr>
              <a:t>ступеня</a:t>
            </a:r>
            <a:r>
              <a:rPr lang="ru-RU" sz="2400" dirty="0">
                <a:latin typeface="Arial Narrow" panose="020B0606020202030204" pitchFamily="34" charset="0"/>
              </a:rPr>
              <a:t> дозволило </a:t>
            </a:r>
            <a:r>
              <a:rPr lang="ru-RU" sz="2400" dirty="0" err="1">
                <a:latin typeface="Arial Narrow" panose="020B0606020202030204" pitchFamily="34" charset="0"/>
              </a:rPr>
              <a:t>підвищити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вміст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SH-</a:t>
            </a:r>
            <a:r>
              <a:rPr lang="ru-RU" sz="2400" dirty="0" err="1">
                <a:latin typeface="Arial Narrow" panose="020B0606020202030204" pitchFamily="34" charset="0"/>
              </a:rPr>
              <a:t>груп</a:t>
            </a:r>
            <a:r>
              <a:rPr lang="ru-RU" sz="2400" dirty="0">
                <a:latin typeface="Arial Narrow" panose="020B0606020202030204" pitchFamily="34" charset="0"/>
              </a:rPr>
              <a:t> у РР </a:t>
            </a:r>
            <a:r>
              <a:rPr lang="ru-RU" sz="2400" dirty="0" err="1">
                <a:latin typeface="Arial Narrow" panose="020B0606020202030204" pitchFamily="34" charset="0"/>
              </a:rPr>
              <a:t>теж</a:t>
            </a:r>
            <a:r>
              <a:rPr lang="ru-RU" sz="2400" dirty="0">
                <a:latin typeface="Arial Narrow" panose="020B0606020202030204" pitchFamily="34" charset="0"/>
              </a:rPr>
              <a:t> на 47 % – з 2,82 ± 0,21 </a:t>
            </a:r>
            <a:r>
              <a:rPr lang="ru-RU" sz="2400" dirty="0" err="1">
                <a:latin typeface="Arial Narrow" panose="020B0606020202030204" pitchFamily="34" charset="0"/>
              </a:rPr>
              <a:t>мкмоль</a:t>
            </a:r>
            <a:r>
              <a:rPr lang="ru-RU" sz="2400" dirty="0">
                <a:latin typeface="Arial Narrow" panose="020B0606020202030204" pitchFamily="34" charset="0"/>
              </a:rPr>
              <a:t>/л до 5,04 ± 0,14 </a:t>
            </a:r>
            <a:r>
              <a:rPr lang="ru-RU" sz="2400" dirty="0" err="1">
                <a:latin typeface="Arial Narrow" panose="020B0606020202030204" pitchFamily="34" charset="0"/>
              </a:rPr>
              <a:t>мкмоль</a:t>
            </a:r>
            <a:r>
              <a:rPr lang="ru-RU" sz="2400" dirty="0">
                <a:latin typeface="Arial Narrow" panose="020B0606020202030204" pitchFamily="34" charset="0"/>
              </a:rPr>
              <a:t>/л. </a:t>
            </a:r>
            <a:r>
              <a:rPr lang="ru-RU" sz="2400" dirty="0" err="1">
                <a:latin typeface="Arial Narrow" panose="020B0606020202030204" pitchFamily="34" charset="0"/>
              </a:rPr>
              <a:t>Застосуванням</a:t>
            </a:r>
            <a:r>
              <a:rPr lang="ru-RU" sz="2400" dirty="0">
                <a:latin typeface="Arial Narrow" panose="020B0606020202030204" pitchFamily="34" charset="0"/>
              </a:rPr>
              <a:t> гелю з гранул </a:t>
            </a:r>
            <a:r>
              <a:rPr lang="ru-RU" sz="2400" dirty="0" err="1">
                <a:latin typeface="Arial Narrow" panose="020B0606020202030204" pitchFamily="34" charset="0"/>
              </a:rPr>
              <a:t>кверцетину</a:t>
            </a:r>
            <a:r>
              <a:rPr lang="ru-RU" sz="2400" dirty="0">
                <a:latin typeface="Arial Narrow" panose="020B0606020202030204" pitchFamily="34" charset="0"/>
              </a:rPr>
              <a:t> дозволило </a:t>
            </a:r>
            <a:r>
              <a:rPr lang="ru-RU" sz="2400" dirty="0" err="1">
                <a:latin typeface="Arial Narrow" panose="020B0606020202030204" pitchFamily="34" charset="0"/>
              </a:rPr>
              <a:t>підвищити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цей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показник</a:t>
            </a:r>
            <a:r>
              <a:rPr lang="ru-RU" sz="2400" dirty="0">
                <a:latin typeface="Arial Narrow" panose="020B0606020202030204" pitchFamily="34" charset="0"/>
              </a:rPr>
              <a:t> до 4,64 ± 0,15 </a:t>
            </a:r>
            <a:r>
              <a:rPr lang="ru-RU" sz="2400" dirty="0" err="1">
                <a:latin typeface="Arial Narrow" panose="020B0606020202030204" pitchFamily="34" charset="0"/>
              </a:rPr>
              <a:t>мкмоль</a:t>
            </a:r>
            <a:r>
              <a:rPr lang="ru-RU" sz="2400" dirty="0">
                <a:latin typeface="Arial Narrow" panose="020B0606020202030204" pitchFamily="34" charset="0"/>
              </a:rPr>
              <a:t>/л</a:t>
            </a:r>
          </a:p>
        </p:txBody>
      </p:sp>
      <p:pic>
        <p:nvPicPr>
          <p:cNvPr id="4" name="Видео 3">
            <a:hlinkClick r:id="" action="ppaction://media"/>
            <a:extLst>
              <a:ext uri="{FF2B5EF4-FFF2-40B4-BE49-F238E27FC236}">
                <a16:creationId xmlns:a16="http://schemas.microsoft.com/office/drawing/2014/main" id="{A68CB04C-096C-4EC0-B57A-97347DE926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233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7034"/>
    </mc:Choice>
    <mc:Fallback>
      <p:transition spd="slow" advTm="1270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8206D4-4D3D-4692-BA90-DD04BD6F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235953" cy="770138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  <a:latin typeface="Arial Narrow" panose="020B0606020202030204" pitchFamily="34" charset="0"/>
              </a:rPr>
              <a:t>Результати дослідження</a:t>
            </a: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95D403-AF8A-412D-8055-8BF24B8CB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0629" y="1562470"/>
            <a:ext cx="10235954" cy="4304930"/>
          </a:xfrm>
        </p:spPr>
        <p:txBody>
          <a:bodyPr>
            <a:noAutofit/>
          </a:bodyPr>
          <a:lstStyle/>
          <a:p>
            <a:pPr algn="just"/>
            <a:r>
              <a:rPr lang="ru-RU" sz="2400" dirty="0" err="1">
                <a:latin typeface="Arial Narrow" panose="020B0606020202030204" pitchFamily="34" charset="0"/>
              </a:rPr>
              <a:t>Місцева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протизапальна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терапія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кверцетином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підвищує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активність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неферментативної</a:t>
            </a:r>
            <a:r>
              <a:rPr lang="ru-RU" sz="2400" dirty="0">
                <a:latin typeface="Arial Narrow" panose="020B0606020202030204" pitchFamily="34" charset="0"/>
              </a:rPr>
              <a:t> ланки АОЗ. При </a:t>
            </a:r>
            <a:r>
              <a:rPr lang="ru-RU" sz="2400" dirty="0" err="1">
                <a:latin typeface="Arial Narrow" panose="020B0606020202030204" pitchFamily="34" charset="0"/>
              </a:rPr>
              <a:t>порівнянні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показників</a:t>
            </a:r>
            <a:r>
              <a:rPr lang="ru-RU" sz="2400" dirty="0">
                <a:latin typeface="Arial Narrow" panose="020B0606020202030204" pitchFamily="34" charset="0"/>
              </a:rPr>
              <a:t> АОС через 1 </a:t>
            </a:r>
            <a:r>
              <a:rPr lang="ru-RU" sz="2400" dirty="0" err="1">
                <a:latin typeface="Arial Narrow" panose="020B0606020202030204" pitchFamily="34" charset="0"/>
              </a:rPr>
              <a:t>місяць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після</a:t>
            </a:r>
            <a:r>
              <a:rPr lang="ru-RU" sz="2400" dirty="0">
                <a:latin typeface="Arial Narrow" panose="020B0606020202030204" pitchFamily="34" charset="0"/>
              </a:rPr>
              <a:t> початку </a:t>
            </a:r>
            <a:r>
              <a:rPr lang="ru-RU" sz="2400" dirty="0" err="1">
                <a:latin typeface="Arial Narrow" panose="020B0606020202030204" pitchFamily="34" charset="0"/>
              </a:rPr>
              <a:t>лікування</a:t>
            </a:r>
            <a:r>
              <a:rPr lang="ru-RU" sz="2400" dirty="0">
                <a:latin typeface="Arial Narrow" panose="020B0606020202030204" pitchFamily="34" charset="0"/>
              </a:rPr>
              <a:t> з особами </a:t>
            </a:r>
            <a:r>
              <a:rPr lang="ru-RU" sz="2400" dirty="0" err="1">
                <a:latin typeface="Arial Narrow" panose="020B0606020202030204" pitchFamily="34" charset="0"/>
              </a:rPr>
              <a:t>зі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здоровим</a:t>
            </a:r>
            <a:r>
              <a:rPr lang="ru-RU" sz="2400" dirty="0">
                <a:latin typeface="Arial Narrow" panose="020B0606020202030204" pitchFamily="34" charset="0"/>
              </a:rPr>
              <a:t> пародонтом ми </a:t>
            </a:r>
            <a:r>
              <a:rPr lang="ru-RU" sz="2400" dirty="0" err="1">
                <a:latin typeface="Arial Narrow" panose="020B0606020202030204" pitchFamily="34" charset="0"/>
              </a:rPr>
              <a:t>спостерігали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рівень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SH-</a:t>
            </a:r>
            <a:r>
              <a:rPr lang="ru-RU" sz="2400" dirty="0" err="1">
                <a:latin typeface="Arial Narrow" panose="020B0606020202030204" pitchFamily="34" charset="0"/>
              </a:rPr>
              <a:t>груп</a:t>
            </a:r>
            <a:r>
              <a:rPr lang="ru-RU" sz="2400" dirty="0">
                <a:latin typeface="Arial Narrow" panose="020B0606020202030204" pitchFamily="34" charset="0"/>
              </a:rPr>
              <a:t> при </a:t>
            </a:r>
            <a:r>
              <a:rPr lang="ru-RU" sz="2400" dirty="0" err="1">
                <a:latin typeface="Arial Narrow" panose="020B0606020202030204" pitchFamily="34" charset="0"/>
              </a:rPr>
              <a:t>лікуванні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хворих</a:t>
            </a:r>
            <a:r>
              <a:rPr lang="ru-RU" sz="2400" dirty="0">
                <a:latin typeface="Arial Narrow" panose="020B0606020202030204" pitchFamily="34" charset="0"/>
              </a:rPr>
              <a:t> на ГП при початковому-І </a:t>
            </a:r>
            <a:r>
              <a:rPr lang="ru-RU" sz="2400" dirty="0" err="1">
                <a:latin typeface="Arial Narrow" panose="020B0606020202030204" pitchFamily="34" charset="0"/>
              </a:rPr>
              <a:t>ступені</a:t>
            </a:r>
            <a:r>
              <a:rPr lang="ru-RU" sz="2400" dirty="0">
                <a:latin typeface="Arial Narrow" panose="020B0606020202030204" pitchFamily="34" charset="0"/>
              </a:rPr>
              <a:t>, де </a:t>
            </a:r>
            <a:r>
              <a:rPr lang="ru-RU" sz="2400" dirty="0" err="1">
                <a:latin typeface="Arial Narrow" panose="020B0606020202030204" pitchFamily="34" charset="0"/>
              </a:rPr>
              <a:t>використовувався</a:t>
            </a:r>
            <a:r>
              <a:rPr lang="ru-RU" sz="2400" dirty="0">
                <a:latin typeface="Arial Narrow" panose="020B0606020202030204" pitchFamily="34" charset="0"/>
              </a:rPr>
              <a:t> ЛКЛК, </a:t>
            </a:r>
            <a:r>
              <a:rPr lang="ru-RU" sz="2400" dirty="0" err="1">
                <a:latin typeface="Arial Narrow" panose="020B0606020202030204" pitchFamily="34" charset="0"/>
              </a:rPr>
              <a:t>був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вище</a:t>
            </a:r>
            <a:r>
              <a:rPr lang="ru-RU" sz="2400" dirty="0">
                <a:latin typeface="Arial Narrow" panose="020B0606020202030204" pitchFamily="34" charset="0"/>
              </a:rPr>
              <a:t> контролю на 16 % (Р &lt; 0,01), І-ІІ </a:t>
            </a:r>
            <a:r>
              <a:rPr lang="ru-RU" sz="2400" dirty="0" err="1">
                <a:latin typeface="Arial Narrow" panose="020B0606020202030204" pitchFamily="34" charset="0"/>
              </a:rPr>
              <a:t>ступені</a:t>
            </a:r>
            <a:r>
              <a:rPr lang="ru-RU" sz="2400" dirty="0">
                <a:latin typeface="Arial Narrow" panose="020B0606020202030204" pitchFamily="34" charset="0"/>
              </a:rPr>
              <a:t> – на 11 % (Р &lt; 0,05), ІІ </a:t>
            </a:r>
            <a:r>
              <a:rPr lang="ru-RU" sz="2400" dirty="0" err="1">
                <a:latin typeface="Arial Narrow" panose="020B0606020202030204" pitchFamily="34" charset="0"/>
              </a:rPr>
              <a:t>ступені</a:t>
            </a:r>
            <a:r>
              <a:rPr lang="ru-RU" sz="2400" dirty="0">
                <a:latin typeface="Arial Narrow" panose="020B0606020202030204" pitchFamily="34" charset="0"/>
              </a:rPr>
              <a:t> – на 6 % (Р &gt; 0,05). При </a:t>
            </a:r>
            <a:r>
              <a:rPr lang="ru-RU" sz="2400" dirty="0" err="1">
                <a:latin typeface="Arial Narrow" panose="020B0606020202030204" pitchFamily="34" charset="0"/>
              </a:rPr>
              <a:t>застосуванні</a:t>
            </a:r>
            <a:r>
              <a:rPr lang="ru-RU" sz="2400" dirty="0">
                <a:latin typeface="Arial Narrow" panose="020B0606020202030204" pitchFamily="34" charset="0"/>
              </a:rPr>
              <a:t> гранул </a:t>
            </a:r>
            <a:r>
              <a:rPr lang="ru-RU" sz="2400" dirty="0" err="1">
                <a:latin typeface="Arial Narrow" panose="020B0606020202030204" pitchFamily="34" charset="0"/>
              </a:rPr>
              <a:t>кверцетину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вміст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SH-</a:t>
            </a:r>
            <a:r>
              <a:rPr lang="ru-RU" sz="2400" dirty="0" err="1">
                <a:latin typeface="Arial Narrow" panose="020B0606020202030204" pitchFamily="34" charset="0"/>
              </a:rPr>
              <a:t>груп</a:t>
            </a:r>
            <a:r>
              <a:rPr lang="ru-RU" sz="2400" dirty="0">
                <a:latin typeface="Arial Narrow" panose="020B0606020202030204" pitchFamily="34" charset="0"/>
              </a:rPr>
              <a:t> у РР </a:t>
            </a:r>
            <a:r>
              <a:rPr lang="ru-RU" sz="2400" dirty="0" err="1">
                <a:latin typeface="Arial Narrow" panose="020B0606020202030204" pitchFamily="34" charset="0"/>
              </a:rPr>
              <a:t>був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вище</a:t>
            </a:r>
            <a:r>
              <a:rPr lang="ru-RU" sz="2400" dirty="0">
                <a:latin typeface="Arial Narrow" panose="020B0606020202030204" pitchFamily="34" charset="0"/>
              </a:rPr>
              <a:t> на 11 % – при початковому-І </a:t>
            </a:r>
            <a:r>
              <a:rPr lang="ru-RU" sz="2400" dirty="0" err="1">
                <a:latin typeface="Arial Narrow" panose="020B0606020202030204" pitchFamily="34" charset="0"/>
              </a:rPr>
              <a:t>ступені</a:t>
            </a:r>
            <a:r>
              <a:rPr lang="ru-RU" sz="2400" dirty="0">
                <a:latin typeface="Arial Narrow" panose="020B0606020202030204" pitchFamily="34" charset="0"/>
              </a:rPr>
              <a:t> (Р &lt; 0,05), на 5 % – при І-ІІ </a:t>
            </a:r>
            <a:r>
              <a:rPr lang="ru-RU" sz="2400" dirty="0" err="1">
                <a:latin typeface="Arial Narrow" panose="020B0606020202030204" pitchFamily="34" charset="0"/>
              </a:rPr>
              <a:t>ступені</a:t>
            </a:r>
            <a:r>
              <a:rPr lang="ru-RU" sz="2400" dirty="0">
                <a:latin typeface="Arial Narrow" panose="020B0606020202030204" pitchFamily="34" charset="0"/>
              </a:rPr>
              <a:t> (Р &gt; 0,05) та при ІІ </a:t>
            </a:r>
            <a:r>
              <a:rPr lang="ru-RU" sz="2400" dirty="0" err="1">
                <a:latin typeface="Arial Narrow" panose="020B0606020202030204" pitchFamily="34" charset="0"/>
              </a:rPr>
              <a:t>ступені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нижче</a:t>
            </a:r>
            <a:r>
              <a:rPr lang="ru-RU" sz="2400" dirty="0">
                <a:latin typeface="Arial Narrow" panose="020B0606020202030204" pitchFamily="34" charset="0"/>
              </a:rPr>
              <a:t> за норму на 3 % (Р &gt; 0,05).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Отже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,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можна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підсумувати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,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що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антиоксидантні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ефекти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ліпосомальної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форми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кверцетину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переважають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такі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у гранул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кверцетину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,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що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не є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залученими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у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ліпосомальну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оболонку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,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що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надає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можливість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вважати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ведучим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у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механізмах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реалізації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різних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ефектів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кверцетину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-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захист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його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ліпосомальною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оболонкою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від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пошкоджуючої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дії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різних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біологічних</a:t>
            </a:r>
            <a:r>
              <a:rPr lang="ru-RU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речовин</a:t>
            </a:r>
            <a:endParaRPr lang="ru-RU" sz="240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Видео 3">
            <a:hlinkClick r:id="" action="ppaction://media"/>
            <a:extLst>
              <a:ext uri="{FF2B5EF4-FFF2-40B4-BE49-F238E27FC236}">
                <a16:creationId xmlns:a16="http://schemas.microsoft.com/office/drawing/2014/main" id="{5A80020B-8B08-4F38-9279-529E07C2834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740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715"/>
    </mc:Choice>
    <mc:Fallback>
      <p:transition spd="slow" advTm="88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8E8EE3-52FC-470B-865B-98F1107F1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322" y="685800"/>
            <a:ext cx="9392478" cy="1172817"/>
          </a:xfrm>
        </p:spPr>
        <p:txBody>
          <a:bodyPr/>
          <a:lstStyle/>
          <a:p>
            <a:pPr algn="ctr"/>
            <a:r>
              <a:rPr lang="ru-RU" dirty="0" err="1">
                <a:solidFill>
                  <a:srgbClr val="FF0000"/>
                </a:solidFill>
              </a:rPr>
              <a:t>Результати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дослідження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19B873-1F11-40CD-831E-199B2C494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0321" y="1679713"/>
            <a:ext cx="10167731" cy="4187687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200" dirty="0" err="1">
                <a:latin typeface="Arial Narrow" panose="020B0606020202030204" pitchFamily="34" charset="0"/>
              </a:rPr>
              <a:t>Віддалені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результати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порівняння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рівня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en-US" sz="2200" dirty="0">
                <a:latin typeface="Arial Narrow" panose="020B0606020202030204" pitchFamily="34" charset="0"/>
              </a:rPr>
              <a:t>SH-</a:t>
            </a:r>
            <a:r>
              <a:rPr lang="ru-RU" sz="2200" dirty="0" err="1">
                <a:latin typeface="Arial Narrow" panose="020B0606020202030204" pitchFamily="34" charset="0"/>
              </a:rPr>
              <a:t>груп</a:t>
            </a:r>
            <a:r>
              <a:rPr lang="ru-RU" sz="2200" dirty="0">
                <a:latin typeface="Arial Narrow" panose="020B0606020202030204" pitchFamily="34" charset="0"/>
              </a:rPr>
              <a:t> в РР у </a:t>
            </a:r>
            <a:r>
              <a:rPr lang="ru-RU" sz="2200" dirty="0" err="1">
                <a:latin typeface="Arial Narrow" panose="020B0606020202030204" pitchFamily="34" charset="0"/>
              </a:rPr>
              <a:t>хворих</a:t>
            </a:r>
            <a:r>
              <a:rPr lang="ru-RU" sz="2200" dirty="0">
                <a:latin typeface="Arial Narrow" panose="020B0606020202030204" pitchFamily="34" charset="0"/>
              </a:rPr>
              <a:t> на  ГП </a:t>
            </a:r>
            <a:r>
              <a:rPr lang="ru-RU" sz="2200" dirty="0" err="1">
                <a:latin typeface="Arial Narrow" panose="020B0606020202030204" pitchFamily="34" charset="0"/>
              </a:rPr>
              <a:t>різного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ступеня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важкості</a:t>
            </a:r>
            <a:r>
              <a:rPr lang="ru-RU" sz="2200" dirty="0">
                <a:latin typeface="Arial Narrow" panose="020B0606020202030204" pitchFamily="34" charset="0"/>
              </a:rPr>
              <a:t> через 6 </a:t>
            </a:r>
            <a:r>
              <a:rPr lang="ru-RU" sz="2200" dirty="0" err="1">
                <a:latin typeface="Arial Narrow" panose="020B0606020202030204" pitchFamily="34" charset="0"/>
              </a:rPr>
              <a:t>місяців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після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застосування</a:t>
            </a:r>
            <a:r>
              <a:rPr lang="ru-RU" sz="2200" dirty="0">
                <a:latin typeface="Arial Narrow" panose="020B0606020202030204" pitchFamily="34" charset="0"/>
              </a:rPr>
              <a:t> ЛКЛК та гелю з ГК. </a:t>
            </a:r>
            <a:r>
              <a:rPr lang="ru-RU" sz="2200" dirty="0" err="1">
                <a:latin typeface="Arial Narrow" panose="020B0606020202030204" pitchFamily="34" charset="0"/>
              </a:rPr>
              <a:t>Рівень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en-US" sz="2200" dirty="0">
                <a:latin typeface="Arial Narrow" panose="020B0606020202030204" pitchFamily="34" charset="0"/>
              </a:rPr>
              <a:t>SH-</a:t>
            </a:r>
            <a:r>
              <a:rPr lang="ru-RU" sz="2200" dirty="0" err="1">
                <a:latin typeface="Arial Narrow" panose="020B0606020202030204" pitchFamily="34" charset="0"/>
              </a:rPr>
              <a:t>груп</a:t>
            </a:r>
            <a:r>
              <a:rPr lang="ru-RU" sz="2200" dirty="0">
                <a:latin typeface="Arial Narrow" panose="020B0606020202030204" pitchFamily="34" charset="0"/>
              </a:rPr>
              <a:t> в РР у </a:t>
            </a:r>
            <a:r>
              <a:rPr lang="ru-RU" sz="2200" dirty="0" err="1">
                <a:latin typeface="Arial Narrow" panose="020B0606020202030204" pitchFamily="34" charset="0"/>
              </a:rPr>
              <a:t>хворих</a:t>
            </a:r>
            <a:r>
              <a:rPr lang="ru-RU" sz="2200" dirty="0">
                <a:latin typeface="Arial Narrow" panose="020B0606020202030204" pitchFamily="34" charset="0"/>
              </a:rPr>
              <a:t> на ГП початкового-І </a:t>
            </a:r>
            <a:r>
              <a:rPr lang="ru-RU" sz="2200" dirty="0" err="1">
                <a:latin typeface="Arial Narrow" panose="020B0606020202030204" pitchFamily="34" charset="0"/>
              </a:rPr>
              <a:t>ступеня</a:t>
            </a:r>
            <a:r>
              <a:rPr lang="ru-RU" sz="2200" dirty="0">
                <a:latin typeface="Arial Narrow" panose="020B0606020202030204" pitchFamily="34" charset="0"/>
              </a:rPr>
              <a:t> через 6 </a:t>
            </a:r>
            <a:r>
              <a:rPr lang="ru-RU" sz="2200" dirty="0" err="1">
                <a:latin typeface="Arial Narrow" panose="020B0606020202030204" pitchFamily="34" charset="0"/>
              </a:rPr>
              <a:t>місяців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знижався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відносно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показників</a:t>
            </a:r>
            <a:r>
              <a:rPr lang="ru-RU" sz="2200" dirty="0">
                <a:latin typeface="Arial Narrow" panose="020B0606020202030204" pitchFamily="34" charset="0"/>
              </a:rPr>
              <a:t> через 1 </a:t>
            </a:r>
            <a:r>
              <a:rPr lang="ru-RU" sz="2200" dirty="0" err="1">
                <a:latin typeface="Arial Narrow" panose="020B0606020202030204" pitchFamily="34" charset="0"/>
              </a:rPr>
              <a:t>місяць</a:t>
            </a:r>
            <a:r>
              <a:rPr lang="ru-RU" sz="2200" dirty="0">
                <a:latin typeface="Arial Narrow" panose="020B0606020202030204" pitchFamily="34" charset="0"/>
              </a:rPr>
              <a:t> як у </a:t>
            </a:r>
            <a:r>
              <a:rPr lang="ru-RU" sz="2200" dirty="0" err="1">
                <a:latin typeface="Arial Narrow" panose="020B0606020202030204" pitchFamily="34" charset="0"/>
              </a:rPr>
              <a:t>групі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хворих</a:t>
            </a:r>
            <a:r>
              <a:rPr lang="ru-RU" sz="2200" dirty="0">
                <a:latin typeface="Arial Narrow" panose="020B0606020202030204" pitchFamily="34" charset="0"/>
              </a:rPr>
              <a:t>, </a:t>
            </a:r>
            <a:r>
              <a:rPr lang="ru-RU" sz="2200" dirty="0" err="1">
                <a:latin typeface="Arial Narrow" panose="020B0606020202030204" pitchFamily="34" charset="0"/>
              </a:rPr>
              <a:t>що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лікувалися</a:t>
            </a:r>
            <a:r>
              <a:rPr lang="ru-RU" sz="2200" dirty="0">
                <a:latin typeface="Arial Narrow" panose="020B0606020202030204" pitchFamily="34" charset="0"/>
              </a:rPr>
              <a:t> з </a:t>
            </a:r>
            <a:r>
              <a:rPr lang="ru-RU" sz="2200" dirty="0" err="1">
                <a:latin typeface="Arial Narrow" panose="020B0606020202030204" pitchFamily="34" charset="0"/>
              </a:rPr>
              <a:t>місцевим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застосуванням</a:t>
            </a:r>
            <a:r>
              <a:rPr lang="ru-RU" sz="2200" dirty="0">
                <a:latin typeface="Arial Narrow" panose="020B0606020202030204" pitchFamily="34" charset="0"/>
              </a:rPr>
              <a:t> ЛКЛК (з 5,53 ± 0,21 до 5,25 ± 0,19 </a:t>
            </a:r>
            <a:r>
              <a:rPr lang="ru-RU" sz="2200" dirty="0" err="1">
                <a:latin typeface="Arial Narrow" panose="020B0606020202030204" pitchFamily="34" charset="0"/>
              </a:rPr>
              <a:t>мкмоль</a:t>
            </a:r>
            <a:r>
              <a:rPr lang="ru-RU" sz="2200" dirty="0">
                <a:latin typeface="Arial Narrow" panose="020B0606020202030204" pitchFamily="34" charset="0"/>
              </a:rPr>
              <a:t>/л, </a:t>
            </a:r>
            <a:r>
              <a:rPr lang="ru-RU" sz="2200" dirty="0" err="1">
                <a:latin typeface="Arial Narrow" panose="020B0606020202030204" pitchFamily="34" charset="0"/>
              </a:rPr>
              <a:t>зменшення</a:t>
            </a:r>
            <a:r>
              <a:rPr lang="ru-RU" sz="2200" dirty="0">
                <a:latin typeface="Arial Narrow" panose="020B0606020202030204" pitchFamily="34" charset="0"/>
              </a:rPr>
              <a:t> на 5 %, Р &gt; 0,05), так і у </a:t>
            </a:r>
            <a:r>
              <a:rPr lang="ru-RU" sz="2200" dirty="0" err="1">
                <a:latin typeface="Arial Narrow" panose="020B0606020202030204" pitchFamily="34" charset="0"/>
              </a:rPr>
              <a:t>хворих</a:t>
            </a:r>
            <a:r>
              <a:rPr lang="ru-RU" sz="2200" dirty="0">
                <a:latin typeface="Arial Narrow" panose="020B0606020202030204" pitchFamily="34" charset="0"/>
              </a:rPr>
              <a:t>, </a:t>
            </a:r>
            <a:r>
              <a:rPr lang="ru-RU" sz="2200" dirty="0" err="1">
                <a:latin typeface="Arial Narrow" panose="020B0606020202030204" pitchFamily="34" charset="0"/>
              </a:rPr>
              <a:t>яким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місцево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використовувався</a:t>
            </a:r>
            <a:r>
              <a:rPr lang="ru-RU" sz="2200" dirty="0">
                <a:latin typeface="Arial Narrow" panose="020B0606020202030204" pitchFamily="34" charset="0"/>
              </a:rPr>
              <a:t> гель з ГК (з 5,31 ± 0,19 до 5,01 ± 0,23 </a:t>
            </a:r>
            <a:r>
              <a:rPr lang="ru-RU" sz="2200" dirty="0" err="1">
                <a:latin typeface="Arial Narrow" panose="020B0606020202030204" pitchFamily="34" charset="0"/>
              </a:rPr>
              <a:t>мкмоль</a:t>
            </a:r>
            <a:r>
              <a:rPr lang="ru-RU" sz="2200" dirty="0">
                <a:latin typeface="Arial Narrow" panose="020B0606020202030204" pitchFamily="34" charset="0"/>
              </a:rPr>
              <a:t>/л, </a:t>
            </a:r>
            <a:r>
              <a:rPr lang="ru-RU" sz="2200" dirty="0" err="1">
                <a:latin typeface="Arial Narrow" panose="020B0606020202030204" pitchFamily="34" charset="0"/>
              </a:rPr>
              <a:t>зменшення</a:t>
            </a:r>
            <a:r>
              <a:rPr lang="ru-RU" sz="2200" dirty="0">
                <a:latin typeface="Arial Narrow" panose="020B0606020202030204" pitchFamily="34" charset="0"/>
              </a:rPr>
              <a:t> на 6 %, Р &gt; 0,05). При </a:t>
            </a:r>
            <a:r>
              <a:rPr lang="ru-RU" sz="2200" dirty="0" err="1">
                <a:latin typeface="Arial Narrow" panose="020B0606020202030204" pitchFamily="34" charset="0"/>
              </a:rPr>
              <a:t>використанні</a:t>
            </a:r>
            <a:r>
              <a:rPr lang="ru-RU" sz="2200" dirty="0">
                <a:latin typeface="Arial Narrow" panose="020B0606020202030204" pitchFamily="34" charset="0"/>
              </a:rPr>
              <a:t> ЛКЛК </a:t>
            </a:r>
            <a:r>
              <a:rPr lang="ru-RU" sz="2200" dirty="0" err="1">
                <a:latin typeface="Arial Narrow" panose="020B0606020202030204" pitchFamily="34" charset="0"/>
              </a:rPr>
              <a:t>рівень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en-US" sz="2200" dirty="0">
                <a:latin typeface="Arial Narrow" panose="020B0606020202030204" pitchFamily="34" charset="0"/>
              </a:rPr>
              <a:t>SH-</a:t>
            </a:r>
            <a:r>
              <a:rPr lang="ru-RU" sz="2200" dirty="0" err="1">
                <a:latin typeface="Arial Narrow" panose="020B0606020202030204" pitchFamily="34" charset="0"/>
              </a:rPr>
              <a:t>груп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був</a:t>
            </a:r>
            <a:r>
              <a:rPr lang="ru-RU" sz="2200" dirty="0">
                <a:latin typeface="Arial Narrow" panose="020B0606020202030204" pitchFamily="34" charset="0"/>
              </a:rPr>
              <a:t> на 10 % </a:t>
            </a:r>
            <a:r>
              <a:rPr lang="ru-RU" sz="2200" dirty="0" err="1">
                <a:latin typeface="Arial Narrow" panose="020B0606020202030204" pitchFamily="34" charset="0"/>
              </a:rPr>
              <a:t>вище</a:t>
            </a:r>
            <a:r>
              <a:rPr lang="ru-RU" sz="2200" dirty="0">
                <a:latin typeface="Arial Narrow" panose="020B0606020202030204" pitchFamily="34" charset="0"/>
              </a:rPr>
              <a:t> за норму (Р &gt; 0,05), а при </a:t>
            </a:r>
            <a:r>
              <a:rPr lang="ru-RU" sz="2200" dirty="0" err="1">
                <a:latin typeface="Arial Narrow" panose="020B0606020202030204" pitchFamily="34" charset="0"/>
              </a:rPr>
              <a:t>застосуванні</a:t>
            </a:r>
            <a:r>
              <a:rPr lang="ru-RU" sz="2200" dirty="0">
                <a:latin typeface="Arial Narrow" panose="020B0606020202030204" pitchFamily="34" charset="0"/>
              </a:rPr>
              <a:t> ГК – на 5 % (Р &gt; 0,05)</a:t>
            </a:r>
          </a:p>
          <a:p>
            <a:pPr algn="just"/>
            <a:r>
              <a:rPr lang="ru-RU" sz="2200" dirty="0">
                <a:latin typeface="Arial Narrow" panose="020B0606020202030204" pitchFamily="34" charset="0"/>
              </a:rPr>
              <a:t>Таким чином, через 6 </a:t>
            </a:r>
            <a:r>
              <a:rPr lang="ru-RU" sz="2200" dirty="0" err="1">
                <a:latin typeface="Arial Narrow" panose="020B0606020202030204" pitchFamily="34" charset="0"/>
              </a:rPr>
              <a:t>місяців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після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лікування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хворих</a:t>
            </a:r>
            <a:r>
              <a:rPr lang="ru-RU" sz="2200" dirty="0">
                <a:latin typeface="Arial Narrow" panose="020B0606020202030204" pitchFamily="34" charset="0"/>
              </a:rPr>
              <a:t> на ГП початкового-І </a:t>
            </a:r>
            <a:r>
              <a:rPr lang="ru-RU" sz="2200" dirty="0" err="1">
                <a:latin typeface="Arial Narrow" panose="020B0606020202030204" pitchFamily="34" charset="0"/>
              </a:rPr>
              <a:t>ступеня</a:t>
            </a:r>
            <a:r>
              <a:rPr lang="ru-RU" sz="2200" dirty="0">
                <a:latin typeface="Arial Narrow" panose="020B0606020202030204" pitchFamily="34" charset="0"/>
              </a:rPr>
              <a:t>, при </a:t>
            </a:r>
            <a:r>
              <a:rPr lang="ru-RU" sz="2200" dirty="0" err="1">
                <a:latin typeface="Arial Narrow" panose="020B0606020202030204" pitchFamily="34" charset="0"/>
              </a:rPr>
              <a:t>місцевому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використанні</a:t>
            </a:r>
            <a:r>
              <a:rPr lang="ru-RU" sz="2200" dirty="0">
                <a:latin typeface="Arial Narrow" panose="020B0606020202030204" pitchFamily="34" charset="0"/>
              </a:rPr>
              <a:t> гелю з ГК </a:t>
            </a:r>
            <a:r>
              <a:rPr lang="ru-RU" sz="2200" dirty="0" err="1">
                <a:latin typeface="Arial Narrow" panose="020B0606020202030204" pitchFamily="34" charset="0"/>
              </a:rPr>
              <a:t>рівень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en-US" sz="2200" dirty="0">
                <a:latin typeface="Arial Narrow" panose="020B0606020202030204" pitchFamily="34" charset="0"/>
              </a:rPr>
              <a:t>SH-</a:t>
            </a:r>
            <a:r>
              <a:rPr lang="ru-RU" sz="2200" dirty="0" err="1">
                <a:latin typeface="Arial Narrow" panose="020B0606020202030204" pitchFamily="34" charset="0"/>
              </a:rPr>
              <a:t>груп</a:t>
            </a:r>
            <a:r>
              <a:rPr lang="ru-RU" sz="2200" dirty="0">
                <a:latin typeface="Arial Narrow" panose="020B0606020202030204" pitchFamily="34" charset="0"/>
              </a:rPr>
              <a:t> у РР </a:t>
            </a:r>
            <a:r>
              <a:rPr lang="ru-RU" sz="2200" dirty="0" err="1">
                <a:latin typeface="Arial Narrow" panose="020B0606020202030204" pitchFamily="34" charset="0"/>
              </a:rPr>
              <a:t>невірогідно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був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підвищеним</a:t>
            </a:r>
            <a:r>
              <a:rPr lang="ru-RU" sz="2200" dirty="0">
                <a:latin typeface="Arial Narrow" panose="020B0606020202030204" pitchFamily="34" charset="0"/>
              </a:rPr>
              <a:t> у </a:t>
            </a:r>
            <a:r>
              <a:rPr lang="ru-RU" sz="2200" dirty="0" err="1">
                <a:latin typeface="Arial Narrow" panose="020B0606020202030204" pitchFamily="34" charset="0"/>
              </a:rPr>
              <a:t>порівнянні</a:t>
            </a:r>
            <a:r>
              <a:rPr lang="ru-RU" sz="2200" dirty="0">
                <a:latin typeface="Arial Narrow" panose="020B0606020202030204" pitchFamily="34" charset="0"/>
              </a:rPr>
              <a:t> з нормою. </a:t>
            </a:r>
            <a:r>
              <a:rPr lang="ru-RU" sz="2200" dirty="0" err="1">
                <a:latin typeface="Arial Narrow" panose="020B0606020202030204" pitchFamily="34" charset="0"/>
              </a:rPr>
              <a:t>Дія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кверцетину</a:t>
            </a:r>
            <a:r>
              <a:rPr lang="ru-RU" sz="2200" dirty="0">
                <a:latin typeface="Arial Narrow" panose="020B0606020202030204" pitchFamily="34" charset="0"/>
              </a:rPr>
              <a:t> на </a:t>
            </a:r>
            <a:r>
              <a:rPr lang="ru-RU" sz="2200" dirty="0" err="1">
                <a:latin typeface="Arial Narrow" panose="020B0606020202030204" pitchFamily="34" charset="0"/>
              </a:rPr>
              <a:t>рівень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en-US" sz="2200" dirty="0">
                <a:latin typeface="Arial Narrow" panose="020B0606020202030204" pitchFamily="34" charset="0"/>
              </a:rPr>
              <a:t>SH-</a:t>
            </a:r>
            <a:r>
              <a:rPr lang="ru-RU" sz="2200" dirty="0" err="1">
                <a:latin typeface="Arial Narrow" panose="020B0606020202030204" pitchFamily="34" charset="0"/>
              </a:rPr>
              <a:t>груп</a:t>
            </a:r>
            <a:r>
              <a:rPr lang="ru-RU" sz="2200" dirty="0">
                <a:latin typeface="Arial Narrow" panose="020B0606020202030204" pitchFamily="34" charset="0"/>
              </a:rPr>
              <a:t> через 6 </a:t>
            </a:r>
            <a:r>
              <a:rPr lang="ru-RU" sz="2200" dirty="0" err="1">
                <a:latin typeface="Arial Narrow" panose="020B0606020202030204" pitchFamily="34" charset="0"/>
              </a:rPr>
              <a:t>місяців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після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лікування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зберігається</a:t>
            </a:r>
            <a:r>
              <a:rPr lang="ru-RU" sz="2200" dirty="0">
                <a:latin typeface="Arial Narrow" panose="020B0606020202030204" pitchFamily="34" charset="0"/>
              </a:rPr>
              <a:t>. При </a:t>
            </a:r>
            <a:r>
              <a:rPr lang="ru-RU" sz="2200" dirty="0" err="1">
                <a:latin typeface="Arial Narrow" panose="020B0606020202030204" pitchFamily="34" charset="0"/>
              </a:rPr>
              <a:t>застосуванні</a:t>
            </a:r>
            <a:r>
              <a:rPr lang="ru-RU" sz="2200" dirty="0">
                <a:latin typeface="Arial Narrow" panose="020B0606020202030204" pitchFamily="34" charset="0"/>
              </a:rPr>
              <a:t> ЛКЛК </a:t>
            </a:r>
            <a:r>
              <a:rPr lang="ru-RU" sz="2200" dirty="0" err="1">
                <a:latin typeface="Arial Narrow" panose="020B0606020202030204" pitchFamily="34" charset="0"/>
              </a:rPr>
              <a:t>лікувальний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ефект</a:t>
            </a:r>
            <a:r>
              <a:rPr lang="ru-RU" sz="2200" dirty="0">
                <a:latin typeface="Arial Narrow" panose="020B0606020202030204" pitchFamily="34" charset="0"/>
              </a:rPr>
              <a:t> через 6 </a:t>
            </a:r>
            <a:r>
              <a:rPr lang="ru-RU" sz="2200" dirty="0" err="1">
                <a:latin typeface="Arial Narrow" panose="020B0606020202030204" pitchFamily="34" charset="0"/>
              </a:rPr>
              <a:t>місяців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теж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зберігається</a:t>
            </a:r>
            <a:r>
              <a:rPr lang="ru-RU" sz="2200" dirty="0">
                <a:latin typeface="Arial Narrow" panose="020B0606020202030204" pitchFamily="34" charset="0"/>
              </a:rPr>
              <a:t>, але </a:t>
            </a:r>
            <a:r>
              <a:rPr lang="ru-RU" sz="2200" dirty="0" err="1">
                <a:latin typeface="Arial Narrow" panose="020B0606020202030204" pitchFamily="34" charset="0"/>
              </a:rPr>
              <a:t>рівень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даного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показника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був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вище</a:t>
            </a:r>
            <a:r>
              <a:rPr lang="ru-RU" sz="2200" dirty="0">
                <a:latin typeface="Arial Narrow" panose="020B0606020202030204" pitchFamily="34" charset="0"/>
              </a:rPr>
              <a:t> на 5 % в </a:t>
            </a:r>
            <a:r>
              <a:rPr lang="ru-RU" sz="2200" dirty="0" err="1">
                <a:latin typeface="Arial Narrow" panose="020B0606020202030204" pitchFamily="34" charset="0"/>
              </a:rPr>
              <a:t>порівнянні</a:t>
            </a:r>
            <a:r>
              <a:rPr lang="ru-RU" sz="2200" dirty="0">
                <a:latin typeface="Arial Narrow" panose="020B0606020202030204" pitchFamily="34" charset="0"/>
              </a:rPr>
              <a:t> з </a:t>
            </a:r>
            <a:r>
              <a:rPr lang="ru-RU" sz="2200" dirty="0" err="1">
                <a:latin typeface="Arial Narrow" panose="020B0606020202030204" pitchFamily="34" charset="0"/>
              </a:rPr>
              <a:t>групою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хворих</a:t>
            </a:r>
            <a:r>
              <a:rPr lang="ru-RU" sz="2200" dirty="0">
                <a:latin typeface="Arial Narrow" panose="020B0606020202030204" pitchFamily="34" charset="0"/>
              </a:rPr>
              <a:t>, де </a:t>
            </a:r>
            <a:r>
              <a:rPr lang="ru-RU" sz="2200" dirty="0" err="1">
                <a:latin typeface="Arial Narrow" panose="020B0606020202030204" pitchFamily="34" charset="0"/>
              </a:rPr>
              <a:t>використовувалися</a:t>
            </a:r>
            <a:r>
              <a:rPr lang="ru-RU" sz="2200" dirty="0">
                <a:latin typeface="Arial Narrow" panose="020B0606020202030204" pitchFamily="34" charset="0"/>
              </a:rPr>
              <a:t> ГК</a:t>
            </a:r>
          </a:p>
          <a:p>
            <a:endParaRPr lang="ru-RU" dirty="0"/>
          </a:p>
        </p:txBody>
      </p:sp>
      <p:pic>
        <p:nvPicPr>
          <p:cNvPr id="4" name="Видео 3">
            <a:hlinkClick r:id="" action="ppaction://media"/>
            <a:extLst>
              <a:ext uri="{FF2B5EF4-FFF2-40B4-BE49-F238E27FC236}">
                <a16:creationId xmlns:a16="http://schemas.microsoft.com/office/drawing/2014/main" id="{978B90B4-AD8B-453D-85A9-D8F908DBA4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003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926"/>
    </mc:Choice>
    <mc:Fallback>
      <p:transition spd="slow" advTm="1209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E92B34-E464-44FC-8534-30CA2855B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123122"/>
          </a:xfrm>
        </p:spPr>
        <p:txBody>
          <a:bodyPr/>
          <a:lstStyle/>
          <a:p>
            <a:pPr algn="ctr"/>
            <a:r>
              <a:rPr lang="ru-RU" dirty="0" err="1">
                <a:solidFill>
                  <a:srgbClr val="FF0000"/>
                </a:solidFill>
              </a:rPr>
              <a:t>Результати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дослідження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C474F3-AA55-4EB1-AD51-B9B19A10D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878496"/>
            <a:ext cx="9839739" cy="3988904"/>
          </a:xfrm>
        </p:spPr>
        <p:txBody>
          <a:bodyPr>
            <a:noAutofit/>
          </a:bodyPr>
          <a:lstStyle/>
          <a:p>
            <a:pPr algn="just"/>
            <a:r>
              <a:rPr lang="ru-RU" sz="2400" dirty="0" err="1">
                <a:latin typeface="Arial Narrow" panose="020B0606020202030204" pitchFamily="34" charset="0"/>
              </a:rPr>
              <a:t>Аналіз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динаміки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підвищення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рівнів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SH-</a:t>
            </a:r>
            <a:r>
              <a:rPr lang="ru-RU" sz="2400" dirty="0" err="1">
                <a:latin typeface="Arial Narrow" panose="020B0606020202030204" pitchFamily="34" charset="0"/>
              </a:rPr>
              <a:t>груп</a:t>
            </a:r>
            <a:r>
              <a:rPr lang="ru-RU" sz="2400" dirty="0">
                <a:latin typeface="Arial Narrow" panose="020B0606020202030204" pitchFamily="34" charset="0"/>
              </a:rPr>
              <a:t> у РР у </a:t>
            </a:r>
            <a:r>
              <a:rPr lang="ru-RU" sz="2400" dirty="0" err="1">
                <a:latin typeface="Arial Narrow" panose="020B0606020202030204" pitchFamily="34" charset="0"/>
              </a:rPr>
              <a:t>хворих</a:t>
            </a:r>
            <a:r>
              <a:rPr lang="ru-RU" sz="2400" dirty="0">
                <a:latin typeface="Arial Narrow" panose="020B0606020202030204" pitchFamily="34" charset="0"/>
              </a:rPr>
              <a:t> на ГП при </a:t>
            </a:r>
            <a:r>
              <a:rPr lang="ru-RU" sz="2400" dirty="0" err="1">
                <a:latin typeface="Arial Narrow" panose="020B0606020202030204" pitchFamily="34" charset="0"/>
              </a:rPr>
              <a:t>лікуванні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різними</a:t>
            </a:r>
            <a:r>
              <a:rPr lang="ru-RU" sz="2400" dirty="0">
                <a:latin typeface="Arial Narrow" panose="020B0606020202030204" pitchFamily="34" charset="0"/>
              </a:rPr>
              <a:t> формами </a:t>
            </a:r>
            <a:r>
              <a:rPr lang="ru-RU" sz="2400" dirty="0" err="1">
                <a:latin typeface="Arial Narrow" panose="020B0606020202030204" pitchFamily="34" charset="0"/>
              </a:rPr>
              <a:t>кверцетину</a:t>
            </a:r>
            <a:r>
              <a:rPr lang="ru-RU" sz="2400" dirty="0">
                <a:latin typeface="Arial Narrow" panose="020B0606020202030204" pitchFamily="34" charset="0"/>
              </a:rPr>
              <a:t> показав, </a:t>
            </a:r>
            <a:r>
              <a:rPr lang="ru-RU" sz="2400" dirty="0" err="1">
                <a:latin typeface="Arial Narrow" panose="020B0606020202030204" pitchFamily="34" charset="0"/>
              </a:rPr>
              <a:t>що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залучення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його</a:t>
            </a:r>
            <a:r>
              <a:rPr lang="ru-RU" sz="2400" dirty="0">
                <a:latin typeface="Arial Narrow" panose="020B0606020202030204" pitchFamily="34" charset="0"/>
              </a:rPr>
              <a:t> в </a:t>
            </a:r>
            <a:r>
              <a:rPr lang="ru-RU" sz="2400" dirty="0" err="1">
                <a:latin typeface="Arial Narrow" panose="020B0606020202030204" pitchFamily="34" charset="0"/>
              </a:rPr>
              <a:t>ліпосоми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має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більш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виражений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ефект</a:t>
            </a:r>
            <a:r>
              <a:rPr lang="ru-RU" sz="2400" dirty="0">
                <a:latin typeface="Arial Narrow" panose="020B0606020202030204" pitchFamily="34" charset="0"/>
              </a:rPr>
              <a:t> у </a:t>
            </a:r>
            <a:r>
              <a:rPr lang="ru-RU" sz="2400" dirty="0" err="1">
                <a:latin typeface="Arial Narrow" panose="020B0606020202030204" pitchFamily="34" charset="0"/>
              </a:rPr>
              <a:t>віддалені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терміни</a:t>
            </a:r>
            <a:r>
              <a:rPr lang="ru-RU" sz="2400" dirty="0">
                <a:latin typeface="Arial Narrow" panose="020B0606020202030204" pitchFamily="34" charset="0"/>
              </a:rPr>
              <a:t>. </a:t>
            </a:r>
            <a:r>
              <a:rPr lang="ru-RU" sz="2400" dirty="0" err="1">
                <a:latin typeface="Arial Narrow" panose="020B0606020202030204" pitchFamily="34" charset="0"/>
              </a:rPr>
              <a:t>Застосування</a:t>
            </a:r>
            <a:r>
              <a:rPr lang="ru-RU" sz="2400" dirty="0">
                <a:latin typeface="Arial Narrow" panose="020B0606020202030204" pitchFamily="34" charset="0"/>
              </a:rPr>
              <a:t> ЛКЛК 2 рази на </a:t>
            </a:r>
            <a:r>
              <a:rPr lang="ru-RU" sz="2400" dirty="0" err="1">
                <a:latin typeface="Arial Narrow" panose="020B0606020202030204" pitchFamily="34" charset="0"/>
              </a:rPr>
              <a:t>рік</a:t>
            </a:r>
            <a:r>
              <a:rPr lang="ru-RU" sz="2400" dirty="0">
                <a:latin typeface="Arial Narrow" panose="020B0606020202030204" pitchFamily="34" charset="0"/>
              </a:rPr>
              <a:t> дозволило </a:t>
            </a:r>
            <a:r>
              <a:rPr lang="ru-RU" sz="2400" dirty="0" err="1">
                <a:latin typeface="Arial Narrow" panose="020B0606020202030204" pitchFamily="34" charset="0"/>
              </a:rPr>
              <a:t>підвищити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рівень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SH-</a:t>
            </a:r>
            <a:r>
              <a:rPr lang="ru-RU" sz="2400" dirty="0" err="1">
                <a:latin typeface="Arial Narrow" panose="020B0606020202030204" pitchFamily="34" charset="0"/>
              </a:rPr>
              <a:t>груп</a:t>
            </a:r>
            <a:r>
              <a:rPr lang="ru-RU" sz="2400" dirty="0">
                <a:latin typeface="Arial Narrow" panose="020B0606020202030204" pitchFamily="34" charset="0"/>
              </a:rPr>
              <a:t> у РР через 1 </a:t>
            </a:r>
            <a:r>
              <a:rPr lang="ru-RU" sz="2400" dirty="0" err="1">
                <a:latin typeface="Arial Narrow" panose="020B0606020202030204" pitchFamily="34" charset="0"/>
              </a:rPr>
              <a:t>рік</a:t>
            </a:r>
            <a:r>
              <a:rPr lang="ru-RU" sz="2400" dirty="0">
                <a:latin typeface="Arial Narrow" panose="020B0606020202030204" pitchFamily="34" charset="0"/>
              </a:rPr>
              <a:t> в </a:t>
            </a:r>
            <a:r>
              <a:rPr lang="ru-RU" sz="2400" dirty="0" err="1">
                <a:latin typeface="Arial Narrow" panose="020B0606020202030204" pitchFamily="34" charset="0"/>
              </a:rPr>
              <a:t>усіх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групах</a:t>
            </a:r>
            <a:r>
              <a:rPr lang="ru-RU" sz="2400" dirty="0">
                <a:latin typeface="Arial Narrow" panose="020B0606020202030204" pitchFamily="34" charset="0"/>
              </a:rPr>
              <a:t>. Так, при початковому-І </a:t>
            </a:r>
            <a:r>
              <a:rPr lang="ru-RU" sz="2400" dirty="0" err="1">
                <a:latin typeface="Arial Narrow" panose="020B0606020202030204" pitchFamily="34" charset="0"/>
              </a:rPr>
              <a:t>ступені</a:t>
            </a:r>
            <a:r>
              <a:rPr lang="ru-RU" sz="2400" dirty="0">
                <a:latin typeface="Arial Narrow" panose="020B0606020202030204" pitchFamily="34" charset="0"/>
              </a:rPr>
              <a:t> ГП </a:t>
            </a:r>
            <a:r>
              <a:rPr lang="ru-RU" sz="2400" dirty="0" err="1">
                <a:latin typeface="Arial Narrow" panose="020B0606020202030204" pitchFamily="34" charset="0"/>
              </a:rPr>
              <a:t>рівень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SH-</a:t>
            </a:r>
            <a:r>
              <a:rPr lang="ru-RU" sz="2400" dirty="0" err="1">
                <a:latin typeface="Arial Narrow" panose="020B0606020202030204" pitchFamily="34" charset="0"/>
              </a:rPr>
              <a:t>груп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був</a:t>
            </a:r>
            <a:r>
              <a:rPr lang="ru-RU" sz="2400" dirty="0">
                <a:latin typeface="Arial Narrow" panose="020B0606020202030204" pitchFamily="34" charset="0"/>
              </a:rPr>
              <a:t> на 12 % </a:t>
            </a:r>
            <a:r>
              <a:rPr lang="ru-RU" sz="2400" dirty="0" err="1">
                <a:latin typeface="Arial Narrow" panose="020B0606020202030204" pitchFamily="34" charset="0"/>
              </a:rPr>
              <a:t>вище</a:t>
            </a:r>
            <a:r>
              <a:rPr lang="ru-RU" sz="2400" dirty="0">
                <a:latin typeface="Arial Narrow" panose="020B0606020202030204" pitchFamily="34" charset="0"/>
              </a:rPr>
              <a:t> контролю (Р &lt; 0,05), при І-ІІ </a:t>
            </a:r>
            <a:r>
              <a:rPr lang="ru-RU" sz="2400" dirty="0" err="1">
                <a:latin typeface="Arial Narrow" panose="020B0606020202030204" pitchFamily="34" charset="0"/>
              </a:rPr>
              <a:t>ступені</a:t>
            </a:r>
            <a:r>
              <a:rPr lang="ru-RU" sz="2400" dirty="0">
                <a:latin typeface="Arial Narrow" panose="020B0606020202030204" pitchFamily="34" charset="0"/>
              </a:rPr>
              <a:t> – </a:t>
            </a:r>
            <a:r>
              <a:rPr lang="ru-RU" sz="2400" dirty="0" err="1">
                <a:latin typeface="Arial Narrow" panose="020B0606020202030204" pitchFamily="34" charset="0"/>
              </a:rPr>
              <a:t>вище</a:t>
            </a:r>
            <a:r>
              <a:rPr lang="ru-RU" sz="2400" dirty="0">
                <a:latin typeface="Arial Narrow" panose="020B0606020202030204" pitchFamily="34" charset="0"/>
              </a:rPr>
              <a:t> на 3 % (Р &gt; 0,05), при ІІ </a:t>
            </a:r>
            <a:r>
              <a:rPr lang="ru-RU" sz="2400" dirty="0" err="1">
                <a:latin typeface="Arial Narrow" panose="020B0606020202030204" pitchFamily="34" charset="0"/>
              </a:rPr>
              <a:t>ступені</a:t>
            </a:r>
            <a:r>
              <a:rPr lang="ru-RU" sz="2400" dirty="0">
                <a:latin typeface="Arial Narrow" panose="020B0606020202030204" pitchFamily="34" charset="0"/>
              </a:rPr>
              <a:t> – </a:t>
            </a:r>
            <a:r>
              <a:rPr lang="ru-RU" sz="2400" dirty="0" err="1">
                <a:latin typeface="Arial Narrow" panose="020B0606020202030204" pitchFamily="34" charset="0"/>
              </a:rPr>
              <a:t>вище</a:t>
            </a:r>
            <a:r>
              <a:rPr lang="ru-RU" sz="2400" dirty="0">
                <a:latin typeface="Arial Narrow" panose="020B0606020202030204" pitchFamily="34" charset="0"/>
              </a:rPr>
              <a:t> на 2 % (Р &gt; 0,05). </a:t>
            </a:r>
            <a:r>
              <a:rPr lang="ru-RU" sz="2400" dirty="0" err="1">
                <a:latin typeface="Arial Narrow" panose="020B0606020202030204" pitchFamily="34" charset="0"/>
              </a:rPr>
              <a:t>Використання</a:t>
            </a:r>
            <a:r>
              <a:rPr lang="ru-RU" sz="2400" dirty="0">
                <a:latin typeface="Arial Narrow" panose="020B0606020202030204" pitchFamily="34" charset="0"/>
              </a:rPr>
              <a:t> гелю з ГК </a:t>
            </a:r>
            <a:r>
              <a:rPr lang="ru-RU" sz="2400" dirty="0" err="1">
                <a:latin typeface="Arial Narrow" panose="020B0606020202030204" pitchFamily="34" charset="0"/>
              </a:rPr>
              <a:t>підвищувало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цей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показник</a:t>
            </a:r>
            <a:r>
              <a:rPr lang="ru-RU" sz="2400" dirty="0">
                <a:latin typeface="Arial Narrow" panose="020B0606020202030204" pitchFamily="34" charset="0"/>
              </a:rPr>
              <a:t>, але не так </a:t>
            </a:r>
            <a:r>
              <a:rPr lang="ru-RU" sz="2400" dirty="0" err="1">
                <a:latin typeface="Arial Narrow" panose="020B0606020202030204" pitchFamily="34" charset="0"/>
              </a:rPr>
              <a:t>ефективно</a:t>
            </a:r>
            <a:r>
              <a:rPr lang="ru-RU" sz="2400" dirty="0">
                <a:latin typeface="Arial Narrow" panose="020B0606020202030204" pitchFamily="34" charset="0"/>
              </a:rPr>
              <a:t>. </a:t>
            </a:r>
            <a:r>
              <a:rPr lang="ru-RU" sz="2400" dirty="0" err="1">
                <a:latin typeface="Arial Narrow" panose="020B0606020202030204" pitchFamily="34" charset="0"/>
              </a:rPr>
              <a:t>Після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лікування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хворих</a:t>
            </a:r>
            <a:r>
              <a:rPr lang="ru-RU" sz="2400" dirty="0">
                <a:latin typeface="Arial Narrow" panose="020B0606020202030204" pitchFamily="34" charset="0"/>
              </a:rPr>
              <a:t> на ГП початкового-І </a:t>
            </a:r>
            <a:r>
              <a:rPr lang="ru-RU" sz="2400" dirty="0" err="1">
                <a:latin typeface="Arial Narrow" panose="020B0606020202030204" pitchFamily="34" charset="0"/>
              </a:rPr>
              <a:t>ступеня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спостерігалося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збільшення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рівнів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SH-</a:t>
            </a:r>
            <a:r>
              <a:rPr lang="ru-RU" sz="2400" dirty="0" err="1">
                <a:latin typeface="Arial Narrow" panose="020B0606020202030204" pitchFamily="34" charset="0"/>
              </a:rPr>
              <a:t>груп</a:t>
            </a:r>
            <a:r>
              <a:rPr lang="ru-RU" sz="2400" dirty="0">
                <a:latin typeface="Arial Narrow" panose="020B0606020202030204" pitchFamily="34" charset="0"/>
              </a:rPr>
              <a:t> у РР – де вони </a:t>
            </a:r>
            <a:r>
              <a:rPr lang="ru-RU" sz="2400" dirty="0" err="1">
                <a:latin typeface="Arial Narrow" panose="020B0606020202030204" pitchFamily="34" charset="0"/>
              </a:rPr>
              <a:t>були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невірогідно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вище</a:t>
            </a:r>
            <a:r>
              <a:rPr lang="ru-RU" sz="2400" dirty="0">
                <a:latin typeface="Arial Narrow" panose="020B0606020202030204" pitchFamily="34" charset="0"/>
              </a:rPr>
              <a:t> контролю на 4 % (Р &gt; 0,05), при І-ІІ – не </a:t>
            </a:r>
            <a:r>
              <a:rPr lang="ru-RU" sz="2400" dirty="0" err="1">
                <a:latin typeface="Arial Narrow" panose="020B0606020202030204" pitchFamily="34" charset="0"/>
              </a:rPr>
              <a:t>змінювався</a:t>
            </a:r>
            <a:r>
              <a:rPr lang="ru-RU" sz="2400" dirty="0">
                <a:latin typeface="Arial Narrow" panose="020B0606020202030204" pitchFamily="34" charset="0"/>
              </a:rPr>
              <a:t> (Р &gt; 0,05), а при ІІ </a:t>
            </a:r>
            <a:r>
              <a:rPr lang="ru-RU" sz="2400" dirty="0" err="1">
                <a:latin typeface="Arial Narrow" panose="020B0606020202030204" pitchFamily="34" charset="0"/>
              </a:rPr>
              <a:t>ступені</a:t>
            </a:r>
            <a:r>
              <a:rPr lang="ru-RU" sz="2400" dirty="0">
                <a:latin typeface="Arial Narrow" panose="020B0606020202030204" pitchFamily="34" charset="0"/>
              </a:rPr>
              <a:t> – на 4 % </a:t>
            </a:r>
            <a:r>
              <a:rPr lang="ru-RU" sz="2400" dirty="0" err="1">
                <a:latin typeface="Arial Narrow" panose="020B0606020202030204" pitchFamily="34" charset="0"/>
              </a:rPr>
              <a:t>нижче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норми</a:t>
            </a:r>
            <a:r>
              <a:rPr lang="ru-RU" sz="2400" dirty="0">
                <a:latin typeface="Arial Narrow" panose="020B0606020202030204" pitchFamily="34" charset="0"/>
              </a:rPr>
              <a:t> (Р &gt; 0,05)</a:t>
            </a:r>
          </a:p>
        </p:txBody>
      </p:sp>
      <p:pic>
        <p:nvPicPr>
          <p:cNvPr id="4" name="Видео 3">
            <a:hlinkClick r:id="" action="ppaction://media"/>
            <a:extLst>
              <a:ext uri="{FF2B5EF4-FFF2-40B4-BE49-F238E27FC236}">
                <a16:creationId xmlns:a16="http://schemas.microsoft.com/office/drawing/2014/main" id="{A7C93A78-0706-4608-8002-8ADA2B6BD2F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854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386"/>
    </mc:Choice>
    <mc:Fallback>
      <p:transition spd="slow" advTm="72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A5E8A8-0ACE-497F-AA5A-01A1D8487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712" y="755374"/>
            <a:ext cx="10074323" cy="1247305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Мал. 1.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Зміни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рівня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SH-</a:t>
            </a:r>
            <a:r>
              <a:rPr lang="uk-UA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ротовій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рідині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лікування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та через 1, 6 і 12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місяців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після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лікування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хворих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 ГП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хронічного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перебігу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початкового-І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ступеня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тяжкості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І-ІІ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ступеня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тяжкості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та ІІ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ступеня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тяжкості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застосуванні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ЛКЛК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75AB54CD-504C-4E14-9B79-29B2D8D084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2416993"/>
              </p:ext>
            </p:extLst>
          </p:nvPr>
        </p:nvGraphicFramePr>
        <p:xfrm>
          <a:off x="2776868" y="2476870"/>
          <a:ext cx="7383132" cy="3661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Объект 8">
            <a:extLst>
              <a:ext uri="{FF2B5EF4-FFF2-40B4-BE49-F238E27FC236}">
                <a16:creationId xmlns:a16="http://schemas.microsoft.com/office/drawing/2014/main" id="{B977C4DF-275B-427E-B5C4-FE4015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799" y="1878495"/>
            <a:ext cx="10074323" cy="4621695"/>
          </a:xfrm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5400000" algn="t" rotWithShape="0">
              <a:schemeClr val="tx2">
                <a:lumMod val="25000"/>
                <a:lumOff val="75000"/>
                <a:alpha val="40000"/>
              </a:schemeClr>
            </a:outerShdw>
          </a:effectLst>
        </p:spPr>
        <p:txBody>
          <a:bodyPr/>
          <a:lstStyle/>
          <a:p>
            <a:endParaRPr lang="ru-RU" dirty="0"/>
          </a:p>
        </p:txBody>
      </p:sp>
      <p:pic>
        <p:nvPicPr>
          <p:cNvPr id="3" name="Видео 2">
            <a:hlinkClick r:id="" action="ppaction://media"/>
            <a:extLst>
              <a:ext uri="{FF2B5EF4-FFF2-40B4-BE49-F238E27FC236}">
                <a16:creationId xmlns:a16="http://schemas.microsoft.com/office/drawing/2014/main" id="{CB883FE7-61F0-46AF-B73E-A68747C747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685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504"/>
    </mc:Choice>
    <mc:Fallback>
      <p:transition spd="slow" advTm="385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5B4D5F-3680-4981-82EB-BE9CB12B1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625" y="417444"/>
            <a:ext cx="10068339" cy="1420236"/>
          </a:xfrm>
        </p:spPr>
        <p:txBody>
          <a:bodyPr>
            <a:noAutofit/>
          </a:bodyPr>
          <a:lstStyle/>
          <a:p>
            <a:pPr algn="just"/>
            <a:r>
              <a:rPr lang="uk-UA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Мал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. 2.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Зміни рівня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SH-</a:t>
            </a:r>
            <a:r>
              <a:rPr lang="uk-UA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 ротовій рідині до лікування та через 1, 6 і 12 місяців після лікування хворих з ГП хронічного перебігу початкового-І ступеня тяжкості, І-ІІ ступеня тяжкості та ІІ ступеня тяжкості при застосуванні </a:t>
            </a:r>
            <a:r>
              <a:rPr lang="uk-UA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гранул </a:t>
            </a:r>
            <a:r>
              <a:rPr lang="uk-UA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кверцетину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E6E50BFD-9AC2-4B7A-803E-DAD7AFA9A7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8156817"/>
              </p:ext>
            </p:extLst>
          </p:nvPr>
        </p:nvGraphicFramePr>
        <p:xfrm>
          <a:off x="1371600" y="1739348"/>
          <a:ext cx="9601200" cy="4128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Видео 2">
            <a:hlinkClick r:id="" action="ppaction://media"/>
            <a:extLst>
              <a:ext uri="{FF2B5EF4-FFF2-40B4-BE49-F238E27FC236}">
                <a16:creationId xmlns:a16="http://schemas.microsoft.com/office/drawing/2014/main" id="{700B66A3-AFFF-46E6-AB7D-CCC569CE2FF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095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410"/>
    </mc:Choice>
    <mc:Fallback>
      <p:transition spd="slow" advTm="564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31066B-1A7F-4A29-B4D7-6B6D16C19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382556"/>
            <a:ext cx="10189029" cy="886951"/>
          </a:xfrm>
        </p:spPr>
        <p:txBody>
          <a:bodyPr>
            <a:normAutofit/>
          </a:bodyPr>
          <a:lstStyle/>
          <a:p>
            <a:pPr algn="ctr"/>
            <a:r>
              <a:rPr lang="uk-UA" sz="4000" dirty="0">
                <a:solidFill>
                  <a:srgbClr val="FF0000"/>
                </a:solidFill>
                <a:latin typeface="Arial Black" panose="020B0A04020102020204" pitchFamily="34" charset="0"/>
              </a:rPr>
              <a:t>Висновки</a:t>
            </a:r>
            <a:endParaRPr lang="ru-RU" sz="4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803847-FA67-40D4-BCF5-9074D970E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136343"/>
            <a:ext cx="10495723" cy="4731058"/>
          </a:xfrm>
        </p:spPr>
        <p:txBody>
          <a:bodyPr>
            <a:noAutofit/>
          </a:bodyPr>
          <a:lstStyle/>
          <a:p>
            <a:pPr indent="43180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1.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Застосування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ЛКЛК 2 рази на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рік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дозволило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підвищити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рівень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Arial Narrow" panose="020B0606020202030204" pitchFamily="34" charset="0"/>
                <a:ea typeface="Times New Roman" panose="02020603050405020304" pitchFamily="18" charset="0"/>
              </a:rPr>
              <a:t>SH-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груп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у РР через 1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рік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в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усіх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групах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. Так, при початковому-І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ступені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ГП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рівень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Arial Narrow" panose="020B0606020202030204" pitchFamily="34" charset="0"/>
                <a:ea typeface="Times New Roman" panose="02020603050405020304" pitchFamily="18" charset="0"/>
              </a:rPr>
              <a:t>SH-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груп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був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на 12 %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вище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контролю (Р &lt; 0,05), при І-ІІ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ступені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–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вище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на 3 % (Р &gt; 0,05), при ІІ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ступені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–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вище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на 2 % (Р &gt; 0,05).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Використання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гелю з ГК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підвищувало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цей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показник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, але не так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ефективно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Після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лікування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хворих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на ГП початкового-І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ступеня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спостерігалося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збільшення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рівнів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Arial Narrow" panose="020B0606020202030204" pitchFamily="34" charset="0"/>
                <a:ea typeface="Times New Roman" panose="02020603050405020304" pitchFamily="18" charset="0"/>
              </a:rPr>
              <a:t>SH-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груп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у РР – де вони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були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невірогідно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вище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контролю на 4 % (Р &gt; 0,05), при І-ІІ – не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змінювався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(Р &gt; 0,05), а при ІІ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ступені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– на 4 %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нижче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норми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(Р &gt; 0,05)</a:t>
            </a:r>
          </a:p>
          <a:p>
            <a:pPr indent="43180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2.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Антиоксидантні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ефекти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ліпосомальної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форми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кверцетину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переважають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такі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у гранул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кверцетину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що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не є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залученими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у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ліпосомальну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оболонку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що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надає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можливість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вважати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ведучим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у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механізмах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реалізації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різних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ефектів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кверцетину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-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захист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його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ліпосомальною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оболонкою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від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пошкоджуючої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дії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різних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біологічних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речовин</a:t>
            </a:r>
            <a:endParaRPr lang="ru-RU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4" name="Видео 3">
            <a:hlinkClick r:id="" action="ppaction://media"/>
            <a:extLst>
              <a:ext uri="{FF2B5EF4-FFF2-40B4-BE49-F238E27FC236}">
                <a16:creationId xmlns:a16="http://schemas.microsoft.com/office/drawing/2014/main" id="{7DE9DB15-BBB7-48B8-97F4-3641C23D7C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87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698"/>
    </mc:Choice>
    <mc:Fallback>
      <p:transition spd="slow" advTm="916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75C4DA-447B-4643-B206-2763CCA469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50" y="0"/>
            <a:ext cx="10413044" cy="691618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5E8E87D-357A-4FF4-B688-37456265DEE2}"/>
              </a:ext>
            </a:extLst>
          </p:cNvPr>
          <p:cNvSpPr/>
          <p:nvPr/>
        </p:nvSpPr>
        <p:spPr>
          <a:xfrm>
            <a:off x="3699029" y="75461"/>
            <a:ext cx="4793942" cy="9144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ДЯКУЮ ЗА УВАГУ!!!</a:t>
            </a:r>
            <a:endParaRPr lang="ru-RU" sz="2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5C8AD9B1-EA57-49D0-A14E-E9901B1A566B}"/>
              </a:ext>
            </a:extLst>
          </p:cNvPr>
          <p:cNvSpPr/>
          <p:nvPr/>
        </p:nvSpPr>
        <p:spPr>
          <a:xfrm>
            <a:off x="2352583" y="989861"/>
            <a:ext cx="7759083" cy="117629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«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довге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ним </a:t>
            </a:r>
            <a:r>
              <a:rPr lang="ru-RU" dirty="0" err="1"/>
              <a:t>уміло</a:t>
            </a:r>
            <a:r>
              <a:rPr lang="ru-RU" dirty="0"/>
              <a:t> </a:t>
            </a:r>
            <a:r>
              <a:rPr lang="ru-RU" dirty="0" err="1"/>
              <a:t>користуватися</a:t>
            </a:r>
            <a:r>
              <a:rPr lang="ru-RU" dirty="0"/>
              <a:t>»</a:t>
            </a:r>
          </a:p>
          <a:p>
            <a:pPr algn="ctr"/>
            <a:r>
              <a:rPr lang="ru-RU" dirty="0"/>
              <a:t>Сенека</a:t>
            </a:r>
          </a:p>
        </p:txBody>
      </p:sp>
      <p:pic>
        <p:nvPicPr>
          <p:cNvPr id="2" name="Видео 1">
            <a:hlinkClick r:id="" action="ppaction://media"/>
            <a:extLst>
              <a:ext uri="{FF2B5EF4-FFF2-40B4-BE49-F238E27FC236}">
                <a16:creationId xmlns:a16="http://schemas.microsoft.com/office/drawing/2014/main" id="{704DD2C1-E4AA-4A57-9C8B-1ADBC338660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987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795"/>
    </mc:Choice>
    <mc:Fallback>
      <p:transition spd="slow" advTm="217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F6D7D0-9C5C-41D9-B7FD-60A4867FD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D56028-CCF9-49BB-86EA-620EBCFC1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474237"/>
            <a:ext cx="4749283" cy="5035894"/>
          </a:xfrm>
        </p:spPr>
        <p:txBody>
          <a:bodyPr>
            <a:normAutofit fontScale="55000" lnSpcReduction="20000"/>
          </a:bodyPr>
          <a:lstStyle/>
          <a:p>
            <a:pPr indent="431800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Захворювання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тканин пародонту -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це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інфекційні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захворювання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викликані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пародонтопатогенними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опортуністичними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бактеріями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об’єднаними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в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біоплівку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Спеціалізована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бактеріальна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екосистема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-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біоплівка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забезпечує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життєздатність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збереження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складових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її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мікроорганізмів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і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збільшення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загальної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популяції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, а з часом до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змін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видового складу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мікроорганізмів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. Ряд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захворювань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з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тривалим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хронічним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перебігом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погано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піддається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лікарській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терапії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вимагає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призначення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різних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комбінованих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препаратів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і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методів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медикаментозної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терапії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. Одним з таких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захворювань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є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генералізований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пародонтит (ГП). ГП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хронічного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перебігу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формує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вогнища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хронічної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інфекції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в </a:t>
            </a:r>
            <a:r>
              <a:rPr lang="ru-RU" sz="3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порожнині</a:t>
            </a:r>
            <a:r>
              <a:rPr lang="ru-RU" sz="3200" dirty="0">
                <a:latin typeface="Arial Narrow" panose="020B0606020202030204" pitchFamily="34" charset="0"/>
                <a:ea typeface="Times New Roman" panose="02020603050405020304" pitchFamily="18" charset="0"/>
              </a:rPr>
              <a:t> рота. </a:t>
            </a:r>
            <a:endParaRPr lang="ru-RU" sz="24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32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CE0786A-A5B1-4336-ADAF-C093AF7951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4" t="30807" r="28308" b="23469"/>
          <a:stretch/>
        </p:blipFill>
        <p:spPr>
          <a:xfrm>
            <a:off x="6172200" y="1793843"/>
            <a:ext cx="5934840" cy="3270313"/>
          </a:xfrm>
          <a:prstGeom prst="rect">
            <a:avLst/>
          </a:prstGeom>
          <a:ln w="57150">
            <a:solidFill>
              <a:srgbClr val="00B050"/>
            </a:solidFill>
          </a:ln>
          <a:effectLst>
            <a:outerShdw blurRad="50800" dist="50800" dir="5400000" algn="ctr" rotWithShape="0">
              <a:srgbClr val="00B050"/>
            </a:outerShdw>
          </a:effectLst>
        </p:spPr>
      </p:pic>
      <p:pic>
        <p:nvPicPr>
          <p:cNvPr id="4" name="Видео 3">
            <a:hlinkClick r:id="" action="ppaction://media"/>
            <a:extLst>
              <a:ext uri="{FF2B5EF4-FFF2-40B4-BE49-F238E27FC236}">
                <a16:creationId xmlns:a16="http://schemas.microsoft.com/office/drawing/2014/main" id="{C358447F-DB4D-4077-8FCE-53F4C6A8712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760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418"/>
    </mc:Choice>
    <mc:Fallback>
      <p:transition spd="slow" advTm="524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0FB6F8-2E34-4F9A-BD69-64D54A74B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5BED10-6B5A-48BD-A698-67C0AEFF2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673" y="596349"/>
            <a:ext cx="5178490" cy="5874026"/>
          </a:xfrm>
        </p:spPr>
        <p:txBody>
          <a:bodyPr>
            <a:normAutofit fontScale="92500" lnSpcReduction="20000"/>
          </a:bodyPr>
          <a:lstStyle/>
          <a:p>
            <a:pPr indent="431800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Невід'ємною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частиною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мікробіоти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порожнини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рота є нормальна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мікрофлора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. Вона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постійно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піддається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атаці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будь-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якими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факторами,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забезпечуючи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колонізаційну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резистентність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. У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розвитку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захворювань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пародонтасімбіонти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і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умовно-патогенні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мікроорганізми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відіграють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провідну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роль. </a:t>
            </a:r>
          </a:p>
          <a:p>
            <a:pPr indent="431800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В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даний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час 95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відсотків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усіх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нових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потенційних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терапевтичних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засобів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мають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погані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фармакокінетичні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та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біофармацевтичні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властивості</a:t>
            </a:r>
            <a:r>
              <a:rPr lang="ru-RU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E85E04-E080-464E-A68E-BE884E8BCC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04" t="9722" r="7180" b="9722"/>
          <a:stretch/>
        </p:blipFill>
        <p:spPr>
          <a:xfrm>
            <a:off x="6679096" y="2007705"/>
            <a:ext cx="4807061" cy="3051313"/>
          </a:xfrm>
          <a:prstGeom prst="rect">
            <a:avLst/>
          </a:prstGeom>
          <a:solidFill>
            <a:schemeClr val="bg2"/>
          </a:solidFill>
          <a:ln w="63500">
            <a:solidFill>
              <a:schemeClr val="accent4">
                <a:lumMod val="75000"/>
              </a:schemeClr>
            </a:solidFill>
          </a:ln>
        </p:spPr>
      </p:pic>
      <p:pic>
        <p:nvPicPr>
          <p:cNvPr id="5" name="Видео 4">
            <a:hlinkClick r:id="" action="ppaction://media"/>
            <a:extLst>
              <a:ext uri="{FF2B5EF4-FFF2-40B4-BE49-F238E27FC236}">
                <a16:creationId xmlns:a16="http://schemas.microsoft.com/office/drawing/2014/main" id="{904AFC25-77EA-42D2-AE7F-A5EE9AA05A9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554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990"/>
    </mc:Choice>
    <mc:Fallback>
      <p:transition spd="slow" advTm="369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4478B0-914A-43B5-85A0-70694B941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0E1334-AB78-4A90-BF5A-267050515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315" y="568172"/>
            <a:ext cx="5849998" cy="5951898"/>
          </a:xfrm>
        </p:spPr>
        <p:txBody>
          <a:bodyPr>
            <a:noAutofit/>
          </a:bodyPr>
          <a:lstStyle/>
          <a:p>
            <a:pPr algn="just"/>
            <a:r>
              <a:rPr lang="ru-RU" dirty="0" err="1">
                <a:latin typeface="Arial Narrow" panose="020B0606020202030204" pitchFamily="34" charset="0"/>
              </a:rPr>
              <a:t>Сучасне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переважне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сприйняття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нанорозмірних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ліпідних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артефактів</a:t>
            </a:r>
            <a:r>
              <a:rPr lang="ru-RU" dirty="0">
                <a:latin typeface="Arial Narrow" panose="020B0606020202030204" pitchFamily="34" charset="0"/>
              </a:rPr>
              <a:t> – </a:t>
            </a:r>
            <a:r>
              <a:rPr lang="ru-RU" dirty="0" err="1">
                <a:latin typeface="Arial Narrow" panose="020B0606020202030204" pitchFamily="34" charset="0"/>
              </a:rPr>
              <a:t>ліпосом</a:t>
            </a:r>
            <a:r>
              <a:rPr lang="ru-RU" dirty="0">
                <a:latin typeface="Arial Narrow" panose="020B0606020202030204" pitchFamily="34" charset="0"/>
              </a:rPr>
              <a:t> як систем транспорту </a:t>
            </a:r>
            <a:r>
              <a:rPr lang="ru-RU" dirty="0" err="1">
                <a:latin typeface="Arial Narrow" panose="020B0606020202030204" pitchFamily="34" charset="0"/>
              </a:rPr>
              <a:t>ліків</a:t>
            </a:r>
            <a:r>
              <a:rPr lang="ru-RU" dirty="0">
                <a:latin typeface="Arial Narrow" panose="020B0606020202030204" pitchFamily="34" charset="0"/>
              </a:rPr>
              <a:t> (</a:t>
            </a:r>
            <a:r>
              <a:rPr lang="en-US" dirty="0">
                <a:latin typeface="Arial Narrow" panose="020B0606020202030204" pitchFamily="34" charset="0"/>
              </a:rPr>
              <a:t>DDS - drug delivery system), </a:t>
            </a:r>
            <a:r>
              <a:rPr lang="ru-RU" dirty="0" err="1">
                <a:latin typeface="Arial Narrow" panose="020B0606020202030204" pitchFamily="34" charset="0"/>
              </a:rPr>
              <a:t>що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ґрунтується</a:t>
            </a:r>
            <a:r>
              <a:rPr lang="ru-RU" dirty="0">
                <a:latin typeface="Arial Narrow" panose="020B0606020202030204" pitchFamily="34" charset="0"/>
              </a:rPr>
              <a:t> на </a:t>
            </a:r>
            <a:r>
              <a:rPr lang="ru-RU" dirty="0" err="1">
                <a:latin typeface="Arial Narrow" panose="020B0606020202030204" pitchFamily="34" charset="0"/>
              </a:rPr>
              <a:t>здатності</a:t>
            </a:r>
            <a:r>
              <a:rPr lang="ru-RU" dirty="0">
                <a:latin typeface="Arial Narrow" panose="020B0606020202030204" pitchFamily="34" charset="0"/>
              </a:rPr>
              <a:t> до </a:t>
            </a:r>
            <a:r>
              <a:rPr lang="ru-RU" dirty="0" err="1">
                <a:latin typeface="Arial Narrow" panose="020B0606020202030204" pitchFamily="34" charset="0"/>
              </a:rPr>
              <a:t>універсальної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інкорпорації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активних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фармацевтичних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інгредієнтів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сформувалось</a:t>
            </a:r>
            <a:r>
              <a:rPr lang="ru-RU" dirty="0">
                <a:latin typeface="Arial Narrow" panose="020B0606020202030204" pitchFamily="34" charset="0"/>
              </a:rPr>
              <a:t> у </a:t>
            </a:r>
            <a:r>
              <a:rPr lang="ru-RU" dirty="0" err="1">
                <a:latin typeface="Arial Narrow" panose="020B0606020202030204" pitchFamily="34" charset="0"/>
              </a:rPr>
              <a:t>процесі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створення</a:t>
            </a:r>
            <a:r>
              <a:rPr lang="ru-RU" dirty="0">
                <a:latin typeface="Arial Narrow" panose="020B0606020202030204" pitchFamily="34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</a:rPr>
              <a:t>клінічного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застосування</a:t>
            </a:r>
            <a:r>
              <a:rPr lang="ru-RU" dirty="0">
                <a:latin typeface="Arial Narrow" panose="020B0606020202030204" pitchFamily="34" charset="0"/>
              </a:rPr>
              <a:t> в </a:t>
            </a:r>
            <a:r>
              <a:rPr lang="ru-RU" dirty="0" err="1">
                <a:latin typeface="Arial Narrow" panose="020B0606020202030204" pitchFamily="34" charset="0"/>
              </a:rPr>
              <a:t>світі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понад</a:t>
            </a:r>
            <a:r>
              <a:rPr lang="ru-RU" dirty="0">
                <a:latin typeface="Arial Narrow" panose="020B0606020202030204" pitchFamily="34" charset="0"/>
              </a:rPr>
              <a:t> 50 </a:t>
            </a:r>
            <a:r>
              <a:rPr lang="ru-RU" dirty="0" err="1">
                <a:latin typeface="Arial Narrow" panose="020B0606020202030204" pitchFamily="34" charset="0"/>
              </a:rPr>
              <a:t>інноваційних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ліпосомальних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препаратів</a:t>
            </a:r>
            <a:r>
              <a:rPr lang="ru-RU" dirty="0">
                <a:latin typeface="Arial Narrow" panose="020B0606020202030204" pitchFamily="34" charset="0"/>
              </a:rPr>
              <a:t>. </a:t>
            </a:r>
            <a:r>
              <a:rPr lang="ru-RU" dirty="0" err="1">
                <a:latin typeface="Arial Narrow" panose="020B0606020202030204" pitchFamily="34" charset="0"/>
              </a:rPr>
              <a:t>Звернуто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увагу</a:t>
            </a:r>
            <a:r>
              <a:rPr lang="ru-RU" dirty="0">
                <a:latin typeface="Arial Narrow" panose="020B0606020202030204" pitchFamily="34" charset="0"/>
              </a:rPr>
              <a:t> на </a:t>
            </a:r>
            <a:r>
              <a:rPr lang="ru-RU" dirty="0" err="1">
                <a:latin typeface="Arial Narrow" panose="020B0606020202030204" pitchFamily="34" charset="0"/>
              </a:rPr>
              <a:t>потенціал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ліпосом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per se </a:t>
            </a:r>
            <a:r>
              <a:rPr lang="ru-RU" dirty="0">
                <a:latin typeface="Arial Narrow" panose="020B0606020202030204" pitchFamily="34" charset="0"/>
              </a:rPr>
              <a:t>для </a:t>
            </a:r>
            <a:r>
              <a:rPr lang="ru-RU" dirty="0" err="1">
                <a:latin typeface="Arial Narrow" panose="020B0606020202030204" pitchFamily="34" charset="0"/>
              </a:rPr>
              <a:t>реалізації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стратегії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персоналізованої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медицини</a:t>
            </a:r>
            <a:r>
              <a:rPr lang="ru-RU" dirty="0">
                <a:latin typeface="Arial Narrow" panose="020B0606020202030204" pitchFamily="34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</a:rPr>
              <a:t>клінічні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переваги</a:t>
            </a:r>
            <a:r>
              <a:rPr lang="ru-RU" dirty="0">
                <a:latin typeface="Arial Narrow" panose="020B0606020202030204" pitchFamily="34" charset="0"/>
              </a:rPr>
              <a:t> алгоритму </a:t>
            </a:r>
            <a:r>
              <a:rPr lang="ru-RU" dirty="0" err="1">
                <a:latin typeface="Arial Narrow" panose="020B0606020202030204" pitchFamily="34" charset="0"/>
              </a:rPr>
              <a:t>сумісного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використання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порожніх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ліпосом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із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DDS </a:t>
            </a:r>
            <a:r>
              <a:rPr lang="ru-RU" dirty="0">
                <a:latin typeface="Arial Narrow" panose="020B0606020202030204" pitchFamily="34" charset="0"/>
              </a:rPr>
              <a:t>з </a:t>
            </a:r>
            <a:r>
              <a:rPr lang="ru-RU" dirty="0" err="1">
                <a:latin typeface="Arial Narrow" panose="020B0606020202030204" pitchFamily="34" charset="0"/>
              </a:rPr>
              <a:t>можливістю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оптимізації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клінічного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ефекту</a:t>
            </a:r>
            <a:r>
              <a:rPr lang="ru-RU" dirty="0">
                <a:latin typeface="Arial Narrow" panose="020B0606020202030204" pitchFamily="34" charset="0"/>
              </a:rPr>
              <a:t> за </a:t>
            </a:r>
            <a:r>
              <a:rPr lang="ru-RU" dirty="0" err="1">
                <a:latin typeface="Arial Narrow" panose="020B0606020202030204" pitchFamily="34" charset="0"/>
              </a:rPr>
              <a:t>цілеспрямованої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диференціації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фосфоліпідного</a:t>
            </a:r>
            <a:r>
              <a:rPr lang="ru-RU" dirty="0">
                <a:latin typeface="Arial Narrow" panose="020B0606020202030204" pitchFamily="34" charset="0"/>
              </a:rPr>
              <a:t> складу </a:t>
            </a:r>
            <a:r>
              <a:rPr lang="ru-RU" dirty="0" err="1">
                <a:latin typeface="Arial Narrow" panose="020B0606020202030204" pitchFamily="34" charset="0"/>
              </a:rPr>
              <a:t>ліпосомальних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партнерів</a:t>
            </a:r>
            <a:r>
              <a:rPr lang="ru-RU" dirty="0">
                <a:latin typeface="Arial Narrow" panose="020B0606020202030204" pitchFamily="34" charset="0"/>
              </a:rPr>
              <a:t>. В </a:t>
            </a:r>
            <a:r>
              <a:rPr lang="ru-RU" dirty="0" err="1">
                <a:latin typeface="Arial Narrow" panose="020B0606020202030204" pitchFamily="34" charset="0"/>
              </a:rPr>
              <a:t>Україні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протягом</a:t>
            </a:r>
            <a:r>
              <a:rPr lang="ru-RU" dirty="0">
                <a:latin typeface="Arial Narrow" panose="020B0606020202030204" pitchFamily="34" charset="0"/>
              </a:rPr>
              <a:t> 45 </a:t>
            </a:r>
            <a:r>
              <a:rPr lang="ru-RU" dirty="0" err="1">
                <a:latin typeface="Arial Narrow" panose="020B0606020202030204" pitchFamily="34" charset="0"/>
              </a:rPr>
              <a:t>років</a:t>
            </a:r>
            <a:r>
              <a:rPr lang="ru-RU" dirty="0">
                <a:latin typeface="Arial Narrow" panose="020B0606020202030204" pitchFamily="34" charset="0"/>
              </a:rPr>
              <a:t> (1975-2020) </a:t>
            </a:r>
            <a:r>
              <a:rPr lang="ru-RU" dirty="0" err="1">
                <a:latin typeface="Arial Narrow" panose="020B0606020202030204" pitchFamily="34" charset="0"/>
              </a:rPr>
              <a:t>декількома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групами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вчених</a:t>
            </a:r>
            <a:r>
              <a:rPr lang="ru-RU" dirty="0">
                <a:latin typeface="Arial Narrow" panose="020B0606020202030204" pitchFamily="34" charset="0"/>
              </a:rPr>
              <a:t> та  </a:t>
            </a:r>
            <a:r>
              <a:rPr lang="ru-RU" dirty="0" err="1">
                <a:latin typeface="Arial Narrow" panose="020B0606020202030204" pitchFamily="34" charset="0"/>
              </a:rPr>
              <a:t>фахівців-технологів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співробітників</a:t>
            </a:r>
            <a:r>
              <a:rPr lang="ru-RU" dirty="0">
                <a:latin typeface="Arial Narrow" panose="020B0606020202030204" pitchFamily="34" charset="0"/>
              </a:rPr>
              <a:t> ЗАТ «</a:t>
            </a:r>
            <a:r>
              <a:rPr lang="ru-RU" dirty="0" err="1">
                <a:latin typeface="Arial Narrow" panose="020B0606020202030204" pitchFamily="34" charset="0"/>
              </a:rPr>
              <a:t>Біолік</a:t>
            </a:r>
            <a:r>
              <a:rPr lang="ru-RU" dirty="0">
                <a:latin typeface="Arial Narrow" panose="020B0606020202030204" pitchFamily="34" charset="0"/>
              </a:rPr>
              <a:t>»: </a:t>
            </a:r>
            <a:r>
              <a:rPr lang="ru-RU" dirty="0" err="1">
                <a:latin typeface="Arial Narrow" panose="020B0606020202030204" pitchFamily="34" charset="0"/>
              </a:rPr>
              <a:t>проводилися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біотехнологічні</a:t>
            </a:r>
            <a:r>
              <a:rPr lang="ru-RU" dirty="0">
                <a:latin typeface="Arial Narrow" panose="020B0606020202030204" pitchFamily="34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</a:rPr>
              <a:t>біонанотехнологічні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дослідження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направлені</a:t>
            </a:r>
            <a:r>
              <a:rPr lang="ru-RU" dirty="0">
                <a:latin typeface="Arial Narrow" panose="020B0606020202030204" pitchFamily="34" charset="0"/>
              </a:rPr>
              <a:t> на </a:t>
            </a:r>
            <a:r>
              <a:rPr lang="ru-RU" dirty="0" err="1">
                <a:latin typeface="Arial Narrow" panose="020B0606020202030204" pitchFamily="34" charset="0"/>
              </a:rPr>
              <a:t>отримання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ліпідних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фармакологічно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активних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інгредієнтів</a:t>
            </a:r>
            <a:r>
              <a:rPr lang="ru-RU" dirty="0">
                <a:latin typeface="Arial Narrow" panose="020B0606020202030204" pitchFamily="34" charset="0"/>
              </a:rPr>
              <a:t> і </a:t>
            </a:r>
            <a:r>
              <a:rPr lang="ru-RU" dirty="0" err="1">
                <a:latin typeface="Arial Narrow" panose="020B0606020202030204" pitchFamily="34" charset="0"/>
              </a:rPr>
              <a:t>створення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діагностичних</a:t>
            </a:r>
            <a:r>
              <a:rPr lang="ru-RU" dirty="0">
                <a:latin typeface="Arial Narrow" panose="020B0606020202030204" pitchFamily="34" charset="0"/>
              </a:rPr>
              <a:t> і </a:t>
            </a:r>
            <a:r>
              <a:rPr lang="ru-RU" dirty="0" err="1">
                <a:latin typeface="Arial Narrow" panose="020B0606020202030204" pitchFamily="34" charset="0"/>
              </a:rPr>
              <a:t>лікарських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препаратів</a:t>
            </a:r>
            <a:r>
              <a:rPr lang="ru-RU" dirty="0">
                <a:latin typeface="Arial Narrow" panose="020B0606020202030204" pitchFamily="34" charset="0"/>
              </a:rPr>
              <a:t>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CFFFEB-DD56-4D49-A8E2-BE5D3C9BE2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54" t="4348" r="4831" b="2754"/>
          <a:stretch/>
        </p:blipFill>
        <p:spPr>
          <a:xfrm>
            <a:off x="6735815" y="812729"/>
            <a:ext cx="5250776" cy="5359471"/>
          </a:xfrm>
          <a:prstGeom prst="rect">
            <a:avLst/>
          </a:prstGeom>
          <a:solidFill>
            <a:schemeClr val="bg2"/>
          </a:solidFill>
          <a:ln w="63500">
            <a:solidFill>
              <a:schemeClr val="accent4">
                <a:lumMod val="75000"/>
              </a:schemeClr>
            </a:solidFill>
          </a:ln>
        </p:spPr>
      </p:pic>
      <p:pic>
        <p:nvPicPr>
          <p:cNvPr id="5" name="Видео 4">
            <a:hlinkClick r:id="" action="ppaction://media"/>
            <a:extLst>
              <a:ext uri="{FF2B5EF4-FFF2-40B4-BE49-F238E27FC236}">
                <a16:creationId xmlns:a16="http://schemas.microsoft.com/office/drawing/2014/main" id="{9CDCDBC0-6ABD-492A-85E1-5C032D1E51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191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147"/>
    </mc:Choice>
    <mc:Fallback>
      <p:transition spd="slow" advTm="93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AD148F-2D93-477F-9BFE-47642D5CD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7F8C57-7188-45D2-9922-F34D483E4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6019" y="79513"/>
            <a:ext cx="5551667" cy="5781538"/>
          </a:xfrm>
        </p:spPr>
        <p:txBody>
          <a:bodyPr>
            <a:noAutofit/>
          </a:bodyPr>
          <a:lstStyle/>
          <a:p>
            <a:pPr indent="431800" algn="just">
              <a:lnSpc>
                <a:spcPct val="115000"/>
              </a:lnSpc>
              <a:spcAft>
                <a:spcPts val="0"/>
              </a:spcAft>
            </a:pP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Локальні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системи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доставки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ліків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з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пролонгованим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контрольованим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вивільненням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демонструють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високу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ефективність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на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всіх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етапах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лікування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пародонтиту,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включаючи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етап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підтримуючої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терапії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запальних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захворювань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пародонту, особливо у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разі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агресивних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форм пародонтиту</a:t>
            </a:r>
          </a:p>
          <a:p>
            <a:pPr indent="431800" algn="just">
              <a:lnSpc>
                <a:spcPct val="115000"/>
              </a:lnSpc>
              <a:spcAft>
                <a:spcPts val="0"/>
              </a:spcAft>
            </a:pP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Однією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з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інноваційних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лікарських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форм, яка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досягає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пролонговано</a:t>
            </a:r>
            <a:r>
              <a:rPr lang="uk-UA" dirty="0">
                <a:latin typeface="Arial Narrow" panose="020B0606020202030204" pitchFamily="34" charset="0"/>
                <a:ea typeface="Times New Roman" panose="02020603050405020304" pitchFamily="18" charset="0"/>
              </a:rPr>
              <a:t>го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введення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в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тканини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пародонту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лікарських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речовин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, є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ліпосомальна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форма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кверцетину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- препарат «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Ліпофлавон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», ЗАТ «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Біолік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»,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Харків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Максимальний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терапевтичний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ефект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Ліпофлавону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реалізується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рахунок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того,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що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лецитин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забезпечує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цілеспрямоване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надходження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вивільнення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кверцетину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в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тканини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пародонту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DCD982-7C52-404C-B7A1-537C67963B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00" y="0"/>
            <a:ext cx="6858000" cy="6858000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36900259-5DE1-4B78-8C4A-F1D9428123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6409" y="2856343"/>
            <a:ext cx="3993211" cy="323634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Видео 4">
            <a:hlinkClick r:id="" action="ppaction://media"/>
            <a:extLst>
              <a:ext uri="{FF2B5EF4-FFF2-40B4-BE49-F238E27FC236}">
                <a16:creationId xmlns:a16="http://schemas.microsoft.com/office/drawing/2014/main" id="{5EB99BB2-7315-410E-971A-A2E0019EE03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164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891"/>
    </mc:Choice>
    <mc:Fallback>
      <p:transition spd="slow" advTm="488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672214-D053-4C48-9140-036466166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60ADB4-BF26-4EA3-98F9-DB7A34437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805386" cy="3581400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800" b="1" dirty="0" err="1">
                <a:latin typeface="Arial Narrow" panose="020B0606020202030204" pitchFamily="34" charset="0"/>
              </a:rPr>
              <a:t>Наявність</a:t>
            </a:r>
            <a:r>
              <a:rPr lang="ru-RU" sz="2800" b="1" dirty="0">
                <a:latin typeface="Arial Narrow" panose="020B0606020202030204" pitchFamily="34" charset="0"/>
              </a:rPr>
              <a:t> у </a:t>
            </a:r>
            <a:r>
              <a:rPr lang="ru-RU" sz="2800" b="1" dirty="0" err="1">
                <a:latin typeface="Arial Narrow" panose="020B0606020202030204" pitchFamily="34" charset="0"/>
              </a:rPr>
              <a:t>хворих</a:t>
            </a:r>
            <a:r>
              <a:rPr lang="ru-RU" sz="2800" b="1" dirty="0">
                <a:latin typeface="Arial Narrow" panose="020B0606020202030204" pitchFamily="34" charset="0"/>
              </a:rPr>
              <a:t> ГП </a:t>
            </a:r>
            <a:r>
              <a:rPr lang="ru-RU" sz="2800" b="1" dirty="0" err="1">
                <a:latin typeface="Arial Narrow" panose="020B0606020202030204" pitchFamily="34" charset="0"/>
              </a:rPr>
              <a:t>хронічного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перебігу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характеризується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вираженою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активацією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процесів</a:t>
            </a:r>
            <a:r>
              <a:rPr lang="ru-RU" sz="2800" b="1" dirty="0">
                <a:latin typeface="Arial Narrow" panose="020B0606020202030204" pitchFamily="34" charset="0"/>
              </a:rPr>
              <a:t> перекисного </a:t>
            </a:r>
            <a:r>
              <a:rPr lang="ru-RU" sz="2800" b="1" dirty="0" err="1">
                <a:latin typeface="Arial Narrow" panose="020B0606020202030204" pitchFamily="34" charset="0"/>
              </a:rPr>
              <a:t>окислення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ліпідів</a:t>
            </a:r>
            <a:r>
              <a:rPr lang="ru-RU" sz="2800" b="1" dirty="0">
                <a:latin typeface="Arial Narrow" panose="020B0606020202030204" pitchFamily="34" charset="0"/>
              </a:rPr>
              <a:t> (ПОЛ) на </a:t>
            </a:r>
            <a:r>
              <a:rPr lang="ru-RU" sz="2800" b="1" dirty="0" err="1">
                <a:latin typeface="Arial Narrow" panose="020B0606020202030204" pitchFamily="34" charset="0"/>
              </a:rPr>
              <a:t>тлі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пригнічення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активності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системи</a:t>
            </a:r>
            <a:r>
              <a:rPr lang="ru-RU" sz="2800" b="1" dirty="0">
                <a:latin typeface="Arial Narrow" panose="020B0606020202030204" pitchFamily="34" charset="0"/>
              </a:rPr>
              <a:t> антиоксидантного </a:t>
            </a:r>
            <a:r>
              <a:rPr lang="ru-RU" sz="2800" b="1" dirty="0" err="1">
                <a:latin typeface="Arial Narrow" panose="020B0606020202030204" pitchFamily="34" charset="0"/>
              </a:rPr>
              <a:t>захисту</a:t>
            </a:r>
            <a:r>
              <a:rPr lang="ru-RU" sz="2800" b="1" dirty="0">
                <a:latin typeface="Arial Narrow" panose="020B0606020202030204" pitchFamily="34" charset="0"/>
              </a:rPr>
              <a:t> (АОЗ) та в </a:t>
            </a:r>
            <a:r>
              <a:rPr lang="ru-RU" sz="2800" b="1" dirty="0" err="1">
                <a:latin typeface="Arial Narrow" panose="020B0606020202030204" pitchFamily="34" charset="0"/>
              </a:rPr>
              <a:t>цілому</a:t>
            </a:r>
            <a:r>
              <a:rPr lang="ru-RU" sz="2800" b="1" dirty="0">
                <a:latin typeface="Arial Narrow" panose="020B0606020202030204" pitchFamily="34" charset="0"/>
              </a:rPr>
              <a:t> дисбалансом </a:t>
            </a:r>
            <a:r>
              <a:rPr lang="ru-RU" sz="2800" b="1" dirty="0" err="1">
                <a:latin typeface="Arial Narrow" panose="020B0606020202030204" pitchFamily="34" charset="0"/>
              </a:rPr>
              <a:t>співвідношення</a:t>
            </a:r>
            <a:r>
              <a:rPr lang="ru-RU" sz="2800" b="1" dirty="0">
                <a:latin typeface="Arial Narrow" panose="020B0606020202030204" pitchFamily="34" charset="0"/>
              </a:rPr>
              <a:t> ПОЛ-АОЗ з </a:t>
            </a:r>
            <a:r>
              <a:rPr lang="ru-RU" sz="2800" b="1" dirty="0" err="1">
                <a:latin typeface="Arial Narrow" panose="020B0606020202030204" pitchFamily="34" charset="0"/>
              </a:rPr>
              <a:t>перевагою</a:t>
            </a:r>
            <a:r>
              <a:rPr lang="ru-RU" sz="2800" b="1" dirty="0">
                <a:latin typeface="Arial Narrow" panose="020B0606020202030204" pitchFamily="34" charset="0"/>
              </a:rPr>
              <a:t> у </a:t>
            </a:r>
            <a:r>
              <a:rPr lang="ru-RU" sz="2800" b="1" dirty="0" err="1">
                <a:latin typeface="Arial Narrow" panose="020B0606020202030204" pitchFamily="34" charset="0"/>
              </a:rPr>
              <a:t>ротовій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рідині</a:t>
            </a:r>
            <a:r>
              <a:rPr lang="ru-RU" sz="2800" b="1" dirty="0">
                <a:latin typeface="Arial Narrow" panose="020B0606020202030204" pitchFamily="34" charset="0"/>
              </a:rPr>
              <a:t> (РР) </a:t>
            </a:r>
            <a:r>
              <a:rPr lang="ru-RU" sz="2800" b="1" dirty="0" err="1">
                <a:latin typeface="Arial Narrow" panose="020B0606020202030204" pitchFamily="34" charset="0"/>
              </a:rPr>
              <a:t>прооксидантних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властивостей</a:t>
            </a:r>
            <a:r>
              <a:rPr lang="ru-RU" sz="2800" b="1" dirty="0">
                <a:latin typeface="Arial Narrow" panose="020B0606020202030204" pitchFamily="34" charset="0"/>
              </a:rPr>
              <a:t>. </a:t>
            </a:r>
            <a:r>
              <a:rPr lang="ru-RU" sz="2800" b="1" dirty="0" err="1">
                <a:latin typeface="Arial Narrow" panose="020B0606020202030204" pitchFamily="34" charset="0"/>
              </a:rPr>
              <a:t>Це</a:t>
            </a:r>
            <a:r>
              <a:rPr lang="ru-RU" sz="2800" b="1" dirty="0">
                <a:latin typeface="Arial Narrow" panose="020B0606020202030204" pitchFamily="34" charset="0"/>
              </a:rPr>
              <a:t> у свою </a:t>
            </a:r>
            <a:r>
              <a:rPr lang="ru-RU" sz="2800" b="1" dirty="0" err="1">
                <a:latin typeface="Arial Narrow" panose="020B0606020202030204" pitchFamily="34" charset="0"/>
              </a:rPr>
              <a:t>чергу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викликає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різнопланові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зміни</a:t>
            </a:r>
            <a:r>
              <a:rPr lang="ru-RU" sz="2800" b="1" dirty="0">
                <a:latin typeface="Arial Narrow" panose="020B0606020202030204" pitchFamily="34" charset="0"/>
              </a:rPr>
              <a:t> з боку </a:t>
            </a:r>
            <a:r>
              <a:rPr lang="ru-RU" sz="2800" b="1" dirty="0" err="1">
                <a:latin typeface="Arial Narrow" panose="020B0606020202030204" pitchFamily="34" charset="0"/>
              </a:rPr>
              <a:t>антирадикальної</a:t>
            </a:r>
            <a:r>
              <a:rPr lang="ru-RU" sz="2800" b="1" dirty="0">
                <a:latin typeface="Arial Narrow" panose="020B0606020202030204" pitchFamily="34" charset="0"/>
              </a:rPr>
              <a:t> та </a:t>
            </a:r>
            <a:r>
              <a:rPr lang="ru-RU" sz="2800" b="1" dirty="0" err="1">
                <a:latin typeface="Arial Narrow" panose="020B0606020202030204" pitchFamily="34" charset="0"/>
              </a:rPr>
              <a:t>антиперекисної</a:t>
            </a:r>
            <a:r>
              <a:rPr lang="ru-RU" sz="2800" b="1" dirty="0">
                <a:latin typeface="Arial Narrow" panose="020B0606020202030204" pitchFamily="34" charset="0"/>
              </a:rPr>
              <a:t> ланок </a:t>
            </a:r>
            <a:r>
              <a:rPr lang="ru-RU" sz="2800" b="1" dirty="0" err="1">
                <a:latin typeface="Arial Narrow" panose="020B0606020202030204" pitchFamily="34" charset="0"/>
              </a:rPr>
              <a:t>антиоксидантної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системи</a:t>
            </a:r>
            <a:r>
              <a:rPr lang="ru-RU" sz="2800" b="1" dirty="0">
                <a:latin typeface="Arial Narrow" panose="020B0606020202030204" pitchFamily="34" charset="0"/>
              </a:rPr>
              <a:t> (АОС). </a:t>
            </a:r>
            <a:r>
              <a:rPr lang="ru-RU" sz="2800" b="1" dirty="0" err="1">
                <a:latin typeface="Arial Narrow" panose="020B0606020202030204" pitchFamily="34" charset="0"/>
              </a:rPr>
              <a:t>Результати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проведених</a:t>
            </a:r>
            <a:r>
              <a:rPr lang="ru-RU" sz="2800" b="1" dirty="0">
                <a:latin typeface="Arial Narrow" panose="020B0606020202030204" pitchFamily="34" charset="0"/>
              </a:rPr>
              <a:t> нами </a:t>
            </a:r>
            <a:r>
              <a:rPr lang="ru-RU" sz="2800" b="1" dirty="0" err="1">
                <a:latin typeface="Arial Narrow" panose="020B0606020202030204" pitchFamily="34" charset="0"/>
              </a:rPr>
              <a:t>досліджень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свідчать</a:t>
            </a:r>
            <a:r>
              <a:rPr lang="ru-RU" sz="2800" b="1" dirty="0">
                <a:latin typeface="Arial Narrow" panose="020B0606020202030204" pitchFamily="34" charset="0"/>
              </a:rPr>
              <a:t> про </a:t>
            </a:r>
            <a:r>
              <a:rPr lang="ru-RU" sz="2800" b="1" dirty="0" err="1">
                <a:latin typeface="Arial Narrow" panose="020B0606020202030204" pitchFamily="34" charset="0"/>
              </a:rPr>
              <a:t>виражені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зміни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показників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неферментної</a:t>
            </a:r>
            <a:r>
              <a:rPr lang="ru-RU" sz="2800" b="1" dirty="0">
                <a:latin typeface="Arial Narrow" panose="020B0606020202030204" pitchFamily="34" charset="0"/>
              </a:rPr>
              <a:t> ланок АОС - </a:t>
            </a:r>
            <a:r>
              <a:rPr lang="en-US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SH-</a:t>
            </a:r>
            <a:r>
              <a:rPr lang="ru-RU" sz="28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груп</a:t>
            </a:r>
            <a:endParaRPr lang="ru-RU" sz="2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Видео 3">
            <a:hlinkClick r:id="" action="ppaction://media"/>
            <a:extLst>
              <a:ext uri="{FF2B5EF4-FFF2-40B4-BE49-F238E27FC236}">
                <a16:creationId xmlns:a16="http://schemas.microsoft.com/office/drawing/2014/main" id="{5172EC34-464D-4914-A537-43396ED186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125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221"/>
    </mc:Choice>
    <mc:Fallback>
      <p:transition spd="slow" advTm="512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FF27E5-BFB3-47E2-94BF-FD99B7D1E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5CB6D0-4763-4A73-BFD1-28C831D8D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b="1" dirty="0" err="1">
                <a:latin typeface="Arial Narrow" panose="020B0606020202030204" pitchFamily="34" charset="0"/>
              </a:rPr>
              <a:t>Виявлено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достовірне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зниження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рівня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SH-</a:t>
            </a:r>
            <a:r>
              <a:rPr lang="ru-RU" sz="28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груп</a:t>
            </a:r>
            <a:r>
              <a:rPr lang="ru-RU" sz="2800" b="1" dirty="0">
                <a:latin typeface="Arial Narrow" panose="020B0606020202030204" pitchFamily="34" charset="0"/>
              </a:rPr>
              <a:t> у РР </a:t>
            </a:r>
            <a:r>
              <a:rPr lang="ru-RU" sz="2800" b="1" dirty="0" err="1">
                <a:latin typeface="Arial Narrow" panose="020B0606020202030204" pitchFamily="34" charset="0"/>
              </a:rPr>
              <a:t>хворих</a:t>
            </a:r>
            <a:r>
              <a:rPr lang="ru-RU" sz="2800" b="1" dirty="0">
                <a:latin typeface="Arial Narrow" panose="020B0606020202030204" pitchFamily="34" charset="0"/>
              </a:rPr>
              <a:t> на ГП. </a:t>
            </a:r>
            <a:r>
              <a:rPr lang="ru-RU" sz="2800" b="1" dirty="0" err="1">
                <a:latin typeface="Arial Narrow" panose="020B0606020202030204" pitchFamily="34" charset="0"/>
              </a:rPr>
              <a:t>Можливо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вважати</a:t>
            </a:r>
            <a:r>
              <a:rPr lang="ru-RU" sz="2800" b="1" dirty="0">
                <a:latin typeface="Arial Narrow" panose="020B0606020202030204" pitchFamily="34" charset="0"/>
              </a:rPr>
              <a:t>, </a:t>
            </a:r>
            <a:r>
              <a:rPr lang="ru-RU" sz="2800" b="1" dirty="0" err="1">
                <a:latin typeface="Arial Narrow" panose="020B0606020202030204" pitchFamily="34" charset="0"/>
              </a:rPr>
              <a:t>що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зменшення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вмісту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en-US" sz="2800" b="1" dirty="0">
                <a:latin typeface="Arial Narrow" panose="020B0606020202030204" pitchFamily="34" charset="0"/>
              </a:rPr>
              <a:t>SH-</a:t>
            </a:r>
            <a:r>
              <a:rPr lang="ru-RU" sz="2800" b="1" dirty="0" err="1">
                <a:latin typeface="Arial Narrow" panose="020B0606020202030204" pitchFamily="34" charset="0"/>
              </a:rPr>
              <a:t>груп</a:t>
            </a:r>
            <a:r>
              <a:rPr lang="ru-RU" sz="2800" b="1" dirty="0">
                <a:latin typeface="Arial Narrow" panose="020B0606020202030204" pitchFamily="34" charset="0"/>
              </a:rPr>
              <a:t> у РР є </a:t>
            </a:r>
            <a:r>
              <a:rPr lang="ru-RU" sz="2800" b="1" dirty="0" err="1">
                <a:latin typeface="Arial Narrow" panose="020B0606020202030204" pitchFamily="34" charset="0"/>
              </a:rPr>
              <a:t>наслідком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зв’язування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токсичних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речовин</a:t>
            </a:r>
            <a:r>
              <a:rPr lang="ru-RU" sz="2800" b="1" dirty="0">
                <a:latin typeface="Arial Narrow" panose="020B0606020202030204" pitchFamily="34" charset="0"/>
              </a:rPr>
              <a:t> з </a:t>
            </a:r>
            <a:r>
              <a:rPr lang="ru-RU" sz="2800" b="1" dirty="0" err="1">
                <a:latin typeface="Arial Narrow" panose="020B0606020202030204" pitchFamily="34" charset="0"/>
              </a:rPr>
              <a:t>групами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цих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білків</a:t>
            </a:r>
            <a:r>
              <a:rPr lang="ru-RU" sz="2800" b="1" dirty="0">
                <a:latin typeface="Arial Narrow" panose="020B0606020202030204" pitchFamily="34" charset="0"/>
              </a:rPr>
              <a:t>. А </a:t>
            </a:r>
            <a:r>
              <a:rPr lang="ru-RU" sz="2800" b="1" dirty="0" err="1">
                <a:latin typeface="Arial Narrow" panose="020B0606020202030204" pitchFamily="34" charset="0"/>
              </a:rPr>
              <a:t>потім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відбувається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окислення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en-US" sz="2800" b="1" dirty="0">
                <a:latin typeface="Arial Narrow" panose="020B0606020202030204" pitchFamily="34" charset="0"/>
              </a:rPr>
              <a:t>SH-</a:t>
            </a:r>
            <a:r>
              <a:rPr lang="ru-RU" sz="2800" b="1" dirty="0" err="1">
                <a:latin typeface="Arial Narrow" panose="020B0606020202030204" pitchFamily="34" charset="0"/>
              </a:rPr>
              <a:t>груп</a:t>
            </a:r>
            <a:r>
              <a:rPr lang="ru-RU" sz="2800" b="1" dirty="0">
                <a:latin typeface="Arial Narrow" panose="020B0606020202030204" pitchFamily="34" charset="0"/>
              </a:rPr>
              <a:t> та </a:t>
            </a:r>
            <a:r>
              <a:rPr lang="ru-RU" sz="2800" b="1" dirty="0" err="1">
                <a:latin typeface="Arial Narrow" panose="020B0606020202030204" pitchFamily="34" charset="0"/>
              </a:rPr>
              <a:t>утворення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сполук</a:t>
            </a:r>
            <a:r>
              <a:rPr lang="ru-RU" sz="2800" b="1" dirty="0">
                <a:latin typeface="Arial Narrow" panose="020B0606020202030204" pitchFamily="34" charset="0"/>
              </a:rPr>
              <a:t>, </a:t>
            </a:r>
            <a:r>
              <a:rPr lang="ru-RU" sz="2800" b="1" dirty="0" err="1">
                <a:latin typeface="Arial Narrow" panose="020B0606020202030204" pitchFamily="34" charset="0"/>
              </a:rPr>
              <a:t>дія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яких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спрямована</a:t>
            </a:r>
            <a:r>
              <a:rPr lang="ru-RU" sz="2800" b="1" dirty="0">
                <a:latin typeface="Arial Narrow" panose="020B0606020202030204" pitchFamily="34" charset="0"/>
              </a:rPr>
              <a:t> на </a:t>
            </a:r>
            <a:r>
              <a:rPr lang="ru-RU" sz="2800" b="1" dirty="0" err="1">
                <a:latin typeface="Arial Narrow" panose="020B0606020202030204" pitchFamily="34" charset="0"/>
              </a:rPr>
              <a:t>зменшення</a:t>
            </a:r>
            <a:r>
              <a:rPr lang="ru-RU" sz="2800" b="1" dirty="0">
                <a:latin typeface="Arial Narrow" panose="020B0606020202030204" pitchFamily="34" charset="0"/>
              </a:rPr>
              <a:t> токсичного </a:t>
            </a:r>
            <a:r>
              <a:rPr lang="ru-RU" sz="2800" b="1" dirty="0" err="1">
                <a:latin typeface="Arial Narrow" panose="020B0606020202030204" pitchFamily="34" charset="0"/>
              </a:rPr>
              <a:t>впливу</a:t>
            </a:r>
            <a:r>
              <a:rPr lang="ru-RU" sz="2800" b="1" dirty="0">
                <a:latin typeface="Arial Narrow" panose="020B0606020202030204" pitchFamily="34" charset="0"/>
              </a:rPr>
              <a:t>. </a:t>
            </a:r>
            <a:r>
              <a:rPr lang="ru-RU" sz="2800" b="1" dirty="0" err="1">
                <a:latin typeface="Arial Narrow" panose="020B0606020202030204" pitchFamily="34" charset="0"/>
              </a:rPr>
              <a:t>Рівень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en-US" sz="2800" b="1" dirty="0">
                <a:latin typeface="Arial Narrow" panose="020B0606020202030204" pitchFamily="34" charset="0"/>
              </a:rPr>
              <a:t>SH-</a:t>
            </a:r>
            <a:r>
              <a:rPr lang="ru-RU" sz="2800" b="1" dirty="0" err="1">
                <a:latin typeface="Arial Narrow" panose="020B0606020202030204" pitchFamily="34" charset="0"/>
              </a:rPr>
              <a:t>груп</a:t>
            </a:r>
            <a:r>
              <a:rPr lang="ru-RU" sz="2800" b="1" dirty="0">
                <a:latin typeface="Arial Narrow" panose="020B0606020202030204" pitchFamily="34" charset="0"/>
              </a:rPr>
              <a:t> до </a:t>
            </a:r>
            <a:r>
              <a:rPr lang="ru-RU" sz="2800" b="1" dirty="0" err="1">
                <a:latin typeface="Arial Narrow" panose="020B0606020202030204" pitchFamily="34" charset="0"/>
              </a:rPr>
              <a:t>лікування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був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latin typeface="Arial Narrow" panose="020B0606020202030204" pitchFamily="34" charset="0"/>
              </a:rPr>
              <a:t>від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2,82 ± 0,21 до 3,31 ± 0,26 </a:t>
            </a:r>
            <a:r>
              <a:rPr lang="ru-RU" sz="28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мкмоль</a:t>
            </a:r>
            <a:r>
              <a:rPr lang="ru-RU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/л</a:t>
            </a:r>
            <a:r>
              <a:rPr lang="ru-RU" sz="2800" b="1" dirty="0">
                <a:latin typeface="Arial Narrow" panose="020B0606020202030204" pitchFamily="34" charset="0"/>
              </a:rPr>
              <a:t> (норма 4,77 ±  0,16 </a:t>
            </a:r>
            <a:r>
              <a:rPr lang="ru-RU" sz="2800" b="1" dirty="0" err="1">
                <a:latin typeface="Arial Narrow" panose="020B0606020202030204" pitchFamily="34" charset="0"/>
              </a:rPr>
              <a:t>мкмоль</a:t>
            </a:r>
            <a:r>
              <a:rPr lang="ru-RU" sz="2800" b="1" dirty="0">
                <a:latin typeface="Arial Narrow" panose="020B0606020202030204" pitchFamily="34" charset="0"/>
              </a:rPr>
              <a:t>/л)</a:t>
            </a:r>
          </a:p>
        </p:txBody>
      </p:sp>
      <p:pic>
        <p:nvPicPr>
          <p:cNvPr id="4" name="Видео 3">
            <a:hlinkClick r:id="" action="ppaction://media"/>
            <a:extLst>
              <a:ext uri="{FF2B5EF4-FFF2-40B4-BE49-F238E27FC236}">
                <a16:creationId xmlns:a16="http://schemas.microsoft.com/office/drawing/2014/main" id="{B8A0A27A-3D09-4898-AE49-37BAD32211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47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961"/>
    </mc:Choice>
    <mc:Fallback>
      <p:transition spd="slow" advTm="449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7A0339-79A0-4288-842C-41B3BD0B3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68356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Мета дослідження</a:t>
            </a:r>
            <a:endParaRPr lang="ru-RU" sz="36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47F262-4F6B-444B-93EC-4A55640D0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54156"/>
            <a:ext cx="9601200" cy="4113244"/>
          </a:xfrm>
        </p:spPr>
        <p:txBody>
          <a:bodyPr>
            <a:noAutofit/>
          </a:bodyPr>
          <a:lstStyle/>
          <a:p>
            <a:pPr algn="just"/>
            <a:r>
              <a:rPr lang="ru-RU" sz="3200" b="1" dirty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Метою </a:t>
            </a:r>
            <a:r>
              <a:rPr lang="ru-RU" sz="3200" b="1" dirty="0" err="1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дослідження</a:t>
            </a:r>
            <a:r>
              <a:rPr lang="ru-RU" sz="3200" b="1" dirty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була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порівняльна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оцінка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вмісту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SH-</a:t>
            </a:r>
            <a:r>
              <a:rPr lang="uk-UA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груп в ротовій рідині 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при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лікуванні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хворих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на ГП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хронічного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перебігу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початкового-І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ступеня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тяжкості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,  І-ІІ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ступеня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тяжкості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та ІІ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ступеня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тяжкості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з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використанням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гелю з гранул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кверцетину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(ГК) і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ліпосомального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кверцетин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-лецитинового комплексу (ЛКЛК).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pic>
        <p:nvPicPr>
          <p:cNvPr id="4" name="Видео 3">
            <a:hlinkClick r:id="" action="ppaction://media"/>
            <a:extLst>
              <a:ext uri="{FF2B5EF4-FFF2-40B4-BE49-F238E27FC236}">
                <a16:creationId xmlns:a16="http://schemas.microsoft.com/office/drawing/2014/main" id="{492B67DE-447E-4837-96D1-4B5250C816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508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336"/>
    </mc:Choice>
    <mc:Fallback>
      <p:transition spd="slow" advTm="273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B0B683-EB41-4F2D-9CF3-7165844D1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42596"/>
            <a:ext cx="9703837" cy="746449"/>
          </a:xfrm>
        </p:spPr>
        <p:txBody>
          <a:bodyPr>
            <a:normAutofit fontScale="90000"/>
          </a:bodyPr>
          <a:lstStyle/>
          <a:p>
            <a:pPr marL="384048" lvl="0" indent="-384048" algn="ctr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</a:pPr>
            <a:r>
              <a:rPr lang="uk-UA" sz="3600" b="1" dirty="0">
                <a:solidFill>
                  <a:srgbClr val="FF0000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Матеріали та методи</a:t>
            </a:r>
            <a:br>
              <a:rPr lang="ru-RU" sz="2400" dirty="0">
                <a:solidFill>
                  <a:srgbClr val="191B0E"/>
                </a:solidFill>
                <a:highlight>
                  <a:srgbClr val="FFFF00"/>
                </a:highligh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EDA5D6-B4E1-4E24-95D9-81B2E480E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6408" y="843380"/>
            <a:ext cx="5840963" cy="5497786"/>
          </a:xfrm>
        </p:spPr>
        <p:txBody>
          <a:bodyPr>
            <a:noAutofit/>
          </a:bodyPr>
          <a:lstStyle/>
          <a:p>
            <a:pPr indent="43180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Визначення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вмісту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S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Н-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груп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з реактивом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Елмана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. Принцип методу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заснований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на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застосуванні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в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реакції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тіосульфідного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обміну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специфічного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тіолового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реагенту – 5,5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дитіобиснітробензойної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кислоти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(ДТНБ) – реактив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Елмана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. ДТНБ є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дисульфітним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хромогеном,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який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легко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відновлюється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S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Н-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речовинами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утворюючи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з ними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забарвлений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комплекс. У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чисті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хімічні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пробірки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вносили 0,02 мл РР, у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холосту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пробірку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– 0,02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дистильованої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води. У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дослідні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та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холості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пробірки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додавали по 3 мл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розчину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Елмана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Інкубували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10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хв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при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кімнатній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температурі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Проби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спектрофотометрували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при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довжині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хвилі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412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нм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проти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холостої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проби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(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кювети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10,0 мм).</a:t>
            </a:r>
          </a:p>
          <a:p>
            <a:pPr indent="43180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Розрахунок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проводили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за формулою: </a:t>
            </a:r>
          </a:p>
          <a:p>
            <a:pPr indent="43180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де 5 –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коефіцієнт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розведення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РР; 150 –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коефіцієнт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розведення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РР у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пробі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; 11,4 –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коефіцієнт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мілімолярного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поглинання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забарвленого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комплексу ДТНБ з </a:t>
            </a:r>
            <a:r>
              <a:rPr lang="en-US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S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Н-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групами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(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довжина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хвилі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= 412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нм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).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Уміст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S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Н-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груп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у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пробі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виражали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в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мікромолях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на 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літр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(</a:t>
            </a:r>
            <a:r>
              <a:rPr lang="ru-RU" sz="16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мкМ</a:t>
            </a:r>
            <a:r>
              <a:rPr lang="ru-RU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/л).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31954B-B165-48BE-8F48-8015FF380E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0318" y="1292085"/>
            <a:ext cx="5088835" cy="3710343"/>
          </a:xfrm>
          <a:prstGeom prst="rect">
            <a:avLst/>
          </a:prstGeom>
          <a:solidFill>
            <a:schemeClr val="bg2"/>
          </a:solidFill>
          <a:ln w="63500">
            <a:solidFill>
              <a:schemeClr val="accent4">
                <a:lumMod val="75000"/>
              </a:schemeClr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AEE5B9B-29E1-4A7C-8308-9B7265B2C1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0564" y="4093603"/>
            <a:ext cx="2776808" cy="746449"/>
          </a:xfrm>
          <a:prstGeom prst="rect">
            <a:avLst/>
          </a:prstGeom>
        </p:spPr>
      </p:pic>
      <p:pic>
        <p:nvPicPr>
          <p:cNvPr id="6" name="Видео 5">
            <a:hlinkClick r:id="" action="ppaction://media"/>
            <a:extLst>
              <a:ext uri="{FF2B5EF4-FFF2-40B4-BE49-F238E27FC236}">
                <a16:creationId xmlns:a16="http://schemas.microsoft.com/office/drawing/2014/main" id="{D68E1EB3-7C78-44C6-AB23-6AC00B7CF6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158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435"/>
    </mc:Choice>
    <mc:Fallback>
      <p:transition spd="slow" advTm="1024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брезка">
  <a:themeElements>
    <a:clrScheme name="Обрезка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Обрезка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резк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9974</TotalTime>
  <Words>1879</Words>
  <Application>Microsoft Office PowerPoint</Application>
  <PresentationFormat>Широкоэкранный</PresentationFormat>
  <Paragraphs>42</Paragraphs>
  <Slides>18</Slides>
  <Notes>0</Notes>
  <HiddenSlides>0</HiddenSlides>
  <MMClips>18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Arial Black</vt:lpstr>
      <vt:lpstr>Arial Narrow</vt:lpstr>
      <vt:lpstr>Franklin Gothic Book</vt:lpstr>
      <vt:lpstr>Times New Roman</vt:lpstr>
      <vt:lpstr>Обрезка</vt:lpstr>
      <vt:lpstr>Прогностичний біомаркер неферментної ланки антиоксидантної системи в ротовій рідині хворих на генералізований пародонтит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Мета дослідження</vt:lpstr>
      <vt:lpstr>Матеріали та методи </vt:lpstr>
      <vt:lpstr>Презентация PowerPoint</vt:lpstr>
      <vt:lpstr>Результати дослідження</vt:lpstr>
      <vt:lpstr>Результати дослідження</vt:lpstr>
      <vt:lpstr>Результати дослідження</vt:lpstr>
      <vt:lpstr>Результати дослідження</vt:lpstr>
      <vt:lpstr>Мал. 1. Зміни рівня SH-груп в ротовій рідині до лікування та через 1, 6 і 12 місяців після лікування хворих з ГП хронічного перебігу початкового-І ступеня тяжкості, І-ІІ ступеня тяжкості та ІІ ступеня тяжкості при застосуванні ЛКЛК</vt:lpstr>
      <vt:lpstr>Мал. 2. Зміни рівня SH-груп в ротовій рідині до лікування та через 1, 6 і 12 місяців після лікування хворих з ГП хронічного перебігу початкового-І ступеня тяжкості, І-ІІ ступеня тяжкості та ІІ ступеня тяжкості при застосуванні гранул кверцетину</vt:lpstr>
      <vt:lpstr>Висновки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CORRECTION OF CYTOKINE MISBALANCE BETWEEN PRO-INFLAMMATORY TNF-𝛼 AND ANTI-INFLAMMATORY ІL-4 IN PATIENTS WITH CHRONIC GENERALIZED PERIODONTITIS</dc:title>
  <dc:creator>Maryna</dc:creator>
  <cp:lastModifiedBy>Maryna</cp:lastModifiedBy>
  <cp:revision>92</cp:revision>
  <dcterms:created xsi:type="dcterms:W3CDTF">2021-08-30T12:10:19Z</dcterms:created>
  <dcterms:modified xsi:type="dcterms:W3CDTF">2022-10-14T18:39:01Z</dcterms:modified>
</cp:coreProperties>
</file>