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96" r:id="rId2"/>
  </p:sldMasterIdLst>
  <p:notesMasterIdLst>
    <p:notesMasterId r:id="rId20"/>
  </p:notesMasterIdLst>
  <p:handoutMasterIdLst>
    <p:handoutMasterId r:id="rId21"/>
  </p:handoutMasterIdLst>
  <p:sldIdLst>
    <p:sldId id="282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84" r:id="rId11"/>
    <p:sldId id="264" r:id="rId12"/>
    <p:sldId id="265" r:id="rId13"/>
    <p:sldId id="266" r:id="rId14"/>
    <p:sldId id="267" r:id="rId15"/>
    <p:sldId id="268" r:id="rId16"/>
    <p:sldId id="270" r:id="rId17"/>
    <p:sldId id="271" r:id="rId18"/>
    <p:sldId id="274" r:id="rId19"/>
  </p:sldIdLst>
  <p:sldSz cx="9144000" cy="6858000" type="screen4x3"/>
  <p:notesSz cx="6761163" cy="99425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2" autoAdjust="0"/>
    <p:restoredTop sz="94660"/>
  </p:normalViewPr>
  <p:slideViewPr>
    <p:cSldViewPr>
      <p:cViewPr varScale="1">
        <p:scale>
          <a:sx n="65" d="100"/>
          <a:sy n="65" d="100"/>
        </p:scale>
        <p:origin x="-144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4248124183069906"/>
          <c:y val="1.2765957446808533E-2"/>
          <c:w val="0.65719496864255977"/>
          <c:h val="0.98936170212765817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Sheet1!$B$1</c:f>
              <c:strCache>
                <c:ptCount val="1"/>
              </c:strCache>
            </c:strRef>
          </c:tx>
          <c:invertIfNegative val="0"/>
          <c:dLbls>
            <c:dLbl>
              <c:idx val="0"/>
              <c:layout>
                <c:manualLayout>
                  <c:x val="-2.515453689742941E-6"/>
                  <c:y val="2.2688847613364867E-2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"/>
                  <c:y val="3.4796570208930114E-3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6.3892523719470675E-3"/>
                  <c:y val="-1.5948243776953387E-17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4.2595015812980424E-3"/>
                  <c:y val="2.7398874180260042E-7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6.3892523719470675E-3"/>
                  <c:y val="0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4.2595015812980424E-3"/>
                  <c:y val="0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6.3892523719470675E-3"/>
                  <c:y val="0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4.2595015812980424E-3"/>
                  <c:y val="2.7398874180260042E-7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4.2595015812980424E-3"/>
                  <c:y val="6.3792975107813735E-17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4.2595015812980424E-3"/>
                  <c:y val="6.3792975107813735E-17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-4.2595015812980424E-3"/>
                  <c:y val="0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-4.2595015812980424E-3"/>
                  <c:y val="2.7398874180260042E-7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2"/>
              <c:layout>
                <c:manualLayout>
                  <c:x val="-6.3892523719470675E-3"/>
                  <c:y val="0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3"/>
              <c:layout>
                <c:manualLayout>
                  <c:x val="-6.3892523719470675E-3"/>
                  <c:y val="0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4"/>
              <c:layout>
                <c:manualLayout>
                  <c:x val="-6.3892523719470675E-3"/>
                  <c:y val="0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5"/>
              <c:layout>
                <c:manualLayout>
                  <c:x val="-6.3892523719470675E-3"/>
                  <c:y val="1.2758595021562725E-16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Sheet1!$A$2:$A$17</c:f>
              <c:numCache>
                <c:formatCode>General</c:formatCode>
                <c:ptCount val="1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</c:numCache>
            </c:numRef>
          </c:cat>
          <c:val>
            <c:numRef>
              <c:f>Sheet1!$B$2:$B$17</c:f>
              <c:numCache>
                <c:formatCode>0.00</c:formatCode>
                <c:ptCount val="16"/>
                <c:pt idx="0">
                  <c:v>3.4</c:v>
                </c:pt>
                <c:pt idx="1">
                  <c:v>2.8</c:v>
                </c:pt>
                <c:pt idx="2">
                  <c:v>4.2</c:v>
                </c:pt>
                <c:pt idx="3">
                  <c:v>4.3</c:v>
                </c:pt>
                <c:pt idx="4">
                  <c:v>4.7</c:v>
                </c:pt>
                <c:pt idx="5">
                  <c:v>3.9</c:v>
                </c:pt>
                <c:pt idx="6">
                  <c:v>4.0999999999999996</c:v>
                </c:pt>
                <c:pt idx="7">
                  <c:v>3.4</c:v>
                </c:pt>
                <c:pt idx="8">
                  <c:v>4.2</c:v>
                </c:pt>
                <c:pt idx="9">
                  <c:v>4.2</c:v>
                </c:pt>
                <c:pt idx="10">
                  <c:v>1.2</c:v>
                </c:pt>
                <c:pt idx="11">
                  <c:v>4.2</c:v>
                </c:pt>
                <c:pt idx="12">
                  <c:v>4.7</c:v>
                </c:pt>
                <c:pt idx="13">
                  <c:v>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12061440"/>
        <c:axId val="112046848"/>
      </c:barChart>
      <c:catAx>
        <c:axId val="11206144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ru-RU"/>
          </a:p>
        </c:txPr>
        <c:crossAx val="11204684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12046848"/>
        <c:scaling>
          <c:orientation val="minMax"/>
        </c:scaling>
        <c:delete val="1"/>
        <c:axPos val="t"/>
        <c:numFmt formatCode="0.00" sourceLinked="1"/>
        <c:majorTickMark val="out"/>
        <c:minorTickMark val="none"/>
        <c:tickLblPos val="nextTo"/>
        <c:crossAx val="112061440"/>
        <c:crosses val="autoZero"/>
        <c:crossBetween val="between"/>
      </c:valAx>
      <c:spPr>
        <a:noFill/>
        <a:ln w="25392">
          <a:noFill/>
        </a:ln>
      </c:spPr>
    </c:plotArea>
    <c:plotVisOnly val="1"/>
    <c:dispBlanksAs val="gap"/>
    <c:showDLblsOverMax val="0"/>
  </c:chart>
  <c:txPr>
    <a:bodyPr/>
    <a:lstStyle/>
    <a:p>
      <a:pPr>
        <a:defRPr sz="1799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</c:title>
    <c:autoTitleDeleted val="0"/>
    <c:plotArea>
      <c:layout>
        <c:manualLayout>
          <c:layoutTarget val="inner"/>
          <c:xMode val="edge"/>
          <c:yMode val="edge"/>
          <c:x val="8.7920226605645954E-2"/>
          <c:y val="0"/>
          <c:w val="0.90972508430962873"/>
          <c:h val="0.98936170212765795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Sheet1!$B$1</c:f>
              <c:strCache>
                <c:ptCount val="1"/>
              </c:strCache>
            </c:strRef>
          </c:tx>
          <c:spPr>
            <a:solidFill>
              <a:srgbClr val="F79646">
                <a:lumMod val="60000"/>
                <a:lumOff val="40000"/>
              </a:srgbClr>
            </a:solidFill>
            <a:ln w="12666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-2.5250718593366713E-6"/>
                  <c:y val="2.268931621892455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4.27578834847675E-3"/>
                  <c:y val="-4.5501332660754276E-4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6.389252371947071E-3"/>
                  <c:y val="-1.5948243776953412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4.2595015812980424E-3"/>
                  <c:y val="2.7398874180260064E-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6.389252371947071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4.2595015812980424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6.389252371947071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4.2595015812980424E-3"/>
                  <c:y val="2.7398874180260064E-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4.2595015812980424E-3"/>
                  <c:y val="6.3792975107813883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4.2595015812980424E-3"/>
                  <c:y val="6.3792975107813883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-4.2595015812980424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-4.2595015812980424E-3"/>
                  <c:y val="2.7398874180260064E-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2"/>
              <c:layout>
                <c:manualLayout>
                  <c:x val="-6.389252371947071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3"/>
              <c:layout>
                <c:manualLayout>
                  <c:x val="-6.389252371947071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4"/>
              <c:layout>
                <c:manualLayout>
                  <c:x val="-6.389252371947071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5"/>
              <c:layout>
                <c:manualLayout>
                  <c:x val="-6.389252371947071E-3"/>
                  <c:y val="1.2758595021562747E-16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5332">
                <a:noFill/>
              </a:ln>
            </c:spPr>
            <c:txPr>
              <a:bodyPr/>
              <a:lstStyle/>
              <a:p>
                <a:pPr>
                  <a:defRPr sz="1799" b="1" i="0" u="none" strike="noStrike" baseline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Sheet1!$A$2:$A$17</c:f>
              <c:numCache>
                <c:formatCode>General</c:formatCode>
                <c:ptCount val="1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</c:numCache>
            </c:numRef>
          </c:cat>
          <c:val>
            <c:numRef>
              <c:f>Sheet1!$B$2:$B$17</c:f>
              <c:numCache>
                <c:formatCode>0.00</c:formatCode>
                <c:ptCount val="16"/>
                <c:pt idx="0">
                  <c:v>3.14</c:v>
                </c:pt>
                <c:pt idx="1">
                  <c:v>4.2</c:v>
                </c:pt>
                <c:pt idx="2">
                  <c:v>3.7</c:v>
                </c:pt>
                <c:pt idx="3">
                  <c:v>4.5</c:v>
                </c:pt>
                <c:pt idx="4">
                  <c:v>3.3</c:v>
                </c:pt>
                <c:pt idx="5">
                  <c:v>3.2</c:v>
                </c:pt>
                <c:pt idx="6">
                  <c:v>4.5</c:v>
                </c:pt>
                <c:pt idx="7">
                  <c:v>3.9</c:v>
                </c:pt>
                <c:pt idx="8">
                  <c:v>4.8</c:v>
                </c:pt>
                <c:pt idx="9">
                  <c:v>4.8</c:v>
                </c:pt>
                <c:pt idx="10">
                  <c:v>1.2</c:v>
                </c:pt>
                <c:pt idx="11">
                  <c:v>3.2</c:v>
                </c:pt>
                <c:pt idx="12">
                  <c:v>4.8</c:v>
                </c:pt>
                <c:pt idx="13">
                  <c:v>4.3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12305280"/>
        <c:axId val="112308224"/>
      </c:barChart>
      <c:catAx>
        <c:axId val="11230528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66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799" b="1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ru-RU"/>
          </a:p>
        </c:txPr>
        <c:crossAx val="11230822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12308224"/>
        <c:scaling>
          <c:orientation val="minMax"/>
        </c:scaling>
        <c:delete val="1"/>
        <c:axPos val="t"/>
        <c:numFmt formatCode="0.00" sourceLinked="1"/>
        <c:majorTickMark val="out"/>
        <c:minorTickMark val="none"/>
        <c:tickLblPos val="nextTo"/>
        <c:crossAx val="112305280"/>
        <c:crosses val="autoZero"/>
        <c:crossBetween val="between"/>
      </c:valAx>
      <c:spPr>
        <a:noFill/>
        <a:ln w="25385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24" b="1" i="0" u="none" strike="noStrike" baseline="0">
          <a:solidFill>
            <a:srgbClr val="000000"/>
          </a:solidFill>
          <a:latin typeface="Times New Roman"/>
          <a:ea typeface="Times New Roman"/>
          <a:cs typeface="Times New Roman"/>
        </a:defRPr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</c:title>
    <c:autoTitleDeleted val="0"/>
    <c:plotArea>
      <c:layout>
        <c:manualLayout>
          <c:layoutTarget val="inner"/>
          <c:xMode val="edge"/>
          <c:yMode val="edge"/>
          <c:x val="7.4964787236114563E-2"/>
          <c:y val="2.4952543422594758E-2"/>
          <c:w val="0.92503521276388589"/>
          <c:h val="0.97434654341148563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Sheet1!$B$1</c:f>
              <c:strCache>
                <c:ptCount val="1"/>
              </c:strCache>
            </c:strRef>
          </c:tx>
          <c:spPr>
            <a:solidFill>
              <a:srgbClr val="4F81BD">
                <a:lumMod val="50000"/>
              </a:srgbClr>
            </a:solidFill>
            <a:ln w="12673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-2.5250718593366713E-6"/>
                  <c:y val="3.0139016873759507E-3"/>
                </c:manualLayout>
              </c:layout>
              <c:spPr>
                <a:noFill/>
                <a:ln w="25344">
                  <a:noFill/>
                </a:ln>
              </c:spPr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2.1974225407724434E-3"/>
                  <c:y val="-4.5512489376947613E-4"/>
                </c:manualLayout>
              </c:layout>
              <c:spPr>
                <a:noFill/>
                <a:ln w="25344">
                  <a:noFill/>
                </a:ln>
              </c:spPr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6.3785785994925506E-4"/>
                  <c:y val="-2.2042833813800821E-3"/>
                </c:manualLayout>
              </c:layout>
              <c:spPr>
                <a:noFill/>
                <a:ln w="25344">
                  <a:noFill/>
                </a:ln>
              </c:spPr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4.2595015812980424E-3"/>
                  <c:y val="2.7398874180260111E-7"/>
                </c:manualLayout>
              </c:layout>
              <c:spPr>
                <a:noFill/>
                <a:ln w="25344">
                  <a:noFill/>
                </a:ln>
              </c:spPr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3.5784888301836318E-3"/>
                  <c:y val="4.4090875006248904E-3"/>
                </c:manualLayout>
              </c:layout>
              <c:spPr>
                <a:noFill/>
                <a:ln w="25344">
                  <a:noFill/>
                </a:ln>
              </c:spPr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4.2595015812980424E-3"/>
                  <c:y val="0"/>
                </c:manualLayout>
              </c:layout>
              <c:spPr>
                <a:noFill/>
                <a:ln w="25344">
                  <a:noFill/>
                </a:ln>
              </c:spPr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7.6755414930743159E-4"/>
                  <c:y val="1.735792882416003E-7"/>
                </c:manualLayout>
              </c:layout>
              <c:spPr>
                <a:noFill/>
                <a:ln w="25344">
                  <a:noFill/>
                </a:ln>
              </c:spPr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4.3268983907036587E-5"/>
                  <c:y val="5.2073786472480109E-7"/>
                </c:manualLayout>
              </c:layout>
              <c:spPr>
                <a:noFill/>
                <a:ln w="25344">
                  <a:noFill/>
                </a:ln>
              </c:spPr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1.4486809931637233E-3"/>
                  <c:y val="1.735792882416003E-7"/>
                </c:manualLayout>
              </c:layout>
              <c:spPr>
                <a:noFill/>
                <a:ln w="25344">
                  <a:noFill/>
                </a:ln>
              </c:spPr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4.3379646269867068E-5"/>
                  <c:y val="-2.2042833813801623E-3"/>
                </c:manualLayout>
              </c:layout>
              <c:spPr>
                <a:noFill/>
                <a:ln w="25344">
                  <a:noFill/>
                </a:ln>
              </c:spPr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-5.6649170209337775E-3"/>
                  <c:y val="4.4092610799131354E-3"/>
                </c:manualLayout>
              </c:layout>
              <c:spPr>
                <a:noFill/>
                <a:ln w="25344">
                  <a:noFill/>
                </a:ln>
              </c:spPr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-2.8540930024204096E-3"/>
                  <c:y val="4.4097818177778522E-3"/>
                </c:manualLayout>
              </c:layout>
              <c:spPr>
                <a:noFill/>
                <a:ln w="25344">
                  <a:noFill/>
                </a:ln>
              </c:spPr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2"/>
              <c:layout>
                <c:manualLayout>
                  <c:x val="-3.5783781678208012E-3"/>
                  <c:y val="2.204977698533049E-3"/>
                </c:manualLayout>
              </c:layout>
              <c:spPr>
                <a:noFill/>
                <a:ln w="25344">
                  <a:noFill/>
                </a:ln>
              </c:spPr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3"/>
              <c:layout>
                <c:manualLayout>
                  <c:x val="6.3774719758642447E-4"/>
                  <c:y val="1.735792882416003E-7"/>
                </c:manualLayout>
              </c:layout>
              <c:spPr>
                <a:noFill/>
                <a:ln w="25344">
                  <a:noFill/>
                </a:ln>
              </c:spPr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4"/>
              <c:layout>
                <c:manualLayout>
                  <c:x val="-2.1729661585641177E-3"/>
                  <c:y val="3.4715857648320076E-7"/>
                </c:manualLayout>
              </c:layout>
              <c:spPr>
                <a:noFill/>
                <a:ln w="25344">
                  <a:noFill/>
                </a:ln>
              </c:spPr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5"/>
              <c:layout>
                <c:manualLayout>
                  <c:x val="-2.1729661585641177E-3"/>
                  <c:y val="-2.2041098020918414E-3"/>
                </c:manualLayout>
              </c:layout>
              <c:spPr>
                <a:noFill/>
                <a:ln w="25344">
                  <a:noFill/>
                </a:ln>
              </c:spPr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5344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Sheet1!$A$2:$A$17</c:f>
              <c:numCache>
                <c:formatCode>General</c:formatCode>
                <c:ptCount val="1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</c:numCache>
            </c:numRef>
          </c:cat>
          <c:val>
            <c:numRef>
              <c:f>Sheet1!$B$2:$B$17</c:f>
              <c:numCache>
                <c:formatCode>0.00</c:formatCode>
                <c:ptCount val="16"/>
                <c:pt idx="0">
                  <c:v>4.2</c:v>
                </c:pt>
                <c:pt idx="1">
                  <c:v>4.8</c:v>
                </c:pt>
                <c:pt idx="2">
                  <c:v>5</c:v>
                </c:pt>
                <c:pt idx="3">
                  <c:v>4.9000000000000004</c:v>
                </c:pt>
                <c:pt idx="4">
                  <c:v>4.4000000000000004</c:v>
                </c:pt>
                <c:pt idx="5">
                  <c:v>4.5</c:v>
                </c:pt>
                <c:pt idx="6">
                  <c:v>4.5</c:v>
                </c:pt>
                <c:pt idx="7">
                  <c:v>4.7</c:v>
                </c:pt>
                <c:pt idx="8">
                  <c:v>4.7</c:v>
                </c:pt>
                <c:pt idx="9">
                  <c:v>4.9000000000000004</c:v>
                </c:pt>
                <c:pt idx="10">
                  <c:v>2.4</c:v>
                </c:pt>
                <c:pt idx="11">
                  <c:v>4.9000000000000004</c:v>
                </c:pt>
                <c:pt idx="12">
                  <c:v>4.7</c:v>
                </c:pt>
                <c:pt idx="13">
                  <c:v>4.8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12390144"/>
        <c:axId val="112391680"/>
      </c:barChart>
      <c:catAx>
        <c:axId val="112390144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68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ru-RU"/>
          </a:p>
        </c:txPr>
        <c:crossAx val="11239168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12391680"/>
        <c:scaling>
          <c:orientation val="minMax"/>
        </c:scaling>
        <c:delete val="1"/>
        <c:axPos val="t"/>
        <c:numFmt formatCode="0.00" sourceLinked="1"/>
        <c:majorTickMark val="out"/>
        <c:minorTickMark val="none"/>
        <c:tickLblPos val="nextTo"/>
        <c:crossAx val="112390144"/>
        <c:crosses val="autoZero"/>
        <c:crossBetween val="between"/>
      </c:valAx>
      <c:spPr>
        <a:noFill/>
        <a:ln w="25397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0" b="1" i="0" u="none" strike="noStrike" baseline="0">
          <a:solidFill>
            <a:srgbClr val="000000"/>
          </a:solidFill>
          <a:latin typeface="Times New Roman"/>
          <a:ea typeface="Times New Roman"/>
          <a:cs typeface="Times New Roman"/>
        </a:defRPr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</c:title>
    <c:autoTitleDeleted val="0"/>
    <c:plotArea>
      <c:layout>
        <c:manualLayout>
          <c:layoutTarget val="inner"/>
          <c:xMode val="edge"/>
          <c:yMode val="edge"/>
          <c:x val="4.8928146485097745E-2"/>
          <c:y val="1.2765957446808541E-2"/>
          <c:w val="0.95107185351490264"/>
          <c:h val="0.98936170212765706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Sheet1!$B$1</c:f>
              <c:strCache>
                <c:ptCount val="1"/>
              </c:strCache>
            </c:strRef>
          </c:tx>
          <c:spPr>
            <a:solidFill>
              <a:srgbClr val="4D4D4D"/>
            </a:solidFill>
            <a:ln w="12670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-2.5250718593366739E-6"/>
                  <c:y val="3.013901687375953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6.4136825227151372E-3"/>
                  <c:y val="-4.5532317565528528E-4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6.3892523719470823E-3"/>
                  <c:y val="-1.5948243776953483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4.2595015812980424E-3"/>
                  <c:y val="2.7398874180260132E-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6.3892523719470823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4.2595015812980424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6.3892523719470823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4.2595015812980424E-3"/>
                  <c:y val="2.7398874180260132E-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4.2595015812980424E-3"/>
                  <c:y val="6.3792975107814265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4.2595015812980424E-3"/>
                  <c:y val="6.3792975107814265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-4.2595015812980424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-4.2595015812980424E-3"/>
                  <c:y val="2.7398874180260132E-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2"/>
              <c:layout>
                <c:manualLayout>
                  <c:x val="-6.3892523719470823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3"/>
              <c:layout>
                <c:manualLayout>
                  <c:x val="-6.3892523719470823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4"/>
              <c:layout>
                <c:manualLayout>
                  <c:x val="-6.3892523719470823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5"/>
              <c:layout>
                <c:manualLayout>
                  <c:x val="-6.3892523719470823E-3"/>
                  <c:y val="1.2758595021562811E-16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5339">
                <a:noFill/>
              </a:ln>
            </c:spPr>
            <c:txPr>
              <a:bodyPr/>
              <a:lstStyle/>
              <a:p>
                <a:pPr>
                  <a:defRPr sz="1799" b="1" i="0" u="none" strike="noStrike" baseline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Sheet1!$A$2:$A$17</c:f>
              <c:numCache>
                <c:formatCode>General</c:formatCode>
                <c:ptCount val="1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</c:numCache>
            </c:numRef>
          </c:cat>
          <c:val>
            <c:numRef>
              <c:f>Sheet1!$B$2:$B$17</c:f>
              <c:numCache>
                <c:formatCode>0.00</c:formatCode>
                <c:ptCount val="16"/>
                <c:pt idx="0">
                  <c:v>4.2</c:v>
                </c:pt>
                <c:pt idx="1">
                  <c:v>4.7</c:v>
                </c:pt>
                <c:pt idx="2">
                  <c:v>3.9</c:v>
                </c:pt>
                <c:pt idx="3">
                  <c:v>3.2</c:v>
                </c:pt>
                <c:pt idx="4">
                  <c:v>3.8</c:v>
                </c:pt>
                <c:pt idx="5">
                  <c:v>3.4</c:v>
                </c:pt>
                <c:pt idx="6">
                  <c:v>4.2</c:v>
                </c:pt>
                <c:pt idx="7">
                  <c:v>3.7</c:v>
                </c:pt>
                <c:pt idx="8">
                  <c:v>3.4</c:v>
                </c:pt>
                <c:pt idx="9">
                  <c:v>3.2</c:v>
                </c:pt>
                <c:pt idx="10">
                  <c:v>4</c:v>
                </c:pt>
                <c:pt idx="11">
                  <c:v>4.2</c:v>
                </c:pt>
                <c:pt idx="12">
                  <c:v>5</c:v>
                </c:pt>
                <c:pt idx="13">
                  <c:v>4.5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18641792"/>
        <c:axId val="118751232"/>
      </c:barChart>
      <c:catAx>
        <c:axId val="11864179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67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799" b="1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ru-RU"/>
          </a:p>
        </c:txPr>
        <c:crossAx val="11875123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18751232"/>
        <c:scaling>
          <c:orientation val="minMax"/>
        </c:scaling>
        <c:delete val="1"/>
        <c:axPos val="t"/>
        <c:numFmt formatCode="0.00" sourceLinked="1"/>
        <c:majorTickMark val="out"/>
        <c:minorTickMark val="none"/>
        <c:tickLblPos val="nextTo"/>
        <c:crossAx val="118641792"/>
        <c:crosses val="autoZero"/>
        <c:crossBetween val="between"/>
      </c:valAx>
      <c:spPr>
        <a:noFill/>
        <a:ln w="25392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25" b="1" i="0" u="none" strike="noStrike" baseline="0">
          <a:solidFill>
            <a:srgbClr val="000000"/>
          </a:solidFill>
          <a:latin typeface="Times New Roman"/>
          <a:ea typeface="Times New Roman"/>
          <a:cs typeface="Times New Roman"/>
        </a:defRPr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24456615132291468"/>
          <c:y val="6.3703703703703752E-3"/>
          <c:w val="0.75543384867708563"/>
          <c:h val="0.98936170212765639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Sheet1!$B$1</c:f>
              <c:strCache>
                <c:ptCount val="1"/>
              </c:strCache>
            </c:strRef>
          </c:tx>
          <c:spPr>
            <a:solidFill>
              <a:srgbClr val="C0504D">
                <a:lumMod val="75000"/>
              </a:srgbClr>
            </a:solidFill>
            <a:ln w="12675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-4.2783134203360947E-3"/>
                  <c:y val="-9.2087136988601892E-4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6.4136825227151433E-3"/>
                  <c:y val="-4.5532317565528534E-4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6.3892523719470875E-3"/>
                  <c:y val="-1.5948243776953532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4.2595015812980424E-3"/>
                  <c:y val="2.7398874180260185E-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6.3892523719470875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4.2595015812980424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6.3892523719470875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4.2595015812980424E-3"/>
                  <c:y val="2.7398874180260185E-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4.2595015812980424E-3"/>
                  <c:y val="6.3792975107814524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4.2595015812980424E-3"/>
                  <c:y val="6.3792975107814524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-4.2595015812980424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-4.2595015812980424E-3"/>
                  <c:y val="2.7398874180260185E-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2"/>
              <c:layout>
                <c:manualLayout>
                  <c:x val="-6.3892523719470875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3"/>
              <c:layout>
                <c:manualLayout>
                  <c:x val="-6.3892523719470875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4"/>
              <c:layout>
                <c:manualLayout>
                  <c:x val="-6.3892523719470875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5"/>
              <c:layout>
                <c:manualLayout>
                  <c:x val="-6.3892523719470875E-3"/>
                  <c:y val="1.2758595021562853E-16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5349">
                <a:noFill/>
              </a:ln>
            </c:spPr>
            <c:txPr>
              <a:bodyPr/>
              <a:lstStyle/>
              <a:p>
                <a:pPr>
                  <a:defRPr sz="1800" b="1" i="0" u="none" strike="noStrike" baseline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Sheet1!$A$2:$A$17</c:f>
              <c:numCache>
                <c:formatCode>General</c:formatCode>
                <c:ptCount val="1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</c:numCache>
            </c:numRef>
          </c:cat>
          <c:val>
            <c:numRef>
              <c:f>Sheet1!$B$2:$B$17</c:f>
              <c:numCache>
                <c:formatCode>0.00</c:formatCode>
                <c:ptCount val="16"/>
                <c:pt idx="0">
                  <c:v>4.3</c:v>
                </c:pt>
                <c:pt idx="1">
                  <c:v>4.2</c:v>
                </c:pt>
                <c:pt idx="2">
                  <c:v>4.8</c:v>
                </c:pt>
                <c:pt idx="3">
                  <c:v>4.9000000000000004</c:v>
                </c:pt>
                <c:pt idx="4">
                  <c:v>4.0999999999999996</c:v>
                </c:pt>
                <c:pt idx="5">
                  <c:v>3.2</c:v>
                </c:pt>
                <c:pt idx="6">
                  <c:v>4.0999999999999996</c:v>
                </c:pt>
                <c:pt idx="7">
                  <c:v>3.7</c:v>
                </c:pt>
                <c:pt idx="8">
                  <c:v>4.2</c:v>
                </c:pt>
                <c:pt idx="9">
                  <c:v>2.5</c:v>
                </c:pt>
                <c:pt idx="10">
                  <c:v>4.4000000000000004</c:v>
                </c:pt>
                <c:pt idx="11">
                  <c:v>4.4000000000000004</c:v>
                </c:pt>
                <c:pt idx="12">
                  <c:v>4.9000000000000004</c:v>
                </c:pt>
                <c:pt idx="13">
                  <c:v>4.5999999999999996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34102400"/>
        <c:axId val="134138112"/>
      </c:barChart>
      <c:catAx>
        <c:axId val="13410240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68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ru-RU"/>
          </a:p>
        </c:txPr>
        <c:crossAx val="13413811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34138112"/>
        <c:scaling>
          <c:orientation val="minMax"/>
        </c:scaling>
        <c:delete val="1"/>
        <c:axPos val="t"/>
        <c:numFmt formatCode="0.00" sourceLinked="1"/>
        <c:majorTickMark val="out"/>
        <c:minorTickMark val="none"/>
        <c:tickLblPos val="nextTo"/>
        <c:crossAx val="134102400"/>
        <c:crosses val="autoZero"/>
        <c:crossBetween val="between"/>
      </c:valAx>
      <c:spPr>
        <a:noFill/>
        <a:ln w="25402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25" b="1" i="0" u="none" strike="noStrike" baseline="0">
          <a:solidFill>
            <a:srgbClr val="000000"/>
          </a:solidFill>
          <a:latin typeface="Times New Roman"/>
          <a:ea typeface="Times New Roman"/>
          <a:cs typeface="Times New Roman"/>
        </a:defRPr>
      </a:pPr>
      <a:endParaRPr lang="ru-RU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2905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4157E43-51F6-4490-BC7A-025A0232EDD8}" type="datetimeFigureOut">
              <a:rPr lang="ru-RU"/>
              <a:pPr>
                <a:defRPr/>
              </a:pPr>
              <a:t>18.11.2014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2905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5C62AF7-EEE2-44F7-B659-88FE50D349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25362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05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3B25A85-4633-426F-BF7E-88BB792BF3FB}" type="datetimeFigureOut">
              <a:rPr lang="ru-RU"/>
              <a:pPr>
                <a:defRPr/>
              </a:pPr>
              <a:t>18.11.2014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275" y="4722813"/>
            <a:ext cx="5408613" cy="44735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05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1454271-2040-4669-9F67-63BB51C9BF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0689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9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5" name="Группа 1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Полилиния 6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+mn-lt"/>
              </a:endParaRPr>
            </a:p>
          </p:txBody>
        </p:sp>
        <p:sp>
          <p:nvSpPr>
            <p:cNvPr id="7" name="Полилиния 7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+mn-lt"/>
              </a:endParaRPr>
            </a:p>
          </p:txBody>
        </p:sp>
        <p:sp>
          <p:nvSpPr>
            <p:cNvPr id="8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10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1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06B34157-88B5-4A99-980A-CFF5C3145684}" type="datetimeFigureOut">
              <a:rPr lang="ru-RU"/>
              <a:pPr>
                <a:defRPr/>
              </a:pPr>
              <a:t>18.11.2014</a:t>
            </a:fld>
            <a:endParaRPr lang="ru-RU"/>
          </a:p>
        </p:txBody>
      </p:sp>
      <p:sp>
        <p:nvSpPr>
          <p:cNvPr id="12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2DA2BF">
                    <a:tint val="20000"/>
                  </a:srgb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60157F1E-0AE2-45E4-8E0A-13C7A717AB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64199A-9A03-4B1D-B9DF-B404F4AF380C}" type="datetimeFigureOut">
              <a:rPr lang="ru-RU"/>
              <a:pPr>
                <a:defRPr/>
              </a:pPr>
              <a:t>18.11.2014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6A754A-78F2-40EF-A0C6-B544D3F539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906408-1908-4404-8B4D-B610E6C3AC8E}" type="datetimeFigureOut">
              <a:rPr lang="ru-RU"/>
              <a:pPr>
                <a:defRPr/>
              </a:pPr>
              <a:t>18.11.2014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BB2230-8CB6-43E1-AC28-EA61CBCE18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12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/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2779F57E-79B7-4F96-8237-E23FB37910F1}" type="datetimeFigureOut">
              <a:rPr lang="ru-RU"/>
              <a:pPr>
                <a:defRPr/>
              </a:pPr>
              <a:t>18.11.2014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99EFD371-6F35-4588-AFFF-D0C8824B62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8C90416A-C10C-41F5-A251-4C56761CE257}" type="datetimeFigureOut">
              <a:rPr lang="ru-RU"/>
              <a:pPr>
                <a:defRPr/>
              </a:pPr>
              <a:t>18.11.2014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998E3126-EC2F-433D-88AF-63A47D325F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8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210C4490-BA00-4A7E-980F-6717C4827875}" type="datetimeFigureOut">
              <a:rPr lang="ru-RU"/>
              <a:pPr>
                <a:defRPr/>
              </a:pPr>
              <a:t>18.11.2014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DF150197-7DB8-42D6-8BC3-3140CCDD94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4AF4901D-3DC7-44A4-95DE-00C3ECCE2059}" type="datetimeFigureOut">
              <a:rPr lang="ru-RU"/>
              <a:pPr>
                <a:defRPr/>
              </a:pPr>
              <a:t>18.11.2014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0D19CEE4-6288-4694-9B66-BEF140151F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F644CB64-5ED3-4D66-9F29-DAD4FDDDA7CB}" type="datetimeFigureOut">
              <a:rPr lang="ru-RU"/>
              <a:pPr>
                <a:defRPr/>
              </a:pPr>
              <a:t>18.11.2014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29EC5ED9-4227-47A5-9697-EF3FA90F82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CA6BC2B9-376F-454B-B3B2-424F2B423227}" type="datetimeFigureOut">
              <a:rPr lang="ru-RU"/>
              <a:pPr>
                <a:defRPr/>
              </a:pPr>
              <a:t>18.11.2014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B42FE681-864F-4B41-842D-013344A9FA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AF99B33A-E3A1-48A7-B78A-718977883484}" type="datetimeFigureOut">
              <a:rPr lang="ru-RU"/>
              <a:pPr>
                <a:defRPr/>
              </a:pPr>
              <a:t>18.11.2014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D3EA66A0-51BA-4839-9AD8-1EB1B45527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/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E5C0D0A8-FC8D-4318-A1AA-363CA9D0530C}" type="datetimeFigureOut">
              <a:rPr lang="ru-RU"/>
              <a:pPr>
                <a:defRPr/>
              </a:pPr>
              <a:t>18.11.2014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AF9A659E-4C6F-42E2-8B7F-97CF7DB666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35932A-3FF3-4602-8761-4CC7C55C7677}" type="datetimeFigureOut">
              <a:rPr lang="ru-RU"/>
              <a:pPr>
                <a:defRPr/>
              </a:pPr>
              <a:t>18.11.2014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D442E2-1F47-4AB2-B274-40B84E40F1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Rectangle 9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 rtlCol="0"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/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1220700E-F0BD-4DD5-9822-D7C9D36BCD03}" type="datetimeFigureOut">
              <a:rPr lang="ru-RU"/>
              <a:pPr>
                <a:defRPr/>
              </a:pPr>
              <a:t>18.11.2014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B5CDE872-3EF9-4451-8987-5E0057DAA8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F08F4504-0F80-41E7-A4C1-16AF2F39C4EF}" type="datetimeFigureOut">
              <a:rPr lang="ru-RU"/>
              <a:pPr>
                <a:defRPr/>
              </a:pPr>
              <a:t>18.11.2014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20BF0CD8-5779-45A7-8F95-B0F1D55EDD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48892C15-F1B7-4FCB-9322-312A7142A688}" type="datetimeFigureOut">
              <a:rPr lang="ru-RU"/>
              <a:pPr>
                <a:defRPr/>
              </a:pPr>
              <a:t>18.11.2014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3A061FE1-A50B-45F1-80A7-E2447922B0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ашивка 6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Нашивка 7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</a:defRPr>
            </a:lvl1pPr>
            <a:extLst/>
          </a:lstStyle>
          <a:p>
            <a:pPr>
              <a:defRPr/>
            </a:pPr>
            <a:fld id="{AD35A8BF-6DBB-4643-A782-C85D96BCA9FB}" type="datetimeFigureOut">
              <a:rPr lang="ru-RU"/>
              <a:pPr>
                <a:defRPr/>
              </a:pPr>
              <a:t>18.11.2014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</a:defRPr>
            </a:lvl1pPr>
            <a:extLst/>
          </a:lstStyle>
          <a:p>
            <a:pPr>
              <a:defRPr/>
            </a:pPr>
            <a:fld id="{1D27DB86-7728-4010-93B9-6FE5D7451C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</a:defRPr>
            </a:lvl1pPr>
            <a:extLst/>
          </a:lstStyle>
          <a:p>
            <a:pPr>
              <a:defRPr/>
            </a:pPr>
            <a:fld id="{A036D16E-7EBD-40EC-8618-639E8B0C9683}" type="datetimeFigureOut">
              <a:rPr lang="ru-RU"/>
              <a:pPr>
                <a:defRPr/>
              </a:pPr>
              <a:t>18.11.2014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</a:defRPr>
            </a:lvl1pPr>
            <a:extLst/>
          </a:lstStyle>
          <a:p>
            <a:pPr>
              <a:defRPr/>
            </a:pPr>
            <a:fld id="{67659D59-C068-4C36-9C94-1A8B57F636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8CB684E-DE0E-4614-9B23-1D55958D3B20}" type="datetimeFigureOut">
              <a:rPr lang="ru-RU"/>
              <a:pPr>
                <a:defRPr/>
              </a:pPr>
              <a:t>18.11.2014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F2FAADE-80AA-4086-8316-955F5EA95D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</a:defRPr>
            </a:lvl1pPr>
            <a:extLst/>
          </a:lstStyle>
          <a:p>
            <a:pPr>
              <a:defRPr/>
            </a:pPr>
            <a:fld id="{96E59D7E-9B95-4A3B-8BD7-46C79295C651}" type="datetimeFigureOut">
              <a:rPr lang="ru-RU"/>
              <a:pPr>
                <a:defRPr/>
              </a:pPr>
              <a:t>18.11.2014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</a:defRPr>
            </a:lvl1pPr>
            <a:extLst/>
          </a:lstStyle>
          <a:p>
            <a:pPr>
              <a:defRPr/>
            </a:pPr>
            <a:fld id="{550DF658-07B9-41D8-9E58-247366556C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2F66C6-5895-4CD7-8513-E6A04A216E7B}" type="datetimeFigureOut">
              <a:rPr lang="ru-RU"/>
              <a:pPr>
                <a:defRPr/>
              </a:pPr>
              <a:t>18.11.2014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C3AF93-5372-4936-8716-47296C6832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AAD998F-9B8F-4A64-ACA8-5933C8562D40}" type="datetimeFigureOut">
              <a:rPr lang="ru-RU"/>
              <a:pPr>
                <a:defRPr/>
              </a:pPr>
              <a:t>18.11.2014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6B42FBB-D746-44B9-A029-F3C9D675C6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лилиния 7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+mn-lt"/>
            </a:endParaRPr>
          </a:p>
        </p:txBody>
      </p:sp>
      <p:sp>
        <p:nvSpPr>
          <p:cNvPr id="6" name="Полилиния 8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+mn-lt"/>
            </a:endParaRPr>
          </a:p>
        </p:txBody>
      </p:sp>
      <p:sp>
        <p:nvSpPr>
          <p:cNvPr id="7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8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Нашивка 11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Нашивка 12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</a:defRPr>
            </a:lvl1pPr>
            <a:extLst/>
          </a:lstStyle>
          <a:p>
            <a:pPr>
              <a:defRPr/>
            </a:pPr>
            <a:fld id="{D5CD2434-28E1-4933-9C97-73EBE5CF309A}" type="datetimeFigureOut">
              <a:rPr lang="ru-RU"/>
              <a:pPr>
                <a:defRPr/>
              </a:pPr>
              <a:t>18.11.2014</a:t>
            </a:fld>
            <a:endParaRPr lang="ru-RU"/>
          </a:p>
        </p:txBody>
      </p:sp>
      <p:sp>
        <p:nvSpPr>
          <p:cNvPr id="12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</a:defRPr>
            </a:lvl1pPr>
            <a:extLst/>
          </a:lstStyle>
          <a:p>
            <a:pPr>
              <a:defRPr/>
            </a:pPr>
            <a:fld id="{9054C1D1-0DBC-4681-A3EF-A4B54D1C6F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</a:endParaRPr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</a:endParaRPr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321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D636D955-35FF-4E65-93F5-B8A6D25969F8}" type="datetimeFigureOut">
              <a:rPr lang="ru-RU"/>
              <a:pPr>
                <a:defRPr/>
              </a:pPr>
              <a:t>18.11.2014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638E8954-09A7-4E54-B2FA-66EFCFC7ED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29" r:id="rId2"/>
    <p:sldLayoutId id="2147483731" r:id="rId3"/>
    <p:sldLayoutId id="2147483732" r:id="rId4"/>
    <p:sldLayoutId id="2147483733" r:id="rId5"/>
    <p:sldLayoutId id="2147483734" r:id="rId6"/>
    <p:sldLayoutId id="2147483728" r:id="rId7"/>
    <p:sldLayoutId id="2147483735" r:id="rId8"/>
    <p:sldLayoutId id="2147483736" r:id="rId9"/>
    <p:sldLayoutId id="2147483727" r:id="rId10"/>
    <p:sldLayoutId id="214748372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725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875" y="4371975"/>
            <a:ext cx="6511925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561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3000" y="731838"/>
            <a:ext cx="6400800" cy="347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145AD1D2-4964-4F58-AB79-943CD6CFC276}" type="datetimeFigureOut">
              <a:rPr lang="ru-RU"/>
              <a:pPr>
                <a:defRPr/>
              </a:pPr>
              <a:t>18.11.2014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7220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1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3B9F2283-B6FB-4729-8C9B-C7229DF1C7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timing>
    <p:tnLst>
      <p:par>
        <p:cTn id="1" dur="indefinite" restart="never" nodeType="tmRoot"/>
      </p:par>
    </p:tnLst>
  </p:timing>
  <p:txStyles>
    <p:titleStyle>
      <a:lvl1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E46C0A"/>
        </a:buClr>
        <a:buSzPct val="128000"/>
        <a:buFont typeface="Georgia" pitchFamily="18" charset="0"/>
        <a:buChar char="*"/>
        <a:defRPr sz="4600" b="1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E46C0A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2pPr>
      <a:lvl3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E46C0A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3pPr>
      <a:lvl4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E46C0A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4pPr>
      <a:lvl5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E46C0A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563" algn="l" rtl="0" eaLnBrk="0" fontAlgn="base" hangingPunct="0">
        <a:spcBef>
          <a:spcPct val="20000"/>
        </a:spcBef>
        <a:spcAft>
          <a:spcPts val="300"/>
        </a:spcAft>
        <a:buClr>
          <a:srgbClr val="E46C0A"/>
        </a:buClr>
        <a:buSzPct val="130000"/>
        <a:buFont typeface="Georgia" pitchFamily="18" charset="0"/>
        <a:buChar char="*"/>
        <a:defRPr sz="2200" kern="1200">
          <a:solidFill>
            <a:srgbClr val="404040"/>
          </a:solidFill>
          <a:latin typeface="+mn-lt"/>
          <a:ea typeface="+mn-ea"/>
          <a:cs typeface="+mn-cs"/>
        </a:defRPr>
      </a:lvl1pPr>
      <a:lvl2pPr marL="547688" indent="-182563" algn="l" rtl="0" eaLnBrk="0" fontAlgn="base" hangingPunct="0">
        <a:spcBef>
          <a:spcPct val="20000"/>
        </a:spcBef>
        <a:spcAft>
          <a:spcPts val="300"/>
        </a:spcAft>
        <a:buClr>
          <a:srgbClr val="E46C0A"/>
        </a:buClr>
        <a:buSzPct val="130000"/>
        <a:buFont typeface="Georgia" pitchFamily="18" charset="0"/>
        <a:buChar char="*"/>
        <a:defRPr sz="2000" kern="1200">
          <a:solidFill>
            <a:srgbClr val="404040"/>
          </a:solidFill>
          <a:latin typeface="+mn-lt"/>
          <a:ea typeface="+mn-ea"/>
          <a:cs typeface="+mn-cs"/>
        </a:defRPr>
      </a:lvl2pPr>
      <a:lvl3pPr marL="822325" indent="-182563" algn="l" rtl="0" eaLnBrk="0" fontAlgn="base" hangingPunct="0">
        <a:spcBef>
          <a:spcPct val="20000"/>
        </a:spcBef>
        <a:spcAft>
          <a:spcPts val="300"/>
        </a:spcAft>
        <a:buClr>
          <a:srgbClr val="E46C0A"/>
        </a:buClr>
        <a:buSzPct val="130000"/>
        <a:buFont typeface="Georgia" pitchFamily="18" charset="0"/>
        <a:buChar char="*"/>
        <a:defRPr kern="1200">
          <a:solidFill>
            <a:srgbClr val="404040"/>
          </a:solidFill>
          <a:latin typeface="+mn-lt"/>
          <a:ea typeface="+mn-ea"/>
          <a:cs typeface="+mn-cs"/>
        </a:defRPr>
      </a:lvl3pPr>
      <a:lvl4pPr marL="1096963" indent="-182563" algn="l" rtl="0" eaLnBrk="0" fontAlgn="base" hangingPunct="0">
        <a:spcBef>
          <a:spcPct val="20000"/>
        </a:spcBef>
        <a:spcAft>
          <a:spcPts val="300"/>
        </a:spcAft>
        <a:buClr>
          <a:srgbClr val="E46C0A"/>
        </a:buClr>
        <a:buSzPct val="130000"/>
        <a:buFont typeface="Georgia" pitchFamily="18" charset="0"/>
        <a:buChar char="*"/>
        <a:defRPr sz="1600" kern="1200">
          <a:solidFill>
            <a:srgbClr val="404040"/>
          </a:solidFill>
          <a:latin typeface="+mn-lt"/>
          <a:ea typeface="+mn-ea"/>
          <a:cs typeface="+mn-cs"/>
        </a:defRPr>
      </a:lvl4pPr>
      <a:lvl5pPr marL="1389063" indent="-182563" algn="l" rtl="0" eaLnBrk="0" fontAlgn="base" hangingPunct="0">
        <a:spcBef>
          <a:spcPct val="20000"/>
        </a:spcBef>
        <a:spcAft>
          <a:spcPts val="300"/>
        </a:spcAft>
        <a:buClr>
          <a:srgbClr val="E46C0A"/>
        </a:buClr>
        <a:buSzPct val="130000"/>
        <a:buFont typeface="Georgia" pitchFamily="18" charset="0"/>
        <a:buChar char="*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Прямоугольник 7"/>
          <p:cNvSpPr>
            <a:spLocks noChangeArrowheads="1"/>
          </p:cNvSpPr>
          <p:nvPr/>
        </p:nvSpPr>
        <p:spPr bwMode="auto">
          <a:xfrm>
            <a:off x="1258888" y="3789363"/>
            <a:ext cx="6853237" cy="144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400" b="1" i="1">
                <a:solidFill>
                  <a:srgbClr val="464646"/>
                </a:solidFill>
                <a:latin typeface="Times New Roman" pitchFamily="18" charset="0"/>
                <a:cs typeface="Times New Roman" pitchFamily="18" charset="0"/>
              </a:rPr>
              <a:t>Преподаватель глазами студента</a:t>
            </a:r>
          </a:p>
        </p:txBody>
      </p:sp>
      <p:sp>
        <p:nvSpPr>
          <p:cNvPr id="39938" name="TextBox 1"/>
          <p:cNvSpPr txBox="1">
            <a:spLocks noChangeArrowheads="1"/>
          </p:cNvSpPr>
          <p:nvPr/>
        </p:nvSpPr>
        <p:spPr bwMode="auto">
          <a:xfrm>
            <a:off x="279400" y="74613"/>
            <a:ext cx="8550275" cy="677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Харьковский национальный медицинский университет</a:t>
            </a:r>
          </a:p>
          <a:p>
            <a:pPr algn="ctr"/>
            <a:r>
              <a:rPr lang="ru-RU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Кафедра медицинской и биоорганической химии</a:t>
            </a:r>
          </a:p>
        </p:txBody>
      </p:sp>
      <p:pic>
        <p:nvPicPr>
          <p:cNvPr id="10" name="Picture 2" descr="http://www.prlog.org/12023966-digital-signage-player-ndis125-simplifies-education-infrastructure.jpg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-64700" y="620688"/>
            <a:ext cx="4652162" cy="30072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1" name="Picture 2" descr="http://fourc.ca/wp-content/uploads/2012/06/students.gif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6633460" y="1412776"/>
            <a:ext cx="2521860" cy="18618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2" name="TextBox 1"/>
          <p:cNvSpPr txBox="1"/>
          <p:nvPr/>
        </p:nvSpPr>
        <p:spPr>
          <a:xfrm>
            <a:off x="2608687" y="6019669"/>
            <a:ext cx="41536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 smtClean="0"/>
              <a:t>Посвящается Дню студента</a:t>
            </a:r>
          </a:p>
          <a:p>
            <a:pPr algn="ctr"/>
            <a:r>
              <a:rPr lang="ru-RU" sz="2400" dirty="0" smtClean="0"/>
              <a:t>14.11.2014 г</a:t>
            </a:r>
            <a:endParaRPr lang="ru-RU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2885553" y="3335522"/>
            <a:ext cx="340381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/>
              <a:t>КРУГЛЫЙ СТОЛ</a:t>
            </a:r>
            <a:endParaRPr lang="ru-RU" sz="32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-64700" y="5013176"/>
            <a:ext cx="3702809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Докладчики: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К.х.н., ас. </a:t>
            </a:r>
            <a:r>
              <a:rPr lang="ru-RU" sz="2400" b="1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Тишакова</a:t>
            </a:r>
            <a:r>
              <a:rPr lang="ru-RU" sz="24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Т.С.,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ас. </a:t>
            </a:r>
            <a:r>
              <a:rPr lang="ru-RU" sz="24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Савельева Е.В.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9153" name="Диаграмма 4"/>
          <p:cNvGraphicFramePr>
            <a:graphicFrameLocks noChangeAspect="1"/>
          </p:cNvGraphicFramePr>
          <p:nvPr/>
        </p:nvGraphicFramePr>
        <p:xfrm>
          <a:off x="-2103438" y="1019175"/>
          <a:ext cx="10829926" cy="5889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59" r:id="rId3" imgW="10833531" imgH="5889246" progId="Excel.Chart.8">
                  <p:embed/>
                </p:oleObj>
              </mc:Choice>
              <mc:Fallback>
                <p:oleObj r:id="rId3" imgW="10833531" imgH="5889246" progId="Excel.Chart.8">
                  <p:embed/>
                  <p:pic>
                    <p:nvPicPr>
                      <p:cNvPr id="0" name="Диаграмма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2103438" y="1019175"/>
                        <a:ext cx="10829926" cy="5889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154" name="TextBox 1"/>
          <p:cNvSpPr txBox="1">
            <a:spLocks noChangeArrowheads="1"/>
          </p:cNvSpPr>
          <p:nvPr/>
        </p:nvSpPr>
        <p:spPr bwMode="auto">
          <a:xfrm>
            <a:off x="0" y="115888"/>
            <a:ext cx="9144000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2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Медицинский</a:t>
            </a:r>
          </a:p>
          <a:p>
            <a:pPr algn="ctr"/>
            <a:r>
              <a:rPr lang="ru-RU" sz="2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Обобщенные оценки качеств преподавателей</a:t>
            </a:r>
            <a:endParaRPr lang="en-US" sz="2000" b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(среднее от всех опрошенных)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1435764"/>
              </p:ext>
            </p:extLst>
          </p:nvPr>
        </p:nvGraphicFramePr>
        <p:xfrm>
          <a:off x="107950" y="984250"/>
          <a:ext cx="8928100" cy="5873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0178" name="Прямоугольник 5"/>
          <p:cNvSpPr>
            <a:spLocks noChangeArrowheads="1"/>
          </p:cNvSpPr>
          <p:nvPr/>
        </p:nvSpPr>
        <p:spPr bwMode="auto">
          <a:xfrm>
            <a:off x="0" y="0"/>
            <a:ext cx="9177338" cy="98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sz="2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Медицинский</a:t>
            </a:r>
          </a:p>
          <a:p>
            <a:pPr algn="ctr"/>
            <a:r>
              <a:rPr lang="ru-RU" sz="2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Обобщенные оценки качеств преподавателей</a:t>
            </a:r>
          </a:p>
          <a:p>
            <a:pPr algn="ctr"/>
            <a:r>
              <a:rPr lang="ru-RU" sz="16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(среднее от всех опрошенных)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01" name="Диаграмма 7"/>
          <p:cNvGraphicFramePr>
            <a:graphicFrameLocks noChangeAspect="1"/>
          </p:cNvGraphicFramePr>
          <p:nvPr/>
        </p:nvGraphicFramePr>
        <p:xfrm>
          <a:off x="344488" y="1146175"/>
          <a:ext cx="8688387" cy="560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07" r:id="rId3" imgW="8687553" imgH="5602710" progId="Excel.Chart.8">
                  <p:embed/>
                </p:oleObj>
              </mc:Choice>
              <mc:Fallback>
                <p:oleObj r:id="rId3" imgW="8687553" imgH="5602710" progId="Excel.Chart.8">
                  <p:embed/>
                  <p:pic>
                    <p:nvPicPr>
                      <p:cNvPr id="0" name="Диаграмма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4488" y="1146175"/>
                        <a:ext cx="8688387" cy="560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02" name="Прямоугольник 4"/>
          <p:cNvSpPr>
            <a:spLocks noChangeArrowheads="1"/>
          </p:cNvSpPr>
          <p:nvPr/>
        </p:nvSpPr>
        <p:spPr bwMode="auto">
          <a:xfrm>
            <a:off x="0" y="0"/>
            <a:ext cx="91440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III </a:t>
            </a:r>
            <a:r>
              <a:rPr lang="ru-RU" sz="2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Медицинский</a:t>
            </a:r>
          </a:p>
          <a:p>
            <a:pPr algn="ctr"/>
            <a:r>
              <a:rPr lang="ru-RU" sz="2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Обобщенные оценки качеств преподавателей</a:t>
            </a:r>
          </a:p>
          <a:p>
            <a:pPr algn="ctr"/>
            <a:r>
              <a:rPr lang="ru-RU" sz="16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(среднее от всех опрошенных)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01325036"/>
              </p:ext>
            </p:extLst>
          </p:nvPr>
        </p:nvGraphicFramePr>
        <p:xfrm>
          <a:off x="0" y="908050"/>
          <a:ext cx="9036050" cy="57610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2226" name="Прямоугольник 5"/>
          <p:cNvSpPr>
            <a:spLocks noChangeArrowheads="1"/>
          </p:cNvSpPr>
          <p:nvPr/>
        </p:nvSpPr>
        <p:spPr bwMode="auto">
          <a:xfrm>
            <a:off x="0" y="0"/>
            <a:ext cx="9148763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IV </a:t>
            </a:r>
            <a:r>
              <a:rPr lang="ru-RU" sz="2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Медицинский</a:t>
            </a:r>
          </a:p>
          <a:p>
            <a:pPr algn="ctr"/>
            <a:r>
              <a:rPr lang="ru-RU" sz="2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Обобщенные оценки качеств преподавателей</a:t>
            </a:r>
          </a:p>
          <a:p>
            <a:pPr algn="ctr"/>
            <a:r>
              <a:rPr lang="ru-RU" sz="16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(среднее от всех опрошенных)</a:t>
            </a:r>
            <a:endParaRPr lang="ru-RU" b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5560118"/>
              </p:ext>
            </p:extLst>
          </p:nvPr>
        </p:nvGraphicFramePr>
        <p:xfrm>
          <a:off x="107950" y="1011238"/>
          <a:ext cx="9036050" cy="5730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3250" name="Прямоугольник 4"/>
          <p:cNvSpPr>
            <a:spLocks noChangeArrowheads="1"/>
          </p:cNvSpPr>
          <p:nvPr/>
        </p:nvSpPr>
        <p:spPr bwMode="auto">
          <a:xfrm>
            <a:off x="0" y="0"/>
            <a:ext cx="9172575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 </a:t>
            </a:r>
            <a:r>
              <a:rPr lang="ru-RU" sz="2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Медицинский</a:t>
            </a:r>
          </a:p>
          <a:p>
            <a:pPr algn="ctr"/>
            <a:r>
              <a:rPr lang="ru-RU" sz="2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Обобщенные оценки качеств преподавателей</a:t>
            </a:r>
          </a:p>
          <a:p>
            <a:pPr algn="ctr"/>
            <a:r>
              <a:rPr lang="ru-RU" sz="16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(среднее от всех опрошенных)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58422809"/>
              </p:ext>
            </p:extLst>
          </p:nvPr>
        </p:nvGraphicFramePr>
        <p:xfrm>
          <a:off x="-1981200" y="1069975"/>
          <a:ext cx="10009188" cy="57880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4274" name="Прямоугольник 5"/>
          <p:cNvSpPr>
            <a:spLocks noChangeArrowheads="1"/>
          </p:cNvSpPr>
          <p:nvPr/>
        </p:nvSpPr>
        <p:spPr bwMode="auto">
          <a:xfrm>
            <a:off x="0" y="0"/>
            <a:ext cx="91440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 </a:t>
            </a:r>
            <a:r>
              <a:rPr lang="ru-RU" sz="2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Медицинский</a:t>
            </a:r>
          </a:p>
          <a:p>
            <a:pPr algn="ctr"/>
            <a:r>
              <a:rPr lang="ru-RU" sz="2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Обобщенные оценки качеств преподавателей</a:t>
            </a:r>
          </a:p>
          <a:p>
            <a:pPr algn="ctr"/>
            <a:r>
              <a:rPr lang="ru-RU" sz="16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(среднее от всех опрошенных)</a:t>
            </a:r>
            <a:endParaRPr lang="ru-RU" b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297" name="Диаграмма 4"/>
          <p:cNvGraphicFramePr>
            <a:graphicFrameLocks noChangeAspect="1"/>
          </p:cNvGraphicFramePr>
          <p:nvPr/>
        </p:nvGraphicFramePr>
        <p:xfrm>
          <a:off x="-950913" y="915988"/>
          <a:ext cx="10037763" cy="5888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03" r:id="rId3" imgW="10040982" imgH="5889246" progId="Excel.Chart.8">
                  <p:embed/>
                </p:oleObj>
              </mc:Choice>
              <mc:Fallback>
                <p:oleObj r:id="rId3" imgW="10040982" imgH="5889246" progId="Excel.Chart.8">
                  <p:embed/>
                  <p:pic>
                    <p:nvPicPr>
                      <p:cNvPr id="0" name="Диаграмма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950913" y="915988"/>
                        <a:ext cx="10037763" cy="58880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298" name="Прямоугольник 5"/>
          <p:cNvSpPr>
            <a:spLocks noChangeArrowheads="1"/>
          </p:cNvSpPr>
          <p:nvPr/>
        </p:nvSpPr>
        <p:spPr bwMode="auto">
          <a:xfrm>
            <a:off x="0" y="0"/>
            <a:ext cx="91440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Бакалавры</a:t>
            </a:r>
          </a:p>
          <a:p>
            <a:pPr algn="ctr"/>
            <a:r>
              <a:rPr lang="ru-RU" sz="2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Обобщенные оценки качеств преподавателей </a:t>
            </a:r>
          </a:p>
          <a:p>
            <a:pPr algn="ctr"/>
            <a:r>
              <a:rPr lang="ru-RU" sz="16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(среднее от всех опрошенных)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950" y="333375"/>
            <a:ext cx="8856663" cy="655564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Выводы: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 fontAlgn="auto"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Преподавателям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кафедры следует разнообразить методы проведения практических занятий </a:t>
            </a:r>
            <a:r>
              <a:rPr lang="ru-RU" altLang="ru-RU" sz="2800" b="1" dirty="0">
                <a:latin typeface="Times New Roman" pitchFamily="18" charset="0"/>
              </a:rPr>
              <a:t>(творческие задания, дискуссии, работа по </a:t>
            </a:r>
            <a:r>
              <a:rPr lang="ru-RU" altLang="ru-RU" sz="2800" b="1" dirty="0" smtClean="0">
                <a:latin typeface="Times New Roman" pitchFamily="18" charset="0"/>
              </a:rPr>
              <a:t>группам </a:t>
            </a:r>
            <a:r>
              <a:rPr lang="ru-RU" altLang="ru-RU" sz="2800" b="1" dirty="0">
                <a:latin typeface="Times New Roman" pitchFamily="18" charset="0"/>
              </a:rPr>
              <a:t>и т.д.).</a:t>
            </a:r>
          </a:p>
          <a:p>
            <a:pPr marL="514350" indent="-514350" algn="just" fontAlgn="auto"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r>
              <a:rPr lang="ru-RU" altLang="ru-RU" sz="2800" b="1" dirty="0">
                <a:latin typeface="Times New Roman" pitchFamily="18" charset="0"/>
              </a:rPr>
              <a:t> </a:t>
            </a:r>
            <a:r>
              <a:rPr lang="ru-RU" altLang="ru-RU" sz="2800" b="1" dirty="0" smtClean="0">
                <a:latin typeface="Times New Roman" pitchFamily="18" charset="0"/>
              </a:rPr>
              <a:t>Целесообразно более </a:t>
            </a:r>
            <a:r>
              <a:rPr lang="ru-RU" altLang="ru-RU" sz="2800" b="1" dirty="0">
                <a:latin typeface="Times New Roman" pitchFamily="18" charset="0"/>
              </a:rPr>
              <a:t>эффективно внедрять мультимедийные средства </a:t>
            </a:r>
            <a:r>
              <a:rPr lang="ru-RU" altLang="ru-RU" sz="2800" b="1" dirty="0" smtClean="0">
                <a:latin typeface="Times New Roman" pitchFamily="18" charset="0"/>
              </a:rPr>
              <a:t>в учебный процесс,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что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позволит повысить интерес студентов к изучаемой дисциплине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************************************************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 программе круглого стола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дискуссия между присутствующими сотрудниками кафедры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по излагаемой теме.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Прямоугольник 3"/>
          <p:cNvSpPr>
            <a:spLocks noChangeArrowheads="1"/>
          </p:cNvSpPr>
          <p:nvPr/>
        </p:nvSpPr>
        <p:spPr bwMode="auto">
          <a:xfrm>
            <a:off x="2411413" y="392113"/>
            <a:ext cx="36004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 u="sng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Методика опроса</a:t>
            </a:r>
          </a:p>
        </p:txBody>
      </p:sp>
      <p:sp>
        <p:nvSpPr>
          <p:cNvPr id="40962" name="TextBox 1"/>
          <p:cNvSpPr txBox="1">
            <a:spLocks noChangeArrowheads="1"/>
          </p:cNvSpPr>
          <p:nvPr/>
        </p:nvSpPr>
        <p:spPr bwMode="auto">
          <a:xfrm>
            <a:off x="3995738" y="1700213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Trebuchet MS" pitchFamily="34" charset="0"/>
            </a:endParaRPr>
          </a:p>
        </p:txBody>
      </p:sp>
      <p:sp>
        <p:nvSpPr>
          <p:cNvPr id="40963" name="TextBox 2"/>
          <p:cNvSpPr txBox="1">
            <a:spLocks noChangeArrowheads="1"/>
          </p:cNvSpPr>
          <p:nvPr/>
        </p:nvSpPr>
        <p:spPr bwMode="auto">
          <a:xfrm>
            <a:off x="179388" y="1484313"/>
            <a:ext cx="8785225" cy="310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8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целью ознакомления с особенностями работы с анкетой «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Преподаватель глазами студента</a:t>
            </a:r>
            <a:r>
              <a:rPr lang="ru-RU" sz="28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в каждой группе студентов был проведен предварительный короткий инструктаж ответственными за воспитательную работу</a:t>
            </a:r>
            <a:endParaRPr lang="en-US" sz="2800" b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Респонденты</a:t>
            </a:r>
            <a:r>
              <a:rPr lang="ru-RU" sz="28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анонимно отвечали на предложенные вопросы анкеты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Прямоугольник 4"/>
          <p:cNvSpPr>
            <a:spLocks noChangeArrowheads="1"/>
          </p:cNvSpPr>
          <p:nvPr/>
        </p:nvSpPr>
        <p:spPr bwMode="auto">
          <a:xfrm>
            <a:off x="0" y="0"/>
            <a:ext cx="9144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Опрашиваемый оценивал работу преподавателей, читающих у него дисциплину, по 5 основным качествам: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908050"/>
            <a:ext cx="9120188" cy="6261100"/>
          </a:xfrm>
          <a:prstGeom prst="rect">
            <a:avLst/>
          </a:prstGeom>
          <a:solidFill>
            <a:schemeClr val="accent1"/>
          </a:solidFill>
        </p:spPr>
        <p:txBody>
          <a:bodyPr>
            <a:spAutoFit/>
          </a:bodyPr>
          <a:lstStyle/>
          <a:p>
            <a:pPr marL="552450" indent="-552450" algn="ctr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altLang="ru-RU" sz="2400" b="1" u="sng" dirty="0">
                <a:solidFill>
                  <a:srgbClr val="FF0000"/>
                </a:solidFill>
                <a:latin typeface="Times New Roman" pitchFamily="18" charset="0"/>
              </a:rPr>
              <a:t>Профессионально-педагогические качества</a:t>
            </a:r>
          </a:p>
          <a:p>
            <a:pPr marL="552450" indent="-552450" algn="ctr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endParaRPr lang="ru-RU" altLang="ru-RU" b="1" dirty="0">
              <a:latin typeface="Times New Roman" pitchFamily="18" charset="0"/>
            </a:endParaRPr>
          </a:p>
          <a:p>
            <a:pPr marL="552450" indent="-552450" algn="just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altLang="ru-RU" b="1" dirty="0">
                <a:latin typeface="Times New Roman" pitchFamily="18" charset="0"/>
              </a:rPr>
              <a:t>1. Преподаватель умеет заинтересовать студента своим предметом</a:t>
            </a:r>
          </a:p>
          <a:p>
            <a:pPr marL="552450" indent="-552450" algn="just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•"/>
              <a:defRPr/>
            </a:pPr>
            <a:endParaRPr lang="ru-RU" altLang="ru-RU" b="1" dirty="0">
              <a:latin typeface="Times New Roman" pitchFamily="18" charset="0"/>
            </a:endParaRPr>
          </a:p>
          <a:p>
            <a:pPr marL="552450" indent="-552450" algn="just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altLang="ru-RU" b="1" dirty="0">
                <a:latin typeface="Times New Roman" pitchFamily="18" charset="0"/>
              </a:rPr>
              <a:t>2. Преподаватель стимулирует активность, творчество и самостоятельную работу студентов</a:t>
            </a:r>
          </a:p>
          <a:p>
            <a:pPr marL="552450" indent="-552450" algn="just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•"/>
              <a:defRPr/>
            </a:pPr>
            <a:endParaRPr lang="ru-RU" altLang="ru-RU" b="1" dirty="0">
              <a:latin typeface="Times New Roman" pitchFamily="18" charset="0"/>
            </a:endParaRPr>
          </a:p>
          <a:p>
            <a:pPr marL="552450" indent="-552450" algn="just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altLang="ru-RU" b="1" dirty="0">
                <a:latin typeface="Times New Roman" pitchFamily="18" charset="0"/>
              </a:rPr>
              <a:t>3. Преподаватель раскрывает значимость предмета для предстоящей профессиональной деятельности</a:t>
            </a:r>
          </a:p>
          <a:p>
            <a:pPr marL="552450" indent="-55245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endParaRPr lang="ru-RU" altLang="ru-RU" sz="2800" b="1" i="1" u="sng" dirty="0">
              <a:latin typeface="Times New Roman" pitchFamily="18" charset="0"/>
            </a:endParaRPr>
          </a:p>
          <a:p>
            <a:pPr marL="552450" indent="-552450" algn="ctr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altLang="ru-RU" sz="2800" b="1" i="1" u="sng" dirty="0">
                <a:solidFill>
                  <a:srgbClr val="FF0000"/>
                </a:solidFill>
                <a:latin typeface="Times New Roman" pitchFamily="18" charset="0"/>
              </a:rPr>
              <a:t>Дидактическое мастерство</a:t>
            </a:r>
          </a:p>
          <a:p>
            <a:pPr marL="552450" indent="-552450" algn="ctr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endParaRPr lang="ru-RU" altLang="ru-RU" b="1" dirty="0">
              <a:latin typeface="Times New Roman" pitchFamily="18" charset="0"/>
            </a:endParaRPr>
          </a:p>
          <a:p>
            <a:pPr marL="552450" indent="-552450" algn="just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altLang="ru-RU" b="1" dirty="0">
                <a:latin typeface="Times New Roman" pitchFamily="18" charset="0"/>
              </a:rPr>
              <a:t>4.   Преподаватель умеет доступно изложить материал</a:t>
            </a:r>
          </a:p>
          <a:p>
            <a:pPr marL="552450" indent="-552450" algn="ctr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endParaRPr lang="ru-RU" altLang="ru-RU" b="1" dirty="0">
              <a:latin typeface="Times New Roman" pitchFamily="18" charset="0"/>
            </a:endParaRPr>
          </a:p>
          <a:p>
            <a:pPr marL="552450" indent="-55245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altLang="ru-RU" b="1" dirty="0">
                <a:latin typeface="Times New Roman" pitchFamily="18" charset="0"/>
              </a:rPr>
              <a:t>5.</a:t>
            </a:r>
            <a:r>
              <a:rPr lang="ru-RU" altLang="ru-RU" b="1" dirty="0">
                <a:latin typeface="+mn-lt"/>
              </a:rPr>
              <a:t> </a:t>
            </a:r>
            <a:r>
              <a:rPr lang="ru-RU" altLang="ru-RU" b="1" dirty="0">
                <a:latin typeface="Times New Roman" pitchFamily="18" charset="0"/>
              </a:rPr>
              <a:t>Преподаватель использует в объяснении учебного материала информацию из различных отраслей знания и собственного жизненного и профессионального опыта</a:t>
            </a:r>
          </a:p>
          <a:p>
            <a:pPr marL="552450" indent="-55245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endParaRPr lang="ru-RU" altLang="ru-RU" b="1" dirty="0">
              <a:latin typeface="Times New Roman" pitchFamily="18" charset="0"/>
            </a:endParaRPr>
          </a:p>
          <a:p>
            <a:pPr marL="552450" indent="-55245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altLang="ru-RU" b="1" dirty="0">
                <a:latin typeface="Times New Roman" pitchFamily="18" charset="0"/>
              </a:rPr>
              <a:t>6. Преподаватель использует при проведении практических и семинарских занятий наглядные пособия и раздаточный материал (тесты, карточки для самостоятельной работы и т.д.) </a:t>
            </a:r>
          </a:p>
          <a:p>
            <a:pPr marL="552450" indent="-55245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endParaRPr lang="ru-RU" altLang="ru-RU" b="1" dirty="0">
              <a:latin typeface="Times New Roman" pitchFamily="18" charset="0"/>
            </a:endParaRPr>
          </a:p>
          <a:p>
            <a:pPr marL="552450" indent="-55245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altLang="ru-RU" b="1" dirty="0">
                <a:latin typeface="Times New Roman" pitchFamily="18" charset="0"/>
              </a:rPr>
              <a:t>7. Преподаватель использует при проведении практических и семинарских занятий разнообразные формы (индивидуальные задания,  творческие задания, дискуссии, работа по группам, игры и т.д.)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Прямоугольник 5"/>
          <p:cNvSpPr>
            <a:spLocks noChangeArrowheads="1"/>
          </p:cNvSpPr>
          <p:nvPr/>
        </p:nvSpPr>
        <p:spPr bwMode="auto">
          <a:xfrm>
            <a:off x="0" y="0"/>
            <a:ext cx="9144000" cy="725011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altLang="ru-RU" sz="2400" b="1" i="1" u="sng">
                <a:solidFill>
                  <a:srgbClr val="FF0000"/>
                </a:solidFill>
                <a:latin typeface="Times New Roman" pitchFamily="18" charset="0"/>
              </a:rPr>
              <a:t>Организаторские качества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 altLang="ru-RU" sz="2000" b="1">
              <a:latin typeface="Times New Roman" pitchFamily="18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altLang="ru-RU" sz="2000" b="1">
                <a:latin typeface="Times New Roman" pitchFamily="18" charset="0"/>
              </a:rPr>
              <a:t>8. Преподаватель выдвигает четкие и непротиворечивые требования к студентам во время занятий и контролирует их выполнение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 altLang="ru-RU" sz="2000" b="1">
              <a:latin typeface="Times New Roman" pitchFamily="18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altLang="ru-RU" sz="2000" b="1">
                <a:latin typeface="Times New Roman" pitchFamily="18" charset="0"/>
              </a:rPr>
              <a:t>9. Преподаватель старается быть объективным в оценке учебных достижений (аттестационные и экзаменационные оценки, оценки контрольных работ и курсовых проектов)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 altLang="ru-RU" sz="2000" b="1">
              <a:latin typeface="Times New Roman" pitchFamily="18" charset="0"/>
            </a:endParaRPr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r>
              <a:rPr lang="ru-RU" altLang="ru-RU" sz="2000" b="1">
                <a:latin typeface="Times New Roman" pitchFamily="18" charset="0"/>
              </a:rPr>
              <a:t>10. Преподаватель эффективно использует время на своих занятиях </a:t>
            </a:r>
          </a:p>
          <a:p>
            <a:pPr algn="ctr">
              <a:buFont typeface="Wingdings" pitchFamily="2" charset="2"/>
              <a:buNone/>
            </a:pPr>
            <a:r>
              <a:rPr lang="ru-RU" altLang="ru-RU" sz="2000" b="1">
                <a:latin typeface="Times New Roman" pitchFamily="18" charset="0"/>
              </a:rPr>
              <a:t>Владение современными образовательными технологиями</a:t>
            </a:r>
          </a:p>
          <a:p>
            <a:pPr algn="just">
              <a:buFont typeface="Wingdings" pitchFamily="2" charset="2"/>
              <a:buNone/>
            </a:pPr>
            <a:endParaRPr lang="ru-RU" altLang="ru-RU" sz="2000" b="1">
              <a:latin typeface="Times New Roman" pitchFamily="18" charset="0"/>
            </a:endParaRPr>
          </a:p>
          <a:p>
            <a:pPr algn="just">
              <a:buFont typeface="Wingdings" pitchFamily="2" charset="2"/>
              <a:buNone/>
            </a:pPr>
            <a:r>
              <a:rPr lang="ru-RU" altLang="ru-RU" sz="2000" b="1">
                <a:latin typeface="Times New Roman" pitchFamily="18" charset="0"/>
              </a:rPr>
              <a:t>11.Преподаватель эффективно использует аудиовизуальные средства (такие как </a:t>
            </a:r>
            <a:r>
              <a:rPr lang="en-US" altLang="ru-RU" sz="2000" b="1">
                <a:latin typeface="Times New Roman" pitchFamily="18" charset="0"/>
              </a:rPr>
              <a:t>Power </a:t>
            </a:r>
            <a:r>
              <a:rPr lang="en-US" altLang="ru-RU" sz="2000" b="1" i="1">
                <a:latin typeface="Times New Roman" pitchFamily="18" charset="0"/>
              </a:rPr>
              <a:t>Point</a:t>
            </a:r>
            <a:r>
              <a:rPr lang="ru-RU" altLang="ru-RU" sz="2000" b="1" i="1">
                <a:latin typeface="Times New Roman" pitchFamily="18" charset="0"/>
              </a:rPr>
              <a:t> слайды, слайды для проектора и др.)</a:t>
            </a:r>
          </a:p>
          <a:p>
            <a:pPr algn="ctr">
              <a:buFont typeface="Wingdings" pitchFamily="2" charset="2"/>
              <a:buNone/>
            </a:pPr>
            <a:endParaRPr lang="ru-RU" altLang="ru-RU" sz="2400" b="1" i="1" u="sng">
              <a:solidFill>
                <a:srgbClr val="C00000"/>
              </a:solidFill>
              <a:latin typeface="Times New Roman" pitchFamily="18" charset="0"/>
            </a:endParaRPr>
          </a:p>
          <a:p>
            <a:pPr algn="ctr">
              <a:buFont typeface="Wingdings" pitchFamily="2" charset="2"/>
              <a:buNone/>
            </a:pPr>
            <a:r>
              <a:rPr lang="ru-RU" altLang="ru-RU" sz="2400" b="1" i="1" u="sng">
                <a:solidFill>
                  <a:srgbClr val="C00000"/>
                </a:solidFill>
                <a:latin typeface="Times New Roman" pitchFamily="18" charset="0"/>
              </a:rPr>
              <a:t>Личностные качества</a:t>
            </a:r>
          </a:p>
          <a:p>
            <a:pPr>
              <a:buFont typeface="Wingdings" pitchFamily="2" charset="2"/>
              <a:buNone/>
            </a:pPr>
            <a:r>
              <a:rPr lang="ru-RU" altLang="ru-RU" sz="2000" b="1">
                <a:latin typeface="Times New Roman" pitchFamily="18" charset="0"/>
              </a:rPr>
              <a:t>12.</a:t>
            </a:r>
            <a:r>
              <a:rPr lang="ru-RU" altLang="ru-RU" sz="2000" b="1">
                <a:latin typeface="Trebuchet MS" pitchFamily="34" charset="0"/>
              </a:rPr>
              <a:t> </a:t>
            </a:r>
            <a:r>
              <a:rPr lang="ru-RU" altLang="ru-RU" sz="2000" b="1">
                <a:latin typeface="Times New Roman" pitchFamily="18" charset="0"/>
              </a:rPr>
              <a:t>Преподаватель уважает студента, тактичен с ним в общении</a:t>
            </a:r>
          </a:p>
          <a:p>
            <a:pPr>
              <a:buFont typeface="Wingdings" pitchFamily="2" charset="2"/>
              <a:buNone/>
            </a:pPr>
            <a:r>
              <a:rPr lang="ru-RU" altLang="ru-RU" sz="2000" b="1">
                <a:latin typeface="Times New Roman" pitchFamily="18" charset="0"/>
              </a:rPr>
              <a:t>13. Преподаватель соблюдает нормы преподавательской этики</a:t>
            </a:r>
          </a:p>
          <a:p>
            <a:pPr>
              <a:buFont typeface="Wingdings" pitchFamily="2" charset="2"/>
              <a:buNone/>
            </a:pPr>
            <a:r>
              <a:rPr lang="ru-RU" altLang="ru-RU" sz="2000" b="1">
                <a:latin typeface="Times New Roman" pitchFamily="18" charset="0"/>
              </a:rPr>
              <a:t>14. Является ли внешний вид преподавателя примером для студента (наличие профессиональной одежды, аккуратность и др.)</a:t>
            </a:r>
          </a:p>
          <a:p>
            <a:pPr>
              <a:buFont typeface="Wingdings" pitchFamily="2" charset="2"/>
              <a:buNone/>
            </a:pPr>
            <a:endParaRPr lang="ru-RU" altLang="ru-RU" sz="2000" b="1">
              <a:latin typeface="Times New Roman" pitchFamily="18" charset="0"/>
            </a:endParaRPr>
          </a:p>
          <a:p>
            <a:pPr>
              <a:buFont typeface="Wingdings" pitchFamily="2" charset="2"/>
              <a:buNone/>
            </a:pPr>
            <a:endParaRPr lang="ru-RU" altLang="ru-RU" sz="2000" b="1">
              <a:latin typeface="Times New Roman" pitchFamily="18" charset="0"/>
            </a:endParaRPr>
          </a:p>
          <a:p>
            <a:pPr>
              <a:buFont typeface="Wingdings" pitchFamily="2" charset="2"/>
              <a:buNone/>
            </a:pPr>
            <a:endParaRPr lang="ru-RU" altLang="ru-RU" sz="2000">
              <a:latin typeface="Times New Roman" pitchFamily="18" charset="0"/>
            </a:endParaRPr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endParaRPr lang="ru-RU" altLang="ru-RU" sz="2000" b="1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850" y="-12700"/>
            <a:ext cx="8640763" cy="10779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i="1" u="sng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 шкале были определены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i="1" u="sng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высокие, средние и низкие оценки: </a:t>
            </a:r>
          </a:p>
        </p:txBody>
      </p:sp>
      <p:sp>
        <p:nvSpPr>
          <p:cNvPr id="44034" name="Прямоугольник 4"/>
          <p:cNvSpPr>
            <a:spLocks noChangeArrowheads="1"/>
          </p:cNvSpPr>
          <p:nvPr/>
        </p:nvSpPr>
        <p:spPr bwMode="auto">
          <a:xfrm>
            <a:off x="684213" y="1341438"/>
            <a:ext cx="8208962" cy="224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8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Высокие оценки – диапазон 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5,0 – 4,0 </a:t>
            </a:r>
            <a:r>
              <a:rPr lang="ru-RU" sz="28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баллов.</a:t>
            </a:r>
          </a:p>
          <a:p>
            <a:pPr algn="just"/>
            <a:r>
              <a:rPr lang="ru-RU" sz="28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Средние оценки – диапазон 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3,0 – 2,0 </a:t>
            </a:r>
            <a:r>
              <a:rPr lang="ru-RU" sz="28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баллов.</a:t>
            </a:r>
          </a:p>
          <a:p>
            <a:pPr algn="just"/>
            <a:r>
              <a:rPr lang="ru-RU" sz="28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Низкие оценки – диапазон 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баллов </a:t>
            </a:r>
          </a:p>
          <a:p>
            <a:pPr algn="just"/>
            <a:r>
              <a:rPr lang="ru-RU" sz="28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не обсчитывался, т.к. он имеет обозначение – «не могу оценить»)</a:t>
            </a:r>
          </a:p>
        </p:txBody>
      </p:sp>
      <p:pic>
        <p:nvPicPr>
          <p:cNvPr id="4403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3989388"/>
            <a:ext cx="7632700" cy="286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Прямоугольник 3"/>
          <p:cNvSpPr>
            <a:spLocks noChangeArrowheads="1"/>
          </p:cNvSpPr>
          <p:nvPr/>
        </p:nvSpPr>
        <p:spPr bwMode="auto">
          <a:xfrm>
            <a:off x="-396875" y="0"/>
            <a:ext cx="914400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600" b="1" i="1" u="sng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Рейтинг обобщенных оценок качеств преподавателей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07950" y="692150"/>
          <a:ext cx="8928993" cy="588758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2049"/>
                <a:gridCol w="6524873"/>
                <a:gridCol w="1972071"/>
              </a:tblGrid>
              <a:tr h="5840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№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Критерии</a:t>
                      </a:r>
                      <a:endParaRPr lang="ru-RU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Оценка</a:t>
                      </a:r>
                      <a:endParaRPr lang="ru-RU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833366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  <a:r>
                        <a:rPr lang="ru-RU" sz="2400" dirty="0">
                          <a:effectLst/>
                        </a:rPr>
                        <a:t> 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800" dirty="0" smtClean="0">
                          <a:latin typeface="Times New Roman" pitchFamily="18" charset="0"/>
                        </a:rPr>
                        <a:t> </a:t>
                      </a:r>
                      <a:r>
                        <a:rPr lang="ru-RU" altLang="ru-RU" sz="1800" b="1" dirty="0" smtClean="0">
                          <a:latin typeface="Times New Roman" pitchFamily="18" charset="0"/>
                        </a:rPr>
                        <a:t>Преподаватель умеет заинтересовать студента своим предметом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3,7</a:t>
                      </a:r>
                      <a:endParaRPr lang="ru-RU" sz="2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833366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  <a:r>
                        <a:rPr lang="ru-RU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800" b="1" dirty="0" smtClean="0">
                          <a:latin typeface="Times New Roman" pitchFamily="18" charset="0"/>
                        </a:rPr>
                        <a:t>Преподаватель стимулирует активность, творчество и самостоятельную работу студентов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3,9</a:t>
                      </a:r>
                      <a:endParaRPr lang="ru-RU" sz="2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833366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400" dirty="0" smtClean="0">
                          <a:effectLst/>
                        </a:rPr>
                        <a:t>3.</a:t>
                      </a:r>
                      <a:r>
                        <a:rPr lang="ru-RU" sz="2400" dirty="0">
                          <a:effectLst/>
                        </a:rPr>
                        <a:t> 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800" b="1" dirty="0" smtClean="0">
                          <a:latin typeface="Times New Roman" pitchFamily="18" charset="0"/>
                        </a:rPr>
                        <a:t>Преподаватель раскрывает значимость предмета для предстоящей профессиональной деятельности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3,8</a:t>
                      </a:r>
                      <a:endParaRPr lang="ru-RU" sz="2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408590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400" dirty="0" smtClean="0">
                          <a:effectLst/>
                        </a:rPr>
                        <a:t>4.</a:t>
                      </a:r>
                      <a:r>
                        <a:rPr lang="ru-RU" sz="2400" dirty="0">
                          <a:effectLst/>
                        </a:rPr>
                        <a:t> 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800" b="1" dirty="0" smtClean="0">
                          <a:latin typeface="Times New Roman" pitchFamily="18" charset="0"/>
                        </a:rPr>
                        <a:t>Преподаватель умеет доступно изложить материал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3,97</a:t>
                      </a:r>
                      <a:endParaRPr lang="ru-RU" sz="2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833366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400" dirty="0" smtClean="0">
                          <a:effectLst/>
                        </a:rPr>
                        <a:t>5.</a:t>
                      </a:r>
                      <a:r>
                        <a:rPr lang="ru-RU" sz="2400" dirty="0">
                          <a:effectLst/>
                        </a:rPr>
                        <a:t> 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800" b="1" dirty="0" smtClean="0">
                          <a:latin typeface="Times New Roman" pitchFamily="18" charset="0"/>
                        </a:rPr>
                        <a:t>Преподаватель использует в объяснении учебного материала информацию из различных отраслей знания и собственного жизненного и профессионального опыта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3,42</a:t>
                      </a:r>
                      <a:endParaRPr lang="ru-RU" sz="2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833366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400" dirty="0" smtClean="0">
                          <a:effectLst/>
                        </a:rPr>
                        <a:t>6.</a:t>
                      </a:r>
                      <a:r>
                        <a:rPr lang="ru-RU" sz="2400" dirty="0">
                          <a:effectLst/>
                        </a:rPr>
                        <a:t> 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800" b="1" dirty="0" smtClean="0">
                          <a:latin typeface="Times New Roman" pitchFamily="18" charset="0"/>
                        </a:rPr>
                        <a:t>Преподаватель использует при проведении практических и семинарских занятий наглядные пособия и раздаточный материал (тесты, карточки для самостоятельной работы и т.д.)</a:t>
                      </a:r>
                      <a:r>
                        <a:rPr lang="ru-RU" altLang="ru-RU" sz="1800" dirty="0" smtClean="0">
                          <a:latin typeface="Times New Roman" pitchFamily="18" charset="0"/>
                        </a:rPr>
                        <a:t>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4,2</a:t>
                      </a:r>
                      <a:endParaRPr lang="ru-RU" sz="2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4925" y="0"/>
          <a:ext cx="9104984" cy="71458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13314"/>
                <a:gridCol w="6419599"/>
                <a:gridCol w="1972071"/>
              </a:tblGrid>
              <a:tr h="479490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2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7.</a:t>
                      </a:r>
                      <a:endParaRPr lang="ru-RU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Преподаватель использует при проведении практических и семинарских занятий разнообразные формы (индивидуальные задания,  творческие задания, дискуссии, работа по группам, игры и т.д.)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2,9</a:t>
                      </a:r>
                      <a:endParaRPr lang="ru-RU" sz="22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48976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effectLst/>
                        </a:rPr>
                        <a:t>8</a:t>
                      </a:r>
                      <a:r>
                        <a:rPr lang="en-US" sz="2400" dirty="0" smtClean="0">
                          <a:effectLst/>
                        </a:rPr>
                        <a:t>.</a:t>
                      </a:r>
                      <a:endParaRPr lang="ru-RU" sz="24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800" b="1" dirty="0" smtClean="0">
                          <a:latin typeface="Times New Roman" pitchFamily="18" charset="0"/>
                        </a:rPr>
                        <a:t>Преподаватель выдвигает четкие и непротиворечивые требования к студентам во время занятий и контролирует их выполнение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3,9</a:t>
                      </a:r>
                      <a:endParaRPr lang="ru-RU" sz="22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840884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200" dirty="0" smtClean="0">
                          <a:effectLst/>
                        </a:rPr>
                        <a:t>9</a:t>
                      </a:r>
                      <a:r>
                        <a:rPr lang="en-US" sz="2200" dirty="0" smtClean="0">
                          <a:effectLst/>
                        </a:rPr>
                        <a:t>.</a:t>
                      </a:r>
                      <a:r>
                        <a:rPr lang="ru-RU" sz="2200" dirty="0">
                          <a:effectLst/>
                        </a:rPr>
                        <a:t> </a:t>
                      </a:r>
                      <a:endParaRPr lang="ru-RU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Преподаватель старается быть объективным в оценке учебных достижений (аттестационные и экзаменационные оценки, оценки контрольных работ и курсовых проектов)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4,25</a:t>
                      </a:r>
                      <a:endParaRPr lang="ru-RU" sz="22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515621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200" dirty="0" smtClean="0">
                          <a:effectLst/>
                        </a:rPr>
                        <a:t>1</a:t>
                      </a:r>
                      <a:r>
                        <a:rPr lang="ru-RU" sz="2200" dirty="0" smtClean="0">
                          <a:effectLst/>
                        </a:rPr>
                        <a:t>0</a:t>
                      </a:r>
                      <a:r>
                        <a:rPr lang="en-US" sz="2200" dirty="0" smtClean="0">
                          <a:effectLst/>
                        </a:rPr>
                        <a:t>.</a:t>
                      </a:r>
                      <a:r>
                        <a:rPr lang="ru-RU" sz="2200" dirty="0">
                          <a:effectLst/>
                        </a:rPr>
                        <a:t> </a:t>
                      </a:r>
                      <a:endParaRPr lang="ru-RU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800" b="1" dirty="0" smtClean="0">
                          <a:latin typeface="Times New Roman" pitchFamily="18" charset="0"/>
                        </a:rPr>
                        <a:t>Преподаватель эффективно использует время на своих занятиях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4,92</a:t>
                      </a:r>
                      <a:endParaRPr lang="ru-RU" sz="22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656117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200" dirty="0" smtClean="0">
                          <a:effectLst/>
                        </a:rPr>
                        <a:t>1</a:t>
                      </a:r>
                      <a:r>
                        <a:rPr lang="ru-RU" sz="2200" dirty="0" smtClean="0">
                          <a:effectLst/>
                        </a:rPr>
                        <a:t>1</a:t>
                      </a:r>
                      <a:r>
                        <a:rPr lang="en-US" sz="2200" dirty="0" smtClean="0">
                          <a:effectLst/>
                        </a:rPr>
                        <a:t>.</a:t>
                      </a:r>
                      <a:r>
                        <a:rPr lang="ru-RU" sz="2200" dirty="0">
                          <a:effectLst/>
                        </a:rPr>
                        <a:t> </a:t>
                      </a:r>
                      <a:endParaRPr lang="ru-RU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800" b="1" dirty="0" smtClean="0">
                          <a:latin typeface="Times New Roman" pitchFamily="18" charset="0"/>
                        </a:rPr>
                        <a:t>Преподаватель эффективно использует аудиовизуальные средства (такие как </a:t>
                      </a:r>
                      <a:r>
                        <a:rPr lang="en-US" altLang="ru-RU" sz="1800" b="1" dirty="0" smtClean="0">
                          <a:latin typeface="Times New Roman" pitchFamily="18" charset="0"/>
                        </a:rPr>
                        <a:t>Power Point</a:t>
                      </a:r>
                      <a:r>
                        <a:rPr lang="ru-RU" altLang="ru-RU" sz="1800" b="1" dirty="0" smtClean="0">
                          <a:latin typeface="Times New Roman" pitchFamily="18" charset="0"/>
                        </a:rPr>
                        <a:t> презентации, обучающие фильмы)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2,1</a:t>
                      </a:r>
                      <a:endParaRPr lang="ru-RU" sz="22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645011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200" dirty="0" smtClean="0">
                          <a:effectLst/>
                        </a:rPr>
                        <a:t>1</a:t>
                      </a:r>
                      <a:r>
                        <a:rPr lang="ru-RU" sz="2200" dirty="0" smtClean="0">
                          <a:effectLst/>
                        </a:rPr>
                        <a:t>2</a:t>
                      </a:r>
                      <a:r>
                        <a:rPr lang="en-US" sz="2200" dirty="0" smtClean="0">
                          <a:effectLst/>
                        </a:rPr>
                        <a:t>.</a:t>
                      </a:r>
                      <a:r>
                        <a:rPr lang="ru-RU" sz="2200" dirty="0">
                          <a:effectLst/>
                        </a:rPr>
                        <a:t> </a:t>
                      </a:r>
                      <a:endParaRPr lang="ru-RU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800" b="1" dirty="0" smtClean="0">
                          <a:latin typeface="Times New Roman" pitchFamily="18" charset="0"/>
                        </a:rPr>
                        <a:t>Преподаватель уважает студента, тактичен с ним в общении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4,1</a:t>
                      </a:r>
                      <a:endParaRPr lang="ru-RU" sz="22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576064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200" dirty="0" smtClean="0">
                          <a:effectLst/>
                        </a:rPr>
                        <a:t>1</a:t>
                      </a:r>
                      <a:r>
                        <a:rPr lang="ru-RU" sz="2200" dirty="0" smtClean="0">
                          <a:effectLst/>
                        </a:rPr>
                        <a:t>3</a:t>
                      </a:r>
                      <a:r>
                        <a:rPr lang="en-US" sz="2200" dirty="0" smtClean="0">
                          <a:effectLst/>
                        </a:rPr>
                        <a:t>.</a:t>
                      </a:r>
                      <a:r>
                        <a:rPr lang="ru-RU" sz="2200" dirty="0">
                          <a:effectLst/>
                        </a:rPr>
                        <a:t> </a:t>
                      </a:r>
                      <a:endParaRPr lang="ru-RU" sz="2200" dirty="0" smtClean="0">
                        <a:effectLst/>
                      </a:endParaRPr>
                    </a:p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ru-RU" sz="22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2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14.</a:t>
                      </a:r>
                      <a:endParaRPr lang="ru-RU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800" b="1" dirty="0" smtClean="0">
                          <a:latin typeface="Times New Roman" pitchFamily="18" charset="0"/>
                        </a:rPr>
                        <a:t>Преподаватель соблюдает нормы преподавательской этики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altLang="ru-RU" sz="1800" b="1" dirty="0" smtClean="0">
                        <a:latin typeface="Times New Roman" pitchFamily="18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800" b="1" dirty="0" smtClean="0">
                          <a:latin typeface="Times New Roman" pitchFamily="18" charset="0"/>
                        </a:rPr>
                        <a:t>Является</a:t>
                      </a:r>
                      <a:r>
                        <a:rPr lang="ru-RU" altLang="ru-RU" sz="1800" b="1" baseline="0" dirty="0" smtClean="0">
                          <a:latin typeface="Times New Roman" pitchFamily="18" charset="0"/>
                        </a:rPr>
                        <a:t> ли внешний вид преподавателя примером  для студента(наличие профессиональной формы, аккуратность)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altLang="ru-RU" sz="1800" b="1" dirty="0" smtClean="0">
                        <a:latin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4,8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200" b="1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200" b="1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4,4</a:t>
                      </a:r>
                      <a:endParaRPr lang="ru-RU" sz="22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479490"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Среднее по всем качествам</a:t>
                      </a:r>
                      <a:endParaRPr lang="ru-RU" sz="22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3,88</a:t>
                      </a:r>
                      <a:endParaRPr lang="ru-RU" sz="22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7" name="Прямоугольник 3"/>
          <p:cNvSpPr>
            <a:spLocks noChangeArrowheads="1"/>
          </p:cNvSpPr>
          <p:nvPr/>
        </p:nvSpPr>
        <p:spPr bwMode="auto">
          <a:xfrm>
            <a:off x="539750" y="38100"/>
            <a:ext cx="7848600" cy="83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2400" b="1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Рейтинг факультетов по качеству преподавания</a:t>
            </a:r>
            <a:endParaRPr lang="ru-RU" sz="2400"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>
              <a:lnSpc>
                <a:spcPct val="115000"/>
              </a:lnSpc>
            </a:pPr>
            <a:r>
              <a:rPr lang="ru-RU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(среднее от всех опрошенных)</a:t>
            </a:r>
          </a:p>
        </p:txBody>
      </p:sp>
      <p:graphicFrame>
        <p:nvGraphicFramePr>
          <p:cNvPr id="47106" name="Объект 31"/>
          <p:cNvGraphicFramePr>
            <a:graphicFrameLocks noChangeAspect="1"/>
          </p:cNvGraphicFramePr>
          <p:nvPr/>
        </p:nvGraphicFramePr>
        <p:xfrm>
          <a:off x="-50800" y="614363"/>
          <a:ext cx="9066213" cy="6292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12" r:id="rId3" imgW="9065538" imgH="6291617" progId="Excel.Chart.8">
                  <p:embed/>
                </p:oleObj>
              </mc:Choice>
              <mc:Fallback>
                <p:oleObj r:id="rId3" imgW="9065538" imgH="6291617" progId="Excel.Chart.8">
                  <p:embed/>
                  <p:pic>
                    <p:nvPicPr>
                      <p:cNvPr id="0" name="Объект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50800" y="614363"/>
                        <a:ext cx="9066213" cy="6292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2428316"/>
              </p:ext>
            </p:extLst>
          </p:nvPr>
        </p:nvGraphicFramePr>
        <p:xfrm>
          <a:off x="-2052638" y="1069975"/>
          <a:ext cx="10728326" cy="57880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8130" name="TextBox 1"/>
          <p:cNvSpPr txBox="1">
            <a:spLocks noChangeArrowheads="1"/>
          </p:cNvSpPr>
          <p:nvPr/>
        </p:nvSpPr>
        <p:spPr bwMode="auto">
          <a:xfrm>
            <a:off x="0" y="115888"/>
            <a:ext cx="9144000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Стоматологический факультет</a:t>
            </a:r>
          </a:p>
          <a:p>
            <a:pPr algn="ctr"/>
            <a:r>
              <a:rPr lang="ru-RU" sz="2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Обобщенные оценки качеств преподавателей</a:t>
            </a:r>
            <a:endParaRPr lang="en-US" sz="2000" b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(среднее от всех опрошенных)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Воздушный поток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1065</TotalTime>
  <Words>786</Words>
  <Application>Microsoft Office PowerPoint</Application>
  <PresentationFormat>Экран (4:3)</PresentationFormat>
  <Paragraphs>155</Paragraphs>
  <Slides>17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0" baseType="lpstr">
      <vt:lpstr>Открытая</vt:lpstr>
      <vt:lpstr>Воздушный поток</vt:lpstr>
      <vt:lpstr>Диаграмма Microsoft Excel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Арутюнян Армен Сергеевич</dc:creator>
  <cp:lastModifiedBy>Химия</cp:lastModifiedBy>
  <cp:revision>69</cp:revision>
  <cp:lastPrinted>2014-11-17T10:13:52Z</cp:lastPrinted>
  <dcterms:created xsi:type="dcterms:W3CDTF">2013-09-26T07:54:50Z</dcterms:created>
  <dcterms:modified xsi:type="dcterms:W3CDTF">2014-11-18T09:44:27Z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0x010100A55B1C2032FC47498ED72358312354E2</vt:lpwstr>
  </property>
  <property fmtid="{D5CDD505-2E9C-101B-9397-08002B2CF9AE}" pid="3" name="PublishingExpirationDate">
    <vt:lpwstr/>
  </property>
  <property fmtid="{D5CDD505-2E9C-101B-9397-08002B2CF9AE}" pid="4" name="PublishingStartDate">
    <vt:lpwstr/>
  </property>
</Properties>
</file>