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901" r:id="rId1"/>
    <p:sldMasterId id="2147484915" r:id="rId2"/>
    <p:sldMasterId id="2147483740" r:id="rId3"/>
  </p:sldMasterIdLst>
  <p:notesMasterIdLst>
    <p:notesMasterId r:id="rId22"/>
  </p:notesMasterIdLst>
  <p:sldIdLst>
    <p:sldId id="356" r:id="rId4"/>
    <p:sldId id="353" r:id="rId5"/>
    <p:sldId id="365" r:id="rId6"/>
    <p:sldId id="372" r:id="rId7"/>
    <p:sldId id="373" r:id="rId8"/>
    <p:sldId id="374" r:id="rId9"/>
    <p:sldId id="366" r:id="rId10"/>
    <p:sldId id="367" r:id="rId11"/>
    <p:sldId id="370" r:id="rId12"/>
    <p:sldId id="376" r:id="rId13"/>
    <p:sldId id="375" r:id="rId14"/>
    <p:sldId id="377" r:id="rId15"/>
    <p:sldId id="378" r:id="rId16"/>
    <p:sldId id="379" r:id="rId17"/>
    <p:sldId id="380" r:id="rId18"/>
    <p:sldId id="381" r:id="rId19"/>
    <p:sldId id="382" r:id="rId20"/>
    <p:sldId id="363" r:id="rId21"/>
  </p:sldIdLst>
  <p:sldSz cx="9144000" cy="6858000" type="screen4x3"/>
  <p:notesSz cx="6761163" cy="99425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66"/>
    <a:srgbClr val="CC0000"/>
    <a:srgbClr val="3D328E"/>
    <a:srgbClr val="003399"/>
    <a:srgbClr val="978DD3"/>
    <a:srgbClr val="2C08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277" autoAdjust="0"/>
    <p:restoredTop sz="97513" autoAdjust="0"/>
  </p:normalViewPr>
  <p:slideViewPr>
    <p:cSldViewPr>
      <p:cViewPr varScale="1">
        <p:scale>
          <a:sx n="107" d="100"/>
          <a:sy n="107" d="100"/>
        </p:scale>
        <p:origin x="1386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6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20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00B9B90-A373-4B7E-B771-101DB67B40C7}" type="datetimeFigureOut">
              <a:rPr lang="ru-RU"/>
              <a:pPr>
                <a:defRPr/>
              </a:pPr>
              <a:t>25.05.2020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1A3C340A-F72C-4BA7-9933-BF6BCD65C9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711255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3C340A-F72C-4BA7-9933-BF6BCD65C99B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31227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5A2A2D70-ACCC-4A85-8531-66BEE574C5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06376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0FE889BF-1289-45F5-BEEB-DA016C7179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312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407275" y="274638"/>
            <a:ext cx="1279525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563938" y="274638"/>
            <a:ext cx="3690937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E0DC3BA2-2305-4297-91D0-5EDDEC2520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6260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63938" y="274638"/>
            <a:ext cx="5122862" cy="77787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3635375" y="1600200"/>
            <a:ext cx="5051425" cy="4525963"/>
          </a:xfrm>
        </p:spPr>
        <p:txBody>
          <a:bodyPr/>
          <a:lstStyle/>
          <a:p>
            <a:pPr lvl="0"/>
            <a:r>
              <a:rPr lang="ru-RU" noProof="0"/>
              <a:t>Вставка таблицы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C0C13104-5AD3-4A18-9AE3-1E8F356D8E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2330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63938" y="274638"/>
            <a:ext cx="5122862" cy="77787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635375" y="1600200"/>
            <a:ext cx="2449513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6237288" y="1600200"/>
            <a:ext cx="2449512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6237288" y="3938588"/>
            <a:ext cx="2449512" cy="2187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92811ABA-C7AD-464E-B9A2-1302AA4163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62792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6" name="Rectangle 12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/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7F24A7-EBEA-4A30-BC6B-3242F444F0EF}" type="datetimeFigureOut">
              <a:rPr lang="ru-RU"/>
              <a:pPr>
                <a:defRPr/>
              </a:pPr>
              <a:t>25.05.2020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B1AF77-E80E-4DE5-B9CE-5947699B4E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34800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D0D188-E3F7-4287-A06A-9123718FCE10}" type="datetimeFigureOut">
              <a:rPr lang="ru-RU"/>
              <a:pPr>
                <a:defRPr/>
              </a:pPr>
              <a:t>25.05.2020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41FA33-E0DA-415A-8DED-9FBCFF15E3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19906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6" name="Rectangle 8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3E78ED-9BD7-4C0B-A3FC-DACED5B5CFBE}" type="datetimeFigureOut">
              <a:rPr lang="ru-RU"/>
              <a:pPr>
                <a:defRPr/>
              </a:pPr>
              <a:t>25.05.2020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15D1E0-AA21-4CE2-B384-B04EC1451E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14758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16F21B-CB1C-4136-A060-3FECA68C751C}" type="datetimeFigureOut">
              <a:rPr lang="ru-RU"/>
              <a:pPr>
                <a:defRPr/>
              </a:pPr>
              <a:t>25.05.2020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E6B84C-3DF9-4AF8-9AD6-8B703E70A8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97971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C57A8E-7FAB-4FEB-9286-F4BCBE750A75}" type="datetimeFigureOut">
              <a:rPr lang="ru-RU"/>
              <a:pPr>
                <a:defRPr/>
              </a:pPr>
              <a:t>25.05.2020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AAE569-019E-4C25-BB30-11D505B8D4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4294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3DF933-8BBD-4C33-BCF7-3BADC3B14FCD}" type="datetimeFigureOut">
              <a:rPr lang="ru-RU"/>
              <a:pPr>
                <a:defRPr/>
              </a:pPr>
              <a:t>25.05.2020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18EAD8-FA69-4C0C-B473-0648CA2606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7840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BC53EBC9-A235-48AA-9F08-CB326EA68B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668067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D3799B-2E43-456B-A183-2BA2CD477BF7}" type="datetimeFigureOut">
              <a:rPr lang="ru-RU"/>
              <a:pPr>
                <a:defRPr/>
              </a:pPr>
              <a:t>25.05.2020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2F71DB-0346-40C8-820B-7AFEA1B8C4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83121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/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D9A9A9-5C83-46AD-B7DA-93F9AF95E195}" type="datetimeFigureOut">
              <a:rPr lang="ru-RU"/>
              <a:pPr>
                <a:defRPr/>
              </a:pPr>
              <a:t>25.05.2020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BE4D4D-B698-4011-98E1-C22DF07E51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42243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Rectangle 9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 rtlCol="0"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/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5FC824-4716-4D17-B4AC-11C5D5234A2A}" type="datetimeFigureOut">
              <a:rPr lang="ru-RU"/>
              <a:pPr>
                <a:defRPr/>
              </a:pPr>
              <a:t>25.05.2020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C77B7C-DC1C-4596-BB54-01CA8635D9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4189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DEF1CA-4751-469A-8AF9-5AC22981DCA7}" type="datetimeFigureOut">
              <a:rPr lang="ru-RU"/>
              <a:pPr>
                <a:defRPr/>
              </a:pPr>
              <a:t>25.05.2020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EE149C-53D1-497B-B7BB-261D80E174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06952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43EAFE-F0E8-4E3E-9C81-3C28AC123CFD}" type="datetimeFigureOut">
              <a:rPr lang="ru-RU"/>
              <a:pPr>
                <a:defRPr/>
              </a:pPr>
              <a:t>25.05.2020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3FD2C1-CF5E-486D-B867-6EF5436945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982982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F620-06F5-4E14-A67F-E7D3849A8528}" type="datetimeFigureOut">
              <a:rPr lang="uk-UA" smtClean="0"/>
              <a:t>25.05.2020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7C45B-1D79-4723-BD44-CA97E47AF0A7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build="p" autoUpdateAnimBg="0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F620-06F5-4E14-A67F-E7D3849A8528}" type="datetimeFigureOut">
              <a:rPr lang="uk-UA" smtClean="0"/>
              <a:t>25.05.2020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7C45B-1D79-4723-BD44-CA97E47AF0A7}" type="slidenum">
              <a:rPr lang="uk-UA" smtClean="0"/>
              <a:t>‹#›</a:t>
            </a:fld>
            <a:endParaRPr lang="uk-UA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F620-06F5-4E14-A67F-E7D3849A8528}" type="datetimeFigureOut">
              <a:rPr lang="uk-UA" smtClean="0"/>
              <a:t>25.05.2020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7C45B-1D79-4723-BD44-CA97E47AF0A7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F620-06F5-4E14-A67F-E7D3849A8528}" type="datetimeFigureOut">
              <a:rPr lang="uk-UA" smtClean="0"/>
              <a:t>25.05.2020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7C45B-1D79-4723-BD44-CA97E47AF0A7}" type="slidenum">
              <a:rPr lang="uk-UA" smtClean="0"/>
              <a:t>‹#›</a:t>
            </a:fld>
            <a:endParaRPr lang="uk-UA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F620-06F5-4E14-A67F-E7D3849A8528}" type="datetimeFigureOut">
              <a:rPr lang="uk-UA" smtClean="0"/>
              <a:t>25.05.2020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7C45B-1D79-4723-BD44-CA97E47AF0A7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3847342F-7EEA-473E-B852-CCDCB503C7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307904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F620-06F5-4E14-A67F-E7D3849A8528}" type="datetimeFigureOut">
              <a:rPr lang="uk-UA" smtClean="0"/>
              <a:t>25.05.2020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7C45B-1D79-4723-BD44-CA97E47AF0A7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F620-06F5-4E14-A67F-E7D3849A8528}" type="datetimeFigureOut">
              <a:rPr lang="uk-UA" smtClean="0"/>
              <a:t>25.05.2020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7C45B-1D79-4723-BD44-CA97E47AF0A7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F620-06F5-4E14-A67F-E7D3849A8528}" type="datetimeFigureOut">
              <a:rPr lang="uk-UA" smtClean="0"/>
              <a:t>25.05.2020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7C45B-1D79-4723-BD44-CA97E47AF0A7}" type="slidenum">
              <a:rPr lang="uk-UA" smtClean="0"/>
              <a:t>‹#›</a:t>
            </a:fld>
            <a:endParaRPr lang="uk-U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F620-06F5-4E14-A67F-E7D3849A8528}" type="datetimeFigureOut">
              <a:rPr lang="uk-UA" smtClean="0"/>
              <a:t>25.05.2020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7C45B-1D79-4723-BD44-CA97E47AF0A7}" type="slidenum">
              <a:rPr lang="uk-UA" smtClean="0"/>
              <a:t>‹#›</a:t>
            </a:fld>
            <a:endParaRPr lang="uk-U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F620-06F5-4E14-A67F-E7D3849A8528}" type="datetimeFigureOut">
              <a:rPr lang="uk-UA" smtClean="0"/>
              <a:t>25.05.2020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7C45B-1D79-4723-BD44-CA97E47AF0A7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F620-06F5-4E14-A67F-E7D3849A8528}" type="datetimeFigureOut">
              <a:rPr lang="uk-UA" smtClean="0"/>
              <a:t>25.05.2020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7C45B-1D79-4723-BD44-CA97E47AF0A7}" type="slidenum">
              <a:rPr lang="uk-UA" smtClean="0"/>
              <a:t>‹#›</a:t>
            </a:fld>
            <a:endParaRPr lang="uk-UA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125" y="219075"/>
            <a:ext cx="8724900" cy="7159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1219200" y="1447800"/>
            <a:ext cx="7315200" cy="4267200"/>
          </a:xfrm>
        </p:spPr>
        <p:txBody>
          <a:bodyPr/>
          <a:lstStyle/>
          <a:p>
            <a:pPr lvl="0"/>
            <a:endParaRPr lang="ru-RU" noProof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635375" y="1600200"/>
            <a:ext cx="24495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37288" y="1600200"/>
            <a:ext cx="244951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6D2DBDAC-0975-4C60-9D5B-4DB0D2346A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7385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220AAAC7-E100-493A-AC09-BC56A09A51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7915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AAC54D90-FC23-4E48-9133-82D55A4A82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58394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0D555146-CE79-48E3-B9CD-AB8C9BD639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820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E6C277F4-23F3-4F1D-8108-EBAE73BFAD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51561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4A4BE741-B719-4CE7-874C-E317668FC7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9597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563938" y="274638"/>
            <a:ext cx="5122862" cy="77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635375" y="1600200"/>
            <a:ext cx="5051425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8805571-646A-4A22-B8D0-CDD8E572CC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179388" y="188913"/>
            <a:ext cx="4794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fld id="{F5788DAA-EF50-401B-AD29-2B06C2FC987D}" type="slidenum">
              <a:rPr lang="ru-RU" sz="200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pPr algn="ctr"/>
              <a:t>‹#›</a:t>
            </a:fld>
            <a:endParaRPr lang="ru-RU" sz="200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53" r:id="rId1"/>
    <p:sldLayoutId id="2147485054" r:id="rId2"/>
    <p:sldLayoutId id="2147485055" r:id="rId3"/>
    <p:sldLayoutId id="2147485056" r:id="rId4"/>
    <p:sldLayoutId id="2147485057" r:id="rId5"/>
    <p:sldLayoutId id="2147485058" r:id="rId6"/>
    <p:sldLayoutId id="2147485059" r:id="rId7"/>
    <p:sldLayoutId id="2147485060" r:id="rId8"/>
    <p:sldLayoutId id="2147485061" r:id="rId9"/>
    <p:sldLayoutId id="2147485062" r:id="rId10"/>
    <p:sldLayoutId id="2147485063" r:id="rId11"/>
    <p:sldLayoutId id="2147485064" r:id="rId12"/>
    <p:sldLayoutId id="2147485065" r:id="rId13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725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875" y="4371975"/>
            <a:ext cx="6511925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06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3000" y="731838"/>
            <a:ext cx="6400800" cy="347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E05E1B3D-DD08-48DF-8F64-98B84B9C0144}" type="datetimeFigureOut">
              <a:rPr lang="ru-RU"/>
              <a:pPr>
                <a:defRPr/>
              </a:pPr>
              <a:t>25.05.2020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72866DC6-8E3F-44E7-8736-1E67A283AC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66" r:id="rId1"/>
    <p:sldLayoutId id="2147485045" r:id="rId2"/>
    <p:sldLayoutId id="2147485067" r:id="rId3"/>
    <p:sldLayoutId id="2147485046" r:id="rId4"/>
    <p:sldLayoutId id="2147485047" r:id="rId5"/>
    <p:sldLayoutId id="2147485048" r:id="rId6"/>
    <p:sldLayoutId id="2147485049" r:id="rId7"/>
    <p:sldLayoutId id="2147485050" r:id="rId8"/>
    <p:sldLayoutId id="2147485068" r:id="rId9"/>
    <p:sldLayoutId id="2147485051" r:id="rId10"/>
    <p:sldLayoutId id="2147485052" r:id="rId11"/>
  </p:sldLayoutIdLst>
  <p:txStyles>
    <p:titleStyle>
      <a:lvl1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2pPr>
      <a:lvl3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3pPr>
      <a:lvl4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4pPr>
      <a:lvl5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200" kern="1200">
          <a:solidFill>
            <a:srgbClr val="404040"/>
          </a:solidFill>
          <a:latin typeface="+mn-lt"/>
          <a:ea typeface="+mn-ea"/>
          <a:cs typeface="+mn-cs"/>
        </a:defRPr>
      </a:lvl1pPr>
      <a:lvl2pPr marL="547688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000" kern="1200">
          <a:solidFill>
            <a:srgbClr val="404040"/>
          </a:solidFill>
          <a:latin typeface="+mn-lt"/>
          <a:ea typeface="+mn-ea"/>
          <a:cs typeface="+mn-cs"/>
        </a:defRPr>
      </a:lvl2pPr>
      <a:lvl3pPr marL="822325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kern="1200">
          <a:solidFill>
            <a:srgbClr val="404040"/>
          </a:solidFill>
          <a:latin typeface="+mn-lt"/>
          <a:ea typeface="+mn-ea"/>
          <a:cs typeface="+mn-cs"/>
        </a:defRPr>
      </a:lvl3pPr>
      <a:lvl4pPr marL="1096963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600" kern="1200">
          <a:solidFill>
            <a:srgbClr val="404040"/>
          </a:solidFill>
          <a:latin typeface="+mn-lt"/>
          <a:ea typeface="+mn-ea"/>
          <a:cs typeface="+mn-cs"/>
        </a:defRPr>
      </a:lvl4pPr>
      <a:lvl5pPr marL="1389063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CE01F620-06F5-4E14-A67F-E7D3849A8528}" type="datetimeFigureOut">
              <a:rPr lang="uk-UA" smtClean="0"/>
              <a:t>25.05.2020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8F07C45B-1D79-4723-BD44-CA97E47AF0A7}" type="slidenum">
              <a:rPr lang="uk-UA" smtClean="0"/>
              <a:t>‹#›</a:t>
            </a:fld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  <p:sldLayoutId id="2147483752" r:id="rId12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4"/>
          <p:cNvSpPr txBox="1">
            <a:spLocks noChangeArrowheads="1"/>
          </p:cNvSpPr>
          <p:nvPr/>
        </p:nvSpPr>
        <p:spPr bwMode="auto">
          <a:xfrm>
            <a:off x="2640806" y="995362"/>
            <a:ext cx="3960813" cy="157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C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uk-UA" sz="4800" dirty="0">
                <a:solidFill>
                  <a:srgbClr val="000000"/>
                </a:solidFill>
                <a:latin typeface="Trebuchet MS" pitchFamily="34" charset="0"/>
                <a:cs typeface="Arial" charset="0"/>
              </a:rPr>
              <a:t>Методичний </a:t>
            </a:r>
          </a:p>
          <a:p>
            <a:pPr algn="ctr" eaLnBrk="1" hangingPunct="1"/>
            <a:r>
              <a:rPr lang="uk-UA" sz="4800" dirty="0">
                <a:solidFill>
                  <a:srgbClr val="000000"/>
                </a:solidFill>
                <a:latin typeface="Trebuchet MS" pitchFamily="34" charset="0"/>
                <a:cs typeface="Arial" charset="0"/>
              </a:rPr>
              <a:t>семінар</a:t>
            </a:r>
            <a:endParaRPr lang="ru-RU" sz="3200" dirty="0">
              <a:solidFill>
                <a:srgbClr val="000000"/>
              </a:solidFill>
              <a:latin typeface="Trebuchet MS" pitchFamily="34" charset="0"/>
              <a:cs typeface="Arial" charset="0"/>
            </a:endParaRPr>
          </a:p>
        </p:txBody>
      </p:sp>
      <p:pic>
        <p:nvPicPr>
          <p:cNvPr id="19459" name="Picture 5" descr="_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8788" y="11113"/>
            <a:ext cx="2227262" cy="284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5" y="71438"/>
            <a:ext cx="2482850" cy="2493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C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1" name="Picture 7" descr="ANd9GcRv7AMOqLl5WhhCy5i8k0F3mDmr-5f2uTQ5pDcWjeSsyNZbPhcUNQ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413" y="2992438"/>
            <a:ext cx="7056438" cy="328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2" name="TextBox 1"/>
          <p:cNvSpPr txBox="1">
            <a:spLocks noChangeArrowheads="1"/>
          </p:cNvSpPr>
          <p:nvPr/>
        </p:nvSpPr>
        <p:spPr bwMode="auto">
          <a:xfrm>
            <a:off x="3678238" y="6346825"/>
            <a:ext cx="212429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dirty="0">
                <a:solidFill>
                  <a:srgbClr val="000000"/>
                </a:solidFill>
                <a:latin typeface="Trebuchet MS" pitchFamily="34" charset="0"/>
                <a:cs typeface="Arial" charset="0"/>
              </a:rPr>
              <a:t> 26 </a:t>
            </a:r>
            <a:r>
              <a:rPr lang="ru-RU" dirty="0" err="1">
                <a:solidFill>
                  <a:srgbClr val="000000"/>
                </a:solidFill>
                <a:latin typeface="Trebuchet MS" pitchFamily="34" charset="0"/>
                <a:cs typeface="Arial" charset="0"/>
              </a:rPr>
              <a:t>травня</a:t>
            </a:r>
            <a:r>
              <a:rPr lang="ru-RU" dirty="0">
                <a:solidFill>
                  <a:srgbClr val="000000"/>
                </a:solidFill>
                <a:latin typeface="Trebuchet MS" pitchFamily="34" charset="0"/>
                <a:cs typeface="Arial" charset="0"/>
              </a:rPr>
              <a:t> 2020 р.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182128" y="2548965"/>
            <a:ext cx="50004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000" dirty="0" err="1">
                <a:solidFill>
                  <a:srgbClr val="000000"/>
                </a:solidFill>
                <a:cs typeface="Arial" charset="0"/>
              </a:rPr>
              <a:t>Присвячується</a:t>
            </a:r>
            <a:r>
              <a:rPr lang="ru-RU" sz="2000" dirty="0">
                <a:solidFill>
                  <a:srgbClr val="000000"/>
                </a:solidFill>
                <a:cs typeface="Arial" charset="0"/>
              </a:rPr>
              <a:t>  </a:t>
            </a:r>
            <a:r>
              <a:rPr lang="uk-UA" sz="2000" dirty="0">
                <a:solidFill>
                  <a:srgbClr val="000000"/>
                </a:solidFill>
                <a:cs typeface="Arial" charset="0"/>
              </a:rPr>
              <a:t>Всесвітньому дню науки</a:t>
            </a:r>
            <a:endParaRPr lang="ru-RU" sz="2000" dirty="0">
              <a:solidFill>
                <a:srgbClr val="000000"/>
              </a:solidFill>
              <a:cs typeface="Arial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 noGrp="1" noChangeArrowheads="1"/>
          </p:cNvSpPr>
          <p:nvPr>
            <p:ph idx="1"/>
          </p:nvPr>
        </p:nvSpPr>
        <p:spPr>
          <a:xfrm>
            <a:off x="0" y="1988840"/>
            <a:ext cx="7315200" cy="4267200"/>
          </a:xfrm>
        </p:spPr>
        <p:txBody>
          <a:bodyPr/>
          <a:lstStyle/>
          <a:p>
            <a:r>
              <a:rPr lang="uk-UA" dirty="0"/>
              <a:t>Стимулює</a:t>
            </a:r>
            <a:r>
              <a:rPr lang="en-US" dirty="0"/>
              <a:t> </a:t>
            </a:r>
            <a:r>
              <a:rPr lang="uk-UA" dirty="0"/>
              <a:t>інтерес до навчальної діяльності</a:t>
            </a:r>
          </a:p>
          <a:p>
            <a:r>
              <a:rPr lang="uk-UA" dirty="0"/>
              <a:t>Сприяє формуванню логічного та творчого мислення</a:t>
            </a:r>
          </a:p>
          <a:p>
            <a:r>
              <a:rPr lang="uk-UA" dirty="0"/>
              <a:t>Сприяє розвитку здібностей студентів та формуванню інформаційної культури</a:t>
            </a:r>
            <a:endParaRPr lang="ru-RU" dirty="0"/>
          </a:p>
        </p:txBody>
      </p:sp>
      <p:sp>
        <p:nvSpPr>
          <p:cNvPr id="19457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b="1" i="1" dirty="0">
                <a:solidFill>
                  <a:srgbClr val="000066"/>
                </a:solidFill>
              </a:rPr>
              <a:t>Вп</a:t>
            </a:r>
            <a:r>
              <a:rPr lang="uk-UA" sz="3600" b="1" i="1" dirty="0">
                <a:solidFill>
                  <a:srgbClr val="000066"/>
                </a:solidFill>
                <a:latin typeface="+mn-lt"/>
              </a:rPr>
              <a:t>р</a:t>
            </a:r>
            <a:r>
              <a:rPr lang="uk-UA" sz="3600" b="1" i="1" dirty="0">
                <a:solidFill>
                  <a:srgbClr val="000066"/>
                </a:solidFill>
              </a:rPr>
              <a:t>овадження ІКТ в учбовий</a:t>
            </a:r>
            <a:r>
              <a:rPr lang="uk-UA" sz="3600" b="1" i="1" dirty="0">
                <a:solidFill>
                  <a:srgbClr val="000066"/>
                </a:solidFill>
                <a:latin typeface="Arial" charset="0"/>
              </a:rPr>
              <a:t> </a:t>
            </a:r>
            <a:r>
              <a:rPr lang="uk-UA" sz="3600" b="1" i="1" dirty="0">
                <a:solidFill>
                  <a:srgbClr val="000066"/>
                </a:solidFill>
              </a:rPr>
              <a:t>процес</a:t>
            </a:r>
            <a:endParaRPr lang="ru-RU" sz="3600" b="1" i="1" dirty="0">
              <a:solidFill>
                <a:srgbClr val="000066"/>
              </a:solidFill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0F46C1A-57EE-48F0-BF35-31ABB850D4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9368" y="4016896"/>
            <a:ext cx="5007446" cy="2841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8523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/>
          <p:cNvSpPr>
            <a:spLocks noGrp="1" noChangeArrowheads="1"/>
          </p:cNvSpPr>
          <p:nvPr>
            <p:ph idx="1"/>
          </p:nvPr>
        </p:nvSpPr>
        <p:spPr>
          <a:xfrm>
            <a:off x="872067" y="2348881"/>
            <a:ext cx="7408333" cy="1512168"/>
          </a:xfrm>
        </p:spPr>
        <p:txBody>
          <a:bodyPr/>
          <a:lstStyle/>
          <a:p>
            <a:r>
              <a:rPr lang="uk-UA" dirty="0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Створення навчальних електронних презентацій</a:t>
            </a:r>
            <a:endParaRPr lang="ru-RU" dirty="0">
              <a:solidFill>
                <a:schemeClr val="tx2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000" b="1" i="1">
                <a:solidFill>
                  <a:srgbClr val="000066"/>
                </a:solidFill>
                <a:latin typeface="Arial" charset="0"/>
              </a:rPr>
              <a:t>Важливий аспект роботи з ІКТ</a:t>
            </a:r>
            <a:endParaRPr lang="ru-RU" sz="4000" b="1" i="1">
              <a:solidFill>
                <a:srgbClr val="000066"/>
              </a:solidFill>
              <a:latin typeface="Arial" charset="0"/>
            </a:endParaRPr>
          </a:p>
        </p:txBody>
      </p:sp>
      <p:pic>
        <p:nvPicPr>
          <p:cNvPr id="22531" name="Picture 5" descr="f_4d343c9c57b6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2701" y="2862265"/>
            <a:ext cx="4243275" cy="2358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Які недоліки має дистанційне навчання? - новини Києва та Київщини ...">
            <a:extLst>
              <a:ext uri="{FF2B5EF4-FFF2-40B4-BE49-F238E27FC236}">
                <a16:creationId xmlns:a16="http://schemas.microsoft.com/office/drawing/2014/main" id="{90D86793-F2A4-43DA-BBD2-E618D894EB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4111894"/>
            <a:ext cx="4808311" cy="2712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726506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>
            <a:spLocks noGrp="1" noChangeArrowheads="1"/>
          </p:cNvSpPr>
          <p:nvPr>
            <p:ph idx="1"/>
          </p:nvPr>
        </p:nvSpPr>
        <p:spPr>
          <a:xfrm>
            <a:off x="143508" y="2132856"/>
            <a:ext cx="8856984" cy="4537249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ru-RU" sz="2200" dirty="0">
              <a:latin typeface="Arial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sz="2200" dirty="0" err="1"/>
              <a:t>змінити</a:t>
            </a:r>
            <a:r>
              <a:rPr lang="ru-RU" sz="2200" dirty="0"/>
              <a:t> форму </a:t>
            </a:r>
            <a:r>
              <a:rPr lang="ru-RU" sz="2200" dirty="0" err="1"/>
              <a:t>навчання</a:t>
            </a:r>
            <a:r>
              <a:rPr lang="ru-RU" sz="2200" dirty="0"/>
              <a:t> з </a:t>
            </a:r>
            <a:r>
              <a:rPr lang="ru-RU" sz="2200" dirty="0" err="1"/>
              <a:t>авторитарної</a:t>
            </a:r>
            <a:r>
              <a:rPr lang="ru-RU" sz="2200" dirty="0"/>
              <a:t> на</a:t>
            </a:r>
            <a:r>
              <a:rPr lang="ru-RU" sz="2200" dirty="0">
                <a:latin typeface="Arial" charset="0"/>
              </a:rPr>
              <a:t> </a:t>
            </a:r>
            <a:r>
              <a:rPr lang="ru-RU" sz="2200" dirty="0" err="1"/>
              <a:t>комунікативну</a:t>
            </a:r>
            <a:r>
              <a:rPr lang="ru-RU" sz="2200" dirty="0"/>
              <a:t>, </a:t>
            </a:r>
            <a:r>
              <a:rPr lang="ru-RU" sz="2200" dirty="0" err="1"/>
              <a:t>інтерактивну</a:t>
            </a:r>
            <a:r>
              <a:rPr lang="ru-RU" sz="2200" dirty="0"/>
              <a:t>, </a:t>
            </a:r>
            <a:r>
              <a:rPr lang="ru-RU" sz="2200" dirty="0" err="1"/>
              <a:t>заглиблену</a:t>
            </a:r>
            <a:r>
              <a:rPr lang="ru-RU" sz="2200" dirty="0"/>
              <a:t> в </a:t>
            </a:r>
            <a:r>
              <a:rPr lang="ru-RU" sz="2200" dirty="0" err="1"/>
              <a:t>спілкування</a:t>
            </a:r>
            <a:r>
              <a:rPr lang="ru-RU" sz="2200" dirty="0"/>
              <a:t>; </a:t>
            </a:r>
          </a:p>
          <a:p>
            <a:pPr eaLnBrk="1" hangingPunct="1">
              <a:lnSpc>
                <a:spcPct val="80000"/>
              </a:lnSpc>
            </a:pPr>
            <a:r>
              <a:rPr lang="ru-RU" sz="2200" dirty="0" err="1"/>
              <a:t>підтримувати</a:t>
            </a:r>
            <a:r>
              <a:rPr lang="ru-RU" sz="2200" dirty="0"/>
              <a:t> </a:t>
            </a:r>
            <a:r>
              <a:rPr lang="ru-RU" sz="2200" dirty="0" err="1"/>
              <a:t>ефективну</a:t>
            </a:r>
            <a:r>
              <a:rPr lang="ru-RU" sz="2200" dirty="0"/>
              <a:t> </a:t>
            </a:r>
            <a:r>
              <a:rPr lang="ru-RU" sz="2200" dirty="0" err="1"/>
              <a:t>мотивацію</a:t>
            </a:r>
            <a:r>
              <a:rPr lang="ru-RU" sz="2200" dirty="0"/>
              <a:t> та </a:t>
            </a:r>
            <a:r>
              <a:rPr lang="ru-RU" sz="2200" dirty="0" err="1"/>
              <a:t>зв’язок</a:t>
            </a:r>
            <a:r>
              <a:rPr lang="ru-RU" sz="2200" dirty="0"/>
              <a:t> з </a:t>
            </a:r>
            <a:r>
              <a:rPr lang="ru-RU" sz="2200" dirty="0" err="1"/>
              <a:t>реальним</a:t>
            </a:r>
            <a:r>
              <a:rPr lang="ru-RU" sz="2200" dirty="0"/>
              <a:t> </a:t>
            </a:r>
            <a:r>
              <a:rPr lang="ru-RU" sz="2200" dirty="0" err="1"/>
              <a:t>життям</a:t>
            </a:r>
            <a:r>
              <a:rPr lang="ru-RU" sz="2200" dirty="0"/>
              <a:t> для </a:t>
            </a:r>
            <a:r>
              <a:rPr lang="ru-RU" sz="2200" dirty="0" err="1"/>
              <a:t>набуття</a:t>
            </a:r>
            <a:r>
              <a:rPr lang="ru-RU" sz="2200" dirty="0"/>
              <a:t> </a:t>
            </a:r>
            <a:r>
              <a:rPr lang="ru-RU" sz="2200" dirty="0" err="1"/>
              <a:t>практичних</a:t>
            </a:r>
            <a:r>
              <a:rPr lang="ru-RU" sz="2200" dirty="0"/>
              <a:t> </a:t>
            </a:r>
            <a:r>
              <a:rPr lang="ru-RU" sz="2200" dirty="0" err="1"/>
              <a:t>умінь</a:t>
            </a:r>
            <a:r>
              <a:rPr lang="ru-RU" sz="2200" dirty="0"/>
              <a:t>; </a:t>
            </a:r>
          </a:p>
          <a:p>
            <a:pPr eaLnBrk="1" hangingPunct="1">
              <a:lnSpc>
                <a:spcPct val="80000"/>
              </a:lnSpc>
            </a:pPr>
            <a:r>
              <a:rPr lang="ru-RU" sz="2200" dirty="0" err="1"/>
              <a:t>викликати</a:t>
            </a:r>
            <a:r>
              <a:rPr lang="ru-RU" sz="2200" dirty="0"/>
              <a:t> </a:t>
            </a:r>
            <a:r>
              <a:rPr lang="ru-RU" sz="2200" dirty="0" err="1"/>
              <a:t>інтерес</a:t>
            </a:r>
            <a:r>
              <a:rPr lang="ru-RU" sz="2200" dirty="0"/>
              <a:t> до </a:t>
            </a:r>
            <a:r>
              <a:rPr lang="ru-RU" sz="2200" dirty="0" err="1"/>
              <a:t>отримання</a:t>
            </a:r>
            <a:r>
              <a:rPr lang="ru-RU" sz="2200" dirty="0"/>
              <a:t> </a:t>
            </a:r>
            <a:r>
              <a:rPr lang="ru-RU" sz="2200" dirty="0" err="1"/>
              <a:t>інформаційних</a:t>
            </a:r>
            <a:r>
              <a:rPr lang="ru-RU" sz="2200" dirty="0"/>
              <a:t> </a:t>
            </a:r>
            <a:r>
              <a:rPr lang="ru-RU" sz="2200" dirty="0" err="1"/>
              <a:t>повідомлень</a:t>
            </a:r>
            <a:r>
              <a:rPr lang="ru-RU" sz="2200" dirty="0"/>
              <a:t> та </a:t>
            </a:r>
            <a:r>
              <a:rPr lang="ru-RU" sz="2200" dirty="0" err="1"/>
              <a:t>відтворення</a:t>
            </a:r>
            <a:r>
              <a:rPr lang="ru-RU" sz="2200" dirty="0"/>
              <a:t> </a:t>
            </a:r>
            <a:r>
              <a:rPr lang="ru-RU" sz="2200" dirty="0" err="1"/>
              <a:t>власних</a:t>
            </a:r>
            <a:r>
              <a:rPr lang="ru-RU" sz="2200" dirty="0"/>
              <a:t>; </a:t>
            </a:r>
          </a:p>
          <a:p>
            <a:pPr eaLnBrk="1" hangingPunct="1">
              <a:lnSpc>
                <a:spcPct val="80000"/>
              </a:lnSpc>
            </a:pPr>
            <a:r>
              <a:rPr lang="ru-RU" sz="2200" dirty="0" err="1"/>
              <a:t>виховувати</a:t>
            </a:r>
            <a:r>
              <a:rPr lang="ru-RU" sz="2200" dirty="0"/>
              <a:t> та </a:t>
            </a:r>
            <a:r>
              <a:rPr lang="ru-RU" sz="2200" dirty="0" err="1"/>
              <a:t>розвивати</a:t>
            </a:r>
            <a:r>
              <a:rPr lang="ru-RU" sz="2200" dirty="0"/>
              <a:t> </a:t>
            </a:r>
            <a:r>
              <a:rPr lang="ru-RU" sz="2200" dirty="0" err="1"/>
              <a:t>особистість</a:t>
            </a:r>
            <a:r>
              <a:rPr lang="ru-RU" sz="2200" dirty="0"/>
              <a:t> </a:t>
            </a:r>
            <a:r>
              <a:rPr lang="ru-RU" sz="2200" dirty="0" err="1"/>
              <a:t>студентів</a:t>
            </a:r>
            <a:r>
              <a:rPr lang="ru-RU" sz="2200" dirty="0"/>
              <a:t> </a:t>
            </a:r>
            <a:r>
              <a:rPr lang="ru-RU" sz="2200" dirty="0" err="1"/>
              <a:t>одночасно</a:t>
            </a:r>
            <a:r>
              <a:rPr lang="ru-RU" sz="2200" dirty="0"/>
              <a:t> з </a:t>
            </a:r>
            <a:r>
              <a:rPr lang="ru-RU" sz="2200" dirty="0" err="1"/>
              <a:t>процесом</a:t>
            </a:r>
            <a:r>
              <a:rPr lang="ru-RU" sz="2200" dirty="0"/>
              <a:t> </a:t>
            </a:r>
            <a:r>
              <a:rPr lang="ru-RU" sz="2200" dirty="0" err="1"/>
              <a:t>засвоєння</a:t>
            </a:r>
            <a:r>
              <a:rPr lang="ru-RU" sz="2200" dirty="0"/>
              <a:t> </a:t>
            </a:r>
            <a:r>
              <a:rPr lang="ru-RU" sz="2200" dirty="0" err="1"/>
              <a:t>нових</a:t>
            </a:r>
            <a:r>
              <a:rPr lang="ru-RU" sz="2200" dirty="0"/>
              <a:t> </a:t>
            </a:r>
            <a:r>
              <a:rPr lang="ru-RU" sz="2200" dirty="0" err="1"/>
              <a:t>знань</a:t>
            </a:r>
            <a:r>
              <a:rPr lang="ru-RU" sz="2200" dirty="0"/>
              <a:t>. </a:t>
            </a:r>
          </a:p>
        </p:txBody>
      </p:sp>
      <p:sp>
        <p:nvSpPr>
          <p:cNvPr id="24577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br>
              <a:rPr lang="uk-UA" sz="3600" b="1" i="1" dirty="0">
                <a:solidFill>
                  <a:srgbClr val="000066"/>
                </a:solidFill>
                <a:latin typeface="Arial" charset="0"/>
              </a:rPr>
            </a:br>
            <a:r>
              <a:rPr lang="uk-UA" sz="3600" b="1" i="1" dirty="0">
                <a:solidFill>
                  <a:srgbClr val="000066"/>
                </a:solidFill>
              </a:rPr>
              <a:t>Використання презентацій  на занятті </a:t>
            </a:r>
            <a:r>
              <a:rPr lang="uk-UA" sz="3600" b="1" i="1" dirty="0" err="1">
                <a:solidFill>
                  <a:srgbClr val="000066"/>
                </a:solidFill>
              </a:rPr>
              <a:t>допомогає</a:t>
            </a:r>
            <a:r>
              <a:rPr lang="uk-UA" sz="3600" b="1" i="1" dirty="0">
                <a:solidFill>
                  <a:srgbClr val="000066"/>
                </a:solidFill>
              </a:rPr>
              <a:t>:</a:t>
            </a:r>
            <a:endParaRPr lang="ru-RU" sz="3600" b="1" i="1" dirty="0">
              <a:solidFill>
                <a:srgbClr val="000066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0589355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447800"/>
            <a:ext cx="8066087" cy="5149850"/>
          </a:xfrm>
        </p:spPr>
        <p:txBody>
          <a:bodyPr/>
          <a:lstStyle/>
          <a:p>
            <a:pPr eaLnBrk="1" hangingPunct="1"/>
            <a:endParaRPr lang="ru-RU" dirty="0">
              <a:latin typeface="Arial" charset="0"/>
            </a:endParaRPr>
          </a:p>
          <a:p>
            <a:pPr eaLnBrk="1" hangingPunct="1"/>
            <a:r>
              <a:rPr lang="ru-RU" sz="2800" dirty="0" err="1"/>
              <a:t>ефективний</a:t>
            </a:r>
            <a:r>
              <a:rPr lang="ru-RU" sz="2800" dirty="0"/>
              <a:t> </a:t>
            </a:r>
            <a:r>
              <a:rPr lang="ru-RU" sz="2800" dirty="0" err="1"/>
              <a:t>допоміжний</a:t>
            </a:r>
            <a:r>
              <a:rPr lang="ru-RU" sz="2800" dirty="0"/>
              <a:t> </a:t>
            </a:r>
            <a:r>
              <a:rPr lang="ru-RU" sz="2800" dirty="0" err="1"/>
              <a:t>технічний</a:t>
            </a:r>
            <a:r>
              <a:rPr lang="ru-RU" sz="2800" dirty="0"/>
              <a:t> </a:t>
            </a:r>
            <a:r>
              <a:rPr lang="ru-RU" sz="2800" dirty="0" err="1"/>
              <a:t>наочно-слуховий</a:t>
            </a:r>
            <a:r>
              <a:rPr lang="ru-RU" sz="2800" dirty="0"/>
              <a:t> </a:t>
            </a:r>
            <a:r>
              <a:rPr lang="ru-RU" sz="2800" dirty="0" err="1"/>
              <a:t>засіб</a:t>
            </a:r>
            <a:r>
              <a:rPr lang="ru-RU" sz="2800" dirty="0"/>
              <a:t>;</a:t>
            </a:r>
          </a:p>
          <a:p>
            <a:pPr eaLnBrk="1" hangingPunct="1"/>
            <a:r>
              <a:rPr lang="ru-RU" sz="2800" dirty="0" err="1"/>
              <a:t>допоміжний</a:t>
            </a:r>
            <a:r>
              <a:rPr lang="ru-RU" sz="2800" dirty="0"/>
              <a:t> </a:t>
            </a:r>
            <a:r>
              <a:rPr lang="ru-RU" sz="2800" dirty="0" err="1"/>
              <a:t>засіб</a:t>
            </a:r>
            <a:r>
              <a:rPr lang="ru-RU" sz="2800" dirty="0"/>
              <a:t> </a:t>
            </a:r>
            <a:r>
              <a:rPr lang="ru-RU" sz="2800" dirty="0" err="1"/>
              <a:t>навчально-пізнавальної</a:t>
            </a:r>
            <a:r>
              <a:rPr lang="ru-RU" sz="2800" dirty="0"/>
              <a:t> </a:t>
            </a:r>
            <a:r>
              <a:rPr lang="ru-RU" sz="2800" dirty="0" err="1"/>
              <a:t>діяльності</a:t>
            </a:r>
            <a:r>
              <a:rPr lang="ru-RU" sz="2800" dirty="0"/>
              <a:t> </a:t>
            </a:r>
            <a:r>
              <a:rPr lang="ru-RU" sz="2800" dirty="0" err="1"/>
              <a:t>студентів</a:t>
            </a:r>
            <a:r>
              <a:rPr lang="ru-RU" sz="2800" dirty="0"/>
              <a:t>;</a:t>
            </a:r>
          </a:p>
          <a:p>
            <a:pPr eaLnBrk="1" hangingPunct="1"/>
            <a:r>
              <a:rPr lang="ru-RU" sz="2800" dirty="0" err="1"/>
              <a:t>засіб</a:t>
            </a:r>
            <a:r>
              <a:rPr lang="ru-RU" sz="2800" dirty="0"/>
              <a:t> </a:t>
            </a:r>
            <a:r>
              <a:rPr lang="ru-RU" sz="2800" dirty="0" err="1"/>
              <a:t>підвищення</a:t>
            </a:r>
            <a:r>
              <a:rPr lang="ru-RU" sz="2800" dirty="0"/>
              <a:t> </a:t>
            </a:r>
            <a:r>
              <a:rPr lang="ru-RU" sz="2800" dirty="0" err="1"/>
              <a:t>мотивації</a:t>
            </a:r>
            <a:r>
              <a:rPr lang="ru-RU" sz="2800" dirty="0"/>
              <a:t> та </a:t>
            </a:r>
            <a:r>
              <a:rPr lang="ru-RU" sz="2800" dirty="0" err="1"/>
              <a:t>бажання</a:t>
            </a:r>
            <a:r>
              <a:rPr lang="ru-RU" sz="2800" dirty="0"/>
              <a:t> </a:t>
            </a:r>
            <a:r>
              <a:rPr lang="ru-RU" sz="2800" dirty="0" err="1"/>
              <a:t>студентів</a:t>
            </a:r>
            <a:r>
              <a:rPr lang="ru-RU" sz="2800" dirty="0"/>
              <a:t> </a:t>
            </a:r>
            <a:r>
              <a:rPr lang="ru-RU" sz="2800" dirty="0" err="1"/>
              <a:t>навчатися</a:t>
            </a:r>
            <a:r>
              <a:rPr lang="ru-RU" sz="2800" dirty="0"/>
              <a:t>; </a:t>
            </a:r>
          </a:p>
          <a:p>
            <a:pPr eaLnBrk="1" hangingPunct="1"/>
            <a:r>
              <a:rPr lang="ru-RU" sz="2800" dirty="0" err="1"/>
              <a:t>засіб</a:t>
            </a:r>
            <a:r>
              <a:rPr lang="ru-RU" sz="2800" dirty="0"/>
              <a:t> </a:t>
            </a:r>
            <a:r>
              <a:rPr lang="ru-RU" sz="2800" dirty="0" err="1"/>
              <a:t>підвищення</a:t>
            </a:r>
            <a:r>
              <a:rPr lang="ru-RU" sz="2800" dirty="0"/>
              <a:t> </a:t>
            </a:r>
            <a:r>
              <a:rPr lang="ru-RU" sz="2800" dirty="0" err="1"/>
              <a:t>інтерактивної</a:t>
            </a:r>
            <a:r>
              <a:rPr lang="ru-RU" sz="2800" dirty="0"/>
              <a:t> та </a:t>
            </a:r>
            <a:r>
              <a:rPr lang="ru-RU" sz="2800" dirty="0" err="1"/>
              <a:t>комунікативної</a:t>
            </a:r>
            <a:r>
              <a:rPr lang="ru-RU" sz="2800" dirty="0"/>
              <a:t> </a:t>
            </a:r>
            <a:r>
              <a:rPr lang="ru-RU" sz="2800" dirty="0" err="1"/>
              <a:t>діяльності</a:t>
            </a:r>
            <a:endParaRPr lang="ru-RU" sz="2800" dirty="0"/>
          </a:p>
        </p:txBody>
      </p:sp>
      <p:sp>
        <p:nvSpPr>
          <p:cNvPr id="2560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8328"/>
            <a:ext cx="6275040" cy="1252728"/>
          </a:xfrm>
        </p:spPr>
        <p:txBody>
          <a:bodyPr>
            <a:normAutofit fontScale="90000"/>
          </a:bodyPr>
          <a:lstStyle/>
          <a:p>
            <a:pPr eaLnBrk="1" hangingPunct="1"/>
            <a:br>
              <a:rPr lang="uk-UA" sz="3600" b="1" i="1" dirty="0">
                <a:solidFill>
                  <a:srgbClr val="000066"/>
                </a:solidFill>
                <a:latin typeface="Arial" charset="0"/>
              </a:rPr>
            </a:br>
            <a:r>
              <a:rPr lang="uk-UA" sz="3600" b="1" i="1" dirty="0">
                <a:solidFill>
                  <a:srgbClr val="000066"/>
                </a:solidFill>
              </a:rPr>
              <a:t>Переваги впровадження</a:t>
            </a:r>
            <a:br>
              <a:rPr lang="uk-UA" sz="3600" b="1" i="1" dirty="0">
                <a:solidFill>
                  <a:srgbClr val="000066"/>
                </a:solidFill>
                <a:latin typeface="Arial" charset="0"/>
              </a:rPr>
            </a:br>
            <a:r>
              <a:rPr lang="uk-UA" sz="3600" b="1" i="1" dirty="0">
                <a:solidFill>
                  <a:srgbClr val="000066"/>
                </a:solidFill>
              </a:rPr>
              <a:t> ІКТ:</a:t>
            </a:r>
            <a:endParaRPr lang="ru-RU" sz="3600" b="1" i="1" dirty="0">
              <a:solidFill>
                <a:srgbClr val="000066"/>
              </a:solidFill>
            </a:endParaRPr>
          </a:p>
        </p:txBody>
      </p:sp>
      <p:pic>
        <p:nvPicPr>
          <p:cNvPr id="25603" name="Picture 5" descr="0,,15874129_303,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2160" y="188640"/>
            <a:ext cx="2916237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02260138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ru-RU" sz="3000" dirty="0" err="1"/>
              <a:t>Психологічні</a:t>
            </a:r>
            <a:r>
              <a:rPr lang="ru-RU" sz="3000" dirty="0"/>
              <a:t> </a:t>
            </a:r>
            <a:r>
              <a:rPr lang="ru-RU" sz="3000" dirty="0" err="1"/>
              <a:t>переваги</a:t>
            </a:r>
            <a:r>
              <a:rPr lang="ru-RU" sz="3000" dirty="0"/>
              <a:t>;</a:t>
            </a:r>
          </a:p>
          <a:p>
            <a:r>
              <a:rPr lang="ru-RU" sz="3000" dirty="0" err="1"/>
              <a:t>Методичні</a:t>
            </a:r>
            <a:r>
              <a:rPr lang="ru-RU" sz="3000" dirty="0"/>
              <a:t> </a:t>
            </a:r>
            <a:r>
              <a:rPr lang="ru-RU" sz="3000" dirty="0" err="1"/>
              <a:t>переваги</a:t>
            </a:r>
            <a:r>
              <a:rPr lang="ru-RU" sz="3000" dirty="0"/>
              <a:t> </a:t>
            </a:r>
            <a:r>
              <a:rPr lang="ru-RU" sz="3000" dirty="0" err="1"/>
              <a:t>комп’ютерного</a:t>
            </a:r>
            <a:r>
              <a:rPr lang="ru-RU" sz="3000" dirty="0"/>
              <a:t> </a:t>
            </a:r>
            <a:r>
              <a:rPr lang="ru-RU" sz="3000" dirty="0" err="1"/>
              <a:t>навчання</a:t>
            </a:r>
            <a:r>
              <a:rPr lang="ru-RU" sz="3000" dirty="0"/>
              <a:t>;</a:t>
            </a:r>
          </a:p>
          <a:p>
            <a:r>
              <a:rPr lang="ru-RU" sz="3000" dirty="0" err="1"/>
              <a:t>Технічні</a:t>
            </a:r>
            <a:r>
              <a:rPr lang="ru-RU" sz="3000" dirty="0"/>
              <a:t> </a:t>
            </a:r>
            <a:r>
              <a:rPr lang="ru-RU" sz="3000" dirty="0" err="1"/>
              <a:t>переваги</a:t>
            </a:r>
            <a:endParaRPr lang="ru-RU" sz="3000" dirty="0"/>
          </a:p>
          <a:p>
            <a:endParaRPr lang="ru-RU" sz="3000" dirty="0"/>
          </a:p>
        </p:txBody>
      </p:sp>
      <p:sp>
        <p:nvSpPr>
          <p:cNvPr id="2662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uk-UA" sz="4000" b="1" i="1" dirty="0">
                <a:solidFill>
                  <a:srgbClr val="000066"/>
                </a:solidFill>
                <a:latin typeface="Arial" charset="0"/>
              </a:rPr>
            </a:br>
            <a:r>
              <a:rPr lang="uk-UA" sz="4000" b="1" i="1" dirty="0">
                <a:solidFill>
                  <a:srgbClr val="000066"/>
                </a:solidFill>
              </a:rPr>
              <a:t>Переваги використання ІКТ:</a:t>
            </a:r>
            <a:endParaRPr lang="ru-RU" sz="4000" b="1" i="1" dirty="0">
              <a:solidFill>
                <a:srgbClr val="000066"/>
              </a:solidFill>
            </a:endParaRPr>
          </a:p>
        </p:txBody>
      </p:sp>
      <p:pic>
        <p:nvPicPr>
          <p:cNvPr id="30723" name="Picture 3" descr="C:\Users\123\Desktop\завантаження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923726"/>
            <a:ext cx="2592288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7180411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00832" y="2564904"/>
            <a:ext cx="5939021" cy="5256584"/>
          </a:xfrm>
        </p:spPr>
        <p:txBody>
          <a:bodyPr>
            <a:normAutofit/>
          </a:bodyPr>
          <a:lstStyle/>
          <a:p>
            <a:r>
              <a:rPr lang="uk-UA" sz="2200" dirty="0">
                <a:solidFill>
                  <a:schemeClr val="tx2">
                    <a:lumMod val="50000"/>
                  </a:schemeClr>
                </a:solidFill>
              </a:rPr>
              <a:t>Недостатня комп’ютерна грамотність.</a:t>
            </a:r>
          </a:p>
          <a:p>
            <a:r>
              <a:rPr lang="ru-RU" sz="2200" dirty="0" err="1">
                <a:solidFill>
                  <a:schemeClr val="tx2">
                    <a:lumMod val="50000"/>
                  </a:schemeClr>
                </a:solidFill>
              </a:rPr>
              <a:t>Обмаль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</a:rPr>
              <a:t> часу у </a:t>
            </a:r>
            <a:r>
              <a:rPr lang="ru-RU" sz="2200" dirty="0" err="1">
                <a:solidFill>
                  <a:schemeClr val="tx2">
                    <a:lumMod val="50000"/>
                  </a:schemeClr>
                </a:solidFill>
              </a:rPr>
              <a:t>викладача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</a:rPr>
              <a:t> на </a:t>
            </a:r>
            <a:r>
              <a:rPr lang="ru-RU" sz="2200" dirty="0" err="1">
                <a:solidFill>
                  <a:schemeClr val="tx2">
                    <a:lumMod val="50000"/>
                  </a:schemeClr>
                </a:solidFill>
              </a:rPr>
              <a:t>підготовку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</a:rPr>
              <a:t> до </a:t>
            </a:r>
            <a:r>
              <a:rPr lang="ru-RU" sz="2200" dirty="0" err="1">
                <a:solidFill>
                  <a:schemeClr val="tx2">
                    <a:lumMod val="50000"/>
                  </a:schemeClr>
                </a:solidFill>
              </a:rPr>
              <a:t>заняття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</a:rPr>
              <a:t> з </a:t>
            </a:r>
            <a:r>
              <a:rPr lang="ru-RU" sz="2200" dirty="0" err="1">
                <a:solidFill>
                  <a:schemeClr val="tx2">
                    <a:lumMod val="50000"/>
                  </a:schemeClr>
                </a:solidFill>
              </a:rPr>
              <a:t>використанням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</a:rPr>
              <a:t> ІКТ.</a:t>
            </a:r>
          </a:p>
          <a:p>
            <a:r>
              <a:rPr lang="ru-RU" sz="2200" dirty="0" err="1">
                <a:solidFill>
                  <a:schemeClr val="tx2">
                    <a:lumMod val="50000"/>
                  </a:schemeClr>
                </a:solidFill>
              </a:rPr>
              <a:t>Відволікання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200" dirty="0" err="1">
                <a:solidFill>
                  <a:schemeClr val="tx2">
                    <a:lumMod val="50000"/>
                  </a:schemeClr>
                </a:solidFill>
              </a:rPr>
              <a:t>учнів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</a:rPr>
              <a:t> на </a:t>
            </a:r>
            <a:r>
              <a:rPr lang="ru-RU" sz="2200" dirty="0" err="1">
                <a:solidFill>
                  <a:schemeClr val="tx2">
                    <a:lumMod val="50000"/>
                  </a:schemeClr>
                </a:solidFill>
              </a:rPr>
              <a:t>ігри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ru-RU" sz="2200" dirty="0" err="1">
                <a:solidFill>
                  <a:schemeClr val="tx2">
                    <a:lumMod val="50000"/>
                  </a:schemeClr>
                </a:solidFill>
              </a:rPr>
              <a:t>музику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</a:rPr>
              <a:t> та </a:t>
            </a:r>
            <a:r>
              <a:rPr lang="ru-RU" sz="2200" dirty="0" err="1">
                <a:solidFill>
                  <a:schemeClr val="tx2">
                    <a:lumMod val="50000"/>
                  </a:schemeClr>
                </a:solidFill>
              </a:rPr>
              <a:t>інше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  <a:p>
            <a:r>
              <a:rPr lang="ru-RU" sz="2200" dirty="0" err="1">
                <a:solidFill>
                  <a:schemeClr val="tx2">
                    <a:lumMod val="50000"/>
                  </a:schemeClr>
                </a:solidFill>
              </a:rPr>
              <a:t>Складнощі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</a:rPr>
              <a:t> в </a:t>
            </a:r>
            <a:r>
              <a:rPr lang="ru-RU" sz="2200" dirty="0" err="1">
                <a:solidFill>
                  <a:schemeClr val="tx2">
                    <a:lumMod val="50000"/>
                  </a:schemeClr>
                </a:solidFill>
              </a:rPr>
              <a:t>інтегруванні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200" dirty="0" err="1">
                <a:solidFill>
                  <a:schemeClr val="tx2">
                    <a:lumMod val="50000"/>
                  </a:schemeClr>
                </a:solidFill>
              </a:rPr>
              <a:t>комп’ютерав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200" dirty="0" err="1">
                <a:solidFill>
                  <a:schemeClr val="tx2">
                    <a:lumMod val="50000"/>
                  </a:schemeClr>
                </a:solidFill>
              </a:rPr>
              <a:t>погодинну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</a:rPr>
              <a:t> структуру занять.</a:t>
            </a:r>
          </a:p>
          <a:p>
            <a:r>
              <a:rPr lang="ru-RU" sz="2200" dirty="0" err="1">
                <a:solidFill>
                  <a:schemeClr val="tx2">
                    <a:lumMod val="50000"/>
                  </a:schemeClr>
                </a:solidFill>
              </a:rPr>
              <a:t>Надмірна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200" dirty="0" err="1">
                <a:solidFill>
                  <a:schemeClr val="tx2">
                    <a:lumMod val="50000"/>
                  </a:schemeClr>
                </a:solidFill>
              </a:rPr>
              <a:t>захопленість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200" dirty="0" err="1">
                <a:solidFill>
                  <a:schemeClr val="tx2">
                    <a:lumMod val="50000"/>
                  </a:schemeClr>
                </a:solidFill>
              </a:rPr>
              <a:t>викладача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200" dirty="0" err="1">
                <a:solidFill>
                  <a:schemeClr val="tx2">
                    <a:lumMod val="50000"/>
                  </a:schemeClr>
                </a:solidFill>
              </a:rPr>
              <a:t>використанням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</a:rPr>
              <a:t> ІКТ на </a:t>
            </a:r>
            <a:r>
              <a:rPr lang="ru-RU" sz="2200" dirty="0" err="1">
                <a:solidFill>
                  <a:schemeClr val="tx2">
                    <a:lumMod val="50000"/>
                  </a:schemeClr>
                </a:solidFill>
              </a:rPr>
              <a:t>занятті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  <a:p>
            <a:r>
              <a:rPr lang="ru-RU" sz="2200" dirty="0" err="1">
                <a:solidFill>
                  <a:schemeClr val="tx2">
                    <a:lumMod val="50000"/>
                  </a:schemeClr>
                </a:solidFill>
              </a:rPr>
              <a:t>Перевантаження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</a:rPr>
              <a:t>  </a:t>
            </a:r>
            <a:r>
              <a:rPr lang="ru-RU" sz="2200" dirty="0" err="1">
                <a:solidFill>
                  <a:schemeClr val="tx2">
                    <a:lumMod val="50000"/>
                  </a:schemeClr>
                </a:solidFill>
              </a:rPr>
              <a:t>роботою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</a:rPr>
              <a:t> з </a:t>
            </a:r>
            <a:r>
              <a:rPr lang="ru-RU" sz="2200" dirty="0" err="1">
                <a:solidFill>
                  <a:schemeClr val="tx2">
                    <a:lumMod val="50000"/>
                  </a:schemeClr>
                </a:solidFill>
              </a:rPr>
              <a:t>комп’ютером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</a:rPr>
              <a:t> .</a:t>
            </a:r>
            <a:endParaRPr lang="uk-UA" sz="22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125" y="219075"/>
            <a:ext cx="8724900" cy="761653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>
                <a:solidFill>
                  <a:schemeClr val="tx1">
                    <a:lumMod val="50000"/>
                  </a:schemeClr>
                </a:solidFill>
              </a:rPr>
              <a:t>Недоліки:</a:t>
            </a:r>
          </a:p>
        </p:txBody>
      </p:sp>
      <p:pic>
        <p:nvPicPr>
          <p:cNvPr id="31746" name="Picture 2" descr="C:\Users\123\Desktop\завантаження (1)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988840"/>
            <a:ext cx="2413907" cy="2413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58955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3"/>
          <p:cNvSpPr>
            <a:spLocks noGrp="1" noChangeArrowheads="1"/>
          </p:cNvSpPr>
          <p:nvPr>
            <p:ph idx="1"/>
          </p:nvPr>
        </p:nvSpPr>
        <p:spPr>
          <a:xfrm>
            <a:off x="252412" y="2060848"/>
            <a:ext cx="6191796" cy="498792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200" dirty="0" err="1"/>
              <a:t>забезпечує</a:t>
            </a:r>
            <a:r>
              <a:rPr lang="ru-RU" sz="2200" dirty="0"/>
              <a:t> </a:t>
            </a:r>
            <a:r>
              <a:rPr lang="ru-RU" sz="2200" dirty="0" err="1"/>
              <a:t>оптимальну</a:t>
            </a:r>
            <a:r>
              <a:rPr lang="ru-RU" sz="2200" dirty="0"/>
              <a:t> для кожного конкретного студента </a:t>
            </a:r>
            <a:r>
              <a:rPr lang="ru-RU" sz="2200" dirty="0" err="1"/>
              <a:t>послідовність</a:t>
            </a:r>
            <a:r>
              <a:rPr lang="ru-RU" sz="2200" dirty="0"/>
              <a:t>, </a:t>
            </a:r>
            <a:r>
              <a:rPr lang="ru-RU" sz="2200" dirty="0" err="1"/>
              <a:t>швидкість</a:t>
            </a:r>
            <a:r>
              <a:rPr lang="ru-RU" sz="2200" dirty="0"/>
              <a:t> </a:t>
            </a:r>
            <a:r>
              <a:rPr lang="ru-RU" sz="2200" dirty="0" err="1"/>
              <a:t>сприйняття</a:t>
            </a:r>
            <a:r>
              <a:rPr lang="ru-RU" sz="2200" dirty="0"/>
              <a:t> </a:t>
            </a:r>
            <a:r>
              <a:rPr lang="ru-RU" sz="2200" dirty="0" err="1"/>
              <a:t>матеріалу</a:t>
            </a:r>
            <a:r>
              <a:rPr lang="ru-RU" sz="2200" dirty="0"/>
              <a:t>, </a:t>
            </a:r>
            <a:r>
              <a:rPr lang="ru-RU" sz="2200" dirty="0" err="1"/>
              <a:t>можливість</a:t>
            </a:r>
            <a:r>
              <a:rPr lang="ru-RU" sz="2200" dirty="0"/>
              <a:t> </a:t>
            </a:r>
            <a:r>
              <a:rPr lang="ru-RU" sz="2200" dirty="0" err="1"/>
              <a:t>самостійної</a:t>
            </a:r>
            <a:r>
              <a:rPr lang="ru-RU" sz="2200" dirty="0"/>
              <a:t> </a:t>
            </a:r>
            <a:r>
              <a:rPr lang="ru-RU" sz="2200" dirty="0" err="1"/>
              <a:t>організації</a:t>
            </a:r>
            <a:r>
              <a:rPr lang="ru-RU" sz="2200" dirty="0"/>
              <a:t> </a:t>
            </a:r>
            <a:r>
              <a:rPr lang="ru-RU" sz="2200" dirty="0" err="1"/>
              <a:t>роботи</a:t>
            </a:r>
            <a:r>
              <a:rPr lang="ru-RU" sz="2200" dirty="0"/>
              <a:t>;</a:t>
            </a:r>
          </a:p>
          <a:p>
            <a:pPr>
              <a:lnSpc>
                <a:spcPct val="80000"/>
              </a:lnSpc>
            </a:pPr>
            <a:r>
              <a:rPr lang="ru-RU" sz="2200" dirty="0" err="1"/>
              <a:t>формує</a:t>
            </a:r>
            <a:r>
              <a:rPr lang="ru-RU" sz="2200" dirty="0"/>
              <a:t> </a:t>
            </a:r>
            <a:r>
              <a:rPr lang="ru-RU" sz="2200" dirty="0" err="1"/>
              <a:t>навички</a:t>
            </a:r>
            <a:r>
              <a:rPr lang="ru-RU" sz="2200" dirty="0"/>
              <a:t> </a:t>
            </a:r>
            <a:r>
              <a:rPr lang="ru-RU" sz="2200" dirty="0" err="1"/>
              <a:t>аналітичної</a:t>
            </a:r>
            <a:r>
              <a:rPr lang="ru-RU" sz="2200" dirty="0"/>
              <a:t> і </a:t>
            </a:r>
            <a:r>
              <a:rPr lang="ru-RU" sz="2200" dirty="0" err="1"/>
              <a:t>дослідницької</a:t>
            </a:r>
            <a:r>
              <a:rPr lang="ru-RU" sz="2200" dirty="0"/>
              <a:t> </a:t>
            </a:r>
            <a:r>
              <a:rPr lang="ru-RU" sz="2200" dirty="0" err="1"/>
              <a:t>діяльності</a:t>
            </a:r>
            <a:r>
              <a:rPr lang="ru-RU" sz="2200" dirty="0"/>
              <a:t>;</a:t>
            </a:r>
          </a:p>
          <a:p>
            <a:pPr>
              <a:lnSpc>
                <a:spcPct val="80000"/>
              </a:lnSpc>
            </a:pPr>
            <a:r>
              <a:rPr lang="ru-RU" sz="2200" dirty="0" err="1"/>
              <a:t>забезпечує</a:t>
            </a:r>
            <a:r>
              <a:rPr lang="ru-RU" sz="2200" dirty="0"/>
              <a:t> </a:t>
            </a:r>
            <a:r>
              <a:rPr lang="ru-RU" sz="2200" dirty="0" err="1"/>
              <a:t>можливість</a:t>
            </a:r>
            <a:r>
              <a:rPr lang="ru-RU" sz="2200" dirty="0"/>
              <a:t> самоконтролю </a:t>
            </a:r>
            <a:r>
              <a:rPr lang="ru-RU" sz="2200" dirty="0" err="1"/>
              <a:t>якості</a:t>
            </a:r>
            <a:r>
              <a:rPr lang="ru-RU" sz="2200" dirty="0"/>
              <a:t> </a:t>
            </a:r>
            <a:r>
              <a:rPr lang="ru-RU" sz="2200" dirty="0" err="1"/>
              <a:t>здобутих</a:t>
            </a:r>
            <a:r>
              <a:rPr lang="ru-RU" sz="2200" dirty="0"/>
              <a:t> </a:t>
            </a:r>
            <a:r>
              <a:rPr lang="ru-RU" sz="2200" dirty="0" err="1"/>
              <a:t>знань</a:t>
            </a:r>
            <a:r>
              <a:rPr lang="ru-RU" sz="2200" dirty="0"/>
              <a:t> і </a:t>
            </a:r>
            <a:r>
              <a:rPr lang="ru-RU" sz="2200" dirty="0" err="1"/>
              <a:t>навичок</a:t>
            </a:r>
            <a:r>
              <a:rPr lang="ru-RU" sz="2200" dirty="0"/>
              <a:t>;</a:t>
            </a:r>
          </a:p>
          <a:p>
            <a:pPr>
              <a:lnSpc>
                <a:spcPct val="80000"/>
              </a:lnSpc>
            </a:pPr>
            <a:r>
              <a:rPr lang="ru-RU" sz="2200" dirty="0" err="1"/>
              <a:t>заощаджує</a:t>
            </a:r>
            <a:r>
              <a:rPr lang="ru-RU" sz="2200" dirty="0"/>
              <a:t> час студента. </a:t>
            </a:r>
          </a:p>
          <a:p>
            <a:pPr>
              <a:lnSpc>
                <a:spcPct val="80000"/>
              </a:lnSpc>
            </a:pPr>
            <a:r>
              <a:rPr lang="ru-RU" sz="2200" dirty="0" err="1"/>
              <a:t>сприяє</a:t>
            </a:r>
            <a:r>
              <a:rPr lang="ru-RU" sz="2200" dirty="0"/>
              <a:t> </a:t>
            </a:r>
            <a:r>
              <a:rPr lang="ru-RU" sz="2200" dirty="0" err="1"/>
              <a:t>формуванню</a:t>
            </a:r>
            <a:r>
              <a:rPr lang="ru-RU" sz="2200" dirty="0"/>
              <a:t> </a:t>
            </a:r>
            <a:r>
              <a:rPr lang="ru-RU" sz="2200" dirty="0" err="1"/>
              <a:t>комунікативної</a:t>
            </a:r>
            <a:r>
              <a:rPr lang="ru-RU" sz="2200" dirty="0"/>
              <a:t> та </a:t>
            </a:r>
            <a:r>
              <a:rPr lang="ru-RU" sz="2200" dirty="0" err="1"/>
              <a:t>інтелектуальної</a:t>
            </a:r>
            <a:r>
              <a:rPr lang="ru-RU" sz="2200" dirty="0"/>
              <a:t> </a:t>
            </a:r>
            <a:r>
              <a:rPr lang="ru-RU" sz="2200" dirty="0" err="1"/>
              <a:t>компетенцій</a:t>
            </a:r>
            <a:r>
              <a:rPr lang="ru-RU" sz="2200" dirty="0"/>
              <a:t>. </a:t>
            </a:r>
          </a:p>
        </p:txBody>
      </p:sp>
      <p:sp>
        <p:nvSpPr>
          <p:cNvPr id="32769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692150"/>
            <a:ext cx="8510588" cy="617538"/>
          </a:xfrm>
        </p:spPr>
        <p:txBody>
          <a:bodyPr>
            <a:normAutofit fontScale="90000"/>
          </a:bodyPr>
          <a:lstStyle/>
          <a:p>
            <a:r>
              <a:rPr lang="ru-RU" sz="3600" b="1" i="1">
                <a:solidFill>
                  <a:srgbClr val="000066"/>
                </a:solidFill>
              </a:rPr>
              <a:t>Організація самостійної роботи з допомогою інформаційних технологій</a:t>
            </a:r>
            <a:r>
              <a:rPr lang="ru-RU" sz="4000"/>
              <a:t> </a:t>
            </a:r>
          </a:p>
        </p:txBody>
      </p:sp>
      <p:pic>
        <p:nvPicPr>
          <p:cNvPr id="32771" name="Picture 5" descr="c6a66bc6d29026b1ce74951ffb1b607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88125" y="2492375"/>
            <a:ext cx="2303463" cy="184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76084702"/>
      </p:ext>
    </p:extLst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3"/>
          <p:cNvSpPr>
            <a:spLocks noGrp="1" noChangeArrowheads="1"/>
          </p:cNvSpPr>
          <p:nvPr>
            <p:ph idx="1"/>
          </p:nvPr>
        </p:nvSpPr>
        <p:spPr>
          <a:xfrm>
            <a:off x="250824" y="2349500"/>
            <a:ext cx="8785671" cy="4267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uk-UA" sz="2400" i="1" u="sng" dirty="0">
                <a:solidFill>
                  <a:srgbClr val="FF0000"/>
                </a:solidFill>
                <a:latin typeface="Arial" charset="0"/>
              </a:rPr>
              <a:t>Використання ІКТ:</a:t>
            </a:r>
          </a:p>
          <a:p>
            <a:pPr eaLnBrk="1" hangingPunct="1">
              <a:lnSpc>
                <a:spcPct val="90000"/>
              </a:lnSpc>
            </a:pPr>
            <a:r>
              <a:rPr lang="uk-UA" sz="2400" dirty="0">
                <a:latin typeface="Arial" charset="0"/>
              </a:rPr>
              <a:t>Дозволяє відійти від традиційних форм навчання</a:t>
            </a:r>
          </a:p>
          <a:p>
            <a:pPr eaLnBrk="1" hangingPunct="1">
              <a:lnSpc>
                <a:spcPct val="90000"/>
              </a:lnSpc>
            </a:pPr>
            <a:r>
              <a:rPr lang="uk-UA" sz="2400" dirty="0">
                <a:latin typeface="Arial" charset="0"/>
              </a:rPr>
              <a:t>Підвищити індивідуалізацію навчальної діяльності студентів</a:t>
            </a:r>
          </a:p>
          <a:p>
            <a:pPr eaLnBrk="1" hangingPunct="1">
              <a:lnSpc>
                <a:spcPct val="90000"/>
              </a:lnSpc>
            </a:pPr>
            <a:r>
              <a:rPr lang="uk-UA" sz="2400" dirty="0">
                <a:latin typeface="Arial" charset="0"/>
              </a:rPr>
              <a:t>Оптимізувати засвоєння  структур та правил</a:t>
            </a:r>
          </a:p>
          <a:p>
            <a:pPr eaLnBrk="1" hangingPunct="1">
              <a:lnSpc>
                <a:spcPct val="90000"/>
              </a:lnSpc>
            </a:pPr>
            <a:r>
              <a:rPr lang="uk-UA" sz="2400" dirty="0">
                <a:latin typeface="Arial" charset="0"/>
              </a:rPr>
              <a:t>Подолати монотонність заняття при формуванні комунікативної компетенції студентів.</a:t>
            </a:r>
            <a:endParaRPr lang="ru-RU" sz="2400" dirty="0">
              <a:latin typeface="Arial" charset="0"/>
            </a:endParaRPr>
          </a:p>
        </p:txBody>
      </p:sp>
      <p:sp>
        <p:nvSpPr>
          <p:cNvPr id="3686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8328"/>
            <a:ext cx="5770984" cy="1650512"/>
          </a:xfrm>
        </p:spPr>
        <p:txBody>
          <a:bodyPr>
            <a:normAutofit fontScale="90000"/>
          </a:bodyPr>
          <a:lstStyle/>
          <a:p>
            <a:pPr eaLnBrk="1" hangingPunct="1"/>
            <a:br>
              <a:rPr lang="uk-UA" dirty="0">
                <a:latin typeface="Arial" charset="0"/>
              </a:rPr>
            </a:br>
            <a:br>
              <a:rPr lang="uk-UA" dirty="0">
                <a:latin typeface="Arial" charset="0"/>
              </a:rPr>
            </a:br>
            <a:r>
              <a:rPr lang="uk-UA" dirty="0">
                <a:latin typeface="Arial" charset="0"/>
              </a:rPr>
              <a:t>     </a:t>
            </a:r>
            <a:r>
              <a:rPr lang="uk-UA" b="1" i="1" dirty="0">
                <a:solidFill>
                  <a:srgbClr val="000066"/>
                </a:solidFill>
                <a:latin typeface="Arial" charset="0"/>
              </a:rPr>
              <a:t>Висновки:</a:t>
            </a:r>
            <a:endParaRPr lang="ru-RU" b="1" i="1" dirty="0">
              <a:solidFill>
                <a:srgbClr val="000066"/>
              </a:solidFill>
              <a:latin typeface="Arial" charset="0"/>
            </a:endParaRPr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76672"/>
            <a:ext cx="2181225" cy="209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69525641"/>
      </p:ext>
    </p:extLst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9B660D7-5A9C-44AC-8D70-301FAC1A8158}"/>
              </a:ext>
            </a:extLst>
          </p:cNvPr>
          <p:cNvSpPr txBox="1"/>
          <p:nvPr/>
        </p:nvSpPr>
        <p:spPr>
          <a:xfrm>
            <a:off x="2195736" y="2204864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CE51D14-BC6D-47EB-BD8D-0401B4EC8F68}"/>
              </a:ext>
            </a:extLst>
          </p:cNvPr>
          <p:cNvSpPr txBox="1"/>
          <p:nvPr/>
        </p:nvSpPr>
        <p:spPr>
          <a:xfrm>
            <a:off x="1092201" y="2574196"/>
            <a:ext cx="695959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dirty="0">
                <a:solidFill>
                  <a:srgbClr val="FF0000"/>
                </a:solidFill>
              </a:rPr>
              <a:t>Дякую за Ваш час та увагу!!!</a:t>
            </a:r>
            <a:endParaRPr lang="ru-RU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8877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/>
          </p:cNvSpPr>
          <p:nvPr>
            <p:ph type="title"/>
          </p:nvPr>
        </p:nvSpPr>
        <p:spPr>
          <a:xfrm>
            <a:off x="539552" y="17802"/>
            <a:ext cx="8136904" cy="1143000"/>
          </a:xfrm>
        </p:spPr>
        <p:txBody>
          <a:bodyPr/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uk-UA" sz="2800" dirty="0">
                <a:solidFill>
                  <a:srgbClr val="003399"/>
                </a:solidFill>
                <a:latin typeface="Arial" charset="0"/>
              </a:rPr>
              <a:t>ХАРКІВСЬКИЙ НАЦІОНАЛЬНИЙ МЕДИЧНИЙ УНІВЕРСИТЕТ</a:t>
            </a:r>
            <a:endParaRPr lang="ru-RU" sz="2800" dirty="0">
              <a:solidFill>
                <a:srgbClr val="003399"/>
              </a:solidFill>
              <a:latin typeface="Arial" charset="0"/>
            </a:endParaRPr>
          </a:p>
        </p:txBody>
      </p:sp>
      <p:sp>
        <p:nvSpPr>
          <p:cNvPr id="57347" name="Rectangle 3"/>
          <p:cNvSpPr>
            <a:spLocks noGrp="1"/>
          </p:cNvSpPr>
          <p:nvPr>
            <p:ph sz="quarter" idx="13"/>
          </p:nvPr>
        </p:nvSpPr>
        <p:spPr>
          <a:xfrm>
            <a:off x="0" y="1125538"/>
            <a:ext cx="9144000" cy="5700712"/>
          </a:xfrm>
        </p:spPr>
        <p:txBody>
          <a:bodyPr rtlCol="0">
            <a:normAutofit fontScale="70000" lnSpcReduction="20000"/>
          </a:bodyPr>
          <a:lstStyle/>
          <a:p>
            <a:pPr marL="45720" indent="0" algn="ctr" eaLnBrk="1" fontAlgn="auto" hangingPunct="1">
              <a:lnSpc>
                <a:spcPct val="90000"/>
              </a:lnSpc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2000" b="1" dirty="0">
                <a:solidFill>
                  <a:srgbClr val="003399"/>
                </a:solidFill>
                <a:latin typeface="Arial" charset="0"/>
              </a:rPr>
              <a:t>КАФЕДРА МЕДИЧНОЇ ТА БІООРГАНІЧНОЇ ХІМІЇ</a:t>
            </a:r>
          </a:p>
          <a:p>
            <a:pPr indent="-182880" eaLnBrk="1" fontAlgn="auto" hangingPunct="1">
              <a:lnSpc>
                <a:spcPct val="90000"/>
              </a:lnSpc>
              <a:buClr>
                <a:schemeClr val="accent6">
                  <a:lumMod val="75000"/>
                </a:schemeClr>
              </a:buClr>
              <a:defRPr/>
            </a:pPr>
            <a:endParaRPr lang="ru-RU" sz="2000" b="1" dirty="0">
              <a:solidFill>
                <a:srgbClr val="003399"/>
              </a:solidFill>
              <a:latin typeface="Arial" charset="0"/>
            </a:endParaRPr>
          </a:p>
          <a:p>
            <a:pPr indent="-182880" eaLnBrk="1" fontAlgn="auto" hangingPunct="1">
              <a:lnSpc>
                <a:spcPct val="90000"/>
              </a:lnSpc>
              <a:buClr>
                <a:schemeClr val="accent6">
                  <a:lumMod val="75000"/>
                </a:schemeClr>
              </a:buClr>
              <a:defRPr/>
            </a:pPr>
            <a:endParaRPr lang="ru-RU" sz="2000" b="1" dirty="0">
              <a:solidFill>
                <a:srgbClr val="003399"/>
              </a:solidFill>
              <a:latin typeface="Arial" charset="0"/>
            </a:endParaRPr>
          </a:p>
          <a:p>
            <a:pPr marL="45720" indent="0" algn="ctr" eaLnBrk="1" fontAlgn="auto" hangingPunct="1">
              <a:lnSpc>
                <a:spcPct val="90000"/>
              </a:lnSpc>
              <a:buClr>
                <a:schemeClr val="accent6">
                  <a:lumMod val="75000"/>
                </a:schemeClr>
              </a:buClr>
              <a:buNone/>
              <a:defRPr/>
            </a:pPr>
            <a:r>
              <a:rPr lang="ru-RU" sz="4000" b="1" dirty="0" err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Використання</a:t>
            </a:r>
            <a:r>
              <a:rPr lang="ru-RU" sz="40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</a:t>
            </a:r>
            <a:r>
              <a:rPr lang="ru-RU" sz="4000" b="1" dirty="0" err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комп'ютерних</a:t>
            </a:r>
            <a:r>
              <a:rPr lang="ru-RU" sz="40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</a:t>
            </a:r>
            <a:r>
              <a:rPr lang="ru-RU" sz="4000" b="1" dirty="0" err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технологій</a:t>
            </a:r>
            <a:r>
              <a:rPr lang="ru-RU" sz="40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в </a:t>
            </a:r>
            <a:r>
              <a:rPr lang="ru-RU" sz="4000" b="1" dirty="0" err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навчальному</a:t>
            </a:r>
            <a:r>
              <a:rPr lang="ru-RU" sz="40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</a:t>
            </a:r>
            <a:r>
              <a:rPr lang="ru-RU" sz="4000" b="1" dirty="0" err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процесі</a:t>
            </a:r>
            <a:endParaRPr lang="ru-RU" sz="2000" b="1" dirty="0">
              <a:solidFill>
                <a:srgbClr val="003399"/>
              </a:solidFill>
              <a:latin typeface="Arial" charset="0"/>
            </a:endParaRPr>
          </a:p>
          <a:p>
            <a:pPr marL="45720" indent="0" algn="r" eaLnBrk="1" fontAlgn="auto" hangingPunct="1">
              <a:lnSpc>
                <a:spcPct val="90000"/>
              </a:lnSpc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endParaRPr lang="ru-RU" sz="2000" b="1" dirty="0">
              <a:solidFill>
                <a:srgbClr val="003399"/>
              </a:solidFill>
              <a:latin typeface="Arial" charset="0"/>
            </a:endParaRPr>
          </a:p>
          <a:p>
            <a:pPr marL="45720" indent="0" algn="r" eaLnBrk="1" fontAlgn="auto" hangingPunct="1">
              <a:lnSpc>
                <a:spcPct val="90000"/>
              </a:lnSpc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endParaRPr lang="ru-RU" sz="2000" b="1" dirty="0">
              <a:solidFill>
                <a:srgbClr val="003399"/>
              </a:solidFill>
              <a:latin typeface="Arial" charset="0"/>
            </a:endParaRPr>
          </a:p>
          <a:p>
            <a:pPr marL="45720" indent="0" algn="r" eaLnBrk="1" fontAlgn="auto" hangingPunct="1">
              <a:lnSpc>
                <a:spcPct val="90000"/>
              </a:lnSpc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endParaRPr lang="ru-RU" sz="2000" b="1" dirty="0">
              <a:solidFill>
                <a:srgbClr val="003399"/>
              </a:solidFill>
              <a:latin typeface="Arial" charset="0"/>
            </a:endParaRPr>
          </a:p>
          <a:p>
            <a:pPr marL="45720" indent="0" algn="r" eaLnBrk="1" fontAlgn="auto" hangingPunct="1">
              <a:lnSpc>
                <a:spcPct val="90000"/>
              </a:lnSpc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endParaRPr lang="ru-RU" sz="2000" b="1" dirty="0">
              <a:solidFill>
                <a:srgbClr val="003399"/>
              </a:solidFill>
              <a:latin typeface="Arial" charset="0"/>
            </a:endParaRPr>
          </a:p>
          <a:p>
            <a:pPr marL="45720" indent="0" algn="r" eaLnBrk="1" fontAlgn="auto" hangingPunct="1">
              <a:lnSpc>
                <a:spcPct val="90000"/>
              </a:lnSpc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endParaRPr lang="ru-RU" sz="2000" b="1" dirty="0">
              <a:solidFill>
                <a:srgbClr val="003399"/>
              </a:solidFill>
              <a:latin typeface="Arial" charset="0"/>
            </a:endParaRPr>
          </a:p>
          <a:p>
            <a:pPr marL="45720" indent="0" algn="r" eaLnBrk="1" fontAlgn="auto" hangingPunct="1">
              <a:lnSpc>
                <a:spcPct val="90000"/>
              </a:lnSpc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endParaRPr lang="ru-RU" sz="2000" b="1" dirty="0">
              <a:solidFill>
                <a:srgbClr val="003399"/>
              </a:solidFill>
              <a:latin typeface="Arial" charset="0"/>
            </a:endParaRPr>
          </a:p>
          <a:p>
            <a:pPr marL="45720" indent="0" algn="r" eaLnBrk="1" fontAlgn="auto" hangingPunct="1">
              <a:lnSpc>
                <a:spcPct val="90000"/>
              </a:lnSpc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endParaRPr lang="ru-RU" sz="2000" b="1" dirty="0">
              <a:solidFill>
                <a:srgbClr val="003399"/>
              </a:solidFill>
              <a:latin typeface="Arial" charset="0"/>
            </a:endParaRPr>
          </a:p>
          <a:p>
            <a:pPr marL="45720" indent="0" algn="r" eaLnBrk="1" fontAlgn="auto" hangingPunct="1">
              <a:lnSpc>
                <a:spcPct val="90000"/>
              </a:lnSpc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endParaRPr lang="ru-RU" sz="2000" b="1" dirty="0">
              <a:solidFill>
                <a:srgbClr val="003399"/>
              </a:solidFill>
              <a:latin typeface="Arial" charset="0"/>
            </a:endParaRPr>
          </a:p>
          <a:p>
            <a:pPr marL="45720" indent="0" algn="r" eaLnBrk="1" fontAlgn="auto" hangingPunct="1">
              <a:lnSpc>
                <a:spcPct val="90000"/>
              </a:lnSpc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tabLst>
                <a:tab pos="6902450" algn="l"/>
              </a:tabLst>
              <a:defRPr/>
            </a:pPr>
            <a:r>
              <a:rPr lang="ru-RU" sz="2000" b="1" dirty="0" err="1">
                <a:solidFill>
                  <a:srgbClr val="003399"/>
                </a:solidFill>
                <a:latin typeface="Arial" charset="0"/>
              </a:rPr>
              <a:t>Доповідач</a:t>
            </a:r>
            <a:r>
              <a:rPr lang="ru-RU" sz="2000" b="1" dirty="0">
                <a:solidFill>
                  <a:srgbClr val="003399"/>
                </a:solidFill>
                <a:latin typeface="Arial" charset="0"/>
              </a:rPr>
              <a:t>:</a:t>
            </a:r>
          </a:p>
          <a:p>
            <a:pPr marL="45720" indent="0" algn="r" eaLnBrk="1" fontAlgn="auto" hangingPunct="1">
              <a:lnSpc>
                <a:spcPct val="90000"/>
              </a:lnSpc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2000" b="1" dirty="0">
                <a:solidFill>
                  <a:srgbClr val="003399"/>
                </a:solidFill>
                <a:latin typeface="Arial" charset="0"/>
              </a:rPr>
              <a:t>ас. Чаленко Н.М.</a:t>
            </a:r>
          </a:p>
          <a:p>
            <a:pPr indent="-182880" eaLnBrk="1" fontAlgn="auto" hangingPunct="1">
              <a:lnSpc>
                <a:spcPct val="90000"/>
              </a:lnSpc>
              <a:buClr>
                <a:schemeClr val="accent6">
                  <a:lumMod val="75000"/>
                </a:schemeClr>
              </a:buClr>
              <a:defRPr/>
            </a:pPr>
            <a:endParaRPr lang="ru-RU" sz="2000" b="1" dirty="0">
              <a:solidFill>
                <a:srgbClr val="003399"/>
              </a:solidFill>
              <a:latin typeface="Arial" charset="0"/>
            </a:endParaRPr>
          </a:p>
          <a:p>
            <a:pPr indent="-182880" eaLnBrk="1" fontAlgn="auto" hangingPunct="1">
              <a:lnSpc>
                <a:spcPct val="90000"/>
              </a:lnSpc>
              <a:buClr>
                <a:schemeClr val="accent6">
                  <a:lumMod val="75000"/>
                </a:schemeClr>
              </a:buClr>
              <a:defRPr/>
            </a:pPr>
            <a:endParaRPr lang="ru-RU" sz="2000" b="1" dirty="0">
              <a:solidFill>
                <a:srgbClr val="003399"/>
              </a:solidFill>
              <a:latin typeface="Arial" charset="0"/>
            </a:endParaRPr>
          </a:p>
          <a:p>
            <a:pPr indent="-182880" eaLnBrk="1" fontAlgn="auto" hangingPunct="1">
              <a:lnSpc>
                <a:spcPct val="90000"/>
              </a:lnSpc>
              <a:buClr>
                <a:schemeClr val="accent6">
                  <a:lumMod val="75000"/>
                </a:schemeClr>
              </a:buClr>
              <a:defRPr/>
            </a:pPr>
            <a:endParaRPr lang="ru-RU" sz="2000" b="1" dirty="0">
              <a:solidFill>
                <a:srgbClr val="003399"/>
              </a:solidFill>
              <a:latin typeface="Arial" charset="0"/>
            </a:endParaRPr>
          </a:p>
          <a:p>
            <a:pPr indent="-182880" eaLnBrk="1" fontAlgn="auto" hangingPunct="1">
              <a:lnSpc>
                <a:spcPct val="90000"/>
              </a:lnSpc>
              <a:buClr>
                <a:schemeClr val="accent6">
                  <a:lumMod val="75000"/>
                </a:schemeClr>
              </a:buClr>
              <a:defRPr/>
            </a:pPr>
            <a:endParaRPr lang="ru-RU" sz="2000" b="1" dirty="0">
              <a:solidFill>
                <a:srgbClr val="003399"/>
              </a:solidFill>
              <a:latin typeface="Arial" charset="0"/>
            </a:endParaRPr>
          </a:p>
          <a:p>
            <a:pPr indent="-182880" eaLnBrk="1" fontAlgn="auto" hangingPunct="1">
              <a:lnSpc>
                <a:spcPct val="90000"/>
              </a:lnSpc>
              <a:buClr>
                <a:schemeClr val="accent6">
                  <a:lumMod val="75000"/>
                </a:schemeClr>
              </a:buClr>
              <a:defRPr/>
            </a:pPr>
            <a:endParaRPr lang="ru-RU" sz="2000" b="1" dirty="0">
              <a:solidFill>
                <a:srgbClr val="003399"/>
              </a:solidFill>
              <a:latin typeface="Arial" charset="0"/>
            </a:endParaRPr>
          </a:p>
          <a:p>
            <a:pPr marL="45720" indent="0" algn="ctr" eaLnBrk="1" fontAlgn="auto" hangingPunct="1">
              <a:lnSpc>
                <a:spcPct val="90000"/>
              </a:lnSpc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endParaRPr lang="ru-RU" sz="2000" b="1" dirty="0">
              <a:solidFill>
                <a:srgbClr val="003399"/>
              </a:solidFill>
              <a:latin typeface="Arial" charset="0"/>
            </a:endParaRPr>
          </a:p>
          <a:p>
            <a:pPr marL="45720" indent="0" algn="ctr" eaLnBrk="1" fontAlgn="auto" hangingPunct="1">
              <a:lnSpc>
                <a:spcPct val="90000"/>
              </a:lnSpc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2000" b="1" dirty="0" err="1">
                <a:solidFill>
                  <a:srgbClr val="003399"/>
                </a:solidFill>
                <a:latin typeface="Arial" charset="0"/>
              </a:rPr>
              <a:t>Харків</a:t>
            </a:r>
            <a:r>
              <a:rPr lang="ru-RU" sz="2000" b="1" dirty="0">
                <a:solidFill>
                  <a:srgbClr val="003399"/>
                </a:solidFill>
                <a:latin typeface="Arial" charset="0"/>
              </a:rPr>
              <a:t>, 26. 05. 2020 р.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C5E9037-08DF-49C1-A61B-B05F20DC366D}"/>
              </a:ext>
            </a:extLst>
          </p:cNvPr>
          <p:cNvSpPr/>
          <p:nvPr/>
        </p:nvSpPr>
        <p:spPr>
          <a:xfrm>
            <a:off x="2071796" y="3593416"/>
            <a:ext cx="50004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000" dirty="0" err="1">
                <a:solidFill>
                  <a:srgbClr val="000000"/>
                </a:solidFill>
                <a:cs typeface="Arial" charset="0"/>
              </a:rPr>
              <a:t>Присвячується</a:t>
            </a:r>
            <a:r>
              <a:rPr lang="ru-RU" sz="2000" dirty="0">
                <a:solidFill>
                  <a:srgbClr val="000000"/>
                </a:solidFill>
                <a:cs typeface="Arial" charset="0"/>
              </a:rPr>
              <a:t>  </a:t>
            </a:r>
            <a:r>
              <a:rPr lang="uk-UA" sz="2000" dirty="0">
                <a:solidFill>
                  <a:srgbClr val="000000"/>
                </a:solidFill>
                <a:cs typeface="Arial" charset="0"/>
              </a:rPr>
              <a:t>Всесвітньому дню науки</a:t>
            </a:r>
            <a:endParaRPr lang="ru-RU" sz="2000" dirty="0">
              <a:solidFill>
                <a:srgbClr val="000000"/>
              </a:solidFill>
              <a:cs typeface="Arial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B220C34-97E6-42E8-B0BE-6A66A2768C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3D674F5-3550-43D4-8645-45064C04D53A}"/>
              </a:ext>
            </a:extLst>
          </p:cNvPr>
          <p:cNvSpPr txBox="1"/>
          <p:nvPr/>
        </p:nvSpPr>
        <p:spPr>
          <a:xfrm>
            <a:off x="7092280" y="4653136"/>
            <a:ext cx="1974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Натан Ротшильд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89105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Сучасні інформаційні технології в освіті - презентация онлайн">
            <a:extLst>
              <a:ext uri="{FF2B5EF4-FFF2-40B4-BE49-F238E27FC236}">
                <a16:creationId xmlns:a16="http://schemas.microsoft.com/office/drawing/2014/main" id="{DE5DDB6E-FEE0-46D6-BDA6-0004DF2CE5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3"/>
            <a:ext cx="9144000" cy="6848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80454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EFF84C4-C3F8-405C-8B17-4E5E968B94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65"/>
            <a:ext cx="9144000" cy="6849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2323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518F0B4-37AF-4BED-BB21-8E9D368295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65"/>
            <a:ext cx="9144000" cy="6849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3199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3BF9DC7-8FFD-4BF9-AD0D-754003F443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F0A6F34-A4F2-4314-9ED6-63F8D9CF7583}"/>
              </a:ext>
            </a:extLst>
          </p:cNvPr>
          <p:cNvSpPr txBox="1"/>
          <p:nvPr/>
        </p:nvSpPr>
        <p:spPr>
          <a:xfrm>
            <a:off x="251520" y="3933056"/>
            <a:ext cx="856895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Комп’ютер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навчальному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підтримки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навчально-пізнавальної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1951819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78B5D21-4B60-4687-847E-627C6DCA55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9144000" cy="6865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4906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/>
          <p:cNvSpPr>
            <a:spLocks noGrp="1" noChangeArrowheads="1"/>
          </p:cNvSpPr>
          <p:nvPr>
            <p:ph idx="1"/>
          </p:nvPr>
        </p:nvSpPr>
        <p:spPr>
          <a:xfrm>
            <a:off x="179512" y="1196752"/>
            <a:ext cx="8496175" cy="4848687"/>
          </a:xfrm>
        </p:spPr>
        <p:txBody>
          <a:bodyPr/>
          <a:lstStyle/>
          <a:p>
            <a:pPr eaLnBrk="1" hangingPunct="1"/>
            <a:endParaRPr lang="ru-RU" dirty="0">
              <a:latin typeface="Arial" charset="0"/>
            </a:endParaRPr>
          </a:p>
          <a:p>
            <a:pPr eaLnBrk="1" hangingPunct="1"/>
            <a:r>
              <a:rPr lang="ru-RU" sz="2800" dirty="0" err="1"/>
              <a:t>ефективний</a:t>
            </a:r>
            <a:r>
              <a:rPr lang="ru-RU" sz="2800" dirty="0"/>
              <a:t> </a:t>
            </a:r>
            <a:r>
              <a:rPr lang="ru-RU" sz="2800" dirty="0" err="1"/>
              <a:t>допоміжний</a:t>
            </a:r>
            <a:r>
              <a:rPr lang="ru-RU" sz="2800" dirty="0"/>
              <a:t> </a:t>
            </a:r>
            <a:r>
              <a:rPr lang="ru-RU" sz="2800" dirty="0" err="1"/>
              <a:t>технічний</a:t>
            </a:r>
            <a:r>
              <a:rPr lang="ru-RU" sz="2800" dirty="0"/>
              <a:t> </a:t>
            </a:r>
            <a:r>
              <a:rPr lang="ru-RU" sz="2800" dirty="0" err="1"/>
              <a:t>наочний</a:t>
            </a:r>
            <a:r>
              <a:rPr lang="ru-RU" sz="2800" dirty="0"/>
              <a:t> </a:t>
            </a:r>
            <a:r>
              <a:rPr lang="ru-RU" sz="2800" dirty="0" err="1"/>
              <a:t>засіб</a:t>
            </a:r>
            <a:r>
              <a:rPr lang="ru-RU" sz="2800" dirty="0"/>
              <a:t>;</a:t>
            </a:r>
          </a:p>
          <a:p>
            <a:pPr eaLnBrk="1" hangingPunct="1"/>
            <a:r>
              <a:rPr lang="ru-RU" sz="2800" dirty="0" err="1"/>
              <a:t>допоміжний</a:t>
            </a:r>
            <a:r>
              <a:rPr lang="ru-RU" sz="2800" dirty="0"/>
              <a:t> </a:t>
            </a:r>
            <a:r>
              <a:rPr lang="ru-RU" sz="2800" dirty="0" err="1"/>
              <a:t>засіб</a:t>
            </a:r>
            <a:r>
              <a:rPr lang="ru-RU" sz="2800" dirty="0"/>
              <a:t> </a:t>
            </a:r>
            <a:r>
              <a:rPr lang="ru-RU" sz="2800" dirty="0" err="1"/>
              <a:t>навчально-пізнавальної</a:t>
            </a:r>
            <a:r>
              <a:rPr lang="ru-RU" sz="2800" dirty="0"/>
              <a:t> </a:t>
            </a:r>
            <a:r>
              <a:rPr lang="ru-RU" sz="2800" dirty="0" err="1"/>
              <a:t>діяльності</a:t>
            </a:r>
            <a:r>
              <a:rPr lang="ru-RU" sz="2800" dirty="0"/>
              <a:t> </a:t>
            </a:r>
            <a:r>
              <a:rPr lang="ru-RU" sz="2800" dirty="0" err="1"/>
              <a:t>студентів</a:t>
            </a:r>
            <a:r>
              <a:rPr lang="ru-RU" sz="2800" dirty="0"/>
              <a:t>;</a:t>
            </a:r>
          </a:p>
          <a:p>
            <a:pPr eaLnBrk="1" hangingPunct="1"/>
            <a:r>
              <a:rPr lang="ru-RU" sz="2800" dirty="0" err="1"/>
              <a:t>засіб</a:t>
            </a:r>
            <a:r>
              <a:rPr lang="ru-RU" sz="2800" dirty="0"/>
              <a:t> </a:t>
            </a:r>
            <a:r>
              <a:rPr lang="ru-RU" sz="2800" dirty="0" err="1"/>
              <a:t>підвищення</a:t>
            </a:r>
            <a:r>
              <a:rPr lang="ru-RU" sz="2800" dirty="0"/>
              <a:t> </a:t>
            </a:r>
            <a:r>
              <a:rPr lang="ru-RU" sz="2800" dirty="0" err="1"/>
              <a:t>мотивації</a:t>
            </a:r>
            <a:r>
              <a:rPr lang="ru-RU" sz="2800" dirty="0"/>
              <a:t> та </a:t>
            </a:r>
            <a:r>
              <a:rPr lang="ru-RU" sz="2800" dirty="0" err="1"/>
              <a:t>бажання</a:t>
            </a:r>
            <a:r>
              <a:rPr lang="ru-RU" sz="2800" dirty="0"/>
              <a:t> </a:t>
            </a:r>
            <a:r>
              <a:rPr lang="ru-RU" sz="2800" dirty="0" err="1"/>
              <a:t>студентів</a:t>
            </a:r>
            <a:r>
              <a:rPr lang="ru-RU" sz="2800" dirty="0"/>
              <a:t> </a:t>
            </a:r>
            <a:r>
              <a:rPr lang="ru-RU" sz="2800" dirty="0" err="1"/>
              <a:t>вивчати</a:t>
            </a:r>
            <a:r>
              <a:rPr lang="ru-RU" sz="2800" dirty="0"/>
              <a:t> </a:t>
            </a:r>
            <a:r>
              <a:rPr lang="ru-RU" sz="2800" dirty="0" err="1"/>
              <a:t>хімічні</a:t>
            </a:r>
            <a:r>
              <a:rPr lang="ru-RU" sz="2800" dirty="0"/>
              <a:t> </a:t>
            </a:r>
            <a:r>
              <a:rPr lang="ru-RU" sz="2800" dirty="0" err="1"/>
              <a:t>дисципліни</a:t>
            </a:r>
            <a:r>
              <a:rPr lang="ru-RU" sz="2800" dirty="0"/>
              <a:t>; </a:t>
            </a:r>
          </a:p>
          <a:p>
            <a:pPr eaLnBrk="1" hangingPunct="1"/>
            <a:r>
              <a:rPr lang="ru-RU" sz="2800" dirty="0" err="1"/>
              <a:t>засіб</a:t>
            </a:r>
            <a:r>
              <a:rPr lang="ru-RU" sz="2800" dirty="0"/>
              <a:t> </a:t>
            </a:r>
            <a:r>
              <a:rPr lang="ru-RU" sz="2800" dirty="0" err="1"/>
              <a:t>підвищення</a:t>
            </a:r>
            <a:r>
              <a:rPr lang="ru-RU" sz="2800" dirty="0"/>
              <a:t> </a:t>
            </a:r>
            <a:r>
              <a:rPr lang="ru-RU" sz="2800" dirty="0" err="1"/>
              <a:t>інтерактивної</a:t>
            </a:r>
            <a:r>
              <a:rPr lang="ru-RU" sz="2800" dirty="0"/>
              <a:t> та </a:t>
            </a:r>
            <a:r>
              <a:rPr lang="ru-RU" sz="2800" dirty="0" err="1"/>
              <a:t>комунікативної</a:t>
            </a:r>
            <a:r>
              <a:rPr lang="ru-RU" sz="2800" dirty="0"/>
              <a:t> </a:t>
            </a:r>
            <a:r>
              <a:rPr lang="ru-RU" sz="2800" dirty="0" err="1"/>
              <a:t>діяльності</a:t>
            </a:r>
            <a:endParaRPr lang="ru-RU" sz="2800" dirty="0"/>
          </a:p>
        </p:txBody>
      </p:sp>
      <p:sp>
        <p:nvSpPr>
          <p:cNvPr id="25601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278707"/>
            <a:ext cx="6275040" cy="1252728"/>
          </a:xfrm>
        </p:spPr>
        <p:txBody>
          <a:bodyPr>
            <a:normAutofit fontScale="90000"/>
          </a:bodyPr>
          <a:lstStyle/>
          <a:p>
            <a:pPr eaLnBrk="1" hangingPunct="1"/>
            <a:br>
              <a:rPr lang="uk-UA" sz="3600" b="1" i="1" dirty="0">
                <a:solidFill>
                  <a:srgbClr val="000066"/>
                </a:solidFill>
                <a:latin typeface="Arial" charset="0"/>
              </a:rPr>
            </a:br>
            <a:r>
              <a:rPr lang="uk-UA" sz="3600" b="1" i="1" dirty="0">
                <a:solidFill>
                  <a:srgbClr val="000066"/>
                </a:solidFill>
              </a:rPr>
              <a:t>Переваги впровадження</a:t>
            </a:r>
            <a:br>
              <a:rPr lang="uk-UA" sz="3600" b="1" i="1" dirty="0">
                <a:solidFill>
                  <a:srgbClr val="000066"/>
                </a:solidFill>
                <a:latin typeface="Arial" charset="0"/>
              </a:rPr>
            </a:br>
            <a:r>
              <a:rPr lang="uk-UA" sz="3600" b="1" i="1" dirty="0">
                <a:solidFill>
                  <a:srgbClr val="000066"/>
                </a:solidFill>
              </a:rPr>
              <a:t> ІКТ:</a:t>
            </a:r>
            <a:endParaRPr lang="ru-RU" sz="3600" b="1" i="1" dirty="0">
              <a:solidFill>
                <a:srgbClr val="000066"/>
              </a:solidFill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36A5D21-02B7-4497-858C-199BF7E5C0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2201" y="4509120"/>
            <a:ext cx="2773432" cy="2348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333304"/>
      </p:ext>
    </p:extLst>
  </p:cSld>
  <p:clrMapOvr>
    <a:masterClrMapping/>
  </p:clrMapOvr>
  <p:transition>
    <p:fade/>
  </p:transition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ед.общение на семинар2">
  <a:themeElements>
    <a:clrScheme name="Оформление по умолчанию 14">
      <a:dk1>
        <a:srgbClr val="000000"/>
      </a:dk1>
      <a:lt1>
        <a:srgbClr val="FFFFFF"/>
      </a:lt1>
      <a:dk2>
        <a:srgbClr val="000000"/>
      </a:dk2>
      <a:lt2>
        <a:srgbClr val="666699"/>
      </a:lt2>
      <a:accent1>
        <a:srgbClr val="33CCCC"/>
      </a:accent1>
      <a:accent2>
        <a:srgbClr val="99CC99"/>
      </a:accent2>
      <a:accent3>
        <a:srgbClr val="FFFFFF"/>
      </a:accent3>
      <a:accent4>
        <a:srgbClr val="000000"/>
      </a:accent4>
      <a:accent5>
        <a:srgbClr val="ADE2E2"/>
      </a:accent5>
      <a:accent6>
        <a:srgbClr val="8AB98A"/>
      </a:accent6>
      <a:hlink>
        <a:srgbClr val="003366"/>
      </a:hlink>
      <a:folHlink>
        <a:srgbClr val="CC99FF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9CCFF"/>
        </a:solidFill>
        <a:ln w="9525" cap="flat" cmpd="sng" algn="ctr">
          <a:solidFill>
            <a:srgbClr val="0000CC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lgerian" pitchFamily="8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9CCFF"/>
        </a:solidFill>
        <a:ln w="9525" cap="flat" cmpd="sng" algn="ctr">
          <a:solidFill>
            <a:srgbClr val="0000CC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lgerian" pitchFamily="82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3">
        <a:dk1>
          <a:srgbClr val="000000"/>
        </a:dk1>
        <a:lt1>
          <a:srgbClr val="FFFFFF"/>
        </a:lt1>
        <a:dk2>
          <a:srgbClr val="006666"/>
        </a:dk2>
        <a:lt2>
          <a:srgbClr val="666699"/>
        </a:lt2>
        <a:accent1>
          <a:srgbClr val="33CCCC"/>
        </a:accent1>
        <a:accent2>
          <a:srgbClr val="99CC99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AB98A"/>
        </a:accent6>
        <a:hlink>
          <a:srgbClr val="003366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14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33CCCC"/>
        </a:accent1>
        <a:accent2>
          <a:srgbClr val="99CC99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AB98A"/>
        </a:accent6>
        <a:hlink>
          <a:srgbClr val="003366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пед.общение на семинар2</Template>
  <TotalTime>503</TotalTime>
  <Words>381</Words>
  <Application>Microsoft Office PowerPoint</Application>
  <PresentationFormat>Экран (4:3)</PresentationFormat>
  <Paragraphs>78</Paragraphs>
  <Slides>18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18</vt:i4>
      </vt:variant>
    </vt:vector>
  </HeadingPairs>
  <TitlesOfParts>
    <vt:vector size="29" baseType="lpstr">
      <vt:lpstr>Arial</vt:lpstr>
      <vt:lpstr>Calibri</vt:lpstr>
      <vt:lpstr>Candara</vt:lpstr>
      <vt:lpstr>Comic Sans MS</vt:lpstr>
      <vt:lpstr>Georgia</vt:lpstr>
      <vt:lpstr>Symbol</vt:lpstr>
      <vt:lpstr>Times New Roman</vt:lpstr>
      <vt:lpstr>Trebuchet MS</vt:lpstr>
      <vt:lpstr>пед.общение на семинар2</vt:lpstr>
      <vt:lpstr>Воздушный поток</vt:lpstr>
      <vt:lpstr>Волна</vt:lpstr>
      <vt:lpstr>Презентация PowerPoint</vt:lpstr>
      <vt:lpstr>ХАРКІВСЬКИЙ НАЦІОНАЛЬНИЙ МЕДИЧНИЙ УНІВЕРСИТЕТ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Переваги впровадження  ІКТ:</vt:lpstr>
      <vt:lpstr>Впровадження ІКТ в учбовий процес</vt:lpstr>
      <vt:lpstr>Важливий аспект роботи з ІКТ</vt:lpstr>
      <vt:lpstr> Використання презентацій  на занятті допомогає:</vt:lpstr>
      <vt:lpstr> Переваги впровадження  ІКТ:</vt:lpstr>
      <vt:lpstr> Переваги використання ІКТ:</vt:lpstr>
      <vt:lpstr>Недоліки:</vt:lpstr>
      <vt:lpstr>Організація самостійної роботи з допомогою інформаційних технологій </vt:lpstr>
      <vt:lpstr>       Висновки:</vt:lpstr>
      <vt:lpstr>Презентация PowerPoint</vt:lpstr>
    </vt:vector>
  </TitlesOfParts>
  <Company>Krokoz™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Химия</dc:creator>
  <cp:lastModifiedBy>Андрей Чаленко</cp:lastModifiedBy>
  <cp:revision>17</cp:revision>
  <cp:lastPrinted>2014-11-14T11:00:39Z</cp:lastPrinted>
  <dcterms:created xsi:type="dcterms:W3CDTF">2014-11-14T12:23:18Z</dcterms:created>
  <dcterms:modified xsi:type="dcterms:W3CDTF">2020-05-25T18:56:39Z</dcterms:modified>
</cp:coreProperties>
</file>