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11" r:id="rId3"/>
    <p:sldId id="261" r:id="rId4"/>
    <p:sldId id="262" r:id="rId5"/>
    <p:sldId id="263" r:id="rId6"/>
    <p:sldId id="264" r:id="rId7"/>
    <p:sldId id="266" r:id="rId8"/>
    <p:sldId id="267" r:id="rId9"/>
    <p:sldId id="268" r:id="rId10"/>
    <p:sldId id="269" r:id="rId11"/>
    <p:sldId id="271" r:id="rId12"/>
    <p:sldId id="272" r:id="rId13"/>
    <p:sldId id="273" r:id="rId14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9900"/>
    <a:srgbClr val="006600"/>
    <a:srgbClr val="800000"/>
    <a:srgbClr val="003300"/>
    <a:srgbClr val="000099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70" d="100"/>
          <a:sy n="70" d="100"/>
        </p:scale>
        <p:origin x="139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4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8" cy="497922"/>
          </a:xfrm>
          <a:prstGeom prst="rect">
            <a:avLst/>
          </a:prstGeom>
        </p:spPr>
        <p:txBody>
          <a:bodyPr vert="horz" lIns="91867" tIns="45933" rIns="91867" bIns="4593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2" y="0"/>
            <a:ext cx="2972548" cy="497922"/>
          </a:xfrm>
          <a:prstGeom prst="rect">
            <a:avLst/>
          </a:prstGeom>
        </p:spPr>
        <p:txBody>
          <a:bodyPr vert="horz" lIns="91867" tIns="45933" rIns="91867" bIns="45933" rtlCol="0"/>
          <a:lstStyle>
            <a:lvl1pPr algn="r">
              <a:defRPr sz="1200"/>
            </a:lvl1pPr>
          </a:lstStyle>
          <a:p>
            <a:fld id="{979F74AA-5AE8-4CD9-B6C1-3E947DC1689F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7" tIns="45933" rIns="91867" bIns="4593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1" y="4724678"/>
            <a:ext cx="5487041" cy="4476512"/>
          </a:xfrm>
          <a:prstGeom prst="rect">
            <a:avLst/>
          </a:prstGeom>
        </p:spPr>
        <p:txBody>
          <a:bodyPr vert="horz" lIns="91867" tIns="45933" rIns="91867" bIns="4593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764"/>
            <a:ext cx="2972548" cy="497920"/>
          </a:xfrm>
          <a:prstGeom prst="rect">
            <a:avLst/>
          </a:prstGeom>
        </p:spPr>
        <p:txBody>
          <a:bodyPr vert="horz" lIns="91867" tIns="45933" rIns="91867" bIns="4593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2" y="9447764"/>
            <a:ext cx="2972548" cy="497920"/>
          </a:xfrm>
          <a:prstGeom prst="rect">
            <a:avLst/>
          </a:prstGeom>
        </p:spPr>
        <p:txBody>
          <a:bodyPr vert="horz" lIns="91867" tIns="45933" rIns="91867" bIns="45933" rtlCol="0" anchor="b"/>
          <a:lstStyle>
            <a:lvl1pPr algn="r">
              <a:defRPr sz="1200"/>
            </a:lvl1pPr>
          </a:lstStyle>
          <a:p>
            <a:fld id="{1F3C9E51-3FB7-4883-8D65-7DE5AC379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55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040F6-4959-44D5-8BDC-1DDB51590F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06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8A41-CC63-4D8D-9240-CE3E24868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395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D1E65-B4A6-400B-B2C3-98F1ED2C4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80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6470F-0075-45BA-8D17-702A24B722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34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52478-714D-4253-AFF2-95269A730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54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97267-EFE7-46D7-B6F9-3B6014461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23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1030C-70F8-4E2A-AA99-6C783FE9D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04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744E8-1F45-4EAC-8F62-8DF438B7C6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045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E8B86-B53E-4D60-B4C4-6850EE8B1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94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701ED-DBB4-4E87-A5DB-06CA3AFFB9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18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38D8E-2048-4AB2-BED5-B1FD60F79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63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AE61C3-057D-41EB-9CC2-19910D9CAD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6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9.png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16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5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2.wmf"/><Relationship Id="rId19" Type="http://schemas.openxmlformats.org/officeDocument/2006/relationships/image" Target="../media/image17.png"/><Relationship Id="rId4" Type="http://schemas.openxmlformats.org/officeDocument/2006/relationships/image" Target="../media/image9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2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520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algn="ctr" eaLnBrk="1" hangingPunct="1">
              <a:spcBef>
                <a:spcPct val="50000"/>
              </a:spcBef>
            </a:pPr>
            <a:r>
              <a:rPr lang="ru-RU" sz="2800" dirty="0" err="1">
                <a:solidFill>
                  <a:srgbClr val="333399"/>
                </a:solidFill>
              </a:rPr>
              <a:t>Харк</a:t>
            </a:r>
            <a:r>
              <a:rPr lang="uk-UA" sz="2800" dirty="0">
                <a:solidFill>
                  <a:srgbClr val="333399"/>
                </a:solidFill>
              </a:rPr>
              <a:t>і</a:t>
            </a:r>
            <a:r>
              <a:rPr lang="ru-RU" sz="2800" dirty="0" err="1">
                <a:solidFill>
                  <a:srgbClr val="333399"/>
                </a:solidFill>
              </a:rPr>
              <a:t>вський</a:t>
            </a:r>
            <a:r>
              <a:rPr lang="ru-RU" sz="2800" dirty="0">
                <a:solidFill>
                  <a:srgbClr val="333399"/>
                </a:solidFill>
              </a:rPr>
              <a:t> </a:t>
            </a:r>
            <a:r>
              <a:rPr lang="ru-RU" sz="2800" dirty="0" err="1">
                <a:solidFill>
                  <a:srgbClr val="333399"/>
                </a:solidFill>
              </a:rPr>
              <a:t>національний</a:t>
            </a:r>
            <a:r>
              <a:rPr lang="ru-RU" sz="2800" dirty="0">
                <a:solidFill>
                  <a:srgbClr val="333399"/>
                </a:solidFill>
              </a:rPr>
              <a:t> </a:t>
            </a:r>
            <a:r>
              <a:rPr lang="ru-RU" sz="2800" dirty="0" err="1">
                <a:solidFill>
                  <a:srgbClr val="333399"/>
                </a:solidFill>
              </a:rPr>
              <a:t>медичний</a:t>
            </a:r>
            <a:r>
              <a:rPr lang="ru-RU" sz="2800" dirty="0">
                <a:solidFill>
                  <a:srgbClr val="333399"/>
                </a:solidFill>
              </a:rPr>
              <a:t> </a:t>
            </a:r>
            <a:r>
              <a:rPr lang="ru-RU" sz="2800" dirty="0" err="1">
                <a:solidFill>
                  <a:srgbClr val="333399"/>
                </a:solidFill>
              </a:rPr>
              <a:t>університет</a:t>
            </a:r>
            <a:r>
              <a:rPr lang="ru-RU" sz="3200" dirty="0">
                <a:solidFill>
                  <a:srgbClr val="333399"/>
                </a:solidFill>
              </a:rPr>
              <a:t/>
            </a:r>
            <a:br>
              <a:rPr lang="ru-RU" sz="3200" dirty="0">
                <a:solidFill>
                  <a:srgbClr val="333399"/>
                </a:solidFill>
              </a:rPr>
            </a:br>
            <a:r>
              <a:rPr lang="ru-RU" sz="3200" dirty="0">
                <a:solidFill>
                  <a:srgbClr val="333399"/>
                </a:solidFill>
              </a:rPr>
              <a:t/>
            </a:r>
            <a:br>
              <a:rPr lang="ru-RU" sz="3200" dirty="0">
                <a:solidFill>
                  <a:srgbClr val="333399"/>
                </a:solidFill>
              </a:rPr>
            </a:br>
            <a:r>
              <a:rPr lang="ru-RU" sz="2000" dirty="0">
                <a:solidFill>
                  <a:srgbClr val="333399"/>
                </a:solidFill>
              </a:rPr>
              <a:t>Кафедра </a:t>
            </a:r>
            <a:r>
              <a:rPr lang="ru-RU" sz="2000" dirty="0" err="1">
                <a:solidFill>
                  <a:srgbClr val="333399"/>
                </a:solidFill>
              </a:rPr>
              <a:t>медичної</a:t>
            </a:r>
            <a:r>
              <a:rPr lang="ru-RU" sz="2000" dirty="0">
                <a:solidFill>
                  <a:srgbClr val="333399"/>
                </a:solidFill>
              </a:rPr>
              <a:t> та </a:t>
            </a:r>
            <a:r>
              <a:rPr lang="ru-RU" sz="2000" dirty="0" err="1">
                <a:solidFill>
                  <a:srgbClr val="333399"/>
                </a:solidFill>
              </a:rPr>
              <a:t>біоорганічної</a:t>
            </a:r>
            <a:r>
              <a:rPr lang="ru-RU" sz="2000" dirty="0">
                <a:solidFill>
                  <a:srgbClr val="333399"/>
                </a:solidFill>
              </a:rPr>
              <a:t> </a:t>
            </a:r>
            <a:r>
              <a:rPr lang="ru-RU" sz="2000" dirty="0" err="1">
                <a:solidFill>
                  <a:srgbClr val="333399"/>
                </a:solidFill>
              </a:rPr>
              <a:t>хімії</a:t>
            </a:r>
            <a:endParaRPr lang="en-US" sz="2800" dirty="0">
              <a:solidFill>
                <a:srgbClr val="333399"/>
              </a:solidFill>
            </a:endParaRPr>
          </a:p>
          <a:p>
            <a:pPr lvl="0" algn="ctr" eaLnBrk="1" hangingPunct="1">
              <a:spcBef>
                <a:spcPct val="50000"/>
              </a:spcBef>
            </a:pPr>
            <a:r>
              <a:rPr lang="ru-RU" sz="2800" dirty="0">
                <a:solidFill>
                  <a:srgbClr val="333399"/>
                </a:solidFill>
              </a:rPr>
              <a:t/>
            </a:r>
            <a:br>
              <a:rPr lang="ru-RU" sz="2800" dirty="0">
                <a:solidFill>
                  <a:srgbClr val="333399"/>
                </a:solidFill>
              </a:rPr>
            </a:br>
            <a:r>
              <a:rPr lang="ru-RU" sz="2800" b="1" dirty="0">
                <a:solidFill>
                  <a:srgbClr val="006600"/>
                </a:solidFill>
              </a:rPr>
              <a:t> </a:t>
            </a:r>
          </a:p>
          <a:p>
            <a:pPr lvl="0" algn="ctr" eaLnBrk="1" hangingPunct="1">
              <a:spcBef>
                <a:spcPct val="50000"/>
              </a:spcBef>
            </a:pPr>
            <a:r>
              <a:rPr lang="ru-RU" sz="2800" b="1" dirty="0" err="1">
                <a:solidFill>
                  <a:srgbClr val="006600"/>
                </a:solidFill>
              </a:rPr>
              <a:t>Лекція</a:t>
            </a:r>
            <a:r>
              <a:rPr lang="ru-RU" sz="2800" b="1" dirty="0">
                <a:solidFill>
                  <a:srgbClr val="006600"/>
                </a:solidFill>
              </a:rPr>
              <a:t> </a:t>
            </a:r>
          </a:p>
          <a:p>
            <a:pPr algn="ctr" eaLnBrk="1" hangingPunct="1"/>
            <a:r>
              <a:rPr lang="ru-RU" sz="4000" b="1" dirty="0" err="1" smtClean="0">
                <a:solidFill>
                  <a:srgbClr val="990000"/>
                </a:solidFill>
              </a:rPr>
              <a:t>Водневий</a:t>
            </a:r>
            <a:r>
              <a:rPr lang="ru-RU" sz="4000" b="1" dirty="0" smtClean="0">
                <a:solidFill>
                  <a:srgbClr val="990000"/>
                </a:solidFill>
              </a:rPr>
              <a:t> </a:t>
            </a:r>
            <a:r>
              <a:rPr lang="ru-RU" sz="4000" b="1" dirty="0" err="1" smtClean="0">
                <a:solidFill>
                  <a:srgbClr val="990000"/>
                </a:solidFill>
              </a:rPr>
              <a:t>показник</a:t>
            </a:r>
            <a:r>
              <a:rPr lang="ru-RU" sz="4000" b="1" dirty="0" smtClean="0">
                <a:solidFill>
                  <a:srgbClr val="990000"/>
                </a:solidFill>
              </a:rPr>
              <a:t> </a:t>
            </a:r>
            <a:r>
              <a:rPr lang="ru-RU" sz="4000" b="1" dirty="0" err="1" smtClean="0">
                <a:solidFill>
                  <a:srgbClr val="990000"/>
                </a:solidFill>
              </a:rPr>
              <a:t>біологічних</a:t>
            </a:r>
            <a:r>
              <a:rPr lang="ru-RU" sz="4000" b="1" dirty="0" smtClean="0">
                <a:solidFill>
                  <a:srgbClr val="990000"/>
                </a:solidFill>
              </a:rPr>
              <a:t> </a:t>
            </a:r>
            <a:r>
              <a:rPr lang="ru-RU" sz="4000" b="1" dirty="0" err="1" smtClean="0">
                <a:solidFill>
                  <a:srgbClr val="990000"/>
                </a:solidFill>
              </a:rPr>
              <a:t>рідин</a:t>
            </a:r>
            <a:endParaRPr lang="ru-RU" sz="4000" b="1" dirty="0">
              <a:solidFill>
                <a:srgbClr val="990000"/>
              </a:solidFill>
            </a:endParaRPr>
          </a:p>
          <a:p>
            <a:pPr lvl="0" algn="r" eaLnBrk="1" hangingPunct="1"/>
            <a:endParaRPr lang="ru-RU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4000" b="1" dirty="0">
              <a:solidFill>
                <a:srgbClr val="9900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7213"/>
            <a:ext cx="191452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57213"/>
            <a:ext cx="1457325" cy="185737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5536" y="5170646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uk-UA" b="1" dirty="0">
                <a:solidFill>
                  <a:srgbClr val="6600CC"/>
                </a:solidFill>
              </a:rPr>
              <a:t>Лектор: доцент кафедри медичної та біоорганічної </a:t>
            </a:r>
            <a:r>
              <a:rPr lang="uk-UA" b="1">
                <a:solidFill>
                  <a:srgbClr val="6600CC"/>
                </a:solidFill>
              </a:rPr>
              <a:t>хімії Макаров В.О.</a:t>
            </a:r>
            <a:endParaRPr lang="uk-UA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sz="2000" b="1">
              <a:solidFill>
                <a:srgbClr val="990000"/>
              </a:solidFill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677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	</a:t>
            </a:r>
            <a:endParaRPr lang="ru-RU" b="1" dirty="0" smtClean="0"/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 smtClean="0"/>
              <a:t>- 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сіль</a:t>
            </a:r>
            <a:r>
              <a:rPr lang="ru-RU" b="1" dirty="0"/>
              <a:t> </a:t>
            </a:r>
            <a:r>
              <a:rPr lang="ru-RU" b="1" dirty="0" err="1"/>
              <a:t>утворена</a:t>
            </a:r>
            <a:r>
              <a:rPr lang="ru-RU" b="1" dirty="0"/>
              <a:t> </a:t>
            </a:r>
            <a:r>
              <a:rPr lang="ru-RU" b="1" u="sng" dirty="0" err="1">
                <a:solidFill>
                  <a:srgbClr val="C00000"/>
                </a:solidFill>
              </a:rPr>
              <a:t>слабкою</a:t>
            </a:r>
            <a:r>
              <a:rPr lang="ru-RU" b="1" u="sng" dirty="0">
                <a:solidFill>
                  <a:srgbClr val="C00000"/>
                </a:solidFill>
              </a:rPr>
              <a:t> основою </a:t>
            </a:r>
            <a:r>
              <a:rPr lang="ru-RU" dirty="0"/>
              <a:t>(</a:t>
            </a:r>
            <a:r>
              <a:rPr lang="en-US" dirty="0"/>
              <a:t>NH</a:t>
            </a:r>
            <a:r>
              <a:rPr lang="en-US" baseline="-25000" dirty="0"/>
              <a:t>4</a:t>
            </a:r>
            <a:r>
              <a:rPr lang="en-US" dirty="0"/>
              <a:t>Cl, CuSO</a:t>
            </a:r>
            <a:r>
              <a:rPr lang="en-US" baseline="-25000" dirty="0"/>
              <a:t>4</a:t>
            </a:r>
            <a:r>
              <a:rPr lang="en-US" dirty="0"/>
              <a:t>, ZnCl</a:t>
            </a:r>
            <a:r>
              <a:rPr lang="en-US" baseline="-25000" dirty="0"/>
              <a:t>2</a:t>
            </a:r>
            <a:r>
              <a:rPr lang="en-US" dirty="0"/>
              <a:t>, FeSO</a:t>
            </a:r>
            <a:r>
              <a:rPr lang="en-US" baseline="-25000" dirty="0"/>
              <a:t>4</a:t>
            </a:r>
            <a:r>
              <a:rPr lang="en-US" dirty="0"/>
              <a:t>, Al</a:t>
            </a:r>
            <a:r>
              <a:rPr lang="en-US" baseline="-25000" dirty="0"/>
              <a:t>2</a:t>
            </a:r>
            <a:r>
              <a:rPr lang="en-US" dirty="0"/>
              <a:t>(SO</a:t>
            </a:r>
            <a:r>
              <a:rPr lang="en-US" baseline="-25000" dirty="0"/>
              <a:t>4</a:t>
            </a:r>
            <a:r>
              <a:rPr lang="en-US" dirty="0"/>
              <a:t>)</a:t>
            </a:r>
            <a:r>
              <a:rPr lang="en-US" baseline="-25000" dirty="0"/>
              <a:t>3</a:t>
            </a:r>
            <a:r>
              <a:rPr lang="ru-RU" dirty="0"/>
              <a:t>), </a:t>
            </a:r>
            <a:r>
              <a:rPr lang="ru-RU" b="1" dirty="0" err="1">
                <a:solidFill>
                  <a:schemeClr val="tx2"/>
                </a:solidFill>
              </a:rPr>
              <a:t>взаємодійяти</a:t>
            </a:r>
            <a:r>
              <a:rPr lang="ru-RU" b="1" dirty="0">
                <a:solidFill>
                  <a:schemeClr val="tx2"/>
                </a:solidFill>
              </a:rPr>
              <a:t> буде </a:t>
            </a:r>
            <a:r>
              <a:rPr lang="ru-RU" b="1" dirty="0" err="1">
                <a:solidFill>
                  <a:schemeClr val="tx2"/>
                </a:solidFill>
              </a:rPr>
              <a:t>катіон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іони</a:t>
            </a:r>
            <a:r>
              <a:rPr lang="ru-RU" b="1" dirty="0">
                <a:solidFill>
                  <a:schemeClr val="tx2"/>
                </a:solidFill>
              </a:rPr>
              <a:t> Н</a:t>
            </a:r>
            <a:r>
              <a:rPr lang="ru-RU" b="1" baseline="30000" dirty="0">
                <a:solidFill>
                  <a:schemeClr val="tx2"/>
                </a:solidFill>
              </a:rPr>
              <a:t>+ </a:t>
            </a:r>
            <a:r>
              <a:rPr lang="ru-RU" b="1" dirty="0" err="1">
                <a:solidFill>
                  <a:schemeClr val="tx2"/>
                </a:solidFill>
              </a:rPr>
              <a:t>будуть</a:t>
            </a:r>
            <a:r>
              <a:rPr lang="ru-RU" b="1" dirty="0">
                <a:solidFill>
                  <a:schemeClr val="tx2"/>
                </a:solidFill>
              </a:rPr>
              <a:t> у </a:t>
            </a:r>
            <a:r>
              <a:rPr lang="ru-RU" b="1" dirty="0" err="1">
                <a:solidFill>
                  <a:schemeClr val="tx2"/>
                </a:solidFill>
              </a:rPr>
              <a:t>надлишку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даючи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кислу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реакцію</a:t>
            </a:r>
            <a:r>
              <a:rPr lang="ru-RU" b="1" dirty="0">
                <a:solidFill>
                  <a:srgbClr val="0000CC"/>
                </a:solidFill>
              </a:rPr>
              <a:t>:</a:t>
            </a:r>
          </a:p>
          <a:p>
            <a:pPr eaLnBrk="1" hangingPunct="1"/>
            <a:endParaRPr lang="en-US" b="1" dirty="0">
              <a:solidFill>
                <a:srgbClr val="800000"/>
              </a:solidFill>
            </a:endParaRPr>
          </a:p>
          <a:p>
            <a:pPr algn="ctr" eaLnBrk="1" hangingPunct="1"/>
            <a:r>
              <a:rPr lang="en-US" dirty="0"/>
              <a:t>NH</a:t>
            </a:r>
            <a:r>
              <a:rPr lang="ru-RU" baseline="-25000" dirty="0"/>
              <a:t>4</a:t>
            </a:r>
            <a:r>
              <a:rPr lang="ru-RU" baseline="30000" dirty="0"/>
              <a:t>+</a:t>
            </a:r>
            <a:r>
              <a:rPr lang="ru-RU" dirty="0"/>
              <a:t> + </a:t>
            </a:r>
            <a:r>
              <a:rPr lang="en-US" dirty="0"/>
              <a:t>HOH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NH</a:t>
            </a:r>
            <a:r>
              <a:rPr lang="ru-RU" baseline="-25000" dirty="0"/>
              <a:t>4</a:t>
            </a:r>
            <a:r>
              <a:rPr lang="en-US" dirty="0"/>
              <a:t>OH</a:t>
            </a:r>
            <a:r>
              <a:rPr lang="ru-RU" dirty="0"/>
              <a:t> + </a:t>
            </a:r>
            <a:r>
              <a:rPr lang="en-US" dirty="0"/>
              <a:t>H</a:t>
            </a:r>
            <a:r>
              <a:rPr lang="ru-RU" baseline="30000" dirty="0"/>
              <a:t>+</a:t>
            </a:r>
            <a:r>
              <a:rPr lang="ru-RU" dirty="0"/>
              <a:t> </a:t>
            </a:r>
          </a:p>
          <a:p>
            <a:pPr eaLnBrk="1" hangingPunct="1"/>
            <a:r>
              <a:rPr lang="ru-RU" b="1" dirty="0"/>
              <a:t>                                    </a:t>
            </a:r>
            <a:r>
              <a:rPr lang="ru-RU" b="1" dirty="0" err="1">
                <a:solidFill>
                  <a:srgbClr val="800000"/>
                </a:solidFill>
              </a:rPr>
              <a:t>кисле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середовище</a:t>
            </a:r>
            <a:r>
              <a:rPr lang="ru-RU" b="1" dirty="0"/>
              <a:t>, </a:t>
            </a:r>
            <a:r>
              <a:rPr lang="ru-RU" b="1" dirty="0" err="1"/>
              <a:t>гідроліз</a:t>
            </a:r>
            <a:r>
              <a:rPr lang="ru-RU" b="1" dirty="0"/>
              <a:t> по </a:t>
            </a:r>
            <a:r>
              <a:rPr lang="ru-RU" b="1" dirty="0" err="1"/>
              <a:t>катіону</a:t>
            </a:r>
            <a:endParaRPr lang="ru-RU" b="1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r>
              <a:rPr lang="ru-RU" dirty="0"/>
              <a:t>                                            ,   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логарифмуровання</a:t>
            </a:r>
            <a:r>
              <a:rPr lang="ru-RU" dirty="0"/>
              <a:t>:</a:t>
            </a:r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r>
              <a:rPr lang="ru-RU" dirty="0"/>
              <a:t>	- </a:t>
            </a:r>
            <a:r>
              <a:rPr lang="ru-RU" b="1" dirty="0"/>
              <a:t>для солей,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гідролізуються</a:t>
            </a:r>
            <a:r>
              <a:rPr lang="ru-RU" b="1" dirty="0"/>
              <a:t> за </a:t>
            </a:r>
            <a:r>
              <a:rPr lang="ru-RU" b="1" dirty="0" err="1"/>
              <a:t>катіоном</a:t>
            </a:r>
            <a:r>
              <a:rPr lang="ru-RU" b="1" dirty="0"/>
              <a:t> і за </a:t>
            </a:r>
            <a:r>
              <a:rPr lang="ru-RU" b="1" dirty="0" err="1"/>
              <a:t>аніоном</a:t>
            </a:r>
            <a:r>
              <a:rPr lang="ru-RU" b="1" dirty="0"/>
              <a:t>, рН </a:t>
            </a:r>
            <a:r>
              <a:rPr lang="ru-RU" b="1" dirty="0" err="1"/>
              <a:t>якісно</a:t>
            </a:r>
            <a:r>
              <a:rPr lang="ru-RU" b="1" dirty="0"/>
              <a:t> </a:t>
            </a:r>
            <a:r>
              <a:rPr lang="ru-RU" b="1" dirty="0" err="1"/>
              <a:t>визначається</a:t>
            </a:r>
            <a:r>
              <a:rPr lang="ru-RU" b="1" dirty="0"/>
              <a:t> природою </a:t>
            </a:r>
            <a:r>
              <a:rPr lang="ru-RU" b="1" dirty="0" err="1"/>
              <a:t>більш</a:t>
            </a:r>
            <a:r>
              <a:rPr lang="ru-RU" b="1" dirty="0"/>
              <a:t> сильного </a:t>
            </a:r>
            <a:r>
              <a:rPr lang="ru-RU" b="1" dirty="0" err="1"/>
              <a:t>електроліту</a:t>
            </a:r>
            <a:r>
              <a:rPr lang="ru-RU" b="1" dirty="0"/>
              <a:t>, а </a:t>
            </a:r>
            <a:r>
              <a:rPr lang="ru-RU" b="1" dirty="0" err="1"/>
              <a:t>точний</a:t>
            </a:r>
            <a:r>
              <a:rPr lang="ru-RU" b="1" dirty="0"/>
              <a:t> </a:t>
            </a:r>
            <a:r>
              <a:rPr lang="ru-RU" b="1" dirty="0" err="1"/>
              <a:t>розрахунок</a:t>
            </a:r>
            <a:r>
              <a:rPr lang="ru-RU" b="1" dirty="0"/>
              <a:t> - </a:t>
            </a:r>
            <a:r>
              <a:rPr lang="ru-RU" b="1" dirty="0" err="1"/>
              <a:t>співвідношенням</a:t>
            </a:r>
            <a:r>
              <a:rPr lang="ru-RU" b="1" dirty="0"/>
              <a:t> констант </a:t>
            </a:r>
            <a:r>
              <a:rPr lang="ru-RU" b="1" dirty="0" err="1"/>
              <a:t>дисоціації</a:t>
            </a:r>
            <a:r>
              <a:rPr lang="ru-RU" b="1" dirty="0"/>
              <a:t> </a:t>
            </a:r>
            <a:r>
              <a:rPr lang="ru-RU" b="1" dirty="0" err="1"/>
              <a:t>слабких</a:t>
            </a:r>
            <a:r>
              <a:rPr lang="ru-RU" b="1" dirty="0"/>
              <a:t> </a:t>
            </a:r>
            <a:r>
              <a:rPr lang="ru-RU" b="1" dirty="0" err="1"/>
              <a:t>електролітів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утворилися</a:t>
            </a:r>
            <a:r>
              <a:rPr lang="ru-RU" b="1" dirty="0"/>
              <a:t>: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dirty="0"/>
              <a:t> </a:t>
            </a:r>
            <a:r>
              <a:rPr lang="ru-RU" sz="2400" dirty="0"/>
              <a:t>рН = 7 + 0,5рК</a:t>
            </a:r>
            <a:r>
              <a:rPr lang="ru-RU" sz="2400" baseline="-25000" dirty="0"/>
              <a:t>а</a:t>
            </a:r>
            <a:r>
              <a:rPr lang="ru-RU" sz="2400" dirty="0"/>
              <a:t> – 0,5 </a:t>
            </a:r>
            <a:r>
              <a:rPr lang="ru-RU" sz="2400" dirty="0" err="1"/>
              <a:t>рК</a:t>
            </a:r>
            <a:r>
              <a:rPr lang="ru-RU" sz="2400" baseline="-25000" dirty="0" err="1"/>
              <a:t>в</a:t>
            </a:r>
            <a:endParaRPr lang="ru-RU" sz="2000" baseline="-25000" dirty="0"/>
          </a:p>
          <a:p>
            <a:pPr eaLnBrk="1" hangingPunct="1">
              <a:spcBef>
                <a:spcPct val="50000"/>
              </a:spcBef>
            </a:pPr>
            <a:r>
              <a:rPr lang="ru-RU" sz="2000" baseline="-25000" dirty="0"/>
              <a:t>	</a:t>
            </a:r>
            <a:r>
              <a:rPr lang="ru-RU" sz="2000" dirty="0"/>
              <a:t>- 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сіль</a:t>
            </a:r>
            <a:r>
              <a:rPr lang="ru-RU" b="1" dirty="0"/>
              <a:t> </a:t>
            </a:r>
            <a:r>
              <a:rPr lang="ru-RU" b="1" dirty="0" err="1"/>
              <a:t>утворена</a:t>
            </a:r>
            <a:r>
              <a:rPr lang="ru-RU" b="1" dirty="0"/>
              <a:t> сильною кислотою і сильною основою, </a:t>
            </a:r>
            <a:r>
              <a:rPr lang="ru-RU" b="1" dirty="0" err="1"/>
              <a:t>гідролізу</a:t>
            </a:r>
            <a:r>
              <a:rPr lang="ru-RU" b="1" dirty="0"/>
              <a:t> вона не </a:t>
            </a:r>
            <a:r>
              <a:rPr lang="ru-RU" b="1" dirty="0" err="1"/>
              <a:t>піддається</a:t>
            </a:r>
            <a:r>
              <a:rPr lang="ru-RU" b="1" dirty="0"/>
              <a:t>. рН </a:t>
            </a:r>
            <a:r>
              <a:rPr lang="ru-RU" b="1" dirty="0" err="1"/>
              <a:t>розчину</a:t>
            </a:r>
            <a:r>
              <a:rPr lang="ru-RU" b="1" dirty="0"/>
              <a:t> </a:t>
            </a:r>
            <a:r>
              <a:rPr lang="ru-RU" b="1" dirty="0" err="1"/>
              <a:t>такої</a:t>
            </a:r>
            <a:r>
              <a:rPr lang="ru-RU" b="1" dirty="0"/>
              <a:t> </a:t>
            </a:r>
            <a:r>
              <a:rPr lang="ru-RU" b="1" dirty="0" err="1"/>
              <a:t>солі</a:t>
            </a:r>
            <a:r>
              <a:rPr lang="ru-RU" b="1" dirty="0"/>
              <a:t> </a:t>
            </a:r>
            <a:r>
              <a:rPr lang="ru-RU" b="1" dirty="0" err="1"/>
              <a:t>дорівнює</a:t>
            </a:r>
            <a:r>
              <a:rPr lang="ru-RU" b="1" dirty="0"/>
              <a:t> 7. !!!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dirty="0"/>
              <a:t>	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dirty="0" err="1"/>
              <a:t>Наведені</a:t>
            </a:r>
            <a:r>
              <a:rPr lang="ru-RU" sz="2000" dirty="0"/>
              <a:t> </a:t>
            </a:r>
            <a:r>
              <a:rPr lang="ru-RU" sz="2000" dirty="0" err="1"/>
              <a:t>формули</a:t>
            </a:r>
            <a:r>
              <a:rPr lang="ru-RU" sz="2000" dirty="0"/>
              <a:t> </a:t>
            </a:r>
            <a:r>
              <a:rPr lang="ru-RU" sz="2000" dirty="0" err="1"/>
              <a:t>виведені</a:t>
            </a:r>
            <a:r>
              <a:rPr lang="ru-RU" sz="2000" dirty="0"/>
              <a:t> з </a:t>
            </a:r>
            <a:r>
              <a:rPr lang="ru-RU" sz="2000" dirty="0" err="1"/>
              <a:t>деякими</a:t>
            </a:r>
            <a:r>
              <a:rPr lang="ru-RU" sz="2000" dirty="0"/>
              <a:t> </a:t>
            </a:r>
            <a:r>
              <a:rPr lang="ru-RU" sz="2000" dirty="0" err="1"/>
              <a:t>наближеннями</a:t>
            </a:r>
            <a:r>
              <a:rPr lang="ru-RU" sz="2000" dirty="0"/>
              <a:t> і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застосовані</a:t>
            </a:r>
            <a:r>
              <a:rPr lang="ru-RU" sz="2000" dirty="0"/>
              <a:t> </a:t>
            </a:r>
            <a:r>
              <a:rPr lang="ru-RU" sz="2000" dirty="0" err="1"/>
              <a:t>тільки</a:t>
            </a:r>
            <a:r>
              <a:rPr lang="ru-RU" sz="2000" dirty="0"/>
              <a:t> до солей, </a:t>
            </a:r>
            <a:r>
              <a:rPr lang="ru-RU" sz="2000" dirty="0" err="1"/>
              <a:t>що</a:t>
            </a:r>
            <a:r>
              <a:rPr lang="ru-RU" sz="2000" dirty="0"/>
              <a:t> слабо </a:t>
            </a:r>
            <a:r>
              <a:rPr lang="ru-RU" sz="2000" dirty="0" err="1"/>
              <a:t>гідролізуються</a:t>
            </a:r>
            <a:r>
              <a:rPr lang="ru-RU" sz="2000" dirty="0"/>
              <a:t>.</a:t>
            </a:r>
            <a:endParaRPr lang="ru-RU" sz="2000" baseline="-25000" dirty="0"/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485" name="Object 4"/>
          <p:cNvGraphicFramePr>
            <a:graphicFrameLocks noChangeAspect="1"/>
          </p:cNvGraphicFramePr>
          <p:nvPr/>
        </p:nvGraphicFramePr>
        <p:xfrm>
          <a:off x="971550" y="1844675"/>
          <a:ext cx="1849438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5" name="Формула" r:id="rId3" imgW="1155700" imgH="482600" progId="Equation.3">
                  <p:embed/>
                </p:oleObj>
              </mc:Choice>
              <mc:Fallback>
                <p:oleObj name="Формула" r:id="rId3" imgW="11557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844675"/>
                        <a:ext cx="1849438" cy="769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487" name="Object 8"/>
          <p:cNvGraphicFramePr>
            <a:graphicFrameLocks noChangeAspect="1"/>
          </p:cNvGraphicFramePr>
          <p:nvPr/>
        </p:nvGraphicFramePr>
        <p:xfrm>
          <a:off x="6300788" y="1844675"/>
          <a:ext cx="255587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6" name="Формула" r:id="rId5" imgW="1396394" imgH="393529" progId="Equation.3">
                  <p:embed/>
                </p:oleObj>
              </mc:Choice>
              <mc:Fallback>
                <p:oleObj name="Формула" r:id="rId5" imgW="1396394" imgH="3935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8" y="1844675"/>
                        <a:ext cx="2555875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6" name="Picture 8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979" y="5616606"/>
            <a:ext cx="3672408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39947" y="27543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-14738" y="0"/>
            <a:ext cx="9144000" cy="652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В </a:t>
            </a:r>
            <a:r>
              <a:rPr lang="ru-RU" b="1" dirty="0" err="1"/>
              <a:t>організмі</a:t>
            </a:r>
            <a:r>
              <a:rPr lang="ru-RU" b="1" dirty="0"/>
              <a:t> </a:t>
            </a:r>
            <a:r>
              <a:rPr lang="ru-RU" b="1" dirty="0" err="1"/>
              <a:t>гідроліз</a:t>
            </a:r>
            <a:r>
              <a:rPr lang="ru-RU" b="1" dirty="0"/>
              <a:t> </a:t>
            </a:r>
            <a:r>
              <a:rPr lang="ru-RU" b="1" dirty="0" err="1"/>
              <a:t>їх</a:t>
            </a:r>
            <a:r>
              <a:rPr lang="ru-RU" b="1" dirty="0"/>
              <a:t> </a:t>
            </a:r>
            <a:r>
              <a:rPr lang="ru-RU" b="1" dirty="0" err="1"/>
              <a:t>ускладнюється</a:t>
            </a:r>
            <a:r>
              <a:rPr lang="ru-RU" b="1" dirty="0"/>
              <a:t> </a:t>
            </a:r>
            <a:r>
              <a:rPr lang="ru-RU" b="1" dirty="0" err="1"/>
              <a:t>процесом</a:t>
            </a:r>
            <a:r>
              <a:rPr lang="ru-RU" b="1" dirty="0"/>
              <a:t> </a:t>
            </a:r>
            <a:r>
              <a:rPr lang="ru-RU" b="1" dirty="0" err="1"/>
              <a:t>дисоціації</a:t>
            </a:r>
            <a:r>
              <a:rPr lang="ru-RU" b="1" dirty="0"/>
              <a:t> </a:t>
            </a:r>
            <a:r>
              <a:rPr lang="ru-RU" b="1" dirty="0" err="1"/>
              <a:t>аніону</a:t>
            </a:r>
            <a:r>
              <a:rPr lang="ru-RU" b="1" dirty="0"/>
              <a:t> </a:t>
            </a:r>
            <a:r>
              <a:rPr lang="ru-RU" dirty="0"/>
              <a:t>(наприклад,HCO</a:t>
            </a:r>
            <a:r>
              <a:rPr lang="ru-RU" b="1" baseline="-25000" dirty="0"/>
              <a:t>3</a:t>
            </a:r>
            <a:r>
              <a:rPr lang="ru-RU" b="1" baseline="30000" dirty="0"/>
              <a:t>-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участь у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процесах</a:t>
            </a:r>
            <a:r>
              <a:rPr lang="ru-RU" dirty="0"/>
              <a:t> при </a:t>
            </a:r>
            <a:r>
              <a:rPr lang="ru-RU" dirty="0" err="1"/>
              <a:t>гідролізі</a:t>
            </a:r>
            <a:r>
              <a:rPr lang="uk-UA" dirty="0"/>
              <a:t>):</a:t>
            </a:r>
            <a:endParaRPr lang="en-US" dirty="0"/>
          </a:p>
          <a:p>
            <a:pPr algn="ctr" eaLnBrk="1" hangingPunct="1"/>
            <a:r>
              <a:rPr lang="en-US" dirty="0"/>
              <a:t>NaHCO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Na</a:t>
            </a:r>
            <a:r>
              <a:rPr lang="en-US" baseline="30000" dirty="0"/>
              <a:t>+</a:t>
            </a:r>
            <a:r>
              <a:rPr lang="en-US" dirty="0"/>
              <a:t> + HCO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endParaRPr lang="ru-RU" baseline="30000" dirty="0"/>
          </a:p>
          <a:p>
            <a:pPr algn="ctr" eaLnBrk="1" hangingPunct="1"/>
            <a:endParaRPr lang="ru-RU" dirty="0"/>
          </a:p>
          <a:p>
            <a:pPr algn="ctr" eaLnBrk="1" hangingPunct="1"/>
            <a:r>
              <a:rPr lang="en-US" dirty="0"/>
              <a:t>HCO</a:t>
            </a:r>
            <a:r>
              <a:rPr lang="en-US" baseline="-25000" dirty="0"/>
              <a:t>3</a:t>
            </a:r>
            <a:r>
              <a:rPr lang="en-US" baseline="30000" dirty="0"/>
              <a:t>- </a:t>
            </a:r>
            <a:r>
              <a:rPr lang="en-US" dirty="0"/>
              <a:t>+ HOH </a:t>
            </a:r>
            <a:r>
              <a:rPr lang="en-US" dirty="0">
                <a:sym typeface="Symbol" pitchFamily="18" charset="2"/>
              </a:rPr>
              <a:t></a:t>
            </a:r>
            <a:r>
              <a:rPr lang="en-US" dirty="0"/>
              <a:t> H</a:t>
            </a:r>
            <a:r>
              <a:rPr lang="en-US" baseline="-25000" dirty="0"/>
              <a:t>2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n-US" dirty="0"/>
              <a:t> + </a:t>
            </a:r>
            <a:r>
              <a:rPr lang="en-US" b="1" dirty="0">
                <a:solidFill>
                  <a:srgbClr val="800000"/>
                </a:solidFill>
              </a:rPr>
              <a:t>OH</a:t>
            </a:r>
            <a:r>
              <a:rPr lang="en-US" b="1" baseline="30000" dirty="0">
                <a:solidFill>
                  <a:srgbClr val="800000"/>
                </a:solidFill>
              </a:rPr>
              <a:t>-</a:t>
            </a:r>
            <a:r>
              <a:rPr lang="ru-RU" b="1" dirty="0">
                <a:solidFill>
                  <a:srgbClr val="800000"/>
                </a:solidFill>
              </a:rPr>
              <a:t>             </a:t>
            </a:r>
            <a:r>
              <a:rPr lang="ru-RU" dirty="0">
                <a:solidFill>
                  <a:schemeClr val="tx2"/>
                </a:solidFill>
              </a:rPr>
              <a:t>(1)</a:t>
            </a:r>
            <a:endParaRPr lang="en-US" dirty="0">
              <a:solidFill>
                <a:srgbClr val="800000"/>
              </a:solidFill>
            </a:endParaRPr>
          </a:p>
          <a:p>
            <a:pPr algn="ctr" eaLnBrk="1" hangingPunct="1"/>
            <a:endParaRPr lang="ru-RU" dirty="0">
              <a:solidFill>
                <a:srgbClr val="800000"/>
              </a:solidFill>
            </a:endParaRPr>
          </a:p>
          <a:p>
            <a:pPr algn="ctr" eaLnBrk="1" hangingPunct="1"/>
            <a:r>
              <a:rPr lang="en-US" dirty="0"/>
              <a:t>HCO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r>
              <a:rPr lang="en-US" dirty="0"/>
              <a:t> </a:t>
            </a:r>
            <a:r>
              <a:rPr lang="en-US" dirty="0">
                <a:sym typeface="Symbol" pitchFamily="18" charset="2"/>
              </a:rPr>
              <a:t></a:t>
            </a:r>
            <a:r>
              <a:rPr lang="en-US" dirty="0"/>
              <a:t> </a:t>
            </a:r>
            <a:r>
              <a:rPr lang="ru-RU" b="1" dirty="0">
                <a:solidFill>
                  <a:srgbClr val="800000"/>
                </a:solidFill>
              </a:rPr>
              <a:t>Н</a:t>
            </a:r>
            <a:r>
              <a:rPr lang="en-US" b="1" baseline="30000" dirty="0">
                <a:solidFill>
                  <a:srgbClr val="800000"/>
                </a:solidFill>
              </a:rPr>
              <a:t>+</a:t>
            </a:r>
            <a:r>
              <a:rPr lang="en-US" dirty="0"/>
              <a:t> + CO</a:t>
            </a:r>
            <a:r>
              <a:rPr lang="en-US" baseline="-25000" dirty="0"/>
              <a:t>3</a:t>
            </a:r>
            <a:r>
              <a:rPr lang="en-US" baseline="30000" dirty="0"/>
              <a:t>2-</a:t>
            </a:r>
            <a:r>
              <a:rPr lang="ru-RU" baseline="30000" dirty="0"/>
              <a:t> </a:t>
            </a:r>
            <a:r>
              <a:rPr lang="ru-RU" dirty="0"/>
              <a:t>              (2)</a:t>
            </a:r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Кислотність</a:t>
            </a:r>
            <a:r>
              <a:rPr lang="ru-RU" b="1" dirty="0"/>
              <a:t> буде </a:t>
            </a:r>
            <a:r>
              <a:rPr lang="ru-RU" b="1" dirty="0" err="1"/>
              <a:t>залежати</a:t>
            </a:r>
            <a:r>
              <a:rPr lang="ru-RU" b="1" dirty="0"/>
              <a:t> </a:t>
            </a:r>
            <a:r>
              <a:rPr lang="ru-RU" b="1" dirty="0" err="1"/>
              <a:t>від</a:t>
            </a:r>
            <a:r>
              <a:rPr lang="ru-RU" b="1" dirty="0"/>
              <a:t> </a:t>
            </a:r>
            <a:r>
              <a:rPr lang="ru-RU" b="1" dirty="0" err="1"/>
              <a:t>співвідношення</a:t>
            </a:r>
            <a:r>
              <a:rPr lang="ru-RU" b="1" dirty="0"/>
              <a:t> </a:t>
            </a:r>
            <a:r>
              <a:rPr lang="ru-RU" b="1" dirty="0" err="1"/>
              <a:t>швидкостей</a:t>
            </a:r>
            <a:r>
              <a:rPr lang="ru-RU" b="1" dirty="0"/>
              <a:t> </a:t>
            </a:r>
            <a:r>
              <a:rPr lang="ru-RU" b="1" dirty="0" err="1"/>
              <a:t>цих</a:t>
            </a:r>
            <a:r>
              <a:rPr lang="ru-RU" b="1" dirty="0"/>
              <a:t> </a:t>
            </a:r>
            <a:r>
              <a:rPr lang="ru-RU" b="1" dirty="0" err="1"/>
              <a:t>процесів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визначаються</a:t>
            </a:r>
            <a:r>
              <a:rPr lang="ru-RU" b="1" dirty="0"/>
              <a:t> </a:t>
            </a:r>
            <a:r>
              <a:rPr lang="ru-RU" b="1" dirty="0" err="1"/>
              <a:t>К</a:t>
            </a:r>
            <a:r>
              <a:rPr lang="ru-RU" b="1" baseline="-25000" dirty="0" err="1"/>
              <a:t>рівн</a:t>
            </a:r>
            <a:r>
              <a:rPr lang="ru-RU" b="1" dirty="0"/>
              <a:t>., а не                             ,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 тому </a:t>
            </a:r>
            <a:r>
              <a:rPr lang="ru-RU" b="1" dirty="0" err="1"/>
              <a:t>можна</a:t>
            </a:r>
            <a:r>
              <a:rPr lang="ru-RU" b="1" dirty="0"/>
              <a:t>:                                                  </a:t>
            </a:r>
          </a:p>
          <a:p>
            <a:pPr eaLnBrk="1" hangingPunct="1"/>
            <a:r>
              <a:rPr lang="ru-RU" b="1" dirty="0"/>
              <a:t>                                                                                </a:t>
            </a:r>
            <a:r>
              <a:rPr lang="ru-RU" b="1" dirty="0" err="1"/>
              <a:t>або</a:t>
            </a:r>
            <a:r>
              <a:rPr lang="ru-RU" b="1" dirty="0"/>
              <a:t>                 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 </a:t>
            </a:r>
          </a:p>
          <a:p>
            <a:pPr eaLnBrk="1" hangingPunct="1"/>
            <a:r>
              <a:rPr lang="ru-RU" b="1" dirty="0" err="1"/>
              <a:t>Т.ч</a:t>
            </a:r>
            <a:r>
              <a:rPr lang="ru-RU" b="1" dirty="0"/>
              <a:t>. </a:t>
            </a:r>
            <a:r>
              <a:rPr lang="ru-RU" b="1" dirty="0" err="1">
                <a:solidFill>
                  <a:srgbClr val="800000"/>
                </a:solidFill>
              </a:rPr>
              <a:t>розчини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кислих</a:t>
            </a:r>
            <a:r>
              <a:rPr lang="ru-RU" b="1" dirty="0">
                <a:solidFill>
                  <a:srgbClr val="800000"/>
                </a:solidFill>
              </a:rPr>
              <a:t> солей </a:t>
            </a:r>
            <a:r>
              <a:rPr lang="ru-RU" b="1" dirty="0" err="1">
                <a:solidFill>
                  <a:srgbClr val="800000"/>
                </a:solidFill>
              </a:rPr>
              <a:t>можуть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мати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різний</a:t>
            </a:r>
            <a:r>
              <a:rPr lang="ru-RU" b="1" dirty="0">
                <a:solidFill>
                  <a:srgbClr val="800000"/>
                </a:solidFill>
              </a:rPr>
              <a:t> характер </a:t>
            </a:r>
            <a:r>
              <a:rPr lang="ru-RU" b="1" dirty="0" err="1">
                <a:solidFill>
                  <a:srgbClr val="800000"/>
                </a:solidFill>
              </a:rPr>
              <a:t>середовища</a:t>
            </a:r>
            <a:r>
              <a:rPr lang="ru-RU" b="1" dirty="0">
                <a:solidFill>
                  <a:srgbClr val="800000"/>
                </a:solidFill>
              </a:rPr>
              <a:t>.</a:t>
            </a:r>
          </a:p>
          <a:p>
            <a:pPr eaLnBrk="1" hangingPunct="1"/>
            <a:r>
              <a:rPr lang="ru-RU" b="1" dirty="0"/>
              <a:t>ПРИКЛАДИ:  в </a:t>
            </a:r>
            <a:r>
              <a:rPr lang="ru-RU" b="1" dirty="0" err="1"/>
              <a:t>розчині</a:t>
            </a:r>
            <a:r>
              <a:rPr lang="ru-RU" b="1" dirty="0"/>
              <a:t> </a:t>
            </a:r>
            <a:r>
              <a:rPr lang="en-US" b="1" dirty="0"/>
              <a:t>Na</a:t>
            </a:r>
            <a:r>
              <a:rPr lang="ru-RU" b="1" baseline="-25000" dirty="0"/>
              <a:t>2</a:t>
            </a:r>
            <a:r>
              <a:rPr lang="en-US" b="1" dirty="0"/>
              <a:t>HPO</a:t>
            </a:r>
            <a:r>
              <a:rPr lang="ru-RU" b="1" baseline="-25000" dirty="0"/>
              <a:t>4 </a:t>
            </a:r>
            <a:r>
              <a:rPr lang="ru-RU" b="1" dirty="0"/>
              <a:t>– </a:t>
            </a:r>
            <a:r>
              <a:rPr lang="ru-RU" b="1" dirty="0" err="1">
                <a:solidFill>
                  <a:srgbClr val="006600"/>
                </a:solidFill>
              </a:rPr>
              <a:t>лужне</a:t>
            </a:r>
            <a:r>
              <a:rPr lang="ru-RU" b="1" dirty="0">
                <a:solidFill>
                  <a:srgbClr val="006600"/>
                </a:solidFill>
              </a:rPr>
              <a:t> </a:t>
            </a:r>
            <a:r>
              <a:rPr lang="ru-RU" b="1" dirty="0" err="1">
                <a:solidFill>
                  <a:srgbClr val="006600"/>
                </a:solidFill>
              </a:rPr>
              <a:t>середовище</a:t>
            </a:r>
            <a:r>
              <a:rPr lang="ru-RU" b="1" dirty="0"/>
              <a:t>, в </a:t>
            </a:r>
            <a:r>
              <a:rPr lang="en-US" b="1" dirty="0" err="1"/>
              <a:t>NaH</a:t>
            </a:r>
            <a:r>
              <a:rPr lang="ru-RU" b="1" baseline="-25000" dirty="0"/>
              <a:t>2</a:t>
            </a:r>
            <a:r>
              <a:rPr lang="en-US" b="1" dirty="0"/>
              <a:t>PO</a:t>
            </a:r>
            <a:r>
              <a:rPr lang="ru-RU" b="1" baseline="-25000" dirty="0"/>
              <a:t>4</a:t>
            </a:r>
            <a:r>
              <a:rPr lang="ru-RU" b="1" dirty="0"/>
              <a:t> – </a:t>
            </a:r>
            <a:r>
              <a:rPr lang="ru-RU" b="1" dirty="0" err="1">
                <a:solidFill>
                  <a:srgbClr val="800000"/>
                </a:solidFill>
              </a:rPr>
              <a:t>кисле</a:t>
            </a:r>
            <a:r>
              <a:rPr lang="ru-RU" b="1" dirty="0"/>
              <a:t>, в </a:t>
            </a:r>
            <a:r>
              <a:rPr lang="en-US" b="1" dirty="0" err="1"/>
              <a:t>NaHCO</a:t>
            </a:r>
            <a:r>
              <a:rPr lang="ru-RU" b="1" baseline="-25000" dirty="0"/>
              <a:t>3</a:t>
            </a:r>
            <a:r>
              <a:rPr lang="ru-RU" b="1" dirty="0"/>
              <a:t> – </a:t>
            </a:r>
            <a:r>
              <a:rPr lang="ru-RU" b="1" dirty="0" err="1">
                <a:solidFill>
                  <a:srgbClr val="009900"/>
                </a:solidFill>
              </a:rPr>
              <a:t>слаболужне</a:t>
            </a:r>
            <a:r>
              <a:rPr lang="ru-RU" b="1" dirty="0">
                <a:solidFill>
                  <a:srgbClr val="009900"/>
                </a:solidFill>
              </a:rPr>
              <a:t>,</a:t>
            </a:r>
            <a:r>
              <a:rPr lang="ru-RU" b="1" dirty="0"/>
              <a:t> а в </a:t>
            </a:r>
            <a:r>
              <a:rPr lang="en-US" b="1" dirty="0"/>
              <a:t>Na</a:t>
            </a:r>
            <a:r>
              <a:rPr lang="ru-RU" b="1" baseline="-25000" dirty="0"/>
              <a:t>2</a:t>
            </a:r>
            <a:r>
              <a:rPr lang="en-US" b="1" dirty="0"/>
              <a:t>CO</a:t>
            </a:r>
            <a:r>
              <a:rPr lang="ru-RU" b="1" baseline="-25000" dirty="0"/>
              <a:t>3 </a:t>
            </a:r>
            <a:r>
              <a:rPr lang="ru-RU" b="1" dirty="0"/>
              <a:t>(</a:t>
            </a:r>
            <a:r>
              <a:rPr lang="ru-RU" dirty="0"/>
              <a:t>технична сода</a:t>
            </a:r>
            <a:r>
              <a:rPr lang="ru-RU" b="1" dirty="0"/>
              <a:t>) – </a:t>
            </a:r>
            <a:r>
              <a:rPr lang="ru-RU" b="1" dirty="0" err="1">
                <a:solidFill>
                  <a:srgbClr val="006600"/>
                </a:solidFill>
              </a:rPr>
              <a:t>сильнолужне</a:t>
            </a:r>
            <a:r>
              <a:rPr lang="ru-RU" b="1" dirty="0">
                <a:solidFill>
                  <a:srgbClr val="006600"/>
                </a:solidFill>
              </a:rPr>
              <a:t>.</a:t>
            </a:r>
          </a:p>
          <a:p>
            <a:pPr eaLnBrk="1" hangingPunct="1"/>
            <a:r>
              <a:rPr lang="ru-RU" b="1" dirty="0"/>
              <a:t>	</a:t>
            </a:r>
            <a:endParaRPr lang="en-US" b="1" dirty="0"/>
          </a:p>
          <a:p>
            <a:pPr eaLnBrk="1" hangingPunct="1"/>
            <a:r>
              <a:rPr lang="en-US" b="1" dirty="0"/>
              <a:t>	</a:t>
            </a:r>
            <a:r>
              <a:rPr lang="ru-RU" b="1" dirty="0" err="1"/>
              <a:t>Знаючи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до складу </a:t>
            </a:r>
            <a:r>
              <a:rPr lang="ru-RU" b="1" dirty="0" err="1"/>
              <a:t>плазми</a:t>
            </a:r>
            <a:r>
              <a:rPr lang="ru-RU" b="1" dirty="0"/>
              <a:t> </a:t>
            </a:r>
            <a:r>
              <a:rPr lang="ru-RU" b="1" dirty="0" err="1"/>
              <a:t>крові</a:t>
            </a:r>
            <a:r>
              <a:rPr lang="ru-RU" b="1" dirty="0"/>
              <a:t> </a:t>
            </a:r>
            <a:r>
              <a:rPr lang="ru-RU" b="1" dirty="0" err="1"/>
              <a:t>входять</a:t>
            </a:r>
            <a:r>
              <a:rPr lang="ru-RU" b="1" dirty="0"/>
              <a:t> </a:t>
            </a:r>
            <a:r>
              <a:rPr lang="ru-RU" b="1" dirty="0" err="1"/>
              <a:t>розчинні</a:t>
            </a:r>
            <a:r>
              <a:rPr lang="ru-RU" b="1" dirty="0"/>
              <a:t> </a:t>
            </a:r>
            <a:r>
              <a:rPr lang="ru-RU" b="1" dirty="0" err="1"/>
              <a:t>солі</a:t>
            </a:r>
            <a:r>
              <a:rPr lang="ru-RU" b="1" dirty="0"/>
              <a:t> </a:t>
            </a:r>
            <a:r>
              <a:rPr lang="en-US" b="1" dirty="0"/>
              <a:t>H</a:t>
            </a:r>
            <a:r>
              <a:rPr lang="en-US" b="1" baseline="-25000" dirty="0"/>
              <a:t>2</a:t>
            </a:r>
            <a:r>
              <a:rPr lang="en-US" b="1" dirty="0"/>
              <a:t>CO</a:t>
            </a:r>
            <a:r>
              <a:rPr lang="en-US" b="1" baseline="-25000" dirty="0"/>
              <a:t>3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виходячи</a:t>
            </a:r>
            <a:r>
              <a:rPr lang="ru-RU" b="1" dirty="0">
                <a:solidFill>
                  <a:schemeClr val="tx2"/>
                </a:solidFill>
              </a:rPr>
              <a:t> з </a:t>
            </a:r>
            <a:r>
              <a:rPr lang="ru-RU" b="1" dirty="0" err="1">
                <a:solidFill>
                  <a:schemeClr val="tx2"/>
                </a:solidFill>
              </a:rPr>
              <a:t>вищевикладеного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можна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стверджувати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що</a:t>
            </a:r>
            <a:r>
              <a:rPr lang="ru-RU" b="1" dirty="0">
                <a:solidFill>
                  <a:schemeClr val="tx2"/>
                </a:solidFill>
              </a:rPr>
              <a:t> через </a:t>
            </a:r>
            <a:r>
              <a:rPr lang="ru-RU" b="1" dirty="0" err="1">
                <a:solidFill>
                  <a:schemeClr val="tx2"/>
                </a:solidFill>
              </a:rPr>
              <a:t>сильний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гідроліз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основним</a:t>
            </a:r>
            <a:r>
              <a:rPr lang="ru-RU" b="1" dirty="0">
                <a:solidFill>
                  <a:schemeClr val="tx2"/>
                </a:solidFill>
              </a:rPr>
              <a:t> компонентом є </a:t>
            </a:r>
            <a:r>
              <a:rPr lang="ru-RU" b="1" dirty="0">
                <a:solidFill>
                  <a:srgbClr val="800000"/>
                </a:solidFill>
              </a:rPr>
              <a:t>НСО</a:t>
            </a:r>
            <a:r>
              <a:rPr lang="ru-RU" b="1" baseline="-25000" dirty="0">
                <a:solidFill>
                  <a:srgbClr val="800000"/>
                </a:solidFill>
              </a:rPr>
              <a:t>3</a:t>
            </a:r>
            <a:r>
              <a:rPr lang="ru-RU" b="1" baseline="30000" dirty="0">
                <a:solidFill>
                  <a:srgbClr val="800000"/>
                </a:solidFill>
              </a:rPr>
              <a:t>- </a:t>
            </a:r>
            <a:r>
              <a:rPr lang="ru-RU" b="1" dirty="0"/>
              <a:t>. </a:t>
            </a:r>
          </a:p>
          <a:p>
            <a:pPr eaLnBrk="1" hangingPunct="1"/>
            <a:r>
              <a:rPr lang="ru-RU" b="1" dirty="0"/>
              <a:t>	</a:t>
            </a:r>
            <a:endParaRPr lang="ru-RU" sz="4000" b="1" dirty="0">
              <a:solidFill>
                <a:srgbClr val="800000"/>
              </a:solidFill>
            </a:endParaRP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253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126355"/>
              </p:ext>
            </p:extLst>
          </p:nvPr>
        </p:nvGraphicFramePr>
        <p:xfrm>
          <a:off x="4557262" y="2132856"/>
          <a:ext cx="1130300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86" name="Формула" r:id="rId3" imgW="482391" imgH="241195" progId="Equation.3">
                  <p:embed/>
                </p:oleObj>
              </mc:Choice>
              <mc:Fallback>
                <p:oleObj name="Формула" r:id="rId3" imgW="482391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7262" y="2132856"/>
                        <a:ext cx="1130300" cy="55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2534" name="Object 5"/>
          <p:cNvGraphicFramePr>
            <a:graphicFrameLocks noChangeAspect="1"/>
          </p:cNvGraphicFramePr>
          <p:nvPr/>
        </p:nvGraphicFramePr>
        <p:xfrm>
          <a:off x="2339975" y="2997200"/>
          <a:ext cx="22860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87" name="Формула" r:id="rId5" imgW="1168400" imgH="279400" progId="Equation.3">
                  <p:embed/>
                </p:oleObj>
              </mc:Choice>
              <mc:Fallback>
                <p:oleObj name="Формула" r:id="rId5" imgW="1168400" imgH="279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2997200"/>
                        <a:ext cx="2286000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2536" name="Object 7"/>
          <p:cNvGraphicFramePr>
            <a:graphicFrameLocks noChangeAspect="1"/>
          </p:cNvGraphicFramePr>
          <p:nvPr/>
        </p:nvGraphicFramePr>
        <p:xfrm>
          <a:off x="6372225" y="2924175"/>
          <a:ext cx="2246313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88" name="Формула" r:id="rId7" imgW="1244600" imgH="419100" progId="Equation.3">
                  <p:embed/>
                </p:oleObj>
              </mc:Choice>
              <mc:Fallback>
                <p:oleObj name="Формула" r:id="rId7" imgW="1244600" imgH="4191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2924175"/>
                        <a:ext cx="2246313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9512" y="4797152"/>
            <a:ext cx="697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NB!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63679" y="145156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/>
              <a:t>	</a:t>
            </a:r>
            <a:endParaRPr lang="ru-RU" sz="4000" b="1">
              <a:solidFill>
                <a:srgbClr val="800000"/>
              </a:solidFill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7" name="Rectangle 7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8" name="Text Box 9"/>
          <p:cNvSpPr txBox="1">
            <a:spLocks noChangeArrowheads="1"/>
          </p:cNvSpPr>
          <p:nvPr/>
        </p:nvSpPr>
        <p:spPr bwMode="auto">
          <a:xfrm>
            <a:off x="0" y="0"/>
            <a:ext cx="9144000" cy="677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000" b="1" i="1" dirty="0" err="1">
                <a:solidFill>
                  <a:srgbClr val="0000CC"/>
                </a:solidFill>
              </a:rPr>
              <a:t>Механізми</a:t>
            </a:r>
            <a:r>
              <a:rPr lang="ru-RU" sz="2000" b="1" i="1" dirty="0">
                <a:solidFill>
                  <a:srgbClr val="0000CC"/>
                </a:solidFill>
              </a:rPr>
              <a:t> </a:t>
            </a:r>
            <a:r>
              <a:rPr lang="ru-RU" sz="2000" b="1" i="1" dirty="0" err="1">
                <a:solidFill>
                  <a:srgbClr val="0000CC"/>
                </a:solidFill>
              </a:rPr>
              <a:t>розвитку</a:t>
            </a:r>
            <a:r>
              <a:rPr lang="ru-RU" sz="2000" b="1" i="1" dirty="0">
                <a:solidFill>
                  <a:srgbClr val="0000CC"/>
                </a:solidFill>
              </a:rPr>
              <a:t> </a:t>
            </a:r>
            <a:r>
              <a:rPr lang="ru-RU" sz="2000" b="1" i="1" dirty="0" err="1">
                <a:solidFill>
                  <a:srgbClr val="0000CC"/>
                </a:solidFill>
              </a:rPr>
              <a:t>розладів</a:t>
            </a:r>
            <a:r>
              <a:rPr lang="ru-RU" sz="2000" b="1" i="1" dirty="0">
                <a:solidFill>
                  <a:srgbClr val="0000CC"/>
                </a:solidFill>
              </a:rPr>
              <a:t>  кислотно-</a:t>
            </a:r>
            <a:r>
              <a:rPr lang="ru-RU" sz="2000" b="1" i="1" dirty="0" err="1">
                <a:solidFill>
                  <a:srgbClr val="0000CC"/>
                </a:solidFill>
              </a:rPr>
              <a:t>лужного</a:t>
            </a:r>
            <a:r>
              <a:rPr lang="ru-RU" sz="2000" b="1" i="1" dirty="0">
                <a:solidFill>
                  <a:srgbClr val="0000CC"/>
                </a:solidFill>
              </a:rPr>
              <a:t> стану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b="1" dirty="0">
                <a:solidFill>
                  <a:srgbClr val="800000"/>
                </a:solidFill>
              </a:rPr>
              <a:t>Метаболический ацидоз: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ru-RU" b="1" dirty="0" err="1">
                <a:solidFill>
                  <a:schemeClr val="tx2"/>
                </a:solidFill>
              </a:rPr>
              <a:t>введення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утворення</a:t>
            </a:r>
            <a:r>
              <a:rPr lang="ru-RU" b="1" dirty="0">
                <a:solidFill>
                  <a:schemeClr val="tx2"/>
                </a:solidFill>
              </a:rPr>
              <a:t> кислот (</a:t>
            </a:r>
            <a:r>
              <a:rPr lang="ru-RU" b="1" dirty="0" err="1">
                <a:solidFill>
                  <a:schemeClr val="tx2"/>
                </a:solidFill>
              </a:rPr>
              <a:t>кетонокислот</a:t>
            </a:r>
            <a:r>
              <a:rPr lang="ru-RU" b="1" dirty="0">
                <a:solidFill>
                  <a:schemeClr val="tx2"/>
                </a:solidFill>
              </a:rPr>
              <a:t> при </a:t>
            </a:r>
            <a:r>
              <a:rPr lang="ru-RU" b="1" dirty="0" err="1">
                <a:solidFill>
                  <a:schemeClr val="tx2"/>
                </a:solidFill>
              </a:rPr>
              <a:t>голодуванні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діабеті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молочна</a:t>
            </a:r>
            <a:r>
              <a:rPr lang="ru-RU" b="1" dirty="0">
                <a:solidFill>
                  <a:schemeClr val="tx2"/>
                </a:solidFill>
              </a:rPr>
              <a:t> кислота при </a:t>
            </a:r>
            <a:r>
              <a:rPr lang="ru-RU" b="1" dirty="0" err="1">
                <a:solidFill>
                  <a:schemeClr val="tx2"/>
                </a:solidFill>
              </a:rPr>
              <a:t>шоці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сірчана</a:t>
            </a:r>
            <a:r>
              <a:rPr lang="ru-RU" b="1" dirty="0">
                <a:solidFill>
                  <a:schemeClr val="tx2"/>
                </a:solidFill>
              </a:rPr>
              <a:t> кислота при </a:t>
            </a:r>
            <a:r>
              <a:rPr lang="ru-RU" b="1" dirty="0" err="1">
                <a:solidFill>
                  <a:schemeClr val="tx2"/>
                </a:solidFill>
              </a:rPr>
              <a:t>посиленому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катаболізмі</a:t>
            </a:r>
            <a:r>
              <a:rPr lang="ru-RU" b="1" dirty="0">
                <a:solidFill>
                  <a:schemeClr val="tx2"/>
                </a:solidFill>
              </a:rPr>
              <a:t>);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ru-RU" b="1" dirty="0" err="1">
                <a:solidFill>
                  <a:schemeClr val="tx2"/>
                </a:solidFill>
              </a:rPr>
              <a:t>неповне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видалення</a:t>
            </a:r>
            <a:r>
              <a:rPr lang="ru-RU" b="1" dirty="0">
                <a:solidFill>
                  <a:schemeClr val="tx2"/>
                </a:solidFill>
              </a:rPr>
              <a:t> кислот при </a:t>
            </a:r>
            <a:r>
              <a:rPr lang="ru-RU" b="1" dirty="0" err="1">
                <a:solidFill>
                  <a:schemeClr val="tx2"/>
                </a:solidFill>
              </a:rPr>
              <a:t>нирковій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недостатності</a:t>
            </a:r>
            <a:r>
              <a:rPr lang="ru-RU" b="1" dirty="0">
                <a:solidFill>
                  <a:schemeClr val="tx2"/>
                </a:solidFill>
              </a:rPr>
              <a:t>;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ru-RU" b="1" dirty="0" err="1">
                <a:solidFill>
                  <a:schemeClr val="tx2"/>
                </a:solidFill>
              </a:rPr>
              <a:t>надмірна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втрата</a:t>
            </a:r>
            <a:r>
              <a:rPr lang="ru-RU" b="1" dirty="0">
                <a:solidFill>
                  <a:schemeClr val="tx2"/>
                </a:solidFill>
              </a:rPr>
              <a:t> 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 </a:t>
            </a:r>
            <a:r>
              <a:rPr lang="ru-RU" b="1" dirty="0">
                <a:solidFill>
                  <a:schemeClr val="tx2"/>
                </a:solidFill>
              </a:rPr>
              <a:t>в </a:t>
            </a:r>
            <a:r>
              <a:rPr lang="ru-RU" b="1" dirty="0" err="1">
                <a:solidFill>
                  <a:schemeClr val="tx2"/>
                </a:solidFill>
              </a:rPr>
              <a:t>результаті</a:t>
            </a:r>
            <a:r>
              <a:rPr lang="ru-RU" b="1" dirty="0">
                <a:solidFill>
                  <a:schemeClr val="tx2"/>
                </a:solidFill>
              </a:rPr>
              <a:t> проносу, </a:t>
            </a:r>
            <a:r>
              <a:rPr lang="ru-RU" b="1" dirty="0" err="1">
                <a:solidFill>
                  <a:schemeClr val="tx2"/>
                </a:solidFill>
              </a:rPr>
              <a:t>коліту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виразки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кишківника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2400" dirty="0">
                <a:solidFill>
                  <a:srgbClr val="C00000"/>
                </a:solidFill>
              </a:rPr>
              <a:t>NB!  </a:t>
            </a:r>
            <a:r>
              <a:rPr lang="ru-RU" b="1" dirty="0" err="1">
                <a:solidFill>
                  <a:srgbClr val="006600"/>
                </a:solidFill>
              </a:rPr>
              <a:t>Компенсація</a:t>
            </a:r>
            <a:r>
              <a:rPr lang="ru-RU" b="1" dirty="0">
                <a:solidFill>
                  <a:srgbClr val="006600"/>
                </a:solidFill>
              </a:rPr>
              <a:t>: </a:t>
            </a:r>
            <a:r>
              <a:rPr lang="ru-RU" b="1" dirty="0" err="1">
                <a:solidFill>
                  <a:schemeClr val="tx2"/>
                </a:solidFill>
              </a:rPr>
              <a:t>нейтралізація</a:t>
            </a:r>
            <a:r>
              <a:rPr lang="ru-RU" b="1" dirty="0">
                <a:solidFill>
                  <a:schemeClr val="tx2"/>
                </a:solidFill>
              </a:rPr>
              <a:t> Н</a:t>
            </a:r>
            <a:r>
              <a:rPr lang="ru-RU" b="1" baseline="30000" dirty="0">
                <a:solidFill>
                  <a:schemeClr val="tx2"/>
                </a:solidFill>
              </a:rPr>
              <a:t>+ </a:t>
            </a:r>
            <a:r>
              <a:rPr lang="ru-RU" b="1" dirty="0" err="1">
                <a:solidFill>
                  <a:schemeClr val="tx2"/>
                </a:solidFill>
              </a:rPr>
              <a:t>іонами</a:t>
            </a:r>
            <a:r>
              <a:rPr lang="ru-RU" b="1" dirty="0">
                <a:solidFill>
                  <a:schemeClr val="tx2"/>
                </a:solidFill>
              </a:rPr>
              <a:t> 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 </a:t>
            </a:r>
            <a:r>
              <a:rPr lang="ru-RU" b="1" dirty="0">
                <a:solidFill>
                  <a:schemeClr val="tx2"/>
                </a:solidFill>
              </a:rPr>
              <a:t> і </a:t>
            </a:r>
            <a:r>
              <a:rPr lang="ru-RU" b="1" dirty="0" err="1">
                <a:solidFill>
                  <a:schemeClr val="tx2"/>
                </a:solidFill>
              </a:rPr>
              <a:t>посилення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легеневої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вентиляції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rgbClr val="800000"/>
                </a:solidFill>
              </a:rPr>
              <a:t>	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b="1" dirty="0" err="1">
                <a:solidFill>
                  <a:srgbClr val="800000"/>
                </a:solidFill>
              </a:rPr>
              <a:t>Метаболічний</a:t>
            </a:r>
            <a:r>
              <a:rPr lang="ru-RU" b="1" dirty="0">
                <a:solidFill>
                  <a:srgbClr val="800000"/>
                </a:solidFill>
              </a:rPr>
              <a:t> алкалоз: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</a:rPr>
              <a:t>- </a:t>
            </a:r>
            <a:r>
              <a:rPr lang="ru-RU" b="1" dirty="0" err="1">
                <a:solidFill>
                  <a:schemeClr val="tx2"/>
                </a:solidFill>
              </a:rPr>
              <a:t>втрата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chemeClr val="tx2"/>
                </a:solidFill>
              </a:rPr>
              <a:t>H</a:t>
            </a:r>
            <a:r>
              <a:rPr lang="en-US" b="1" baseline="30000" dirty="0">
                <a:solidFill>
                  <a:schemeClr val="tx2"/>
                </a:solidFill>
              </a:rPr>
              <a:t>+</a:t>
            </a:r>
            <a:r>
              <a:rPr lang="ru-RU" dirty="0">
                <a:solidFill>
                  <a:schemeClr val="tx2"/>
                </a:solidFill>
              </a:rPr>
              <a:t>(</a:t>
            </a:r>
            <a:r>
              <a:rPr lang="ru-RU" dirty="0" err="1">
                <a:solidFill>
                  <a:schemeClr val="tx2"/>
                </a:solidFill>
              </a:rPr>
              <a:t>висока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кишкова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непрохідність</a:t>
            </a:r>
            <a:r>
              <a:rPr lang="ru-RU" dirty="0">
                <a:solidFill>
                  <a:schemeClr val="tx2"/>
                </a:solidFill>
              </a:rPr>
              <a:t>, </a:t>
            </a:r>
            <a:r>
              <a:rPr lang="ru-RU" dirty="0" err="1">
                <a:solidFill>
                  <a:schemeClr val="tx2"/>
                </a:solidFill>
              </a:rPr>
              <a:t>блювання</a:t>
            </a:r>
            <a:r>
              <a:rPr lang="ru-RU" dirty="0">
                <a:solidFill>
                  <a:schemeClr val="tx2"/>
                </a:solidFill>
              </a:rPr>
              <a:t> та </a:t>
            </a:r>
            <a:r>
              <a:rPr lang="ru-RU" dirty="0" err="1">
                <a:solidFill>
                  <a:schemeClr val="tx2"/>
                </a:solidFill>
              </a:rPr>
              <a:t>ін</a:t>
            </a:r>
            <a:r>
              <a:rPr lang="ru-RU" dirty="0">
                <a:solidFill>
                  <a:schemeClr val="tx2"/>
                </a:solidFill>
              </a:rPr>
              <a:t>.);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ru-RU" b="1" dirty="0" err="1">
                <a:solidFill>
                  <a:schemeClr val="tx2"/>
                </a:solidFill>
              </a:rPr>
              <a:t>збільшення</a:t>
            </a:r>
            <a:r>
              <a:rPr lang="ru-RU" b="1" dirty="0">
                <a:solidFill>
                  <a:schemeClr val="tx2"/>
                </a:solidFill>
              </a:rPr>
              <a:t> концентраціїНСО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</a:t>
            </a:r>
            <a:r>
              <a:rPr lang="ru-RU" b="1" dirty="0">
                <a:solidFill>
                  <a:schemeClr val="tx2"/>
                </a:solidFill>
              </a:rPr>
              <a:t> (</a:t>
            </a:r>
            <a:r>
              <a:rPr lang="ru-RU" dirty="0" err="1">
                <a:solidFill>
                  <a:schemeClr val="tx2"/>
                </a:solidFill>
              </a:rPr>
              <a:t>втрата</a:t>
            </a:r>
            <a:r>
              <a:rPr lang="ru-RU" dirty="0">
                <a:solidFill>
                  <a:schemeClr val="tx2"/>
                </a:solidFill>
              </a:rPr>
              <a:t> води, </a:t>
            </a:r>
            <a:r>
              <a:rPr lang="ru-RU" dirty="0" err="1">
                <a:solidFill>
                  <a:schemeClr val="tx2"/>
                </a:solidFill>
              </a:rPr>
              <a:t>введення</a:t>
            </a:r>
            <a:r>
              <a:rPr lang="ru-RU" dirty="0">
                <a:solidFill>
                  <a:schemeClr val="tx2"/>
                </a:solidFill>
              </a:rPr>
              <a:t> солей </a:t>
            </a:r>
            <a:r>
              <a:rPr lang="ru-RU" dirty="0" err="1">
                <a:solidFill>
                  <a:schemeClr val="tx2"/>
                </a:solidFill>
              </a:rPr>
              <a:t>органічних</a:t>
            </a:r>
            <a:r>
              <a:rPr lang="ru-RU" dirty="0">
                <a:solidFill>
                  <a:schemeClr val="tx2"/>
                </a:solidFill>
              </a:rPr>
              <a:t> кислот, </a:t>
            </a:r>
            <a:r>
              <a:rPr lang="ru-RU" dirty="0" err="1">
                <a:solidFill>
                  <a:schemeClr val="tx2"/>
                </a:solidFill>
              </a:rPr>
              <a:t>які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метаболізуються</a:t>
            </a:r>
            <a:r>
              <a:rPr lang="ru-RU" dirty="0">
                <a:solidFill>
                  <a:schemeClr val="tx2"/>
                </a:solidFill>
              </a:rPr>
              <a:t> за </a:t>
            </a:r>
            <a:r>
              <a:rPr lang="ru-RU" dirty="0" err="1">
                <a:solidFill>
                  <a:schemeClr val="tx2"/>
                </a:solidFill>
              </a:rPr>
              <a:t>поглинанням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іонів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гідрогену</a:t>
            </a:r>
            <a:r>
              <a:rPr lang="ru-RU" dirty="0">
                <a:solidFill>
                  <a:schemeClr val="tx2"/>
                </a:solidFill>
              </a:rPr>
              <a:t>).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C00000"/>
                </a:solidFill>
              </a:rPr>
              <a:t>NB!</a:t>
            </a:r>
            <a:r>
              <a:rPr lang="en-US" dirty="0">
                <a:solidFill>
                  <a:srgbClr val="C00000"/>
                </a:solidFill>
              </a:rPr>
              <a:t>   </a:t>
            </a:r>
            <a:r>
              <a:rPr lang="ru-RU" b="1" dirty="0" err="1">
                <a:solidFill>
                  <a:srgbClr val="006600"/>
                </a:solidFill>
              </a:rPr>
              <a:t>Компенсація</a:t>
            </a:r>
            <a:r>
              <a:rPr lang="ru-RU" b="1" dirty="0">
                <a:solidFill>
                  <a:srgbClr val="006600"/>
                </a:solidFill>
              </a:rPr>
              <a:t>: </a:t>
            </a:r>
            <a:r>
              <a:rPr lang="ru-RU" b="1" dirty="0" err="1">
                <a:solidFill>
                  <a:schemeClr val="tx2"/>
                </a:solidFill>
              </a:rPr>
              <a:t>зниження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легеневої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вентиляції</a:t>
            </a:r>
            <a:r>
              <a:rPr lang="ru-RU" b="1" dirty="0">
                <a:solidFill>
                  <a:schemeClr val="tx2"/>
                </a:solidFill>
              </a:rPr>
              <a:t> (</a:t>
            </a:r>
            <a:r>
              <a:rPr lang="ru-RU" dirty="0" err="1">
                <a:solidFill>
                  <a:schemeClr val="tx2"/>
                </a:solidFill>
              </a:rPr>
              <a:t>затримка</a:t>
            </a:r>
            <a:r>
              <a:rPr lang="ru-RU" dirty="0">
                <a:solidFill>
                  <a:schemeClr val="tx2"/>
                </a:solidFill>
              </a:rPr>
              <a:t> СО</a:t>
            </a:r>
            <a:r>
              <a:rPr lang="ru-RU" baseline="-25000" dirty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), </a:t>
            </a:r>
            <a:r>
              <a:rPr lang="ru-RU" b="1" dirty="0" err="1">
                <a:solidFill>
                  <a:schemeClr val="tx2"/>
                </a:solidFill>
              </a:rPr>
              <a:t>видалення</a:t>
            </a:r>
            <a:r>
              <a:rPr lang="ru-RU" b="1" dirty="0">
                <a:solidFill>
                  <a:schemeClr val="tx2"/>
                </a:solidFill>
              </a:rPr>
              <a:t> 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   </a:t>
            </a:r>
            <a:r>
              <a:rPr lang="ru-RU" b="1" dirty="0" err="1">
                <a:solidFill>
                  <a:schemeClr val="tx2"/>
                </a:solidFill>
              </a:rPr>
              <a:t>нирками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chemeClr val="tx2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63679" y="145156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/>
              <a:t>	</a:t>
            </a:r>
            <a:endParaRPr lang="ru-RU" sz="4000" b="1">
              <a:solidFill>
                <a:srgbClr val="800000"/>
              </a:solidFill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79512" y="44624"/>
            <a:ext cx="9144000" cy="410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 dirty="0">
                <a:solidFill>
                  <a:srgbClr val="006600"/>
                </a:solidFill>
              </a:rPr>
              <a:t>	</a:t>
            </a:r>
            <a:r>
              <a:rPr lang="ru-RU" b="1" cap="all" dirty="0" err="1">
                <a:solidFill>
                  <a:srgbClr val="006600"/>
                </a:solidFill>
              </a:rPr>
              <a:t>Дихальний</a:t>
            </a:r>
            <a:r>
              <a:rPr lang="ru-RU" b="1" cap="all" dirty="0">
                <a:solidFill>
                  <a:srgbClr val="006600"/>
                </a:solidFill>
              </a:rPr>
              <a:t> ацидоз</a:t>
            </a:r>
            <a:endParaRPr lang="en-US" b="1" cap="all" dirty="0">
              <a:solidFill>
                <a:srgbClr val="006600"/>
              </a:solidFill>
            </a:endParaRP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rgbClr val="006600"/>
                </a:solidFill>
              </a:rPr>
              <a:t>Причини </a:t>
            </a:r>
            <a:r>
              <a:rPr lang="ru-RU" b="1" dirty="0" err="1">
                <a:solidFill>
                  <a:srgbClr val="006600"/>
                </a:solidFill>
              </a:rPr>
              <a:t>виникнення</a:t>
            </a:r>
            <a:r>
              <a:rPr lang="ru-RU" b="1" dirty="0">
                <a:solidFill>
                  <a:srgbClr val="006600"/>
                </a:solidFill>
              </a:rPr>
              <a:t>: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rgbClr val="006600"/>
                </a:solidFill>
              </a:rPr>
              <a:t>-</a:t>
            </a:r>
            <a:r>
              <a:rPr lang="ru-RU" b="1" dirty="0" err="1"/>
              <a:t>захворювання</a:t>
            </a:r>
            <a:r>
              <a:rPr lang="ru-RU" b="1" dirty="0"/>
              <a:t> </a:t>
            </a:r>
            <a:r>
              <a:rPr lang="ru-RU" b="1" dirty="0" err="1"/>
              <a:t>легень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дихальних</a:t>
            </a:r>
            <a:r>
              <a:rPr lang="ru-RU" b="1" dirty="0"/>
              <a:t> </a:t>
            </a:r>
            <a:r>
              <a:rPr lang="ru-RU" b="1" dirty="0" err="1"/>
              <a:t>шляхів</a:t>
            </a:r>
            <a:r>
              <a:rPr lang="ru-RU" b="1" dirty="0"/>
              <a:t> (</a:t>
            </a:r>
            <a:r>
              <a:rPr lang="ru-RU" b="1" dirty="0" err="1"/>
              <a:t>пневмонія</a:t>
            </a:r>
            <a:r>
              <a:rPr lang="ru-RU" b="1" dirty="0"/>
              <a:t>, набряк </a:t>
            </a:r>
            <a:r>
              <a:rPr lang="ru-RU" b="1" dirty="0" err="1"/>
              <a:t>легенів</a:t>
            </a:r>
            <a:r>
              <a:rPr lang="ru-RU" b="1" dirty="0"/>
              <a:t>, </a:t>
            </a:r>
            <a:r>
              <a:rPr lang="ru-RU" b="1" dirty="0" err="1"/>
              <a:t>сторонні</a:t>
            </a:r>
            <a:r>
              <a:rPr lang="ru-RU" b="1" dirty="0"/>
              <a:t> </a:t>
            </a:r>
            <a:r>
              <a:rPr lang="ru-RU" b="1" dirty="0" err="1"/>
              <a:t>тіла</a:t>
            </a:r>
            <a:r>
              <a:rPr lang="ru-RU" b="1" dirty="0"/>
              <a:t> в </a:t>
            </a:r>
            <a:r>
              <a:rPr lang="ru-RU" b="1" dirty="0" err="1"/>
              <a:t>верхніх</a:t>
            </a:r>
            <a:r>
              <a:rPr lang="ru-RU" b="1" dirty="0"/>
              <a:t> </a:t>
            </a:r>
            <a:r>
              <a:rPr lang="ru-RU" b="1" dirty="0" err="1"/>
              <a:t>дихальних</a:t>
            </a:r>
            <a:r>
              <a:rPr lang="ru-RU" b="1" dirty="0"/>
              <a:t> шляхах та </a:t>
            </a:r>
            <a:r>
              <a:rPr lang="ru-RU" b="1" dirty="0" err="1"/>
              <a:t>ін</a:t>
            </a:r>
            <a:r>
              <a:rPr lang="ru-RU" b="1" dirty="0"/>
              <a:t>.);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 err="1"/>
              <a:t>пошкодження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захворювання</a:t>
            </a:r>
            <a:r>
              <a:rPr lang="ru-RU" b="1" dirty="0"/>
              <a:t> </a:t>
            </a:r>
            <a:r>
              <a:rPr lang="ru-RU" b="1" dirty="0" err="1"/>
              <a:t>дихальної</a:t>
            </a:r>
            <a:r>
              <a:rPr lang="ru-RU" b="1" dirty="0"/>
              <a:t> </a:t>
            </a:r>
            <a:r>
              <a:rPr lang="ru-RU" b="1" dirty="0" err="1"/>
              <a:t>мускулатури</a:t>
            </a:r>
            <a:r>
              <a:rPr lang="ru-RU" b="1" dirty="0"/>
              <a:t>;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/>
              <a:t>- </a:t>
            </a:r>
            <a:r>
              <a:rPr lang="ru-RU" b="1" dirty="0" err="1"/>
              <a:t>пригнічення</a:t>
            </a:r>
            <a:r>
              <a:rPr lang="ru-RU" b="1" dirty="0"/>
              <a:t> </a:t>
            </a:r>
            <a:r>
              <a:rPr lang="ru-RU" b="1" dirty="0" err="1"/>
              <a:t>дихального</a:t>
            </a:r>
            <a:r>
              <a:rPr lang="ru-RU" b="1" dirty="0"/>
              <a:t> центру </a:t>
            </a:r>
            <a:r>
              <a:rPr lang="ru-RU" b="1" dirty="0" err="1"/>
              <a:t>лік.засобами</a:t>
            </a:r>
            <a:r>
              <a:rPr lang="ru-RU" b="1" dirty="0"/>
              <a:t> (в </a:t>
            </a:r>
            <a:r>
              <a:rPr lang="ru-RU" b="1" dirty="0" err="1"/>
              <a:t>т.ч</a:t>
            </a:r>
            <a:r>
              <a:rPr lang="ru-RU" b="1" dirty="0"/>
              <a:t>. наркотиками</a:t>
            </a:r>
            <a:r>
              <a:rPr lang="ru-RU" b="1" dirty="0">
                <a:solidFill>
                  <a:schemeClr val="tx2"/>
                </a:solidFill>
              </a:rPr>
              <a:t>)</a:t>
            </a:r>
          </a:p>
          <a:p>
            <a:pPr algn="ctr" eaLnBrk="1" hangingPunct="1">
              <a:spcBef>
                <a:spcPts val="0"/>
              </a:spcBef>
            </a:pPr>
            <a:r>
              <a:rPr lang="ru-RU" b="1" dirty="0">
                <a:solidFill>
                  <a:schemeClr val="tx2"/>
                </a:solidFill>
              </a:rPr>
              <a:t>	</a:t>
            </a:r>
            <a:r>
              <a:rPr lang="ru-RU" b="1" cap="all" dirty="0" err="1">
                <a:solidFill>
                  <a:srgbClr val="006600"/>
                </a:solidFill>
              </a:rPr>
              <a:t>дихальний</a:t>
            </a:r>
            <a:r>
              <a:rPr lang="ru-RU" b="1" cap="all" dirty="0">
                <a:solidFill>
                  <a:srgbClr val="006600"/>
                </a:solidFill>
              </a:rPr>
              <a:t> алкалоз</a:t>
            </a:r>
            <a:r>
              <a:rPr lang="ru-RU" b="1" dirty="0">
                <a:solidFill>
                  <a:srgbClr val="006600"/>
                </a:solidFill>
              </a:rPr>
              <a:t>– 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 err="1">
                <a:solidFill>
                  <a:schemeClr val="tx2"/>
                </a:solidFill>
              </a:rPr>
              <a:t>це</a:t>
            </a:r>
            <a:r>
              <a:rPr lang="ru-RU" b="1" dirty="0">
                <a:solidFill>
                  <a:schemeClr val="tx2"/>
                </a:solidFill>
              </a:rPr>
              <a:t> не </a:t>
            </a:r>
            <a:r>
              <a:rPr lang="ru-RU" b="1" dirty="0" err="1">
                <a:solidFill>
                  <a:schemeClr val="tx2"/>
                </a:solidFill>
              </a:rPr>
              <a:t>компенсоване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підвищення</a:t>
            </a:r>
            <a:r>
              <a:rPr lang="ru-RU" b="1" dirty="0">
                <a:solidFill>
                  <a:schemeClr val="tx2"/>
                </a:solidFill>
              </a:rPr>
              <a:t> рН в </a:t>
            </a:r>
            <a:r>
              <a:rPr lang="ru-RU" b="1" dirty="0" err="1">
                <a:solidFill>
                  <a:schemeClr val="tx2"/>
                </a:solidFill>
              </a:rPr>
              <a:t>результаті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гіпервентиляції</a:t>
            </a:r>
            <a:r>
              <a:rPr lang="ru-RU" b="1" dirty="0">
                <a:solidFill>
                  <a:schemeClr val="tx2"/>
                </a:solidFill>
              </a:rPr>
              <a:t> через </a:t>
            </a:r>
            <a:r>
              <a:rPr lang="ru-RU" b="1" dirty="0" err="1">
                <a:solidFill>
                  <a:schemeClr val="tx2"/>
                </a:solidFill>
              </a:rPr>
              <a:t>гарячковий</a:t>
            </a:r>
            <a:r>
              <a:rPr lang="ru-RU" b="1" dirty="0">
                <a:solidFill>
                  <a:schemeClr val="tx2"/>
                </a:solidFill>
              </a:rPr>
              <a:t> стан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істерію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 err="1">
                <a:solidFill>
                  <a:srgbClr val="0000CC"/>
                </a:solidFill>
              </a:rPr>
              <a:t>Фізіологічні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системи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регуляції</a:t>
            </a:r>
            <a:r>
              <a:rPr lang="ru-RU" b="1" dirty="0">
                <a:solidFill>
                  <a:srgbClr val="0000CC"/>
                </a:solidFill>
              </a:rPr>
              <a:t> кислотно-основного стану </a:t>
            </a:r>
            <a:r>
              <a:rPr lang="ru-RU" b="1" dirty="0" err="1">
                <a:solidFill>
                  <a:srgbClr val="0000CC"/>
                </a:solidFill>
              </a:rPr>
              <a:t>пов'язані</a:t>
            </a:r>
            <a:r>
              <a:rPr lang="ru-RU" b="1" dirty="0">
                <a:solidFill>
                  <a:srgbClr val="0000CC"/>
                </a:solidFill>
              </a:rPr>
              <a:t> з </a:t>
            </a:r>
            <a:r>
              <a:rPr lang="ru-RU" b="1" dirty="0" err="1">
                <a:solidFill>
                  <a:srgbClr val="0000CC"/>
                </a:solidFill>
              </a:rPr>
              <a:t>функціональною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активністю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легень</a:t>
            </a:r>
            <a:r>
              <a:rPr lang="ru-RU" b="1" dirty="0">
                <a:solidFill>
                  <a:srgbClr val="0000CC"/>
                </a:solidFill>
              </a:rPr>
              <a:t> і </a:t>
            </a:r>
            <a:r>
              <a:rPr lang="ru-RU" b="1" dirty="0" err="1">
                <a:solidFill>
                  <a:srgbClr val="0000CC"/>
                </a:solidFill>
              </a:rPr>
              <a:t>нирок</a:t>
            </a:r>
            <a:r>
              <a:rPr lang="ru-RU" b="1" dirty="0">
                <a:solidFill>
                  <a:srgbClr val="0000CC"/>
                </a:solidFill>
              </a:rPr>
              <a:t>.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rgbClr val="0000CC"/>
                </a:solidFill>
              </a:rPr>
              <a:t>		</a:t>
            </a:r>
            <a:endParaRPr lang="ru-RU" b="1" dirty="0">
              <a:solidFill>
                <a:schemeClr val="tx2"/>
              </a:solidFill>
            </a:endParaRP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chemeClr val="tx2"/>
                </a:solidFill>
              </a:rPr>
              <a:t>		</a:t>
            </a: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42347"/>
            <a:ext cx="1824204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839745"/>
            <a:ext cx="1907704" cy="1683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253EF3E-FD6D-47B1-9016-819041F1E068}"/>
              </a:ext>
            </a:extLst>
          </p:cNvPr>
          <p:cNvSpPr txBox="1"/>
          <p:nvPr/>
        </p:nvSpPr>
        <p:spPr>
          <a:xfrm>
            <a:off x="3275856" y="3213100"/>
            <a:ext cx="56886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ts val="0"/>
              </a:spcBef>
            </a:pPr>
            <a:r>
              <a:rPr lang="ru-RU" b="1" dirty="0" err="1">
                <a:solidFill>
                  <a:srgbClr val="0000CC"/>
                </a:solidFill>
              </a:rPr>
              <a:t>Легені</a:t>
            </a:r>
            <a:r>
              <a:rPr lang="ru-RU" b="1" dirty="0">
                <a:solidFill>
                  <a:srgbClr val="0000CC"/>
                </a:solidFill>
              </a:rPr>
              <a:t>: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утворення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оксигемоглобіну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звільняє</a:t>
            </a:r>
            <a:r>
              <a:rPr lang="ru-RU" b="1" dirty="0">
                <a:solidFill>
                  <a:schemeClr val="tx2"/>
                </a:solidFill>
              </a:rPr>
              <a:t> Н</a:t>
            </a:r>
            <a:r>
              <a:rPr lang="ru-RU" b="1" baseline="30000" dirty="0">
                <a:solidFill>
                  <a:schemeClr val="tx2"/>
                </a:solidFill>
              </a:rPr>
              <a:t>+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який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зв'язується</a:t>
            </a:r>
            <a:r>
              <a:rPr lang="ru-RU" b="1" dirty="0">
                <a:solidFill>
                  <a:schemeClr val="tx2"/>
                </a:solidFill>
              </a:rPr>
              <a:t> з НСО</a:t>
            </a:r>
            <a:r>
              <a:rPr lang="ru-RU" b="1" baseline="-25000" dirty="0">
                <a:solidFill>
                  <a:schemeClr val="tx2"/>
                </a:solidFill>
              </a:rPr>
              <a:t>3</a:t>
            </a:r>
            <a:r>
              <a:rPr lang="ru-RU" b="1" baseline="30000" dirty="0">
                <a:solidFill>
                  <a:schemeClr val="tx2"/>
                </a:solidFill>
              </a:rPr>
              <a:t>-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утворюючи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rgbClr val="000000"/>
                </a:solidFill>
              </a:rPr>
              <a:t>Н</a:t>
            </a:r>
            <a:r>
              <a:rPr lang="ru-RU" b="1" baseline="-25000" dirty="0">
                <a:solidFill>
                  <a:srgbClr val="000000"/>
                </a:solidFill>
              </a:rPr>
              <a:t>2</a:t>
            </a:r>
            <a:r>
              <a:rPr lang="ru-RU" b="1" dirty="0">
                <a:solidFill>
                  <a:srgbClr val="000000"/>
                </a:solidFill>
              </a:rPr>
              <a:t>СО</a:t>
            </a:r>
            <a:r>
              <a:rPr lang="ru-RU" b="1" baseline="-25000" dirty="0">
                <a:solidFill>
                  <a:srgbClr val="000000"/>
                </a:solidFill>
              </a:rPr>
              <a:t>3</a:t>
            </a:r>
            <a:r>
              <a:rPr lang="ru-RU" b="1" dirty="0">
                <a:solidFill>
                  <a:schemeClr val="tx2"/>
                </a:solidFill>
              </a:rPr>
              <a:t>. </a:t>
            </a:r>
            <a:r>
              <a:rPr lang="ru-RU" b="1" dirty="0" err="1">
                <a:solidFill>
                  <a:schemeClr val="tx2"/>
                </a:solidFill>
              </a:rPr>
              <a:t>Під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дією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карбоангідрази</a:t>
            </a:r>
            <a:r>
              <a:rPr lang="ru-RU" b="1" dirty="0">
                <a:solidFill>
                  <a:schemeClr val="tx2"/>
                </a:solidFill>
              </a:rPr>
              <a:t> вона </a:t>
            </a:r>
            <a:r>
              <a:rPr lang="ru-RU" b="1" dirty="0" err="1">
                <a:solidFill>
                  <a:schemeClr val="tx2"/>
                </a:solidFill>
              </a:rPr>
              <a:t>розпадається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</a:p>
          <a:p>
            <a:pPr eaLnBrk="1" hangingPunct="1">
              <a:spcBef>
                <a:spcPts val="0"/>
              </a:spcBef>
            </a:pPr>
            <a:r>
              <a:rPr lang="ru-RU" b="1" dirty="0">
                <a:solidFill>
                  <a:schemeClr val="tx2"/>
                </a:solidFill>
              </a:rPr>
              <a:t>на СО</a:t>
            </a:r>
            <a:r>
              <a:rPr lang="ru-RU" b="1" baseline="-25000" dirty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 и Н</a:t>
            </a:r>
            <a:r>
              <a:rPr lang="ru-RU" b="1" baseline="-25000" dirty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О.  Н</a:t>
            </a:r>
            <a:r>
              <a:rPr lang="ru-RU" b="1" baseline="30000" dirty="0">
                <a:solidFill>
                  <a:schemeClr val="tx2"/>
                </a:solidFill>
              </a:rPr>
              <a:t>+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виявляється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зв'язаним</a:t>
            </a:r>
            <a:r>
              <a:rPr lang="ru-RU" b="1" dirty="0">
                <a:solidFill>
                  <a:schemeClr val="tx2"/>
                </a:solidFill>
              </a:rPr>
              <a:t> в </a:t>
            </a:r>
            <a:r>
              <a:rPr lang="ru-RU" b="1" dirty="0">
                <a:solidFill>
                  <a:srgbClr val="000000"/>
                </a:solidFill>
              </a:rPr>
              <a:t>Н</a:t>
            </a:r>
            <a:r>
              <a:rPr lang="ru-RU" b="1" baseline="-25000" dirty="0">
                <a:solidFill>
                  <a:srgbClr val="000000"/>
                </a:solidFill>
              </a:rPr>
              <a:t>2</a:t>
            </a:r>
            <a:r>
              <a:rPr lang="ru-RU" b="1" dirty="0">
                <a:solidFill>
                  <a:srgbClr val="000000"/>
                </a:solidFill>
              </a:rPr>
              <a:t>О  </a:t>
            </a:r>
            <a:r>
              <a:rPr lang="ru-RU" b="1" dirty="0">
                <a:solidFill>
                  <a:schemeClr val="tx2"/>
                </a:solidFill>
              </a:rPr>
              <a:t>і </a:t>
            </a:r>
            <a:r>
              <a:rPr lang="ru-RU" b="1" dirty="0" err="1">
                <a:solidFill>
                  <a:schemeClr val="tx2"/>
                </a:solidFill>
              </a:rPr>
              <a:t>відбувається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активне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видалення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rgbClr val="000000"/>
                </a:solidFill>
              </a:rPr>
              <a:t>НСО</a:t>
            </a:r>
            <a:r>
              <a:rPr lang="ru-RU" b="1" baseline="-25000" dirty="0">
                <a:solidFill>
                  <a:srgbClr val="000000"/>
                </a:solidFill>
              </a:rPr>
              <a:t>3</a:t>
            </a:r>
            <a:r>
              <a:rPr lang="ru-RU" b="1" baseline="30000" dirty="0">
                <a:solidFill>
                  <a:srgbClr val="000000"/>
                </a:solidFill>
              </a:rPr>
              <a:t>-</a:t>
            </a:r>
            <a:r>
              <a:rPr lang="ru-RU" b="1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ED1CDB1-3BCC-478C-9C00-186C0AE97E02}"/>
              </a:ext>
            </a:extLst>
          </p:cNvPr>
          <p:cNvSpPr txBox="1"/>
          <p:nvPr/>
        </p:nvSpPr>
        <p:spPr>
          <a:xfrm>
            <a:off x="3491880" y="5208382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ts val="0"/>
              </a:spcBef>
            </a:pPr>
            <a:r>
              <a:rPr lang="ru-RU" b="1" dirty="0" err="1">
                <a:solidFill>
                  <a:srgbClr val="0000CC"/>
                </a:solidFill>
              </a:rPr>
              <a:t>Нирки</a:t>
            </a:r>
            <a:r>
              <a:rPr lang="ru-RU" b="1" dirty="0">
                <a:solidFill>
                  <a:srgbClr val="0000CC"/>
                </a:solidFill>
              </a:rPr>
              <a:t>: </a:t>
            </a:r>
            <a:r>
              <a:rPr lang="ru-RU" b="1" dirty="0" err="1"/>
              <a:t>видаляють</a:t>
            </a:r>
            <a:r>
              <a:rPr lang="ru-RU" b="1" dirty="0"/>
              <a:t> </a:t>
            </a:r>
            <a:r>
              <a:rPr lang="ru-RU" b="1" dirty="0" err="1"/>
              <a:t>гідроген</a:t>
            </a:r>
            <a:r>
              <a:rPr lang="ru-RU" b="1" dirty="0"/>
              <a:t> і </a:t>
            </a:r>
            <a:r>
              <a:rPr lang="ru-RU" b="1" dirty="0" err="1"/>
              <a:t>насичують</a:t>
            </a:r>
            <a:r>
              <a:rPr lang="ru-RU" b="1" dirty="0"/>
              <a:t> плазму </a:t>
            </a:r>
            <a:r>
              <a:rPr lang="ru-RU" b="1" dirty="0" err="1"/>
              <a:t>крові</a:t>
            </a:r>
            <a:r>
              <a:rPr lang="ru-RU" b="1" dirty="0"/>
              <a:t> </a:t>
            </a:r>
            <a:r>
              <a:rPr lang="ru-RU" b="1" dirty="0">
                <a:solidFill>
                  <a:srgbClr val="000000"/>
                </a:solidFill>
              </a:rPr>
              <a:t>НСО</a:t>
            </a:r>
            <a:r>
              <a:rPr lang="ru-RU" b="1" baseline="-25000" dirty="0">
                <a:solidFill>
                  <a:srgbClr val="000000"/>
                </a:solidFill>
              </a:rPr>
              <a:t>3</a:t>
            </a:r>
            <a:r>
              <a:rPr lang="ru-RU" b="1" baseline="30000" dirty="0">
                <a:solidFill>
                  <a:srgbClr val="000000"/>
                </a:solidFill>
              </a:rPr>
              <a:t>- </a:t>
            </a:r>
            <a:r>
              <a:rPr lang="ru-RU" b="1" dirty="0">
                <a:solidFill>
                  <a:schemeClr val="tx2"/>
                </a:solidFill>
              </a:rPr>
              <a:t>(за </a:t>
            </a:r>
            <a:r>
              <a:rPr lang="ru-RU" b="1" dirty="0" err="1">
                <a:solidFill>
                  <a:schemeClr val="tx2"/>
                </a:solidFill>
              </a:rPr>
              <a:t>участю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карбоангідрази</a:t>
            </a:r>
            <a:r>
              <a:rPr lang="ru-RU" b="1" dirty="0">
                <a:solidFill>
                  <a:schemeClr val="tx2"/>
                </a:solidFill>
              </a:rPr>
              <a:t> - </a:t>
            </a:r>
            <a:r>
              <a:rPr lang="ru-RU" b="1" dirty="0" err="1">
                <a:solidFill>
                  <a:schemeClr val="tx2"/>
                </a:solidFill>
              </a:rPr>
              <a:t>гідратація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метаболічного</a:t>
            </a:r>
            <a:r>
              <a:rPr lang="ru-RU" b="1" dirty="0">
                <a:solidFill>
                  <a:schemeClr val="tx2"/>
                </a:solidFill>
              </a:rPr>
              <a:t> СО</a:t>
            </a:r>
            <a:r>
              <a:rPr lang="ru-RU" b="1" baseline="-25000" dirty="0">
                <a:solidFill>
                  <a:schemeClr val="tx2"/>
                </a:solidFill>
              </a:rPr>
              <a:t>2</a:t>
            </a:r>
            <a:r>
              <a:rPr lang="ru-RU" b="1" dirty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63679" y="145156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ПЛАН ЛЕКЦІЇ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22" y="836712"/>
            <a:ext cx="9116277" cy="590465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400" dirty="0" err="1" smtClean="0"/>
              <a:t>Іонний</a:t>
            </a:r>
            <a:r>
              <a:rPr lang="ru-RU" sz="2400" dirty="0" smtClean="0"/>
              <a:t> </a:t>
            </a:r>
            <a:r>
              <a:rPr lang="ru-RU" sz="2400" dirty="0" err="1"/>
              <a:t>добуток</a:t>
            </a:r>
            <a:r>
              <a:rPr lang="ru-RU" sz="2400" dirty="0"/>
              <a:t> води. рН.</a:t>
            </a:r>
          </a:p>
          <a:p>
            <a:pPr marL="514350" indent="-514350">
              <a:buAutoNum type="arabicPeriod"/>
            </a:pPr>
            <a:r>
              <a:rPr lang="ru-RU" sz="2400" dirty="0" err="1"/>
              <a:t>Розрахунок</a:t>
            </a:r>
            <a:r>
              <a:rPr lang="ru-RU" sz="2400" dirty="0"/>
              <a:t> рН </a:t>
            </a:r>
            <a:r>
              <a:rPr lang="ru-RU" sz="2400" dirty="0" err="1"/>
              <a:t>розчинів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	3.1. </a:t>
            </a:r>
            <a:r>
              <a:rPr lang="ru-RU" sz="2400" dirty="0" err="1"/>
              <a:t>Сильні</a:t>
            </a:r>
            <a:r>
              <a:rPr lang="ru-RU" sz="2400" dirty="0"/>
              <a:t> </a:t>
            </a:r>
            <a:r>
              <a:rPr lang="ru-RU" sz="2400" dirty="0" err="1"/>
              <a:t>кислоти</a:t>
            </a:r>
            <a:r>
              <a:rPr lang="ru-RU" sz="2400" dirty="0"/>
              <a:t> і </a:t>
            </a:r>
            <a:r>
              <a:rPr lang="ru-RU" sz="2400" dirty="0" err="1"/>
              <a:t>основи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	3.2. </a:t>
            </a:r>
            <a:r>
              <a:rPr lang="ru-RU" sz="2400" dirty="0" err="1"/>
              <a:t>Слабкі</a:t>
            </a:r>
            <a:r>
              <a:rPr lang="ru-RU" sz="2400" dirty="0"/>
              <a:t> </a:t>
            </a:r>
            <a:r>
              <a:rPr lang="ru-RU" sz="2400" dirty="0" err="1"/>
              <a:t>кислоти</a:t>
            </a:r>
            <a:r>
              <a:rPr lang="ru-RU" sz="2400" dirty="0"/>
              <a:t> і </a:t>
            </a:r>
            <a:r>
              <a:rPr lang="ru-RU" sz="2400" dirty="0" err="1"/>
              <a:t>основи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	3.3. </a:t>
            </a:r>
            <a:r>
              <a:rPr lang="ru-RU" sz="2400" dirty="0" err="1"/>
              <a:t>Солі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3</a:t>
            </a:r>
            <a:r>
              <a:rPr lang="ru-RU" sz="2400" dirty="0" smtClean="0"/>
              <a:t>. </a:t>
            </a:r>
            <a:r>
              <a:rPr lang="ru-RU" sz="2400" dirty="0" err="1"/>
              <a:t>Метаболічні</a:t>
            </a:r>
            <a:r>
              <a:rPr lang="ru-RU" sz="2400" dirty="0"/>
              <a:t> ацидоз і алкалоз. </a:t>
            </a:r>
            <a:r>
              <a:rPr lang="ru-RU" sz="2400" dirty="0" err="1"/>
              <a:t>Дихальні</a:t>
            </a:r>
            <a:r>
              <a:rPr lang="ru-RU" sz="2400" dirty="0"/>
              <a:t> ацидоз і алкалоз.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259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58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b="1" cap="all" dirty="0" err="1">
                <a:solidFill>
                  <a:srgbClr val="000099"/>
                </a:solidFill>
              </a:rPr>
              <a:t>Іонний</a:t>
            </a:r>
            <a:r>
              <a:rPr lang="ru-RU" b="1" cap="all" dirty="0">
                <a:solidFill>
                  <a:srgbClr val="000099"/>
                </a:solidFill>
              </a:rPr>
              <a:t> </a:t>
            </a:r>
            <a:r>
              <a:rPr lang="ru-RU" b="1" cap="all" dirty="0" err="1">
                <a:solidFill>
                  <a:srgbClr val="000099"/>
                </a:solidFill>
              </a:rPr>
              <a:t>добуток</a:t>
            </a:r>
            <a:r>
              <a:rPr lang="ru-RU" b="1" cap="all" dirty="0">
                <a:solidFill>
                  <a:srgbClr val="000099"/>
                </a:solidFill>
              </a:rPr>
              <a:t> </a:t>
            </a:r>
            <a:r>
              <a:rPr lang="ru-RU" b="1" dirty="0">
                <a:solidFill>
                  <a:srgbClr val="000099"/>
                </a:solidFill>
              </a:rPr>
              <a:t>ВОДИ– </a:t>
            </a:r>
            <a:r>
              <a:rPr lang="en-US" b="1" dirty="0">
                <a:solidFill>
                  <a:srgbClr val="000099"/>
                </a:solidFill>
              </a:rPr>
              <a:t>K</a:t>
            </a:r>
            <a:r>
              <a:rPr lang="en-US" b="1" baseline="-25000" dirty="0">
                <a:solidFill>
                  <a:srgbClr val="000099"/>
                </a:solidFill>
              </a:rPr>
              <a:t>w </a:t>
            </a:r>
            <a:r>
              <a:rPr lang="en-US" b="1" dirty="0">
                <a:solidFill>
                  <a:srgbClr val="000099"/>
                </a:solidFill>
              </a:rPr>
              <a:t>(</a:t>
            </a:r>
            <a:r>
              <a:rPr lang="ru-RU" b="1" dirty="0" err="1">
                <a:solidFill>
                  <a:srgbClr val="000099"/>
                </a:solidFill>
              </a:rPr>
              <a:t>або</a:t>
            </a:r>
            <a:r>
              <a:rPr lang="ru-RU" b="1" dirty="0">
                <a:solidFill>
                  <a:srgbClr val="000099"/>
                </a:solidFill>
              </a:rPr>
              <a:t> К</a:t>
            </a:r>
            <a:r>
              <a:rPr lang="ru-RU" b="1" baseline="-25000" dirty="0">
                <a:solidFill>
                  <a:srgbClr val="000099"/>
                </a:solidFill>
              </a:rPr>
              <a:t>НОН</a:t>
            </a:r>
            <a:r>
              <a:rPr lang="en-US" b="1" dirty="0">
                <a:solidFill>
                  <a:srgbClr val="000099"/>
                </a:solidFill>
              </a:rPr>
              <a:t>) </a:t>
            </a:r>
            <a:endParaRPr lang="ru-RU" b="1" dirty="0">
              <a:solidFill>
                <a:srgbClr val="000099"/>
              </a:solidFill>
            </a:endParaRPr>
          </a:p>
          <a:p>
            <a:pPr eaLnBrk="1" hangingPunct="1"/>
            <a:r>
              <a:rPr lang="ru-RU" b="1" dirty="0" err="1"/>
              <a:t>Експеримент</a:t>
            </a:r>
            <a:r>
              <a:rPr lang="ru-RU" b="1" dirty="0"/>
              <a:t>: чиста вода </a:t>
            </a:r>
            <a:r>
              <a:rPr lang="ru-RU" b="1" dirty="0" err="1"/>
              <a:t>важко</a:t>
            </a:r>
            <a:r>
              <a:rPr lang="ru-RU" b="1" dirty="0"/>
              <a:t> проводить </a:t>
            </a:r>
            <a:r>
              <a:rPr lang="ru-RU" b="1" dirty="0" err="1"/>
              <a:t>електричний</a:t>
            </a:r>
            <a:r>
              <a:rPr lang="ru-RU" b="1" dirty="0"/>
              <a:t> струм</a:t>
            </a:r>
          </a:p>
          <a:p>
            <a:pPr eaLnBrk="1" hangingPunct="1"/>
            <a:r>
              <a:rPr lang="ru-RU" b="1" dirty="0"/>
              <a:t>Як </a:t>
            </a:r>
            <a:r>
              <a:rPr lang="ru-RU" b="1" dirty="0" err="1"/>
              <a:t>слабкий</a:t>
            </a:r>
            <a:r>
              <a:rPr lang="ru-RU" b="1" dirty="0"/>
              <a:t> </a:t>
            </a:r>
            <a:r>
              <a:rPr lang="ru-RU" b="1" dirty="0" err="1"/>
              <a:t>електроліт</a:t>
            </a:r>
            <a:r>
              <a:rPr lang="ru-RU" b="1" dirty="0"/>
              <a:t> вода </a:t>
            </a:r>
            <a:r>
              <a:rPr lang="ru-RU" b="1" dirty="0" err="1"/>
              <a:t>частково</a:t>
            </a:r>
            <a:r>
              <a:rPr lang="ru-RU" b="1" dirty="0"/>
              <a:t> </a:t>
            </a:r>
            <a:r>
              <a:rPr lang="ru-RU" b="1" dirty="0" err="1"/>
              <a:t>дисоціює</a:t>
            </a:r>
            <a:r>
              <a:rPr lang="ru-RU" b="1" dirty="0"/>
              <a:t>:  </a:t>
            </a:r>
            <a:r>
              <a:rPr lang="ru-RU" sz="2000" dirty="0">
                <a:solidFill>
                  <a:srgbClr val="000099"/>
                </a:solidFill>
              </a:rPr>
              <a:t>2Н</a:t>
            </a:r>
            <a:r>
              <a:rPr lang="ru-RU" sz="2000" baseline="-25000" dirty="0">
                <a:solidFill>
                  <a:srgbClr val="000099"/>
                </a:solidFill>
              </a:rPr>
              <a:t>2</a:t>
            </a:r>
            <a:r>
              <a:rPr lang="ru-RU" sz="2000" dirty="0">
                <a:solidFill>
                  <a:srgbClr val="000099"/>
                </a:solidFill>
              </a:rPr>
              <a:t>О </a:t>
            </a:r>
            <a:r>
              <a:rPr lang="en-US" sz="2000" b="1" dirty="0">
                <a:solidFill>
                  <a:srgbClr val="0000CC"/>
                </a:solidFill>
              </a:rPr>
              <a:t>⇆</a:t>
            </a:r>
            <a:r>
              <a:rPr lang="ru-RU" sz="2000" dirty="0">
                <a:solidFill>
                  <a:srgbClr val="000099"/>
                </a:solidFill>
              </a:rPr>
              <a:t> Н</a:t>
            </a:r>
            <a:r>
              <a:rPr lang="ru-RU" sz="2000" baseline="-25000" dirty="0">
                <a:solidFill>
                  <a:srgbClr val="000099"/>
                </a:solidFill>
              </a:rPr>
              <a:t>3</a:t>
            </a:r>
            <a:r>
              <a:rPr lang="ru-RU" sz="2000" dirty="0">
                <a:solidFill>
                  <a:srgbClr val="000099"/>
                </a:solidFill>
              </a:rPr>
              <a:t>О</a:t>
            </a:r>
            <a:r>
              <a:rPr lang="ru-RU" sz="2000" baseline="30000" dirty="0">
                <a:solidFill>
                  <a:srgbClr val="000099"/>
                </a:solidFill>
              </a:rPr>
              <a:t>+</a:t>
            </a:r>
            <a:r>
              <a:rPr lang="ru-RU" sz="2000" dirty="0">
                <a:solidFill>
                  <a:srgbClr val="000099"/>
                </a:solidFill>
              </a:rPr>
              <a:t> + ОН</a:t>
            </a:r>
            <a:r>
              <a:rPr lang="ru-RU" sz="2000" baseline="30000" dirty="0">
                <a:solidFill>
                  <a:srgbClr val="000099"/>
                </a:solidFill>
              </a:rPr>
              <a:t>-</a:t>
            </a:r>
          </a:p>
          <a:p>
            <a:pPr eaLnBrk="1" hangingPunct="1"/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скорочено</a:t>
            </a:r>
            <a:r>
              <a:rPr lang="ru-RU" b="1" dirty="0"/>
              <a:t>: 		    </a:t>
            </a:r>
            <a:r>
              <a:rPr lang="ru-RU" sz="2000" dirty="0">
                <a:solidFill>
                  <a:srgbClr val="000099"/>
                </a:solidFill>
              </a:rPr>
              <a:t>Н</a:t>
            </a:r>
            <a:r>
              <a:rPr lang="ru-RU" sz="2000" baseline="-25000" dirty="0">
                <a:solidFill>
                  <a:srgbClr val="000099"/>
                </a:solidFill>
              </a:rPr>
              <a:t>2</a:t>
            </a:r>
            <a:r>
              <a:rPr lang="ru-RU" sz="2000" dirty="0">
                <a:solidFill>
                  <a:srgbClr val="000099"/>
                </a:solidFill>
              </a:rPr>
              <a:t>О </a:t>
            </a:r>
            <a:r>
              <a:rPr lang="en-US" b="1" dirty="0">
                <a:solidFill>
                  <a:srgbClr val="0000CC"/>
                </a:solidFill>
              </a:rPr>
              <a:t>⇆</a:t>
            </a:r>
            <a:r>
              <a:rPr lang="ru-RU" sz="2000" dirty="0">
                <a:solidFill>
                  <a:srgbClr val="000099"/>
                </a:solidFill>
              </a:rPr>
              <a:t> Н</a:t>
            </a:r>
            <a:r>
              <a:rPr lang="ru-RU" sz="2000" baseline="30000" dirty="0">
                <a:solidFill>
                  <a:srgbClr val="000099"/>
                </a:solidFill>
              </a:rPr>
              <a:t>+</a:t>
            </a:r>
            <a:r>
              <a:rPr lang="ru-RU" sz="2000" dirty="0">
                <a:solidFill>
                  <a:srgbClr val="000099"/>
                </a:solidFill>
              </a:rPr>
              <a:t> + ОН</a:t>
            </a:r>
            <a:r>
              <a:rPr lang="ru-RU" sz="2000" baseline="30000" dirty="0">
                <a:solidFill>
                  <a:srgbClr val="000099"/>
                </a:solidFill>
              </a:rPr>
              <a:t>-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	                              </a:t>
            </a:r>
            <a:r>
              <a:rPr lang="ru-RU" dirty="0" err="1"/>
              <a:t>К</a:t>
            </a:r>
            <a:r>
              <a:rPr lang="ru-RU" baseline="-25000" dirty="0" err="1"/>
              <a:t>дис</a:t>
            </a:r>
            <a:r>
              <a:rPr lang="ru-RU" dirty="0"/>
              <a:t>.</a:t>
            </a:r>
            <a:r>
              <a:rPr lang="ru-RU" b="1" dirty="0"/>
              <a:t> </a:t>
            </a:r>
            <a:r>
              <a:rPr lang="ru-RU" dirty="0"/>
              <a:t>=</a:t>
            </a:r>
            <a:r>
              <a:rPr lang="ru-RU" b="1" dirty="0"/>
              <a:t>                           </a:t>
            </a:r>
            <a:r>
              <a:rPr lang="ru-RU" dirty="0"/>
              <a:t>=</a:t>
            </a:r>
            <a:r>
              <a:rPr lang="ru-RU" b="1" dirty="0"/>
              <a:t> </a:t>
            </a:r>
            <a:r>
              <a:rPr lang="ru-RU" dirty="0"/>
              <a:t>1,8∙10</a:t>
            </a:r>
            <a:r>
              <a:rPr lang="ru-RU" baseline="30000" dirty="0"/>
              <a:t>-16</a:t>
            </a:r>
            <a:r>
              <a:rPr lang="ru-RU" b="1" dirty="0"/>
              <a:t>    при 22-25 </a:t>
            </a:r>
            <a:r>
              <a:rPr lang="ru-RU" b="1" baseline="30000" dirty="0"/>
              <a:t>0</a:t>
            </a:r>
            <a:r>
              <a:rPr lang="ru-RU" b="1" dirty="0"/>
              <a:t>С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dirty="0"/>
              <a:t>                                               за законом </a:t>
            </a:r>
            <a:r>
              <a:rPr lang="ru-RU" dirty="0" err="1"/>
              <a:t>діючих</a:t>
            </a:r>
            <a:r>
              <a:rPr lang="ru-RU" dirty="0"/>
              <a:t> </a:t>
            </a:r>
            <a:r>
              <a:rPr lang="ru-RU" dirty="0" err="1"/>
              <a:t>мас</a:t>
            </a:r>
            <a:endParaRPr lang="ru-RU" dirty="0"/>
          </a:p>
          <a:p>
            <a:pPr eaLnBrk="1" hangingPunct="1"/>
            <a:r>
              <a:rPr lang="ru-RU" b="1" dirty="0"/>
              <a:t>	(</a:t>
            </a:r>
            <a:r>
              <a:rPr lang="ru-RU" dirty="0" err="1"/>
              <a:t>виходячи</a:t>
            </a:r>
            <a:r>
              <a:rPr lang="ru-RU" dirty="0"/>
              <a:t> з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вимірювання</a:t>
            </a:r>
            <a:r>
              <a:rPr lang="ru-RU" dirty="0"/>
              <a:t> </a:t>
            </a:r>
            <a:r>
              <a:rPr lang="ru-RU" dirty="0" err="1"/>
              <a:t>електропровідності</a:t>
            </a:r>
            <a:r>
              <a:rPr lang="ru-RU" dirty="0"/>
              <a:t> </a:t>
            </a:r>
            <a:r>
              <a:rPr lang="ru-RU" dirty="0" err="1"/>
              <a:t>чистої</a:t>
            </a:r>
            <a:r>
              <a:rPr lang="ru-RU" dirty="0"/>
              <a:t> води)</a:t>
            </a:r>
            <a:r>
              <a:rPr lang="ru-RU" b="1" dirty="0"/>
              <a:t> </a:t>
            </a:r>
          </a:p>
          <a:p>
            <a:pPr eaLnBrk="1" hangingPunct="1"/>
            <a:r>
              <a:rPr lang="ru-RU" b="1" dirty="0" err="1"/>
              <a:t>Концентрація</a:t>
            </a:r>
            <a:r>
              <a:rPr lang="ru-RU" b="1" dirty="0"/>
              <a:t> </a:t>
            </a:r>
            <a:r>
              <a:rPr lang="ru-RU" b="1" dirty="0" err="1"/>
              <a:t>недисоційованих</a:t>
            </a:r>
            <a:r>
              <a:rPr lang="ru-RU" b="1" dirty="0"/>
              <a:t> молекул води </a:t>
            </a:r>
            <a:r>
              <a:rPr lang="ru-RU" b="1" dirty="0" err="1"/>
              <a:t>постійна</a:t>
            </a:r>
            <a:r>
              <a:rPr lang="ru-RU" b="1" dirty="0"/>
              <a:t>.</a:t>
            </a:r>
          </a:p>
          <a:p>
            <a:pPr eaLnBrk="1" hangingPunct="1"/>
            <a:r>
              <a:rPr lang="ru-RU" b="1" dirty="0">
                <a:sym typeface="Symbol" pitchFamily="18" charset="2"/>
              </a:rPr>
              <a:t>	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Н</a:t>
            </a:r>
            <a:r>
              <a:rPr lang="ru-RU" sz="2000" b="1" baseline="-25000" dirty="0">
                <a:solidFill>
                  <a:srgbClr val="000099"/>
                </a:solidFill>
                <a:sym typeface="Symbol" pitchFamily="18" charset="2"/>
              </a:rPr>
              <a:t>2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О</a:t>
            </a:r>
            <a:r>
              <a:rPr lang="en-US" sz="2000" b="1" dirty="0">
                <a:solidFill>
                  <a:srgbClr val="000099"/>
                </a:solidFill>
                <a:sym typeface="Symbol" pitchFamily="18" charset="2"/>
              </a:rPr>
              <a:t>]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 = 1000г / 18 г/моль = 55,56  </a:t>
            </a:r>
            <a:r>
              <a:rPr lang="ru-RU" sz="2000" b="1" dirty="0">
                <a:solidFill>
                  <a:srgbClr val="000099"/>
                </a:solidFill>
              </a:rPr>
              <a:t>моль,</a:t>
            </a:r>
            <a:r>
              <a:rPr lang="ru-RU" b="1" dirty="0"/>
              <a:t> </a:t>
            </a:r>
            <a:r>
              <a:rPr lang="ru-RU" b="1" dirty="0" err="1"/>
              <a:t>тоді</a:t>
            </a:r>
            <a:endParaRPr lang="ru-RU" b="1" dirty="0"/>
          </a:p>
          <a:p>
            <a:pPr eaLnBrk="1" hangingPunct="1"/>
            <a:endParaRPr lang="ru-RU" b="1" dirty="0">
              <a:sym typeface="Symbol" pitchFamily="18" charset="2"/>
            </a:endParaRPr>
          </a:p>
          <a:p>
            <a:pPr eaLnBrk="1" hangingPunct="1"/>
            <a:r>
              <a:rPr lang="ru-RU" b="1" dirty="0">
                <a:sym typeface="Symbol" pitchFamily="18" charset="2"/>
              </a:rPr>
              <a:t>	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 </a:t>
            </a:r>
            <a:r>
              <a:rPr lang="en-US" sz="2000" b="1" dirty="0">
                <a:solidFill>
                  <a:srgbClr val="000099"/>
                </a:solidFill>
                <a:sym typeface="Symbol" pitchFamily="18" charset="2"/>
              </a:rPr>
              <a:t>[</a:t>
            </a:r>
            <a:r>
              <a:rPr lang="ru-RU" sz="2000" b="1" dirty="0">
                <a:solidFill>
                  <a:srgbClr val="000099"/>
                </a:solidFill>
              </a:rPr>
              <a:t>Н</a:t>
            </a:r>
            <a:r>
              <a:rPr lang="ru-RU" sz="2000" b="1" baseline="30000" dirty="0">
                <a:solidFill>
                  <a:srgbClr val="000099"/>
                </a:solidFill>
              </a:rPr>
              <a:t>+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</a:t>
            </a:r>
            <a:r>
              <a:rPr lang="ru-RU" sz="2000" b="1" dirty="0">
                <a:solidFill>
                  <a:srgbClr val="000099"/>
                </a:solidFill>
              </a:rPr>
              <a:t>∙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</a:t>
            </a:r>
            <a:r>
              <a:rPr lang="ru-RU" sz="2000" b="1" dirty="0">
                <a:solidFill>
                  <a:srgbClr val="000099"/>
                </a:solidFill>
              </a:rPr>
              <a:t>ОН</a:t>
            </a:r>
            <a:r>
              <a:rPr lang="ru-RU" sz="2000" b="1" baseline="30000" dirty="0">
                <a:solidFill>
                  <a:srgbClr val="000099"/>
                </a:solidFill>
              </a:rPr>
              <a:t>-</a:t>
            </a:r>
            <a:r>
              <a:rPr lang="ru-RU" sz="2000" b="1" dirty="0">
                <a:solidFill>
                  <a:srgbClr val="000099"/>
                </a:solidFill>
                <a:sym typeface="Symbol" pitchFamily="18" charset="2"/>
              </a:rPr>
              <a:t></a:t>
            </a:r>
            <a:r>
              <a:rPr lang="ru-RU" sz="2000" b="1" dirty="0">
                <a:solidFill>
                  <a:srgbClr val="000099"/>
                </a:solidFill>
              </a:rPr>
              <a:t> = 1,8∙10</a:t>
            </a:r>
            <a:r>
              <a:rPr lang="ru-RU" sz="2000" b="1" baseline="30000" dirty="0">
                <a:solidFill>
                  <a:srgbClr val="000099"/>
                </a:solidFill>
              </a:rPr>
              <a:t>-16</a:t>
            </a:r>
            <a:r>
              <a:rPr lang="ru-RU" sz="2000" b="1" dirty="0">
                <a:solidFill>
                  <a:srgbClr val="000099"/>
                </a:solidFill>
              </a:rPr>
              <a:t> ∙ 55,6 = </a:t>
            </a:r>
            <a:r>
              <a:rPr lang="ru-RU" sz="2400" b="1" i="1" u="sng" dirty="0">
                <a:solidFill>
                  <a:srgbClr val="990000"/>
                </a:solidFill>
              </a:rPr>
              <a:t>10</a:t>
            </a:r>
            <a:r>
              <a:rPr lang="ru-RU" sz="2400" b="1" i="1" u="sng" baseline="30000" dirty="0">
                <a:solidFill>
                  <a:srgbClr val="990000"/>
                </a:solidFill>
              </a:rPr>
              <a:t>-14</a:t>
            </a:r>
            <a:r>
              <a:rPr lang="ru-RU" sz="2400" b="1" i="1" u="sng" dirty="0">
                <a:solidFill>
                  <a:srgbClr val="990000"/>
                </a:solidFill>
              </a:rPr>
              <a:t> = </a:t>
            </a:r>
            <a:r>
              <a:rPr lang="en-US" sz="2400" b="1" i="1" u="sng" dirty="0">
                <a:solidFill>
                  <a:srgbClr val="990000"/>
                </a:solidFill>
              </a:rPr>
              <a:t>K</a:t>
            </a:r>
            <a:r>
              <a:rPr lang="en-US" sz="2400" b="1" i="1" u="sng" baseline="-25000" dirty="0">
                <a:solidFill>
                  <a:srgbClr val="990000"/>
                </a:solidFill>
              </a:rPr>
              <a:t>w</a:t>
            </a:r>
            <a:r>
              <a:rPr lang="ru-RU" sz="2000" b="1" dirty="0">
                <a:solidFill>
                  <a:srgbClr val="000099"/>
                </a:solidFill>
              </a:rPr>
              <a:t>–</a:t>
            </a:r>
            <a:r>
              <a:rPr lang="en-US" sz="2000" b="1" dirty="0" err="1">
                <a:solidFill>
                  <a:srgbClr val="000099"/>
                </a:solidFill>
              </a:rPr>
              <a:t>const</a:t>
            </a:r>
            <a:r>
              <a:rPr lang="ru-RU" b="1" dirty="0"/>
              <a:t> (</a:t>
            </a:r>
            <a:r>
              <a:rPr lang="ru-RU" dirty="0"/>
              <a:t>при </a:t>
            </a:r>
            <a:r>
              <a:rPr lang="ru-RU" dirty="0" err="1"/>
              <a:t>нормальній</a:t>
            </a:r>
            <a:r>
              <a:rPr lang="ru-RU" dirty="0"/>
              <a:t> 	                                                                                           </a:t>
            </a:r>
            <a:r>
              <a:rPr lang="ru-RU" dirty="0" err="1"/>
              <a:t>температурі</a:t>
            </a:r>
            <a:r>
              <a:rPr lang="ru-RU" dirty="0"/>
              <a:t>). </a:t>
            </a:r>
          </a:p>
          <a:p>
            <a:pPr eaLnBrk="1" hangingPunct="1"/>
            <a:r>
              <a:rPr lang="ru-RU" b="1" dirty="0"/>
              <a:t>	</a:t>
            </a:r>
            <a:r>
              <a:rPr lang="ru-RU" dirty="0"/>
              <a:t>При </a:t>
            </a:r>
            <a:r>
              <a:rPr lang="ru-RU" dirty="0" err="1"/>
              <a:t>підвищенні</a:t>
            </a:r>
            <a:r>
              <a:rPr lang="ru-RU" dirty="0"/>
              <a:t> </a:t>
            </a:r>
            <a:r>
              <a:rPr lang="ru-RU" dirty="0" err="1"/>
              <a:t>температури</a:t>
            </a:r>
            <a:r>
              <a:rPr lang="ru-RU" dirty="0"/>
              <a:t> </a:t>
            </a:r>
            <a:r>
              <a:rPr lang="en-US" dirty="0"/>
              <a:t>Kw</a:t>
            </a:r>
            <a:r>
              <a:rPr lang="ru-RU" dirty="0"/>
              <a:t> </a:t>
            </a:r>
            <a:r>
              <a:rPr lang="ru-RU" dirty="0" err="1"/>
              <a:t>зростає</a:t>
            </a:r>
            <a:r>
              <a:rPr lang="ru-RU" dirty="0"/>
              <a:t>,  </a:t>
            </a:r>
            <a:r>
              <a:rPr lang="ru-RU" dirty="0" err="1"/>
              <a:t>дисоциація</a:t>
            </a:r>
            <a:r>
              <a:rPr lang="ru-RU" dirty="0"/>
              <a:t> води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i="1" u="sng" dirty="0" err="1"/>
              <a:t>ендотермічний</a:t>
            </a:r>
            <a:r>
              <a:rPr lang="ru-RU" b="1" dirty="0"/>
              <a:t>: </a:t>
            </a:r>
            <a:r>
              <a:rPr lang="ru-RU" b="1" spc="-150" dirty="0"/>
              <a:t>при 30</a:t>
            </a:r>
            <a:r>
              <a:rPr lang="ru-RU" b="1" spc="-150" baseline="30000" dirty="0"/>
              <a:t>0</a:t>
            </a:r>
            <a:r>
              <a:rPr lang="ru-RU" b="1" spc="-150" dirty="0"/>
              <a:t>С К</a:t>
            </a:r>
            <a:r>
              <a:rPr lang="ru-RU" b="1" spc="-150" baseline="-25000" dirty="0"/>
              <a:t>НОН</a:t>
            </a:r>
            <a:r>
              <a:rPr lang="ru-RU" b="1" spc="-150" dirty="0"/>
              <a:t>=1,89∙10</a:t>
            </a:r>
            <a:r>
              <a:rPr lang="ru-RU" b="1" spc="-150" baseline="30000" dirty="0"/>
              <a:t>-14</a:t>
            </a:r>
            <a:r>
              <a:rPr lang="ru-RU" b="1" spc="-150" dirty="0"/>
              <a:t>, при 50</a:t>
            </a:r>
            <a:r>
              <a:rPr lang="ru-RU" b="1" spc="-150" baseline="30000" dirty="0"/>
              <a:t>0</a:t>
            </a:r>
            <a:r>
              <a:rPr lang="ru-RU" b="1" spc="-150" dirty="0"/>
              <a:t>С К</a:t>
            </a:r>
            <a:r>
              <a:rPr lang="ru-RU" b="1" spc="-150" baseline="-25000" dirty="0"/>
              <a:t>НОН</a:t>
            </a:r>
            <a:r>
              <a:rPr lang="ru-RU" b="1" spc="-150" dirty="0"/>
              <a:t>=5,6∙10</a:t>
            </a:r>
            <a:r>
              <a:rPr lang="ru-RU" b="1" spc="-150" baseline="30000" dirty="0"/>
              <a:t>-14</a:t>
            </a:r>
            <a:r>
              <a:rPr lang="ru-RU" b="1" spc="-150" dirty="0"/>
              <a:t>, при 100</a:t>
            </a:r>
            <a:r>
              <a:rPr lang="ru-RU" b="1" spc="-150" baseline="30000" dirty="0"/>
              <a:t>0</a:t>
            </a:r>
            <a:r>
              <a:rPr lang="ru-RU" b="1" spc="-150" dirty="0"/>
              <a:t>С К</a:t>
            </a:r>
            <a:r>
              <a:rPr lang="ru-RU" b="1" spc="-150" baseline="-25000" dirty="0"/>
              <a:t>НОН</a:t>
            </a:r>
            <a:r>
              <a:rPr lang="ru-RU" b="1" spc="-150" dirty="0"/>
              <a:t>=74∙10</a:t>
            </a:r>
            <a:r>
              <a:rPr lang="ru-RU" b="1" spc="-150" baseline="30000" dirty="0"/>
              <a:t>-14</a:t>
            </a:r>
            <a:endParaRPr lang="ru-RU" b="1" spc="-150" dirty="0"/>
          </a:p>
          <a:p>
            <a:pPr eaLnBrk="1" hangingPunct="1"/>
            <a:r>
              <a:rPr lang="ru-RU" b="1" dirty="0"/>
              <a:t>	</a:t>
            </a:r>
          </a:p>
          <a:p>
            <a:pPr algn="ctr" eaLnBrk="1" hangingPunct="1"/>
            <a:r>
              <a:rPr lang="ru-RU" b="1" dirty="0"/>
              <a:t>	</a:t>
            </a:r>
            <a:r>
              <a:rPr lang="ru-RU" sz="2000" b="1" dirty="0" err="1">
                <a:solidFill>
                  <a:srgbClr val="800000"/>
                </a:solidFill>
              </a:rPr>
              <a:t>Оскільки</a:t>
            </a:r>
            <a:r>
              <a:rPr lang="ru-RU" sz="2000" b="1" dirty="0">
                <a:solidFill>
                  <a:srgbClr val="800000"/>
                </a:solidFill>
              </a:rPr>
              <a:t> </a:t>
            </a:r>
            <a:r>
              <a:rPr lang="en-US" sz="2000" b="1" dirty="0">
                <a:solidFill>
                  <a:srgbClr val="800000"/>
                </a:solidFill>
              </a:rPr>
              <a:t>Kw</a:t>
            </a:r>
            <a:r>
              <a:rPr lang="ru-RU" sz="2000" b="1" dirty="0">
                <a:solidFill>
                  <a:srgbClr val="800000"/>
                </a:solidFill>
              </a:rPr>
              <a:t> = </a:t>
            </a:r>
            <a:r>
              <a:rPr lang="en-US" sz="2000" b="1" dirty="0" err="1">
                <a:solidFill>
                  <a:srgbClr val="800000"/>
                </a:solidFill>
              </a:rPr>
              <a:t>const</a:t>
            </a:r>
            <a:r>
              <a:rPr lang="ru-RU" sz="2000" b="1" dirty="0">
                <a:solidFill>
                  <a:srgbClr val="800000"/>
                </a:solidFill>
              </a:rPr>
              <a:t>, то у будь-</a:t>
            </a:r>
            <a:r>
              <a:rPr lang="ru-RU" sz="2000" b="1" dirty="0" err="1">
                <a:solidFill>
                  <a:srgbClr val="800000"/>
                </a:solidFill>
              </a:rPr>
              <a:t>якому</a:t>
            </a:r>
            <a:r>
              <a:rPr lang="ru-RU" sz="2000" b="1" dirty="0">
                <a:solidFill>
                  <a:srgbClr val="800000"/>
                </a:solidFill>
              </a:rPr>
              <a:t> </a:t>
            </a:r>
            <a:r>
              <a:rPr lang="ru-RU" sz="2000" b="1" dirty="0" err="1">
                <a:solidFill>
                  <a:srgbClr val="800000"/>
                </a:solidFill>
              </a:rPr>
              <a:t>розчині</a:t>
            </a:r>
            <a:endParaRPr lang="ru-RU" sz="2000" b="1" dirty="0">
              <a:solidFill>
                <a:srgbClr val="800000"/>
              </a:solidFill>
            </a:endParaRPr>
          </a:p>
          <a:p>
            <a:pPr algn="ctr" eaLnBrk="1" hangingPunct="1"/>
            <a:r>
              <a:rPr lang="ru-RU" sz="2000" b="1" dirty="0">
                <a:solidFill>
                  <a:srgbClr val="800000"/>
                </a:solidFill>
              </a:rPr>
              <a:t> (</a:t>
            </a:r>
            <a:r>
              <a:rPr lang="ru-RU" sz="2000" b="1" dirty="0">
                <a:solidFill>
                  <a:srgbClr val="003300"/>
                </a:solidFill>
              </a:rPr>
              <a:t>кислому, </a:t>
            </a:r>
            <a:r>
              <a:rPr lang="ru-RU" sz="2000" b="1" dirty="0" err="1">
                <a:solidFill>
                  <a:srgbClr val="003300"/>
                </a:solidFill>
              </a:rPr>
              <a:t>лужному</a:t>
            </a:r>
            <a:r>
              <a:rPr lang="ru-RU" sz="2000" b="1" dirty="0">
                <a:solidFill>
                  <a:srgbClr val="003300"/>
                </a:solidFill>
              </a:rPr>
              <a:t>, нейтральному</a:t>
            </a:r>
            <a:r>
              <a:rPr lang="ru-RU" sz="2000" b="1" dirty="0">
                <a:solidFill>
                  <a:srgbClr val="800000"/>
                </a:solidFill>
              </a:rPr>
              <a:t>) </a:t>
            </a:r>
          </a:p>
          <a:p>
            <a:pPr algn="ctr" eaLnBrk="1" hangingPunct="1"/>
            <a:r>
              <a:rPr lang="ru-RU" sz="2000" b="1" dirty="0" err="1">
                <a:solidFill>
                  <a:srgbClr val="800000"/>
                </a:solidFill>
              </a:rPr>
              <a:t>добуток</a:t>
            </a:r>
            <a:r>
              <a:rPr lang="ru-RU" sz="2000" b="1" dirty="0">
                <a:solidFill>
                  <a:srgbClr val="800000"/>
                </a:solidFill>
              </a:rPr>
              <a:t> </a:t>
            </a:r>
            <a:r>
              <a:rPr lang="ru-RU" sz="2000" b="1" dirty="0">
                <a:solidFill>
                  <a:srgbClr val="800000"/>
                </a:solidFill>
                <a:sym typeface="Symbol" pitchFamily="18" charset="2"/>
              </a:rPr>
              <a:t></a:t>
            </a:r>
            <a:r>
              <a:rPr lang="ru-RU" sz="2000" b="1" dirty="0">
                <a:solidFill>
                  <a:srgbClr val="800000"/>
                </a:solidFill>
              </a:rPr>
              <a:t> Н</a:t>
            </a:r>
            <a:r>
              <a:rPr lang="ru-RU" sz="2000" b="1" baseline="-25000" dirty="0">
                <a:solidFill>
                  <a:srgbClr val="800000"/>
                </a:solidFill>
              </a:rPr>
              <a:t>3</a:t>
            </a:r>
            <a:r>
              <a:rPr lang="ru-RU" sz="2000" b="1" dirty="0">
                <a:solidFill>
                  <a:srgbClr val="800000"/>
                </a:solidFill>
              </a:rPr>
              <a:t>О</a:t>
            </a:r>
            <a:r>
              <a:rPr lang="ru-RU" sz="2000" b="1" baseline="30000" dirty="0">
                <a:solidFill>
                  <a:srgbClr val="800000"/>
                </a:solidFill>
              </a:rPr>
              <a:t>+</a:t>
            </a:r>
            <a:r>
              <a:rPr lang="ru-RU" sz="2000" b="1" dirty="0">
                <a:solidFill>
                  <a:srgbClr val="800000"/>
                </a:solidFill>
                <a:sym typeface="Symbol" pitchFamily="18" charset="2"/>
              </a:rPr>
              <a:t></a:t>
            </a:r>
            <a:r>
              <a:rPr lang="ru-RU" sz="2000" b="1" dirty="0">
                <a:solidFill>
                  <a:srgbClr val="800000"/>
                </a:solidFill>
              </a:rPr>
              <a:t> і </a:t>
            </a:r>
            <a:r>
              <a:rPr lang="ru-RU" sz="2000" b="1" dirty="0">
                <a:solidFill>
                  <a:srgbClr val="800000"/>
                </a:solidFill>
                <a:sym typeface="Symbol" pitchFamily="18" charset="2"/>
              </a:rPr>
              <a:t></a:t>
            </a:r>
            <a:r>
              <a:rPr lang="ru-RU" sz="2000" b="1" dirty="0">
                <a:solidFill>
                  <a:srgbClr val="800000"/>
                </a:solidFill>
              </a:rPr>
              <a:t> ОН</a:t>
            </a:r>
            <a:r>
              <a:rPr lang="ru-RU" sz="2000" b="1" baseline="30000" dirty="0">
                <a:solidFill>
                  <a:srgbClr val="800000"/>
                </a:solidFill>
              </a:rPr>
              <a:t>-</a:t>
            </a:r>
            <a:r>
              <a:rPr lang="ru-RU" sz="2000" b="1" dirty="0">
                <a:solidFill>
                  <a:srgbClr val="800000"/>
                </a:solidFill>
                <a:sym typeface="Symbol" pitchFamily="18" charset="2"/>
              </a:rPr>
              <a:t></a:t>
            </a:r>
            <a:r>
              <a:rPr lang="ru-RU" sz="2000" b="1" dirty="0">
                <a:solidFill>
                  <a:srgbClr val="800000"/>
                </a:solidFill>
              </a:rPr>
              <a:t> при 298 К </a:t>
            </a:r>
            <a:r>
              <a:rPr lang="ru-RU" sz="2000" b="1" dirty="0" err="1">
                <a:solidFill>
                  <a:srgbClr val="800000"/>
                </a:solidFill>
              </a:rPr>
              <a:t>дорівнює</a:t>
            </a:r>
            <a:r>
              <a:rPr lang="ru-RU" dirty="0"/>
              <a:t> </a:t>
            </a:r>
            <a:r>
              <a:rPr lang="ru-RU" sz="2400" b="1" dirty="0">
                <a:solidFill>
                  <a:srgbClr val="000099"/>
                </a:solidFill>
              </a:rPr>
              <a:t>10</a:t>
            </a:r>
            <a:r>
              <a:rPr lang="ru-RU" sz="2400" b="1" baseline="30000" dirty="0">
                <a:solidFill>
                  <a:srgbClr val="000099"/>
                </a:solidFill>
              </a:rPr>
              <a:t>-14</a:t>
            </a:r>
            <a:r>
              <a:rPr lang="ru-RU" sz="2400" b="1" dirty="0">
                <a:solidFill>
                  <a:srgbClr val="000099"/>
                </a:solidFill>
              </a:rPr>
              <a:t>.</a:t>
            </a:r>
          </a:p>
          <a:p>
            <a:pPr eaLnBrk="1" hangingPunct="1"/>
            <a:endParaRPr lang="ru-RU" sz="2000" b="1" dirty="0">
              <a:solidFill>
                <a:srgbClr val="800000"/>
              </a:solidFill>
            </a:endParaRPr>
          </a:p>
          <a:p>
            <a:pPr eaLnBrk="1" hangingPunct="1"/>
            <a:r>
              <a:rPr lang="ru-RU" sz="2000" b="1" dirty="0">
                <a:solidFill>
                  <a:srgbClr val="800000"/>
                </a:solidFill>
              </a:rPr>
              <a:t>	</a:t>
            </a:r>
            <a:r>
              <a:rPr lang="ru-RU" sz="2000" b="1" dirty="0" err="1"/>
              <a:t>Зручніше</a:t>
            </a:r>
            <a:r>
              <a:rPr lang="ru-RU" sz="2000" b="1" dirty="0"/>
              <a:t> </a:t>
            </a:r>
            <a:r>
              <a:rPr lang="ru-RU" sz="2000" b="1" dirty="0" err="1"/>
              <a:t>користуватися</a:t>
            </a:r>
            <a:r>
              <a:rPr lang="ru-RU" sz="2000" b="1" dirty="0"/>
              <a:t> величиною     </a:t>
            </a:r>
            <a:r>
              <a:rPr lang="ru-RU" sz="2000" b="1" u="sng" dirty="0">
                <a:solidFill>
                  <a:srgbClr val="000099"/>
                </a:solidFill>
              </a:rPr>
              <a:t>р</a:t>
            </a:r>
            <a:r>
              <a:rPr lang="en-US" sz="2000" b="1" u="sng" dirty="0">
                <a:solidFill>
                  <a:srgbClr val="000099"/>
                </a:solidFill>
              </a:rPr>
              <a:t>K</a:t>
            </a:r>
            <a:r>
              <a:rPr lang="en-US" sz="2000" b="1" u="sng" baseline="-25000" dirty="0">
                <a:solidFill>
                  <a:srgbClr val="000099"/>
                </a:solidFill>
              </a:rPr>
              <a:t>w</a:t>
            </a:r>
            <a:r>
              <a:rPr lang="ru-RU" sz="2000" b="1" u="sng" dirty="0">
                <a:solidFill>
                  <a:srgbClr val="800000"/>
                </a:solidFill>
              </a:rPr>
              <a:t> = – </a:t>
            </a:r>
            <a:r>
              <a:rPr lang="en-US" sz="2000" b="1" u="sng" dirty="0" err="1">
                <a:solidFill>
                  <a:srgbClr val="800000"/>
                </a:solidFill>
              </a:rPr>
              <a:t>lgK</a:t>
            </a:r>
            <a:r>
              <a:rPr lang="en-US" sz="2000" b="1" u="sng" baseline="-25000" dirty="0" err="1">
                <a:solidFill>
                  <a:srgbClr val="800000"/>
                </a:solidFill>
              </a:rPr>
              <a:t>w</a:t>
            </a:r>
            <a:r>
              <a:rPr lang="ru-RU" sz="2000" b="1" u="sng" dirty="0">
                <a:solidFill>
                  <a:srgbClr val="800000"/>
                </a:solidFill>
              </a:rPr>
              <a:t> = </a:t>
            </a:r>
            <a:r>
              <a:rPr lang="ru-RU" sz="2000" b="1" u="sng" dirty="0">
                <a:solidFill>
                  <a:srgbClr val="000099"/>
                </a:solidFill>
              </a:rPr>
              <a:t>14.</a:t>
            </a:r>
            <a:r>
              <a:rPr lang="ru-RU" sz="2000" dirty="0">
                <a:solidFill>
                  <a:srgbClr val="800000"/>
                </a:solidFill>
              </a:rPr>
              <a:t> </a:t>
            </a: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5599774"/>
              </p:ext>
            </p:extLst>
          </p:nvPr>
        </p:nvGraphicFramePr>
        <p:xfrm>
          <a:off x="3924300" y="1268413"/>
          <a:ext cx="1195388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72" name="Формула" r:id="rId3" imgW="799920" imgH="457200" progId="Equation.3">
                  <p:embed/>
                </p:oleObj>
              </mc:Choice>
              <mc:Fallback>
                <p:oleObj name="Формула" r:id="rId3" imgW="799920" imgH="457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1268413"/>
                        <a:ext cx="1195388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73" name="Формула" r:id="rId5" imgW="114151" imgH="215619" progId="Equation.3">
                  <p:embed/>
                </p:oleObj>
              </mc:Choice>
              <mc:Fallback>
                <p:oleObj name="Формула" r:id="rId5" imgW="114151" imgH="21561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55776" y="1195011"/>
            <a:ext cx="3876064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376740" y="1646695"/>
            <a:ext cx="28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тобто</a:t>
            </a:r>
            <a:r>
              <a:rPr lang="ru-RU" dirty="0"/>
              <a:t> молекул,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розпалися</a:t>
            </a:r>
            <a:r>
              <a:rPr lang="ru-RU" dirty="0"/>
              <a:t> на </a:t>
            </a:r>
            <a:r>
              <a:rPr lang="ru-RU" dirty="0" err="1"/>
              <a:t>іони</a:t>
            </a:r>
            <a:r>
              <a:rPr lang="ru-RU" dirty="0"/>
              <a:t> мало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305634"/>
            <a:ext cx="2844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[H</a:t>
            </a:r>
            <a:r>
              <a:rPr lang="en-US" baseline="-25000" dirty="0"/>
              <a:t>2</a:t>
            </a:r>
            <a:r>
              <a:rPr lang="en-US" dirty="0"/>
              <a:t>O]</a:t>
            </a:r>
            <a:r>
              <a:rPr lang="ru-RU" dirty="0"/>
              <a:t> </a:t>
            </a:r>
            <a:r>
              <a:rPr lang="ru-RU" dirty="0" err="1"/>
              <a:t>рівноважна</a:t>
            </a:r>
            <a:r>
              <a:rPr lang="ru-RU" dirty="0"/>
              <a:t> </a:t>
            </a:r>
            <a:r>
              <a:rPr lang="ru-RU" dirty="0" err="1"/>
              <a:t>конц</a:t>
            </a:r>
            <a:r>
              <a:rPr lang="ru-RU" dirty="0"/>
              <a:t>.</a:t>
            </a:r>
          </a:p>
          <a:p>
            <a:r>
              <a:rPr lang="ru-RU" dirty="0" err="1"/>
              <a:t>недис</a:t>
            </a:r>
            <a:r>
              <a:rPr lang="ru-RU" dirty="0"/>
              <a:t>-х молекул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314" name="Text Box 2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9144000" cy="63370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dirty="0" err="1"/>
                  <a:t>Тоді</a:t>
                </a:r>
                <a:r>
                  <a:rPr lang="ru-RU" dirty="0"/>
                  <a:t>: у </a:t>
                </a:r>
                <a:r>
                  <a:rPr lang="ru-RU" dirty="0" err="1"/>
                  <a:t>чистій</a:t>
                </a:r>
                <a:r>
                  <a:rPr lang="ru-RU" dirty="0"/>
                  <a:t> </a:t>
                </a:r>
                <a:r>
                  <a:rPr lang="ru-RU" dirty="0" err="1"/>
                  <a:t>воді</a:t>
                </a:r>
                <a:r>
                  <a:rPr lang="ru-RU" dirty="0"/>
                  <a:t>  </a:t>
                </a:r>
                <a:r>
                  <a:rPr lang="ru-RU" dirty="0">
                    <a:sym typeface="Symbol" pitchFamily="18" charset="2"/>
                  </a:rPr>
                  <a:t></a:t>
                </a:r>
                <a:r>
                  <a:rPr lang="ru-RU" dirty="0"/>
                  <a:t>Н</a:t>
                </a:r>
                <a:r>
                  <a:rPr lang="ru-RU" baseline="30000" dirty="0"/>
                  <a:t>+</a:t>
                </a:r>
                <a:r>
                  <a:rPr lang="ru-RU" dirty="0">
                    <a:sym typeface="Symbol" pitchFamily="18" charset="2"/>
                  </a:rPr>
                  <a:t></a:t>
                </a:r>
                <a:r>
                  <a:rPr lang="ru-RU" dirty="0"/>
                  <a:t>=</a:t>
                </a:r>
                <a:r>
                  <a:rPr lang="ru-RU" dirty="0">
                    <a:sym typeface="Symbol" pitchFamily="18" charset="2"/>
                  </a:rPr>
                  <a:t></a:t>
                </a:r>
                <a:r>
                  <a:rPr lang="ru-RU" dirty="0"/>
                  <a:t>ОН</a:t>
                </a:r>
                <a:r>
                  <a:rPr lang="ru-RU" baseline="30000" dirty="0"/>
                  <a:t>-</a:t>
                </a:r>
                <a:r>
                  <a:rPr lang="ru-RU" dirty="0">
                    <a:sym typeface="Symbol" pitchFamily="18" charset="2"/>
                  </a:rPr>
                  <a:t></a:t>
                </a:r>
                <a:r>
                  <a:rPr lang="ru-RU" dirty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i="1">
                                <a:latin typeface="Cambria Math"/>
                              </a:rPr>
                              <m:t>К</m:t>
                            </m:r>
                          </m:e>
                          <m:sub>
                            <m:r>
                              <a:rPr lang="ru-RU" i="1">
                                <a:latin typeface="Cambria Math"/>
                              </a:rPr>
                              <m:t>НОН</m:t>
                            </m:r>
                          </m:sub>
                        </m:sSub>
                      </m:e>
                    </m:rad>
                  </m:oMath>
                </a14:m>
                <a:r>
                  <a:rPr lang="ru-RU" dirty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i="1"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ru-RU" i="1">
                                <a:latin typeface="Cambria Math"/>
                              </a:rPr>
                              <m:t>−14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dirty="0">
                    <a:sym typeface="Symbol" pitchFamily="18" charset="2"/>
                  </a:rPr>
                  <a:t>=</a:t>
                </a:r>
                <a:r>
                  <a:rPr lang="ru-RU" dirty="0"/>
                  <a:t>10</a:t>
                </a:r>
                <a:r>
                  <a:rPr lang="ru-RU" baseline="30000" dirty="0"/>
                  <a:t>-7</a:t>
                </a:r>
                <a:r>
                  <a:rPr lang="ru-RU" dirty="0">
                    <a:solidFill>
                      <a:srgbClr val="000099"/>
                    </a:solidFill>
                  </a:rPr>
                  <a:t>моль/л </a:t>
                </a:r>
                <a:r>
                  <a:rPr lang="ru-RU" b="1" dirty="0">
                    <a:solidFill>
                      <a:srgbClr val="000099"/>
                    </a:solidFill>
                  </a:rPr>
                  <a:t> </a:t>
                </a:r>
                <a:r>
                  <a:rPr lang="ru-RU" b="1" dirty="0" err="1">
                    <a:solidFill>
                      <a:srgbClr val="009900"/>
                    </a:solidFill>
                  </a:rPr>
                  <a:t>нейтральне</a:t>
                </a:r>
                <a:r>
                  <a:rPr lang="ru-RU" b="1" dirty="0">
                    <a:solidFill>
                      <a:srgbClr val="0099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9900"/>
                    </a:solidFill>
                  </a:rPr>
                  <a:t>середовище</a:t>
                </a:r>
                <a:r>
                  <a:rPr lang="ru-RU" dirty="0">
                    <a:solidFill>
                      <a:srgbClr val="000099"/>
                    </a:solidFill>
                  </a:rPr>
                  <a:t> </a:t>
                </a:r>
                <a:endParaRPr lang="ru-RU" dirty="0">
                  <a:solidFill>
                    <a:srgbClr val="000099"/>
                  </a:solidFill>
                  <a:sym typeface="Symbol" pitchFamily="18" charset="2"/>
                </a:endParaRPr>
              </a:p>
              <a:p>
                <a:pPr eaLnBrk="1" hangingPunct="1"/>
                <a:r>
                  <a:rPr lang="ru-RU" b="1" dirty="0" err="1">
                    <a:sym typeface="Symbol" pitchFamily="18" charset="2"/>
                  </a:rPr>
                  <a:t>якщо</a:t>
                </a:r>
                <a:r>
                  <a:rPr lang="ru-RU" b="1" dirty="0">
                    <a:sym typeface="Symbol" pitchFamily="18" charset="2"/>
                  </a:rPr>
                  <a:t> до </a:t>
                </a:r>
                <a:r>
                  <a:rPr lang="ru-RU" b="1" u="sng" dirty="0" err="1">
                    <a:sym typeface="Symbol" pitchFamily="18" charset="2"/>
                  </a:rPr>
                  <a:t>чистої</a:t>
                </a:r>
                <a:r>
                  <a:rPr lang="ru-RU" b="1" u="sng" dirty="0">
                    <a:sym typeface="Symbol" pitchFamily="18" charset="2"/>
                  </a:rPr>
                  <a:t> </a:t>
                </a:r>
                <a:r>
                  <a:rPr lang="ru-RU" b="1" dirty="0">
                    <a:sym typeface="Symbol" pitchFamily="18" charset="2"/>
                  </a:rPr>
                  <a:t>Н</a:t>
                </a:r>
                <a:r>
                  <a:rPr lang="ru-RU" b="1" baseline="-25000" dirty="0">
                    <a:sym typeface="Symbol" pitchFamily="18" charset="2"/>
                  </a:rPr>
                  <a:t>2</a:t>
                </a:r>
                <a:r>
                  <a:rPr lang="ru-RU" b="1" dirty="0">
                    <a:sym typeface="Symbol" pitchFamily="18" charset="2"/>
                  </a:rPr>
                  <a:t>О + кислоту  </a:t>
                </a:r>
                <a:r>
                  <a:rPr lang="ru-RU" dirty="0">
                    <a:sym typeface="Symbol" pitchFamily="18" charset="2"/>
                  </a:rPr>
                  <a:t></a:t>
                </a:r>
                <a:r>
                  <a:rPr lang="ru-RU" dirty="0"/>
                  <a:t>Н</a:t>
                </a:r>
                <a:r>
                  <a:rPr lang="ru-RU" baseline="30000" dirty="0"/>
                  <a:t>+</a:t>
                </a:r>
                <a:r>
                  <a:rPr lang="ru-RU" dirty="0">
                    <a:sym typeface="Symbol" pitchFamily="18" charset="2"/>
                  </a:rPr>
                  <a:t></a:t>
                </a:r>
                <a:r>
                  <a:rPr lang="ru-RU" dirty="0"/>
                  <a:t> </a:t>
                </a:r>
                <a:r>
                  <a:rPr lang="en-US" dirty="0"/>
                  <a:t>&gt;</a:t>
                </a:r>
                <a:r>
                  <a:rPr lang="ru-RU" dirty="0"/>
                  <a:t> 10</a:t>
                </a:r>
                <a:r>
                  <a:rPr lang="ru-RU" baseline="30000" dirty="0"/>
                  <a:t>-7  </a:t>
                </a:r>
                <a:r>
                  <a:rPr lang="ru-RU" dirty="0">
                    <a:solidFill>
                      <a:srgbClr val="000099"/>
                    </a:solidFill>
                  </a:rPr>
                  <a:t> моль/л </a:t>
                </a:r>
                <a:r>
                  <a:rPr lang="ru-RU" baseline="30000" dirty="0"/>
                  <a:t> </a:t>
                </a:r>
                <a:r>
                  <a:rPr lang="ru-RU" dirty="0"/>
                  <a:t>         </a:t>
                </a:r>
                <a:r>
                  <a:rPr lang="ru-RU" b="1" dirty="0" err="1">
                    <a:solidFill>
                      <a:srgbClr val="FF0000"/>
                    </a:solidFill>
                  </a:rPr>
                  <a:t>кисле</a:t>
                </a:r>
                <a:r>
                  <a:rPr lang="ru-RU" b="1" dirty="0">
                    <a:solidFill>
                      <a:srgbClr val="FF0000"/>
                    </a:solidFill>
                  </a:rPr>
                  <a:t> </a:t>
                </a:r>
                <a:endParaRPr lang="ru-RU" b="1" dirty="0">
                  <a:solidFill>
                    <a:srgbClr val="FF0000"/>
                  </a:solidFill>
                  <a:sym typeface="Symbol" pitchFamily="18" charset="2"/>
                </a:endParaRPr>
              </a:p>
              <a:p>
                <a:pPr eaLnBrk="1" hangingPunct="1"/>
                <a:r>
                  <a:rPr lang="ru-RU" b="1" dirty="0" err="1">
                    <a:sym typeface="Symbol" pitchFamily="18" charset="2"/>
                  </a:rPr>
                  <a:t>якщо</a:t>
                </a:r>
                <a:r>
                  <a:rPr lang="ru-RU" b="1" dirty="0">
                    <a:sym typeface="Symbol" pitchFamily="18" charset="2"/>
                  </a:rPr>
                  <a:t> до </a:t>
                </a:r>
                <a:r>
                  <a:rPr lang="ru-RU" b="1" u="sng" dirty="0" err="1">
                    <a:sym typeface="Symbol" pitchFamily="18" charset="2"/>
                  </a:rPr>
                  <a:t>чистої</a:t>
                </a:r>
                <a:r>
                  <a:rPr lang="ru-RU" b="1" u="sng" dirty="0">
                    <a:sym typeface="Symbol" pitchFamily="18" charset="2"/>
                  </a:rPr>
                  <a:t> </a:t>
                </a:r>
                <a:r>
                  <a:rPr lang="ru-RU" b="1" dirty="0">
                    <a:sym typeface="Symbol" pitchFamily="18" charset="2"/>
                  </a:rPr>
                  <a:t>Н</a:t>
                </a:r>
                <a:r>
                  <a:rPr lang="ru-RU" b="1" baseline="-25000" dirty="0">
                    <a:sym typeface="Symbol" pitchFamily="18" charset="2"/>
                  </a:rPr>
                  <a:t>2</a:t>
                </a:r>
                <a:r>
                  <a:rPr lang="ru-RU" b="1" dirty="0">
                    <a:sym typeface="Symbol" pitchFamily="18" charset="2"/>
                  </a:rPr>
                  <a:t>О + </a:t>
                </a:r>
                <a:r>
                  <a:rPr lang="ru-RU" b="1" dirty="0" err="1">
                    <a:sym typeface="Symbol" pitchFamily="18" charset="2"/>
                  </a:rPr>
                  <a:t>луги</a:t>
                </a:r>
                <a:r>
                  <a:rPr lang="ru-RU" dirty="0">
                    <a:sym typeface="Symbol" pitchFamily="18" charset="2"/>
                  </a:rPr>
                  <a:t> </a:t>
                </a:r>
                <a:r>
                  <a:rPr lang="ru-RU" dirty="0"/>
                  <a:t>ОН</a:t>
                </a:r>
                <a:r>
                  <a:rPr lang="ru-RU" baseline="30000" dirty="0"/>
                  <a:t>-</a:t>
                </a:r>
                <a:r>
                  <a:rPr lang="ru-RU" dirty="0">
                    <a:sym typeface="Symbol" pitchFamily="18" charset="2"/>
                  </a:rPr>
                  <a:t></a:t>
                </a:r>
                <a:r>
                  <a:rPr lang="ru-RU" dirty="0"/>
                  <a:t> </a:t>
                </a:r>
                <a:r>
                  <a:rPr lang="en-US" dirty="0"/>
                  <a:t>&gt;</a:t>
                </a:r>
                <a:r>
                  <a:rPr lang="ru-RU" dirty="0"/>
                  <a:t> 10</a:t>
                </a:r>
                <a:r>
                  <a:rPr lang="ru-RU" baseline="30000" dirty="0"/>
                  <a:t>-7 </a:t>
                </a:r>
                <a:r>
                  <a:rPr lang="ru-RU" dirty="0">
                    <a:solidFill>
                      <a:srgbClr val="000099"/>
                    </a:solidFill>
                  </a:rPr>
                  <a:t> моль/л </a:t>
                </a:r>
                <a:r>
                  <a:rPr lang="ru-RU" baseline="30000" dirty="0"/>
                  <a:t>                       </a:t>
                </a:r>
                <a:r>
                  <a:rPr lang="ru-RU" b="1" dirty="0" err="1">
                    <a:solidFill>
                      <a:srgbClr val="0000CC"/>
                    </a:solidFill>
                  </a:rPr>
                  <a:t>лужне</a:t>
                </a:r>
                <a:r>
                  <a:rPr lang="ru-RU" b="1" dirty="0">
                    <a:solidFill>
                      <a:srgbClr val="0000CC"/>
                    </a:solidFill>
                  </a:rPr>
                  <a:t>.</a:t>
                </a:r>
              </a:p>
              <a:p>
                <a:pPr eaLnBrk="1" hangingPunct="1"/>
                <a:r>
                  <a:rPr lang="ru-RU" b="1" dirty="0" err="1">
                    <a:solidFill>
                      <a:srgbClr val="000099"/>
                    </a:solidFill>
                  </a:rPr>
                  <a:t>Добуток</a:t>
                </a:r>
                <a:r>
                  <a:rPr lang="ru-RU" b="1" dirty="0">
                    <a:solidFill>
                      <a:srgbClr val="000099"/>
                    </a:solidFill>
                  </a:rPr>
                  <a:t> </a:t>
                </a:r>
                <a:r>
                  <a:rPr lang="ru-RU" b="1" dirty="0" err="1">
                    <a:solidFill>
                      <a:srgbClr val="000099"/>
                    </a:solidFill>
                  </a:rPr>
                  <a:t>цих</a:t>
                </a:r>
                <a:r>
                  <a:rPr lang="ru-RU" b="1" dirty="0">
                    <a:solidFill>
                      <a:srgbClr val="000099"/>
                    </a:solidFill>
                  </a:rPr>
                  <a:t> величин - величина </a:t>
                </a:r>
                <a:r>
                  <a:rPr lang="ru-RU" b="1" dirty="0" err="1">
                    <a:solidFill>
                      <a:srgbClr val="000099"/>
                    </a:solidFill>
                  </a:rPr>
                  <a:t>постійна</a:t>
                </a:r>
                <a:endParaRPr lang="ru-RU" b="1" dirty="0">
                  <a:solidFill>
                    <a:srgbClr val="000099"/>
                  </a:solidFill>
                </a:endParaRPr>
              </a:p>
              <a:p>
                <a:pPr eaLnBrk="1" hangingPunct="1"/>
                <a:r>
                  <a:rPr lang="ru-RU" b="1" dirty="0"/>
                  <a:t>	</a:t>
                </a:r>
                <a:r>
                  <a:rPr lang="ru-RU" b="1" dirty="0" err="1"/>
                  <a:t>Кислотність</a:t>
                </a:r>
                <a:r>
                  <a:rPr lang="ru-RU" b="1" dirty="0"/>
                  <a:t> </a:t>
                </a:r>
                <a:r>
                  <a:rPr lang="ru-RU" b="1" dirty="0" err="1"/>
                  <a:t>середовища</a:t>
                </a:r>
                <a:r>
                  <a:rPr lang="ru-RU" b="1" dirty="0"/>
                  <a:t> </a:t>
                </a:r>
                <a:r>
                  <a:rPr lang="ru-RU" b="1" dirty="0" err="1"/>
                  <a:t>позначають</a:t>
                </a:r>
                <a:r>
                  <a:rPr lang="ru-RU" b="1" dirty="0"/>
                  <a:t> </a:t>
                </a:r>
                <a:r>
                  <a:rPr lang="ru-RU" b="1" dirty="0" err="1"/>
                  <a:t>водневим</a:t>
                </a:r>
                <a:r>
                  <a:rPr lang="ru-RU" b="1" dirty="0"/>
                  <a:t> </a:t>
                </a:r>
                <a:r>
                  <a:rPr lang="ru-RU" b="1" dirty="0" err="1"/>
                  <a:t>показником</a:t>
                </a:r>
                <a:r>
                  <a:rPr lang="ru-RU" b="1" dirty="0"/>
                  <a:t> рН </a:t>
                </a:r>
              </a:p>
              <a:p>
                <a:pPr eaLnBrk="1" hangingPunct="1"/>
                <a:r>
                  <a:rPr lang="ru-RU" b="1" dirty="0"/>
                  <a:t>                                </a:t>
                </a:r>
                <a:r>
                  <a:rPr lang="ru-RU" b="1" dirty="0" err="1"/>
                  <a:t>або</a:t>
                </a:r>
                <a:r>
                  <a:rPr lang="en-US" b="1" dirty="0"/>
                  <a:t> [ H</a:t>
                </a:r>
                <a:r>
                  <a:rPr lang="en-US" b="1" baseline="30000" dirty="0"/>
                  <a:t>+</a:t>
                </a:r>
                <a:r>
                  <a:rPr lang="en-US" b="1" dirty="0"/>
                  <a:t> ]</a:t>
                </a:r>
                <a:r>
                  <a:rPr lang="ru-RU" b="1" dirty="0"/>
                  <a:t> </a:t>
                </a:r>
                <a:r>
                  <a:rPr lang="en-US" b="1" dirty="0"/>
                  <a:t>=10</a:t>
                </a:r>
                <a:r>
                  <a:rPr lang="en-US" b="1" i="1" baseline="30000" dirty="0"/>
                  <a:t>-</a:t>
                </a:r>
                <a:r>
                  <a:rPr lang="en-US" b="1" baseline="30000" dirty="0"/>
                  <a:t>pH</a:t>
                </a:r>
                <a:r>
                  <a:rPr lang="en-US" b="1" dirty="0"/>
                  <a:t>, </a:t>
                </a:r>
                <a:r>
                  <a:rPr lang="ru-RU" b="1" dirty="0"/>
                  <a:t>де </a:t>
                </a:r>
                <a:r>
                  <a:rPr lang="en-US" b="1" dirty="0"/>
                  <a:t>[ H</a:t>
                </a:r>
                <a:r>
                  <a:rPr lang="en-US" b="1" baseline="30000" dirty="0"/>
                  <a:t>+</a:t>
                </a:r>
                <a:r>
                  <a:rPr lang="en-US" b="1" dirty="0"/>
                  <a:t> ]</a:t>
                </a:r>
                <a:r>
                  <a:rPr lang="ru-RU" b="1" dirty="0"/>
                  <a:t>  - </a:t>
                </a:r>
                <a:r>
                  <a:rPr lang="ru-RU" b="1" dirty="0" err="1"/>
                  <a:t>молярна</a:t>
                </a:r>
                <a:r>
                  <a:rPr lang="ru-RU" b="1" dirty="0"/>
                  <a:t> </a:t>
                </a:r>
                <a:r>
                  <a:rPr lang="ru-RU" b="1" dirty="0" err="1"/>
                  <a:t>концентрація</a:t>
                </a:r>
                <a:r>
                  <a:rPr lang="ru-RU" b="1" dirty="0"/>
                  <a:t> Н</a:t>
                </a:r>
                <a:r>
                  <a:rPr lang="ru-RU" b="1" baseline="30000" dirty="0"/>
                  <a:t>+ </a:t>
                </a:r>
                <a:r>
                  <a:rPr lang="ru-RU" b="1" dirty="0"/>
                  <a:t>в р-</a:t>
                </a:r>
                <a:r>
                  <a:rPr lang="ru-RU" b="1" dirty="0" err="1"/>
                  <a:t>ні</a:t>
                </a:r>
                <a:endParaRPr lang="ru-RU" b="1" dirty="0"/>
              </a:p>
              <a:p>
                <a:pPr eaLnBrk="1" hangingPunct="1"/>
                <a:endParaRPr lang="ru-RU" b="1" dirty="0"/>
              </a:p>
              <a:p>
                <a:pPr eaLnBrk="1" hangingPunct="1"/>
                <a:endParaRPr lang="ru-RU" b="1" dirty="0"/>
              </a:p>
              <a:p>
                <a:pPr eaLnBrk="1" hangingPunct="1"/>
                <a:endParaRPr lang="ru-RU" b="1" dirty="0"/>
              </a:p>
              <a:p>
                <a:pPr eaLnBrk="1" hangingPunct="1"/>
                <a:endParaRPr lang="ru-RU" b="1" dirty="0"/>
              </a:p>
              <a:p>
                <a:pPr eaLnBrk="1" hangingPunct="1"/>
                <a:r>
                  <a:rPr lang="ru-RU" b="1" dirty="0"/>
                  <a:t>	</a:t>
                </a:r>
              </a:p>
              <a:p>
                <a:pPr eaLnBrk="1" hangingPunct="1"/>
                <a:r>
                  <a:rPr lang="ru-RU" sz="2000" b="1" i="1" dirty="0">
                    <a:solidFill>
                      <a:srgbClr val="990000"/>
                    </a:solidFill>
                  </a:rPr>
                  <a:t>             рН = 7 –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нейтральне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середовище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     при 36,6 </a:t>
                </a:r>
                <a:r>
                  <a:rPr lang="ru-RU" sz="2000" b="1" i="1" baseline="30000" dirty="0">
                    <a:solidFill>
                      <a:srgbClr val="990000"/>
                    </a:solidFill>
                  </a:rPr>
                  <a:t>0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С</a:t>
                </a:r>
              </a:p>
              <a:p>
                <a:pPr eaLnBrk="1" hangingPunct="1"/>
                <a:r>
                  <a:rPr lang="ru-RU" sz="2000" b="1" i="1" dirty="0">
                    <a:solidFill>
                      <a:srgbClr val="990000"/>
                    </a:solidFill>
                  </a:rPr>
                  <a:t>	рН &lt; 7 –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кисле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середовище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              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рН+рОН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=13,6</a:t>
                </a:r>
              </a:p>
              <a:p>
                <a:pPr eaLnBrk="1" hangingPunct="1"/>
                <a:r>
                  <a:rPr lang="ru-RU" sz="2000" b="1" i="1" dirty="0">
                    <a:solidFill>
                      <a:srgbClr val="990000"/>
                    </a:solidFill>
                  </a:rPr>
                  <a:t>	рН &gt; 7 –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лужне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</a:t>
                </a:r>
                <a:r>
                  <a:rPr lang="ru-RU" sz="2000" b="1" i="1" dirty="0" err="1">
                    <a:solidFill>
                      <a:srgbClr val="990000"/>
                    </a:solidFill>
                  </a:rPr>
                  <a:t>середовище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       рН</a:t>
                </a:r>
                <a:r>
                  <a:rPr lang="en-US" sz="2000" b="1" i="1" dirty="0">
                    <a:solidFill>
                      <a:srgbClr val="990000"/>
                    </a:solidFill>
                  </a:rPr>
                  <a:t>&lt;</a:t>
                </a:r>
                <a:r>
                  <a:rPr lang="ru-RU" sz="2000" b="1" i="1" dirty="0">
                    <a:solidFill>
                      <a:srgbClr val="990000"/>
                    </a:solidFill>
                  </a:rPr>
                  <a:t>6,8 – </a:t>
                </a:r>
                <a:r>
                  <a:rPr lang="ru-RU" b="1" i="1" dirty="0" err="1">
                    <a:solidFill>
                      <a:srgbClr val="990000"/>
                    </a:solidFill>
                  </a:rPr>
                  <a:t>кислотний</a:t>
                </a:r>
                <a:r>
                  <a:rPr lang="ru-RU" b="1" i="1" dirty="0">
                    <a:solidFill>
                      <a:srgbClr val="990000"/>
                    </a:solidFill>
                  </a:rPr>
                  <a:t>   </a:t>
                </a:r>
                <a:r>
                  <a:rPr lang="ru-RU" b="1" i="1" dirty="0" err="1">
                    <a:solidFill>
                      <a:srgbClr val="990000"/>
                    </a:solidFill>
                  </a:rPr>
                  <a:t>фіз</a:t>
                </a:r>
                <a:r>
                  <a:rPr lang="ru-RU" b="1" i="1" dirty="0">
                    <a:solidFill>
                      <a:srgbClr val="990000"/>
                    </a:solidFill>
                  </a:rPr>
                  <a:t>. </a:t>
                </a:r>
                <a:r>
                  <a:rPr lang="ru-RU" sz="1600" b="1" dirty="0">
                    <a:solidFill>
                      <a:srgbClr val="800000"/>
                    </a:solidFill>
                  </a:rPr>
                  <a:t>р-н</a:t>
                </a:r>
                <a:endParaRPr lang="ru-RU" b="1" i="1" dirty="0">
                  <a:solidFill>
                    <a:srgbClr val="800000"/>
                  </a:solidFill>
                </a:endParaRPr>
              </a:p>
              <a:p>
                <a:pPr eaLnBrk="1" hangingPunct="1"/>
                <a:r>
                  <a:rPr lang="ru-RU" b="1" dirty="0">
                    <a:solidFill>
                      <a:srgbClr val="800000"/>
                    </a:solidFill>
                  </a:rPr>
                  <a:t>	</a:t>
                </a:r>
                <a:r>
                  <a:rPr lang="ru-RU" b="1" dirty="0" err="1">
                    <a:solidFill>
                      <a:srgbClr val="800000"/>
                    </a:solidFill>
                  </a:rPr>
                  <a:t>Звідси</a:t>
                </a:r>
                <a:r>
                  <a:rPr lang="ru-RU" b="1" dirty="0"/>
                  <a:t>:</a:t>
                </a:r>
                <a:r>
                  <a:rPr lang="ru-RU" b="1" dirty="0">
                    <a:solidFill>
                      <a:srgbClr val="800000"/>
                    </a:solidFill>
                  </a:rPr>
                  <a:t>                                                       рН</a:t>
                </a:r>
                <a:r>
                  <a:rPr lang="en-US" b="1" dirty="0">
                    <a:solidFill>
                      <a:srgbClr val="800000"/>
                    </a:solidFill>
                  </a:rPr>
                  <a:t>&gt;</a:t>
                </a:r>
                <a:r>
                  <a:rPr lang="ru-RU" b="1" dirty="0">
                    <a:solidFill>
                      <a:srgbClr val="800000"/>
                    </a:solidFill>
                  </a:rPr>
                  <a:t>6,8 – </a:t>
                </a:r>
                <a:r>
                  <a:rPr lang="ru-RU" b="1" dirty="0" err="1">
                    <a:solidFill>
                      <a:srgbClr val="800000"/>
                    </a:solidFill>
                  </a:rPr>
                  <a:t>лужний</a:t>
                </a:r>
                <a:r>
                  <a:rPr lang="ru-RU" b="1" dirty="0">
                    <a:solidFill>
                      <a:srgbClr val="800000"/>
                    </a:solidFill>
                  </a:rPr>
                  <a:t>         </a:t>
                </a:r>
                <a:r>
                  <a:rPr lang="ru-RU" b="1" i="1" dirty="0" err="1">
                    <a:solidFill>
                      <a:srgbClr val="800000"/>
                    </a:solidFill>
                  </a:rPr>
                  <a:t>фіз</a:t>
                </a:r>
                <a:r>
                  <a:rPr lang="ru-RU" b="1" i="1" dirty="0">
                    <a:solidFill>
                      <a:srgbClr val="800000"/>
                    </a:solidFill>
                  </a:rPr>
                  <a:t>. </a:t>
                </a:r>
                <a:r>
                  <a:rPr lang="ru-RU" b="1" dirty="0">
                    <a:solidFill>
                      <a:srgbClr val="800000"/>
                    </a:solidFill>
                  </a:rPr>
                  <a:t>р-н</a:t>
                </a:r>
              </a:p>
              <a:p>
                <a:pPr eaLnBrk="1" hangingPunct="1"/>
                <a:endParaRPr lang="ru-RU" b="1" dirty="0"/>
              </a:p>
              <a:p>
                <a:pPr eaLnBrk="1" hangingPunct="1"/>
                <a:r>
                  <a:rPr lang="ru-RU" b="1" dirty="0"/>
                  <a:t>	                                                                                              ,</a:t>
                </a:r>
              </a:p>
              <a:p>
                <a:pPr eaLnBrk="1" hangingPunct="1"/>
                <a:r>
                  <a:rPr lang="ru-RU" b="1" dirty="0"/>
                  <a:t>де </a:t>
                </a:r>
                <a:r>
                  <a:rPr lang="en-US" b="1" dirty="0"/>
                  <a:t>[OH</a:t>
                </a:r>
                <a:r>
                  <a:rPr lang="en-US" baseline="30000" dirty="0"/>
                  <a:t>−</a:t>
                </a:r>
                <a:r>
                  <a:rPr lang="en-US" b="1" dirty="0"/>
                  <a:t>] – </a:t>
                </a:r>
                <a:r>
                  <a:rPr lang="ru-RU" b="1" dirty="0" err="1"/>
                  <a:t>молярна</a:t>
                </a:r>
                <a:r>
                  <a:rPr lang="ru-RU" b="1" dirty="0"/>
                  <a:t> </a:t>
                </a:r>
                <a:r>
                  <a:rPr lang="ru-RU" b="1" dirty="0" err="1"/>
                  <a:t>концентрація</a:t>
                </a:r>
                <a:r>
                  <a:rPr lang="en-US" b="1" dirty="0"/>
                  <a:t> OH</a:t>
                </a:r>
                <a:r>
                  <a:rPr lang="en-US" baseline="30000" dirty="0"/>
                  <a:t>−</a:t>
                </a:r>
                <a:r>
                  <a:rPr lang="ru-RU" baseline="30000" dirty="0"/>
                  <a:t>         </a:t>
                </a:r>
                <a:r>
                  <a:rPr lang="ru-RU" b="1" dirty="0"/>
                  <a:t>рН= 14 - </a:t>
                </a:r>
                <a:r>
                  <a:rPr lang="ru-RU" b="1" dirty="0" err="1"/>
                  <a:t>рОН</a:t>
                </a:r>
                <a:endParaRPr lang="ru-RU" b="1" dirty="0"/>
              </a:p>
              <a:p>
                <a:pPr eaLnBrk="1" hangingPunct="1"/>
                <a:r>
                  <a:rPr lang="ru-RU" b="1" dirty="0"/>
                  <a:t>	                                                          </a:t>
                </a:r>
                <a:r>
                  <a:rPr lang="ru-RU" b="1" dirty="0" err="1"/>
                  <a:t>рОН</a:t>
                </a:r>
                <a:r>
                  <a:rPr lang="ru-RU" b="1" dirty="0"/>
                  <a:t>=14 - рН</a:t>
                </a:r>
              </a:p>
              <a:p>
                <a:pPr eaLnBrk="1" hangingPunct="1"/>
                <a:r>
                  <a:rPr lang="ru-RU" b="1" dirty="0"/>
                  <a:t>	Для </a:t>
                </a:r>
                <a:r>
                  <a:rPr lang="ru-RU" b="1" dirty="0" err="1"/>
                  <a:t>визначення</a:t>
                </a:r>
                <a:r>
                  <a:rPr lang="ru-RU" b="1" dirty="0"/>
                  <a:t> </a:t>
                </a:r>
                <a:r>
                  <a:rPr lang="ru-RU" b="1" dirty="0" err="1"/>
                  <a:t>реакції</a:t>
                </a:r>
                <a:r>
                  <a:rPr lang="ru-RU" b="1" dirty="0"/>
                  <a:t> </a:t>
                </a:r>
                <a:r>
                  <a:rPr lang="ru-RU" b="1" dirty="0" err="1"/>
                  <a:t>середовища</a:t>
                </a:r>
                <a:r>
                  <a:rPr lang="ru-RU" b="1" dirty="0"/>
                  <a:t> </a:t>
                </a:r>
                <a:r>
                  <a:rPr lang="ru-RU" b="1" dirty="0" err="1"/>
                  <a:t>використовують</a:t>
                </a:r>
                <a:r>
                  <a:rPr lang="ru-RU" b="1" dirty="0"/>
                  <a:t>:</a:t>
                </a:r>
              </a:p>
              <a:p>
                <a:pPr eaLnBrk="1" hangingPunct="1"/>
                <a:r>
                  <a:rPr lang="ru-RU" b="1" dirty="0"/>
                  <a:t>- </a:t>
                </a:r>
                <a:r>
                  <a:rPr lang="ru-RU" b="1" dirty="0" err="1">
                    <a:solidFill>
                      <a:srgbClr val="000099"/>
                    </a:solidFill>
                  </a:rPr>
                  <a:t>Індикатори</a:t>
                </a:r>
                <a:r>
                  <a:rPr lang="ru-RU" b="1" dirty="0">
                    <a:solidFill>
                      <a:srgbClr val="000099"/>
                    </a:solidFill>
                  </a:rPr>
                  <a:t> </a:t>
                </a:r>
                <a:r>
                  <a:rPr lang="ru-RU" dirty="0"/>
                  <a:t>(</a:t>
                </a:r>
                <a:r>
                  <a:rPr lang="ru-RU" dirty="0" err="1"/>
                  <a:t>низька</a:t>
                </a:r>
                <a:r>
                  <a:rPr lang="ru-RU" dirty="0"/>
                  <a:t> </a:t>
                </a:r>
                <a:r>
                  <a:rPr lang="ru-RU" dirty="0" err="1"/>
                  <a:t>точність</a:t>
                </a:r>
                <a:r>
                  <a:rPr lang="ru-RU" b="1" dirty="0"/>
                  <a:t>);</a:t>
                </a:r>
              </a:p>
              <a:p>
                <a:pPr eaLnBrk="1" hangingPunct="1"/>
                <a:r>
                  <a:rPr lang="ru-RU" b="1" dirty="0"/>
                  <a:t>-</a:t>
                </a:r>
                <a:r>
                  <a:rPr lang="ru-RU" b="1" dirty="0" err="1">
                    <a:solidFill>
                      <a:srgbClr val="000099"/>
                    </a:solidFill>
                  </a:rPr>
                  <a:t>Потенціометричні</a:t>
                </a:r>
                <a:r>
                  <a:rPr lang="ru-RU" b="1" dirty="0">
                    <a:solidFill>
                      <a:srgbClr val="000099"/>
                    </a:solidFill>
                  </a:rPr>
                  <a:t> </a:t>
                </a:r>
                <a:r>
                  <a:rPr lang="ru-RU" b="1" dirty="0" err="1">
                    <a:solidFill>
                      <a:srgbClr val="000099"/>
                    </a:solidFill>
                  </a:rPr>
                  <a:t>методи</a:t>
                </a:r>
                <a:r>
                  <a:rPr lang="ru-RU" b="1" dirty="0">
                    <a:solidFill>
                      <a:srgbClr val="000099"/>
                    </a:solidFill>
                  </a:rPr>
                  <a:t> </a:t>
                </a:r>
                <a:r>
                  <a:rPr lang="ru-RU" dirty="0"/>
                  <a:t>(</a:t>
                </a:r>
                <a:r>
                  <a:rPr lang="ru-RU" dirty="0" err="1"/>
                  <a:t>іономіри</a:t>
                </a:r>
                <a:r>
                  <a:rPr lang="ru-RU" dirty="0"/>
                  <a:t>, рН-</a:t>
                </a:r>
                <a:r>
                  <a:rPr lang="ru-RU" dirty="0" err="1"/>
                  <a:t>метри</a:t>
                </a:r>
                <a:r>
                  <a:rPr lang="ru-RU" dirty="0"/>
                  <a:t>)</a:t>
                </a:r>
                <a:r>
                  <a:rPr lang="ru-RU" b="1" dirty="0"/>
                  <a:t>		</a:t>
                </a:r>
                <a:r>
                  <a:rPr lang="ru-RU" dirty="0"/>
                  <a:t> </a:t>
                </a:r>
              </a:p>
            </p:txBody>
          </p:sp>
        </mc:Choice>
        <mc:Fallback xmlns="">
          <p:sp>
            <p:nvSpPr>
              <p:cNvPr id="13314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0"/>
                <a:ext cx="9144000" cy="6337056"/>
              </a:xfrm>
              <a:prstGeom prst="rect">
                <a:avLst/>
              </a:prstGeom>
              <a:blipFill>
                <a:blip r:embed="rId3"/>
                <a:stretch>
                  <a:fillRect l="-533" r="-200" b="-57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31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6342624"/>
              </p:ext>
            </p:extLst>
          </p:nvPr>
        </p:nvGraphicFramePr>
        <p:xfrm>
          <a:off x="49974" y="1366357"/>
          <a:ext cx="186055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18" name="Уравнение" r:id="rId4" imgW="1028520" imgH="266400" progId="Equation.3">
                  <p:embed/>
                </p:oleObj>
              </mc:Choice>
              <mc:Fallback>
                <p:oleObj name="Уравнение" r:id="rId4" imgW="1028520" imgH="266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4" y="1366357"/>
                        <a:ext cx="186055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Rectangle 34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322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2583050"/>
              </p:ext>
            </p:extLst>
          </p:nvPr>
        </p:nvGraphicFramePr>
        <p:xfrm>
          <a:off x="1483811" y="4437112"/>
          <a:ext cx="264160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19" name="Формула" r:id="rId6" imgW="1282700" imgH="241300" progId="Equation.3">
                  <p:embed/>
                </p:oleObj>
              </mc:Choice>
              <mc:Fallback>
                <p:oleObj name="Формула" r:id="rId6" imgW="1282700" imgH="2413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3811" y="4437112"/>
                        <a:ext cx="2641600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Rectangle 3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3324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432938"/>
              </p:ext>
            </p:extLst>
          </p:nvPr>
        </p:nvGraphicFramePr>
        <p:xfrm>
          <a:off x="4574379" y="4437112"/>
          <a:ext cx="2309812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0" name="Формула" r:id="rId8" imgW="1091726" imgH="228501" progId="Equation.3">
                  <p:embed/>
                </p:oleObj>
              </mc:Choice>
              <mc:Fallback>
                <p:oleObj name="Формула" r:id="rId8" imgW="1091726" imgH="228501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4379" y="4437112"/>
                        <a:ext cx="2309812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2167628"/>
            <a:ext cx="9094026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 1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uk-UA" dirty="0">
                <a:solidFill>
                  <a:srgbClr val="FF0000"/>
                </a:solidFill>
              </a:rPr>
              <a:t>   </a:t>
            </a:r>
            <a:r>
              <a:rPr lang="ru-RU" sz="1600" dirty="0" err="1"/>
              <a:t>сильнокисле</a:t>
            </a:r>
            <a:r>
              <a:rPr lang="ru-RU" sz="1600" dirty="0"/>
              <a:t>  </a:t>
            </a:r>
            <a:r>
              <a:rPr lang="ru-RU" dirty="0"/>
              <a:t>3 4 </a:t>
            </a:r>
            <a:r>
              <a:rPr lang="ru-RU" sz="1600" dirty="0" err="1"/>
              <a:t>слабокисле</a:t>
            </a:r>
            <a:r>
              <a:rPr lang="ru-RU" sz="1600" dirty="0"/>
              <a:t>  6          </a:t>
            </a:r>
            <a:r>
              <a:rPr lang="en-US" b="1" dirty="0">
                <a:solidFill>
                  <a:srgbClr val="006600"/>
                </a:solidFill>
              </a:rPr>
              <a:t>N</a:t>
            </a:r>
            <a:r>
              <a:rPr lang="en-US" b="1" dirty="0"/>
              <a:t> </a:t>
            </a:r>
            <a:r>
              <a:rPr lang="ru-RU" b="1" dirty="0"/>
              <a:t>    </a:t>
            </a:r>
            <a:r>
              <a:rPr lang="ru-RU" dirty="0"/>
              <a:t>8  </a:t>
            </a:r>
            <a:r>
              <a:rPr lang="ru-RU" sz="1600" dirty="0" err="1"/>
              <a:t>слабколужне</a:t>
            </a:r>
            <a:r>
              <a:rPr lang="ru-RU" sz="1600" dirty="0"/>
              <a:t> </a:t>
            </a:r>
            <a:r>
              <a:rPr lang="ru-RU" dirty="0"/>
              <a:t> 10  11  </a:t>
            </a:r>
            <a:r>
              <a:rPr lang="ru-RU" sz="1600" dirty="0" err="1"/>
              <a:t>сильнолужне</a:t>
            </a:r>
            <a:r>
              <a:rPr lang="ru-RU" dirty="0"/>
              <a:t>       </a:t>
            </a:r>
            <a:r>
              <a:rPr lang="ru-RU" b="1" dirty="0">
                <a:solidFill>
                  <a:srgbClr val="0000CC"/>
                </a:solidFill>
              </a:rPr>
              <a:t>14</a:t>
            </a:r>
          </a:p>
          <a:p>
            <a:r>
              <a:rPr lang="ru-RU" dirty="0"/>
              <a:t>       </a:t>
            </a:r>
            <a:r>
              <a:rPr lang="ru-RU" sz="1600" dirty="0" err="1"/>
              <a:t>середовище</a:t>
            </a:r>
            <a:r>
              <a:rPr lang="ru-RU" sz="1600" dirty="0"/>
              <a:t>         </a:t>
            </a:r>
            <a:r>
              <a:rPr lang="ru-RU" sz="1600" dirty="0" err="1"/>
              <a:t>середовище</a:t>
            </a:r>
            <a:r>
              <a:rPr lang="ru-RU" sz="1600" dirty="0"/>
              <a:t>                           </a:t>
            </a:r>
            <a:r>
              <a:rPr lang="ru-RU" sz="1400" dirty="0"/>
              <a:t> </a:t>
            </a:r>
            <a:r>
              <a:rPr lang="ru-RU" sz="1600" dirty="0" err="1"/>
              <a:t>середовище</a:t>
            </a:r>
            <a:r>
              <a:rPr lang="ru-RU" sz="1600" dirty="0"/>
              <a:t>  </a:t>
            </a:r>
            <a:r>
              <a:rPr lang="ru-RU" sz="1400" dirty="0"/>
              <a:t>                </a:t>
            </a:r>
            <a:r>
              <a:rPr lang="ru-RU" sz="1600" dirty="0" err="1"/>
              <a:t>середовище</a:t>
            </a:r>
            <a:endParaRPr lang="ru-RU" sz="2000" dirty="0"/>
          </a:p>
          <a:p>
            <a:r>
              <a:rPr lang="ru-RU" sz="2000" b="1" dirty="0">
                <a:solidFill>
                  <a:srgbClr val="FF0000"/>
                </a:solidFill>
              </a:rPr>
              <a:t>1</a:t>
            </a:r>
            <a:r>
              <a:rPr lang="ru-RU" sz="2000" dirty="0"/>
              <a:t>                                                        </a:t>
            </a:r>
            <a:r>
              <a:rPr lang="ru-RU" sz="2000" b="1" dirty="0">
                <a:solidFill>
                  <a:srgbClr val="006600"/>
                </a:solidFill>
              </a:rPr>
              <a:t>7</a:t>
            </a:r>
            <a:r>
              <a:rPr lang="ru-RU" sz="2000" dirty="0"/>
              <a:t>                                                               </a:t>
            </a:r>
            <a:r>
              <a:rPr lang="ru-RU" sz="2000" b="1" dirty="0">
                <a:solidFill>
                  <a:srgbClr val="0000CC"/>
                </a:solidFill>
              </a:rPr>
              <a:t>14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49974" y="2554881"/>
            <a:ext cx="4019039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463480" y="2554881"/>
            <a:ext cx="468052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b="1">
              <a:solidFill>
                <a:srgbClr val="990000"/>
              </a:solidFill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704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</a:pPr>
            <a:r>
              <a:rPr lang="ru-RU" dirty="0" err="1"/>
              <a:t>Найважливіша</a:t>
            </a:r>
            <a:r>
              <a:rPr lang="ru-RU" dirty="0"/>
              <a:t> </a:t>
            </a:r>
            <a:r>
              <a:rPr lang="ru-RU" dirty="0" err="1"/>
              <a:t>властивість</a:t>
            </a:r>
            <a:r>
              <a:rPr lang="ru-RU" dirty="0"/>
              <a:t> </a:t>
            </a:r>
            <a:r>
              <a:rPr lang="ru-RU" dirty="0" err="1"/>
              <a:t>живих</a:t>
            </a:r>
            <a:r>
              <a:rPr lang="ru-RU" dirty="0"/>
              <a:t> </a:t>
            </a:r>
            <a:r>
              <a:rPr lang="ru-RU" dirty="0" err="1"/>
              <a:t>організмів</a:t>
            </a:r>
            <a:r>
              <a:rPr lang="ru-RU" dirty="0"/>
              <a:t> - </a:t>
            </a:r>
            <a:r>
              <a:rPr lang="ru-RU" dirty="0" err="1"/>
              <a:t>підтримання</a:t>
            </a:r>
            <a:r>
              <a:rPr lang="ru-RU" dirty="0"/>
              <a:t> кислотно-основного гомеостазу - </a:t>
            </a:r>
            <a:r>
              <a:rPr lang="ru-RU" b="1" dirty="0" err="1">
                <a:solidFill>
                  <a:srgbClr val="0000CC"/>
                </a:solidFill>
              </a:rPr>
              <a:t>постійність</a:t>
            </a:r>
            <a:r>
              <a:rPr lang="ru-RU" b="1" dirty="0">
                <a:solidFill>
                  <a:srgbClr val="0000CC"/>
                </a:solidFill>
              </a:rPr>
              <a:t> рН </a:t>
            </a:r>
            <a:r>
              <a:rPr lang="ru-RU" b="1" dirty="0" err="1">
                <a:solidFill>
                  <a:srgbClr val="0000CC"/>
                </a:solidFill>
              </a:rPr>
              <a:t>біологічних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рідин</a:t>
            </a:r>
            <a:r>
              <a:rPr lang="ru-RU" b="1" dirty="0">
                <a:solidFill>
                  <a:srgbClr val="0000CC"/>
                </a:solidFill>
              </a:rPr>
              <a:t> в тканинах і органах.</a:t>
            </a:r>
          </a:p>
          <a:p>
            <a:pPr algn="ctr" eaLnBrk="1" hangingPunct="1">
              <a:spcBef>
                <a:spcPts val="0"/>
              </a:spcBef>
            </a:pPr>
            <a:r>
              <a:rPr lang="ru-RU" b="1" dirty="0" err="1">
                <a:solidFill>
                  <a:srgbClr val="C00000"/>
                </a:solidFill>
              </a:rPr>
              <a:t>Значення</a:t>
            </a:r>
            <a:r>
              <a:rPr lang="ru-RU" b="1" dirty="0">
                <a:solidFill>
                  <a:srgbClr val="C00000"/>
                </a:solidFill>
              </a:rPr>
              <a:t> рН </a:t>
            </a:r>
            <a:r>
              <a:rPr lang="ru-RU" b="1" dirty="0" err="1">
                <a:solidFill>
                  <a:srgbClr val="C00000"/>
                </a:solidFill>
              </a:rPr>
              <a:t>деяких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біологічних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рідин</a:t>
            </a:r>
            <a:endParaRPr lang="ru-RU" b="1" dirty="0">
              <a:solidFill>
                <a:srgbClr val="C00000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rgbClr val="000099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b="1" dirty="0">
              <a:solidFill>
                <a:srgbClr val="000099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ru-RU" b="1" dirty="0">
                <a:solidFill>
                  <a:srgbClr val="000099"/>
                </a:solidFill>
              </a:rPr>
              <a:t>	</a:t>
            </a:r>
            <a:r>
              <a:rPr lang="ru-RU" b="1" dirty="0">
                <a:solidFill>
                  <a:srgbClr val="0000CC"/>
                </a:solidFill>
              </a:rPr>
              <a:t>	</a:t>
            </a: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00CC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00CC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00CC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00CC"/>
              </a:solidFill>
            </a:endParaRPr>
          </a:p>
          <a:p>
            <a:pPr eaLnBrk="1" hangingPunct="1">
              <a:spcBef>
                <a:spcPct val="50000"/>
              </a:spcBef>
            </a:pP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</a:pP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</a:pP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</a:pP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Активність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ферментів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специфіка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біохімічних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реакцій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можлива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оптимальних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значеннях</a:t>
            </a: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рН !!!</a:t>
            </a:r>
          </a:p>
          <a:p>
            <a:pPr marL="0" indent="0" eaLnBrk="1" hangingPunct="1">
              <a:spcBef>
                <a:spcPts val="0"/>
              </a:spcBef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b="1" i="1" u="sng" dirty="0">
                <a:latin typeface="Times New Roman" pitchFamily="18" charset="0"/>
                <a:cs typeface="Times New Roman" pitchFamily="18" charset="0"/>
              </a:rPr>
              <a:t>нормальному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функціонуванні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організм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справляється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 кислотно-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коливаннями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фізіологічних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нирки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печінка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легені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і т.д.)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фізико-хімічних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буферні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механізмів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компенсації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379879"/>
              </p:ext>
            </p:extLst>
          </p:nvPr>
        </p:nvGraphicFramePr>
        <p:xfrm>
          <a:off x="755576" y="908720"/>
          <a:ext cx="7344815" cy="4114800"/>
        </p:xfrm>
        <a:graphic>
          <a:graphicData uri="http://schemas.openxmlformats.org/drawingml/2006/table">
            <a:tbl>
              <a:tblPr firstRow="1" firstCol="1" bandRow="1"/>
              <a:tblGrid>
                <a:gridCol w="25605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888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9534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125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Середовище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Значення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рН у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нормі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Можливі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коливання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Шлунковий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сік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1,65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1,2-3,0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398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Жовч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печінкова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6,2-8,5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625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Жовч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міхурна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6,8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5,4-6,9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25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Кров (плазма)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7,4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7,35-7,45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86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Сеча 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5,8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4,8-7,4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47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Піт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7,4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4,2-7,8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48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Слізна</a:t>
                      </a: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рідина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7,4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7,3-7,8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32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Слюна 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6,75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6,35-6,85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70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1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Спинномозкова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рідина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7,35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7,35-7,45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31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Сік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підшлункової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залози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8,8</a:t>
                      </a:r>
                      <a:endParaRPr lang="ru-RU" sz="1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8,6-9,7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5925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Сік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товстого</a:t>
                      </a:r>
                      <a:r>
                        <a:rPr lang="ru-RU" sz="1500" b="1" spc="-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500" b="1" spc="-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кишківника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6,51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5,07-7,07</a:t>
                      </a:r>
                      <a:endParaRPr lang="ru-RU" sz="1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232749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	При </a:t>
            </a:r>
            <a:r>
              <a:rPr lang="ru-RU" b="1" dirty="0" err="1"/>
              <a:t>зсуві</a:t>
            </a:r>
            <a:r>
              <a:rPr lang="ru-RU" b="1" dirty="0"/>
              <a:t> рН </a:t>
            </a:r>
            <a:r>
              <a:rPr lang="ru-RU" b="1" dirty="0" err="1"/>
              <a:t>крові</a:t>
            </a:r>
            <a:r>
              <a:rPr lang="ru-RU" b="1" dirty="0"/>
              <a:t> в </a:t>
            </a:r>
            <a:r>
              <a:rPr lang="ru-RU" b="1" dirty="0" err="1"/>
              <a:t>кислий</a:t>
            </a:r>
            <a:r>
              <a:rPr lang="ru-RU" b="1" dirty="0"/>
              <a:t> </a:t>
            </a:r>
            <a:r>
              <a:rPr lang="ru-RU" b="1" dirty="0" err="1"/>
              <a:t>бік</a:t>
            </a:r>
            <a:r>
              <a:rPr lang="ru-RU" b="1" dirty="0"/>
              <a:t> - ацидоз, у </a:t>
            </a:r>
            <a:r>
              <a:rPr lang="ru-RU" b="1" dirty="0" err="1"/>
              <a:t>лужний</a:t>
            </a:r>
            <a:r>
              <a:rPr lang="ru-RU" b="1" dirty="0"/>
              <a:t> </a:t>
            </a:r>
            <a:r>
              <a:rPr lang="ru-RU" b="1" dirty="0" smtClean="0"/>
              <a:t>– алкалоз</a:t>
            </a:r>
          </a:p>
          <a:p>
            <a:pPr eaLnBrk="1" hangingPunct="1"/>
            <a:r>
              <a:rPr lang="ru-RU" b="1" dirty="0" smtClean="0"/>
              <a:t> (0,2 </a:t>
            </a:r>
            <a:r>
              <a:rPr lang="ru-RU" b="1" dirty="0"/>
              <a:t>- 0,3 од. - </a:t>
            </a:r>
            <a:r>
              <a:rPr lang="ru-RU" b="1" dirty="0" err="1"/>
              <a:t>летальний</a:t>
            </a:r>
            <a:r>
              <a:rPr lang="ru-RU" b="1" dirty="0"/>
              <a:t> </a:t>
            </a:r>
            <a:r>
              <a:rPr lang="ru-RU" b="1" dirty="0" err="1"/>
              <a:t>кінець</a:t>
            </a:r>
            <a:r>
              <a:rPr lang="ru-RU" b="1" dirty="0"/>
              <a:t>).</a:t>
            </a:r>
          </a:p>
          <a:p>
            <a:pPr eaLnBrk="1" hangingPunct="1"/>
            <a:r>
              <a:rPr lang="ru-RU" b="1" dirty="0"/>
              <a:t>	Для </a:t>
            </a:r>
            <a:r>
              <a:rPr lang="ru-RU" b="1" dirty="0" err="1"/>
              <a:t>корекції</a:t>
            </a:r>
            <a:r>
              <a:rPr lang="ru-RU" b="1" dirty="0"/>
              <a:t> КОР при </a:t>
            </a:r>
            <a:r>
              <a:rPr lang="ru-RU" b="1" dirty="0">
                <a:solidFill>
                  <a:srgbClr val="990000"/>
                </a:solidFill>
              </a:rPr>
              <a:t>ацидозах </a:t>
            </a:r>
            <a:r>
              <a:rPr lang="ru-RU" b="1" dirty="0" err="1">
                <a:solidFill>
                  <a:srgbClr val="990000"/>
                </a:solidFill>
              </a:rPr>
              <a:t>використовують</a:t>
            </a:r>
            <a:r>
              <a:rPr lang="ru-RU" b="1" dirty="0"/>
              <a:t> </a:t>
            </a:r>
            <a:r>
              <a:rPr lang="ru-RU" b="1" dirty="0">
                <a:solidFill>
                  <a:srgbClr val="990000"/>
                </a:solidFill>
              </a:rPr>
              <a:t>4%-</a:t>
            </a:r>
            <a:r>
              <a:rPr lang="ru-RU" b="1" dirty="0" err="1">
                <a:solidFill>
                  <a:srgbClr val="990000"/>
                </a:solidFill>
              </a:rPr>
              <a:t>ний</a:t>
            </a:r>
            <a:r>
              <a:rPr lang="ru-RU" b="1" dirty="0">
                <a:solidFill>
                  <a:srgbClr val="990000"/>
                </a:solidFill>
              </a:rPr>
              <a:t> </a:t>
            </a:r>
            <a:r>
              <a:rPr lang="ru-RU" b="1" dirty="0" err="1">
                <a:solidFill>
                  <a:srgbClr val="990000"/>
                </a:solidFill>
              </a:rPr>
              <a:t>розчин</a:t>
            </a:r>
            <a:r>
              <a:rPr lang="ru-RU" b="1" dirty="0">
                <a:solidFill>
                  <a:srgbClr val="990000"/>
                </a:solidFill>
              </a:rPr>
              <a:t> </a:t>
            </a:r>
            <a:r>
              <a:rPr lang="en-US" b="1" dirty="0" err="1">
                <a:solidFill>
                  <a:srgbClr val="990000"/>
                </a:solidFill>
              </a:rPr>
              <a:t>NaHCO</a:t>
            </a:r>
            <a:r>
              <a:rPr lang="ru-RU" b="1" baseline="-25000" dirty="0">
                <a:solidFill>
                  <a:srgbClr val="990000"/>
                </a:solidFill>
              </a:rPr>
              <a:t>3</a:t>
            </a:r>
            <a:r>
              <a:rPr lang="ru-RU" b="1" dirty="0"/>
              <a:t> </a:t>
            </a:r>
            <a:r>
              <a:rPr lang="ru-RU" b="1" u="sng" dirty="0" err="1"/>
              <a:t>внутрішньовенно</a:t>
            </a:r>
            <a:r>
              <a:rPr lang="ru-RU" b="1" u="sng" dirty="0"/>
              <a:t>.</a:t>
            </a:r>
            <a:r>
              <a:rPr lang="ru-RU" b="1" dirty="0"/>
              <a:t> При алкалозах </a:t>
            </a:r>
            <a:r>
              <a:rPr lang="ru-RU" b="1" dirty="0" err="1"/>
              <a:t>тимчасовим</a:t>
            </a:r>
            <a:r>
              <a:rPr lang="ru-RU" b="1" dirty="0"/>
              <a:t> заходом </a:t>
            </a:r>
            <a:r>
              <a:rPr lang="ru-RU" b="1" dirty="0" err="1"/>
              <a:t>може</a:t>
            </a:r>
            <a:r>
              <a:rPr lang="ru-RU" b="1" dirty="0"/>
              <a:t> бути </a:t>
            </a:r>
            <a:r>
              <a:rPr lang="ru-RU" b="1" dirty="0" err="1"/>
              <a:t>введення</a:t>
            </a:r>
            <a:r>
              <a:rPr lang="ru-RU" b="1" dirty="0"/>
              <a:t> </a:t>
            </a:r>
            <a:r>
              <a:rPr lang="ru-RU" b="1" dirty="0">
                <a:solidFill>
                  <a:srgbClr val="FF0000"/>
                </a:solidFill>
              </a:rPr>
              <a:t>5% -</a:t>
            </a:r>
            <a:r>
              <a:rPr lang="ru-RU" b="1" dirty="0" err="1">
                <a:solidFill>
                  <a:srgbClr val="FF0000"/>
                </a:solidFill>
              </a:rPr>
              <a:t>ного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розчину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аскорбінової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кислоти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pPr eaLnBrk="1" hangingPunct="1"/>
            <a:r>
              <a:rPr lang="ru-RU" dirty="0"/>
              <a:t>	</a:t>
            </a:r>
            <a:r>
              <a:rPr lang="ru-RU" b="1" dirty="0" err="1"/>
              <a:t>Щоб</a:t>
            </a:r>
            <a:r>
              <a:rPr lang="ru-RU" b="1" dirty="0"/>
              <a:t> </a:t>
            </a:r>
            <a:r>
              <a:rPr lang="ru-RU" b="1" dirty="0" err="1"/>
              <a:t>вірно</a:t>
            </a:r>
            <a:r>
              <a:rPr lang="ru-RU" b="1" dirty="0"/>
              <a:t> </a:t>
            </a:r>
            <a:r>
              <a:rPr lang="ru-RU" b="1" dirty="0" err="1"/>
              <a:t>розрахувати</a:t>
            </a:r>
            <a:r>
              <a:rPr lang="ru-RU" b="1" dirty="0"/>
              <a:t> рН в будь-</a:t>
            </a:r>
            <a:r>
              <a:rPr lang="ru-RU" b="1" dirty="0" err="1"/>
              <a:t>якому</a:t>
            </a:r>
            <a:r>
              <a:rPr lang="ru-RU" b="1" dirty="0"/>
              <a:t> </a:t>
            </a:r>
            <a:r>
              <a:rPr lang="ru-RU" b="1" dirty="0" err="1"/>
              <a:t>розчині</a:t>
            </a:r>
            <a:r>
              <a:rPr lang="ru-RU" b="1" dirty="0"/>
              <a:t>, </a:t>
            </a:r>
            <a:r>
              <a:rPr lang="ru-RU" b="1" dirty="0" err="1"/>
              <a:t>зупинимося</a:t>
            </a:r>
            <a:r>
              <a:rPr lang="ru-RU" b="1" dirty="0"/>
              <a:t> коротко на </a:t>
            </a:r>
            <a:r>
              <a:rPr lang="ru-RU" b="1" dirty="0" err="1"/>
              <a:t>поняттях</a:t>
            </a:r>
            <a:r>
              <a:rPr lang="ru-RU" b="1" dirty="0"/>
              <a:t>: </a:t>
            </a:r>
            <a:r>
              <a:rPr lang="ru-RU" b="1" dirty="0">
                <a:solidFill>
                  <a:srgbClr val="0000CC"/>
                </a:solidFill>
              </a:rPr>
              <a:t>кислота, основа, </a:t>
            </a:r>
            <a:r>
              <a:rPr lang="ru-RU" b="1" dirty="0" err="1">
                <a:solidFill>
                  <a:srgbClr val="0000CC"/>
                </a:solidFill>
              </a:rPr>
              <a:t>амфоліт</a:t>
            </a:r>
            <a:r>
              <a:rPr lang="ru-RU" b="1" dirty="0">
                <a:solidFill>
                  <a:srgbClr val="0000CC"/>
                </a:solidFill>
              </a:rPr>
              <a:t> (</a:t>
            </a:r>
            <a:r>
              <a:rPr lang="ru-RU" b="1" dirty="0" err="1">
                <a:solidFill>
                  <a:srgbClr val="0000CC"/>
                </a:solidFill>
              </a:rPr>
              <a:t>теорії</a:t>
            </a:r>
            <a:r>
              <a:rPr lang="ru-RU" b="1" dirty="0">
                <a:solidFill>
                  <a:srgbClr val="0000CC"/>
                </a:solidFill>
              </a:rPr>
              <a:t> кислот і основ).</a:t>
            </a:r>
          </a:p>
          <a:p>
            <a:pPr eaLnBrk="1" hangingPunct="1"/>
            <a:r>
              <a:rPr lang="ru-RU" dirty="0"/>
              <a:t>	</a:t>
            </a:r>
            <a:r>
              <a:rPr lang="ru-RU" dirty="0" err="1"/>
              <a:t>Згідно</a:t>
            </a:r>
            <a:r>
              <a:rPr lang="ru-RU" dirty="0"/>
              <a:t>  </a:t>
            </a:r>
            <a:r>
              <a:rPr lang="ru-RU" b="1" dirty="0">
                <a:solidFill>
                  <a:srgbClr val="FF0000"/>
                </a:solidFill>
              </a:rPr>
              <a:t>С. </a:t>
            </a:r>
            <a:r>
              <a:rPr lang="ru-RU" b="1" dirty="0" err="1">
                <a:solidFill>
                  <a:srgbClr val="FF0000"/>
                </a:solidFill>
              </a:rPr>
              <a:t>Ареніусу</a:t>
            </a:r>
            <a:r>
              <a:rPr lang="ru-RU" b="1" dirty="0">
                <a:solidFill>
                  <a:srgbClr val="FF0000"/>
                </a:solidFill>
              </a:rPr>
              <a:t>:</a:t>
            </a:r>
          </a:p>
          <a:p>
            <a:pPr eaLnBrk="1" hangingPunct="1"/>
            <a:r>
              <a:rPr lang="ru-RU" b="1" dirty="0">
                <a:solidFill>
                  <a:srgbClr val="FF0000"/>
                </a:solidFill>
              </a:rPr>
              <a:t>кислота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гідрогенвмісна</a:t>
            </a:r>
            <a:r>
              <a:rPr lang="ru-RU" dirty="0"/>
              <a:t> </a:t>
            </a:r>
            <a:r>
              <a:rPr lang="ru-RU" dirty="0" err="1"/>
              <a:t>сполука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утворить</a:t>
            </a:r>
            <a:r>
              <a:rPr lang="ru-RU" dirty="0"/>
              <a:t> у водному </a:t>
            </a:r>
            <a:r>
              <a:rPr lang="ru-RU" dirty="0" err="1"/>
              <a:t>розчині</a:t>
            </a:r>
            <a:r>
              <a:rPr lang="ru-RU" dirty="0"/>
              <a:t> </a:t>
            </a:r>
            <a:r>
              <a:rPr lang="ru-RU" dirty="0">
                <a:solidFill>
                  <a:srgbClr val="800000"/>
                </a:solidFill>
              </a:rPr>
              <a:t>Н</a:t>
            </a:r>
            <a:r>
              <a:rPr lang="ru-RU" baseline="30000" dirty="0">
                <a:solidFill>
                  <a:srgbClr val="800000"/>
                </a:solidFill>
              </a:rPr>
              <a:t>+</a:t>
            </a:r>
            <a:r>
              <a:rPr lang="ru-RU" dirty="0"/>
              <a:t> (</a:t>
            </a:r>
            <a:r>
              <a:rPr lang="ru-RU" dirty="0" err="1"/>
              <a:t>точніше</a:t>
            </a:r>
            <a:r>
              <a:rPr lang="ru-RU" dirty="0"/>
              <a:t>, </a:t>
            </a:r>
            <a:r>
              <a:rPr lang="ru-RU" dirty="0" err="1"/>
              <a:t>іони</a:t>
            </a:r>
            <a:r>
              <a:rPr lang="ru-RU" dirty="0"/>
              <a:t> </a:t>
            </a:r>
            <a:r>
              <a:rPr lang="ru-RU" dirty="0" err="1"/>
              <a:t>гідроксонію</a:t>
            </a:r>
            <a:r>
              <a:rPr lang="ru-RU" dirty="0"/>
              <a:t> Н</a:t>
            </a:r>
            <a:r>
              <a:rPr lang="ru-RU" baseline="-25000" dirty="0"/>
              <a:t>3</a:t>
            </a:r>
            <a:r>
              <a:rPr lang="ru-RU" dirty="0"/>
              <a:t>О</a:t>
            </a:r>
            <a:r>
              <a:rPr lang="ru-RU" baseline="30000" dirty="0"/>
              <a:t>+</a:t>
            </a:r>
            <a:r>
              <a:rPr lang="ru-RU" dirty="0"/>
              <a:t>);</a:t>
            </a:r>
          </a:p>
          <a:p>
            <a:pPr eaLnBrk="1" hangingPunct="1"/>
            <a:r>
              <a:rPr lang="ru-RU" b="1" dirty="0">
                <a:solidFill>
                  <a:srgbClr val="FF0000"/>
                </a:solidFill>
              </a:rPr>
              <a:t>основа </a:t>
            </a:r>
            <a:r>
              <a:rPr lang="ru-RU" dirty="0"/>
              <a:t>- </a:t>
            </a:r>
            <a:r>
              <a:rPr lang="ru-RU" dirty="0" err="1"/>
              <a:t>сполука</a:t>
            </a:r>
            <a:r>
              <a:rPr lang="ru-RU" dirty="0"/>
              <a:t> 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утворить</a:t>
            </a:r>
            <a:r>
              <a:rPr lang="ru-RU" dirty="0"/>
              <a:t> у водному </a:t>
            </a:r>
            <a:r>
              <a:rPr lang="ru-RU" dirty="0" err="1"/>
              <a:t>розчині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ОН</a:t>
            </a:r>
            <a:r>
              <a:rPr lang="ru-RU" baseline="30000" dirty="0">
                <a:solidFill>
                  <a:srgbClr val="FF0000"/>
                </a:solidFill>
              </a:rPr>
              <a:t>–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. Область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водними</a:t>
            </a:r>
            <a:r>
              <a:rPr lang="ru-RU" dirty="0"/>
              <a:t> </a:t>
            </a:r>
            <a:r>
              <a:rPr lang="ru-RU" dirty="0" err="1"/>
              <a:t>розчинами</a:t>
            </a:r>
            <a:r>
              <a:rPr lang="ru-RU" dirty="0"/>
              <a:t> і </a:t>
            </a:r>
            <a:r>
              <a:rPr lang="ru-RU" dirty="0" err="1"/>
              <a:t>відноситься</a:t>
            </a:r>
            <a:r>
              <a:rPr lang="ru-RU" dirty="0"/>
              <a:t> до основ,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ОН</a:t>
            </a:r>
            <a:r>
              <a:rPr lang="ru-RU" baseline="30000" dirty="0"/>
              <a:t>–</a:t>
            </a:r>
            <a:r>
              <a:rPr lang="ru-RU" dirty="0"/>
              <a:t>.	</a:t>
            </a:r>
          </a:p>
          <a:p>
            <a:pPr eaLnBrk="1" hangingPunct="1"/>
            <a:r>
              <a:rPr lang="ru-RU" dirty="0" err="1"/>
              <a:t>Відповідно</a:t>
            </a:r>
            <a:r>
              <a:rPr lang="ru-RU" dirty="0"/>
              <a:t> </a:t>
            </a:r>
            <a:r>
              <a:rPr lang="ru-RU" u="sng" dirty="0" err="1"/>
              <a:t>протонній</a:t>
            </a:r>
            <a:r>
              <a:rPr lang="ru-RU" u="sng" dirty="0"/>
              <a:t> (</a:t>
            </a:r>
            <a:r>
              <a:rPr lang="ru-RU" u="sng" dirty="0" err="1"/>
              <a:t>протолітичній</a:t>
            </a:r>
            <a:r>
              <a:rPr lang="ru-RU" u="sng" dirty="0"/>
              <a:t> </a:t>
            </a:r>
            <a:r>
              <a:rPr lang="ru-RU" u="sng" dirty="0" err="1"/>
              <a:t>теорії</a:t>
            </a:r>
            <a:r>
              <a:rPr lang="ru-RU" u="sng" dirty="0"/>
              <a:t>) </a:t>
            </a:r>
            <a:r>
              <a:rPr lang="ru-RU" u="sng" dirty="0" err="1">
                <a:solidFill>
                  <a:srgbClr val="FF0000"/>
                </a:solidFill>
              </a:rPr>
              <a:t>Бренстеда</a:t>
            </a:r>
            <a:r>
              <a:rPr lang="ru-RU" u="sng" dirty="0">
                <a:solidFill>
                  <a:srgbClr val="FF0000"/>
                </a:solidFill>
              </a:rPr>
              <a:t> и </a:t>
            </a:r>
            <a:r>
              <a:rPr lang="ru-RU" u="sng" dirty="0" err="1">
                <a:solidFill>
                  <a:srgbClr val="FF0000"/>
                </a:solidFill>
              </a:rPr>
              <a:t>Лоурі</a:t>
            </a:r>
            <a:r>
              <a:rPr lang="ru-RU" u="sng" dirty="0">
                <a:solidFill>
                  <a:srgbClr val="FF0000"/>
                </a:solidFill>
              </a:rPr>
              <a:t>, 1923 р.: </a:t>
            </a:r>
          </a:p>
          <a:p>
            <a:pPr algn="ctr" eaLnBrk="1" hangingPunct="1"/>
            <a:r>
              <a:rPr lang="ru-RU" dirty="0" err="1"/>
              <a:t>К-та↔Н</a:t>
            </a:r>
            <a:r>
              <a:rPr lang="ru-RU" baseline="30000" dirty="0"/>
              <a:t>+</a:t>
            </a:r>
            <a:r>
              <a:rPr lang="ru-RU" dirty="0"/>
              <a:t>+основа</a:t>
            </a:r>
          </a:p>
          <a:p>
            <a:pPr eaLnBrk="1" hangingPunct="1"/>
            <a:r>
              <a:rPr lang="ru-RU" b="1" dirty="0" err="1">
                <a:solidFill>
                  <a:srgbClr val="FF0000"/>
                </a:solidFill>
              </a:rPr>
              <a:t>кислоти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дисоціюють</a:t>
            </a:r>
            <a:r>
              <a:rPr lang="ru-RU" dirty="0"/>
              <a:t> у </a:t>
            </a:r>
            <a:r>
              <a:rPr lang="ru-RU" dirty="0" err="1"/>
              <a:t>розчині</a:t>
            </a:r>
            <a:r>
              <a:rPr lang="ru-RU" dirty="0"/>
              <a:t> з </a:t>
            </a:r>
            <a:r>
              <a:rPr lang="ru-RU" dirty="0" err="1"/>
              <a:t>утворенням</a:t>
            </a:r>
            <a:r>
              <a:rPr lang="ru-RU" dirty="0"/>
              <a:t> </a:t>
            </a:r>
            <a:r>
              <a:rPr lang="ru-RU" dirty="0">
                <a:solidFill>
                  <a:srgbClr val="990000"/>
                </a:solidFill>
              </a:rPr>
              <a:t>Н</a:t>
            </a:r>
            <a:r>
              <a:rPr lang="ru-RU" baseline="30000" dirty="0">
                <a:solidFill>
                  <a:srgbClr val="990000"/>
                </a:solidFill>
              </a:rPr>
              <a:t>+</a:t>
            </a:r>
            <a:r>
              <a:rPr lang="ru-RU" u="sng" dirty="0"/>
              <a:t> (</a:t>
            </a:r>
            <a:r>
              <a:rPr lang="ru-RU" u="sng" dirty="0" err="1">
                <a:solidFill>
                  <a:srgbClr val="990000"/>
                </a:solidFill>
              </a:rPr>
              <a:t>донори</a:t>
            </a:r>
            <a:r>
              <a:rPr lang="ru-RU" u="sng" dirty="0">
                <a:solidFill>
                  <a:srgbClr val="990000"/>
                </a:solidFill>
              </a:rPr>
              <a:t> </a:t>
            </a:r>
            <a:r>
              <a:rPr lang="ru-RU" u="sng" dirty="0" err="1">
                <a:solidFill>
                  <a:srgbClr val="990000"/>
                </a:solidFill>
              </a:rPr>
              <a:t>протонів</a:t>
            </a:r>
            <a:r>
              <a:rPr lang="ru-RU" u="sng" dirty="0"/>
              <a:t>), </a:t>
            </a:r>
            <a:r>
              <a:rPr lang="ru-RU" dirty="0"/>
              <a:t>а </a:t>
            </a:r>
            <a:r>
              <a:rPr lang="ru-RU" b="1" dirty="0" err="1">
                <a:solidFill>
                  <a:srgbClr val="FF0000"/>
                </a:solidFill>
              </a:rPr>
              <a:t>основи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здатні</a:t>
            </a:r>
            <a:r>
              <a:rPr lang="ru-RU" dirty="0"/>
              <a:t> </a:t>
            </a:r>
            <a:r>
              <a:rPr lang="ru-RU" dirty="0" err="1"/>
              <a:t>приєднувати</a:t>
            </a:r>
            <a:r>
              <a:rPr lang="ru-RU" dirty="0"/>
              <a:t> протон </a:t>
            </a:r>
            <a:r>
              <a:rPr lang="ru-RU" u="sng" dirty="0"/>
              <a:t>(</a:t>
            </a:r>
            <a:r>
              <a:rPr lang="ru-RU" u="sng" dirty="0" err="1">
                <a:solidFill>
                  <a:srgbClr val="FF0000"/>
                </a:solidFill>
              </a:rPr>
              <a:t>акцептори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протонів</a:t>
            </a:r>
            <a:r>
              <a:rPr lang="ru-RU" u="sng" dirty="0"/>
              <a:t>)</a:t>
            </a:r>
          </a:p>
          <a:p>
            <a:pPr eaLnBrk="1" hangingPunct="1"/>
            <a:r>
              <a:rPr lang="ru-RU" dirty="0"/>
              <a:t>СН</a:t>
            </a:r>
            <a:r>
              <a:rPr lang="ru-RU" baseline="-25000" dirty="0"/>
              <a:t>3</a:t>
            </a:r>
            <a:r>
              <a:rPr lang="ru-RU" dirty="0"/>
              <a:t>СООН</a:t>
            </a:r>
            <a:r>
              <a:rPr lang="en-US" dirty="0"/>
              <a:t> + H</a:t>
            </a:r>
            <a:r>
              <a:rPr lang="en-US" baseline="-25000" dirty="0"/>
              <a:t>2</a:t>
            </a:r>
            <a:r>
              <a:rPr lang="en-US" dirty="0"/>
              <a:t>O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H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30000" dirty="0"/>
              <a:t>+</a:t>
            </a:r>
            <a:r>
              <a:rPr lang="en-US" dirty="0"/>
              <a:t> +</a:t>
            </a:r>
            <a:r>
              <a:rPr lang="ru-RU" dirty="0"/>
              <a:t>СН</a:t>
            </a:r>
            <a:r>
              <a:rPr lang="ru-RU" baseline="-25000" dirty="0"/>
              <a:t>3</a:t>
            </a:r>
            <a:r>
              <a:rPr lang="ru-RU" dirty="0"/>
              <a:t>СОО</a:t>
            </a:r>
            <a:r>
              <a:rPr lang="ru-RU" baseline="30000" dirty="0"/>
              <a:t>−</a:t>
            </a:r>
          </a:p>
          <a:p>
            <a:pPr eaLnBrk="1" hangingPunct="1"/>
            <a:r>
              <a:rPr lang="en-US" dirty="0"/>
              <a:t>NH</a:t>
            </a:r>
            <a:r>
              <a:rPr lang="en-US" baseline="-25000" dirty="0"/>
              <a:t>3</a:t>
            </a:r>
            <a:r>
              <a:rPr lang="en-US" dirty="0"/>
              <a:t> + H</a:t>
            </a:r>
            <a:r>
              <a:rPr lang="en-US" baseline="-25000" dirty="0"/>
              <a:t>2</a:t>
            </a:r>
            <a:r>
              <a:rPr lang="en-US" dirty="0"/>
              <a:t>O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NH</a:t>
            </a:r>
            <a:r>
              <a:rPr lang="en-US" baseline="-25000" dirty="0"/>
              <a:t>4</a:t>
            </a:r>
            <a:r>
              <a:rPr lang="en-US" baseline="30000" dirty="0"/>
              <a:t>+</a:t>
            </a:r>
            <a:r>
              <a:rPr lang="en-US" dirty="0"/>
              <a:t> + OH</a:t>
            </a:r>
            <a:r>
              <a:rPr lang="en-US" baseline="30000" dirty="0"/>
              <a:t>-</a:t>
            </a:r>
            <a:endParaRPr lang="ru-RU" baseline="30000" dirty="0"/>
          </a:p>
          <a:p>
            <a:pPr eaLnBrk="1" hangingPunct="1"/>
            <a:r>
              <a:rPr lang="ru-RU" dirty="0" err="1"/>
              <a:t>Спрощено</a:t>
            </a:r>
            <a:r>
              <a:rPr lang="ru-RU" dirty="0"/>
              <a:t>:	СН</a:t>
            </a:r>
            <a:r>
              <a:rPr lang="ru-RU" baseline="-25000" dirty="0"/>
              <a:t>3</a:t>
            </a:r>
            <a:r>
              <a:rPr lang="ru-RU" dirty="0"/>
              <a:t>СООН</a:t>
            </a:r>
            <a:r>
              <a:rPr lang="en-US" dirty="0"/>
              <a:t>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H</a:t>
            </a:r>
            <a:r>
              <a:rPr lang="en-US" baseline="30000" dirty="0"/>
              <a:t>+</a:t>
            </a:r>
            <a:r>
              <a:rPr lang="en-US" dirty="0"/>
              <a:t> +</a:t>
            </a:r>
            <a:r>
              <a:rPr lang="ru-RU" dirty="0"/>
              <a:t>СН</a:t>
            </a:r>
            <a:r>
              <a:rPr lang="ru-RU" baseline="-25000" dirty="0"/>
              <a:t>3</a:t>
            </a:r>
            <a:r>
              <a:rPr lang="ru-RU" dirty="0"/>
              <a:t>СОО</a:t>
            </a:r>
            <a:r>
              <a:rPr lang="ru-RU" baseline="30000" dirty="0"/>
              <a:t>−</a:t>
            </a:r>
          </a:p>
          <a:p>
            <a:pPr algn="ctr" eaLnBrk="1" hangingPunct="1"/>
            <a:r>
              <a:rPr lang="ru-RU" dirty="0"/>
              <a:t>  </a:t>
            </a:r>
            <a:r>
              <a:rPr lang="en-US" dirty="0"/>
              <a:t>NH</a:t>
            </a:r>
            <a:r>
              <a:rPr lang="ru-RU" baseline="-25000" dirty="0"/>
              <a:t>4</a:t>
            </a:r>
            <a:r>
              <a:rPr lang="en-US" dirty="0"/>
              <a:t>OH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NH</a:t>
            </a:r>
            <a:r>
              <a:rPr lang="ru-RU" baseline="-25000" dirty="0"/>
              <a:t>4</a:t>
            </a:r>
            <a:r>
              <a:rPr lang="ru-RU" baseline="30000" dirty="0"/>
              <a:t>+</a:t>
            </a:r>
            <a:r>
              <a:rPr lang="ru-RU" dirty="0"/>
              <a:t> + </a:t>
            </a:r>
            <a:r>
              <a:rPr lang="en-US" dirty="0"/>
              <a:t>OH</a:t>
            </a:r>
            <a:r>
              <a:rPr lang="ru-RU" baseline="30000" dirty="0"/>
              <a:t>-</a:t>
            </a:r>
          </a:p>
          <a:p>
            <a:pPr eaLnBrk="1" hangingPunct="1"/>
            <a:r>
              <a:rPr lang="ru-RU" sz="1600" dirty="0" err="1"/>
              <a:t>Константи</a:t>
            </a:r>
            <a:r>
              <a:rPr lang="ru-RU" sz="1600" dirty="0"/>
              <a:t> </a:t>
            </a:r>
            <a:r>
              <a:rPr lang="ru-RU" sz="1600" dirty="0" err="1"/>
              <a:t>рівноваги</a:t>
            </a:r>
            <a:endParaRPr lang="ru-RU" sz="1600" dirty="0"/>
          </a:p>
          <a:p>
            <a:pPr eaLnBrk="1" hangingPunct="1"/>
            <a:r>
              <a:rPr lang="ru-RU" sz="1600" dirty="0"/>
              <a:t>(</a:t>
            </a:r>
            <a:r>
              <a:rPr lang="ru-RU" sz="1600" dirty="0" err="1"/>
              <a:t>дисоціації</a:t>
            </a:r>
            <a:r>
              <a:rPr lang="ru-RU" sz="1600" dirty="0"/>
              <a:t>):</a:t>
            </a:r>
          </a:p>
          <a:p>
            <a:pPr eaLnBrk="1" hangingPunct="1"/>
            <a:r>
              <a:rPr lang="ru-RU" dirty="0"/>
              <a:t> </a:t>
            </a:r>
          </a:p>
          <a:p>
            <a:pPr eaLnBrk="1" hangingPunct="1"/>
            <a:endParaRPr lang="ru-RU" dirty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536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4176866"/>
              </p:ext>
            </p:extLst>
          </p:nvPr>
        </p:nvGraphicFramePr>
        <p:xfrm>
          <a:off x="3374231" y="6160627"/>
          <a:ext cx="2592288" cy="635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8" name="Формула" r:id="rId3" imgW="1828800" imgH="457200" progId="Equation.3">
                  <p:embed/>
                </p:oleObj>
              </mc:Choice>
              <mc:Fallback>
                <p:oleObj name="Формула" r:id="rId3" imgW="18288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4231" y="6160627"/>
                        <a:ext cx="2592288" cy="635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29" name="Формула" r:id="rId5" imgW="114151" imgH="215619" progId="Equation.3">
                  <p:embed/>
                </p:oleObj>
              </mc:Choice>
              <mc:Fallback>
                <p:oleObj name="Формула" r:id="rId5" imgW="114151" imgH="21561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467" name="Picture 107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939" y="4778662"/>
            <a:ext cx="1307320" cy="1553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87442" y="6295821"/>
            <a:ext cx="1616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І. </a:t>
            </a:r>
            <a:r>
              <a:rPr lang="ru-RU" dirty="0" err="1"/>
              <a:t>Бренстед</a:t>
            </a:r>
            <a:endParaRPr lang="ru-RU" dirty="0"/>
          </a:p>
        </p:txBody>
      </p:sp>
      <p:pic>
        <p:nvPicPr>
          <p:cNvPr id="15469" name="Picture 109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571" y="4750005"/>
            <a:ext cx="1358589" cy="161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864312" y="6328517"/>
            <a:ext cx="998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Т. </a:t>
            </a:r>
            <a:r>
              <a:rPr lang="ru-RU" dirty="0" err="1"/>
              <a:t>Лоурі</a:t>
            </a:r>
            <a:endParaRPr lang="ru-RU" dirty="0"/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7929987"/>
              </p:ext>
            </p:extLst>
          </p:nvPr>
        </p:nvGraphicFramePr>
        <p:xfrm>
          <a:off x="179512" y="6120572"/>
          <a:ext cx="3095650" cy="715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30" name="Формула" r:id="rId7" imgW="2616120" imgH="609480" progId="Equation.3">
                  <p:embed/>
                </p:oleObj>
              </mc:Choice>
              <mc:Fallback>
                <p:oleObj name="Формула" r:id="rId7" imgW="2616120" imgH="609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6120572"/>
                        <a:ext cx="3095650" cy="715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363679" y="145156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9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 b="1" dirty="0" err="1">
                <a:solidFill>
                  <a:srgbClr val="990000"/>
                </a:solidFill>
              </a:rPr>
              <a:t>Розрахунок</a:t>
            </a:r>
            <a:r>
              <a:rPr lang="ru-RU" sz="2000" b="1" dirty="0">
                <a:solidFill>
                  <a:srgbClr val="990000"/>
                </a:solidFill>
              </a:rPr>
              <a:t> рН </a:t>
            </a:r>
            <a:r>
              <a:rPr lang="ru-RU" sz="2000" b="1" dirty="0" err="1">
                <a:solidFill>
                  <a:srgbClr val="990000"/>
                </a:solidFill>
              </a:rPr>
              <a:t>розчинів</a:t>
            </a:r>
            <a:endParaRPr lang="ru-RU" sz="2000" b="1" dirty="0">
              <a:solidFill>
                <a:srgbClr val="990000"/>
              </a:solidFill>
            </a:endParaRPr>
          </a:p>
          <a:p>
            <a:pPr algn="ctr" eaLnBrk="1" hangingPunct="1"/>
            <a:r>
              <a:rPr lang="ru-RU" b="1" dirty="0"/>
              <a:t>	1. </a:t>
            </a:r>
            <a:r>
              <a:rPr lang="ru-RU" b="1" i="1" dirty="0" err="1"/>
              <a:t>Сильні</a:t>
            </a:r>
            <a:r>
              <a:rPr lang="ru-RU" b="1" i="1" dirty="0"/>
              <a:t> </a:t>
            </a:r>
            <a:r>
              <a:rPr lang="ru-RU" b="1" i="1" dirty="0" err="1"/>
              <a:t>кислоти</a:t>
            </a:r>
            <a:r>
              <a:rPr lang="ru-RU" b="1" i="1" dirty="0"/>
              <a:t> і </a:t>
            </a:r>
            <a:r>
              <a:rPr lang="ru-RU" b="1" i="1" dirty="0" err="1"/>
              <a:t>основи</a:t>
            </a:r>
            <a:r>
              <a:rPr lang="ru-RU" b="1" i="1" dirty="0"/>
              <a:t> в </a:t>
            </a:r>
            <a:r>
              <a:rPr lang="ru-RU" b="1" i="1" dirty="0" err="1"/>
              <a:t>розчині</a:t>
            </a:r>
            <a:r>
              <a:rPr lang="ru-RU" b="1" i="1" dirty="0"/>
              <a:t> </a:t>
            </a:r>
            <a:r>
              <a:rPr lang="ru-RU" b="1" i="1" dirty="0" err="1"/>
              <a:t>дисоціюють</a:t>
            </a:r>
            <a:r>
              <a:rPr lang="ru-RU" b="1" i="1" dirty="0"/>
              <a:t> практично </a:t>
            </a:r>
            <a:r>
              <a:rPr lang="ru-RU" b="1" i="1" dirty="0" err="1"/>
              <a:t>повністю</a:t>
            </a:r>
            <a:r>
              <a:rPr lang="ru-RU" b="1" i="1" dirty="0"/>
              <a:t>, тому </a:t>
            </a:r>
            <a:r>
              <a:rPr lang="ru-RU" b="1" i="1" dirty="0" err="1"/>
              <a:t>знаючи</a:t>
            </a:r>
            <a:r>
              <a:rPr lang="ru-RU" b="1" i="1" dirty="0"/>
              <a:t> </a:t>
            </a:r>
            <a:r>
              <a:rPr lang="ru-RU" b="1" i="1" dirty="0" err="1"/>
              <a:t>їх</a:t>
            </a:r>
            <a:r>
              <a:rPr lang="ru-RU" b="1" i="1" dirty="0"/>
              <a:t> </a:t>
            </a:r>
            <a:r>
              <a:rPr lang="ru-RU" b="1" i="1" dirty="0" err="1"/>
              <a:t>концентрацію</a:t>
            </a:r>
            <a:r>
              <a:rPr lang="ru-RU" b="1" i="1" dirty="0"/>
              <a:t> </a:t>
            </a:r>
            <a:r>
              <a:rPr lang="ru-RU" b="1" i="1" dirty="0" err="1"/>
              <a:t>можна</a:t>
            </a:r>
            <a:r>
              <a:rPr lang="ru-RU" b="1" i="1" dirty="0"/>
              <a:t> </a:t>
            </a:r>
            <a:r>
              <a:rPr lang="ru-RU" b="1" i="1" dirty="0" err="1"/>
              <a:t>завжди</a:t>
            </a:r>
            <a:r>
              <a:rPr lang="ru-RU" b="1" i="1" dirty="0"/>
              <a:t> </a:t>
            </a:r>
            <a:r>
              <a:rPr lang="ru-RU" b="1" i="1" dirty="0" err="1"/>
              <a:t>розрахувати</a:t>
            </a:r>
            <a:r>
              <a:rPr lang="ru-RU" b="1" i="1" dirty="0"/>
              <a:t> </a:t>
            </a:r>
            <a:r>
              <a:rPr lang="ru-RU" b="1" i="1" dirty="0" err="1"/>
              <a:t>концентрацію</a:t>
            </a:r>
            <a:r>
              <a:rPr lang="ru-RU" b="1" i="1" dirty="0"/>
              <a:t> </a:t>
            </a:r>
            <a:r>
              <a:rPr lang="ru-RU" b="1" i="1" dirty="0" err="1"/>
              <a:t>іонів</a:t>
            </a:r>
            <a:r>
              <a:rPr lang="ru-RU" b="1" i="1" dirty="0"/>
              <a:t> </a:t>
            </a:r>
            <a:r>
              <a:rPr lang="ru-RU" b="1" dirty="0">
                <a:solidFill>
                  <a:srgbClr val="000099"/>
                </a:solidFill>
              </a:rPr>
              <a:t>Н</a:t>
            </a:r>
            <a:r>
              <a:rPr lang="ru-RU" b="1" baseline="30000" dirty="0">
                <a:solidFill>
                  <a:srgbClr val="000099"/>
                </a:solidFill>
              </a:rPr>
              <a:t>+</a:t>
            </a:r>
            <a:r>
              <a:rPr lang="ru-RU" b="1" dirty="0"/>
              <a:t> і </a:t>
            </a:r>
            <a:r>
              <a:rPr lang="en-US" b="1" dirty="0">
                <a:solidFill>
                  <a:srgbClr val="000099"/>
                </a:solidFill>
              </a:rPr>
              <a:t>OH</a:t>
            </a:r>
            <a:r>
              <a:rPr lang="ru-RU" b="1" baseline="30000" dirty="0">
                <a:solidFill>
                  <a:srgbClr val="000099"/>
                </a:solidFill>
              </a:rPr>
              <a:t>-</a:t>
            </a:r>
            <a:r>
              <a:rPr lang="ru-RU" b="1" baseline="30000" dirty="0"/>
              <a:t>:</a:t>
            </a:r>
            <a:endParaRPr lang="en-US" b="1" baseline="30000" dirty="0"/>
          </a:p>
          <a:p>
            <a:pPr eaLnBrk="1" hangingPunct="1"/>
            <a:r>
              <a:rPr lang="ru-RU" b="1" dirty="0"/>
              <a:t>	 </a:t>
            </a:r>
            <a:r>
              <a:rPr lang="en-US" dirty="0"/>
              <a:t>HNO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 </a:t>
            </a:r>
            <a:r>
              <a:rPr lang="ru-RU" dirty="0"/>
              <a:t>Н</a:t>
            </a:r>
            <a:r>
              <a:rPr lang="en-US" baseline="30000" dirty="0"/>
              <a:t>+</a:t>
            </a:r>
            <a:r>
              <a:rPr lang="en-US" dirty="0"/>
              <a:t> +   NO</a:t>
            </a:r>
            <a:r>
              <a:rPr lang="en-US" baseline="-25000" dirty="0"/>
              <a:t>3</a:t>
            </a:r>
            <a:r>
              <a:rPr lang="en-US" baseline="30000" dirty="0"/>
              <a:t>-</a:t>
            </a:r>
            <a:r>
              <a:rPr lang="en-US" dirty="0"/>
              <a:t>                                </a:t>
            </a:r>
            <a:r>
              <a:rPr lang="en-US" b="1" dirty="0"/>
              <a:t> </a:t>
            </a:r>
            <a:r>
              <a:rPr lang="en-US" dirty="0" err="1"/>
              <a:t>NaOH</a:t>
            </a:r>
            <a:r>
              <a:rPr lang="en-US" dirty="0"/>
              <a:t>  </a:t>
            </a:r>
            <a:r>
              <a:rPr lang="en-US" dirty="0">
                <a:sym typeface="Symbol" pitchFamily="18" charset="2"/>
              </a:rPr>
              <a:t>   </a:t>
            </a:r>
            <a:r>
              <a:rPr lang="en-US" dirty="0"/>
              <a:t> Na</a:t>
            </a:r>
            <a:r>
              <a:rPr lang="en-US" baseline="30000" dirty="0"/>
              <a:t>+</a:t>
            </a:r>
            <a:r>
              <a:rPr lang="en-US" dirty="0"/>
              <a:t> +   OH</a:t>
            </a:r>
            <a:r>
              <a:rPr lang="en-US" baseline="30000" dirty="0"/>
              <a:t>-      </a:t>
            </a:r>
            <a:r>
              <a:rPr lang="en-US" b="1" dirty="0"/>
              <a:t>		 </a:t>
            </a:r>
            <a:r>
              <a:rPr lang="en-US" dirty="0"/>
              <a:t>0,1          0,1      0,</a:t>
            </a:r>
            <a:r>
              <a:rPr lang="ru-RU" dirty="0"/>
              <a:t>1</a:t>
            </a:r>
            <a:r>
              <a:rPr lang="en-US" dirty="0"/>
              <a:t>                                       0,1            0,1       0,1</a:t>
            </a:r>
            <a:endParaRPr lang="ru-RU" dirty="0"/>
          </a:p>
          <a:p>
            <a:pPr eaLnBrk="1" hangingPunct="1"/>
            <a:r>
              <a:rPr lang="ru-RU" b="1" dirty="0"/>
              <a:t>Тому:</a:t>
            </a:r>
          </a:p>
          <a:p>
            <a:pPr eaLnBrk="1" hangingPunct="1"/>
            <a:r>
              <a:rPr lang="ru-RU" b="1" dirty="0"/>
              <a:t>		     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Однак</a:t>
            </a:r>
            <a:r>
              <a:rPr lang="ru-RU" b="1" dirty="0"/>
              <a:t>, </a:t>
            </a:r>
            <a:r>
              <a:rPr lang="ru-RU" b="1" dirty="0" err="1"/>
              <a:t>це</a:t>
            </a:r>
            <a:r>
              <a:rPr lang="ru-RU" b="1" dirty="0"/>
              <a:t> </a:t>
            </a:r>
            <a:r>
              <a:rPr lang="ru-RU" b="1" dirty="0" err="1"/>
              <a:t>правомірно</a:t>
            </a:r>
            <a:r>
              <a:rPr lang="ru-RU" b="1" dirty="0"/>
              <a:t> </a:t>
            </a:r>
            <a:r>
              <a:rPr lang="ru-RU" b="1" dirty="0" err="1"/>
              <a:t>лише</a:t>
            </a:r>
            <a:r>
              <a:rPr lang="ru-RU" b="1" dirty="0"/>
              <a:t> для </a:t>
            </a:r>
            <a:r>
              <a:rPr lang="ru-RU" b="1" dirty="0" err="1"/>
              <a:t>розведених</a:t>
            </a:r>
            <a:r>
              <a:rPr lang="ru-RU" b="1" dirty="0"/>
              <a:t> </a:t>
            </a:r>
            <a:r>
              <a:rPr lang="ru-RU" b="1" dirty="0" err="1"/>
              <a:t>розчинів</a:t>
            </a:r>
            <a:r>
              <a:rPr lang="ru-RU" b="1" dirty="0"/>
              <a:t> (</a:t>
            </a:r>
            <a:r>
              <a:rPr lang="ru-RU" dirty="0"/>
              <a:t>10</a:t>
            </a:r>
            <a:r>
              <a:rPr lang="ru-RU" baseline="30000" dirty="0"/>
              <a:t>-2</a:t>
            </a:r>
            <a:r>
              <a:rPr lang="ru-RU" dirty="0">
                <a:sym typeface="Symbol" pitchFamily="18" charset="2"/>
              </a:rPr>
              <a:t></a:t>
            </a:r>
            <a:r>
              <a:rPr lang="ru-RU" dirty="0"/>
              <a:t>10</a:t>
            </a:r>
            <a:r>
              <a:rPr lang="ru-RU" baseline="30000" dirty="0"/>
              <a:t>-5</a:t>
            </a:r>
            <a:r>
              <a:rPr lang="ru-RU" dirty="0"/>
              <a:t> моль/л</a:t>
            </a:r>
            <a:r>
              <a:rPr lang="ru-RU" b="1" dirty="0"/>
              <a:t>) </a:t>
            </a:r>
            <a:r>
              <a:rPr lang="ru-RU" b="1" dirty="0" err="1"/>
              <a:t>сильних</a:t>
            </a:r>
            <a:r>
              <a:rPr lang="ru-RU" b="1" dirty="0"/>
              <a:t> </a:t>
            </a:r>
            <a:r>
              <a:rPr lang="ru-RU" b="1" dirty="0" err="1"/>
              <a:t>електролітів</a:t>
            </a:r>
            <a:r>
              <a:rPr lang="ru-RU" b="1" dirty="0"/>
              <a:t>.</a:t>
            </a:r>
          </a:p>
          <a:p>
            <a:pPr eaLnBrk="1" hangingPunct="1"/>
            <a:r>
              <a:rPr lang="ru-RU" b="1" dirty="0"/>
              <a:t>	Для </a:t>
            </a:r>
            <a:r>
              <a:rPr lang="ru-RU" b="1" dirty="0" err="1"/>
              <a:t>концентрованих</a:t>
            </a:r>
            <a:r>
              <a:rPr lang="ru-RU" b="1" dirty="0"/>
              <a:t> </a:t>
            </a:r>
            <a:r>
              <a:rPr lang="ru-RU" b="1" dirty="0" err="1"/>
              <a:t>розчинів</a:t>
            </a:r>
            <a:r>
              <a:rPr lang="ru-RU" b="1" dirty="0"/>
              <a:t> при </a:t>
            </a:r>
            <a:r>
              <a:rPr lang="ru-RU" b="1" dirty="0" err="1"/>
              <a:t>розрахунках</a:t>
            </a:r>
            <a:r>
              <a:rPr lang="ru-RU" b="1" dirty="0"/>
              <a:t> рН і </a:t>
            </a:r>
            <a:r>
              <a:rPr lang="ru-RU" b="1" dirty="0" err="1"/>
              <a:t>рОН</a:t>
            </a:r>
            <a:r>
              <a:rPr lang="ru-RU" b="1" dirty="0"/>
              <a:t> </a:t>
            </a:r>
            <a:r>
              <a:rPr lang="ru-RU" b="1" dirty="0" err="1"/>
              <a:t>слід</a:t>
            </a:r>
            <a:r>
              <a:rPr lang="ru-RU" b="1" dirty="0"/>
              <a:t> </a:t>
            </a:r>
            <a:r>
              <a:rPr lang="ru-RU" b="1" dirty="0" err="1"/>
              <a:t>використовувати</a:t>
            </a:r>
            <a:r>
              <a:rPr lang="ru-RU" b="1" dirty="0"/>
              <a:t> </a:t>
            </a:r>
            <a:r>
              <a:rPr lang="ru-RU" b="1" dirty="0" err="1"/>
              <a:t>значення</a:t>
            </a:r>
            <a:r>
              <a:rPr lang="ru-RU" b="1" dirty="0"/>
              <a:t> </a:t>
            </a:r>
            <a:r>
              <a:rPr lang="ru-RU" b="1" dirty="0" err="1"/>
              <a:t>активності</a:t>
            </a:r>
            <a:r>
              <a:rPr lang="ru-RU" b="1" dirty="0"/>
              <a:t> (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1" dirty="0"/>
              <a:t>) </a:t>
            </a:r>
            <a:r>
              <a:rPr lang="ru-RU" b="1" dirty="0" err="1"/>
              <a:t>іонів</a:t>
            </a:r>
            <a:r>
              <a:rPr lang="ru-RU" b="1" dirty="0"/>
              <a:t> Н</a:t>
            </a:r>
            <a:r>
              <a:rPr lang="ru-RU" b="1" baseline="30000" dirty="0"/>
              <a:t>+</a:t>
            </a:r>
            <a:r>
              <a:rPr lang="ru-RU" b="1" dirty="0"/>
              <a:t> і </a:t>
            </a:r>
            <a:r>
              <a:rPr lang="en-US" b="1" dirty="0"/>
              <a:t>OH</a:t>
            </a:r>
            <a:r>
              <a:rPr lang="ru-RU" b="1" baseline="30000" dirty="0"/>
              <a:t>-</a:t>
            </a:r>
            <a:r>
              <a:rPr lang="ru-RU" b="1" dirty="0"/>
              <a:t>:             ,                     :</a:t>
            </a:r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ru-RU" b="1" dirty="0"/>
          </a:p>
          <a:p>
            <a:pPr eaLnBrk="1" hangingPunct="1"/>
            <a:endParaRPr lang="en-US" b="1" dirty="0"/>
          </a:p>
          <a:p>
            <a:pPr eaLnBrk="1" hangingPunct="1"/>
            <a:r>
              <a:rPr lang="ru-RU" b="1" dirty="0"/>
              <a:t>                </a:t>
            </a:r>
            <a:endParaRPr lang="en-US" b="1" dirty="0"/>
          </a:p>
          <a:p>
            <a:pPr eaLnBrk="1" hangingPunct="1"/>
            <a:r>
              <a:rPr lang="en-US" b="1" dirty="0"/>
              <a:t>                         </a:t>
            </a:r>
            <a:r>
              <a:rPr lang="ru-RU" b="1" dirty="0"/>
              <a:t> і                  - </a:t>
            </a:r>
            <a:r>
              <a:rPr lang="ru-RU" b="1" dirty="0" err="1"/>
              <a:t>коефіцієнти</a:t>
            </a:r>
            <a:r>
              <a:rPr lang="ru-RU" b="1" dirty="0"/>
              <a:t> </a:t>
            </a:r>
            <a:r>
              <a:rPr lang="ru-RU" b="1" dirty="0" err="1"/>
              <a:t>активності</a:t>
            </a:r>
            <a:endParaRPr lang="uk-UA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Фізичне</a:t>
            </a:r>
            <a:r>
              <a:rPr lang="ru-RU" b="1" dirty="0"/>
              <a:t> </a:t>
            </a:r>
            <a:r>
              <a:rPr lang="ru-RU" b="1" dirty="0" err="1"/>
              <a:t>значення</a:t>
            </a:r>
            <a:r>
              <a:rPr lang="ru-RU" b="1" dirty="0"/>
              <a:t> </a:t>
            </a:r>
            <a:r>
              <a:rPr lang="ru-RU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b="1" dirty="0">
                <a:solidFill>
                  <a:srgbClr val="0000CC"/>
                </a:solidFill>
              </a:rPr>
              <a:t>:</a:t>
            </a:r>
            <a:r>
              <a:rPr lang="ru-RU" b="1" dirty="0"/>
              <a:t> </a:t>
            </a:r>
            <a:r>
              <a:rPr lang="ru-RU" b="1" dirty="0" err="1"/>
              <a:t>це</a:t>
            </a:r>
            <a:r>
              <a:rPr lang="ru-RU" b="1" dirty="0"/>
              <a:t> реальна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ефективна</a:t>
            </a:r>
            <a:r>
              <a:rPr lang="ru-RU" b="1" dirty="0"/>
              <a:t> </a:t>
            </a:r>
            <a:r>
              <a:rPr lang="ru-RU" b="1" dirty="0" err="1"/>
              <a:t>концентрація</a:t>
            </a:r>
            <a:r>
              <a:rPr lang="ru-RU" b="1" dirty="0"/>
              <a:t>.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746017"/>
              </p:ext>
            </p:extLst>
          </p:nvPr>
        </p:nvGraphicFramePr>
        <p:xfrm>
          <a:off x="1581150" y="1844675"/>
          <a:ext cx="179070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68" name="Уравнение" r:id="rId3" imgW="876240" imgH="279360" progId="Equation.3">
                  <p:embed/>
                </p:oleObj>
              </mc:Choice>
              <mc:Fallback>
                <p:oleObj name="Уравнение" r:id="rId3" imgW="876240" imgH="2793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1150" y="1844675"/>
                        <a:ext cx="1790700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961374"/>
              </p:ext>
            </p:extLst>
          </p:nvPr>
        </p:nvGraphicFramePr>
        <p:xfrm>
          <a:off x="5556250" y="1773238"/>
          <a:ext cx="2000250" cy="52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69" name="Уравнение" r:id="rId5" imgW="1041120" imgH="279360" progId="Equation.3">
                  <p:embed/>
                </p:oleObj>
              </mc:Choice>
              <mc:Fallback>
                <p:oleObj name="Уравнение" r:id="rId5" imgW="1041120" imgH="2793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0" y="1773238"/>
                        <a:ext cx="2000250" cy="528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6" name="Object 7"/>
          <p:cNvGraphicFramePr>
            <a:graphicFrameLocks noChangeAspect="1"/>
          </p:cNvGraphicFramePr>
          <p:nvPr/>
        </p:nvGraphicFramePr>
        <p:xfrm>
          <a:off x="6659563" y="3429000"/>
          <a:ext cx="6048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70" name="Формула" r:id="rId7" imgW="266469" imgH="241091" progId="Equation.3">
                  <p:embed/>
                </p:oleObj>
              </mc:Choice>
              <mc:Fallback>
                <p:oleObj name="Формула" r:id="rId7" imgW="266469" imgH="241091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3429000"/>
                        <a:ext cx="60483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1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3312256"/>
              </p:ext>
            </p:extLst>
          </p:nvPr>
        </p:nvGraphicFramePr>
        <p:xfrm>
          <a:off x="7812088" y="3429000"/>
          <a:ext cx="719137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71" name="Формула" r:id="rId9" imgW="317160" imgH="241200" progId="Equation.3">
                  <p:embed/>
                </p:oleObj>
              </mc:Choice>
              <mc:Fallback>
                <p:oleObj name="Формула" r:id="rId9" imgW="31716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3429000"/>
                        <a:ext cx="719137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9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0" name="Object 11"/>
          <p:cNvGraphicFramePr>
            <a:graphicFrameLocks noChangeAspect="1"/>
          </p:cNvGraphicFramePr>
          <p:nvPr/>
        </p:nvGraphicFramePr>
        <p:xfrm>
          <a:off x="2843213" y="4076700"/>
          <a:ext cx="36131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72" name="Формула" r:id="rId11" imgW="2387600" imgH="355600" progId="Equation.3">
                  <p:embed/>
                </p:oleObj>
              </mc:Choice>
              <mc:Fallback>
                <p:oleObj name="Формула" r:id="rId11" imgW="2387600" imgH="355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4076700"/>
                        <a:ext cx="361315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1" name="Rectangle 14"/>
          <p:cNvSpPr>
            <a:spLocks noChangeArrowheads="1"/>
          </p:cNvSpPr>
          <p:nvPr/>
        </p:nvSpPr>
        <p:spPr bwMode="auto">
          <a:xfrm>
            <a:off x="0" y="3252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2" name="Object 13"/>
          <p:cNvGraphicFramePr>
            <a:graphicFrameLocks noChangeAspect="1"/>
          </p:cNvGraphicFramePr>
          <p:nvPr/>
        </p:nvGraphicFramePr>
        <p:xfrm>
          <a:off x="2555875" y="5013325"/>
          <a:ext cx="444817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73" name="Формула" r:id="rId13" imgW="2946400" imgH="355600" progId="Equation.3">
                  <p:embed/>
                </p:oleObj>
              </mc:Choice>
              <mc:Fallback>
                <p:oleObj name="Формула" r:id="rId13" imgW="2946400" imgH="355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5013325"/>
                        <a:ext cx="444817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3" name="Rectangle 16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4" name="Object 15"/>
          <p:cNvGraphicFramePr>
            <a:graphicFrameLocks noChangeAspect="1"/>
          </p:cNvGraphicFramePr>
          <p:nvPr/>
        </p:nvGraphicFramePr>
        <p:xfrm>
          <a:off x="900113" y="5734050"/>
          <a:ext cx="587375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74" name="Формула" r:id="rId15" imgW="266469" imgH="241091" progId="Equation.3">
                  <p:embed/>
                </p:oleObj>
              </mc:Choice>
              <mc:Fallback>
                <p:oleObj name="Формула" r:id="rId15" imgW="266469" imgH="241091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5734050"/>
                        <a:ext cx="587375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5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7426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8969319"/>
              </p:ext>
            </p:extLst>
          </p:nvPr>
        </p:nvGraphicFramePr>
        <p:xfrm>
          <a:off x="2123728" y="5805264"/>
          <a:ext cx="6842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75" name="Формула" r:id="rId17" imgW="317225" imgH="241091" progId="Equation.3">
                  <p:embed/>
                </p:oleObj>
              </mc:Choice>
              <mc:Fallback>
                <p:oleObj name="Формула" r:id="rId17" imgW="317225" imgH="241091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5805264"/>
                        <a:ext cx="6842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339" name="Picture 135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798" y="8143"/>
            <a:ext cx="7620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201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Існують</a:t>
            </a:r>
            <a:r>
              <a:rPr lang="ru-RU" b="1" dirty="0"/>
              <a:t> </a:t>
            </a:r>
            <a:r>
              <a:rPr lang="ru-RU" b="1" dirty="0" err="1"/>
              <a:t>взаємодії</a:t>
            </a:r>
            <a:r>
              <a:rPr lang="ru-RU" b="1" dirty="0"/>
              <a:t> </a:t>
            </a:r>
            <a:r>
              <a:rPr lang="ru-RU" b="1" dirty="0" err="1"/>
              <a:t>між</a:t>
            </a:r>
            <a:r>
              <a:rPr lang="ru-RU" b="1" dirty="0"/>
              <a:t> </a:t>
            </a:r>
            <a:r>
              <a:rPr lang="ru-RU" b="1" dirty="0" err="1"/>
              <a:t>іонами</a:t>
            </a:r>
            <a:r>
              <a:rPr lang="ru-RU" b="1" dirty="0"/>
              <a:t>. </a:t>
            </a:r>
            <a:r>
              <a:rPr lang="ru-RU" b="1" dirty="0" err="1"/>
              <a:t>Загальна</a:t>
            </a:r>
            <a:r>
              <a:rPr lang="ru-RU" b="1" dirty="0"/>
              <a:t> </a:t>
            </a:r>
            <a:r>
              <a:rPr lang="ru-RU" b="1" dirty="0" err="1"/>
              <a:t>інтенсивність</a:t>
            </a:r>
            <a:r>
              <a:rPr lang="ru-RU" b="1" dirty="0"/>
              <a:t> </a:t>
            </a:r>
            <a:r>
              <a:rPr lang="ru-RU" b="1" dirty="0" err="1"/>
              <a:t>межіонних</a:t>
            </a:r>
            <a:r>
              <a:rPr lang="ru-RU" b="1" dirty="0"/>
              <a:t> </a:t>
            </a:r>
            <a:r>
              <a:rPr lang="ru-RU" b="1" dirty="0" err="1"/>
              <a:t>взаємодій</a:t>
            </a:r>
            <a:r>
              <a:rPr lang="ru-RU" b="1" dirty="0"/>
              <a:t> </a:t>
            </a:r>
            <a:r>
              <a:rPr lang="ru-RU" b="1" dirty="0" err="1"/>
              <a:t>характеризується</a:t>
            </a:r>
            <a:r>
              <a:rPr lang="ru-RU" b="1" dirty="0"/>
              <a:t> </a:t>
            </a:r>
            <a:r>
              <a:rPr lang="ru-RU" b="1" dirty="0" err="1"/>
              <a:t>іонною</a:t>
            </a:r>
            <a:r>
              <a:rPr lang="ru-RU" b="1" dirty="0"/>
              <a:t> силою </a:t>
            </a:r>
            <a:r>
              <a:rPr lang="ru-RU" b="1" dirty="0" err="1"/>
              <a:t>розчину</a:t>
            </a:r>
            <a:r>
              <a:rPr lang="ru-RU" b="1" dirty="0"/>
              <a:t> (</a:t>
            </a:r>
            <a:r>
              <a:rPr lang="en-US" b="1" dirty="0"/>
              <a:t>I</a:t>
            </a:r>
            <a:r>
              <a:rPr lang="ru-RU" b="1" dirty="0"/>
              <a:t>):</a:t>
            </a:r>
          </a:p>
          <a:p>
            <a:pPr eaLnBrk="1" hangingPunct="1"/>
            <a:r>
              <a:rPr lang="ru-RU" b="1" dirty="0"/>
              <a:t>	                                     </a:t>
            </a:r>
            <a:r>
              <a:rPr lang="ru-RU" sz="2400" b="1" dirty="0"/>
              <a:t> </a:t>
            </a:r>
            <a:r>
              <a:rPr lang="uk-UA" sz="2400" b="1" dirty="0"/>
              <a:t>І</a:t>
            </a:r>
            <a:r>
              <a:rPr lang="uk-UA" b="1" dirty="0"/>
              <a:t> =</a:t>
            </a:r>
            <a:endParaRPr lang="ru-RU" b="1" dirty="0"/>
          </a:p>
          <a:p>
            <a:pPr eaLnBrk="1" hangingPunct="1"/>
            <a:r>
              <a:rPr lang="ru-RU" b="1" dirty="0"/>
              <a:t>	</a:t>
            </a:r>
          </a:p>
          <a:p>
            <a:pPr eaLnBrk="1" hangingPunct="1"/>
            <a:r>
              <a:rPr lang="ru-RU" b="1" dirty="0"/>
              <a:t>	</a:t>
            </a:r>
            <a:r>
              <a:rPr lang="en-US" b="1" i="1" dirty="0"/>
              <a:t>C</a:t>
            </a:r>
            <a:r>
              <a:rPr lang="en-US" b="1" i="1" baseline="-25000" dirty="0"/>
              <a:t>i</a:t>
            </a:r>
            <a:r>
              <a:rPr lang="ru-RU" b="1" dirty="0"/>
              <a:t> і </a:t>
            </a:r>
            <a:r>
              <a:rPr lang="en-US" b="1" i="1" dirty="0" err="1"/>
              <a:t>Z</a:t>
            </a:r>
            <a:r>
              <a:rPr lang="en-US" b="1" i="1" baseline="-25000" dirty="0" err="1"/>
              <a:t>i</a:t>
            </a:r>
            <a:r>
              <a:rPr lang="ru-RU" b="1" baseline="-25000" dirty="0"/>
              <a:t> </a:t>
            </a:r>
            <a:r>
              <a:rPr lang="ru-RU" b="1" dirty="0"/>
              <a:t>– </a:t>
            </a:r>
            <a:r>
              <a:rPr lang="ru-RU" b="1" dirty="0" err="1"/>
              <a:t>концентрація</a:t>
            </a:r>
            <a:r>
              <a:rPr lang="ru-RU" b="1" dirty="0"/>
              <a:t> і заряд </a:t>
            </a:r>
            <a:r>
              <a:rPr lang="ru-RU" b="1" dirty="0" err="1"/>
              <a:t>іона</a:t>
            </a:r>
            <a:r>
              <a:rPr lang="ru-RU" b="1" dirty="0"/>
              <a:t> в </a:t>
            </a:r>
            <a:r>
              <a:rPr lang="ru-RU" b="1" dirty="0" err="1"/>
              <a:t>електроліті</a:t>
            </a:r>
            <a:r>
              <a:rPr lang="ru-RU" b="1" dirty="0"/>
              <a:t>.</a:t>
            </a:r>
          </a:p>
          <a:p>
            <a:pPr eaLnBrk="1" hangingPunct="1"/>
            <a:r>
              <a:rPr lang="ru-RU" b="1" dirty="0">
                <a:solidFill>
                  <a:srgbClr val="800000"/>
                </a:solidFill>
              </a:rPr>
              <a:t>	</a:t>
            </a:r>
            <a:r>
              <a:rPr lang="ru-RU" b="1" dirty="0" err="1">
                <a:solidFill>
                  <a:srgbClr val="800000"/>
                </a:solidFill>
              </a:rPr>
              <a:t>Іонна</a:t>
            </a:r>
            <a:r>
              <a:rPr lang="ru-RU" b="1" dirty="0">
                <a:solidFill>
                  <a:srgbClr val="800000"/>
                </a:solidFill>
              </a:rPr>
              <a:t> сила </a:t>
            </a:r>
            <a:r>
              <a:rPr lang="ru-RU" b="1" dirty="0" err="1">
                <a:solidFill>
                  <a:srgbClr val="800000"/>
                </a:solidFill>
              </a:rPr>
              <a:t>плазми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крові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людини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близька</a:t>
            </a:r>
            <a:r>
              <a:rPr lang="ru-RU" b="1" dirty="0">
                <a:solidFill>
                  <a:srgbClr val="800000"/>
                </a:solidFill>
              </a:rPr>
              <a:t> до 0,15 моль/л !!!</a:t>
            </a:r>
            <a:endParaRPr lang="ru-RU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Відповідно</a:t>
            </a:r>
            <a:r>
              <a:rPr lang="ru-RU" b="1" dirty="0"/>
              <a:t> до </a:t>
            </a:r>
            <a:r>
              <a:rPr lang="ru-RU" b="1" dirty="0" err="1"/>
              <a:t>теорії</a:t>
            </a:r>
            <a:r>
              <a:rPr lang="ru-RU" b="1" dirty="0"/>
              <a:t> Дебая - Хюккеля, (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сумарна</a:t>
            </a:r>
            <a:r>
              <a:rPr lang="ru-RU" b="1" dirty="0"/>
              <a:t> </a:t>
            </a:r>
            <a:r>
              <a:rPr lang="ru-RU" b="1" dirty="0" err="1"/>
              <a:t>концентрація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 у водному </a:t>
            </a:r>
            <a:r>
              <a:rPr lang="ru-RU" b="1" dirty="0" err="1"/>
              <a:t>розчині</a:t>
            </a:r>
            <a:r>
              <a:rPr lang="ru-RU" b="1" dirty="0"/>
              <a:t> не </a:t>
            </a:r>
            <a:r>
              <a:rPr lang="ru-RU" b="1" dirty="0" err="1"/>
              <a:t>перевищує</a:t>
            </a:r>
            <a:r>
              <a:rPr lang="ru-RU" b="1" dirty="0"/>
              <a:t> </a:t>
            </a:r>
            <a:r>
              <a:rPr lang="ru-RU" dirty="0"/>
              <a:t>0,01 моль/л):</a:t>
            </a:r>
          </a:p>
          <a:p>
            <a:pPr algn="ctr" eaLnBrk="1" hangingPunct="1"/>
            <a:r>
              <a:rPr lang="ru-RU" sz="2400" dirty="0">
                <a:sym typeface="Symbol" pitchFamily="18" charset="2"/>
              </a:rPr>
              <a:t></a:t>
            </a:r>
            <a:r>
              <a:rPr lang="ru-RU" sz="2000" dirty="0"/>
              <a:t>± = -0,5∙(</a:t>
            </a:r>
            <a:r>
              <a:rPr lang="en-US" sz="2000" dirty="0"/>
              <a:t>Z</a:t>
            </a:r>
            <a:r>
              <a:rPr lang="ru-RU" sz="2000" baseline="30000" dirty="0"/>
              <a:t>2</a:t>
            </a:r>
            <a:r>
              <a:rPr lang="ru-RU" sz="2000" dirty="0"/>
              <a:t>)</a:t>
            </a:r>
            <a:r>
              <a:rPr lang="ru-RU" sz="2000" b="1" dirty="0"/>
              <a:t> ∙ </a:t>
            </a:r>
            <a:endParaRPr lang="en-US" sz="2000" b="1" dirty="0"/>
          </a:p>
          <a:p>
            <a:pPr eaLnBrk="1" hangingPunct="1"/>
            <a:r>
              <a:rPr lang="ru-RU" b="1" dirty="0"/>
              <a:t>	</a:t>
            </a:r>
            <a:r>
              <a:rPr lang="en-US" b="1" dirty="0"/>
              <a:t>Z</a:t>
            </a:r>
            <a:r>
              <a:rPr lang="ru-RU" b="1" dirty="0"/>
              <a:t> – </a:t>
            </a:r>
            <a:r>
              <a:rPr lang="ru-RU" b="1" dirty="0" err="1"/>
              <a:t>величини</a:t>
            </a:r>
            <a:r>
              <a:rPr lang="ru-RU" b="1" dirty="0"/>
              <a:t> </a:t>
            </a:r>
            <a:r>
              <a:rPr lang="ru-RU" b="1" dirty="0" err="1"/>
              <a:t>зарядів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 без </a:t>
            </a:r>
            <a:r>
              <a:rPr lang="ru-RU" b="1" dirty="0" err="1"/>
              <a:t>урахування</a:t>
            </a:r>
            <a:r>
              <a:rPr lang="ru-RU" b="1" dirty="0"/>
              <a:t> знаку</a:t>
            </a:r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Іонну</a:t>
            </a:r>
            <a:r>
              <a:rPr lang="ru-RU" b="1" dirty="0"/>
              <a:t> силу </a:t>
            </a:r>
            <a:r>
              <a:rPr lang="ru-RU" b="1" dirty="0" err="1"/>
              <a:t>розчину</a:t>
            </a:r>
            <a:r>
              <a:rPr lang="ru-RU" b="1" dirty="0"/>
              <a:t> </a:t>
            </a:r>
            <a:r>
              <a:rPr lang="ru-RU" b="1" dirty="0" err="1"/>
              <a:t>потрібно</a:t>
            </a:r>
            <a:r>
              <a:rPr lang="ru-RU" b="1" dirty="0"/>
              <a:t> </a:t>
            </a:r>
            <a:r>
              <a:rPr lang="ru-RU" b="1" dirty="0" err="1"/>
              <a:t>завжди</a:t>
            </a:r>
            <a:r>
              <a:rPr lang="ru-RU" b="1" dirty="0"/>
              <a:t> </a:t>
            </a:r>
            <a:r>
              <a:rPr lang="ru-RU" b="1" dirty="0" err="1"/>
              <a:t>враховувати</a:t>
            </a:r>
            <a:r>
              <a:rPr lang="ru-RU" b="1" dirty="0"/>
              <a:t>, особливо в </a:t>
            </a:r>
            <a:r>
              <a:rPr lang="ru-RU" b="1" dirty="0" err="1"/>
              <a:t>біологічних</a:t>
            </a:r>
            <a:r>
              <a:rPr lang="ru-RU" b="1" dirty="0"/>
              <a:t> </a:t>
            </a:r>
            <a:r>
              <a:rPr lang="ru-RU" b="1" dirty="0" err="1"/>
              <a:t>експериментах</a:t>
            </a:r>
            <a:r>
              <a:rPr lang="ru-RU" b="1" dirty="0"/>
              <a:t>, тому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ця</a:t>
            </a:r>
            <a:r>
              <a:rPr lang="ru-RU" b="1" dirty="0"/>
              <a:t> характеристика </a:t>
            </a:r>
            <a:r>
              <a:rPr lang="ru-RU" b="1" dirty="0" err="1"/>
              <a:t>показує</a:t>
            </a:r>
            <a:r>
              <a:rPr lang="ru-RU" b="1" dirty="0"/>
              <a:t> </a:t>
            </a:r>
            <a:r>
              <a:rPr lang="ru-RU" b="1" dirty="0" err="1"/>
              <a:t>сумарний</a:t>
            </a:r>
            <a:r>
              <a:rPr lang="ru-RU" b="1" dirty="0"/>
              <a:t> </a:t>
            </a:r>
            <a:r>
              <a:rPr lang="ru-RU" b="1" dirty="0" err="1"/>
              <a:t>електростатичний</a:t>
            </a:r>
            <a:r>
              <a:rPr lang="ru-RU" b="1" dirty="0"/>
              <a:t> </a:t>
            </a:r>
            <a:r>
              <a:rPr lang="ru-RU" b="1" dirty="0" err="1"/>
              <a:t>внесок</a:t>
            </a:r>
            <a:r>
              <a:rPr lang="ru-RU" b="1" dirty="0"/>
              <a:t> </a:t>
            </a:r>
            <a:r>
              <a:rPr lang="ru-RU" b="1" dirty="0" err="1"/>
              <a:t>всіх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. 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>
                <a:solidFill>
                  <a:srgbClr val="000099"/>
                </a:solidFill>
              </a:rPr>
              <a:t>2.</a:t>
            </a:r>
            <a:r>
              <a:rPr lang="ru-RU" b="1" dirty="0"/>
              <a:t> </a:t>
            </a:r>
            <a:r>
              <a:rPr lang="ru-RU" b="1" dirty="0" err="1">
                <a:solidFill>
                  <a:srgbClr val="000099"/>
                </a:solidFill>
              </a:rPr>
              <a:t>Слабкі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err="1">
                <a:solidFill>
                  <a:srgbClr val="000099"/>
                </a:solidFill>
              </a:rPr>
              <a:t>кислоти</a:t>
            </a:r>
            <a:r>
              <a:rPr lang="ru-RU" b="1" dirty="0">
                <a:solidFill>
                  <a:srgbClr val="000099"/>
                </a:solidFill>
              </a:rPr>
              <a:t> і </a:t>
            </a:r>
            <a:r>
              <a:rPr lang="ru-RU" b="1" dirty="0" err="1">
                <a:solidFill>
                  <a:srgbClr val="000099"/>
                </a:solidFill>
              </a:rPr>
              <a:t>основи</a:t>
            </a:r>
            <a:r>
              <a:rPr lang="ru-RU" b="1" dirty="0">
                <a:solidFill>
                  <a:srgbClr val="000099"/>
                </a:solidFill>
              </a:rPr>
              <a:t>.</a:t>
            </a:r>
          </a:p>
          <a:p>
            <a:pPr eaLnBrk="1" hangingPunct="1"/>
            <a:r>
              <a:rPr lang="ru-RU" b="1" dirty="0">
                <a:solidFill>
                  <a:srgbClr val="000099"/>
                </a:solidFill>
              </a:rPr>
              <a:t>	</a:t>
            </a:r>
            <a:r>
              <a:rPr lang="ru-RU" b="1" dirty="0"/>
              <a:t>Для </a:t>
            </a:r>
            <a:r>
              <a:rPr lang="ru-RU" b="1" dirty="0" err="1"/>
              <a:t>розрахунку</a:t>
            </a:r>
            <a:r>
              <a:rPr lang="ru-RU" b="1" dirty="0"/>
              <a:t> </a:t>
            </a:r>
            <a:r>
              <a:rPr lang="ru-RU" b="1" dirty="0" err="1"/>
              <a:t>концентрації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 Н</a:t>
            </a:r>
            <a:r>
              <a:rPr lang="ru-RU" b="1" baseline="30000" dirty="0"/>
              <a:t>+</a:t>
            </a:r>
            <a:r>
              <a:rPr lang="ru-RU" b="1" dirty="0"/>
              <a:t> і </a:t>
            </a:r>
            <a:r>
              <a:rPr lang="en-US" b="1" dirty="0"/>
              <a:t>OH</a:t>
            </a:r>
            <a:r>
              <a:rPr lang="ru-RU" b="1" baseline="30000" dirty="0"/>
              <a:t>–</a:t>
            </a:r>
            <a:r>
              <a:rPr lang="ru-RU" b="1" dirty="0"/>
              <a:t> в </a:t>
            </a:r>
            <a:r>
              <a:rPr lang="ru-RU" b="1" dirty="0" err="1"/>
              <a:t>розчинах</a:t>
            </a:r>
            <a:r>
              <a:rPr lang="ru-RU" b="1" dirty="0"/>
              <a:t> </a:t>
            </a:r>
            <a:r>
              <a:rPr lang="ru-RU" b="1" dirty="0" err="1"/>
              <a:t>слабких</a:t>
            </a:r>
            <a:r>
              <a:rPr lang="ru-RU" b="1" dirty="0"/>
              <a:t> кислот і основ </a:t>
            </a:r>
            <a:r>
              <a:rPr lang="ru-RU" b="1" dirty="0" err="1"/>
              <a:t>використовують</a:t>
            </a:r>
            <a:r>
              <a:rPr lang="ru-RU" b="1" dirty="0"/>
              <a:t> </a:t>
            </a:r>
            <a:r>
              <a:rPr lang="ru-RU" sz="2400" b="1" dirty="0">
                <a:solidFill>
                  <a:srgbClr val="000099"/>
                </a:solidFill>
                <a:sym typeface="Symbol" pitchFamily="18" charset="2"/>
              </a:rPr>
              <a:t></a:t>
            </a:r>
            <a:r>
              <a:rPr lang="ru-RU" sz="2400" b="1" dirty="0">
                <a:solidFill>
                  <a:srgbClr val="000099"/>
                </a:solidFill>
              </a:rPr>
              <a:t> </a:t>
            </a:r>
            <a:r>
              <a:rPr lang="ru-RU" b="1" dirty="0"/>
              <a:t>- </a:t>
            </a:r>
            <a:r>
              <a:rPr lang="ru-RU" b="1" dirty="0" err="1"/>
              <a:t>ступінь</a:t>
            </a:r>
            <a:r>
              <a:rPr lang="ru-RU" b="1" dirty="0"/>
              <a:t> </a:t>
            </a:r>
            <a:r>
              <a:rPr lang="ru-RU" b="1" dirty="0" err="1"/>
              <a:t>дисоціації</a:t>
            </a:r>
            <a:r>
              <a:rPr lang="ru-RU" b="1" dirty="0"/>
              <a:t>:</a:t>
            </a:r>
          </a:p>
          <a:p>
            <a:pPr eaLnBrk="1" hangingPunct="1"/>
            <a:r>
              <a:rPr lang="ru-RU" b="1" dirty="0"/>
              <a:t>			      </a:t>
            </a:r>
            <a:r>
              <a:rPr lang="ru-RU" dirty="0"/>
              <a:t>СН</a:t>
            </a:r>
            <a:r>
              <a:rPr lang="ru-RU" baseline="-25000" dirty="0"/>
              <a:t>3</a:t>
            </a:r>
            <a:r>
              <a:rPr lang="ru-RU" dirty="0"/>
              <a:t>СООН </a:t>
            </a:r>
            <a:r>
              <a:rPr lang="en-US" b="1" dirty="0"/>
              <a:t>⇆</a:t>
            </a:r>
            <a:r>
              <a:rPr lang="ru-RU" dirty="0"/>
              <a:t> СН</a:t>
            </a:r>
            <a:r>
              <a:rPr lang="ru-RU" baseline="-25000" dirty="0"/>
              <a:t>3</a:t>
            </a:r>
            <a:r>
              <a:rPr lang="ru-RU" dirty="0"/>
              <a:t>СОО</a:t>
            </a:r>
            <a:r>
              <a:rPr lang="ru-RU" baseline="30000" dirty="0"/>
              <a:t>– </a:t>
            </a:r>
            <a:r>
              <a:rPr lang="ru-RU" dirty="0"/>
              <a:t>+ Н</a:t>
            </a:r>
            <a:r>
              <a:rPr lang="ru-RU" baseline="30000" dirty="0"/>
              <a:t>+</a:t>
            </a:r>
          </a:p>
          <a:p>
            <a:pPr eaLnBrk="1" hangingPunct="1"/>
            <a:r>
              <a:rPr lang="ru-RU" b="1" dirty="0"/>
              <a:t>                                                   </a:t>
            </a:r>
            <a:r>
              <a:rPr lang="ru-RU" dirty="0"/>
              <a:t>0,1                0,1∙</a:t>
            </a:r>
            <a:r>
              <a:rPr lang="ru-RU" dirty="0">
                <a:sym typeface="Symbol" pitchFamily="18" charset="2"/>
              </a:rPr>
              <a:t></a:t>
            </a:r>
            <a:r>
              <a:rPr lang="ru-RU" dirty="0"/>
              <a:t>         0,1∙</a:t>
            </a:r>
            <a:r>
              <a:rPr lang="ru-RU" dirty="0">
                <a:sym typeface="Symbol" pitchFamily="18" charset="2"/>
              </a:rPr>
              <a:t></a:t>
            </a:r>
          </a:p>
          <a:p>
            <a:pPr eaLnBrk="1" hangingPunct="1"/>
            <a:r>
              <a:rPr lang="ru-RU" b="1" dirty="0">
                <a:sym typeface="Symbol" pitchFamily="18" charset="2"/>
              </a:rPr>
              <a:t>	</a:t>
            </a:r>
            <a:r>
              <a:rPr lang="ru-RU" b="1" dirty="0" err="1">
                <a:sym typeface="Symbol" pitchFamily="18" charset="2"/>
              </a:rPr>
              <a:t>Відповідно</a:t>
            </a:r>
            <a:r>
              <a:rPr lang="ru-RU" b="1" dirty="0">
                <a:sym typeface="Symbol" pitchFamily="18" charset="2"/>
              </a:rPr>
              <a:t> до закону </a:t>
            </a:r>
            <a:r>
              <a:rPr lang="ru-RU" b="1" dirty="0" err="1">
                <a:sym typeface="Symbol" pitchFamily="18" charset="2"/>
              </a:rPr>
              <a:t>розведення</a:t>
            </a:r>
            <a:r>
              <a:rPr lang="ru-RU" b="1" dirty="0">
                <a:sym typeface="Symbol" pitchFamily="18" charset="2"/>
              </a:rPr>
              <a:t> </a:t>
            </a:r>
            <a:r>
              <a:rPr lang="ru-RU" b="1" dirty="0" err="1">
                <a:sym typeface="Symbol" pitchFamily="18" charset="2"/>
              </a:rPr>
              <a:t>Оствальда</a:t>
            </a:r>
            <a:r>
              <a:rPr lang="ru-RU" b="1" dirty="0">
                <a:sym typeface="Symbol" pitchFamily="18" charset="2"/>
              </a:rPr>
              <a:t>:</a:t>
            </a:r>
          </a:p>
          <a:p>
            <a:pPr algn="ctr" eaLnBrk="1" hangingPunct="1"/>
            <a:r>
              <a:rPr lang="ru-RU" sz="2400" dirty="0" err="1"/>
              <a:t>К</a:t>
            </a:r>
            <a:r>
              <a:rPr lang="ru-RU" sz="2400" baseline="-25000" dirty="0" err="1"/>
              <a:t>дис</a:t>
            </a:r>
            <a:r>
              <a:rPr lang="ru-RU" sz="2400" dirty="0"/>
              <a:t>. = С ∙ </a:t>
            </a:r>
            <a:r>
              <a:rPr lang="ru-RU" sz="2400" dirty="0">
                <a:sym typeface="Symbol" pitchFamily="18" charset="2"/>
              </a:rPr>
              <a:t></a:t>
            </a:r>
            <a:r>
              <a:rPr lang="ru-RU" sz="2400" baseline="30000" dirty="0"/>
              <a:t>2</a:t>
            </a:r>
            <a:r>
              <a:rPr lang="ru-RU" sz="2400" dirty="0"/>
              <a:t> </a:t>
            </a:r>
          </a:p>
          <a:p>
            <a:pPr algn="ctr" eaLnBrk="1" hangingPunct="1"/>
            <a:r>
              <a:rPr lang="ru-RU" b="1" dirty="0"/>
              <a:t> </a:t>
            </a:r>
          </a:p>
          <a:p>
            <a:pPr algn="ctr" eaLnBrk="1" hangingPunct="1"/>
            <a:r>
              <a:rPr lang="ru-RU" b="1" dirty="0"/>
              <a:t>	                                       </a:t>
            </a:r>
            <a:r>
              <a:rPr lang="ru-RU" sz="2400" dirty="0">
                <a:sym typeface="Symbol" pitchFamily="18" charset="2"/>
              </a:rPr>
              <a:t></a:t>
            </a:r>
            <a:r>
              <a:rPr lang="ru-RU" sz="2400" dirty="0"/>
              <a:t> </a:t>
            </a:r>
            <a:r>
              <a:rPr lang="ru-RU" dirty="0"/>
              <a:t>=</a:t>
            </a:r>
            <a:r>
              <a:rPr lang="ru-RU" b="1" dirty="0"/>
              <a:t>                                                  			</a:t>
            </a: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36" name="Object 3"/>
          <p:cNvGraphicFramePr>
            <a:graphicFrameLocks noChangeAspect="1"/>
          </p:cNvGraphicFramePr>
          <p:nvPr/>
        </p:nvGraphicFramePr>
        <p:xfrm>
          <a:off x="5435600" y="2276475"/>
          <a:ext cx="40005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91" name="Формула" r:id="rId3" imgW="241091" imgH="215713" progId="Equation.3">
                  <p:embed/>
                </p:oleObj>
              </mc:Choice>
              <mc:Fallback>
                <p:oleObj name="Формула" r:id="rId3" imgW="241091" imgH="21571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2276475"/>
                        <a:ext cx="40005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3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210461"/>
              </p:ext>
            </p:extLst>
          </p:nvPr>
        </p:nvGraphicFramePr>
        <p:xfrm>
          <a:off x="3738562" y="548680"/>
          <a:ext cx="126365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92" name="Формула" r:id="rId5" imgW="672808" imgH="393529" progId="Equation.3">
                  <p:embed/>
                </p:oleObj>
              </mc:Choice>
              <mc:Fallback>
                <p:oleObj name="Формула" r:id="rId5" imgW="672808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8562" y="548680"/>
                        <a:ext cx="1263650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4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521939"/>
              </p:ext>
            </p:extLst>
          </p:nvPr>
        </p:nvGraphicFramePr>
        <p:xfrm>
          <a:off x="4613275" y="6165850"/>
          <a:ext cx="776288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93" name="Уравнение" r:id="rId7" imgW="469800" imgH="444240" progId="Equation.3">
                  <p:embed/>
                </p:oleObj>
              </mc:Choice>
              <mc:Fallback>
                <p:oleObj name="Уравнение" r:id="rId7" imgW="469800" imgH="4442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3275" y="6165850"/>
                        <a:ext cx="776288" cy="735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604448" y="2852936"/>
            <a:ext cx="3978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4586" y="396501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458" name="Text Box 2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9144000" cy="73296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dirty="0"/>
                  <a:t> 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b="1" dirty="0" err="1"/>
                  <a:t>тоді</a:t>
                </a:r>
                <a:r>
                  <a:rPr lang="ru-RU" dirty="0"/>
                  <a:t> </a:t>
                </a:r>
                <a:r>
                  <a:rPr lang="ru-RU" sz="4000" b="1" dirty="0">
                    <a:solidFill>
                      <a:srgbClr val="990000"/>
                    </a:solidFill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/>
                        <a:ea typeface="Calibri"/>
                        <a:cs typeface="Times New Roman"/>
                      </a:rPr>
                      <m:t>рН=−</m:t>
                    </m:r>
                    <m:func>
                      <m:funcPr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lg</m:t>
                        </m:r>
                      </m:fName>
                      <m:e>
                        <m:sSub>
                          <m:sSub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Calibri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𝐶</m:t>
                            </m:r>
                          </m:e>
                          <m:sub>
                            <m:r>
                              <a:rPr lang="ru-RU" sz="2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𝑎</m:t>
                            </m:r>
                          </m:sub>
                        </m:sSub>
                      </m:e>
                    </m:func>
                    <m:r>
                      <a:rPr lang="en-US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ru-RU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∙</m:t>
                    </m:r>
                    <m:sSub>
                      <m:sSubPr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𝛼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𝑎</m:t>
                        </m:r>
                      </m:sub>
                    </m:sSub>
                    <m:r>
                      <a:rPr lang="ru-RU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 −</m:t>
                    </m:r>
                    <m:r>
                      <m:rPr>
                        <m:sty m:val="p"/>
                      </m:rPr>
                      <a:rPr lang="en-US" sz="2000">
                        <a:effectLst/>
                        <a:latin typeface="Cambria Math"/>
                        <a:ea typeface="Times New Roman"/>
                        <a:cs typeface="Times New Roman"/>
                      </a:rPr>
                      <m:t>lg</m:t>
                    </m:r>
                    <m:rad>
                      <m:radPr>
                        <m:degHide m:val="on"/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𝑎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Times New Roman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/>
                                <a:ea typeface="Times New Roman"/>
                                <a:cs typeface="Times New Roman"/>
                              </a:rPr>
                              <m:t>𝑎</m:t>
                            </m:r>
                          </m:sub>
                        </m:sSub>
                      </m:e>
                    </m:rad>
                  </m:oMath>
                </a14:m>
                <a:r>
                  <a:rPr lang="ru-RU" sz="2000" i="1" dirty="0">
                    <a:effectLst/>
                    <a:latin typeface="Times New Roman"/>
                    <a:ea typeface="Times New Roman"/>
                    <a:cs typeface="Times New Roman"/>
                  </a:rPr>
                  <a:t>=</a:t>
                </a:r>
                <a14:m>
                  <m:oMath xmlns:m="http://schemas.openxmlformats.org/officeDocument/2006/math">
                    <m:r>
                      <a:rPr lang="ru-RU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ru-RU" sz="2000">
                        <a:effectLst/>
                        <a:latin typeface="Cambria Math"/>
                        <a:ea typeface="Times New Roman"/>
                        <a:cs typeface="Times New Roman"/>
                      </a:rPr>
                      <m:t>lg</m:t>
                    </m:r>
                    <m:sSub>
                      <m:sSubPr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𝐾</m:t>
                        </m:r>
                      </m:e>
                      <m:sub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𝑎</m:t>
                        </m:r>
                      </m:sub>
                    </m:sSub>
                    <m:r>
                      <a:rPr lang="ru-RU" sz="20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ru-RU" sz="2000">
                        <a:effectLst/>
                        <a:latin typeface="Cambria Math"/>
                        <a:ea typeface="Times New Roman"/>
                        <a:cs typeface="Times New Roman"/>
                      </a:rPr>
                      <m:t>lg</m:t>
                    </m:r>
                    <m:sSub>
                      <m:sSubPr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𝐶</m:t>
                        </m:r>
                      </m:e>
                      <m:sub>
                        <m:r>
                          <a:rPr lang="ru-RU" sz="20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𝑎</m:t>
                        </m:r>
                      </m:sub>
                    </m:sSub>
                  </m:oMath>
                </a14:m>
                <a:endParaRPr lang="ru-RU" sz="4000" dirty="0">
                  <a:effectLst/>
                  <a:latin typeface="Times New Roman"/>
                  <a:ea typeface="Calibri"/>
                  <a:cs typeface="Times New Roman"/>
                </a:endParaRPr>
              </a:p>
              <a:p>
                <a:pPr eaLnBrk="1" hangingPunct="1"/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/>
                      </a:rPr>
                      <m:t>                                                              </m:t>
                    </m:r>
                    <m:r>
                      <a:rPr lang="ru-RU" sz="2000" i="1">
                        <a:latin typeface="Cambria Math"/>
                      </a:rPr>
                      <m:t>р</m:t>
                    </m:r>
                    <m:r>
                      <m:rPr>
                        <m:sty m:val="p"/>
                      </m:rPr>
                      <a:rPr lang="ru-RU" sz="2000">
                        <a:latin typeface="Cambria Math"/>
                      </a:rPr>
                      <m:t>O</m:t>
                    </m:r>
                    <m:r>
                      <a:rPr lang="ru-RU" sz="2000" i="1">
                        <a:latin typeface="Cambria Math"/>
                      </a:rPr>
                      <m:t>Н=−</m:t>
                    </m:r>
                    <m:func>
                      <m:func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lg</m:t>
                        </m:r>
                      </m:fName>
                      <m:e>
                        <m:sSub>
                          <m:sSub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0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ru-RU" sz="2000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</m:e>
                    </m:func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ru-RU" sz="2000" i="1">
                        <a:latin typeface="Cambria Math"/>
                      </a:rPr>
                      <m:t>∙</m:t>
                    </m:r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𝛼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𝑏</m:t>
                        </m:r>
                      </m:sub>
                    </m:sSub>
                    <m:r>
                      <a:rPr lang="ru-RU" sz="2000" i="1">
                        <a:latin typeface="Cambria Math"/>
                      </a:rPr>
                      <m:t>= −</m:t>
                    </m:r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lg</m:t>
                    </m:r>
                    <m:rad>
                      <m:radPr>
                        <m:degHide m:val="on"/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</m:e>
                    </m:rad>
                  </m:oMath>
                </a14:m>
                <a:r>
                  <a:rPr lang="ru-RU" sz="2000" i="1" dirty="0"/>
                  <a:t>=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ru-RU" sz="2000">
                        <a:latin typeface="Cambria Math"/>
                      </a:rPr>
                      <m:t>lg</m:t>
                    </m:r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0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ru-RU" sz="2000" i="1">
                            <a:latin typeface="Cambria Math"/>
                          </a:rPr>
                          <m:t>𝑏</m:t>
                        </m:r>
                      </m:sub>
                    </m:sSub>
                    <m:r>
                      <a:rPr lang="ru-RU" sz="20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ru-RU" sz="2000">
                        <a:latin typeface="Cambria Math"/>
                      </a:rPr>
                      <m:t>lg</m:t>
                    </m:r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0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ru-RU" sz="2000" i="1">
                            <a:latin typeface="Cambria Math"/>
                          </a:rPr>
                          <m:t>𝑏</m:t>
                        </m:r>
                      </m:sub>
                    </m:sSub>
                  </m:oMath>
                </a14:m>
                <a:endParaRPr lang="ru-RU" sz="4000" b="1" dirty="0">
                  <a:solidFill>
                    <a:srgbClr val="990000"/>
                  </a:solidFill>
                </a:endParaRPr>
              </a:p>
              <a:p>
                <a:pPr eaLnBrk="1" hangingPunct="1"/>
                <a:r>
                  <a:rPr lang="ru-RU" sz="2400" b="1" dirty="0">
                    <a:solidFill>
                      <a:srgbClr val="990000"/>
                    </a:solidFill>
                  </a:rPr>
                  <a:t>                                                              </a:t>
                </a:r>
                <a:r>
                  <a:rPr lang="ru-RU" sz="2000" dirty="0"/>
                  <a:t>рН=14-рОН</a:t>
                </a:r>
              </a:p>
              <a:p>
                <a:pPr eaLnBrk="1" hangingPunct="1"/>
                <a:r>
                  <a:rPr lang="ru-RU" b="1" dirty="0"/>
                  <a:t>	</a:t>
                </a:r>
                <a:r>
                  <a:rPr lang="ru-RU" b="1" dirty="0">
                    <a:solidFill>
                      <a:srgbClr val="000099"/>
                    </a:solidFill>
                  </a:rPr>
                  <a:t>3. </a:t>
                </a:r>
                <a:r>
                  <a:rPr lang="ru-RU" b="1" dirty="0" err="1">
                    <a:solidFill>
                      <a:srgbClr val="000099"/>
                    </a:solidFill>
                  </a:rPr>
                  <a:t>Солі</a:t>
                </a:r>
                <a:r>
                  <a:rPr lang="ru-RU" b="1" dirty="0">
                    <a:solidFill>
                      <a:srgbClr val="000099"/>
                    </a:solidFill>
                  </a:rPr>
                  <a:t>.</a:t>
                </a:r>
                <a:r>
                  <a:rPr lang="ru-RU" b="1" dirty="0"/>
                  <a:t> </a:t>
                </a:r>
              </a:p>
              <a:p>
                <a:pPr eaLnBrk="1" hangingPunct="1"/>
                <a:r>
                  <a:rPr lang="ru-RU" b="1" dirty="0"/>
                  <a:t>	</a:t>
                </a:r>
                <a:r>
                  <a:rPr lang="ru-RU" b="1" dirty="0" err="1"/>
                  <a:t>Порушення</a:t>
                </a:r>
                <a:r>
                  <a:rPr lang="ru-RU" b="1" dirty="0"/>
                  <a:t> </a:t>
                </a:r>
                <a:r>
                  <a:rPr lang="ru-RU" b="1" dirty="0" err="1"/>
                  <a:t>рівноваги</a:t>
                </a:r>
                <a:r>
                  <a:rPr lang="ru-RU" b="1" dirty="0"/>
                  <a:t> </a:t>
                </a:r>
                <a:r>
                  <a:rPr lang="ru-RU" b="1" dirty="0" err="1"/>
                  <a:t>іонізації</a:t>
                </a:r>
                <a:r>
                  <a:rPr lang="ru-RU" b="1" dirty="0"/>
                  <a:t> води (і </a:t>
                </a:r>
                <a:r>
                  <a:rPr lang="ru-RU" b="1" dirty="0" err="1"/>
                  <a:t>зсув</a:t>
                </a:r>
                <a:r>
                  <a:rPr lang="ru-RU" b="1" dirty="0"/>
                  <a:t> </a:t>
                </a:r>
                <a:r>
                  <a:rPr lang="ru-RU" b="1" dirty="0" err="1"/>
                  <a:t>іонної</a:t>
                </a:r>
                <a:r>
                  <a:rPr lang="ru-RU" b="1" dirty="0"/>
                  <a:t> </a:t>
                </a:r>
                <a:r>
                  <a:rPr lang="ru-RU" b="1" dirty="0" err="1"/>
                  <a:t>рівноваги</a:t>
                </a:r>
                <a:r>
                  <a:rPr lang="ru-RU" b="1" dirty="0"/>
                  <a:t> води (рН) </a:t>
                </a:r>
                <a:r>
                  <a:rPr lang="ru-RU" b="1" dirty="0" err="1"/>
                  <a:t>може</a:t>
                </a:r>
                <a:r>
                  <a:rPr lang="ru-RU" b="1" dirty="0"/>
                  <a:t> </a:t>
                </a:r>
                <a:r>
                  <a:rPr lang="ru-RU" b="1" dirty="0" err="1"/>
                  <a:t>відбуватися</a:t>
                </a:r>
                <a:r>
                  <a:rPr lang="ru-RU" b="1" dirty="0"/>
                  <a:t> не </a:t>
                </a:r>
                <a:r>
                  <a:rPr lang="ru-RU" b="1" dirty="0" err="1"/>
                  <a:t>тільки</a:t>
                </a:r>
                <a:r>
                  <a:rPr lang="ru-RU" b="1" dirty="0"/>
                  <a:t> при </a:t>
                </a:r>
                <a:r>
                  <a:rPr lang="ru-RU" b="1" dirty="0" err="1"/>
                  <a:t>розчиненні</a:t>
                </a:r>
                <a:r>
                  <a:rPr lang="ru-RU" b="1" dirty="0"/>
                  <a:t> в </a:t>
                </a:r>
                <a:r>
                  <a:rPr lang="ru-RU" b="1" dirty="0" err="1"/>
                  <a:t>ній</a:t>
                </a:r>
                <a:r>
                  <a:rPr lang="ru-RU" b="1" dirty="0"/>
                  <a:t> кислот і основ, а й </a:t>
                </a:r>
                <a:r>
                  <a:rPr lang="ru-RU" b="1" dirty="0" err="1"/>
                  <a:t>деяких</a:t>
                </a:r>
                <a:r>
                  <a:rPr lang="ru-RU" b="1" dirty="0"/>
                  <a:t> солей:</a:t>
                </a:r>
              </a:p>
              <a:p>
                <a:pPr eaLnBrk="1" hangingPunct="1"/>
                <a:r>
                  <a:rPr lang="ru-RU" b="1" dirty="0"/>
                  <a:t>	- </a:t>
                </a:r>
                <a:r>
                  <a:rPr lang="ru-RU" b="1" dirty="0" err="1"/>
                  <a:t>якщо</a:t>
                </a:r>
                <a:r>
                  <a:rPr lang="ru-RU" b="1" dirty="0"/>
                  <a:t> </a:t>
                </a:r>
                <a:r>
                  <a:rPr lang="ru-RU" b="1" dirty="0" err="1"/>
                  <a:t>сіль</a:t>
                </a:r>
                <a:r>
                  <a:rPr lang="ru-RU" b="1" dirty="0"/>
                  <a:t> </a:t>
                </a:r>
                <a:r>
                  <a:rPr lang="ru-RU" b="1" dirty="0" err="1"/>
                  <a:t>утворена</a:t>
                </a:r>
                <a:r>
                  <a:rPr lang="ru-RU" b="1" dirty="0"/>
                  <a:t> </a:t>
                </a:r>
                <a:r>
                  <a:rPr lang="ru-RU" b="1" u="sng" dirty="0" err="1">
                    <a:solidFill>
                      <a:srgbClr val="800000"/>
                    </a:solidFill>
                  </a:rPr>
                  <a:t>слабкою</a:t>
                </a:r>
                <a:r>
                  <a:rPr lang="ru-RU" b="1" u="sng" dirty="0">
                    <a:solidFill>
                      <a:srgbClr val="800000"/>
                    </a:solidFill>
                  </a:rPr>
                  <a:t> кислотою </a:t>
                </a:r>
                <a:r>
                  <a:rPr lang="ru-RU" b="1" dirty="0">
                    <a:solidFill>
                      <a:srgbClr val="800000"/>
                    </a:solidFill>
                  </a:rPr>
                  <a:t>(</a:t>
                </a:r>
                <a:r>
                  <a:rPr lang="en-US" b="1" dirty="0"/>
                  <a:t>CH</a:t>
                </a:r>
                <a:r>
                  <a:rPr lang="en-US" b="1" baseline="-25000" dirty="0"/>
                  <a:t>3</a:t>
                </a:r>
                <a:r>
                  <a:rPr lang="en-US" b="1" dirty="0"/>
                  <a:t>COO</a:t>
                </a:r>
                <a:r>
                  <a:rPr lang="ru-RU" b="1" dirty="0"/>
                  <a:t>К</a:t>
                </a:r>
                <a:r>
                  <a:rPr lang="en-US" b="1" dirty="0"/>
                  <a:t>, KCN, Na</a:t>
                </a:r>
                <a:r>
                  <a:rPr lang="en-US" b="1" baseline="-25000" dirty="0"/>
                  <a:t>2</a:t>
                </a:r>
                <a:r>
                  <a:rPr lang="en-US" b="1" dirty="0"/>
                  <a:t>CO</a:t>
                </a:r>
                <a:r>
                  <a:rPr lang="en-US" b="1" baseline="-25000" dirty="0"/>
                  <a:t>3</a:t>
                </a:r>
                <a:r>
                  <a:rPr lang="en-US" b="1" dirty="0"/>
                  <a:t>, Na</a:t>
                </a:r>
                <a:r>
                  <a:rPr lang="en-US" b="1" baseline="-25000" dirty="0"/>
                  <a:t>2</a:t>
                </a:r>
                <a:r>
                  <a:rPr lang="en-US" b="1" dirty="0"/>
                  <a:t>SO</a:t>
                </a:r>
                <a:r>
                  <a:rPr lang="en-US" b="1" baseline="-25000" dirty="0"/>
                  <a:t>3</a:t>
                </a:r>
                <a:r>
                  <a:rPr lang="en-US" b="1" dirty="0"/>
                  <a:t>, Na</a:t>
                </a:r>
                <a:r>
                  <a:rPr lang="en-US" b="1" baseline="-25000" dirty="0"/>
                  <a:t>2</a:t>
                </a:r>
                <a:r>
                  <a:rPr lang="en-US" b="1" dirty="0"/>
                  <a:t>S, K</a:t>
                </a:r>
                <a:r>
                  <a:rPr lang="en-US" b="1" baseline="-25000" dirty="0"/>
                  <a:t>3</a:t>
                </a:r>
                <a:r>
                  <a:rPr lang="en-US" b="1" dirty="0"/>
                  <a:t>PO</a:t>
                </a:r>
                <a:r>
                  <a:rPr lang="en-US" b="1" baseline="-25000" dirty="0"/>
                  <a:t>4</a:t>
                </a:r>
                <a:r>
                  <a:rPr lang="ru-RU" b="1" dirty="0"/>
                  <a:t>), то при </a:t>
                </a:r>
                <a:r>
                  <a:rPr lang="ru-RU" b="1" dirty="0" err="1"/>
                  <a:t>розведенні</a:t>
                </a:r>
                <a:r>
                  <a:rPr lang="ru-RU" b="1" dirty="0"/>
                  <a:t> </a:t>
                </a:r>
                <a:r>
                  <a:rPr lang="ru-RU" b="1" dirty="0" err="1"/>
                  <a:t>аніон</a:t>
                </a:r>
                <a:r>
                  <a:rPr lang="ru-RU" b="1" dirty="0"/>
                  <a:t> буде </a:t>
                </a:r>
                <a:r>
                  <a:rPr lang="ru-RU" b="1" dirty="0" err="1"/>
                  <a:t>взаємодійяти</a:t>
                </a:r>
                <a:r>
                  <a:rPr lang="ru-RU" b="1" dirty="0"/>
                  <a:t> з водою, </a:t>
                </a:r>
                <a:r>
                  <a:rPr lang="ru-RU" b="1" dirty="0" err="1"/>
                  <a:t>утворюючи</a:t>
                </a:r>
                <a:r>
                  <a:rPr lang="ru-RU" b="1" dirty="0"/>
                  <a:t> </a:t>
                </a:r>
                <a:r>
                  <a:rPr lang="ru-RU" b="1" u="sng" dirty="0" err="1">
                    <a:solidFill>
                      <a:srgbClr val="990000"/>
                    </a:solidFill>
                  </a:rPr>
                  <a:t>слабку</a:t>
                </a:r>
                <a:r>
                  <a:rPr lang="ru-RU" b="1" u="sng" dirty="0">
                    <a:solidFill>
                      <a:srgbClr val="990000"/>
                    </a:solidFill>
                  </a:rPr>
                  <a:t> кислоту</a:t>
                </a:r>
                <a:r>
                  <a:rPr lang="ru-RU" b="1" u="sng" dirty="0"/>
                  <a:t>.</a:t>
                </a:r>
                <a:r>
                  <a:rPr lang="ru-RU" b="1" dirty="0"/>
                  <a:t> При </a:t>
                </a:r>
                <a:r>
                  <a:rPr lang="ru-RU" b="1" dirty="0" err="1"/>
                  <a:t>цьому</a:t>
                </a:r>
                <a:r>
                  <a:rPr lang="ru-RU" b="1" dirty="0"/>
                  <a:t> </a:t>
                </a:r>
                <a:r>
                  <a:rPr lang="ru-RU" b="1" dirty="0" err="1"/>
                  <a:t>іони</a:t>
                </a:r>
                <a:r>
                  <a:rPr lang="ru-RU" b="1" dirty="0"/>
                  <a:t> </a:t>
                </a:r>
                <a:r>
                  <a:rPr lang="en-US" b="1" dirty="0"/>
                  <a:t>OH</a:t>
                </a:r>
                <a:r>
                  <a:rPr lang="ru-RU" b="1" baseline="30000" dirty="0"/>
                  <a:t>-</a:t>
                </a:r>
                <a:r>
                  <a:rPr lang="ru-RU" b="1" dirty="0"/>
                  <a:t> </a:t>
                </a:r>
                <a:r>
                  <a:rPr lang="ru-RU" b="1" dirty="0" err="1"/>
                  <a:t>будуть</a:t>
                </a:r>
                <a:r>
                  <a:rPr lang="ru-RU" b="1" dirty="0"/>
                  <a:t> у </a:t>
                </a:r>
                <a:r>
                  <a:rPr lang="ru-RU" b="1" dirty="0" err="1"/>
                  <a:t>надлишку</a:t>
                </a:r>
                <a:r>
                  <a:rPr lang="ru-RU" b="1" dirty="0"/>
                  <a:t>, </a:t>
                </a:r>
                <a:r>
                  <a:rPr lang="ru-RU" b="1" dirty="0" err="1"/>
                  <a:t>даючи</a:t>
                </a:r>
                <a:r>
                  <a:rPr lang="ru-RU" b="1" dirty="0"/>
                  <a:t> </a:t>
                </a:r>
                <a:r>
                  <a:rPr lang="ru-RU" b="1" dirty="0" err="1">
                    <a:solidFill>
                      <a:srgbClr val="0000CC"/>
                    </a:solidFill>
                  </a:rPr>
                  <a:t>лужну</a:t>
                </a:r>
                <a:r>
                  <a:rPr lang="ru-RU" b="1" dirty="0">
                    <a:solidFill>
                      <a:srgbClr val="0000CC"/>
                    </a:solidFill>
                  </a:rPr>
                  <a:t> </a:t>
                </a:r>
                <a:r>
                  <a:rPr lang="ru-RU" b="1" dirty="0" err="1">
                    <a:solidFill>
                      <a:srgbClr val="0000CC"/>
                    </a:solidFill>
                  </a:rPr>
                  <a:t>реакцію</a:t>
                </a:r>
                <a:r>
                  <a:rPr lang="ru-RU" b="1" dirty="0">
                    <a:solidFill>
                      <a:srgbClr val="0000CC"/>
                    </a:solidFill>
                  </a:rPr>
                  <a:t>:</a:t>
                </a:r>
              </a:p>
              <a:p>
                <a:pPr eaLnBrk="1" hangingPunct="1"/>
                <a:endParaRPr lang="ru-RU" b="1" dirty="0"/>
              </a:p>
              <a:p>
                <a:pPr algn="ctr" eaLnBrk="1" hangingPunct="1"/>
                <a:r>
                  <a:rPr lang="ru-RU" dirty="0"/>
                  <a:t>СН</a:t>
                </a:r>
                <a:r>
                  <a:rPr lang="ru-RU" baseline="-25000" dirty="0"/>
                  <a:t>3</a:t>
                </a:r>
                <a:r>
                  <a:rPr lang="ru-RU" dirty="0"/>
                  <a:t>СОО</a:t>
                </a:r>
                <a:r>
                  <a:rPr lang="ru-RU" baseline="30000" dirty="0"/>
                  <a:t>-</a:t>
                </a:r>
                <a:r>
                  <a:rPr lang="ru-RU" dirty="0"/>
                  <a:t> + НОН </a:t>
                </a:r>
                <a:r>
                  <a:rPr lang="ru-RU" dirty="0">
                    <a:sym typeface="Symbol" pitchFamily="18" charset="2"/>
                  </a:rPr>
                  <a:t></a:t>
                </a:r>
                <a:r>
                  <a:rPr lang="ru-RU" dirty="0"/>
                  <a:t> СН</a:t>
                </a:r>
                <a:r>
                  <a:rPr lang="ru-RU" baseline="-25000" dirty="0"/>
                  <a:t>3</a:t>
                </a:r>
                <a:r>
                  <a:rPr lang="ru-RU" dirty="0"/>
                  <a:t>СООН + </a:t>
                </a:r>
                <a:r>
                  <a:rPr lang="en-US" dirty="0">
                    <a:solidFill>
                      <a:srgbClr val="006600"/>
                    </a:solidFill>
                  </a:rPr>
                  <a:t>OH</a:t>
                </a:r>
                <a:r>
                  <a:rPr lang="ru-RU" baseline="30000" dirty="0">
                    <a:solidFill>
                      <a:srgbClr val="006600"/>
                    </a:solidFill>
                  </a:rPr>
                  <a:t>-</a:t>
                </a:r>
              </a:p>
              <a:p>
                <a:pPr algn="ctr" eaLnBrk="1" hangingPunct="1"/>
                <a:r>
                  <a:rPr lang="ru-RU" b="1" dirty="0" err="1"/>
                  <a:t>гидроліз</a:t>
                </a:r>
                <a:r>
                  <a:rPr lang="ru-RU" b="1" dirty="0"/>
                  <a:t> по </a:t>
                </a:r>
                <a:r>
                  <a:rPr lang="ru-RU" b="1" dirty="0" err="1"/>
                  <a:t>аніону</a:t>
                </a:r>
                <a:r>
                  <a:rPr lang="ru-RU" b="1" dirty="0"/>
                  <a:t>, </a:t>
                </a:r>
                <a:r>
                  <a:rPr lang="ru-RU" b="1" dirty="0" err="1"/>
                  <a:t>середовище</a:t>
                </a:r>
                <a:r>
                  <a:rPr lang="ru-RU" b="1" dirty="0"/>
                  <a:t> </a:t>
                </a:r>
                <a:r>
                  <a:rPr lang="ru-RU" b="1" dirty="0" err="1">
                    <a:solidFill>
                      <a:srgbClr val="C00000"/>
                    </a:solidFill>
                  </a:rPr>
                  <a:t>лужне</a:t>
                </a:r>
                <a:endParaRPr lang="ru-RU" b="1" dirty="0">
                  <a:solidFill>
                    <a:srgbClr val="C00000"/>
                  </a:solidFill>
                </a:endParaRPr>
              </a:p>
              <a:p>
                <a:pPr eaLnBrk="1" hangingPunct="1"/>
                <a:endParaRPr lang="ru-RU" b="1" dirty="0"/>
              </a:p>
              <a:p>
                <a:pPr eaLnBrk="1" hangingPunct="1"/>
                <a:r>
                  <a:rPr lang="ru-RU" b="1" dirty="0"/>
                  <a:t>	                            </a:t>
                </a:r>
                <a:r>
                  <a:rPr lang="ru-RU" b="1" dirty="0" err="1"/>
                  <a:t>після</a:t>
                </a:r>
                <a:r>
                  <a:rPr lang="ru-RU" b="1" dirty="0"/>
                  <a:t> </a:t>
                </a:r>
                <a:r>
                  <a:rPr lang="ru-RU" b="1" dirty="0" err="1"/>
                  <a:t>логарифмування</a:t>
                </a:r>
                <a:r>
                  <a:rPr lang="ru-RU" b="1" dirty="0"/>
                  <a:t>:</a:t>
                </a:r>
              </a:p>
              <a:p>
                <a:pPr eaLnBrk="1" hangingPunct="1"/>
                <a:endParaRPr lang="ru-RU" b="1" dirty="0"/>
              </a:p>
              <a:p>
                <a:pPr eaLnBrk="1" hangingPunct="1"/>
                <a:r>
                  <a:rPr lang="ru-RU" dirty="0" smtClean="0"/>
                  <a:t>       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рН=7+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/>
                          </a:rPr>
                          <m:t>р</m:t>
                        </m:r>
                        <m:sSub>
                          <m:sSub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2400" i="1">
                                <a:latin typeface="Cambria Math"/>
                              </a:rPr>
                              <m:t>К</m:t>
                            </m:r>
                          </m:e>
                          <m:sub>
                            <m:r>
                              <a:rPr lang="ru-RU" sz="2400" i="1">
                                <a:latin typeface="Cambria Math"/>
                              </a:rPr>
                              <m:t>а  </m:t>
                            </m:r>
                          </m:sub>
                        </m:sSub>
                        <m:r>
                          <a:rPr lang="ru-RU" sz="2400" i="1">
                            <a:latin typeface="Cambria Math"/>
                          </a:rPr>
                          <m:t>+</m:t>
                        </m:r>
                        <m:r>
                          <a:rPr lang="en-US" sz="2400" i="1">
                            <a:latin typeface="Cambria Math"/>
                          </a:rPr>
                          <m:t>𝑙𝑔</m:t>
                        </m:r>
                        <m:sSub>
                          <m:sSub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r>
                          <a:rPr lang="ru-RU" sz="24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dirty="0"/>
              </a:p>
              <a:p>
                <a:pPr eaLnBrk="1" hangingPunct="1"/>
                <a:endParaRPr lang="ru-RU" b="1" dirty="0"/>
              </a:p>
              <a:p>
                <a:pPr eaLnBrk="1" hangingPunct="1"/>
                <a:endParaRPr lang="ru-RU" b="1" dirty="0" smtClean="0"/>
              </a:p>
              <a:p>
                <a:pPr eaLnBrk="1" hangingPunct="1"/>
                <a:endParaRPr lang="ru-RU" b="1" dirty="0"/>
              </a:p>
            </p:txBody>
          </p:sp>
        </mc:Choice>
        <mc:Fallback xmlns="">
          <p:sp>
            <p:nvSpPr>
              <p:cNvPr id="19458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0"/>
                <a:ext cx="9144000" cy="7329699"/>
              </a:xfrm>
              <a:prstGeom prst="rect">
                <a:avLst/>
              </a:prstGeom>
              <a:blipFill rotWithShape="1">
                <a:blip r:embed="rId3"/>
                <a:stretch>
                  <a:fillRect l="-53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946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6399922"/>
              </p:ext>
            </p:extLst>
          </p:nvPr>
        </p:nvGraphicFramePr>
        <p:xfrm>
          <a:off x="251520" y="0"/>
          <a:ext cx="3041018" cy="2133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02" name="Формула" r:id="rId4" imgW="1739880" imgH="1193760" progId="Equation.3">
                  <p:embed/>
                </p:oleObj>
              </mc:Choice>
              <mc:Fallback>
                <p:oleObj name="Формула" r:id="rId4" imgW="1739880" imgH="11937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0"/>
                        <a:ext cx="3041018" cy="21338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946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94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6477284"/>
              </p:ext>
            </p:extLst>
          </p:nvPr>
        </p:nvGraphicFramePr>
        <p:xfrm>
          <a:off x="755576" y="5661248"/>
          <a:ext cx="1927225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03" name="Формула" r:id="rId6" imgW="1206500" imgH="482600" progId="Equation.3">
                  <p:embed/>
                </p:oleObj>
              </mc:Choice>
              <mc:Fallback>
                <p:oleObj name="Формула" r:id="rId6" imgW="1206500" imgH="482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5661248"/>
                        <a:ext cx="1927225" cy="76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363679" y="145156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2348</TotalTime>
  <Words>376</Words>
  <Application>Microsoft Office PowerPoint</Application>
  <PresentationFormat>Экран (4:3)</PresentationFormat>
  <Paragraphs>246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Cambria Math</vt:lpstr>
      <vt:lpstr>Symbol</vt:lpstr>
      <vt:lpstr>Times New Roman</vt:lpstr>
      <vt:lpstr>Оформление по умолчанию</vt:lpstr>
      <vt:lpstr>Формула</vt:lpstr>
      <vt:lpstr>Уравнение</vt:lpstr>
      <vt:lpstr>Презентация PowerPoint</vt:lpstr>
      <vt:lpstr>ПЛАН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ХНМУ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Пользователь Windows</cp:lastModifiedBy>
  <cp:revision>212</cp:revision>
  <cp:lastPrinted>2018-02-26T10:55:27Z</cp:lastPrinted>
  <dcterms:created xsi:type="dcterms:W3CDTF">2009-09-03T07:31:27Z</dcterms:created>
  <dcterms:modified xsi:type="dcterms:W3CDTF">2018-03-01T14:36:20Z</dcterms:modified>
</cp:coreProperties>
</file>