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11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1" r:id="rId12"/>
    <p:sldId id="272" r:id="rId13"/>
    <p:sldId id="273" r:id="rId14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7" tIns="45933" rIns="91867" bIns="459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24678"/>
            <a:ext cx="5487041" cy="4476512"/>
          </a:xfrm>
          <a:prstGeom prst="rect">
            <a:avLst/>
          </a:prstGeom>
        </p:spPr>
        <p:txBody>
          <a:bodyPr vert="horz" lIns="91867" tIns="45933" rIns="91867" bIns="459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2.wmf"/><Relationship Id="rId19" Type="http://schemas.openxmlformats.org/officeDocument/2006/relationships/image" Target="../media/image17.png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b="1" dirty="0" err="1">
                <a:solidFill>
                  <a:srgbClr val="006600"/>
                </a:solidFill>
              </a:rPr>
              <a:t>Лекція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algn="ctr" eaLnBrk="1" hangingPunct="1"/>
            <a:r>
              <a:rPr lang="ru-RU" sz="4000" b="1" dirty="0" err="1" smtClean="0">
                <a:solidFill>
                  <a:srgbClr val="990000"/>
                </a:solidFill>
              </a:rPr>
              <a:t>Водневий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</a:rPr>
              <a:t>показник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</a:rPr>
              <a:t>біологічних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</a:rPr>
              <a:t>рідин</a:t>
            </a:r>
            <a:endParaRPr lang="ru-RU" sz="4000" b="1" dirty="0">
              <a:solidFill>
                <a:srgbClr val="990000"/>
              </a:solidFill>
            </a:endParaRPr>
          </a:p>
          <a:p>
            <a:pPr lvl="0" algn="r" eaLnBrk="1" hangingPunct="1"/>
            <a:endParaRPr 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5170646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endParaRPr lang="ru-RU" b="1" dirty="0" smtClean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 smtClean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</a:t>
            </a:r>
            <a:r>
              <a:rPr lang="ru-RU" b="1" u="sng" dirty="0" err="1">
                <a:solidFill>
                  <a:srgbClr val="C00000"/>
                </a:solidFill>
              </a:rPr>
              <a:t>слабкою</a:t>
            </a:r>
            <a:r>
              <a:rPr lang="ru-RU" b="1" u="sng" dirty="0">
                <a:solidFill>
                  <a:srgbClr val="C00000"/>
                </a:solidFill>
              </a:rPr>
              <a:t> основою </a:t>
            </a:r>
            <a:r>
              <a:rPr lang="ru-RU" dirty="0"/>
              <a:t>(</a:t>
            </a: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Cl, 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3</a:t>
            </a:r>
            <a:r>
              <a:rPr lang="ru-RU" dirty="0"/>
              <a:t>), </a:t>
            </a:r>
            <a:r>
              <a:rPr lang="ru-RU" b="1" dirty="0" err="1">
                <a:solidFill>
                  <a:schemeClr val="tx2"/>
                </a:solidFill>
              </a:rPr>
              <a:t>взаємодійяти</a:t>
            </a:r>
            <a:r>
              <a:rPr lang="ru-RU" b="1" dirty="0">
                <a:solidFill>
                  <a:schemeClr val="tx2"/>
                </a:solidFill>
              </a:rPr>
              <a:t> буде </a:t>
            </a:r>
            <a:r>
              <a:rPr lang="ru-RU" b="1" dirty="0" err="1">
                <a:solidFill>
                  <a:schemeClr val="tx2"/>
                </a:solidFill>
              </a:rPr>
              <a:t>катіон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іони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будуть</a:t>
            </a:r>
            <a:r>
              <a:rPr lang="ru-RU" b="1" dirty="0">
                <a:solidFill>
                  <a:schemeClr val="tx2"/>
                </a:solidFill>
              </a:rPr>
              <a:t> у </a:t>
            </a:r>
            <a:r>
              <a:rPr lang="ru-RU" b="1" dirty="0" err="1">
                <a:solidFill>
                  <a:schemeClr val="tx2"/>
                </a:solidFill>
              </a:rPr>
              <a:t>надлишку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даючи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кислу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реакцію</a:t>
            </a:r>
            <a:r>
              <a:rPr lang="ru-RU" b="1" dirty="0">
                <a:solidFill>
                  <a:srgbClr val="0000CC"/>
                </a:solidFill>
              </a:rPr>
              <a:t>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середовище</a:t>
            </a:r>
            <a:r>
              <a:rPr lang="ru-RU" b="1" dirty="0"/>
              <a:t>, </a:t>
            </a:r>
            <a:r>
              <a:rPr lang="ru-RU" b="1" dirty="0" err="1"/>
              <a:t>гідроліз</a:t>
            </a:r>
            <a:r>
              <a:rPr lang="ru-RU" b="1" dirty="0"/>
              <a:t> по </a:t>
            </a:r>
            <a:r>
              <a:rPr lang="ru-RU" b="1" dirty="0" err="1"/>
              <a:t>катіону</a:t>
            </a:r>
            <a:endParaRPr lang="ru-RU" b="1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логарифмуровання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гідролізуються</a:t>
            </a:r>
            <a:r>
              <a:rPr lang="ru-RU" b="1" dirty="0"/>
              <a:t> за </a:t>
            </a:r>
            <a:r>
              <a:rPr lang="ru-RU" b="1" dirty="0" err="1"/>
              <a:t>катіоном</a:t>
            </a:r>
            <a:r>
              <a:rPr lang="ru-RU" b="1" dirty="0"/>
              <a:t> і за </a:t>
            </a:r>
            <a:r>
              <a:rPr lang="ru-RU" b="1" dirty="0" err="1"/>
              <a:t>аніоном</a:t>
            </a:r>
            <a:r>
              <a:rPr lang="ru-RU" b="1" dirty="0"/>
              <a:t>, рН </a:t>
            </a:r>
            <a:r>
              <a:rPr lang="ru-RU" b="1" dirty="0" err="1"/>
              <a:t>якісно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природою </a:t>
            </a:r>
            <a:r>
              <a:rPr lang="ru-RU" b="1" dirty="0" err="1"/>
              <a:t>більш</a:t>
            </a:r>
            <a:r>
              <a:rPr lang="ru-RU" b="1" dirty="0"/>
              <a:t> сильного </a:t>
            </a:r>
            <a:r>
              <a:rPr lang="ru-RU" b="1" dirty="0" err="1"/>
              <a:t>електроліту</a:t>
            </a:r>
            <a:r>
              <a:rPr lang="ru-RU" b="1" dirty="0"/>
              <a:t>, а </a:t>
            </a:r>
            <a:r>
              <a:rPr lang="ru-RU" b="1" dirty="0" err="1"/>
              <a:t>точний</a:t>
            </a:r>
            <a:r>
              <a:rPr lang="ru-RU" b="1" dirty="0"/>
              <a:t> </a:t>
            </a:r>
            <a:r>
              <a:rPr lang="ru-RU" b="1" dirty="0" err="1"/>
              <a:t>розрахунок</a:t>
            </a:r>
            <a:r>
              <a:rPr lang="ru-RU" b="1" dirty="0"/>
              <a:t> - </a:t>
            </a:r>
            <a:r>
              <a:rPr lang="ru-RU" b="1" dirty="0" err="1"/>
              <a:t>співвідношенням</a:t>
            </a:r>
            <a:r>
              <a:rPr lang="ru-RU" b="1" dirty="0"/>
              <a:t> констант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утворилися</a:t>
            </a:r>
            <a:r>
              <a:rPr lang="ru-RU" b="1" dirty="0"/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/>
              <a:t>рК</a:t>
            </a:r>
            <a:r>
              <a:rPr lang="ru-RU" sz="2400" baseline="-25000" dirty="0" err="1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сильною кислотою і сильною основою, </a:t>
            </a:r>
            <a:r>
              <a:rPr lang="ru-RU" b="1" dirty="0" err="1"/>
              <a:t>гідролізу</a:t>
            </a:r>
            <a:r>
              <a:rPr lang="ru-RU" b="1" dirty="0"/>
              <a:t> вона не </a:t>
            </a:r>
            <a:r>
              <a:rPr lang="ru-RU" b="1" dirty="0" err="1"/>
              <a:t>піддається</a:t>
            </a:r>
            <a:r>
              <a:rPr lang="ru-RU" b="1" dirty="0"/>
              <a:t>. рН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7. !!!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 err="1"/>
              <a:t>Наведені</a:t>
            </a:r>
            <a:r>
              <a:rPr lang="ru-RU" sz="2000" dirty="0"/>
              <a:t> </a:t>
            </a:r>
            <a:r>
              <a:rPr lang="ru-RU" sz="2000" dirty="0" err="1"/>
              <a:t>формули</a:t>
            </a:r>
            <a:r>
              <a:rPr lang="ru-RU" sz="2000" dirty="0"/>
              <a:t> </a:t>
            </a:r>
            <a:r>
              <a:rPr lang="ru-RU" sz="2000" dirty="0" err="1"/>
              <a:t>виведені</a:t>
            </a:r>
            <a:r>
              <a:rPr lang="ru-RU" sz="2000" dirty="0"/>
              <a:t> з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наближеннями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застосовані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до солей, </a:t>
            </a:r>
            <a:r>
              <a:rPr lang="ru-RU" sz="2000" dirty="0" err="1"/>
              <a:t>що</a:t>
            </a:r>
            <a:r>
              <a:rPr lang="ru-RU" sz="2000" dirty="0"/>
              <a:t> слабо </a:t>
            </a:r>
            <a:r>
              <a:rPr lang="ru-RU" sz="2000" dirty="0" err="1"/>
              <a:t>гідролізуються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5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6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979" y="5616606"/>
            <a:ext cx="36724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39947" y="27543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14738" y="0"/>
            <a:ext cx="914400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В </a:t>
            </a:r>
            <a:r>
              <a:rPr lang="ru-RU" b="1" dirty="0" err="1"/>
              <a:t>організмі</a:t>
            </a:r>
            <a:r>
              <a:rPr lang="ru-RU" b="1" dirty="0"/>
              <a:t> </a:t>
            </a:r>
            <a:r>
              <a:rPr lang="ru-RU" b="1" dirty="0" err="1"/>
              <a:t>гідроліз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ускладнюється</a:t>
            </a:r>
            <a:r>
              <a:rPr lang="ru-RU" b="1" dirty="0"/>
              <a:t> </a:t>
            </a:r>
            <a:r>
              <a:rPr lang="ru-RU" b="1" dirty="0" err="1"/>
              <a:t>процесом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аніону</a:t>
            </a:r>
            <a:r>
              <a:rPr lang="ru-RU" b="1" dirty="0"/>
              <a:t> </a:t>
            </a:r>
            <a:r>
              <a:rPr lang="ru-RU" dirty="0"/>
              <a:t>(наприклад,HCO</a:t>
            </a:r>
            <a:r>
              <a:rPr lang="ru-RU" b="1" baseline="-25000" dirty="0"/>
              <a:t>3</a:t>
            </a:r>
            <a:r>
              <a:rPr lang="ru-RU" b="1" baseline="30000" dirty="0"/>
              <a:t>-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при </a:t>
            </a:r>
            <a:r>
              <a:rPr lang="ru-RU" dirty="0" err="1"/>
              <a:t>гідролізі</a:t>
            </a:r>
            <a:r>
              <a:rPr lang="uk-UA" dirty="0"/>
              <a:t>):</a:t>
            </a:r>
            <a:endParaRPr lang="en-US" dirty="0"/>
          </a:p>
          <a:p>
            <a:pPr algn="ctr" eaLnBrk="1" hangingPunct="1"/>
            <a:r>
              <a:rPr lang="en-US" dirty="0"/>
              <a:t>NaHCO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endParaRPr lang="ru-RU" baseline="30000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 </a:t>
            </a:r>
            <a:r>
              <a:rPr lang="en-US" dirty="0"/>
              <a:t>+ HOH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b="1" dirty="0">
                <a:solidFill>
                  <a:srgbClr val="800000"/>
                </a:solidFill>
              </a:rPr>
              <a:t>OH</a:t>
            </a:r>
            <a:r>
              <a:rPr lang="en-US" b="1" baseline="30000" dirty="0">
                <a:solidFill>
                  <a:srgbClr val="800000"/>
                </a:solidFill>
              </a:rPr>
              <a:t>-</a:t>
            </a:r>
            <a:r>
              <a:rPr lang="ru-RU" b="1" dirty="0">
                <a:solidFill>
                  <a:srgbClr val="800000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(1)</a:t>
            </a:r>
            <a:endParaRPr lang="en-US" dirty="0">
              <a:solidFill>
                <a:srgbClr val="800000"/>
              </a:solidFill>
            </a:endParaRPr>
          </a:p>
          <a:p>
            <a:pPr algn="ctr" eaLnBrk="1" hangingPunct="1"/>
            <a:endParaRPr lang="ru-RU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</a:t>
            </a:r>
            <a:r>
              <a:rPr lang="ru-RU" b="1" dirty="0">
                <a:solidFill>
                  <a:srgbClr val="800000"/>
                </a:solidFill>
              </a:rPr>
              <a:t>Н</a:t>
            </a:r>
            <a:r>
              <a:rPr lang="en-US" b="1" baseline="30000" dirty="0">
                <a:solidFill>
                  <a:srgbClr val="800000"/>
                </a:solidFill>
              </a:rPr>
              <a:t>+</a:t>
            </a:r>
            <a:r>
              <a:rPr lang="en-US" dirty="0"/>
              <a:t> + CO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ru-RU" baseline="30000" dirty="0"/>
              <a:t> </a:t>
            </a:r>
            <a:r>
              <a:rPr lang="ru-RU" dirty="0"/>
              <a:t>              (2)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Кислотність</a:t>
            </a:r>
            <a:r>
              <a:rPr lang="ru-RU" b="1" dirty="0"/>
              <a:t> буде </a:t>
            </a:r>
            <a:r>
              <a:rPr lang="ru-RU" b="1" dirty="0" err="1"/>
              <a:t>залежати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співвідношення</a:t>
            </a:r>
            <a:r>
              <a:rPr lang="ru-RU" b="1" dirty="0"/>
              <a:t> </a:t>
            </a:r>
            <a:r>
              <a:rPr lang="ru-RU" b="1" dirty="0" err="1"/>
              <a:t>швидкостей</a:t>
            </a:r>
            <a:r>
              <a:rPr lang="ru-RU" b="1" dirty="0"/>
              <a:t> </a:t>
            </a:r>
            <a:r>
              <a:rPr lang="ru-RU" b="1" dirty="0" err="1"/>
              <a:t>цих</a:t>
            </a:r>
            <a:r>
              <a:rPr lang="ru-RU" b="1" dirty="0"/>
              <a:t> </a:t>
            </a:r>
            <a:r>
              <a:rPr lang="ru-RU" b="1" dirty="0" err="1"/>
              <a:t>процесів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визначаються</a:t>
            </a:r>
            <a:r>
              <a:rPr lang="ru-RU" b="1" dirty="0"/>
              <a:t> </a:t>
            </a:r>
            <a:r>
              <a:rPr lang="ru-RU" b="1" dirty="0" err="1"/>
              <a:t>К</a:t>
            </a:r>
            <a:r>
              <a:rPr lang="ru-RU" b="1" baseline="-25000" dirty="0" err="1"/>
              <a:t>рівн</a:t>
            </a:r>
            <a:r>
              <a:rPr lang="ru-RU" b="1" dirty="0"/>
              <a:t>., а не                             ,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тому </a:t>
            </a:r>
            <a:r>
              <a:rPr lang="ru-RU" b="1" dirty="0" err="1"/>
              <a:t>можна</a:t>
            </a:r>
            <a:r>
              <a:rPr lang="ru-RU" b="1" dirty="0"/>
              <a:t>:                                                  </a:t>
            </a:r>
          </a:p>
          <a:p>
            <a:pPr eaLnBrk="1" hangingPunct="1"/>
            <a:r>
              <a:rPr lang="ru-RU" b="1" dirty="0"/>
              <a:t>                                                                                </a:t>
            </a:r>
            <a:r>
              <a:rPr lang="ru-RU" b="1" dirty="0" err="1"/>
              <a:t>або</a:t>
            </a:r>
            <a:r>
              <a:rPr lang="ru-RU" b="1" dirty="0"/>
              <a:t>            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>
                <a:solidFill>
                  <a:srgbClr val="800000"/>
                </a:solidFill>
              </a:rPr>
              <a:t>розчини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кислих</a:t>
            </a:r>
            <a:r>
              <a:rPr lang="ru-RU" b="1" dirty="0">
                <a:solidFill>
                  <a:srgbClr val="800000"/>
                </a:solidFill>
              </a:rPr>
              <a:t> солей </a:t>
            </a:r>
            <a:r>
              <a:rPr lang="ru-RU" b="1" dirty="0" err="1">
                <a:solidFill>
                  <a:srgbClr val="800000"/>
                </a:solidFill>
              </a:rPr>
              <a:t>можуть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мати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різний</a:t>
            </a:r>
            <a:r>
              <a:rPr lang="ru-RU" b="1" dirty="0">
                <a:solidFill>
                  <a:srgbClr val="800000"/>
                </a:solidFill>
              </a:rPr>
              <a:t> характер </a:t>
            </a:r>
            <a:r>
              <a:rPr lang="ru-RU" b="1" dirty="0" err="1">
                <a:solidFill>
                  <a:srgbClr val="800000"/>
                </a:solidFill>
              </a:rPr>
              <a:t>середовища</a:t>
            </a:r>
            <a:r>
              <a:rPr lang="ru-RU" b="1" dirty="0">
                <a:solidFill>
                  <a:srgbClr val="800000"/>
                </a:solidFill>
              </a:rPr>
              <a:t>.</a:t>
            </a:r>
          </a:p>
          <a:p>
            <a:pPr eaLnBrk="1" hangingPunct="1"/>
            <a:r>
              <a:rPr lang="ru-RU" b="1" dirty="0"/>
              <a:t>ПРИКЛАДИ:  в </a:t>
            </a:r>
            <a:r>
              <a:rPr lang="ru-RU" b="1" dirty="0" err="1"/>
              <a:t>розчині</a:t>
            </a:r>
            <a:r>
              <a:rPr lang="ru-RU" b="1" dirty="0"/>
              <a:t>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HPO</a:t>
            </a:r>
            <a:r>
              <a:rPr lang="ru-RU" b="1" baseline="-25000" dirty="0"/>
              <a:t>4 </a:t>
            </a:r>
            <a:r>
              <a:rPr lang="ru-RU" b="1" dirty="0"/>
              <a:t>– </a:t>
            </a:r>
            <a:r>
              <a:rPr lang="ru-RU" b="1" dirty="0" err="1">
                <a:solidFill>
                  <a:srgbClr val="006600"/>
                </a:solidFill>
              </a:rPr>
              <a:t>лужне</a:t>
            </a:r>
            <a:r>
              <a:rPr lang="ru-RU" b="1" dirty="0">
                <a:solidFill>
                  <a:srgbClr val="006600"/>
                </a:solidFill>
              </a:rPr>
              <a:t> </a:t>
            </a:r>
            <a:r>
              <a:rPr lang="ru-RU" b="1" dirty="0" err="1">
                <a:solidFill>
                  <a:srgbClr val="006600"/>
                </a:solidFill>
              </a:rPr>
              <a:t>середовище</a:t>
            </a:r>
            <a:r>
              <a:rPr lang="ru-RU" b="1" dirty="0"/>
              <a:t>, в </a:t>
            </a:r>
            <a:r>
              <a:rPr lang="en-US" b="1" dirty="0" err="1"/>
              <a:t>NaH</a:t>
            </a:r>
            <a:r>
              <a:rPr lang="ru-RU" b="1" baseline="-25000" dirty="0"/>
              <a:t>2</a:t>
            </a:r>
            <a:r>
              <a:rPr lang="en-US" b="1" dirty="0"/>
              <a:t>PO</a:t>
            </a:r>
            <a:r>
              <a:rPr lang="ru-RU" b="1" baseline="-25000" dirty="0"/>
              <a:t>4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/>
              <a:t>, в </a:t>
            </a:r>
            <a:r>
              <a:rPr lang="en-US" b="1" dirty="0" err="1"/>
              <a:t>NaHCO</a:t>
            </a:r>
            <a:r>
              <a:rPr lang="ru-RU" b="1" baseline="-25000" dirty="0"/>
              <a:t>3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009900"/>
                </a:solidFill>
              </a:rPr>
              <a:t>слаболужне</a:t>
            </a:r>
            <a:r>
              <a:rPr lang="ru-RU" b="1" dirty="0">
                <a:solidFill>
                  <a:srgbClr val="009900"/>
                </a:solidFill>
              </a:rPr>
              <a:t>,</a:t>
            </a:r>
            <a:r>
              <a:rPr lang="ru-RU" b="1" dirty="0"/>
              <a:t> а в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CO</a:t>
            </a:r>
            <a:r>
              <a:rPr lang="ru-RU" b="1" baseline="-25000" dirty="0"/>
              <a:t>3 </a:t>
            </a:r>
            <a:r>
              <a:rPr lang="ru-RU" b="1" dirty="0"/>
              <a:t>(</a:t>
            </a:r>
            <a:r>
              <a:rPr lang="ru-RU" dirty="0"/>
              <a:t>технична сода</a:t>
            </a:r>
            <a:r>
              <a:rPr lang="ru-RU" b="1" dirty="0"/>
              <a:t>) – </a:t>
            </a:r>
            <a:r>
              <a:rPr lang="ru-RU" b="1" dirty="0" err="1">
                <a:solidFill>
                  <a:srgbClr val="006600"/>
                </a:solidFill>
              </a:rPr>
              <a:t>сильнолужне</a:t>
            </a:r>
            <a:r>
              <a:rPr lang="ru-RU" b="1" dirty="0">
                <a:solidFill>
                  <a:srgbClr val="006600"/>
                </a:solidFill>
              </a:rPr>
              <a:t>.</a:t>
            </a:r>
          </a:p>
          <a:p>
            <a:pPr eaLnBrk="1" hangingPunct="1"/>
            <a:r>
              <a:rPr lang="ru-RU" b="1" dirty="0"/>
              <a:t>	</a:t>
            </a:r>
            <a:endParaRPr lang="en-US" b="1" dirty="0"/>
          </a:p>
          <a:p>
            <a:pPr eaLnBrk="1" hangingPunct="1"/>
            <a:r>
              <a:rPr lang="en-US" b="1" dirty="0"/>
              <a:t>	</a:t>
            </a:r>
            <a:r>
              <a:rPr lang="ru-RU" b="1" dirty="0" err="1"/>
              <a:t>Знаючи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до складу </a:t>
            </a:r>
            <a:r>
              <a:rPr lang="ru-RU" b="1" dirty="0" err="1"/>
              <a:t>плазми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 err="1"/>
              <a:t>входять</a:t>
            </a:r>
            <a:r>
              <a:rPr lang="ru-RU" b="1" dirty="0"/>
              <a:t> </a:t>
            </a:r>
            <a:r>
              <a:rPr lang="ru-RU" b="1" dirty="0" err="1"/>
              <a:t>розчинні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CO</a:t>
            </a:r>
            <a:r>
              <a:rPr lang="en-US" b="1" baseline="-25000" dirty="0"/>
              <a:t>3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виходячи</a:t>
            </a:r>
            <a:r>
              <a:rPr lang="ru-RU" b="1" dirty="0">
                <a:solidFill>
                  <a:schemeClr val="tx2"/>
                </a:solidFill>
              </a:rPr>
              <a:t> з </a:t>
            </a:r>
            <a:r>
              <a:rPr lang="ru-RU" b="1" dirty="0" err="1">
                <a:solidFill>
                  <a:schemeClr val="tx2"/>
                </a:solidFill>
              </a:rPr>
              <a:t>вищевикладеного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можна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стверджувати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що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сильний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основним</a:t>
            </a:r>
            <a:r>
              <a:rPr lang="ru-RU" b="1" dirty="0">
                <a:solidFill>
                  <a:schemeClr val="tx2"/>
                </a:solidFill>
              </a:rPr>
              <a:t> компонентом є </a:t>
            </a:r>
            <a:r>
              <a:rPr lang="ru-RU" b="1" dirty="0">
                <a:solidFill>
                  <a:srgbClr val="800000"/>
                </a:solidFill>
              </a:rPr>
              <a:t>НСО</a:t>
            </a:r>
            <a:r>
              <a:rPr lang="ru-RU" b="1" baseline="-25000" dirty="0">
                <a:solidFill>
                  <a:srgbClr val="800000"/>
                </a:solidFill>
              </a:rPr>
              <a:t>3</a:t>
            </a:r>
            <a:r>
              <a:rPr lang="ru-RU" b="1" baseline="30000" dirty="0">
                <a:solidFill>
                  <a:srgbClr val="800000"/>
                </a:solidFill>
              </a:rPr>
              <a:t>- </a:t>
            </a:r>
            <a:r>
              <a:rPr lang="ru-RU" b="1" dirty="0"/>
              <a:t>. </a:t>
            </a:r>
          </a:p>
          <a:p>
            <a:pPr eaLnBrk="1" hangingPunct="1"/>
            <a:r>
              <a:rPr lang="ru-RU" b="1" dirty="0"/>
              <a:t>	</a:t>
            </a:r>
            <a:endParaRPr lang="ru-RU" sz="4000" b="1" dirty="0">
              <a:solidFill>
                <a:srgbClr val="800000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26355"/>
              </p:ext>
            </p:extLst>
          </p:nvPr>
        </p:nvGraphicFramePr>
        <p:xfrm>
          <a:off x="4557262" y="2132856"/>
          <a:ext cx="11303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86" name="Формула" r:id="rId3" imgW="482391" imgH="241195" progId="Equation.3">
                  <p:embed/>
                </p:oleObj>
              </mc:Choice>
              <mc:Fallback>
                <p:oleObj name="Формула" r:id="rId3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262" y="2132856"/>
                        <a:ext cx="113030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39975" y="2997200"/>
          <a:ext cx="228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87" name="Формула" r:id="rId5" imgW="1168400" imgH="279400" progId="Equation.3">
                  <p:embed/>
                </p:oleObj>
              </mc:Choice>
              <mc:Fallback>
                <p:oleObj name="Формула" r:id="rId5" imgW="1168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997200"/>
                        <a:ext cx="228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6372225" y="2924175"/>
          <a:ext cx="22463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88" name="Формула" r:id="rId7" imgW="1244600" imgH="419100" progId="Equation.3">
                  <p:embed/>
                </p:oleObj>
              </mc:Choice>
              <mc:Fallback>
                <p:oleObj name="Формула" r:id="rId7" imgW="12446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24175"/>
                        <a:ext cx="22463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479715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NB!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i="1" dirty="0" err="1">
                <a:solidFill>
                  <a:srgbClr val="0000CC"/>
                </a:solidFill>
              </a:rPr>
              <a:t>Механізми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розвитку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розладів</a:t>
            </a:r>
            <a:r>
              <a:rPr lang="ru-RU" sz="2000" b="1" i="1" dirty="0">
                <a:solidFill>
                  <a:srgbClr val="0000CC"/>
                </a:solidFill>
              </a:rPr>
              <a:t>  кислотно-</a:t>
            </a:r>
            <a:r>
              <a:rPr lang="ru-RU" sz="2000" b="1" i="1" dirty="0" err="1">
                <a:solidFill>
                  <a:srgbClr val="0000CC"/>
                </a:solidFill>
              </a:rPr>
              <a:t>лужного</a:t>
            </a:r>
            <a:r>
              <a:rPr lang="ru-RU" sz="2000" b="1" i="1" dirty="0">
                <a:solidFill>
                  <a:srgbClr val="0000CC"/>
                </a:solidFill>
              </a:rPr>
              <a:t> стану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Метаболический ацидоз: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введення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кислот (</a:t>
            </a:r>
            <a:r>
              <a:rPr lang="ru-RU" b="1" dirty="0" err="1">
                <a:solidFill>
                  <a:schemeClr val="tx2"/>
                </a:solidFill>
              </a:rPr>
              <a:t>кетонокислот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голодуванні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діабеті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молочна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шоці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сірчана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посиленому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катаболізмі</a:t>
            </a:r>
            <a:r>
              <a:rPr lang="ru-RU" b="1" dirty="0">
                <a:solidFill>
                  <a:schemeClr val="tx2"/>
                </a:solidFill>
              </a:rPr>
              <a:t>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неповне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кислот при </a:t>
            </a:r>
            <a:r>
              <a:rPr lang="ru-RU" b="1" dirty="0" err="1">
                <a:solidFill>
                  <a:schemeClr val="tx2"/>
                </a:solidFill>
              </a:rPr>
              <a:t>нирковій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недостатності</a:t>
            </a:r>
            <a:r>
              <a:rPr lang="ru-RU" b="1" dirty="0">
                <a:solidFill>
                  <a:schemeClr val="tx2"/>
                </a:solidFill>
              </a:rPr>
              <a:t>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надмірна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проносу, </a:t>
            </a:r>
            <a:r>
              <a:rPr lang="ru-RU" b="1" dirty="0" err="1">
                <a:solidFill>
                  <a:schemeClr val="tx2"/>
                </a:solidFill>
              </a:rPr>
              <a:t>коліту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виразки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кишківника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dirty="0">
                <a:solidFill>
                  <a:srgbClr val="C00000"/>
                </a:solidFill>
              </a:rPr>
              <a:t>NB!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нейтралізація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іонами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 і </a:t>
            </a:r>
            <a:r>
              <a:rPr lang="ru-RU" b="1" dirty="0" err="1">
                <a:solidFill>
                  <a:schemeClr val="tx2"/>
                </a:solidFill>
              </a:rPr>
              <a:t>посилення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 err="1">
                <a:solidFill>
                  <a:srgbClr val="800000"/>
                </a:solidFill>
              </a:rPr>
              <a:t>Метаболічний</a:t>
            </a:r>
            <a:r>
              <a:rPr lang="ru-RU" b="1" dirty="0">
                <a:solidFill>
                  <a:srgbClr val="800000"/>
                </a:solidFill>
              </a:rPr>
              <a:t> алкалоз: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-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H</a:t>
            </a:r>
            <a:r>
              <a:rPr lang="en-US" b="1" baseline="30000" dirty="0">
                <a:solidFill>
                  <a:schemeClr val="tx2"/>
                </a:solidFill>
              </a:rPr>
              <a:t>+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ru-RU" dirty="0" err="1">
                <a:solidFill>
                  <a:schemeClr val="tx2"/>
                </a:solidFill>
              </a:rPr>
              <a:t>висока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кишкова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непрохідність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блювання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ін</a:t>
            </a:r>
            <a:r>
              <a:rPr lang="ru-RU" dirty="0">
                <a:solidFill>
                  <a:schemeClr val="tx2"/>
                </a:solidFill>
              </a:rPr>
              <a:t>.);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збільшення</a:t>
            </a:r>
            <a:r>
              <a:rPr lang="ru-RU" b="1" dirty="0">
                <a:solidFill>
                  <a:schemeClr val="tx2"/>
                </a:solidFill>
              </a:rPr>
              <a:t> концентраціїНСО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втрата</a:t>
            </a:r>
            <a:r>
              <a:rPr lang="ru-RU" dirty="0">
                <a:solidFill>
                  <a:schemeClr val="tx2"/>
                </a:solidFill>
              </a:rPr>
              <a:t> води, </a:t>
            </a:r>
            <a:r>
              <a:rPr lang="ru-RU" dirty="0" err="1">
                <a:solidFill>
                  <a:schemeClr val="tx2"/>
                </a:solidFill>
              </a:rPr>
              <a:t>введення</a:t>
            </a:r>
            <a:r>
              <a:rPr lang="ru-RU" dirty="0">
                <a:solidFill>
                  <a:schemeClr val="tx2"/>
                </a:solidFill>
              </a:rPr>
              <a:t> солей </a:t>
            </a:r>
            <a:r>
              <a:rPr lang="ru-RU" dirty="0" err="1">
                <a:solidFill>
                  <a:schemeClr val="tx2"/>
                </a:solidFill>
              </a:rPr>
              <a:t>органічних</a:t>
            </a:r>
            <a:r>
              <a:rPr lang="ru-RU" dirty="0">
                <a:solidFill>
                  <a:schemeClr val="tx2"/>
                </a:solidFill>
              </a:rPr>
              <a:t> кислот, </a:t>
            </a:r>
            <a:r>
              <a:rPr lang="ru-RU" dirty="0" err="1">
                <a:solidFill>
                  <a:schemeClr val="tx2"/>
                </a:solidFill>
              </a:rPr>
              <a:t>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метаболізуються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поглинанням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іонів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гідрогену</a:t>
            </a:r>
            <a:r>
              <a:rPr lang="ru-RU" dirty="0">
                <a:solidFill>
                  <a:schemeClr val="tx2"/>
                </a:solidFill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NB!</a:t>
            </a:r>
            <a:r>
              <a:rPr lang="en-US" dirty="0">
                <a:solidFill>
                  <a:srgbClr val="C00000"/>
                </a:solidFill>
              </a:rPr>
              <a:t> 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зниження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затримка</a:t>
            </a:r>
            <a:r>
              <a:rPr lang="ru-RU" dirty="0">
                <a:solidFill>
                  <a:schemeClr val="tx2"/>
                </a:solidFill>
              </a:rPr>
              <a:t> СО</a:t>
            </a:r>
            <a:r>
              <a:rPr lang="ru-RU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),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  </a:t>
            </a:r>
            <a:r>
              <a:rPr lang="ru-RU" b="1" dirty="0" err="1">
                <a:solidFill>
                  <a:schemeClr val="tx2"/>
                </a:solidFill>
              </a:rPr>
              <a:t>нирками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9512" y="44624"/>
            <a:ext cx="9144000" cy="410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ацидоз</a:t>
            </a:r>
            <a:endParaRPr lang="en-US" b="1" cap="all" dirty="0">
              <a:solidFill>
                <a:srgbClr val="0066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Причини </a:t>
            </a:r>
            <a:r>
              <a:rPr lang="ru-RU" b="1" dirty="0" err="1">
                <a:solidFill>
                  <a:srgbClr val="006600"/>
                </a:solidFill>
              </a:rPr>
              <a:t>виникнення</a:t>
            </a:r>
            <a:r>
              <a:rPr lang="ru-RU" b="1" dirty="0">
                <a:solidFill>
                  <a:srgbClr val="006600"/>
                </a:solidFill>
              </a:rPr>
              <a:t>: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-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/>
              <a:t> (</a:t>
            </a:r>
            <a:r>
              <a:rPr lang="ru-RU" b="1" dirty="0" err="1"/>
              <a:t>пневмонія</a:t>
            </a:r>
            <a:r>
              <a:rPr lang="ru-RU" b="1" dirty="0"/>
              <a:t>, набряк </a:t>
            </a:r>
            <a:r>
              <a:rPr lang="ru-RU" b="1" dirty="0" err="1"/>
              <a:t>легенів</a:t>
            </a:r>
            <a:r>
              <a:rPr lang="ru-RU" b="1" dirty="0"/>
              <a:t>, </a:t>
            </a:r>
            <a:r>
              <a:rPr lang="ru-RU" b="1" dirty="0" err="1"/>
              <a:t>сторонні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в </a:t>
            </a:r>
            <a:r>
              <a:rPr lang="ru-RU" b="1" dirty="0" err="1"/>
              <a:t>верхніх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шляхах та </a:t>
            </a:r>
            <a:r>
              <a:rPr lang="ru-RU" b="1" dirty="0" err="1"/>
              <a:t>ін</a:t>
            </a:r>
            <a:r>
              <a:rPr lang="ru-RU" b="1" dirty="0"/>
              <a:t>.);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/>
              <a:t>пошкодження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дихальної</a:t>
            </a:r>
            <a:r>
              <a:rPr lang="ru-RU" b="1" dirty="0"/>
              <a:t> </a:t>
            </a:r>
            <a:r>
              <a:rPr lang="ru-RU" b="1" dirty="0" err="1"/>
              <a:t>мускулатури</a:t>
            </a:r>
            <a:r>
              <a:rPr lang="ru-RU" b="1" dirty="0"/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/>
              <a:t>- </a:t>
            </a:r>
            <a:r>
              <a:rPr lang="ru-RU" b="1" dirty="0" err="1"/>
              <a:t>пригнічення</a:t>
            </a:r>
            <a:r>
              <a:rPr lang="ru-RU" b="1" dirty="0"/>
              <a:t> </a:t>
            </a:r>
            <a:r>
              <a:rPr lang="ru-RU" b="1" dirty="0" err="1"/>
              <a:t>дихального</a:t>
            </a:r>
            <a:r>
              <a:rPr lang="ru-RU" b="1" dirty="0"/>
              <a:t> центру </a:t>
            </a:r>
            <a:r>
              <a:rPr lang="ru-RU" b="1" dirty="0" err="1"/>
              <a:t>лік.засобами</a:t>
            </a:r>
            <a:r>
              <a:rPr lang="ru-RU" b="1" dirty="0"/>
              <a:t> (в </a:t>
            </a:r>
            <a:r>
              <a:rPr lang="ru-RU" b="1" dirty="0" err="1"/>
              <a:t>т.ч</a:t>
            </a:r>
            <a:r>
              <a:rPr lang="ru-RU" b="1" dirty="0"/>
              <a:t>. наркотиками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алкалоз</a:t>
            </a:r>
            <a:r>
              <a:rPr lang="ru-RU" b="1" dirty="0">
                <a:solidFill>
                  <a:srgbClr val="006600"/>
                </a:solidFill>
              </a:rPr>
              <a:t>–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chemeClr val="tx2"/>
                </a:solidFill>
              </a:rPr>
              <a:t>це</a:t>
            </a:r>
            <a:r>
              <a:rPr lang="ru-RU" b="1" dirty="0">
                <a:solidFill>
                  <a:schemeClr val="tx2"/>
                </a:solidFill>
              </a:rPr>
              <a:t> не </a:t>
            </a:r>
            <a:r>
              <a:rPr lang="ru-RU" b="1" dirty="0" err="1">
                <a:solidFill>
                  <a:schemeClr val="tx2"/>
                </a:solidFill>
              </a:rPr>
              <a:t>компенсоване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підвищення</a:t>
            </a:r>
            <a:r>
              <a:rPr lang="ru-RU" b="1" dirty="0">
                <a:solidFill>
                  <a:schemeClr val="tx2"/>
                </a:solidFill>
              </a:rPr>
              <a:t> рН 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гіпервентиляції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гарячковий</a:t>
            </a:r>
            <a:r>
              <a:rPr lang="ru-RU" b="1" dirty="0">
                <a:solidFill>
                  <a:schemeClr val="tx2"/>
                </a:solidFill>
              </a:rPr>
              <a:t> стан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істерію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Фізіологічні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системи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регуляції</a:t>
            </a:r>
            <a:r>
              <a:rPr lang="ru-RU" b="1" dirty="0">
                <a:solidFill>
                  <a:srgbClr val="0000CC"/>
                </a:solidFill>
              </a:rPr>
              <a:t> кислотно-основного стану </a:t>
            </a:r>
            <a:r>
              <a:rPr lang="ru-RU" b="1" dirty="0" err="1">
                <a:solidFill>
                  <a:srgbClr val="0000CC"/>
                </a:solidFill>
              </a:rPr>
              <a:t>пов'язані</a:t>
            </a:r>
            <a:r>
              <a:rPr lang="ru-RU" b="1" dirty="0">
                <a:solidFill>
                  <a:srgbClr val="0000CC"/>
                </a:solidFill>
              </a:rPr>
              <a:t> з </a:t>
            </a:r>
            <a:r>
              <a:rPr lang="ru-RU" b="1" dirty="0" err="1">
                <a:solidFill>
                  <a:srgbClr val="0000CC"/>
                </a:solidFill>
              </a:rPr>
              <a:t>функціональною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активністю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легень</a:t>
            </a:r>
            <a:r>
              <a:rPr lang="ru-RU" b="1" dirty="0">
                <a:solidFill>
                  <a:srgbClr val="0000CC"/>
                </a:solidFill>
              </a:rPr>
              <a:t> і </a:t>
            </a:r>
            <a:r>
              <a:rPr lang="ru-RU" b="1" dirty="0" err="1">
                <a:solidFill>
                  <a:srgbClr val="0000CC"/>
                </a:solidFill>
              </a:rPr>
              <a:t>нирок</a:t>
            </a:r>
            <a:r>
              <a:rPr lang="ru-RU" b="1" dirty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00CC"/>
                </a:solidFill>
              </a:rPr>
              <a:t>		</a:t>
            </a: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	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42347"/>
            <a:ext cx="18242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39745"/>
            <a:ext cx="1907704" cy="168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253EF3E-FD6D-47B1-9016-819041F1E068}"/>
              </a:ext>
            </a:extLst>
          </p:cNvPr>
          <p:cNvSpPr txBox="1"/>
          <p:nvPr/>
        </p:nvSpPr>
        <p:spPr>
          <a:xfrm>
            <a:off x="3275856" y="3213100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Легені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оксигемоглобіну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звільняє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який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зв'язується</a:t>
            </a:r>
            <a:r>
              <a:rPr lang="ru-RU" b="1" dirty="0">
                <a:solidFill>
                  <a:schemeClr val="tx2"/>
                </a:solidFill>
              </a:rPr>
              <a:t> з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err="1">
                <a:solidFill>
                  <a:schemeClr val="tx2"/>
                </a:solidFill>
              </a:rPr>
              <a:t>Під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дією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вона </a:t>
            </a:r>
            <a:r>
              <a:rPr lang="ru-RU" b="1" dirty="0" err="1">
                <a:solidFill>
                  <a:schemeClr val="tx2"/>
                </a:solidFill>
              </a:rPr>
              <a:t>розпадається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на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 и Н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О. 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виявляється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зв'язаним</a:t>
            </a:r>
            <a:r>
              <a:rPr lang="ru-RU" b="1" dirty="0">
                <a:solidFill>
                  <a:schemeClr val="tx2"/>
                </a:solidFill>
              </a:rPr>
              <a:t> в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О  </a:t>
            </a:r>
            <a:r>
              <a:rPr lang="ru-RU" b="1" dirty="0">
                <a:solidFill>
                  <a:schemeClr val="tx2"/>
                </a:solidFill>
              </a:rPr>
              <a:t>і </a:t>
            </a:r>
            <a:r>
              <a:rPr lang="ru-RU" b="1" dirty="0" err="1">
                <a:solidFill>
                  <a:schemeClr val="tx2"/>
                </a:solidFill>
              </a:rPr>
              <a:t>відбувається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активне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ED1CDB1-3BCC-478C-9C00-186C0AE97E02}"/>
              </a:ext>
            </a:extLst>
          </p:cNvPr>
          <p:cNvSpPr txBox="1"/>
          <p:nvPr/>
        </p:nvSpPr>
        <p:spPr>
          <a:xfrm>
            <a:off x="3491880" y="520838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Нирки</a:t>
            </a:r>
            <a:r>
              <a:rPr lang="ru-RU" b="1" dirty="0">
                <a:solidFill>
                  <a:srgbClr val="0000CC"/>
                </a:solidFill>
              </a:rPr>
              <a:t>: </a:t>
            </a:r>
            <a:r>
              <a:rPr lang="ru-RU" b="1" dirty="0" err="1"/>
              <a:t>видаляють</a:t>
            </a:r>
            <a:r>
              <a:rPr lang="ru-RU" b="1" dirty="0"/>
              <a:t> </a:t>
            </a:r>
            <a:r>
              <a:rPr lang="ru-RU" b="1" dirty="0" err="1"/>
              <a:t>гідроген</a:t>
            </a:r>
            <a:r>
              <a:rPr lang="ru-RU" b="1" dirty="0"/>
              <a:t> і </a:t>
            </a:r>
            <a:r>
              <a:rPr lang="ru-RU" b="1" dirty="0" err="1"/>
              <a:t>насичують</a:t>
            </a:r>
            <a:r>
              <a:rPr lang="ru-RU" b="1" dirty="0"/>
              <a:t> плазму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(за </a:t>
            </a:r>
            <a:r>
              <a:rPr lang="ru-RU" b="1" dirty="0" err="1">
                <a:solidFill>
                  <a:schemeClr val="tx2"/>
                </a:solidFill>
              </a:rPr>
              <a:t>участю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- </a:t>
            </a:r>
            <a:r>
              <a:rPr lang="ru-RU" b="1" dirty="0" err="1">
                <a:solidFill>
                  <a:schemeClr val="tx2"/>
                </a:solidFill>
              </a:rPr>
              <a:t>гідратація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метаболічного</a:t>
            </a:r>
            <a:r>
              <a:rPr lang="ru-RU" b="1" dirty="0">
                <a:solidFill>
                  <a:schemeClr val="tx2"/>
                </a:solidFill>
              </a:rPr>
              <a:t>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err="1" smtClean="0"/>
              <a:t>Іонний</a:t>
            </a:r>
            <a:r>
              <a:rPr lang="ru-RU" sz="2400" dirty="0" smtClean="0"/>
              <a:t> </a:t>
            </a:r>
            <a:r>
              <a:rPr lang="ru-RU" sz="2400" dirty="0" err="1"/>
              <a:t>добуток</a:t>
            </a:r>
            <a:r>
              <a:rPr lang="ru-RU" sz="2400" dirty="0"/>
              <a:t> води. рН.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Розрахунок</a:t>
            </a:r>
            <a:r>
              <a:rPr lang="ru-RU" sz="2400" dirty="0"/>
              <a:t> рН </a:t>
            </a:r>
            <a:r>
              <a:rPr lang="ru-RU" sz="2400" dirty="0" err="1"/>
              <a:t>розчинів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3.1. </a:t>
            </a:r>
            <a:r>
              <a:rPr lang="ru-RU" sz="2400" dirty="0" err="1"/>
              <a:t>Сильні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3.2. </a:t>
            </a:r>
            <a:r>
              <a:rPr lang="ru-RU" sz="2400" dirty="0" err="1"/>
              <a:t>Слабкі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3.3. </a:t>
            </a:r>
            <a:r>
              <a:rPr lang="ru-RU" sz="2400" dirty="0" err="1"/>
              <a:t>Солі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 err="1"/>
              <a:t>Метаболічні</a:t>
            </a:r>
            <a:r>
              <a:rPr lang="ru-RU" sz="2400" dirty="0"/>
              <a:t> ацидоз і алкалоз. </a:t>
            </a:r>
            <a:r>
              <a:rPr lang="ru-RU" sz="2400" dirty="0" err="1"/>
              <a:t>Дихальні</a:t>
            </a:r>
            <a:r>
              <a:rPr lang="ru-RU" sz="2400" dirty="0"/>
              <a:t> ацидоз і алкалоз.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8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 cap="all" dirty="0" err="1">
                <a:solidFill>
                  <a:srgbClr val="000099"/>
                </a:solidFill>
              </a:rPr>
              <a:t>Іонний</a:t>
            </a:r>
            <a:r>
              <a:rPr lang="ru-RU" b="1" cap="all" dirty="0">
                <a:solidFill>
                  <a:srgbClr val="000099"/>
                </a:solidFill>
              </a:rPr>
              <a:t> </a:t>
            </a:r>
            <a:r>
              <a:rPr lang="ru-RU" b="1" cap="all" dirty="0" err="1">
                <a:solidFill>
                  <a:srgbClr val="000099"/>
                </a:solidFill>
              </a:rPr>
              <a:t>добуток</a:t>
            </a:r>
            <a:r>
              <a:rPr lang="ru-RU" b="1" cap="all" dirty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ВОДИ– </a:t>
            </a:r>
            <a:r>
              <a:rPr lang="en-US" b="1" dirty="0">
                <a:solidFill>
                  <a:srgbClr val="000099"/>
                </a:solidFill>
              </a:rPr>
              <a:t>K</a:t>
            </a:r>
            <a:r>
              <a:rPr lang="en-US" b="1" baseline="-25000" dirty="0">
                <a:solidFill>
                  <a:srgbClr val="000099"/>
                </a:solidFill>
              </a:rPr>
              <a:t>w </a:t>
            </a:r>
            <a:r>
              <a:rPr lang="en-US" b="1" dirty="0">
                <a:solidFill>
                  <a:srgbClr val="000099"/>
                </a:solidFill>
              </a:rPr>
              <a:t>(</a:t>
            </a:r>
            <a:r>
              <a:rPr lang="ru-RU" b="1" dirty="0" err="1">
                <a:solidFill>
                  <a:srgbClr val="000099"/>
                </a:solidFill>
              </a:rPr>
              <a:t>або</a:t>
            </a:r>
            <a:r>
              <a:rPr lang="ru-RU" b="1" dirty="0">
                <a:solidFill>
                  <a:srgbClr val="000099"/>
                </a:solidFill>
              </a:rPr>
              <a:t> К</a:t>
            </a:r>
            <a:r>
              <a:rPr lang="ru-RU" b="1" baseline="-25000" dirty="0">
                <a:solidFill>
                  <a:srgbClr val="000099"/>
                </a:solidFill>
              </a:rPr>
              <a:t>НОН</a:t>
            </a:r>
            <a:r>
              <a:rPr lang="en-US" b="1" dirty="0">
                <a:solidFill>
                  <a:srgbClr val="000099"/>
                </a:solidFill>
              </a:rPr>
              <a:t>) </a:t>
            </a:r>
            <a:endParaRPr lang="ru-RU" b="1" dirty="0">
              <a:solidFill>
                <a:srgbClr val="000099"/>
              </a:solidFill>
            </a:endParaRPr>
          </a:p>
          <a:p>
            <a:pPr eaLnBrk="1" hangingPunct="1"/>
            <a:r>
              <a:rPr lang="ru-RU" b="1" dirty="0" err="1"/>
              <a:t>Експеримент</a:t>
            </a:r>
            <a:r>
              <a:rPr lang="ru-RU" b="1" dirty="0"/>
              <a:t>: чиста вода </a:t>
            </a:r>
            <a:r>
              <a:rPr lang="ru-RU" b="1" dirty="0" err="1"/>
              <a:t>важко</a:t>
            </a:r>
            <a:r>
              <a:rPr lang="ru-RU" b="1" dirty="0"/>
              <a:t> проводить </a:t>
            </a:r>
            <a:r>
              <a:rPr lang="ru-RU" b="1" dirty="0" err="1"/>
              <a:t>електричний</a:t>
            </a:r>
            <a:r>
              <a:rPr lang="ru-RU" b="1" dirty="0"/>
              <a:t> струм</a:t>
            </a:r>
          </a:p>
          <a:p>
            <a:pPr eaLnBrk="1" hangingPunct="1"/>
            <a:r>
              <a:rPr lang="ru-RU" b="1" dirty="0"/>
              <a:t>Як </a:t>
            </a:r>
            <a:r>
              <a:rPr lang="ru-RU" b="1" dirty="0" err="1"/>
              <a:t>слабкий</a:t>
            </a:r>
            <a:r>
              <a:rPr lang="ru-RU" b="1" dirty="0"/>
              <a:t> </a:t>
            </a:r>
            <a:r>
              <a:rPr lang="ru-RU" b="1" dirty="0" err="1"/>
              <a:t>електроліт</a:t>
            </a:r>
            <a:r>
              <a:rPr lang="ru-RU" b="1" dirty="0"/>
              <a:t> вода </a:t>
            </a:r>
            <a:r>
              <a:rPr lang="ru-RU" b="1" dirty="0" err="1"/>
              <a:t>частково</a:t>
            </a:r>
            <a:r>
              <a:rPr lang="ru-RU" b="1" dirty="0"/>
              <a:t> </a:t>
            </a:r>
            <a:r>
              <a:rPr lang="ru-RU" b="1" dirty="0" err="1"/>
              <a:t>дисоціює</a:t>
            </a:r>
            <a:r>
              <a:rPr lang="ru-RU" b="1" dirty="0"/>
              <a:t>:  </a:t>
            </a:r>
            <a:r>
              <a:rPr lang="ru-RU" sz="2000" dirty="0">
                <a:solidFill>
                  <a:srgbClr val="000099"/>
                </a:solidFill>
              </a:rPr>
              <a:t>2Н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en-US" sz="2000" b="1" dirty="0">
                <a:solidFill>
                  <a:srgbClr val="0000CC"/>
                </a:solidFill>
              </a:rPr>
              <a:t>⇆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-25000" dirty="0">
                <a:solidFill>
                  <a:srgbClr val="000099"/>
                </a:solidFill>
              </a:rPr>
              <a:t>3</a:t>
            </a:r>
            <a:r>
              <a:rPr lang="ru-RU" sz="2000" dirty="0">
                <a:solidFill>
                  <a:srgbClr val="000099"/>
                </a:solidFill>
              </a:rPr>
              <a:t>О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скорочено</a:t>
            </a:r>
            <a:r>
              <a:rPr lang="ru-RU" b="1" dirty="0"/>
              <a:t>: 		    </a:t>
            </a:r>
            <a:r>
              <a:rPr lang="ru-RU" sz="2000" dirty="0">
                <a:solidFill>
                  <a:srgbClr val="000099"/>
                </a:solidFill>
              </a:rPr>
              <a:t>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en-US" b="1" dirty="0">
                <a:solidFill>
                  <a:srgbClr val="0000CC"/>
                </a:solidFill>
              </a:rPr>
              <a:t>⇆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                              </a:t>
            </a:r>
            <a:r>
              <a:rPr lang="ru-RU" dirty="0" err="1"/>
              <a:t>К</a:t>
            </a:r>
            <a:r>
              <a:rPr lang="ru-RU" baseline="-25000" dirty="0" err="1"/>
              <a:t>дис</a:t>
            </a:r>
            <a:r>
              <a:rPr lang="ru-RU" dirty="0"/>
              <a:t>.</a:t>
            </a:r>
            <a:r>
              <a:rPr lang="ru-RU" b="1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</a:t>
            </a:r>
            <a:r>
              <a:rPr lang="ru-RU" dirty="0"/>
              <a:t>=</a:t>
            </a:r>
            <a:r>
              <a:rPr lang="ru-RU" b="1" dirty="0"/>
              <a:t> </a:t>
            </a:r>
            <a:r>
              <a:rPr lang="ru-RU" dirty="0"/>
              <a:t>1,8∙10</a:t>
            </a:r>
            <a:r>
              <a:rPr lang="ru-RU" baseline="30000" dirty="0"/>
              <a:t>-16</a:t>
            </a:r>
            <a:r>
              <a:rPr lang="ru-RU" b="1" dirty="0"/>
              <a:t>    при 22-25 </a:t>
            </a:r>
            <a:r>
              <a:rPr lang="ru-RU" b="1" baseline="30000" dirty="0"/>
              <a:t>0</a:t>
            </a:r>
            <a:r>
              <a:rPr lang="ru-RU" b="1" dirty="0"/>
              <a:t>С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dirty="0"/>
              <a:t>                                               за законом </a:t>
            </a:r>
            <a:r>
              <a:rPr lang="ru-RU" dirty="0" err="1"/>
              <a:t>діючих</a:t>
            </a:r>
            <a:r>
              <a:rPr lang="ru-RU" dirty="0"/>
              <a:t> </a:t>
            </a:r>
            <a:r>
              <a:rPr lang="ru-RU" dirty="0" err="1"/>
              <a:t>мас</a:t>
            </a:r>
            <a:endParaRPr lang="ru-RU" dirty="0"/>
          </a:p>
          <a:p>
            <a:pPr eaLnBrk="1" hangingPunct="1"/>
            <a:r>
              <a:rPr lang="ru-RU" b="1" dirty="0"/>
              <a:t>	(</a:t>
            </a:r>
            <a:r>
              <a:rPr lang="ru-RU" dirty="0" err="1"/>
              <a:t>виходячи</a:t>
            </a:r>
            <a:r>
              <a:rPr lang="ru-RU" dirty="0"/>
              <a:t> з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вимірювання</a:t>
            </a:r>
            <a:r>
              <a:rPr lang="ru-RU" dirty="0"/>
              <a:t> </a:t>
            </a:r>
            <a:r>
              <a:rPr lang="ru-RU" dirty="0" err="1"/>
              <a:t>електропровідності</a:t>
            </a:r>
            <a:r>
              <a:rPr lang="ru-RU" dirty="0"/>
              <a:t> </a:t>
            </a:r>
            <a:r>
              <a:rPr lang="ru-RU" dirty="0" err="1"/>
              <a:t>чистої</a:t>
            </a:r>
            <a:r>
              <a:rPr lang="ru-RU" dirty="0"/>
              <a:t> води)</a:t>
            </a:r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недисоційованих</a:t>
            </a:r>
            <a:r>
              <a:rPr lang="ru-RU" b="1" dirty="0"/>
              <a:t> молекул води </a:t>
            </a:r>
            <a:r>
              <a:rPr lang="ru-RU" b="1" dirty="0" err="1"/>
              <a:t>постійна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Н</a:t>
            </a:r>
            <a:r>
              <a:rPr lang="ru-RU" sz="2000" b="1" baseline="-25000" dirty="0">
                <a:solidFill>
                  <a:srgbClr val="000099"/>
                </a:solidFill>
                <a:sym typeface="Symbol" pitchFamily="18" charset="2"/>
              </a:rPr>
              <a:t>2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О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]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= 1000г / 18 г/моль = 55,56  </a:t>
            </a:r>
            <a:r>
              <a:rPr lang="ru-RU" sz="2000" b="1" dirty="0">
                <a:solidFill>
                  <a:srgbClr val="000099"/>
                </a:solidFill>
              </a:rPr>
              <a:t>моль,</a:t>
            </a:r>
            <a:r>
              <a:rPr lang="ru-RU" b="1" dirty="0"/>
              <a:t> </a:t>
            </a:r>
            <a:r>
              <a:rPr lang="ru-RU" b="1" dirty="0" err="1"/>
              <a:t>тоді</a:t>
            </a:r>
            <a:endParaRPr lang="ru-RU" b="1" dirty="0"/>
          </a:p>
          <a:p>
            <a:pPr eaLnBrk="1" hangingPunct="1"/>
            <a:endParaRPr lang="ru-RU" b="1" dirty="0">
              <a:sym typeface="Symbol" pitchFamily="18" charset="2"/>
            </a:endParaRP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[</a:t>
            </a:r>
            <a:r>
              <a:rPr lang="ru-RU" sz="2000" b="1" dirty="0">
                <a:solidFill>
                  <a:srgbClr val="000099"/>
                </a:solidFill>
              </a:rPr>
              <a:t>Н</a:t>
            </a:r>
            <a:r>
              <a:rPr lang="ru-RU" sz="2000" b="1" baseline="30000" dirty="0">
                <a:solidFill>
                  <a:srgbClr val="000099"/>
                </a:solidFill>
              </a:rPr>
              <a:t>+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∙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000099"/>
                </a:solidFill>
              </a:rPr>
              <a:t>ОН</a:t>
            </a:r>
            <a:r>
              <a:rPr lang="ru-RU" sz="2000" b="1" baseline="30000" dirty="0">
                <a:solidFill>
                  <a:srgbClr val="000099"/>
                </a:solidFill>
              </a:rPr>
              <a:t>-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 = 1,8∙10</a:t>
            </a:r>
            <a:r>
              <a:rPr lang="ru-RU" sz="2000" b="1" baseline="30000" dirty="0">
                <a:solidFill>
                  <a:srgbClr val="000099"/>
                </a:solidFill>
              </a:rPr>
              <a:t>-16</a:t>
            </a:r>
            <a:r>
              <a:rPr lang="ru-RU" sz="2000" b="1" dirty="0">
                <a:solidFill>
                  <a:srgbClr val="000099"/>
                </a:solidFill>
              </a:rPr>
              <a:t> ∙ 55,6 = </a:t>
            </a:r>
            <a:r>
              <a:rPr lang="ru-RU" sz="2400" b="1" i="1" u="sng" dirty="0">
                <a:solidFill>
                  <a:srgbClr val="990000"/>
                </a:solidFill>
              </a:rPr>
              <a:t>10</a:t>
            </a:r>
            <a:r>
              <a:rPr lang="ru-RU" sz="2400" b="1" i="1" u="sng" baseline="30000" dirty="0">
                <a:solidFill>
                  <a:srgbClr val="990000"/>
                </a:solidFill>
              </a:rPr>
              <a:t>-14</a:t>
            </a:r>
            <a:r>
              <a:rPr lang="ru-RU" sz="2400" b="1" i="1" u="sng" dirty="0">
                <a:solidFill>
                  <a:srgbClr val="990000"/>
                </a:solidFill>
              </a:rPr>
              <a:t> = </a:t>
            </a:r>
            <a:r>
              <a:rPr lang="en-US" sz="2400" b="1" i="1" u="sng" dirty="0">
                <a:solidFill>
                  <a:srgbClr val="990000"/>
                </a:solidFill>
              </a:rPr>
              <a:t>K</a:t>
            </a:r>
            <a:r>
              <a:rPr lang="en-US" sz="2400" b="1" i="1" u="sng" baseline="-25000" dirty="0">
                <a:solidFill>
                  <a:srgbClr val="990000"/>
                </a:solidFill>
              </a:rPr>
              <a:t>w</a:t>
            </a:r>
            <a:r>
              <a:rPr lang="ru-RU" sz="2000" b="1" dirty="0">
                <a:solidFill>
                  <a:srgbClr val="000099"/>
                </a:solidFill>
              </a:rPr>
              <a:t>–</a:t>
            </a:r>
            <a:r>
              <a:rPr lang="en-US" sz="2000" b="1" dirty="0" err="1">
                <a:solidFill>
                  <a:srgbClr val="000099"/>
                </a:solidFill>
              </a:rPr>
              <a:t>const</a:t>
            </a:r>
            <a:r>
              <a:rPr lang="ru-RU" b="1" dirty="0"/>
              <a:t> (</a:t>
            </a:r>
            <a:r>
              <a:rPr lang="ru-RU" dirty="0"/>
              <a:t>при </a:t>
            </a:r>
            <a:r>
              <a:rPr lang="ru-RU" dirty="0" err="1"/>
              <a:t>нормальній</a:t>
            </a:r>
            <a:r>
              <a:rPr lang="ru-RU" dirty="0"/>
              <a:t> 	                                                                                           </a:t>
            </a:r>
            <a:r>
              <a:rPr lang="ru-RU" dirty="0" err="1"/>
              <a:t>температурі</a:t>
            </a:r>
            <a:r>
              <a:rPr lang="ru-RU" dirty="0"/>
              <a:t>). </a:t>
            </a:r>
          </a:p>
          <a:p>
            <a:pPr eaLnBrk="1" hangingPunct="1"/>
            <a:r>
              <a:rPr lang="ru-RU" b="1" dirty="0"/>
              <a:t>	</a:t>
            </a:r>
            <a:r>
              <a:rPr lang="ru-RU" dirty="0"/>
              <a:t>При </a:t>
            </a:r>
            <a:r>
              <a:rPr lang="ru-RU" dirty="0" err="1"/>
              <a:t>підвищенні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en-US" dirty="0"/>
              <a:t>Kw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,  </a:t>
            </a:r>
            <a:r>
              <a:rPr lang="ru-RU" dirty="0" err="1"/>
              <a:t>дисоциація</a:t>
            </a:r>
            <a:r>
              <a:rPr lang="ru-RU" dirty="0"/>
              <a:t> води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i="1" u="sng" dirty="0" err="1"/>
              <a:t>ендотермічний</a:t>
            </a:r>
            <a:r>
              <a:rPr lang="ru-RU" b="1" dirty="0"/>
              <a:t>: </a:t>
            </a:r>
            <a:r>
              <a:rPr lang="ru-RU" b="1" spc="-150" dirty="0"/>
              <a:t>при 30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=1,89∙10</a:t>
            </a:r>
            <a:r>
              <a:rPr lang="ru-RU" b="1" spc="-150" baseline="30000" dirty="0"/>
              <a:t>-14</a:t>
            </a:r>
            <a:r>
              <a:rPr lang="ru-RU" b="1" spc="-150" dirty="0"/>
              <a:t>, при 50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=5,6∙10</a:t>
            </a:r>
            <a:r>
              <a:rPr lang="ru-RU" b="1" spc="-150" baseline="30000" dirty="0"/>
              <a:t>-14</a:t>
            </a:r>
            <a:r>
              <a:rPr lang="ru-RU" b="1" spc="-150" dirty="0"/>
              <a:t>, при 100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=74∙10</a:t>
            </a:r>
            <a:r>
              <a:rPr lang="ru-RU" b="1" spc="-150" baseline="30000" dirty="0"/>
              <a:t>-14</a:t>
            </a:r>
            <a:endParaRPr lang="ru-RU" b="1" spc="-150" dirty="0"/>
          </a:p>
          <a:p>
            <a:pPr eaLnBrk="1" hangingPunct="1"/>
            <a:r>
              <a:rPr lang="ru-RU" b="1" dirty="0"/>
              <a:t>	</a:t>
            </a:r>
          </a:p>
          <a:p>
            <a:pPr algn="ctr" eaLnBrk="1" hangingPunct="1"/>
            <a:r>
              <a:rPr lang="ru-RU" b="1" dirty="0"/>
              <a:t>	</a:t>
            </a:r>
            <a:r>
              <a:rPr lang="ru-RU" sz="2000" b="1" dirty="0" err="1">
                <a:solidFill>
                  <a:srgbClr val="800000"/>
                </a:solidFill>
              </a:rPr>
              <a:t>Оскільки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en-US" sz="2000" b="1" dirty="0">
                <a:solidFill>
                  <a:srgbClr val="800000"/>
                </a:solidFill>
              </a:rPr>
              <a:t>Kw</a:t>
            </a:r>
            <a:r>
              <a:rPr lang="ru-RU" sz="2000" b="1" dirty="0">
                <a:solidFill>
                  <a:srgbClr val="800000"/>
                </a:solidFill>
              </a:rPr>
              <a:t> = </a:t>
            </a:r>
            <a:r>
              <a:rPr lang="en-US" sz="2000" b="1" dirty="0" err="1">
                <a:solidFill>
                  <a:srgbClr val="800000"/>
                </a:solidFill>
              </a:rPr>
              <a:t>const</a:t>
            </a:r>
            <a:r>
              <a:rPr lang="ru-RU" sz="2000" b="1" dirty="0">
                <a:solidFill>
                  <a:srgbClr val="800000"/>
                </a:solidFill>
              </a:rPr>
              <a:t>, то у будь-</a:t>
            </a:r>
            <a:r>
              <a:rPr lang="ru-RU" sz="2000" b="1" dirty="0" err="1">
                <a:solidFill>
                  <a:srgbClr val="800000"/>
                </a:solidFill>
              </a:rPr>
              <a:t>якому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ru-RU" sz="2000" b="1" dirty="0" err="1">
                <a:solidFill>
                  <a:srgbClr val="800000"/>
                </a:solidFill>
              </a:rPr>
              <a:t>розчині</a:t>
            </a:r>
            <a:endParaRPr lang="ru-RU" sz="2000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ru-RU" sz="2000" b="1" dirty="0">
                <a:solidFill>
                  <a:srgbClr val="800000"/>
                </a:solidFill>
              </a:rPr>
              <a:t> (</a:t>
            </a:r>
            <a:r>
              <a:rPr lang="ru-RU" sz="2000" b="1" dirty="0">
                <a:solidFill>
                  <a:srgbClr val="003300"/>
                </a:solidFill>
              </a:rPr>
              <a:t>кислому, </a:t>
            </a:r>
            <a:r>
              <a:rPr lang="ru-RU" sz="2000" b="1" dirty="0" err="1">
                <a:solidFill>
                  <a:srgbClr val="003300"/>
                </a:solidFill>
              </a:rPr>
              <a:t>лужному</a:t>
            </a:r>
            <a:r>
              <a:rPr lang="ru-RU" sz="2000" b="1" dirty="0">
                <a:solidFill>
                  <a:srgbClr val="003300"/>
                </a:solidFill>
              </a:rPr>
              <a:t>, нейтральному</a:t>
            </a:r>
            <a:r>
              <a:rPr lang="ru-RU" sz="2000" b="1" dirty="0">
                <a:solidFill>
                  <a:srgbClr val="800000"/>
                </a:solidFill>
              </a:rPr>
              <a:t>) </a:t>
            </a:r>
          </a:p>
          <a:p>
            <a:pPr algn="ctr" eaLnBrk="1" hangingPunct="1"/>
            <a:r>
              <a:rPr lang="ru-RU" sz="2000" b="1" dirty="0" err="1">
                <a:solidFill>
                  <a:srgbClr val="800000"/>
                </a:solidFill>
              </a:rPr>
              <a:t>добуток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Н</a:t>
            </a:r>
            <a:r>
              <a:rPr lang="ru-RU" sz="2000" b="1" baseline="-25000" dirty="0">
                <a:solidFill>
                  <a:srgbClr val="800000"/>
                </a:solidFill>
              </a:rPr>
              <a:t>3</a:t>
            </a:r>
            <a:r>
              <a:rPr lang="ru-RU" sz="2000" b="1" dirty="0">
                <a:solidFill>
                  <a:srgbClr val="800000"/>
                </a:solidFill>
              </a:rPr>
              <a:t>О</a:t>
            </a:r>
            <a:r>
              <a:rPr lang="ru-RU" sz="2000" b="1" baseline="30000" dirty="0">
                <a:solidFill>
                  <a:srgbClr val="800000"/>
                </a:solidFill>
              </a:rPr>
              <a:t>+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і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ОН</a:t>
            </a:r>
            <a:r>
              <a:rPr lang="ru-RU" sz="2000" b="1" baseline="30000" dirty="0">
                <a:solidFill>
                  <a:srgbClr val="800000"/>
                </a:solidFill>
              </a:rPr>
              <a:t>-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при 298 К </a:t>
            </a:r>
            <a:r>
              <a:rPr lang="ru-RU" sz="2000" b="1" dirty="0" err="1">
                <a:solidFill>
                  <a:srgbClr val="800000"/>
                </a:solidFill>
              </a:rPr>
              <a:t>дорівнює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0099"/>
                </a:solidFill>
              </a:rPr>
              <a:t>10</a:t>
            </a:r>
            <a:r>
              <a:rPr lang="ru-RU" sz="2400" b="1" baseline="30000" dirty="0">
                <a:solidFill>
                  <a:srgbClr val="000099"/>
                </a:solidFill>
              </a:rPr>
              <a:t>-14</a:t>
            </a:r>
            <a:r>
              <a:rPr lang="ru-RU" sz="2400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endParaRPr lang="ru-RU" sz="2000" b="1" dirty="0">
              <a:solidFill>
                <a:srgbClr val="800000"/>
              </a:solidFill>
            </a:endParaRPr>
          </a:p>
          <a:p>
            <a:pPr eaLnBrk="1" hangingPunct="1"/>
            <a:r>
              <a:rPr lang="ru-RU" sz="2000" b="1" dirty="0">
                <a:solidFill>
                  <a:srgbClr val="800000"/>
                </a:solidFill>
              </a:rPr>
              <a:t>	</a:t>
            </a:r>
            <a:r>
              <a:rPr lang="ru-RU" sz="2000" b="1" dirty="0" err="1"/>
              <a:t>Зручніше</a:t>
            </a:r>
            <a:r>
              <a:rPr lang="ru-RU" sz="2000" b="1" dirty="0"/>
              <a:t> </a:t>
            </a:r>
            <a:r>
              <a:rPr lang="ru-RU" sz="2000" b="1" dirty="0" err="1"/>
              <a:t>користуватися</a:t>
            </a:r>
            <a:r>
              <a:rPr lang="ru-RU" sz="2000" b="1" dirty="0"/>
              <a:t> величиною     </a:t>
            </a:r>
            <a:r>
              <a:rPr lang="ru-RU" sz="2000" b="1" u="sng" dirty="0">
                <a:solidFill>
                  <a:srgbClr val="000099"/>
                </a:solidFill>
              </a:rPr>
              <a:t>р</a:t>
            </a:r>
            <a:r>
              <a:rPr lang="en-US" sz="2000" b="1" u="sng" dirty="0">
                <a:solidFill>
                  <a:srgbClr val="000099"/>
                </a:solidFill>
              </a:rPr>
              <a:t>K</a:t>
            </a:r>
            <a:r>
              <a:rPr lang="en-US" sz="2000" b="1" u="sng" baseline="-25000" dirty="0">
                <a:solidFill>
                  <a:srgbClr val="000099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– </a:t>
            </a:r>
            <a:r>
              <a:rPr lang="en-US" sz="2000" b="1" u="sng" dirty="0" err="1">
                <a:solidFill>
                  <a:srgbClr val="800000"/>
                </a:solidFill>
              </a:rPr>
              <a:t>lgK</a:t>
            </a:r>
            <a:r>
              <a:rPr lang="en-US" sz="2000" b="1" u="sng" baseline="-25000" dirty="0" err="1">
                <a:solidFill>
                  <a:srgbClr val="800000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</a:t>
            </a:r>
            <a:r>
              <a:rPr lang="ru-RU" sz="2000" b="1" u="sng" dirty="0">
                <a:solidFill>
                  <a:srgbClr val="000099"/>
                </a:solidFill>
              </a:rPr>
              <a:t>14.</a:t>
            </a:r>
            <a:r>
              <a:rPr lang="ru-RU" sz="2000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599774"/>
              </p:ext>
            </p:extLst>
          </p:nvPr>
        </p:nvGraphicFramePr>
        <p:xfrm>
          <a:off x="3924300" y="1268413"/>
          <a:ext cx="119538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2" name="Формула" r:id="rId3" imgW="799920" imgH="457200" progId="Equation.3">
                  <p:embed/>
                </p:oleObj>
              </mc:Choice>
              <mc:Fallback>
                <p:oleObj name="Формула" r:id="rId3" imgW="7999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268413"/>
                        <a:ext cx="1195388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3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55776" y="1195011"/>
            <a:ext cx="3876064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376740" y="1646695"/>
            <a:ext cx="28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тобто</a:t>
            </a:r>
            <a:r>
              <a:rPr lang="ru-RU" dirty="0"/>
              <a:t> молекул,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розпалися</a:t>
            </a:r>
            <a:r>
              <a:rPr lang="ru-RU" dirty="0"/>
              <a:t> на </a:t>
            </a:r>
            <a:r>
              <a:rPr lang="ru-RU" dirty="0" err="1"/>
              <a:t>іони</a:t>
            </a:r>
            <a:r>
              <a:rPr lang="ru-RU" dirty="0"/>
              <a:t> мало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305634"/>
            <a:ext cx="2844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[H</a:t>
            </a:r>
            <a:r>
              <a:rPr lang="en-US" baseline="-25000" dirty="0"/>
              <a:t>2</a:t>
            </a:r>
            <a:r>
              <a:rPr lang="en-US" dirty="0"/>
              <a:t>O]</a:t>
            </a:r>
            <a:r>
              <a:rPr lang="ru-RU" dirty="0"/>
              <a:t> </a:t>
            </a:r>
            <a:r>
              <a:rPr lang="ru-RU" dirty="0" err="1"/>
              <a:t>рівноважна</a:t>
            </a:r>
            <a:r>
              <a:rPr lang="ru-RU" dirty="0"/>
              <a:t> </a:t>
            </a:r>
            <a:r>
              <a:rPr lang="ru-RU" dirty="0" err="1"/>
              <a:t>конц</a:t>
            </a:r>
            <a:r>
              <a:rPr lang="ru-RU" dirty="0"/>
              <a:t>.</a:t>
            </a:r>
          </a:p>
          <a:p>
            <a:r>
              <a:rPr lang="ru-RU" dirty="0" err="1"/>
              <a:t>недис</a:t>
            </a:r>
            <a:r>
              <a:rPr lang="ru-RU" dirty="0"/>
              <a:t>-х молекул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 err="1"/>
                  <a:t>Тоді</a:t>
                </a:r>
                <a:r>
                  <a:rPr lang="ru-RU" dirty="0"/>
                  <a:t>: у </a:t>
                </a:r>
                <a:r>
                  <a:rPr lang="ru-RU" dirty="0" err="1"/>
                  <a:t>чистій</a:t>
                </a:r>
                <a:r>
                  <a:rPr lang="ru-RU" dirty="0"/>
                  <a:t> </a:t>
                </a:r>
                <a:r>
                  <a:rPr lang="ru-RU" dirty="0" err="1"/>
                  <a:t>воді</a:t>
                </a:r>
                <a:r>
                  <a:rPr lang="ru-RU" dirty="0"/>
                  <a:t>  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=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НОН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−14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>
                    <a:sym typeface="Symbol" pitchFamily="18" charset="2"/>
                  </a:rPr>
                  <a:t>=</a:t>
                </a:r>
                <a:r>
                  <a:rPr lang="ru-RU" dirty="0"/>
                  <a:t>10</a:t>
                </a:r>
                <a:r>
                  <a:rPr lang="ru-RU" baseline="30000" dirty="0"/>
                  <a:t>-7</a:t>
                </a:r>
                <a:r>
                  <a:rPr lang="ru-RU" dirty="0">
                    <a:solidFill>
                      <a:srgbClr val="000099"/>
                    </a:solidFill>
                  </a:rPr>
                  <a:t>моль/л 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9900"/>
                    </a:solidFill>
                  </a:rPr>
                  <a:t>нейтральне</a:t>
                </a:r>
                <a:r>
                  <a:rPr lang="ru-RU" b="1" dirty="0">
                    <a:solidFill>
                      <a:srgbClr val="0099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9900"/>
                    </a:solidFill>
                  </a:rPr>
                  <a:t>середовище</a:t>
                </a:r>
                <a:r>
                  <a:rPr lang="ru-RU" dirty="0">
                    <a:solidFill>
                      <a:srgbClr val="000099"/>
                    </a:solidFill>
                  </a:rPr>
                  <a:t> </a:t>
                </a:r>
                <a:endParaRPr lang="ru-RU" dirty="0">
                  <a:solidFill>
                    <a:srgbClr val="000099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err="1">
                    <a:sym typeface="Symbol" pitchFamily="18" charset="2"/>
                  </a:rPr>
                  <a:t>якщо</a:t>
                </a:r>
                <a:r>
                  <a:rPr lang="ru-RU" b="1" dirty="0">
                    <a:sym typeface="Symbol" pitchFamily="18" charset="2"/>
                  </a:rPr>
                  <a:t> до </a:t>
                </a:r>
                <a:r>
                  <a:rPr lang="ru-RU" b="1" u="sng" dirty="0" err="1">
                    <a:sym typeface="Symbol" pitchFamily="18" charset="2"/>
                  </a:rPr>
                  <a:t>чистої</a:t>
                </a:r>
                <a:r>
                  <a:rPr lang="ru-RU" b="1" u="sng" dirty="0">
                    <a:sym typeface="Symbol" pitchFamily="18" charset="2"/>
                  </a:rPr>
                  <a:t> </a:t>
                </a:r>
                <a:r>
                  <a:rPr lang="ru-RU" b="1" dirty="0">
                    <a:sym typeface="Symbol" pitchFamily="18" charset="2"/>
                  </a:rPr>
                  <a:t>Н</a:t>
                </a:r>
                <a:r>
                  <a:rPr lang="ru-RU" b="1" baseline="-25000" dirty="0">
                    <a:sym typeface="Symbol" pitchFamily="18" charset="2"/>
                  </a:rPr>
                  <a:t>2</a:t>
                </a:r>
                <a:r>
                  <a:rPr lang="ru-RU" b="1" dirty="0">
                    <a:sym typeface="Symbol" pitchFamily="18" charset="2"/>
                  </a:rPr>
                  <a:t>О + кислоту  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/>
                  <a:t> </a:t>
                </a:r>
                <a:r>
                  <a:rPr lang="ru-RU" dirty="0"/>
                  <a:t>         </a:t>
                </a:r>
                <a:r>
                  <a:rPr lang="ru-RU" b="1" dirty="0" err="1">
                    <a:solidFill>
                      <a:srgbClr val="FF0000"/>
                    </a:solidFill>
                  </a:rPr>
                  <a:t>кисле</a:t>
                </a:r>
                <a:r>
                  <a:rPr lang="ru-RU" b="1" dirty="0">
                    <a:solidFill>
                      <a:srgbClr val="FF0000"/>
                    </a:solidFill>
                  </a:rPr>
                  <a:t> </a:t>
                </a:r>
                <a:endParaRPr lang="ru-RU" b="1" dirty="0">
                  <a:solidFill>
                    <a:srgbClr val="FF0000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err="1">
                    <a:sym typeface="Symbol" pitchFamily="18" charset="2"/>
                  </a:rPr>
                  <a:t>якщо</a:t>
                </a:r>
                <a:r>
                  <a:rPr lang="ru-RU" b="1" dirty="0">
                    <a:sym typeface="Symbol" pitchFamily="18" charset="2"/>
                  </a:rPr>
                  <a:t> до </a:t>
                </a:r>
                <a:r>
                  <a:rPr lang="ru-RU" b="1" u="sng" dirty="0" err="1">
                    <a:sym typeface="Symbol" pitchFamily="18" charset="2"/>
                  </a:rPr>
                  <a:t>чистої</a:t>
                </a:r>
                <a:r>
                  <a:rPr lang="ru-RU" b="1" u="sng" dirty="0">
                    <a:sym typeface="Symbol" pitchFamily="18" charset="2"/>
                  </a:rPr>
                  <a:t> </a:t>
                </a:r>
                <a:r>
                  <a:rPr lang="ru-RU" b="1" dirty="0">
                    <a:sym typeface="Symbol" pitchFamily="18" charset="2"/>
                  </a:rPr>
                  <a:t>Н</a:t>
                </a:r>
                <a:r>
                  <a:rPr lang="ru-RU" b="1" baseline="-25000" dirty="0">
                    <a:sym typeface="Symbol" pitchFamily="18" charset="2"/>
                  </a:rPr>
                  <a:t>2</a:t>
                </a:r>
                <a:r>
                  <a:rPr lang="ru-RU" b="1" dirty="0">
                    <a:sym typeface="Symbol" pitchFamily="18" charset="2"/>
                  </a:rPr>
                  <a:t>О + </a:t>
                </a:r>
                <a:r>
                  <a:rPr lang="ru-RU" b="1" dirty="0" err="1">
                    <a:sym typeface="Symbol" pitchFamily="18" charset="2"/>
                  </a:rPr>
                  <a:t>луги</a:t>
                </a:r>
                <a:r>
                  <a:rPr lang="ru-RU" dirty="0">
                    <a:sym typeface="Symbol" pitchFamily="18" charset="2"/>
                  </a:rPr>
                  <a:t> 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/>
                  <a:t>                      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лужне</a:t>
                </a:r>
                <a:r>
                  <a:rPr lang="ru-RU" b="1" dirty="0">
                    <a:solidFill>
                      <a:srgbClr val="0000CC"/>
                    </a:solidFill>
                  </a:rPr>
                  <a:t>.</a:t>
                </a:r>
              </a:p>
              <a:p>
                <a:pPr eaLnBrk="1" hangingPunct="1"/>
                <a:r>
                  <a:rPr lang="ru-RU" b="1" dirty="0" err="1">
                    <a:solidFill>
                      <a:srgbClr val="000099"/>
                    </a:solidFill>
                  </a:rPr>
                  <a:t>Добуток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цих</a:t>
                </a:r>
                <a:r>
                  <a:rPr lang="ru-RU" b="1" dirty="0">
                    <a:solidFill>
                      <a:srgbClr val="000099"/>
                    </a:solidFill>
                  </a:rPr>
                  <a:t> величин - величина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постійна</a:t>
                </a:r>
                <a:endParaRPr lang="ru-RU" b="1" dirty="0">
                  <a:solidFill>
                    <a:srgbClr val="000099"/>
                  </a:solidFill>
                </a:endParaRP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Кислотність</a:t>
                </a:r>
                <a:r>
                  <a:rPr lang="ru-RU" b="1" dirty="0"/>
                  <a:t> </a:t>
                </a:r>
                <a:r>
                  <a:rPr lang="ru-RU" b="1" dirty="0" err="1"/>
                  <a:t>середовища</a:t>
                </a:r>
                <a:r>
                  <a:rPr lang="ru-RU" b="1" dirty="0"/>
                  <a:t> </a:t>
                </a:r>
                <a:r>
                  <a:rPr lang="ru-RU" b="1" dirty="0" err="1"/>
                  <a:t>позначають</a:t>
                </a:r>
                <a:r>
                  <a:rPr lang="ru-RU" b="1" dirty="0"/>
                  <a:t> </a:t>
                </a:r>
                <a:r>
                  <a:rPr lang="ru-RU" b="1" dirty="0" err="1"/>
                  <a:t>водневим</a:t>
                </a:r>
                <a:r>
                  <a:rPr lang="ru-RU" b="1" dirty="0"/>
                  <a:t> </a:t>
                </a:r>
                <a:r>
                  <a:rPr lang="ru-RU" b="1" dirty="0" err="1"/>
                  <a:t>показником</a:t>
                </a:r>
                <a:r>
                  <a:rPr lang="ru-RU" b="1" dirty="0"/>
                  <a:t> рН </a:t>
                </a:r>
              </a:p>
              <a:p>
                <a:pPr eaLnBrk="1" hangingPunct="1"/>
                <a:r>
                  <a:rPr lang="ru-RU" b="1" dirty="0"/>
                  <a:t>                                </a:t>
                </a:r>
                <a:r>
                  <a:rPr lang="ru-RU" b="1" dirty="0" err="1"/>
                  <a:t>або</a:t>
                </a:r>
                <a:r>
                  <a:rPr lang="en-US" b="1" dirty="0"/>
                  <a:t> [ H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]</a:t>
                </a:r>
                <a:r>
                  <a:rPr lang="ru-RU" b="1" dirty="0"/>
                  <a:t> </a:t>
                </a:r>
                <a:r>
                  <a:rPr lang="en-US" b="1" dirty="0"/>
                  <a:t>=10</a:t>
                </a:r>
                <a:r>
                  <a:rPr lang="en-US" b="1" i="1" baseline="30000" dirty="0"/>
                  <a:t>-</a:t>
                </a:r>
                <a:r>
                  <a:rPr lang="en-US" b="1" baseline="30000" dirty="0"/>
                  <a:t>pH</a:t>
                </a:r>
                <a:r>
                  <a:rPr lang="en-US" b="1" dirty="0"/>
                  <a:t>, </a:t>
                </a:r>
                <a:r>
                  <a:rPr lang="ru-RU" b="1" dirty="0"/>
                  <a:t>де </a:t>
                </a:r>
                <a:r>
                  <a:rPr lang="en-US" b="1" dirty="0"/>
                  <a:t>[ H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]</a:t>
                </a:r>
                <a:r>
                  <a:rPr lang="ru-RU" b="1" dirty="0"/>
                  <a:t>  - </a:t>
                </a:r>
                <a:r>
                  <a:rPr lang="ru-RU" b="1" dirty="0" err="1"/>
                  <a:t>молярна</a:t>
                </a:r>
                <a:r>
                  <a:rPr lang="ru-RU" b="1" dirty="0"/>
                  <a:t> </a:t>
                </a:r>
                <a:r>
                  <a:rPr lang="ru-RU" b="1" dirty="0" err="1"/>
                  <a:t>концентрація</a:t>
                </a:r>
                <a:r>
                  <a:rPr lang="ru-RU" b="1" dirty="0"/>
                  <a:t> Н</a:t>
                </a:r>
                <a:r>
                  <a:rPr lang="ru-RU" b="1" baseline="30000" dirty="0"/>
                  <a:t>+ </a:t>
                </a:r>
                <a:r>
                  <a:rPr lang="ru-RU" b="1" dirty="0"/>
                  <a:t>в р-</a:t>
                </a:r>
                <a:r>
                  <a:rPr lang="ru-RU" b="1" dirty="0" err="1"/>
                  <a:t>ні</a:t>
                </a:r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             рН =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нейтральне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при 36,6 </a:t>
                </a:r>
                <a:r>
                  <a:rPr lang="ru-RU" sz="2000" b="1" i="1" baseline="30000" dirty="0">
                    <a:solidFill>
                      <a:srgbClr val="990000"/>
                    </a:solidFill>
                  </a:rPr>
                  <a:t>0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С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&lt;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кисле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         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рН+рОН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=13,6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&gt;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лужне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 рН</a:t>
                </a:r>
                <a:r>
                  <a:rPr lang="en-US" sz="2000" b="1" i="1" dirty="0">
                    <a:solidFill>
                      <a:srgbClr val="990000"/>
                    </a:solidFill>
                  </a:rPr>
                  <a:t>&lt;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6,8 – </a:t>
                </a:r>
                <a:r>
                  <a:rPr lang="ru-RU" b="1" i="1" dirty="0" err="1">
                    <a:solidFill>
                      <a:srgbClr val="990000"/>
                    </a:solidFill>
                  </a:rPr>
                  <a:t>кислотний</a:t>
                </a:r>
                <a:r>
                  <a:rPr lang="ru-RU" b="1" i="1" dirty="0">
                    <a:solidFill>
                      <a:srgbClr val="990000"/>
                    </a:solidFill>
                  </a:rPr>
                  <a:t>   </a:t>
                </a:r>
                <a:r>
                  <a:rPr lang="ru-RU" b="1" i="1" dirty="0" err="1">
                    <a:solidFill>
                      <a:srgbClr val="990000"/>
                    </a:solidFill>
                  </a:rPr>
                  <a:t>фіз</a:t>
                </a:r>
                <a:r>
                  <a:rPr lang="ru-RU" b="1" i="1" dirty="0">
                    <a:solidFill>
                      <a:srgbClr val="990000"/>
                    </a:solidFill>
                  </a:rPr>
                  <a:t>. </a:t>
                </a:r>
                <a:r>
                  <a:rPr lang="ru-RU" sz="1600" b="1" dirty="0">
                    <a:solidFill>
                      <a:srgbClr val="800000"/>
                    </a:solidFill>
                  </a:rPr>
                  <a:t>р-н</a:t>
                </a:r>
                <a:endParaRPr lang="ru-RU" b="1" i="1" dirty="0">
                  <a:solidFill>
                    <a:srgbClr val="800000"/>
                  </a:solidFill>
                </a:endParaRPr>
              </a:p>
              <a:p>
                <a:pPr eaLnBrk="1" hangingPunct="1"/>
                <a:r>
                  <a:rPr lang="ru-RU" b="1" dirty="0">
                    <a:solidFill>
                      <a:srgbClr val="800000"/>
                    </a:solidFill>
                  </a:rPr>
                  <a:t>	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Звідси</a:t>
                </a:r>
                <a:r>
                  <a:rPr lang="ru-RU" b="1" dirty="0"/>
                  <a:t>:</a:t>
                </a:r>
                <a:r>
                  <a:rPr lang="ru-RU" b="1" dirty="0">
                    <a:solidFill>
                      <a:srgbClr val="800000"/>
                    </a:solidFill>
                  </a:rPr>
                  <a:t>                                                       рН</a:t>
                </a:r>
                <a:r>
                  <a:rPr lang="en-US" b="1" dirty="0">
                    <a:solidFill>
                      <a:srgbClr val="800000"/>
                    </a:solidFill>
                  </a:rPr>
                  <a:t>&gt;</a:t>
                </a:r>
                <a:r>
                  <a:rPr lang="ru-RU" b="1" dirty="0">
                    <a:solidFill>
                      <a:srgbClr val="800000"/>
                    </a:solidFill>
                  </a:rPr>
                  <a:t>6,8 – 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лужний</a:t>
                </a:r>
                <a:r>
                  <a:rPr lang="ru-RU" b="1" dirty="0">
                    <a:solidFill>
                      <a:srgbClr val="800000"/>
                    </a:solidFill>
                  </a:rPr>
                  <a:t>         </a:t>
                </a:r>
                <a:r>
                  <a:rPr lang="ru-RU" b="1" i="1" dirty="0" err="1">
                    <a:solidFill>
                      <a:srgbClr val="800000"/>
                    </a:solidFill>
                  </a:rPr>
                  <a:t>фіз</a:t>
                </a:r>
                <a:r>
                  <a:rPr lang="ru-RU" b="1" i="1" dirty="0">
                    <a:solidFill>
                      <a:srgbClr val="800000"/>
                    </a:solidFill>
                  </a:rPr>
                  <a:t>. </a:t>
                </a:r>
                <a:r>
                  <a:rPr lang="ru-RU" b="1" dirty="0">
                    <a:solidFill>
                      <a:srgbClr val="800000"/>
                    </a:solidFill>
                  </a:rPr>
                  <a:t>р-н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                                                                  ,</a:t>
                </a:r>
              </a:p>
              <a:p>
                <a:pPr eaLnBrk="1" hangingPunct="1"/>
                <a:r>
                  <a:rPr lang="ru-RU" b="1" dirty="0"/>
                  <a:t>де </a:t>
                </a:r>
                <a:r>
                  <a:rPr lang="en-US" b="1" dirty="0"/>
                  <a:t>[OH</a:t>
                </a:r>
                <a:r>
                  <a:rPr lang="en-US" baseline="30000" dirty="0"/>
                  <a:t>−</a:t>
                </a:r>
                <a:r>
                  <a:rPr lang="en-US" b="1" dirty="0"/>
                  <a:t>] – </a:t>
                </a:r>
                <a:r>
                  <a:rPr lang="ru-RU" b="1" dirty="0" err="1"/>
                  <a:t>молярна</a:t>
                </a:r>
                <a:r>
                  <a:rPr lang="ru-RU" b="1" dirty="0"/>
                  <a:t> </a:t>
                </a:r>
                <a:r>
                  <a:rPr lang="ru-RU" b="1" dirty="0" err="1"/>
                  <a:t>концентрація</a:t>
                </a:r>
                <a:r>
                  <a:rPr lang="en-US" b="1" dirty="0"/>
                  <a:t> OH</a:t>
                </a:r>
                <a:r>
                  <a:rPr lang="en-US" baseline="30000" dirty="0"/>
                  <a:t>−</a:t>
                </a:r>
                <a:r>
                  <a:rPr lang="ru-RU" baseline="30000" dirty="0"/>
                  <a:t>         </a:t>
                </a:r>
                <a:r>
                  <a:rPr lang="ru-RU" b="1" dirty="0"/>
                  <a:t>рН= 14 - </a:t>
                </a:r>
                <a:r>
                  <a:rPr lang="ru-RU" b="1" dirty="0" err="1"/>
                  <a:t>рОН</a:t>
                </a:r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                              </a:t>
                </a:r>
                <a:r>
                  <a:rPr lang="ru-RU" b="1" dirty="0" err="1"/>
                  <a:t>рОН</a:t>
                </a:r>
                <a:r>
                  <a:rPr lang="ru-RU" b="1" dirty="0"/>
                  <a:t>=14 - рН</a:t>
                </a:r>
              </a:p>
              <a:p>
                <a:pPr eaLnBrk="1" hangingPunct="1"/>
                <a:r>
                  <a:rPr lang="ru-RU" b="1" dirty="0"/>
                  <a:t>	Для </a:t>
                </a:r>
                <a:r>
                  <a:rPr lang="ru-RU" b="1" dirty="0" err="1"/>
                  <a:t>визначення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реакції</a:t>
                </a:r>
                <a:r>
                  <a:rPr lang="ru-RU" b="1" dirty="0"/>
                  <a:t> </a:t>
                </a:r>
                <a:r>
                  <a:rPr lang="ru-RU" b="1" dirty="0" err="1"/>
                  <a:t>середовища</a:t>
                </a:r>
                <a:r>
                  <a:rPr lang="ru-RU" b="1" dirty="0"/>
                  <a:t> </a:t>
                </a:r>
                <a:r>
                  <a:rPr lang="ru-RU" b="1" dirty="0" err="1"/>
                  <a:t>використовують</a:t>
                </a:r>
                <a:r>
                  <a:rPr lang="ru-RU" b="1" dirty="0"/>
                  <a:t>:</a:t>
                </a:r>
              </a:p>
              <a:p>
                <a:pPr eaLnBrk="1" hangingPunct="1"/>
                <a:r>
                  <a:rPr lang="ru-RU" b="1" dirty="0"/>
                  <a:t>-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Індикатори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dirty="0"/>
                  <a:t>(</a:t>
                </a:r>
                <a:r>
                  <a:rPr lang="ru-RU" dirty="0" err="1"/>
                  <a:t>низька</a:t>
                </a:r>
                <a:r>
                  <a:rPr lang="ru-RU" dirty="0"/>
                  <a:t> </a:t>
                </a:r>
                <a:r>
                  <a:rPr lang="ru-RU" dirty="0" err="1"/>
                  <a:t>точність</a:t>
                </a:r>
                <a:r>
                  <a:rPr lang="ru-RU" b="1" dirty="0"/>
                  <a:t>);</a:t>
                </a:r>
              </a:p>
              <a:p>
                <a:pPr eaLnBrk="1" hangingPunct="1"/>
                <a:r>
                  <a:rPr lang="ru-RU" b="1" dirty="0"/>
                  <a:t>-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Потенціометричні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методи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dirty="0"/>
                  <a:t>(</a:t>
                </a:r>
                <a:r>
                  <a:rPr lang="ru-RU" dirty="0" err="1"/>
                  <a:t>іономіри</a:t>
                </a:r>
                <a:r>
                  <a:rPr lang="ru-RU" dirty="0"/>
                  <a:t>, рН-</a:t>
                </a:r>
                <a:r>
                  <a:rPr lang="ru-RU" dirty="0" err="1"/>
                  <a:t>метри</a:t>
                </a:r>
                <a:r>
                  <a:rPr lang="ru-RU" dirty="0"/>
                  <a:t>)</a:t>
                </a:r>
                <a:r>
                  <a:rPr lang="ru-RU" b="1" dirty="0"/>
                  <a:t>		</a:t>
                </a:r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133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blipFill>
                <a:blip r:embed="rId3"/>
                <a:stretch>
                  <a:fillRect l="-533" r="-200" b="-5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342624"/>
              </p:ext>
            </p:extLst>
          </p:nvPr>
        </p:nvGraphicFramePr>
        <p:xfrm>
          <a:off x="49974" y="1366357"/>
          <a:ext cx="1860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18" name="Уравнение" r:id="rId4" imgW="1028520" imgH="266400" progId="Equation.3">
                  <p:embed/>
                </p:oleObj>
              </mc:Choice>
              <mc:Fallback>
                <p:oleObj name="Уравнение" r:id="rId4" imgW="102852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" y="1366357"/>
                        <a:ext cx="18605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3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583050"/>
              </p:ext>
            </p:extLst>
          </p:nvPr>
        </p:nvGraphicFramePr>
        <p:xfrm>
          <a:off x="1483811" y="4437112"/>
          <a:ext cx="2641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19" name="Формула" r:id="rId6" imgW="1282700" imgH="241300" progId="Equation.3">
                  <p:embed/>
                </p:oleObj>
              </mc:Choice>
              <mc:Fallback>
                <p:oleObj name="Формула" r:id="rId6" imgW="1282700" imgH="2413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3811" y="4437112"/>
                        <a:ext cx="26416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3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32938"/>
              </p:ext>
            </p:extLst>
          </p:nvPr>
        </p:nvGraphicFramePr>
        <p:xfrm>
          <a:off x="4574379" y="4437112"/>
          <a:ext cx="23098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0" name="Формула" r:id="rId8" imgW="1091726" imgH="228501" progId="Equation.3">
                  <p:embed/>
                </p:oleObj>
              </mc:Choice>
              <mc:Fallback>
                <p:oleObj name="Формула" r:id="rId8" imgW="1091726" imgH="228501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379" y="4437112"/>
                        <a:ext cx="2309812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2167628"/>
            <a:ext cx="909402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uk-UA" dirty="0">
                <a:solidFill>
                  <a:srgbClr val="FF0000"/>
                </a:solidFill>
              </a:rPr>
              <a:t>   </a:t>
            </a:r>
            <a:r>
              <a:rPr lang="ru-RU" sz="1600" dirty="0" err="1"/>
              <a:t>сильнокисле</a:t>
            </a:r>
            <a:r>
              <a:rPr lang="ru-RU" sz="1600" dirty="0"/>
              <a:t>  </a:t>
            </a:r>
            <a:r>
              <a:rPr lang="ru-RU" dirty="0"/>
              <a:t>3 4 </a:t>
            </a:r>
            <a:r>
              <a:rPr lang="ru-RU" sz="1600" dirty="0" err="1"/>
              <a:t>слабокисле</a:t>
            </a:r>
            <a:r>
              <a:rPr lang="ru-RU" sz="1600" dirty="0"/>
              <a:t>  6          </a:t>
            </a:r>
            <a:r>
              <a:rPr lang="en-US" b="1" dirty="0">
                <a:solidFill>
                  <a:srgbClr val="006600"/>
                </a:solidFill>
              </a:rPr>
              <a:t>N</a:t>
            </a:r>
            <a:r>
              <a:rPr lang="en-US" b="1" dirty="0"/>
              <a:t> </a:t>
            </a:r>
            <a:r>
              <a:rPr lang="ru-RU" b="1" dirty="0"/>
              <a:t>    </a:t>
            </a:r>
            <a:r>
              <a:rPr lang="ru-RU" dirty="0"/>
              <a:t>8  </a:t>
            </a:r>
            <a:r>
              <a:rPr lang="ru-RU" sz="1600" dirty="0" err="1"/>
              <a:t>слабколужне</a:t>
            </a:r>
            <a:r>
              <a:rPr lang="ru-RU" sz="1600" dirty="0"/>
              <a:t> </a:t>
            </a:r>
            <a:r>
              <a:rPr lang="ru-RU" dirty="0"/>
              <a:t> 10  11  </a:t>
            </a:r>
            <a:r>
              <a:rPr lang="ru-RU" sz="1600" dirty="0" err="1"/>
              <a:t>сильнолужне</a:t>
            </a:r>
            <a:r>
              <a:rPr lang="ru-RU" dirty="0"/>
              <a:t>       </a:t>
            </a:r>
            <a:r>
              <a:rPr lang="ru-RU" b="1" dirty="0">
                <a:solidFill>
                  <a:srgbClr val="0000CC"/>
                </a:solidFill>
              </a:rPr>
              <a:t>14</a:t>
            </a:r>
          </a:p>
          <a:p>
            <a:r>
              <a:rPr lang="ru-RU" dirty="0"/>
              <a:t>       </a:t>
            </a:r>
            <a:r>
              <a:rPr lang="ru-RU" sz="1600" dirty="0" err="1"/>
              <a:t>середовище</a:t>
            </a:r>
            <a:r>
              <a:rPr lang="ru-RU" sz="1600" dirty="0"/>
              <a:t>         </a:t>
            </a:r>
            <a:r>
              <a:rPr lang="ru-RU" sz="1600" dirty="0" err="1"/>
              <a:t>середовище</a:t>
            </a:r>
            <a:r>
              <a:rPr lang="ru-RU" sz="1600" dirty="0"/>
              <a:t>                           </a:t>
            </a:r>
            <a:r>
              <a:rPr lang="ru-RU" sz="1400" dirty="0"/>
              <a:t> </a:t>
            </a:r>
            <a:r>
              <a:rPr lang="ru-RU" sz="1600" dirty="0" err="1"/>
              <a:t>середовище</a:t>
            </a:r>
            <a:r>
              <a:rPr lang="ru-RU" sz="1600" dirty="0"/>
              <a:t>  </a:t>
            </a:r>
            <a:r>
              <a:rPr lang="ru-RU" sz="1400" dirty="0"/>
              <a:t>                </a:t>
            </a:r>
            <a:r>
              <a:rPr lang="ru-RU" sz="1600" dirty="0" err="1"/>
              <a:t>середовище</a:t>
            </a:r>
            <a:endParaRPr lang="ru-RU" sz="2000" dirty="0"/>
          </a:p>
          <a:p>
            <a:r>
              <a:rPr lang="ru-RU" sz="2000" b="1" dirty="0">
                <a:solidFill>
                  <a:srgbClr val="FF0000"/>
                </a:solidFill>
              </a:rPr>
              <a:t>1</a:t>
            </a:r>
            <a:r>
              <a:rPr lang="ru-RU" sz="2000" dirty="0"/>
              <a:t>                                                        </a:t>
            </a:r>
            <a:r>
              <a:rPr lang="ru-RU" sz="2000" b="1" dirty="0">
                <a:solidFill>
                  <a:srgbClr val="006600"/>
                </a:solidFill>
              </a:rPr>
              <a:t>7</a:t>
            </a:r>
            <a:r>
              <a:rPr lang="ru-RU" sz="2000" dirty="0"/>
              <a:t>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14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9974" y="2554881"/>
            <a:ext cx="4019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463480" y="2554881"/>
            <a:ext cx="468052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b="1">
              <a:solidFill>
                <a:srgbClr val="99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dirty="0" err="1"/>
              <a:t>Найважливіша</a:t>
            </a:r>
            <a:r>
              <a:rPr lang="ru-RU" dirty="0"/>
              <a:t> </a:t>
            </a:r>
            <a:r>
              <a:rPr lang="ru-RU" dirty="0" err="1"/>
              <a:t>властивість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- </a:t>
            </a:r>
            <a:r>
              <a:rPr lang="ru-RU" dirty="0" err="1"/>
              <a:t>підтримання</a:t>
            </a:r>
            <a:r>
              <a:rPr lang="ru-RU" dirty="0"/>
              <a:t> кислотно-основного гомеостазу - </a:t>
            </a:r>
            <a:r>
              <a:rPr lang="ru-RU" b="1" dirty="0" err="1">
                <a:solidFill>
                  <a:srgbClr val="0000CC"/>
                </a:solidFill>
              </a:rPr>
              <a:t>постійність</a:t>
            </a:r>
            <a:r>
              <a:rPr lang="ru-RU" b="1" dirty="0">
                <a:solidFill>
                  <a:srgbClr val="0000CC"/>
                </a:solidFill>
              </a:rPr>
              <a:t> рН </a:t>
            </a:r>
            <a:r>
              <a:rPr lang="ru-RU" b="1" dirty="0" err="1">
                <a:solidFill>
                  <a:srgbClr val="0000CC"/>
                </a:solidFill>
              </a:rPr>
              <a:t>біологічних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рідин</a:t>
            </a:r>
            <a:r>
              <a:rPr lang="ru-RU" b="1" dirty="0">
                <a:solidFill>
                  <a:srgbClr val="0000CC"/>
                </a:solidFill>
              </a:rPr>
              <a:t> в тканинах і органах.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рН </a:t>
            </a:r>
            <a:r>
              <a:rPr lang="ru-RU" b="1" dirty="0" err="1">
                <a:solidFill>
                  <a:srgbClr val="C00000"/>
                </a:solidFill>
              </a:rPr>
              <a:t>деяких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біологічних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рідин</a:t>
            </a:r>
            <a:endParaRPr lang="ru-RU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специфіка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значеннях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рН !!!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нормальному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функціонуванні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справляється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 кислотно-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коливаннями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фізіологічних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нирки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печінка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т.д.)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фізико-хімічних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буферні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компенсації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379879"/>
              </p:ext>
            </p:extLst>
          </p:nvPr>
        </p:nvGraphicFramePr>
        <p:xfrm>
          <a:off x="755576" y="908720"/>
          <a:ext cx="7344815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560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88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53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12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рН у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нормі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Можливі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коливання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Шлунковий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1,2-3,0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печінкова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6,2-8,5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62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міхурна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5,4-6,9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5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Кров (плазма)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8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Сеча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4,8-7,4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47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Піт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4,2-7,8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48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Слізна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Слюна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6,35-6,85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70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Спинномозкова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3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підшлункової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залози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8,6-9,7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товстого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кишківника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6,51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5,07-7,07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32749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При </a:t>
            </a:r>
            <a:r>
              <a:rPr lang="ru-RU" b="1" dirty="0" err="1"/>
              <a:t>зсуві</a:t>
            </a:r>
            <a:r>
              <a:rPr lang="ru-RU" b="1" dirty="0"/>
              <a:t> рН </a:t>
            </a:r>
            <a:r>
              <a:rPr lang="ru-RU" b="1" dirty="0" err="1"/>
              <a:t>крові</a:t>
            </a:r>
            <a:r>
              <a:rPr lang="ru-RU" b="1" dirty="0"/>
              <a:t> в </a:t>
            </a:r>
            <a:r>
              <a:rPr lang="ru-RU" b="1" dirty="0" err="1"/>
              <a:t>кислий</a:t>
            </a:r>
            <a:r>
              <a:rPr lang="ru-RU" b="1" dirty="0"/>
              <a:t> </a:t>
            </a:r>
            <a:r>
              <a:rPr lang="ru-RU" b="1" dirty="0" err="1"/>
              <a:t>бік</a:t>
            </a:r>
            <a:r>
              <a:rPr lang="ru-RU" b="1" dirty="0"/>
              <a:t> - ацидоз, у </a:t>
            </a:r>
            <a:r>
              <a:rPr lang="ru-RU" b="1" dirty="0" err="1"/>
              <a:t>лужний</a:t>
            </a:r>
            <a:r>
              <a:rPr lang="ru-RU" b="1" dirty="0"/>
              <a:t> </a:t>
            </a:r>
            <a:r>
              <a:rPr lang="ru-RU" b="1" dirty="0" smtClean="0"/>
              <a:t>– алкалоз</a:t>
            </a:r>
          </a:p>
          <a:p>
            <a:pPr eaLnBrk="1" hangingPunct="1"/>
            <a:r>
              <a:rPr lang="ru-RU" b="1" dirty="0" smtClean="0"/>
              <a:t> (0,2 </a:t>
            </a:r>
            <a:r>
              <a:rPr lang="ru-RU" b="1" dirty="0"/>
              <a:t>- 0,3 од. - </a:t>
            </a:r>
            <a:r>
              <a:rPr lang="ru-RU" b="1" dirty="0" err="1"/>
              <a:t>летальний</a:t>
            </a:r>
            <a:r>
              <a:rPr lang="ru-RU" b="1" dirty="0"/>
              <a:t> </a:t>
            </a:r>
            <a:r>
              <a:rPr lang="ru-RU" b="1" dirty="0" err="1"/>
              <a:t>кінець</a:t>
            </a:r>
            <a:r>
              <a:rPr lang="ru-RU" b="1" dirty="0"/>
              <a:t>).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корекції</a:t>
            </a:r>
            <a:r>
              <a:rPr lang="ru-RU" b="1" dirty="0"/>
              <a:t> КОР при </a:t>
            </a:r>
            <a:r>
              <a:rPr lang="ru-RU" b="1" dirty="0">
                <a:solidFill>
                  <a:srgbClr val="990000"/>
                </a:solidFill>
              </a:rPr>
              <a:t>ацидозах </a:t>
            </a:r>
            <a:r>
              <a:rPr lang="ru-RU" b="1" dirty="0" err="1">
                <a:solidFill>
                  <a:srgbClr val="990000"/>
                </a:solidFill>
              </a:rPr>
              <a:t>використовують</a:t>
            </a:r>
            <a:r>
              <a:rPr lang="ru-RU" b="1" dirty="0"/>
              <a:t> </a:t>
            </a:r>
            <a:r>
              <a:rPr lang="ru-RU" b="1" dirty="0">
                <a:solidFill>
                  <a:srgbClr val="990000"/>
                </a:solidFill>
              </a:rPr>
              <a:t>4%-</a:t>
            </a:r>
            <a:r>
              <a:rPr lang="ru-RU" b="1" dirty="0" err="1">
                <a:solidFill>
                  <a:srgbClr val="990000"/>
                </a:solidFill>
              </a:rPr>
              <a:t>ний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розчин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en-US" b="1" dirty="0" err="1">
                <a:solidFill>
                  <a:srgbClr val="990000"/>
                </a:solidFill>
              </a:rPr>
              <a:t>NaHCO</a:t>
            </a:r>
            <a:r>
              <a:rPr lang="ru-RU" b="1" baseline="-25000" dirty="0">
                <a:solidFill>
                  <a:srgbClr val="990000"/>
                </a:solidFill>
              </a:rPr>
              <a:t>3</a:t>
            </a:r>
            <a:r>
              <a:rPr lang="ru-RU" b="1" dirty="0"/>
              <a:t> </a:t>
            </a:r>
            <a:r>
              <a:rPr lang="ru-RU" b="1" u="sng" dirty="0" err="1"/>
              <a:t>внутрішньовенно</a:t>
            </a:r>
            <a:r>
              <a:rPr lang="ru-RU" b="1" u="sng" dirty="0"/>
              <a:t>.</a:t>
            </a:r>
            <a:r>
              <a:rPr lang="ru-RU" b="1" dirty="0"/>
              <a:t> При алкалозах </a:t>
            </a:r>
            <a:r>
              <a:rPr lang="ru-RU" b="1" dirty="0" err="1"/>
              <a:t>тимчасовим</a:t>
            </a:r>
            <a:r>
              <a:rPr lang="ru-RU" b="1" dirty="0"/>
              <a:t> заходом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введення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5% -</a:t>
            </a:r>
            <a:r>
              <a:rPr lang="ru-RU" b="1" dirty="0" err="1">
                <a:solidFill>
                  <a:srgbClr val="FF0000"/>
                </a:solidFill>
              </a:rPr>
              <a:t>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розчину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аскорбінової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кислоти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/>
            <a:r>
              <a:rPr lang="ru-RU" dirty="0"/>
              <a:t>	</a:t>
            </a:r>
            <a:r>
              <a:rPr lang="ru-RU" b="1" dirty="0" err="1"/>
              <a:t>Щоб</a:t>
            </a:r>
            <a:r>
              <a:rPr lang="ru-RU" b="1" dirty="0"/>
              <a:t> </a:t>
            </a:r>
            <a:r>
              <a:rPr lang="ru-RU" b="1" dirty="0" err="1"/>
              <a:t>вірно</a:t>
            </a:r>
            <a:r>
              <a:rPr lang="ru-RU" b="1" dirty="0"/>
              <a:t> </a:t>
            </a:r>
            <a:r>
              <a:rPr lang="ru-RU" b="1" dirty="0" err="1"/>
              <a:t>розрахувати</a:t>
            </a:r>
            <a:r>
              <a:rPr lang="ru-RU" b="1" dirty="0"/>
              <a:t> рН в будь-</a:t>
            </a:r>
            <a:r>
              <a:rPr lang="ru-RU" b="1" dirty="0" err="1"/>
              <a:t>якому</a:t>
            </a:r>
            <a:r>
              <a:rPr lang="ru-RU" b="1" dirty="0"/>
              <a:t> </a:t>
            </a:r>
            <a:r>
              <a:rPr lang="ru-RU" b="1" dirty="0" err="1"/>
              <a:t>розчині</a:t>
            </a:r>
            <a:r>
              <a:rPr lang="ru-RU" b="1" dirty="0"/>
              <a:t>, </a:t>
            </a:r>
            <a:r>
              <a:rPr lang="ru-RU" b="1" dirty="0" err="1"/>
              <a:t>зупинимося</a:t>
            </a:r>
            <a:r>
              <a:rPr lang="ru-RU" b="1" dirty="0"/>
              <a:t> коротко на </a:t>
            </a:r>
            <a:r>
              <a:rPr lang="ru-RU" b="1" dirty="0" err="1"/>
              <a:t>поняттях</a:t>
            </a:r>
            <a:r>
              <a:rPr lang="ru-RU" b="1" dirty="0"/>
              <a:t>: </a:t>
            </a:r>
            <a:r>
              <a:rPr lang="ru-RU" b="1" dirty="0">
                <a:solidFill>
                  <a:srgbClr val="0000CC"/>
                </a:solidFill>
              </a:rPr>
              <a:t>кислота, основа, </a:t>
            </a:r>
            <a:r>
              <a:rPr lang="ru-RU" b="1" dirty="0" err="1">
                <a:solidFill>
                  <a:srgbClr val="0000CC"/>
                </a:solidFill>
              </a:rPr>
              <a:t>амфоліт</a:t>
            </a:r>
            <a:r>
              <a:rPr lang="ru-RU" b="1" dirty="0">
                <a:solidFill>
                  <a:srgbClr val="0000CC"/>
                </a:solidFill>
              </a:rPr>
              <a:t> (</a:t>
            </a:r>
            <a:r>
              <a:rPr lang="ru-RU" b="1" dirty="0" err="1">
                <a:solidFill>
                  <a:srgbClr val="0000CC"/>
                </a:solidFill>
              </a:rPr>
              <a:t>теорії</a:t>
            </a:r>
            <a:r>
              <a:rPr lang="ru-RU" b="1" dirty="0">
                <a:solidFill>
                  <a:srgbClr val="0000CC"/>
                </a:solidFill>
              </a:rPr>
              <a:t> кислот і основ).</a:t>
            </a:r>
          </a:p>
          <a:p>
            <a:pPr eaLnBrk="1" hangingPunct="1"/>
            <a:r>
              <a:rPr lang="ru-RU" dirty="0"/>
              <a:t>	</a:t>
            </a:r>
            <a:r>
              <a:rPr lang="ru-RU" dirty="0" err="1"/>
              <a:t>Згідно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С. </a:t>
            </a:r>
            <a:r>
              <a:rPr lang="ru-RU" b="1" dirty="0" err="1">
                <a:solidFill>
                  <a:srgbClr val="FF0000"/>
                </a:solidFill>
              </a:rPr>
              <a:t>Ареніусу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  <a:p>
            <a:pPr eaLnBrk="1" hangingPunct="1"/>
            <a:r>
              <a:rPr lang="ru-RU" b="1" dirty="0">
                <a:solidFill>
                  <a:srgbClr val="FF0000"/>
                </a:solidFill>
              </a:rPr>
              <a:t>кислота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гідрогенвмісна</a:t>
            </a:r>
            <a:r>
              <a:rPr lang="ru-RU" dirty="0"/>
              <a:t> </a:t>
            </a:r>
            <a:r>
              <a:rPr lang="ru-RU" dirty="0" err="1"/>
              <a:t>сполука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утворить</a:t>
            </a:r>
            <a:r>
              <a:rPr lang="ru-RU" dirty="0"/>
              <a:t> у водному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>
                <a:solidFill>
                  <a:srgbClr val="800000"/>
                </a:solidFill>
              </a:rPr>
              <a:t>Н</a:t>
            </a:r>
            <a:r>
              <a:rPr lang="ru-RU" baseline="30000" dirty="0">
                <a:solidFill>
                  <a:srgbClr val="800000"/>
                </a:solidFill>
              </a:rPr>
              <a:t>+</a:t>
            </a:r>
            <a:r>
              <a:rPr lang="ru-RU" dirty="0"/>
              <a:t> (</a:t>
            </a:r>
            <a:r>
              <a:rPr lang="ru-RU" dirty="0" err="1"/>
              <a:t>точніше</a:t>
            </a:r>
            <a:r>
              <a:rPr lang="ru-RU" dirty="0"/>
              <a:t>, </a:t>
            </a:r>
            <a:r>
              <a:rPr lang="ru-RU" dirty="0" err="1"/>
              <a:t>іони</a:t>
            </a:r>
            <a:r>
              <a:rPr lang="ru-RU" dirty="0"/>
              <a:t> </a:t>
            </a:r>
            <a:r>
              <a:rPr lang="ru-RU" dirty="0" err="1"/>
              <a:t>гідроксонію</a:t>
            </a:r>
            <a:r>
              <a:rPr lang="ru-RU" dirty="0"/>
              <a:t> Н</a:t>
            </a:r>
            <a:r>
              <a:rPr lang="ru-RU" baseline="-25000" dirty="0"/>
              <a:t>3</a:t>
            </a:r>
            <a:r>
              <a:rPr lang="ru-RU" dirty="0"/>
              <a:t>О</a:t>
            </a:r>
            <a:r>
              <a:rPr lang="ru-RU" baseline="30000" dirty="0"/>
              <a:t>+</a:t>
            </a:r>
            <a:r>
              <a:rPr lang="ru-RU" dirty="0"/>
              <a:t>);</a:t>
            </a:r>
          </a:p>
          <a:p>
            <a:pPr eaLnBrk="1" hangingPunct="1"/>
            <a:r>
              <a:rPr lang="ru-RU" b="1" dirty="0">
                <a:solidFill>
                  <a:srgbClr val="FF0000"/>
                </a:solidFill>
              </a:rPr>
              <a:t>основа </a:t>
            </a:r>
            <a:r>
              <a:rPr lang="ru-RU" dirty="0"/>
              <a:t>- </a:t>
            </a:r>
            <a:r>
              <a:rPr lang="ru-RU" dirty="0" err="1"/>
              <a:t>сполука</a:t>
            </a:r>
            <a:r>
              <a:rPr lang="ru-RU" dirty="0"/>
              <a:t> 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утворить</a:t>
            </a:r>
            <a:r>
              <a:rPr lang="ru-RU" dirty="0"/>
              <a:t> у водному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ОН</a:t>
            </a:r>
            <a:r>
              <a:rPr lang="ru-RU" baseline="30000" dirty="0">
                <a:solidFill>
                  <a:srgbClr val="FF0000"/>
                </a:solidFill>
              </a:rPr>
              <a:t>–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. Область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теорії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</a:t>
            </a:r>
            <a:r>
              <a:rPr lang="ru-RU" dirty="0" err="1"/>
              <a:t>розчинами</a:t>
            </a:r>
            <a:r>
              <a:rPr lang="ru-RU" dirty="0"/>
              <a:t> і </a:t>
            </a:r>
            <a:r>
              <a:rPr lang="ru-RU" dirty="0" err="1"/>
              <a:t>відноситься</a:t>
            </a:r>
            <a:r>
              <a:rPr lang="ru-RU" dirty="0"/>
              <a:t> до основ,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ОН</a:t>
            </a:r>
            <a:r>
              <a:rPr lang="ru-RU" baseline="30000" dirty="0"/>
              <a:t>–</a:t>
            </a:r>
            <a:r>
              <a:rPr lang="ru-RU" dirty="0"/>
              <a:t>.	</a:t>
            </a:r>
          </a:p>
          <a:p>
            <a:pPr eaLnBrk="1" hangingPunct="1"/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u="sng" dirty="0" err="1"/>
              <a:t>протонній</a:t>
            </a:r>
            <a:r>
              <a:rPr lang="ru-RU" u="sng" dirty="0"/>
              <a:t> (</a:t>
            </a:r>
            <a:r>
              <a:rPr lang="ru-RU" u="sng" dirty="0" err="1"/>
              <a:t>протолітичній</a:t>
            </a:r>
            <a:r>
              <a:rPr lang="ru-RU" u="sng" dirty="0"/>
              <a:t> </a:t>
            </a:r>
            <a:r>
              <a:rPr lang="ru-RU" u="sng" dirty="0" err="1"/>
              <a:t>теорії</a:t>
            </a:r>
            <a:r>
              <a:rPr lang="ru-RU" u="sng" dirty="0"/>
              <a:t>) </a:t>
            </a:r>
            <a:r>
              <a:rPr lang="ru-RU" u="sng" dirty="0" err="1">
                <a:solidFill>
                  <a:srgbClr val="FF0000"/>
                </a:solidFill>
              </a:rPr>
              <a:t>Бренстеда</a:t>
            </a:r>
            <a:r>
              <a:rPr lang="ru-RU" u="sng" dirty="0">
                <a:solidFill>
                  <a:srgbClr val="FF0000"/>
                </a:solidFill>
              </a:rPr>
              <a:t> и </a:t>
            </a:r>
            <a:r>
              <a:rPr lang="ru-RU" u="sng" dirty="0" err="1">
                <a:solidFill>
                  <a:srgbClr val="FF0000"/>
                </a:solidFill>
              </a:rPr>
              <a:t>Лоурі</a:t>
            </a:r>
            <a:r>
              <a:rPr lang="ru-RU" u="sng" dirty="0">
                <a:solidFill>
                  <a:srgbClr val="FF0000"/>
                </a:solidFill>
              </a:rPr>
              <a:t>, 1923 р.: </a:t>
            </a:r>
          </a:p>
          <a:p>
            <a:pPr algn="ctr" eaLnBrk="1" hangingPunct="1"/>
            <a:r>
              <a:rPr lang="ru-RU" dirty="0" err="1"/>
              <a:t>К-та↔Н</a:t>
            </a:r>
            <a:r>
              <a:rPr lang="ru-RU" baseline="30000" dirty="0"/>
              <a:t>+</a:t>
            </a:r>
            <a:r>
              <a:rPr lang="ru-RU" dirty="0"/>
              <a:t>+основа</a:t>
            </a:r>
          </a:p>
          <a:p>
            <a:pPr eaLnBrk="1" hangingPunct="1"/>
            <a:r>
              <a:rPr lang="ru-RU" b="1" dirty="0" err="1">
                <a:solidFill>
                  <a:srgbClr val="FF0000"/>
                </a:solidFill>
              </a:rPr>
              <a:t>кислоти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дисоціюють</a:t>
            </a:r>
            <a:r>
              <a:rPr lang="ru-RU" dirty="0"/>
              <a:t> у </a:t>
            </a:r>
            <a:r>
              <a:rPr lang="ru-RU" dirty="0" err="1"/>
              <a:t>розчині</a:t>
            </a:r>
            <a:r>
              <a:rPr lang="ru-RU" dirty="0"/>
              <a:t> з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>
                <a:solidFill>
                  <a:srgbClr val="990000"/>
                </a:solidFill>
              </a:rPr>
              <a:t>Н</a:t>
            </a:r>
            <a:r>
              <a:rPr lang="ru-RU" baseline="30000" dirty="0">
                <a:solidFill>
                  <a:srgbClr val="990000"/>
                </a:solidFill>
              </a:rPr>
              <a:t>+</a:t>
            </a:r>
            <a:r>
              <a:rPr lang="ru-RU" u="sng" dirty="0"/>
              <a:t> (</a:t>
            </a:r>
            <a:r>
              <a:rPr lang="ru-RU" u="sng" dirty="0" err="1">
                <a:solidFill>
                  <a:srgbClr val="990000"/>
                </a:solidFill>
              </a:rPr>
              <a:t>донори</a:t>
            </a:r>
            <a:r>
              <a:rPr lang="ru-RU" u="sng" dirty="0">
                <a:solidFill>
                  <a:srgbClr val="990000"/>
                </a:solidFill>
              </a:rPr>
              <a:t> </a:t>
            </a:r>
            <a:r>
              <a:rPr lang="ru-RU" u="sng" dirty="0" err="1">
                <a:solidFill>
                  <a:srgbClr val="990000"/>
                </a:solidFill>
              </a:rPr>
              <a:t>протонів</a:t>
            </a:r>
            <a:r>
              <a:rPr lang="ru-RU" u="sng" dirty="0"/>
              <a:t>), </a:t>
            </a:r>
            <a:r>
              <a:rPr lang="ru-RU" dirty="0"/>
              <a:t>а </a:t>
            </a:r>
            <a:r>
              <a:rPr lang="ru-RU" b="1" dirty="0" err="1">
                <a:solidFill>
                  <a:srgbClr val="FF0000"/>
                </a:solidFill>
              </a:rPr>
              <a:t>основи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приєднувати</a:t>
            </a:r>
            <a:r>
              <a:rPr lang="ru-RU" dirty="0"/>
              <a:t> протон </a:t>
            </a:r>
            <a:r>
              <a:rPr lang="ru-RU" u="sng" dirty="0"/>
              <a:t>(</a:t>
            </a:r>
            <a:r>
              <a:rPr lang="ru-RU" u="sng" dirty="0" err="1">
                <a:solidFill>
                  <a:srgbClr val="FF0000"/>
                </a:solidFill>
              </a:rPr>
              <a:t>акцептори</a:t>
            </a: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u="sng" dirty="0" err="1">
                <a:solidFill>
                  <a:srgbClr val="FF0000"/>
                </a:solidFill>
              </a:rPr>
              <a:t>протонів</a:t>
            </a:r>
            <a:r>
              <a:rPr lang="ru-RU" u="sng" dirty="0"/>
              <a:t>)</a:t>
            </a:r>
          </a:p>
          <a:p>
            <a:pPr eaLnBrk="1" hangingPunct="1"/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r>
              <a:rPr lang="en-US" dirty="0"/>
              <a:t> +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−</a:t>
            </a:r>
          </a:p>
          <a:p>
            <a:pPr eaLnBrk="1" hangingPunct="1"/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en-US" baseline="-25000" dirty="0"/>
              <a:t>4</a:t>
            </a:r>
            <a:r>
              <a:rPr lang="en-US" baseline="30000" dirty="0"/>
              <a:t>+</a:t>
            </a:r>
            <a:r>
              <a:rPr lang="en-US" dirty="0"/>
              <a:t> + OH</a:t>
            </a:r>
            <a:r>
              <a:rPr lang="en-US" baseline="30000" dirty="0"/>
              <a:t>-</a:t>
            </a:r>
            <a:endParaRPr lang="ru-RU" baseline="30000" dirty="0"/>
          </a:p>
          <a:p>
            <a:pPr eaLnBrk="1" hangingPunct="1"/>
            <a:r>
              <a:rPr lang="ru-RU" dirty="0" err="1"/>
              <a:t>Спрощено</a:t>
            </a:r>
            <a:r>
              <a:rPr lang="ru-RU" dirty="0"/>
              <a:t>:	СН</a:t>
            </a:r>
            <a:r>
              <a:rPr lang="ru-RU" baseline="-25000" dirty="0"/>
              <a:t>3</a:t>
            </a:r>
            <a:r>
              <a:rPr lang="ru-RU" dirty="0"/>
              <a:t>СООН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H</a:t>
            </a:r>
            <a:r>
              <a:rPr lang="en-US" baseline="30000" dirty="0"/>
              <a:t>+</a:t>
            </a:r>
            <a:r>
              <a:rPr lang="en-US" dirty="0"/>
              <a:t> +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−</a:t>
            </a:r>
          </a:p>
          <a:p>
            <a:pPr algn="ctr" eaLnBrk="1" hangingPunct="1"/>
            <a:r>
              <a:rPr lang="ru-RU" dirty="0"/>
              <a:t>  </a:t>
            </a:r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en-US" dirty="0"/>
              <a:t>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OH</a:t>
            </a:r>
            <a:r>
              <a:rPr lang="ru-RU" baseline="30000" dirty="0"/>
              <a:t>-</a:t>
            </a:r>
          </a:p>
          <a:p>
            <a:pPr eaLnBrk="1" hangingPunct="1"/>
            <a:r>
              <a:rPr lang="ru-RU" sz="1600" dirty="0" err="1"/>
              <a:t>Константи</a:t>
            </a:r>
            <a:r>
              <a:rPr lang="ru-RU" sz="1600" dirty="0"/>
              <a:t> </a:t>
            </a:r>
            <a:r>
              <a:rPr lang="ru-RU" sz="1600" dirty="0" err="1"/>
              <a:t>рівноваги</a:t>
            </a:r>
            <a:endParaRPr lang="ru-RU" sz="1600" dirty="0"/>
          </a:p>
          <a:p>
            <a:pPr eaLnBrk="1" hangingPunct="1"/>
            <a:r>
              <a:rPr lang="ru-RU" sz="1600" dirty="0"/>
              <a:t>(</a:t>
            </a:r>
            <a:r>
              <a:rPr lang="ru-RU" sz="1600" dirty="0" err="1"/>
              <a:t>дисоціації</a:t>
            </a:r>
            <a:r>
              <a:rPr lang="ru-RU" sz="1600" dirty="0"/>
              <a:t>):</a:t>
            </a:r>
          </a:p>
          <a:p>
            <a:pPr eaLnBrk="1" hangingPunct="1"/>
            <a:r>
              <a:rPr lang="ru-RU" dirty="0"/>
              <a:t> </a:t>
            </a:r>
          </a:p>
          <a:p>
            <a:pPr eaLnBrk="1" hangingPunct="1"/>
            <a:endParaRPr lang="ru-RU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176866"/>
              </p:ext>
            </p:extLst>
          </p:nvPr>
        </p:nvGraphicFramePr>
        <p:xfrm>
          <a:off x="3374231" y="6160627"/>
          <a:ext cx="2592288" cy="635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8" name="Формула" r:id="rId3" imgW="1828800" imgH="457200" progId="Equation.3">
                  <p:embed/>
                </p:oleObj>
              </mc:Choice>
              <mc:Fallback>
                <p:oleObj name="Формула" r:id="rId3" imgW="18288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4231" y="6160627"/>
                        <a:ext cx="2592288" cy="635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9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67" name="Picture 107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39" y="4778662"/>
            <a:ext cx="1307320" cy="155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7442" y="6295821"/>
            <a:ext cx="161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І. </a:t>
            </a:r>
            <a:r>
              <a:rPr lang="ru-RU" dirty="0" err="1"/>
              <a:t>Бренстед</a:t>
            </a:r>
            <a:endParaRPr lang="ru-RU" dirty="0"/>
          </a:p>
        </p:txBody>
      </p:sp>
      <p:pic>
        <p:nvPicPr>
          <p:cNvPr id="15469" name="Picture 109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71" y="4750005"/>
            <a:ext cx="1358589" cy="161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64312" y="6328517"/>
            <a:ext cx="99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Т. </a:t>
            </a:r>
            <a:r>
              <a:rPr lang="ru-RU" dirty="0" err="1"/>
              <a:t>Лоурі</a:t>
            </a:r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29987"/>
              </p:ext>
            </p:extLst>
          </p:nvPr>
        </p:nvGraphicFramePr>
        <p:xfrm>
          <a:off x="179512" y="6120572"/>
          <a:ext cx="3095650" cy="71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30" name="Формула" r:id="rId7" imgW="2616120" imgH="609480" progId="Equation.3">
                  <p:embed/>
                </p:oleObj>
              </mc:Choice>
              <mc:Fallback>
                <p:oleObj name="Формула" r:id="rId7" imgW="26161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120572"/>
                        <a:ext cx="3095650" cy="715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dirty="0" err="1">
                <a:solidFill>
                  <a:srgbClr val="990000"/>
                </a:solidFill>
              </a:rPr>
              <a:t>Розрахунок</a:t>
            </a:r>
            <a:r>
              <a:rPr lang="ru-RU" sz="2000" b="1" dirty="0">
                <a:solidFill>
                  <a:srgbClr val="990000"/>
                </a:solidFill>
              </a:rPr>
              <a:t> рН </a:t>
            </a:r>
            <a:r>
              <a:rPr lang="ru-RU" sz="2000" b="1" dirty="0" err="1">
                <a:solidFill>
                  <a:srgbClr val="990000"/>
                </a:solidFill>
              </a:rPr>
              <a:t>розчинів</a:t>
            </a:r>
            <a:endParaRPr lang="ru-RU" sz="2000" b="1" dirty="0">
              <a:solidFill>
                <a:srgbClr val="990000"/>
              </a:solidFill>
            </a:endParaRPr>
          </a:p>
          <a:p>
            <a:pPr algn="ctr" eaLnBrk="1" hangingPunct="1"/>
            <a:r>
              <a:rPr lang="ru-RU" b="1" dirty="0"/>
              <a:t>	1. </a:t>
            </a:r>
            <a:r>
              <a:rPr lang="ru-RU" b="1" i="1" dirty="0" err="1"/>
              <a:t>Сильні</a:t>
            </a:r>
            <a:r>
              <a:rPr lang="ru-RU" b="1" i="1" dirty="0"/>
              <a:t> </a:t>
            </a:r>
            <a:r>
              <a:rPr lang="ru-RU" b="1" i="1" dirty="0" err="1"/>
              <a:t>кислоти</a:t>
            </a:r>
            <a:r>
              <a:rPr lang="ru-RU" b="1" i="1" dirty="0"/>
              <a:t> і </a:t>
            </a:r>
            <a:r>
              <a:rPr lang="ru-RU" b="1" i="1" dirty="0" err="1"/>
              <a:t>основи</a:t>
            </a:r>
            <a:r>
              <a:rPr lang="ru-RU" b="1" i="1" dirty="0"/>
              <a:t> в </a:t>
            </a:r>
            <a:r>
              <a:rPr lang="ru-RU" b="1" i="1" dirty="0" err="1"/>
              <a:t>розчині</a:t>
            </a:r>
            <a:r>
              <a:rPr lang="ru-RU" b="1" i="1" dirty="0"/>
              <a:t> </a:t>
            </a:r>
            <a:r>
              <a:rPr lang="ru-RU" b="1" i="1" dirty="0" err="1"/>
              <a:t>дисоціюють</a:t>
            </a:r>
            <a:r>
              <a:rPr lang="ru-RU" b="1" i="1" dirty="0"/>
              <a:t> практично </a:t>
            </a:r>
            <a:r>
              <a:rPr lang="ru-RU" b="1" i="1" dirty="0" err="1"/>
              <a:t>повністю</a:t>
            </a:r>
            <a:r>
              <a:rPr lang="ru-RU" b="1" i="1" dirty="0"/>
              <a:t>, тому </a:t>
            </a:r>
            <a:r>
              <a:rPr lang="ru-RU" b="1" i="1" dirty="0" err="1"/>
              <a:t>знаючи</a:t>
            </a:r>
            <a:r>
              <a:rPr lang="ru-RU" b="1" i="1" dirty="0"/>
              <a:t>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можна</a:t>
            </a:r>
            <a:r>
              <a:rPr lang="ru-RU" b="1" i="1" dirty="0"/>
              <a:t> </a:t>
            </a:r>
            <a:r>
              <a:rPr lang="ru-RU" b="1" i="1" dirty="0" err="1"/>
              <a:t>завжди</a:t>
            </a:r>
            <a:r>
              <a:rPr lang="ru-RU" b="1" i="1" dirty="0"/>
              <a:t> </a:t>
            </a:r>
            <a:r>
              <a:rPr lang="ru-RU" b="1" i="1" dirty="0" err="1"/>
              <a:t>розрахувати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іонів</a:t>
            </a:r>
            <a:r>
              <a:rPr lang="ru-RU" b="1" i="1" dirty="0"/>
              <a:t> </a:t>
            </a:r>
            <a:r>
              <a:rPr lang="ru-RU" b="1" dirty="0">
                <a:solidFill>
                  <a:srgbClr val="000099"/>
                </a:solidFill>
              </a:rPr>
              <a:t>Н</a:t>
            </a:r>
            <a:r>
              <a:rPr lang="ru-RU" b="1" baseline="30000" dirty="0">
                <a:solidFill>
                  <a:srgbClr val="000099"/>
                </a:solidFill>
              </a:rPr>
              <a:t>+</a:t>
            </a:r>
            <a:r>
              <a:rPr lang="ru-RU" b="1" dirty="0"/>
              <a:t> і </a:t>
            </a:r>
            <a:r>
              <a:rPr lang="en-US" b="1" dirty="0">
                <a:solidFill>
                  <a:srgbClr val="000099"/>
                </a:solidFill>
              </a:rPr>
              <a:t>OH</a:t>
            </a:r>
            <a:r>
              <a:rPr lang="ru-RU" b="1" baseline="30000" dirty="0">
                <a:solidFill>
                  <a:srgbClr val="000099"/>
                </a:solidFill>
              </a:rPr>
              <a:t>-</a:t>
            </a:r>
            <a:r>
              <a:rPr lang="ru-RU" b="1" baseline="30000" dirty="0"/>
              <a:t>:</a:t>
            </a:r>
            <a:endParaRPr lang="en-US" b="1" baseline="30000" dirty="0"/>
          </a:p>
          <a:p>
            <a:pPr eaLnBrk="1" hangingPunct="1"/>
            <a:r>
              <a:rPr lang="ru-RU" b="1" dirty="0"/>
              <a:t>	 </a:t>
            </a:r>
            <a:r>
              <a:rPr lang="en-US" dirty="0"/>
              <a:t>HNO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 </a:t>
            </a:r>
            <a:r>
              <a:rPr lang="ru-RU" dirty="0"/>
              <a:t>Н</a:t>
            </a:r>
            <a:r>
              <a:rPr lang="en-US" baseline="30000" dirty="0"/>
              <a:t>+</a:t>
            </a:r>
            <a:r>
              <a:rPr lang="en-US" dirty="0"/>
              <a:t> +   NO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                               </a:t>
            </a:r>
            <a:r>
              <a:rPr lang="en-US" b="1" dirty="0"/>
              <a:t> </a:t>
            </a:r>
            <a:r>
              <a:rPr lang="en-US" dirty="0" err="1"/>
              <a:t>NaOH</a:t>
            </a:r>
            <a:r>
              <a:rPr lang="en-US" dirty="0"/>
              <a:t>  </a:t>
            </a:r>
            <a:r>
              <a:rPr lang="en-US" dirty="0">
                <a:sym typeface="Symbol" pitchFamily="18" charset="2"/>
              </a:rPr>
              <a:t>   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  OH</a:t>
            </a:r>
            <a:r>
              <a:rPr lang="en-US" baseline="30000" dirty="0"/>
              <a:t>-      </a:t>
            </a:r>
            <a:r>
              <a:rPr lang="en-US" b="1" dirty="0"/>
              <a:t>		 </a:t>
            </a:r>
            <a:r>
              <a:rPr lang="en-US" dirty="0"/>
              <a:t>0,1          0,1      0,</a:t>
            </a:r>
            <a:r>
              <a:rPr lang="ru-RU" dirty="0"/>
              <a:t>1</a:t>
            </a:r>
            <a:r>
              <a:rPr lang="en-US" dirty="0"/>
              <a:t>                                       0,1            0,1       0,1</a:t>
            </a:r>
            <a:endParaRPr lang="ru-RU" dirty="0"/>
          </a:p>
          <a:p>
            <a:pPr eaLnBrk="1" hangingPunct="1"/>
            <a:r>
              <a:rPr lang="ru-RU" b="1" dirty="0"/>
              <a:t>Тому:</a:t>
            </a:r>
          </a:p>
          <a:p>
            <a:pPr eaLnBrk="1" hangingPunct="1"/>
            <a:r>
              <a:rPr lang="ru-RU" b="1" dirty="0"/>
              <a:t>		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Однак</a:t>
            </a:r>
            <a:r>
              <a:rPr lang="ru-RU" b="1" dirty="0"/>
              <a:t>,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правомірно</a:t>
            </a:r>
            <a:r>
              <a:rPr lang="ru-RU" b="1" dirty="0"/>
              <a:t> </a:t>
            </a:r>
            <a:r>
              <a:rPr lang="ru-RU" b="1" dirty="0" err="1"/>
              <a:t>лише</a:t>
            </a:r>
            <a:r>
              <a:rPr lang="ru-RU" b="1" dirty="0"/>
              <a:t> для </a:t>
            </a:r>
            <a:r>
              <a:rPr lang="ru-RU" b="1" dirty="0" err="1"/>
              <a:t>розведених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(</a:t>
            </a:r>
            <a:r>
              <a:rPr lang="ru-RU" dirty="0"/>
              <a:t>10</a:t>
            </a:r>
            <a:r>
              <a:rPr lang="ru-RU" baseline="30000" dirty="0"/>
              <a:t>-2</a:t>
            </a:r>
            <a:r>
              <a:rPr lang="ru-RU" dirty="0">
                <a:sym typeface="Symbol" pitchFamily="18" charset="2"/>
              </a:rPr>
              <a:t></a:t>
            </a:r>
            <a:r>
              <a:rPr lang="ru-RU" dirty="0"/>
              <a:t>10</a:t>
            </a:r>
            <a:r>
              <a:rPr lang="ru-RU" baseline="30000" dirty="0"/>
              <a:t>-5</a:t>
            </a:r>
            <a:r>
              <a:rPr lang="ru-RU" dirty="0"/>
              <a:t> моль/л</a:t>
            </a:r>
            <a:r>
              <a:rPr lang="ru-RU" b="1" dirty="0"/>
              <a:t>) </a:t>
            </a:r>
            <a:r>
              <a:rPr lang="ru-RU" b="1" dirty="0" err="1"/>
              <a:t>сильних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концентрованих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при </a:t>
            </a:r>
            <a:r>
              <a:rPr lang="ru-RU" b="1" dirty="0" err="1"/>
              <a:t>розрахунках</a:t>
            </a:r>
            <a:r>
              <a:rPr lang="ru-RU" b="1" dirty="0"/>
              <a:t> рН і </a:t>
            </a:r>
            <a:r>
              <a:rPr lang="ru-RU" b="1" dirty="0" err="1"/>
              <a:t>рОН</a:t>
            </a:r>
            <a:r>
              <a:rPr lang="ru-RU" b="1" dirty="0"/>
              <a:t> </a:t>
            </a:r>
            <a:r>
              <a:rPr lang="ru-RU" b="1" dirty="0" err="1"/>
              <a:t>слід</a:t>
            </a:r>
            <a:r>
              <a:rPr lang="ru-RU" b="1" dirty="0"/>
              <a:t> </a:t>
            </a:r>
            <a:r>
              <a:rPr lang="ru-RU" b="1" dirty="0" err="1"/>
              <a:t>використовувати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r>
              <a:rPr lang="ru-RU" b="1" dirty="0"/>
              <a:t> 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/>
              <a:t>)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-</a:t>
            </a:r>
            <a:r>
              <a:rPr lang="ru-RU" b="1" dirty="0"/>
              <a:t>:             ,                     :</a:t>
            </a:r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en-US" b="1" dirty="0"/>
          </a:p>
          <a:p>
            <a:pPr eaLnBrk="1" hangingPunct="1"/>
            <a:r>
              <a:rPr lang="ru-RU" b="1" dirty="0"/>
              <a:t>                </a:t>
            </a:r>
            <a:endParaRPr lang="en-US" b="1" dirty="0"/>
          </a:p>
          <a:p>
            <a:pPr eaLnBrk="1" hangingPunct="1"/>
            <a:r>
              <a:rPr lang="en-US" b="1" dirty="0"/>
              <a:t>                         </a:t>
            </a:r>
            <a:r>
              <a:rPr lang="ru-RU" b="1" dirty="0"/>
              <a:t> і                  - </a:t>
            </a:r>
            <a:r>
              <a:rPr lang="ru-RU" b="1" dirty="0" err="1"/>
              <a:t>коефіцієнти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endParaRPr lang="uk-UA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Фізичне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>
                <a:solidFill>
                  <a:srgbClr val="0000CC"/>
                </a:solidFill>
              </a:rPr>
              <a:t>: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реальна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ефективна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46017"/>
              </p:ext>
            </p:extLst>
          </p:nvPr>
        </p:nvGraphicFramePr>
        <p:xfrm>
          <a:off x="1581150" y="1844675"/>
          <a:ext cx="1790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8" name="Уравнение" r:id="rId3" imgW="876240" imgH="279360" progId="Equation.3">
                  <p:embed/>
                </p:oleObj>
              </mc:Choice>
              <mc:Fallback>
                <p:oleObj name="Уравнение" r:id="rId3" imgW="87624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844675"/>
                        <a:ext cx="179070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961374"/>
              </p:ext>
            </p:extLst>
          </p:nvPr>
        </p:nvGraphicFramePr>
        <p:xfrm>
          <a:off x="5556250" y="1773238"/>
          <a:ext cx="2000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9" name="Уравнение" r:id="rId5" imgW="1041120" imgH="279360" progId="Equation.3">
                  <p:embed/>
                </p:oleObj>
              </mc:Choice>
              <mc:Fallback>
                <p:oleObj name="Уравнение" r:id="rId5" imgW="104112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1773238"/>
                        <a:ext cx="200025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659563" y="3429000"/>
          <a:ext cx="6048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0" name="Формула" r:id="rId7" imgW="266469" imgH="241091" progId="Equation.3">
                  <p:embed/>
                </p:oleObj>
              </mc:Choice>
              <mc:Fallback>
                <p:oleObj name="Формула" r:id="rId7" imgW="266469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429000"/>
                        <a:ext cx="6048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312256"/>
              </p:ext>
            </p:extLst>
          </p:nvPr>
        </p:nvGraphicFramePr>
        <p:xfrm>
          <a:off x="7812088" y="3429000"/>
          <a:ext cx="7191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" name="Формула" r:id="rId9" imgW="317160" imgH="241200" progId="Equation.3">
                  <p:embed/>
                </p:oleObj>
              </mc:Choice>
              <mc:Fallback>
                <p:oleObj name="Формула" r:id="rId9" imgW="3171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3429000"/>
                        <a:ext cx="719137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0" name="Object 11"/>
          <p:cNvGraphicFramePr>
            <a:graphicFrameLocks noChangeAspect="1"/>
          </p:cNvGraphicFramePr>
          <p:nvPr/>
        </p:nvGraphicFramePr>
        <p:xfrm>
          <a:off x="2843213" y="4076700"/>
          <a:ext cx="3613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2" name="Формула" r:id="rId11" imgW="2387600" imgH="355600" progId="Equation.3">
                  <p:embed/>
                </p:oleObj>
              </mc:Choice>
              <mc:Fallback>
                <p:oleObj name="Формула" r:id="rId11" imgW="23876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76700"/>
                        <a:ext cx="3613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3"/>
          <p:cNvGraphicFramePr>
            <a:graphicFrameLocks noChangeAspect="1"/>
          </p:cNvGraphicFramePr>
          <p:nvPr/>
        </p:nvGraphicFramePr>
        <p:xfrm>
          <a:off x="2555875" y="5013325"/>
          <a:ext cx="4448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3" name="Формула" r:id="rId13" imgW="2946400" imgH="355600" progId="Equation.3">
                  <p:embed/>
                </p:oleObj>
              </mc:Choice>
              <mc:Fallback>
                <p:oleObj name="Формула" r:id="rId13" imgW="2946400" imgH="355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13325"/>
                        <a:ext cx="4448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4" name="Object 15"/>
          <p:cNvGraphicFramePr>
            <a:graphicFrameLocks noChangeAspect="1"/>
          </p:cNvGraphicFramePr>
          <p:nvPr/>
        </p:nvGraphicFramePr>
        <p:xfrm>
          <a:off x="900113" y="5734050"/>
          <a:ext cx="5873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4" name="Формула" r:id="rId15" imgW="266469" imgH="241091" progId="Equation.3">
                  <p:embed/>
                </p:oleObj>
              </mc:Choice>
              <mc:Fallback>
                <p:oleObj name="Формула" r:id="rId15" imgW="266469" imgH="24109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734050"/>
                        <a:ext cx="5873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969319"/>
              </p:ext>
            </p:extLst>
          </p:nvPr>
        </p:nvGraphicFramePr>
        <p:xfrm>
          <a:off x="2123728" y="5805264"/>
          <a:ext cx="68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5" name="Формула" r:id="rId17" imgW="317225" imgH="241091" progId="Equation.3">
                  <p:embed/>
                </p:oleObj>
              </mc:Choice>
              <mc:Fallback>
                <p:oleObj name="Формула" r:id="rId17" imgW="317225" imgH="2410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805264"/>
                        <a:ext cx="684212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339" name="Picture 135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98" y="8143"/>
            <a:ext cx="762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Існують</a:t>
            </a:r>
            <a:r>
              <a:rPr lang="ru-RU" b="1" dirty="0"/>
              <a:t> </a:t>
            </a:r>
            <a:r>
              <a:rPr lang="ru-RU" b="1" dirty="0" err="1"/>
              <a:t>взаємодії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іонами</a:t>
            </a:r>
            <a:r>
              <a:rPr lang="ru-RU" b="1" dirty="0"/>
              <a:t>.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інтенсивність</a:t>
            </a:r>
            <a:r>
              <a:rPr lang="ru-RU" b="1" dirty="0"/>
              <a:t> </a:t>
            </a:r>
            <a:r>
              <a:rPr lang="ru-RU" b="1" dirty="0" err="1"/>
              <a:t>межіонних</a:t>
            </a:r>
            <a:r>
              <a:rPr lang="ru-RU" b="1" dirty="0"/>
              <a:t> </a:t>
            </a:r>
            <a:r>
              <a:rPr lang="ru-RU" b="1" dirty="0" err="1"/>
              <a:t>взаємодій</a:t>
            </a:r>
            <a:r>
              <a:rPr lang="ru-RU" b="1" dirty="0"/>
              <a:t>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b="1" dirty="0" err="1"/>
              <a:t>іонною</a:t>
            </a:r>
            <a:r>
              <a:rPr lang="ru-RU" b="1" dirty="0"/>
              <a:t> силою </a:t>
            </a:r>
            <a:r>
              <a:rPr lang="ru-RU" b="1" dirty="0" err="1"/>
              <a:t>розчину</a:t>
            </a:r>
            <a:r>
              <a:rPr lang="ru-RU" b="1" dirty="0"/>
              <a:t>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/>
              <a:t>C</a:t>
            </a:r>
            <a:r>
              <a:rPr lang="en-US" b="1" i="1" baseline="-25000" dirty="0"/>
              <a:t>i</a:t>
            </a:r>
            <a:r>
              <a:rPr lang="ru-RU" b="1" dirty="0"/>
              <a:t> і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</a:t>
            </a:r>
            <a:r>
              <a:rPr lang="ru-RU" b="1" dirty="0" err="1"/>
              <a:t>концентрація</a:t>
            </a:r>
            <a:r>
              <a:rPr lang="ru-RU" b="1" dirty="0"/>
              <a:t> і заряд </a:t>
            </a:r>
            <a:r>
              <a:rPr lang="ru-RU" b="1" dirty="0" err="1"/>
              <a:t>іона</a:t>
            </a:r>
            <a:r>
              <a:rPr lang="ru-RU" b="1" dirty="0"/>
              <a:t> в </a:t>
            </a:r>
            <a:r>
              <a:rPr lang="ru-RU" b="1" dirty="0" err="1"/>
              <a:t>електроліті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</a:t>
            </a:r>
            <a:r>
              <a:rPr lang="ru-RU" b="1" dirty="0" err="1">
                <a:solidFill>
                  <a:srgbClr val="800000"/>
                </a:solidFill>
              </a:rPr>
              <a:t>Іонна</a:t>
            </a:r>
            <a:r>
              <a:rPr lang="ru-RU" b="1" dirty="0">
                <a:solidFill>
                  <a:srgbClr val="800000"/>
                </a:solidFill>
              </a:rPr>
              <a:t> сила </a:t>
            </a:r>
            <a:r>
              <a:rPr lang="ru-RU" b="1" dirty="0" err="1">
                <a:solidFill>
                  <a:srgbClr val="800000"/>
                </a:solidFill>
              </a:rPr>
              <a:t>плазми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крові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людини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близька</a:t>
            </a:r>
            <a:r>
              <a:rPr lang="ru-RU" b="1" dirty="0">
                <a:solidFill>
                  <a:srgbClr val="800000"/>
                </a:solidFill>
              </a:rPr>
              <a:t> до 0,15 моль/л !!!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теорії</a:t>
            </a:r>
            <a:r>
              <a:rPr lang="ru-RU" b="1" dirty="0"/>
              <a:t> Дебая - Хюккеля, (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сумарна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у водному </a:t>
            </a:r>
            <a:r>
              <a:rPr lang="ru-RU" b="1" dirty="0" err="1"/>
              <a:t>розчині</a:t>
            </a:r>
            <a:r>
              <a:rPr lang="ru-RU" b="1" dirty="0"/>
              <a:t> не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dirty="0"/>
              <a:t>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зарядів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без </a:t>
            </a:r>
            <a:r>
              <a:rPr lang="ru-RU" b="1" dirty="0" err="1"/>
              <a:t>урахування</a:t>
            </a:r>
            <a:r>
              <a:rPr lang="ru-RU" b="1" dirty="0"/>
              <a:t> знаку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Іонну</a:t>
            </a:r>
            <a:r>
              <a:rPr lang="ru-RU" b="1" dirty="0"/>
              <a:t> силу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завжди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, особливо в </a:t>
            </a:r>
            <a:r>
              <a:rPr lang="ru-RU" b="1" dirty="0" err="1"/>
              <a:t>біологічних</a:t>
            </a:r>
            <a:r>
              <a:rPr lang="ru-RU" b="1" dirty="0"/>
              <a:t> </a:t>
            </a:r>
            <a:r>
              <a:rPr lang="ru-RU" b="1" dirty="0" err="1"/>
              <a:t>експериментах</a:t>
            </a:r>
            <a:r>
              <a:rPr lang="ru-RU" b="1" dirty="0"/>
              <a:t>, тому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ця</a:t>
            </a:r>
            <a:r>
              <a:rPr lang="ru-RU" b="1" dirty="0"/>
              <a:t> характеристика </a:t>
            </a:r>
            <a:r>
              <a:rPr lang="ru-RU" b="1" dirty="0" err="1"/>
              <a:t>показує</a:t>
            </a:r>
            <a:r>
              <a:rPr lang="ru-RU" b="1" dirty="0"/>
              <a:t> </a:t>
            </a:r>
            <a:r>
              <a:rPr lang="ru-RU" b="1" dirty="0" err="1"/>
              <a:t>сумарний</a:t>
            </a:r>
            <a:r>
              <a:rPr lang="ru-RU" b="1" dirty="0"/>
              <a:t> </a:t>
            </a:r>
            <a:r>
              <a:rPr lang="ru-RU" b="1" dirty="0" err="1"/>
              <a:t>електростатичний</a:t>
            </a:r>
            <a:r>
              <a:rPr lang="ru-RU" b="1" dirty="0"/>
              <a:t> </a:t>
            </a:r>
            <a:r>
              <a:rPr lang="ru-RU" b="1" dirty="0" err="1"/>
              <a:t>внесок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>
                <a:solidFill>
                  <a:srgbClr val="000099"/>
                </a:solidFill>
              </a:rPr>
              <a:t>2.</a:t>
            </a:r>
            <a:r>
              <a:rPr lang="ru-RU" b="1" dirty="0"/>
              <a:t> </a:t>
            </a:r>
            <a:r>
              <a:rPr lang="ru-RU" b="1" dirty="0" err="1">
                <a:solidFill>
                  <a:srgbClr val="000099"/>
                </a:solidFill>
              </a:rPr>
              <a:t>Слабкі</a:t>
            </a: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err="1">
                <a:solidFill>
                  <a:srgbClr val="000099"/>
                </a:solidFill>
              </a:rPr>
              <a:t>кислоти</a:t>
            </a:r>
            <a:r>
              <a:rPr lang="ru-RU" b="1" dirty="0">
                <a:solidFill>
                  <a:srgbClr val="000099"/>
                </a:solidFill>
              </a:rPr>
              <a:t> і </a:t>
            </a:r>
            <a:r>
              <a:rPr lang="ru-RU" b="1" dirty="0" err="1">
                <a:solidFill>
                  <a:srgbClr val="000099"/>
                </a:solidFill>
              </a:rPr>
              <a:t>основи</a:t>
            </a:r>
            <a:r>
              <a:rPr lang="ru-RU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/>
              <a:t>Для </a:t>
            </a:r>
            <a:r>
              <a:rPr lang="ru-RU" b="1" dirty="0" err="1"/>
              <a:t>розрахунку</a:t>
            </a:r>
            <a:r>
              <a:rPr lang="ru-RU" b="1" dirty="0"/>
              <a:t> 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–</a:t>
            </a:r>
            <a:r>
              <a:rPr lang="ru-RU" b="1" dirty="0"/>
              <a:t> в </a:t>
            </a:r>
            <a:r>
              <a:rPr lang="ru-RU" b="1" dirty="0" err="1"/>
              <a:t>розчинах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кислот і основ </a:t>
            </a:r>
            <a:r>
              <a:rPr lang="ru-RU" b="1" dirty="0" err="1"/>
              <a:t>використовують</a:t>
            </a:r>
            <a:r>
              <a:rPr lang="ru-RU" b="1" dirty="0"/>
              <a:t>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>
                <a:solidFill>
                  <a:srgbClr val="000099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ступінь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:</a:t>
            </a:r>
          </a:p>
          <a:p>
            <a:pPr eaLnBrk="1" hangingPunct="1"/>
            <a:r>
              <a:rPr lang="ru-RU" b="1" dirty="0"/>
              <a:t>			      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 </a:t>
            </a:r>
            <a:r>
              <a:rPr lang="en-US" b="1" dirty="0"/>
              <a:t>⇆</a:t>
            </a:r>
            <a:r>
              <a:rPr lang="ru-RU" dirty="0"/>
              <a:t> 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– </a:t>
            </a:r>
            <a:r>
              <a:rPr lang="ru-RU" dirty="0"/>
              <a:t>+ Н</a:t>
            </a:r>
            <a:r>
              <a:rPr lang="ru-RU" baseline="30000" dirty="0"/>
              <a:t>+</a:t>
            </a:r>
          </a:p>
          <a:p>
            <a:pPr eaLnBrk="1" hangingPunct="1"/>
            <a:r>
              <a:rPr lang="ru-RU" b="1" dirty="0"/>
              <a:t>                                                   </a:t>
            </a:r>
            <a:r>
              <a:rPr lang="ru-RU" dirty="0"/>
              <a:t>0,1                0,1∙</a:t>
            </a:r>
            <a:r>
              <a:rPr lang="ru-RU" dirty="0">
                <a:sym typeface="Symbol" pitchFamily="18" charset="2"/>
              </a:rPr>
              <a:t></a:t>
            </a:r>
            <a:r>
              <a:rPr lang="ru-RU" dirty="0"/>
              <a:t>         0,1∙</a:t>
            </a:r>
            <a:r>
              <a:rPr lang="ru-RU" dirty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b="1" dirty="0" err="1">
                <a:sym typeface="Symbol" pitchFamily="18" charset="2"/>
              </a:rPr>
              <a:t>Відповідно</a:t>
            </a:r>
            <a:r>
              <a:rPr lang="ru-RU" b="1" dirty="0">
                <a:sym typeface="Symbol" pitchFamily="18" charset="2"/>
              </a:rPr>
              <a:t> до закону </a:t>
            </a:r>
            <a:r>
              <a:rPr lang="ru-RU" b="1" dirty="0" err="1">
                <a:sym typeface="Symbol" pitchFamily="18" charset="2"/>
              </a:rPr>
              <a:t>розведення</a:t>
            </a:r>
            <a:r>
              <a:rPr lang="ru-RU" b="1" dirty="0">
                <a:sym typeface="Symbol" pitchFamily="18" charset="2"/>
              </a:rPr>
              <a:t> </a:t>
            </a:r>
            <a:r>
              <a:rPr lang="ru-RU" b="1" dirty="0" err="1">
                <a:sym typeface="Symbol" pitchFamily="18" charset="2"/>
              </a:rPr>
              <a:t>Оствальда</a:t>
            </a:r>
            <a:r>
              <a:rPr lang="ru-RU" b="1" dirty="0">
                <a:sym typeface="Symbol" pitchFamily="18" charset="2"/>
              </a:rPr>
              <a:t>:</a:t>
            </a:r>
          </a:p>
          <a:p>
            <a:pPr algn="ctr" eaLnBrk="1" hangingPunct="1"/>
            <a:r>
              <a:rPr lang="ru-RU" sz="2400" dirty="0" err="1"/>
              <a:t>К</a:t>
            </a:r>
            <a:r>
              <a:rPr lang="ru-RU" sz="2400" baseline="-25000" dirty="0" err="1"/>
              <a:t>дис</a:t>
            </a:r>
            <a:r>
              <a:rPr lang="ru-RU" sz="2400" dirty="0"/>
              <a:t>. = С ∙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  <a:p>
            <a:pPr algn="ctr" eaLnBrk="1" hangingPunct="1"/>
            <a:r>
              <a:rPr lang="ru-RU" b="1" dirty="0"/>
              <a:t> </a:t>
            </a:r>
          </a:p>
          <a:p>
            <a:pPr algn="ctr" eaLnBrk="1" hangingPunct="1"/>
            <a:r>
              <a:rPr lang="ru-RU" b="1" dirty="0"/>
              <a:t>	                                      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                       			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1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210461"/>
              </p:ext>
            </p:extLst>
          </p:nvPr>
        </p:nvGraphicFramePr>
        <p:xfrm>
          <a:off x="3738562" y="548680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2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2" y="548680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21939"/>
              </p:ext>
            </p:extLst>
          </p:nvPr>
        </p:nvGraphicFramePr>
        <p:xfrm>
          <a:off x="4613275" y="6165850"/>
          <a:ext cx="7762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3" name="Уравнение" r:id="rId7" imgW="469800" imgH="444240" progId="Equation.3">
                  <p:embed/>
                </p:oleObj>
              </mc:Choice>
              <mc:Fallback>
                <p:oleObj name="Уравнение" r:id="rId7" imgW="4698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6165850"/>
                        <a:ext cx="77628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604448" y="285293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4586" y="396501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 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b="1" dirty="0" err="1"/>
                  <a:t>тоді</a:t>
                </a:r>
                <a:r>
                  <a:rPr lang="ru-RU" dirty="0"/>
                  <a:t> </a:t>
                </a:r>
                <a:r>
                  <a:rPr lang="ru-RU" sz="4000" b="1" dirty="0">
                    <a:solidFill>
                      <a:srgbClr val="990000"/>
                    </a:solidFill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libri"/>
                        <a:cs typeface="Times New Roman"/>
                      </a:rPr>
                      <m:t>рН=−</m:t>
                    </m:r>
                    <m:func>
                      <m:func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>
                    <a:effectLst/>
                    <a:latin typeface="Times New Roman"/>
                    <a:ea typeface="Times New Roman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endParaRPr lang="ru-RU" sz="40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                   </m:t>
                    </m:r>
                    <m:r>
                      <a:rPr lang="ru-RU" sz="2000" i="1">
                        <a:latin typeface="Cambria Math"/>
                      </a:rPr>
                      <m:t>р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O</m:t>
                    </m:r>
                    <m:r>
                      <a:rPr lang="ru-RU" sz="2000" i="1">
                        <a:latin typeface="Cambria Math"/>
                      </a:rPr>
                      <m:t>Н=−</m:t>
                    </m:r>
                    <m:func>
                      <m:func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/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400" b="1" dirty="0">
                    <a:solidFill>
                      <a:srgbClr val="990000"/>
                    </a:solidFill>
                  </a:rPr>
                  <a:t>                                                              </a:t>
                </a:r>
                <a:r>
                  <a:rPr lang="ru-RU" sz="2000" dirty="0"/>
                  <a:t>рН=14-рОН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>
                    <a:solidFill>
                      <a:srgbClr val="000099"/>
                    </a:solidFill>
                  </a:rPr>
                  <a:t>3.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Солі</a:t>
                </a:r>
                <a:r>
                  <a:rPr lang="ru-RU" b="1" dirty="0">
                    <a:solidFill>
                      <a:srgbClr val="000099"/>
                    </a:solidFill>
                  </a:rPr>
                  <a:t>.</a:t>
                </a:r>
                <a:r>
                  <a:rPr lang="ru-RU" b="1" dirty="0"/>
                  <a:t> 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Порушення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</a:t>
                </a:r>
                <a:r>
                  <a:rPr lang="ru-RU" b="1" dirty="0" err="1"/>
                  <a:t>іонізації</a:t>
                </a:r>
                <a:r>
                  <a:rPr lang="ru-RU" b="1" dirty="0"/>
                  <a:t> води (і </a:t>
                </a:r>
                <a:r>
                  <a:rPr lang="ru-RU" b="1" dirty="0" err="1"/>
                  <a:t>зсув</a:t>
                </a:r>
                <a:r>
                  <a:rPr lang="ru-RU" b="1" dirty="0"/>
                  <a:t> </a:t>
                </a:r>
                <a:r>
                  <a:rPr lang="ru-RU" b="1" dirty="0" err="1"/>
                  <a:t>іонної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води (рН) </a:t>
                </a:r>
                <a:r>
                  <a:rPr lang="ru-RU" b="1" dirty="0" err="1"/>
                  <a:t>може</a:t>
                </a:r>
                <a:r>
                  <a:rPr lang="ru-RU" b="1" dirty="0"/>
                  <a:t> </a:t>
                </a:r>
                <a:r>
                  <a:rPr lang="ru-RU" b="1" dirty="0" err="1"/>
                  <a:t>відбуватися</a:t>
                </a:r>
                <a:r>
                  <a:rPr lang="ru-RU" b="1" dirty="0"/>
                  <a:t> не </a:t>
                </a:r>
                <a:r>
                  <a:rPr lang="ru-RU" b="1" dirty="0" err="1"/>
                  <a:t>тільки</a:t>
                </a:r>
                <a:r>
                  <a:rPr lang="ru-RU" b="1" dirty="0"/>
                  <a:t> при </a:t>
                </a:r>
                <a:r>
                  <a:rPr lang="ru-RU" b="1" dirty="0" err="1"/>
                  <a:t>розчиненні</a:t>
                </a:r>
                <a:r>
                  <a:rPr lang="ru-RU" b="1" dirty="0"/>
                  <a:t> в </a:t>
                </a:r>
                <a:r>
                  <a:rPr lang="ru-RU" b="1" dirty="0" err="1"/>
                  <a:t>ній</a:t>
                </a:r>
                <a:r>
                  <a:rPr lang="ru-RU" b="1" dirty="0"/>
                  <a:t> кислот і основ, а й </a:t>
                </a:r>
                <a:r>
                  <a:rPr lang="ru-RU" b="1" dirty="0" err="1"/>
                  <a:t>деяких</a:t>
                </a:r>
                <a:r>
                  <a:rPr lang="ru-RU" b="1" dirty="0"/>
                  <a:t> солей:</a:t>
                </a:r>
              </a:p>
              <a:p>
                <a:pPr eaLnBrk="1" hangingPunct="1"/>
                <a:r>
                  <a:rPr lang="ru-RU" b="1" dirty="0"/>
                  <a:t>	- </a:t>
                </a:r>
                <a:r>
                  <a:rPr lang="ru-RU" b="1" dirty="0" err="1"/>
                  <a:t>якщо</a:t>
                </a:r>
                <a:r>
                  <a:rPr lang="ru-RU" b="1" dirty="0"/>
                  <a:t> </a:t>
                </a:r>
                <a:r>
                  <a:rPr lang="ru-RU" b="1" dirty="0" err="1"/>
                  <a:t>сіль</a:t>
                </a:r>
                <a:r>
                  <a:rPr lang="ru-RU" b="1" dirty="0"/>
                  <a:t> </a:t>
                </a:r>
                <a:r>
                  <a:rPr lang="ru-RU" b="1" dirty="0" err="1"/>
                  <a:t>утворена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800000"/>
                    </a:solidFill>
                  </a:rPr>
                  <a:t>слабкою</a:t>
                </a:r>
                <a:r>
                  <a:rPr lang="ru-RU" b="1" u="sng" dirty="0">
                    <a:solidFill>
                      <a:srgbClr val="800000"/>
                    </a:solidFill>
                  </a:rPr>
                  <a:t> кислотою </a:t>
                </a:r>
                <a:r>
                  <a:rPr lang="ru-RU" b="1" dirty="0">
                    <a:solidFill>
                      <a:srgbClr val="800000"/>
                    </a:solidFill>
                  </a:rPr>
                  <a:t>(</a:t>
                </a:r>
                <a:r>
                  <a:rPr lang="en-US" b="1" dirty="0"/>
                  <a:t>CH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COO</a:t>
                </a:r>
                <a:r>
                  <a:rPr lang="ru-RU" b="1" dirty="0"/>
                  <a:t>К</a:t>
                </a:r>
                <a:r>
                  <a:rPr lang="en-US" b="1" dirty="0"/>
                  <a:t>, KCN,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CO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S, K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PO</a:t>
                </a:r>
                <a:r>
                  <a:rPr lang="en-US" b="1" baseline="-25000" dirty="0"/>
                  <a:t>4</a:t>
                </a:r>
                <a:r>
                  <a:rPr lang="ru-RU" b="1" dirty="0"/>
                  <a:t>), то при </a:t>
                </a:r>
                <a:r>
                  <a:rPr lang="ru-RU" b="1" dirty="0" err="1"/>
                  <a:t>розведенні</a:t>
                </a:r>
                <a:r>
                  <a:rPr lang="ru-RU" b="1" dirty="0"/>
                  <a:t> </a:t>
                </a:r>
                <a:r>
                  <a:rPr lang="ru-RU" b="1" dirty="0" err="1"/>
                  <a:t>аніон</a:t>
                </a:r>
                <a:r>
                  <a:rPr lang="ru-RU" b="1" dirty="0"/>
                  <a:t> буде </a:t>
                </a:r>
                <a:r>
                  <a:rPr lang="ru-RU" b="1" dirty="0" err="1"/>
                  <a:t>взаємодійяти</a:t>
                </a:r>
                <a:r>
                  <a:rPr lang="ru-RU" b="1" dirty="0"/>
                  <a:t> з водою, </a:t>
                </a:r>
                <a:r>
                  <a:rPr lang="ru-RU" b="1" dirty="0" err="1"/>
                  <a:t>утворюючи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990000"/>
                    </a:solidFill>
                  </a:rPr>
                  <a:t>слабку</a:t>
                </a:r>
                <a:r>
                  <a:rPr lang="ru-RU" b="1" u="sng" dirty="0">
                    <a:solidFill>
                      <a:srgbClr val="990000"/>
                    </a:solidFill>
                  </a:rPr>
                  <a:t> кислоту</a:t>
                </a:r>
                <a:r>
                  <a:rPr lang="ru-RU" b="1" u="sng" dirty="0"/>
                  <a:t>.</a:t>
                </a:r>
                <a:r>
                  <a:rPr lang="ru-RU" b="1" dirty="0"/>
                  <a:t> При </a:t>
                </a:r>
                <a:r>
                  <a:rPr lang="ru-RU" b="1" dirty="0" err="1"/>
                  <a:t>цьому</a:t>
                </a:r>
                <a:r>
                  <a:rPr lang="ru-RU" b="1" dirty="0"/>
                  <a:t> </a:t>
                </a:r>
                <a:r>
                  <a:rPr lang="ru-RU" b="1" dirty="0" err="1"/>
                  <a:t>іони</a:t>
                </a:r>
                <a:r>
                  <a:rPr lang="ru-RU" b="1" dirty="0"/>
                  <a:t> </a:t>
                </a:r>
                <a:r>
                  <a:rPr lang="en-US" b="1" dirty="0"/>
                  <a:t>OH</a:t>
                </a:r>
                <a:r>
                  <a:rPr lang="ru-RU" b="1" baseline="30000" dirty="0"/>
                  <a:t>-</a:t>
                </a:r>
                <a:r>
                  <a:rPr lang="ru-RU" b="1" dirty="0"/>
                  <a:t> </a:t>
                </a:r>
                <a:r>
                  <a:rPr lang="ru-RU" b="1" dirty="0" err="1"/>
                  <a:t>будуть</a:t>
                </a:r>
                <a:r>
                  <a:rPr lang="ru-RU" b="1" dirty="0"/>
                  <a:t> у </a:t>
                </a:r>
                <a:r>
                  <a:rPr lang="ru-RU" b="1" dirty="0" err="1"/>
                  <a:t>надлишку</a:t>
                </a:r>
                <a:r>
                  <a:rPr lang="ru-RU" b="1" dirty="0"/>
                  <a:t>, </a:t>
                </a:r>
                <a:r>
                  <a:rPr lang="ru-RU" b="1" dirty="0" err="1"/>
                  <a:t>даючи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лужну</a:t>
                </a:r>
                <a:r>
                  <a:rPr lang="ru-RU" b="1" dirty="0">
                    <a:solidFill>
                      <a:srgbClr val="0000CC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реакцію</a:t>
                </a:r>
                <a:r>
                  <a:rPr lang="ru-RU" b="1" dirty="0">
                    <a:solidFill>
                      <a:srgbClr val="0000CC"/>
                    </a:solidFill>
                  </a:rPr>
                  <a:t>:</a:t>
                </a:r>
              </a:p>
              <a:p>
                <a:pPr eaLnBrk="1" hangingPunct="1"/>
                <a:endParaRPr lang="ru-RU" b="1" dirty="0"/>
              </a:p>
              <a:p>
                <a:pPr algn="ctr" eaLnBrk="1" hangingPunct="1"/>
                <a:r>
                  <a:rPr lang="ru-RU" dirty="0"/>
                  <a:t>СН</a:t>
                </a:r>
                <a:r>
                  <a:rPr lang="ru-RU" baseline="-25000" dirty="0"/>
                  <a:t>3</a:t>
                </a:r>
                <a:r>
                  <a:rPr lang="ru-RU" dirty="0"/>
                  <a:t>СОО</a:t>
                </a:r>
                <a:r>
                  <a:rPr lang="ru-RU" baseline="30000" dirty="0"/>
                  <a:t>-</a:t>
                </a:r>
                <a:r>
                  <a:rPr lang="ru-RU" dirty="0"/>
                  <a:t> + НОН </a:t>
                </a:r>
                <a:r>
                  <a:rPr lang="ru-RU" dirty="0">
                    <a:sym typeface="Symbol" pitchFamily="18" charset="2"/>
                  </a:rPr>
                  <a:t></a:t>
                </a:r>
                <a:r>
                  <a:rPr lang="ru-RU" dirty="0"/>
                  <a:t> СН</a:t>
                </a:r>
                <a:r>
                  <a:rPr lang="ru-RU" baseline="-25000" dirty="0"/>
                  <a:t>3</a:t>
                </a:r>
                <a:r>
                  <a:rPr lang="ru-RU" dirty="0"/>
                  <a:t>СООН + </a:t>
                </a:r>
                <a:r>
                  <a:rPr lang="en-US" dirty="0">
                    <a:solidFill>
                      <a:srgbClr val="006600"/>
                    </a:solidFill>
                  </a:rPr>
                  <a:t>OH</a:t>
                </a:r>
                <a:r>
                  <a:rPr lang="ru-RU" baseline="30000" dirty="0">
                    <a:solidFill>
                      <a:srgbClr val="006600"/>
                    </a:solidFill>
                  </a:rPr>
                  <a:t>-</a:t>
                </a:r>
              </a:p>
              <a:p>
                <a:pPr algn="ctr" eaLnBrk="1" hangingPunct="1"/>
                <a:r>
                  <a:rPr lang="ru-RU" b="1" dirty="0" err="1"/>
                  <a:t>гидроліз</a:t>
                </a:r>
                <a:r>
                  <a:rPr lang="ru-RU" b="1" dirty="0"/>
                  <a:t> по </a:t>
                </a:r>
                <a:r>
                  <a:rPr lang="ru-RU" b="1" dirty="0" err="1"/>
                  <a:t>аніону</a:t>
                </a:r>
                <a:r>
                  <a:rPr lang="ru-RU" b="1" dirty="0"/>
                  <a:t>, </a:t>
                </a:r>
                <a:r>
                  <a:rPr lang="ru-RU" b="1" dirty="0" err="1"/>
                  <a:t>середовище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C00000"/>
                    </a:solidFill>
                  </a:rPr>
                  <a:t>лужне</a:t>
                </a:r>
                <a:endParaRPr lang="ru-RU" b="1" dirty="0">
                  <a:solidFill>
                    <a:srgbClr val="C00000"/>
                  </a:solidFill>
                </a:endParaRP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</a:t>
                </a:r>
                <a:r>
                  <a:rPr lang="ru-RU" b="1" dirty="0" err="1"/>
                  <a:t>після</a:t>
                </a:r>
                <a:r>
                  <a:rPr lang="ru-RU" b="1" dirty="0"/>
                  <a:t> </a:t>
                </a:r>
                <a:r>
                  <a:rPr lang="ru-RU" b="1" dirty="0" err="1"/>
                  <a:t>логарифмування</a:t>
                </a:r>
                <a:r>
                  <a:rPr lang="ru-RU" b="1" dirty="0"/>
                  <a:t>: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dirty="0" smtClean="0"/>
                  <a:t>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рН=7+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р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sz="2400" i="1">
                                <a:latin typeface="Cambria Math"/>
                              </a:rPr>
                              <m:t>а  </m:t>
                            </m:r>
                          </m:sub>
                        </m:sSub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𝑙𝑔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</p:txBody>
          </p:sp>
        </mc:Choice>
        <mc:Fallback xmlns="">
          <p:sp>
            <p:nvSpPr>
              <p:cNvPr id="1945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blipFill rotWithShape="1">
                <a:blip r:embed="rId3"/>
                <a:stretch>
                  <a:fillRect l="-5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922"/>
              </p:ext>
            </p:extLst>
          </p:nvPr>
        </p:nvGraphicFramePr>
        <p:xfrm>
          <a:off x="251520" y="0"/>
          <a:ext cx="3041018" cy="213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02" name="Формула" r:id="rId4" imgW="1739880" imgH="1193760" progId="Equation.3">
                  <p:embed/>
                </p:oleObj>
              </mc:Choice>
              <mc:Fallback>
                <p:oleObj name="Формула" r:id="rId4" imgW="1739880" imgH="1193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0"/>
                        <a:ext cx="3041018" cy="2133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477284"/>
              </p:ext>
            </p:extLst>
          </p:nvPr>
        </p:nvGraphicFramePr>
        <p:xfrm>
          <a:off x="755576" y="5661248"/>
          <a:ext cx="19272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03" name="Формула" r:id="rId6" imgW="1206500" imgH="482600" progId="Equation.3">
                  <p:embed/>
                </p:oleObj>
              </mc:Choice>
              <mc:Fallback>
                <p:oleObj name="Формула" r:id="rId6" imgW="1206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661248"/>
                        <a:ext cx="1927225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2348</TotalTime>
  <Words>376</Words>
  <Application>Microsoft Office PowerPoint</Application>
  <PresentationFormat>Экран (4:3)</PresentationFormat>
  <Paragraphs>246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Symbol</vt:lpstr>
      <vt:lpstr>Times New Roman</vt:lpstr>
      <vt:lpstr>Оформление по умолчанию</vt:lpstr>
      <vt:lpstr>Формула</vt:lpstr>
      <vt:lpstr>Уравнение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212</cp:revision>
  <cp:lastPrinted>2018-02-26T10:55:27Z</cp:lastPrinted>
  <dcterms:created xsi:type="dcterms:W3CDTF">2009-09-03T07:31:27Z</dcterms:created>
  <dcterms:modified xsi:type="dcterms:W3CDTF">2018-03-01T14:36:20Z</dcterms:modified>
</cp:coreProperties>
</file>