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314" r:id="rId2"/>
    <p:sldId id="414" r:id="rId3"/>
    <p:sldId id="413" r:id="rId4"/>
    <p:sldId id="476" r:id="rId5"/>
    <p:sldId id="477" r:id="rId6"/>
    <p:sldId id="482" r:id="rId7"/>
    <p:sldId id="478" r:id="rId8"/>
    <p:sldId id="479" r:id="rId9"/>
    <p:sldId id="471" r:id="rId10"/>
    <p:sldId id="472" r:id="rId11"/>
    <p:sldId id="475" r:id="rId12"/>
    <p:sldId id="473" r:id="rId13"/>
    <p:sldId id="480" r:id="rId14"/>
    <p:sldId id="481" r:id="rId15"/>
    <p:sldId id="474" r:id="rId16"/>
    <p:sldId id="484" r:id="rId17"/>
    <p:sldId id="517" r:id="rId18"/>
    <p:sldId id="518" r:id="rId19"/>
    <p:sldId id="421" r:id="rId20"/>
    <p:sldId id="416" r:id="rId21"/>
    <p:sldId id="492" r:id="rId22"/>
    <p:sldId id="519" r:id="rId23"/>
    <p:sldId id="457" r:id="rId24"/>
    <p:sldId id="422" r:id="rId25"/>
    <p:sldId id="485" r:id="rId26"/>
    <p:sldId id="411" r:id="rId27"/>
    <p:sldId id="357" r:id="rId28"/>
    <p:sldId id="348" r:id="rId29"/>
    <p:sldId id="515" r:id="rId30"/>
    <p:sldId id="349" r:id="rId31"/>
    <p:sldId id="350" r:id="rId32"/>
    <p:sldId id="374" r:id="rId33"/>
    <p:sldId id="429" r:id="rId34"/>
    <p:sldId id="375" r:id="rId35"/>
    <p:sldId id="412" r:id="rId36"/>
    <p:sldId id="353" r:id="rId37"/>
    <p:sldId id="355" r:id="rId38"/>
    <p:sldId id="356" r:id="rId39"/>
    <p:sldId id="425" r:id="rId40"/>
    <p:sldId id="354" r:id="rId41"/>
    <p:sldId id="427" r:id="rId42"/>
    <p:sldId id="426" r:id="rId43"/>
    <p:sldId id="352" r:id="rId44"/>
    <p:sldId id="486" r:id="rId45"/>
    <p:sldId id="461" r:id="rId46"/>
    <p:sldId id="449" r:id="rId47"/>
    <p:sldId id="448" r:id="rId48"/>
    <p:sldId id="501" r:id="rId49"/>
    <p:sldId id="446" r:id="rId50"/>
    <p:sldId id="502" r:id="rId51"/>
    <p:sldId id="444" r:id="rId52"/>
    <p:sldId id="503" r:id="rId53"/>
    <p:sldId id="328" r:id="rId54"/>
    <p:sldId id="491" r:id="rId55"/>
    <p:sldId id="487" r:id="rId56"/>
    <p:sldId id="493" r:id="rId57"/>
    <p:sldId id="494" r:id="rId58"/>
    <p:sldId id="359" r:id="rId59"/>
    <p:sldId id="489" r:id="rId60"/>
    <p:sldId id="289" r:id="rId61"/>
    <p:sldId id="291" r:id="rId62"/>
    <p:sldId id="325" r:id="rId63"/>
    <p:sldId id="286" r:id="rId64"/>
    <p:sldId id="496" r:id="rId65"/>
    <p:sldId id="497" r:id="rId66"/>
    <p:sldId id="504" r:id="rId67"/>
    <p:sldId id="505" r:id="rId68"/>
    <p:sldId id="295" r:id="rId69"/>
    <p:sldId id="498" r:id="rId70"/>
    <p:sldId id="467" r:id="rId71"/>
    <p:sldId id="468" r:id="rId72"/>
    <p:sldId id="511" r:id="rId73"/>
    <p:sldId id="512" r:id="rId74"/>
    <p:sldId id="466" r:id="rId75"/>
    <p:sldId id="469" r:id="rId76"/>
    <p:sldId id="507" r:id="rId77"/>
    <p:sldId id="508" r:id="rId78"/>
    <p:sldId id="513" r:id="rId79"/>
    <p:sldId id="443" r:id="rId80"/>
    <p:sldId id="442" r:id="rId81"/>
    <p:sldId id="458" r:id="rId82"/>
    <p:sldId id="459" r:id="rId83"/>
    <p:sldId id="514" r:id="rId84"/>
    <p:sldId id="460" r:id="rId85"/>
    <p:sldId id="499" r:id="rId86"/>
    <p:sldId id="500" r:id="rId87"/>
    <p:sldId id="464" r:id="rId88"/>
    <p:sldId id="510" r:id="rId89"/>
    <p:sldId id="463" r:id="rId90"/>
    <p:sldId id="465" r:id="rId91"/>
    <p:sldId id="441" r:id="rId92"/>
    <p:sldId id="331" r:id="rId93"/>
  </p:sldIdLst>
  <p:sldSz cx="9144000" cy="6858000" type="screen4x3"/>
  <p:notesSz cx="6858000" cy="9144000"/>
  <p:defaultTextStyle>
    <a:defPPr>
      <a:defRPr lang="ru-RU"/>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00"/>
    <a:srgbClr val="0033CC"/>
    <a:srgbClr val="FF0000"/>
    <a:srgbClr val="FC600A"/>
    <a:srgbClr val="33CC33"/>
    <a:srgbClr val="CCECFF"/>
    <a:srgbClr val="5F5F5F"/>
    <a:srgbClr val="9933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639" autoAdjust="0"/>
    <p:restoredTop sz="94660"/>
  </p:normalViewPr>
  <p:slideViewPr>
    <p:cSldViewPr>
      <p:cViewPr varScale="1">
        <p:scale>
          <a:sx n="53" d="100"/>
          <a:sy n="53" d="100"/>
        </p:scale>
        <p:origin x="-77" y="-70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2103097-7B44-462A-BA2F-746EB4C5A016}" type="slidenum">
              <a:rPr lang="ru-RU"/>
              <a:pPr>
                <a:defRPr/>
              </a:pPr>
              <a:t>‹№›</a:t>
            </a:fld>
            <a:endParaRPr lang="ru-RU"/>
          </a:p>
        </p:txBody>
      </p:sp>
    </p:spTree>
    <p:extLst>
      <p:ext uri="{BB962C8B-B14F-4D97-AF65-F5344CB8AC3E}">
        <p14:creationId xmlns="" xmlns:p14="http://schemas.microsoft.com/office/powerpoint/2010/main" val="1557258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miter lim="800000"/>
            <a:headEnd/>
            <a:tailEnd/>
          </a:ln>
        </p:spPr>
        <p:txBody>
          <a:bodyPr/>
          <a:lstStyle/>
          <a:p>
            <a:fld id="{4B7264A7-91D9-4704-9C68-34156EEDB8E0}" type="slidenum">
              <a:rPr lang="ru-RU" altLang="ru-RU" smtClean="0"/>
              <a:pPr/>
              <a:t>63</a:t>
            </a:fld>
            <a:endParaRPr lang="ru-RU" altLang="ru-RU"/>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p:spPr>
        <p:txBody>
          <a:bodyPr/>
          <a:lstStyle/>
          <a:p>
            <a:pPr eaLnBrk="1" hangingPunct="1"/>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AA75C48-F199-49E4-85D4-528266BBAED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19DC9D3-92B9-4343-B915-C318D96F515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E05DD4C-0179-418B-9CBD-34328544E4B3}"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quarter" idx="2"/>
          </p:nvPr>
        </p:nvSpPr>
        <p:spPr>
          <a:xfrm>
            <a:off x="4648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Объект 4"/>
          <p:cNvSpPr>
            <a:spLocks noGrp="1"/>
          </p:cNvSpPr>
          <p:nvPr>
            <p:ph sz="quarter" idx="3"/>
          </p:nvPr>
        </p:nvSpPr>
        <p:spPr>
          <a:xfrm>
            <a:off x="4648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BF8D73A0-24AC-4766-9866-ADD7FA0C3182}"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Текст 2"/>
          <p:cNvSpPr>
            <a:spLocks noGrp="1"/>
          </p:cNvSpPr>
          <p:nvPr>
            <p:ph type="body"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F31882E-BFF7-4D7C-8D6F-7DD70F16F584}"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Текст 2"/>
          <p:cNvSpPr>
            <a:spLocks noGrp="1"/>
          </p:cNvSpPr>
          <p:nvPr>
            <p:ph type="body"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quarter" idx="2"/>
          </p:nvPr>
        </p:nvSpPr>
        <p:spPr>
          <a:xfrm>
            <a:off x="4648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Объект 4"/>
          <p:cNvSpPr>
            <a:spLocks noGrp="1"/>
          </p:cNvSpPr>
          <p:nvPr>
            <p:ph sz="quarter" idx="3"/>
          </p:nvPr>
        </p:nvSpPr>
        <p:spPr>
          <a:xfrm>
            <a:off x="4648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1CE94FC7-1A00-4EE1-9183-B2B4303EB88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D17D876-64E6-4FE2-BD0F-90237C108B8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ABB960A-3AE8-44FB-9EEB-1FC1C8E45C1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6FC75AF-CEDA-4056-A2E1-610DEBA4F61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F7CCECAE-7376-4329-B98D-A0B86C7E02A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DEAFB19-6E68-4AC6-9E8F-B006A4A6D3B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C0138228-0F1A-4E8D-9B68-AB6401134C8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D1F5047E-7433-48F3-AFA1-1E996629FEC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6CA83FC-5ED0-43D6-80E6-B96554A9D8B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5E6D76"/>
            </a:gs>
          </a:gsLst>
          <a:lin ang="2700000" scaled="1"/>
        </a:gra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849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48233FC-AF80-4665-8184-02C4D46BAB8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radikal.ru/" TargetMode="Externa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radikal.ru/" TargetMode="External"/><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radikal.ru/" TargetMode="Externa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jpe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hyperlink" Target="http://www.google.com.ua/imgres?q=%D0%BF%D0%BD%D0%B5%D0%B2%D0%BC%D0%BE%D1%8D%D0%BD%D1%86%D0%B5%D1%84%D0%B0%D0%BB%D0%BE%D0%B3%D1%80%D0%B0%D1%84%D0%B8%D1%8F&amp;um=1&amp;hl=ru&amp;biw=1368&amp;bih=785&amp;tbm=isch&amp;tbnid=e5ixvrIKkNPp_M:&amp;imgrefurl=http://medicinacom.ru/vyiyavlenie-opuholey-iii-zheludochka.html&amp;docid=4Ge1cGawBeE3RM&amp;imgurl=http://medicinacom.ru/rentgen/img_14.jpeg&amp;w=660&amp;h=715&amp;ei=7mC0TvvGHZTE4gSz4ZHRAw&amp;zoom=1&amp;iact=hc&amp;vpx=450&amp;vpy=414&amp;dur=8775&amp;hovh=234&amp;hovw=216&amp;tx=124&amp;ty=94&amp;sig=112299463584955928973&amp;page=4&amp;tbnh=130&amp;tbnw=120&amp;start=85&amp;ndsp=29&amp;ved=1t:429,r:23,s:85" TargetMode="External"/><Relationship Id="rId7" Type="http://schemas.openxmlformats.org/officeDocument/2006/relationships/image" Target="../media/image54.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25.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png"/><Relationship Id="rId7" Type="http://schemas.openxmlformats.org/officeDocument/2006/relationships/image" Target="../media/image63.jpeg"/><Relationship Id="rId2" Type="http://schemas.openxmlformats.org/officeDocument/2006/relationships/image" Target="../media/image58.jpe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5.jpeg"/><Relationship Id="rId4" Type="http://schemas.openxmlformats.org/officeDocument/2006/relationships/image" Target="../media/image60.jpeg"/><Relationship Id="rId9" Type="http://schemas.openxmlformats.org/officeDocument/2006/relationships/hyperlink" Target="http://img12.nnm.ru/4/b/c/9/f/78ec4170f60732f35a50b30ddf4.jpg"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slideLayout" Target="../slideLayouts/slideLayout2.xml"/><Relationship Id="rId4" Type="http://schemas.openxmlformats.org/officeDocument/2006/relationships/image" Target="../media/image71.wmf"/></Relationships>
</file>

<file path=ppt/slides/_rels/slide2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g15.nnm.ru/0/6/f/0/f/8ccd0b0d3c5466a551166940908.jpg"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img12.nnm.ru/2/d/2/3/d/f2f9f030489ca9fffea70c595bc.jpg"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wmf"/></Relationships>
</file>

<file path=ppt/slides/_rels/slide33.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35.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hyperlink" Target="http://www.minclinic.ru/cns/cns.html" TargetMode="Externa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3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wmf"/></Relationships>
</file>

<file path=ppt/slides/_rels/slide3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img12.nnm.ru/5/f/0/c/3/62e5579112366f925438e5cd350.jpg" TargetMode="External"/><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img12.nnm.ru/b/9/1/f/8/cfd62c12741144b0ccfa13de36f.jpg" TargetMode="External"/><Relationship Id="rId4" Type="http://schemas.openxmlformats.org/officeDocument/2006/relationships/image" Target="../media/image7.jpeg"/><Relationship Id="rId9"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42.x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2.xml"/><Relationship Id="rId4" Type="http://schemas.openxmlformats.org/officeDocument/2006/relationships/image" Target="../media/image9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google.com.ua/imgres?q=%D1%8D%D1%8D%D0%B3&amp;um=1&amp;hl=ru&amp;sa=N&amp;biw=795&amp;bih=461&amp;tbm=isch&amp;tbnid=QUswzFkGSEhhyM:&amp;imgrefurl=http://www.lermed101.ru/diag_otdelenie.htm&amp;docid=CX9rghY46WecoM&amp;imgurl=http://www.lermed101.ru/images/foto/diagnostika1.jpg&amp;w=404&amp;h=347&amp;ei=5warTrj-EcKP4gSSj4HrDg&amp;zoom=1&amp;iact=hc&amp;vpx=394&amp;vpy=103&amp;dur=4005&amp;hovh=208&amp;hovw=242&amp;tx=122&amp;ty=103&amp;sig=107590251949785741866&amp;page=2&amp;tbnh=116&amp;tbnw=135&amp;start=7&amp;ndsp=8&amp;ved=1t:429,r:2,s:7" TargetMode="External"/><Relationship Id="rId2" Type="http://schemas.openxmlformats.org/officeDocument/2006/relationships/image" Target="../media/image101.png"/><Relationship Id="rId1" Type="http://schemas.openxmlformats.org/officeDocument/2006/relationships/slideLayout" Target="../slideLayouts/slideLayout7.xml"/><Relationship Id="rId4" Type="http://schemas.openxmlformats.org/officeDocument/2006/relationships/image" Target="../media/image102.jpeg"/></Relationships>
</file>

<file path=ppt/slides/_rels/slide47.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9.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jpeg"/><Relationship Id="rId1" Type="http://schemas.openxmlformats.org/officeDocument/2006/relationships/slideLayout" Target="../slideLayouts/slideLayout7.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55.x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slideLayout" Target="../slideLayouts/slideLayout2.xml"/><Relationship Id="rId5" Type="http://schemas.openxmlformats.org/officeDocument/2006/relationships/image" Target="../media/image119.jpeg"/><Relationship Id="rId4" Type="http://schemas.openxmlformats.org/officeDocument/2006/relationships/image" Target="../media/image118.wmf"/></Relationships>
</file>

<file path=ppt/slides/_rels/slide56.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jpeg"/><Relationship Id="rId1" Type="http://schemas.openxmlformats.org/officeDocument/2006/relationships/slideLayout" Target="../slideLayouts/slideLayout7.xml"/><Relationship Id="rId4" Type="http://schemas.openxmlformats.org/officeDocument/2006/relationships/image" Target="../media/image124.png"/></Relationships>
</file>

<file path=ppt/slides/_rels/slide59.xml.rels><?xml version="1.0" encoding="UTF-8" standalone="yes"?>
<Relationships xmlns="http://schemas.openxmlformats.org/package/2006/relationships"><Relationship Id="rId8" Type="http://schemas.openxmlformats.org/officeDocument/2006/relationships/image" Target="../media/image128.jpeg"/><Relationship Id="rId3" Type="http://schemas.openxmlformats.org/officeDocument/2006/relationships/image" Target="../media/image125.jpeg"/><Relationship Id="rId7" Type="http://schemas.openxmlformats.org/officeDocument/2006/relationships/hyperlink" Target="http://surgface.ru/wp-content/uploads/2011/03/avtotrauma3.jpg" TargetMode="External"/><Relationship Id="rId2" Type="http://schemas.openxmlformats.org/officeDocument/2006/relationships/hyperlink" Target="http://surgface.ru/wp-content/uploads/2011/03/avtotrauma4.jpg" TargetMode="External"/><Relationship Id="rId1" Type="http://schemas.openxmlformats.org/officeDocument/2006/relationships/slideLayout" Target="../slideLayouts/slideLayout7.xml"/><Relationship Id="rId6" Type="http://schemas.openxmlformats.org/officeDocument/2006/relationships/image" Target="../media/image127.jpeg"/><Relationship Id="rId5" Type="http://schemas.openxmlformats.org/officeDocument/2006/relationships/image" Target="../media/image126.jpeg"/><Relationship Id="rId4" Type="http://schemas.openxmlformats.org/officeDocument/2006/relationships/hyperlink" Target="http://surgface.ru/wp-content/uploads/2011/03/avtotrauma5.jp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png"/><Relationship Id="rId1" Type="http://schemas.openxmlformats.org/officeDocument/2006/relationships/slideLayout" Target="../slideLayouts/slideLayout6.xml"/><Relationship Id="rId5" Type="http://schemas.openxmlformats.org/officeDocument/2006/relationships/image" Target="../media/image132.png"/><Relationship Id="rId4" Type="http://schemas.openxmlformats.org/officeDocument/2006/relationships/image" Target="../media/image131.png"/></Relationships>
</file>

<file path=ppt/slides/_rels/slide61.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jpeg"/><Relationship Id="rId1" Type="http://schemas.openxmlformats.org/officeDocument/2006/relationships/slideLayout" Target="../slideLayouts/slideLayout2.xml"/><Relationship Id="rId5" Type="http://schemas.openxmlformats.org/officeDocument/2006/relationships/image" Target="../media/image136.jpeg"/><Relationship Id="rId4" Type="http://schemas.openxmlformats.org/officeDocument/2006/relationships/image" Target="../media/image135.png"/></Relationships>
</file>

<file path=ppt/slides/_rels/slide62.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png"/><Relationship Id="rId1" Type="http://schemas.openxmlformats.org/officeDocument/2006/relationships/slideLayout" Target="../slideLayouts/slideLayout2.xml"/><Relationship Id="rId4" Type="http://schemas.openxmlformats.org/officeDocument/2006/relationships/image" Target="../media/image139.jpeg"/></Relationships>
</file>

<file path=ppt/slides/_rels/slide63.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41.jpeg"/></Relationships>
</file>

<file path=ppt/slides/_rels/slide64.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43.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image" Target="../media/image144.w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46.w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4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48.w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49.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6.xml"/><Relationship Id="rId4" Type="http://schemas.openxmlformats.org/officeDocument/2006/relationships/image" Target="../media/image152.png"/></Relationships>
</file>

<file path=ppt/slides/_rels/slide73.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7.xml"/><Relationship Id="rId5" Type="http://schemas.openxmlformats.org/officeDocument/2006/relationships/image" Target="../media/image156.png"/><Relationship Id="rId4" Type="http://schemas.openxmlformats.org/officeDocument/2006/relationships/image" Target="../media/image155.png"/></Relationships>
</file>

<file path=ppt/slides/_rels/slide7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image" Target="../media/image159.jpeg"/><Relationship Id="rId1" Type="http://schemas.openxmlformats.org/officeDocument/2006/relationships/slideLayout" Target="../slideLayouts/slideLayout7.xml"/><Relationship Id="rId6" Type="http://schemas.openxmlformats.org/officeDocument/2006/relationships/image" Target="../media/image163.jpeg"/><Relationship Id="rId5" Type="http://schemas.openxmlformats.org/officeDocument/2006/relationships/image" Target="../media/image162.jpeg"/><Relationship Id="rId4" Type="http://schemas.openxmlformats.org/officeDocument/2006/relationships/image" Target="../media/image161.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80.xml.rels><?xml version="1.0" encoding="UTF-8" standalone="yes"?>
<Relationships xmlns="http://schemas.openxmlformats.org/package/2006/relationships"><Relationship Id="rId3" Type="http://schemas.openxmlformats.org/officeDocument/2006/relationships/image" Target="../media/image166.wmf"/><Relationship Id="rId2" Type="http://schemas.openxmlformats.org/officeDocument/2006/relationships/image" Target="../media/image165.wmf"/><Relationship Id="rId1" Type="http://schemas.openxmlformats.org/officeDocument/2006/relationships/slideLayout" Target="../slideLayouts/slideLayout2.xml"/><Relationship Id="rId4" Type="http://schemas.openxmlformats.org/officeDocument/2006/relationships/image" Target="../media/image167.wmf"/></Relationships>
</file>

<file path=ppt/slides/_rels/slide81.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jpeg"/><Relationship Id="rId1" Type="http://schemas.openxmlformats.org/officeDocument/2006/relationships/slideLayout" Target="../slideLayouts/slideLayout2.xml"/><Relationship Id="rId5" Type="http://schemas.openxmlformats.org/officeDocument/2006/relationships/image" Target="../media/image171.png"/><Relationship Id="rId4" Type="http://schemas.openxmlformats.org/officeDocument/2006/relationships/image" Target="../media/image170.png"/></Relationships>
</file>

<file path=ppt/slides/_rels/slide82.xml.rels><?xml version="1.0" encoding="UTF-8" standalone="yes"?>
<Relationships xmlns="http://schemas.openxmlformats.org/package/2006/relationships"><Relationship Id="rId2" Type="http://schemas.openxmlformats.org/officeDocument/2006/relationships/image" Target="../media/image172.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173.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74.wmf"/><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wmf"/><Relationship Id="rId1" Type="http://schemas.openxmlformats.org/officeDocument/2006/relationships/slideLayout" Target="../slideLayouts/slideLayout2.xml"/><Relationship Id="rId4" Type="http://schemas.openxmlformats.org/officeDocument/2006/relationships/image" Target="../media/image178.png"/></Relationships>
</file>

<file path=ppt/slides/_rels/slide88.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image" Target="../media/image181.w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82.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8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7" descr="Gerb ХНМУ без надписи"/>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0"/>
            <a:ext cx="3352800" cy="3352800"/>
          </a:xfrm>
          <a:prstGeom prst="rect">
            <a:avLst/>
          </a:prstGeom>
          <a:noFill/>
          <a:ln w="9525">
            <a:noFill/>
            <a:miter lim="800000"/>
            <a:headEnd/>
            <a:tailEnd/>
          </a:ln>
        </p:spPr>
      </p:pic>
      <p:sp>
        <p:nvSpPr>
          <p:cNvPr id="123906" name="Rectangle 2"/>
          <p:cNvSpPr>
            <a:spLocks noGrp="1" noChangeArrowheads="1"/>
          </p:cNvSpPr>
          <p:nvPr>
            <p:ph type="title"/>
          </p:nvPr>
        </p:nvSpPr>
        <p:spPr>
          <a:xfrm>
            <a:off x="971612" y="3276600"/>
            <a:ext cx="5791200" cy="27432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ru-RU" sz="3200" b="1" i="1" dirty="0">
                <a:ln w="11430"/>
                <a:solidFill>
                  <a:srgbClr val="0033CC"/>
                </a:solidFill>
                <a:effectLst>
                  <a:outerShdw blurRad="50800" dist="39000" dir="5460000" algn="tl">
                    <a:srgbClr val="000000">
                      <a:alpha val="38000"/>
                    </a:srgbClr>
                  </a:outerShdw>
                </a:effectLst>
              </a:rPr>
              <a:t>HISTORY OF NEUROSURGERY, </a:t>
            </a:r>
            <a:r>
              <a:rPr lang="en-US" sz="3200" b="1" i="1" dirty="0" smtClean="0">
                <a:ln w="11430"/>
                <a:solidFill>
                  <a:srgbClr val="0033CC"/>
                </a:solidFill>
                <a:effectLst>
                  <a:outerShdw blurRad="50800" dist="39000" dir="5460000" algn="tl">
                    <a:srgbClr val="000000">
                      <a:alpha val="38000"/>
                    </a:srgbClr>
                  </a:outerShdw>
                </a:effectLst>
              </a:rPr>
              <a:t> </a:t>
            </a:r>
            <a:r>
              <a:rPr lang="ru-RU" sz="3200" b="1" i="1" dirty="0" smtClean="0">
                <a:ln w="11430"/>
                <a:solidFill>
                  <a:srgbClr val="0033CC"/>
                </a:solidFill>
                <a:effectLst>
                  <a:outerShdw blurRad="50800" dist="39000" dir="5460000" algn="tl">
                    <a:srgbClr val="000000">
                      <a:alpha val="38000"/>
                    </a:srgbClr>
                  </a:outerShdw>
                </a:effectLst>
              </a:rPr>
              <a:t>INVESTIGATION </a:t>
            </a:r>
            <a:r>
              <a:rPr lang="ru-RU" sz="3200" b="1" i="1" dirty="0">
                <a:ln w="11430"/>
                <a:solidFill>
                  <a:srgbClr val="0033CC"/>
                </a:solidFill>
                <a:effectLst>
                  <a:outerShdw blurRad="50800" dist="39000" dir="5460000" algn="tl">
                    <a:srgbClr val="000000">
                      <a:alpha val="38000"/>
                    </a:srgbClr>
                  </a:outerShdw>
                </a:effectLst>
              </a:rPr>
              <a:t>METHODS</a:t>
            </a:r>
            <a:r>
              <a:rPr lang="ru-RU" b="1" dirty="0">
                <a:ln w="11430"/>
                <a:solidFill>
                  <a:srgbClr val="0033CC"/>
                </a:solidFill>
                <a:effectLst>
                  <a:outerShdw blurRad="50800" dist="39000" dir="5460000" algn="tl">
                    <a:srgbClr val="000000">
                      <a:alpha val="38000"/>
                    </a:srgbClr>
                  </a:outerShdw>
                </a:effectLst>
              </a:rPr>
              <a:t> </a:t>
            </a:r>
          </a:p>
        </p:txBody>
      </p:sp>
      <p:pic>
        <p:nvPicPr>
          <p:cNvPr id="17412" name="Picture 7" descr="Head Injury"/>
          <p:cNvPicPr>
            <a:picLocks noChangeAspect="1" noChangeArrowheads="1"/>
          </p:cNvPicPr>
          <p:nvPr/>
        </p:nvPicPr>
        <p:blipFill>
          <a:blip r:embed="rId3" cstate="print"/>
          <a:srcRect/>
          <a:stretch>
            <a:fillRect/>
          </a:stretch>
        </p:blipFill>
        <p:spPr bwMode="auto">
          <a:xfrm>
            <a:off x="7138988" y="0"/>
            <a:ext cx="2005012" cy="6858000"/>
          </a:xfrm>
          <a:prstGeom prst="rect">
            <a:avLst/>
          </a:prstGeom>
          <a:noFill/>
          <a:ln w="9525">
            <a:noFill/>
            <a:miter lim="800000"/>
            <a:headEnd/>
            <a:tailEnd/>
          </a:ln>
        </p:spPr>
      </p:pic>
      <p:sp>
        <p:nvSpPr>
          <p:cNvPr id="123914" name="Rectangle 10"/>
          <p:cNvSpPr>
            <a:spLocks noChangeArrowheads="1"/>
          </p:cNvSpPr>
          <p:nvPr/>
        </p:nvSpPr>
        <p:spPr bwMode="auto">
          <a:xfrm>
            <a:off x="3657600" y="304800"/>
            <a:ext cx="3429000" cy="1800225"/>
          </a:xfrm>
          <a:prstGeom prst="rect">
            <a:avLst/>
          </a:prstGeom>
          <a:noFill/>
          <a:ln>
            <a:noFill/>
          </a:ln>
          <a:effectLst/>
        </p:spPr>
        <p:txBody>
          <a:bodyPr>
            <a:spAutoFit/>
            <a:scene3d>
              <a:camera prst="orthographicFront"/>
              <a:lightRig rig="threePt" dir="t"/>
            </a:scene3d>
            <a:sp3d extrusionH="57150">
              <a:bevelT w="38100" h="38100"/>
            </a:sp3d>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ru-RU" altLang="ru-RU" sz="2800" b="1" dirty="0" err="1">
                <a:solidFill>
                  <a:srgbClr val="FF0000"/>
                </a:solidFill>
                <a:effectLst>
                  <a:outerShdw blurRad="38100" dist="38100" dir="2700000" algn="tl">
                    <a:srgbClr val="C0C0C0"/>
                  </a:outerShdw>
                </a:effectLst>
              </a:rPr>
              <a:t>Kharkiv</a:t>
            </a:r>
            <a:r>
              <a:rPr lang="ru-RU" altLang="ru-RU" sz="2800" b="1" dirty="0">
                <a:solidFill>
                  <a:srgbClr val="FF0000"/>
                </a:solidFill>
                <a:effectLst>
                  <a:outerShdw blurRad="38100" dist="38100" dir="2700000" algn="tl">
                    <a:srgbClr val="C0C0C0"/>
                  </a:outerShdw>
                </a:effectLst>
              </a:rPr>
              <a:t> </a:t>
            </a:r>
            <a:r>
              <a:rPr lang="ru-RU" altLang="ru-RU" sz="2800" b="1" dirty="0" err="1">
                <a:solidFill>
                  <a:srgbClr val="FF0000"/>
                </a:solidFill>
                <a:effectLst>
                  <a:outerShdw blurRad="38100" dist="38100" dir="2700000" algn="tl">
                    <a:srgbClr val="C0C0C0"/>
                  </a:outerShdw>
                </a:effectLst>
              </a:rPr>
              <a:t>National</a:t>
            </a:r>
            <a:endParaRPr lang="en-US" altLang="ru-RU" sz="2800" b="1" dirty="0">
              <a:solidFill>
                <a:srgbClr val="FF0000"/>
              </a:solidFill>
              <a:effectLst>
                <a:outerShdw blurRad="38100" dist="38100" dir="2700000" algn="tl">
                  <a:srgbClr val="C0C0C0"/>
                </a:outerShdw>
              </a:effectLst>
            </a:endParaRPr>
          </a:p>
          <a:p>
            <a:pPr eaLnBrk="1" hangingPunct="1">
              <a:defRPr/>
            </a:pPr>
            <a:r>
              <a:rPr lang="ru-RU" altLang="ru-RU" sz="2800" b="1" dirty="0" err="1">
                <a:solidFill>
                  <a:srgbClr val="FF0000"/>
                </a:solidFill>
                <a:effectLst>
                  <a:outerShdw blurRad="38100" dist="38100" dir="2700000" algn="tl">
                    <a:srgbClr val="C0C0C0"/>
                  </a:outerShdw>
                </a:effectLst>
              </a:rPr>
              <a:t>Medical</a:t>
            </a:r>
            <a:r>
              <a:rPr lang="ru-RU" altLang="ru-RU" sz="2800" b="1" dirty="0">
                <a:solidFill>
                  <a:srgbClr val="FF0000"/>
                </a:solidFill>
                <a:effectLst>
                  <a:outerShdw blurRad="38100" dist="38100" dir="2700000" algn="tl">
                    <a:srgbClr val="C0C0C0"/>
                  </a:outerShdw>
                </a:effectLst>
              </a:rPr>
              <a:t> </a:t>
            </a:r>
            <a:r>
              <a:rPr lang="ru-RU" altLang="ru-RU" sz="2800" b="1" dirty="0" err="1">
                <a:solidFill>
                  <a:srgbClr val="FF0000"/>
                </a:solidFill>
                <a:effectLst>
                  <a:outerShdw blurRad="38100" dist="38100" dir="2700000" algn="tl">
                    <a:srgbClr val="C0C0C0"/>
                  </a:outerShdw>
                </a:effectLst>
              </a:rPr>
              <a:t>University</a:t>
            </a:r>
            <a:endParaRPr lang="en-US" altLang="ru-RU" sz="2800" b="1" dirty="0">
              <a:solidFill>
                <a:srgbClr val="FF0000"/>
              </a:solidFill>
              <a:effectLst>
                <a:outerShdw blurRad="38100" dist="38100" dir="2700000" algn="tl">
                  <a:srgbClr val="C0C0C0"/>
                </a:outerShdw>
              </a:effectLst>
            </a:endParaRPr>
          </a:p>
          <a:p>
            <a:pPr eaLnBrk="1" hangingPunct="1">
              <a:defRPr/>
            </a:pPr>
            <a:r>
              <a:rPr lang="en-US" altLang="ru-RU" sz="2800" b="1" dirty="0">
                <a:solidFill>
                  <a:srgbClr val="FF0000"/>
                </a:solidFill>
                <a:effectLst>
                  <a:outerShdw blurRad="38100" dist="38100" dir="2700000" algn="tl">
                    <a:srgbClr val="C0C0C0"/>
                  </a:outerShdw>
                </a:effectLst>
              </a:rPr>
              <a:t>Department of Neurosurgery</a:t>
            </a:r>
            <a:endParaRPr lang="ru-RU" altLang="ru-RU" sz="2800" b="1" dirty="0">
              <a:solidFill>
                <a:srgbClr val="FF0000"/>
              </a:solidFill>
              <a:effectLst>
                <a:outerShdw blurRad="38100" dist="38100" dir="2700000" algn="tl">
                  <a:srgbClr val="C0C0C0"/>
                </a:outerShdw>
              </a:effectLst>
            </a:endParaRPr>
          </a:p>
        </p:txBody>
      </p:sp>
      <p:sp>
        <p:nvSpPr>
          <p:cNvPr id="2" name="Прямоугольник 1"/>
          <p:cNvSpPr/>
          <p:nvPr/>
        </p:nvSpPr>
        <p:spPr>
          <a:xfrm>
            <a:off x="457200" y="5943600"/>
            <a:ext cx="184731" cy="523220"/>
          </a:xfrm>
          <a:prstGeom prst="rect">
            <a:avLst/>
          </a:prstGeom>
        </p:spPr>
        <p:txBody>
          <a:bodyPr wrap="none">
            <a:spAutoFit/>
            <a:scene3d>
              <a:camera prst="orthographicFront"/>
              <a:lightRig rig="threePt" dir="t"/>
            </a:scene3d>
            <a:sp3d extrusionH="57150">
              <a:bevelT w="38100" h="38100" prst="slope"/>
            </a:sp3d>
          </a:bodyPr>
          <a:lstStyle/>
          <a:p>
            <a:pPr>
              <a:defRPr/>
            </a:pPr>
            <a:endParaRPr lang="ru-RU" sz="2800" dirty="0">
              <a:effectLst>
                <a:outerShdw blurRad="38100" dist="38100" dir="2700000" algn="tl">
                  <a:srgbClr val="C0C0C0"/>
                </a:outerShdw>
                <a:reflection blurRad="6350" stA="55000" endA="300" endPos="45500" dir="5400000" sy="-100000" algn="bl" rotWithShape="0"/>
              </a:effectLst>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7650" name="Picture 6" descr="610f33bcb2e8">
            <a:hlinkClick r:id="rId2"/>
          </p:cNvPr>
          <p:cNvPicPr>
            <a:picLocks noChangeAspect="1" noChangeArrowheads="1"/>
          </p:cNvPicPr>
          <p:nvPr/>
        </p:nvPicPr>
        <p:blipFill>
          <a:blip r:embed="rId3" cstate="print"/>
          <a:srcRect/>
          <a:stretch>
            <a:fillRect/>
          </a:stretch>
        </p:blipFill>
        <p:spPr bwMode="auto">
          <a:xfrm>
            <a:off x="4662488" y="0"/>
            <a:ext cx="4481512" cy="5105400"/>
          </a:xfrm>
          <a:prstGeom prst="rect">
            <a:avLst/>
          </a:prstGeom>
          <a:noFill/>
          <a:ln w="9525">
            <a:noFill/>
            <a:miter lim="800000"/>
            <a:headEnd/>
            <a:tailEnd/>
          </a:ln>
        </p:spPr>
      </p:pic>
      <p:pic>
        <p:nvPicPr>
          <p:cNvPr id="27651" name="Picture 8" descr="0_44397_5a380924_XL"/>
          <p:cNvPicPr>
            <a:picLocks noChangeAspect="1" noChangeArrowheads="1"/>
          </p:cNvPicPr>
          <p:nvPr/>
        </p:nvPicPr>
        <p:blipFill>
          <a:blip r:embed="rId4" cstate="print"/>
          <a:srcRect/>
          <a:stretch>
            <a:fillRect/>
          </a:stretch>
        </p:blipFill>
        <p:spPr bwMode="auto">
          <a:xfrm>
            <a:off x="0" y="1447800"/>
            <a:ext cx="5400675" cy="5410200"/>
          </a:xfrm>
          <a:prstGeom prst="rect">
            <a:avLst/>
          </a:prstGeom>
          <a:noFill/>
          <a:ln w="9525">
            <a:noFill/>
            <a:miter lim="800000"/>
            <a:headEnd/>
            <a:tailEnd/>
          </a:ln>
        </p:spPr>
      </p:pic>
      <p:sp>
        <p:nvSpPr>
          <p:cNvPr id="101385" name="Rectangle 9"/>
          <p:cNvSpPr>
            <a:spLocks noChangeArrowheads="1"/>
          </p:cNvSpPr>
          <p:nvPr/>
        </p:nvSpPr>
        <p:spPr bwMode="auto">
          <a:xfrm>
            <a:off x="0" y="244475"/>
            <a:ext cx="6629400" cy="1006475"/>
          </a:xfrm>
          <a:prstGeom prst="rect">
            <a:avLst/>
          </a:prstGeom>
          <a:noFill/>
          <a:ln w="9525">
            <a:noFill/>
            <a:miter lim="800000"/>
            <a:headEnd/>
            <a:tailEnd/>
          </a:ln>
          <a:effectLst/>
        </p:spPr>
        <p:txBody>
          <a:bodyPr anchor="ctr">
            <a:spAutoFit/>
          </a:bodyPr>
          <a:lstStyle/>
          <a:p>
            <a:pPr algn="just" eaLnBrk="0" hangingPunct="0">
              <a:defRPr/>
            </a:pPr>
            <a:r>
              <a:rPr lang="uk-UA" sz="2000" b="1" dirty="0">
                <a:solidFill>
                  <a:srgbClr val="FFFF00"/>
                </a:solidFill>
                <a:effectLst>
                  <a:outerShdw blurRad="38100" dist="38100" dir="2700000" algn="tl">
                    <a:srgbClr val="000000"/>
                  </a:outerShdw>
                </a:effectLst>
              </a:rPr>
              <a:t>       </a:t>
            </a:r>
            <a:r>
              <a:rPr lang="en-US" sz="2000" b="1" dirty="0">
                <a:solidFill>
                  <a:srgbClr val="FFFF00"/>
                </a:solidFill>
                <a:effectLst>
                  <a:outerShdw blurRad="38100" dist="38100" dir="2700000" algn="tl">
                    <a:srgbClr val="000000"/>
                  </a:outerShdw>
                </a:effectLst>
              </a:rPr>
              <a:t>Indeed, there were charlatans who were engaged in such operations, - alone or with assistants, they wandered from city to city, and deceived the simple</a:t>
            </a:r>
          </a:p>
        </p:txBody>
      </p:sp>
      <p:sp>
        <p:nvSpPr>
          <p:cNvPr id="101386" name="Rectangle 10"/>
          <p:cNvSpPr>
            <a:spLocks noChangeArrowheads="1"/>
          </p:cNvSpPr>
          <p:nvPr/>
        </p:nvSpPr>
        <p:spPr bwMode="auto">
          <a:xfrm>
            <a:off x="5486400" y="5165725"/>
            <a:ext cx="3657600" cy="915988"/>
          </a:xfrm>
          <a:prstGeom prst="rect">
            <a:avLst/>
          </a:prstGeom>
          <a:noFill/>
          <a:ln w="9525">
            <a:noFill/>
            <a:miter lim="800000"/>
            <a:headEnd/>
            <a:tailEnd/>
          </a:ln>
          <a:effectLst/>
        </p:spPr>
        <p:txBody>
          <a:bodyPr anchor="ctr">
            <a:spAutoFit/>
          </a:bodyPr>
          <a:lstStyle/>
          <a:p>
            <a:pPr eaLnBrk="0" hangingPunct="0">
              <a:defRPr/>
            </a:pPr>
            <a:r>
              <a:rPr lang="en-US" sz="1800" b="1" dirty="0">
                <a:solidFill>
                  <a:srgbClr val="FFFF00"/>
                </a:solidFill>
                <a:effectLst>
                  <a:outerShdw blurRad="38100" dist="38100" dir="2700000" algn="tl">
                    <a:srgbClr val="000000"/>
                  </a:outerShdw>
                </a:effectLst>
              </a:rPr>
              <a:t>David Teniers the Younger. «Surgical removal of stupidity stones», 1486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8674" name="Picture 4"/>
          <p:cNvPicPr>
            <a:picLocks noChangeAspect="1" noChangeArrowheads="1"/>
          </p:cNvPicPr>
          <p:nvPr/>
        </p:nvPicPr>
        <p:blipFill>
          <a:blip r:embed="rId2" cstate="print"/>
          <a:srcRect/>
          <a:stretch>
            <a:fillRect/>
          </a:stretch>
        </p:blipFill>
        <p:spPr bwMode="auto">
          <a:xfrm>
            <a:off x="838200" y="0"/>
            <a:ext cx="7620000" cy="6865938"/>
          </a:xfrm>
          <a:prstGeom prst="rect">
            <a:avLst/>
          </a:prstGeom>
          <a:noFill/>
          <a:ln w="9525">
            <a:noFill/>
            <a:miter lim="800000"/>
            <a:headEnd/>
            <a:tailEnd/>
          </a:ln>
        </p:spPr>
      </p:pic>
      <p:sp>
        <p:nvSpPr>
          <p:cNvPr id="28675" name="Rectangle 7"/>
          <p:cNvSpPr>
            <a:spLocks noChangeArrowheads="1"/>
          </p:cNvSpPr>
          <p:nvPr/>
        </p:nvSpPr>
        <p:spPr bwMode="auto">
          <a:xfrm>
            <a:off x="0" y="6369050"/>
            <a:ext cx="8715375" cy="460375"/>
          </a:xfrm>
          <a:prstGeom prst="rect">
            <a:avLst/>
          </a:prstGeom>
          <a:noFill/>
          <a:ln w="9525">
            <a:noFill/>
            <a:miter lim="800000"/>
            <a:headEnd/>
            <a:tailEnd/>
          </a:ln>
        </p:spPr>
        <p:txBody>
          <a:bodyPr wrap="none" anchor="ctr">
            <a:spAutoFit/>
          </a:bodyPr>
          <a:lstStyle/>
          <a:p>
            <a:pPr eaLnBrk="0" hangingPunct="0"/>
            <a:r>
              <a:rPr lang="en-US" altLang="ru-RU" sz="2400" b="1">
                <a:solidFill>
                  <a:srgbClr val="FFFF00"/>
                </a:solidFill>
              </a:rPr>
              <a:t>Hieronymus Bosch, "Extraction of stupidity stones", 1475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5" descr="800px-Jan_Sanders_van_Hemessen_00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698" name="Rectangle 6"/>
          <p:cNvSpPr>
            <a:spLocks noChangeArrowheads="1"/>
          </p:cNvSpPr>
          <p:nvPr/>
        </p:nvSpPr>
        <p:spPr bwMode="auto">
          <a:xfrm>
            <a:off x="152400" y="5911850"/>
            <a:ext cx="9042400" cy="585788"/>
          </a:xfrm>
          <a:prstGeom prst="rect">
            <a:avLst/>
          </a:prstGeom>
          <a:noFill/>
          <a:ln w="9525">
            <a:noFill/>
            <a:miter lim="800000"/>
            <a:headEnd/>
            <a:tailEnd/>
          </a:ln>
        </p:spPr>
        <p:txBody>
          <a:bodyPr wrap="none" anchor="ctr">
            <a:spAutoFit/>
          </a:bodyPr>
          <a:lstStyle/>
          <a:p>
            <a:pPr eaLnBrk="0" hangingPunct="0"/>
            <a:r>
              <a:rPr lang="en-US" altLang="ru-RU" sz="3200" b="1">
                <a:solidFill>
                  <a:srgbClr val="FFFF00"/>
                </a:solidFill>
              </a:rPr>
              <a:t>Jan Sanders van Hemessen, “Surgeon", 1560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7" descr="scary_old_school_surgical_tools_19"/>
          <p:cNvPicPr>
            <a:picLocks noChangeAspect="1" noChangeArrowheads="1"/>
          </p:cNvPicPr>
          <p:nvPr/>
        </p:nvPicPr>
        <p:blipFill>
          <a:blip r:embed="rId2" cstate="print"/>
          <a:srcRect/>
          <a:stretch>
            <a:fillRect/>
          </a:stretch>
        </p:blipFill>
        <p:spPr bwMode="auto">
          <a:xfrm>
            <a:off x="0" y="0"/>
            <a:ext cx="4800600" cy="3036888"/>
          </a:xfrm>
          <a:prstGeom prst="rect">
            <a:avLst/>
          </a:prstGeom>
          <a:noFill/>
          <a:ln w="9525">
            <a:noFill/>
            <a:miter lim="800000"/>
            <a:headEnd/>
            <a:tailEnd/>
          </a:ln>
        </p:spPr>
      </p:pic>
      <p:sp>
        <p:nvSpPr>
          <p:cNvPr id="30723" name="Rectangle 8"/>
          <p:cNvSpPr>
            <a:spLocks noChangeArrowheads="1"/>
          </p:cNvSpPr>
          <p:nvPr/>
        </p:nvSpPr>
        <p:spPr bwMode="auto">
          <a:xfrm>
            <a:off x="3352800" y="224264"/>
            <a:ext cx="5334000" cy="830997"/>
          </a:xfrm>
          <a:prstGeom prst="rect">
            <a:avLst/>
          </a:prstGeom>
          <a:noFill/>
          <a:ln w="9525">
            <a:noFill/>
            <a:miter lim="800000"/>
            <a:headEnd/>
            <a:tailEnd/>
          </a:ln>
        </p:spPr>
        <p:txBody>
          <a:bodyPr anchor="ctr">
            <a:spAutoFit/>
          </a:bodyPr>
          <a:lstStyle/>
          <a:p>
            <a:pPr eaLnBrk="0" hangingPunct="0"/>
            <a:r>
              <a:rPr lang="ru-RU" altLang="ru-RU" sz="2400" b="1" dirty="0">
                <a:solidFill>
                  <a:srgbClr val="0033CC"/>
                </a:solidFill>
              </a:rPr>
              <a:t>A </a:t>
            </a:r>
            <a:r>
              <a:rPr lang="ru-RU" altLang="ru-RU" sz="2400" b="1" dirty="0" err="1">
                <a:solidFill>
                  <a:srgbClr val="0033CC"/>
                </a:solidFill>
              </a:rPr>
              <a:t>device</a:t>
            </a:r>
            <a:r>
              <a:rPr lang="ru-RU" altLang="ru-RU" sz="2400" b="1" dirty="0">
                <a:solidFill>
                  <a:srgbClr val="0033CC"/>
                </a:solidFill>
              </a:rPr>
              <a:t> </a:t>
            </a:r>
            <a:r>
              <a:rPr lang="ru-RU" altLang="ru-RU" sz="2400" b="1" dirty="0" err="1">
                <a:solidFill>
                  <a:srgbClr val="0033CC"/>
                </a:solidFill>
              </a:rPr>
              <a:t>for</a:t>
            </a:r>
            <a:r>
              <a:rPr lang="ru-RU" altLang="ru-RU" sz="2400" b="1" dirty="0">
                <a:solidFill>
                  <a:srgbClr val="0033CC"/>
                </a:solidFill>
              </a:rPr>
              <a:t> </a:t>
            </a:r>
            <a:r>
              <a:rPr lang="ru-RU" altLang="ru-RU" sz="2400" b="1" dirty="0" err="1">
                <a:solidFill>
                  <a:srgbClr val="0033CC"/>
                </a:solidFill>
              </a:rPr>
              <a:t>opening</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skull</a:t>
            </a:r>
            <a:r>
              <a:rPr lang="ru-RU" altLang="ru-RU" sz="2400" b="1" dirty="0">
                <a:solidFill>
                  <a:srgbClr val="0033CC"/>
                </a:solidFill>
              </a:rPr>
              <a:t> (19th </a:t>
            </a:r>
            <a:r>
              <a:rPr lang="ru-RU" altLang="ru-RU" sz="2400" b="1" dirty="0" err="1">
                <a:solidFill>
                  <a:srgbClr val="0033CC"/>
                </a:solidFill>
              </a:rPr>
              <a:t>century</a:t>
            </a:r>
            <a:r>
              <a:rPr lang="ru-RU" altLang="ru-RU" sz="2400" b="1" dirty="0">
                <a:solidFill>
                  <a:srgbClr val="0033CC"/>
                </a:solidFill>
              </a:rPr>
              <a:t>) </a:t>
            </a:r>
            <a:r>
              <a:rPr lang="ru-RU" altLang="ru-RU" sz="2400" b="1" dirty="0" err="1">
                <a:solidFill>
                  <a:srgbClr val="0033CC"/>
                </a:solidFill>
              </a:rPr>
              <a:t>Trephine</a:t>
            </a:r>
            <a:r>
              <a:rPr lang="ru-RU" altLang="ru-RU" sz="2400" b="1" dirty="0">
                <a:solidFill>
                  <a:srgbClr val="0033CC"/>
                </a:solidFill>
              </a:rPr>
              <a:t> (1800)</a:t>
            </a:r>
          </a:p>
        </p:txBody>
      </p:sp>
      <p:pic>
        <p:nvPicPr>
          <p:cNvPr id="30724" name="Picture 10" descr="Медицина в старые времена (14 фото)"/>
          <p:cNvPicPr>
            <a:picLocks noChangeAspect="1" noChangeArrowheads="1"/>
          </p:cNvPicPr>
          <p:nvPr/>
        </p:nvPicPr>
        <p:blipFill>
          <a:blip r:embed="rId3" cstate="print"/>
          <a:srcRect/>
          <a:stretch>
            <a:fillRect/>
          </a:stretch>
        </p:blipFill>
        <p:spPr bwMode="auto">
          <a:xfrm>
            <a:off x="3962400" y="3503613"/>
            <a:ext cx="5048250" cy="3354387"/>
          </a:xfrm>
          <a:prstGeom prst="rect">
            <a:avLst/>
          </a:prstGeom>
          <a:noFill/>
          <a:ln w="9525">
            <a:noFill/>
            <a:miter lim="800000"/>
            <a:headEnd/>
            <a:tailEnd/>
          </a:ln>
        </p:spPr>
      </p:pic>
      <p:sp>
        <p:nvSpPr>
          <p:cNvPr id="109579" name="Rectangle 11"/>
          <p:cNvSpPr>
            <a:spLocks noChangeArrowheads="1"/>
          </p:cNvSpPr>
          <p:nvPr/>
        </p:nvSpPr>
        <p:spPr bwMode="auto">
          <a:xfrm>
            <a:off x="677169" y="3962400"/>
            <a:ext cx="3280065" cy="954107"/>
          </a:xfrm>
          <a:prstGeom prst="rect">
            <a:avLst/>
          </a:prstGeom>
          <a:noFill/>
          <a:ln w="9525">
            <a:noFill/>
            <a:miter lim="800000"/>
            <a:headEnd/>
            <a:tailEnd/>
          </a:ln>
          <a:effectLst/>
        </p:spPr>
        <p:txBody>
          <a:bodyPr wrap="none" anchor="ctr">
            <a:spAutoFit/>
          </a:bodyPr>
          <a:lstStyle/>
          <a:p>
            <a:pPr eaLnBrk="0" hangingPunct="0">
              <a:defRPr/>
            </a:pPr>
            <a:r>
              <a:rPr lang="ru-RU" sz="2800" b="1" dirty="0" err="1">
                <a:solidFill>
                  <a:srgbClr val="0033CC"/>
                </a:solidFill>
                <a:effectLst>
                  <a:outerShdw blurRad="38100" dist="38100" dir="2700000" algn="tl">
                    <a:srgbClr val="C0C0C0"/>
                  </a:outerShdw>
                </a:effectLst>
              </a:rPr>
              <a:t>Saw</a:t>
            </a:r>
            <a:r>
              <a:rPr lang="ru-RU" sz="2800" b="1" dirty="0">
                <a:solidFill>
                  <a:srgbClr val="0033CC"/>
                </a:solidFill>
                <a:effectLst>
                  <a:outerShdw blurRad="38100" dist="38100" dir="2700000" algn="tl">
                    <a:srgbClr val="C0C0C0"/>
                  </a:outerShdw>
                </a:effectLst>
              </a:rPr>
              <a:t> </a:t>
            </a:r>
            <a:r>
              <a:rPr lang="ru-RU" sz="2800" b="1" dirty="0" err="1">
                <a:solidFill>
                  <a:srgbClr val="0033CC"/>
                </a:solidFill>
                <a:effectLst>
                  <a:outerShdw blurRad="38100" dist="38100" dir="2700000" algn="tl">
                    <a:srgbClr val="C0C0C0"/>
                  </a:outerShdw>
                </a:effectLst>
              </a:rPr>
              <a:t>cutting</a:t>
            </a:r>
            <a:r>
              <a:rPr lang="ru-RU" sz="2800" b="1" dirty="0">
                <a:solidFill>
                  <a:srgbClr val="0033CC"/>
                </a:solidFill>
                <a:effectLst>
                  <a:outerShdw blurRad="38100" dist="38100" dir="2700000" algn="tl">
                    <a:srgbClr val="C0C0C0"/>
                  </a:outerShdw>
                </a:effectLst>
              </a:rPr>
              <a:t> </a:t>
            </a:r>
            <a:r>
              <a:rPr lang="ru-RU" sz="2800" b="1" dirty="0" err="1">
                <a:solidFill>
                  <a:srgbClr val="0033CC"/>
                </a:solidFill>
                <a:effectLst>
                  <a:outerShdw blurRad="38100" dist="38100" dir="2700000" algn="tl">
                    <a:srgbClr val="C0C0C0"/>
                  </a:outerShdw>
                </a:effectLst>
              </a:rPr>
              <a:t>of</a:t>
            </a:r>
            <a:r>
              <a:rPr lang="ru-RU" sz="2800" b="1" dirty="0">
                <a:solidFill>
                  <a:srgbClr val="0033CC"/>
                </a:solidFill>
                <a:effectLst>
                  <a:outerShdw blurRad="38100" dist="38100" dir="2700000" algn="tl">
                    <a:srgbClr val="C0C0C0"/>
                  </a:outerShdw>
                </a:effectLst>
              </a:rPr>
              <a:t> </a:t>
            </a:r>
            <a:r>
              <a:rPr lang="ru-RU" sz="2800" b="1" dirty="0" err="1">
                <a:solidFill>
                  <a:srgbClr val="0033CC"/>
                </a:solidFill>
                <a:effectLst>
                  <a:outerShdw blurRad="38100" dist="38100" dir="2700000" algn="tl">
                    <a:srgbClr val="C0C0C0"/>
                  </a:outerShdw>
                </a:effectLst>
              </a:rPr>
              <a:t>the</a:t>
            </a:r>
            <a:endParaRPr lang="ru-RU" sz="2800" b="1" dirty="0">
              <a:solidFill>
                <a:srgbClr val="0033CC"/>
              </a:solidFill>
              <a:effectLst>
                <a:outerShdw blurRad="38100" dist="38100" dir="2700000" algn="tl">
                  <a:srgbClr val="C0C0C0"/>
                </a:outerShdw>
              </a:effectLst>
            </a:endParaRPr>
          </a:p>
          <a:p>
            <a:pPr eaLnBrk="0" hangingPunct="0">
              <a:defRPr/>
            </a:pPr>
            <a:r>
              <a:rPr lang="ru-RU" sz="2800" b="1" dirty="0">
                <a:solidFill>
                  <a:srgbClr val="0033CC"/>
                </a:solidFill>
                <a:effectLst>
                  <a:outerShdw blurRad="38100" dist="38100" dir="2700000" algn="tl">
                    <a:srgbClr val="C0C0C0"/>
                  </a:outerShdw>
                </a:effectLst>
              </a:rPr>
              <a:t> </a:t>
            </a:r>
            <a:r>
              <a:rPr lang="ru-RU" sz="2800" b="1" dirty="0" err="1">
                <a:solidFill>
                  <a:srgbClr val="0033CC"/>
                </a:solidFill>
                <a:effectLst>
                  <a:outerShdw blurRad="38100" dist="38100" dir="2700000" algn="tl">
                    <a:srgbClr val="C0C0C0"/>
                  </a:outerShdw>
                </a:effectLst>
              </a:rPr>
              <a:t>skull</a:t>
            </a:r>
            <a:r>
              <a:rPr lang="ru-RU" sz="2800" b="1" dirty="0">
                <a:solidFill>
                  <a:srgbClr val="0033CC"/>
                </a:solidFill>
                <a:effectLst>
                  <a:outerShdw blurRad="38100" dist="38100" dir="2700000" algn="tl">
                    <a:srgbClr val="C0C0C0"/>
                  </a:outerShdw>
                </a:effectLst>
              </a:rPr>
              <a:t> (1830)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1746" name="Picture 5" descr="07321842ac08ace39404b378e4ae"/>
          <p:cNvPicPr>
            <a:picLocks noChangeAspect="1" noChangeArrowheads="1"/>
          </p:cNvPicPr>
          <p:nvPr/>
        </p:nvPicPr>
        <p:blipFill>
          <a:blip r:embed="rId2" cstate="print"/>
          <a:srcRect/>
          <a:stretch>
            <a:fillRect/>
          </a:stretch>
        </p:blipFill>
        <p:spPr bwMode="auto">
          <a:xfrm>
            <a:off x="0" y="0"/>
            <a:ext cx="4051300" cy="5029200"/>
          </a:xfrm>
          <a:prstGeom prst="rect">
            <a:avLst/>
          </a:prstGeom>
          <a:noFill/>
          <a:ln w="9525">
            <a:noFill/>
            <a:miter lim="800000"/>
            <a:headEnd/>
            <a:tailEnd/>
          </a:ln>
        </p:spPr>
      </p:pic>
      <p:sp>
        <p:nvSpPr>
          <p:cNvPr id="110598" name="Rectangle 6"/>
          <p:cNvSpPr>
            <a:spLocks noChangeArrowheads="1"/>
          </p:cNvSpPr>
          <p:nvPr/>
        </p:nvSpPr>
        <p:spPr bwMode="auto">
          <a:xfrm>
            <a:off x="4419600" y="381000"/>
            <a:ext cx="4114800" cy="1190625"/>
          </a:xfrm>
          <a:prstGeom prst="rect">
            <a:avLst/>
          </a:prstGeom>
          <a:noFill/>
          <a:ln w="9525">
            <a:noFill/>
            <a:miter lim="800000"/>
            <a:headEnd/>
            <a:tailEnd/>
          </a:ln>
          <a:effectLst/>
        </p:spPr>
        <p:txBody>
          <a:bodyPr wrap="square" anchor="ctr">
            <a:spAutoFit/>
          </a:bodyPr>
          <a:lstStyle/>
          <a:p>
            <a:pPr eaLnBrk="0" hangingPunct="0">
              <a:defRPr/>
            </a:pPr>
            <a:r>
              <a:rPr lang="ru-RU" sz="3600" dirty="0">
                <a:solidFill>
                  <a:srgbClr val="0033CC"/>
                </a:solidFill>
                <a:effectLst>
                  <a:glow rad="63500">
                    <a:schemeClr val="accent2">
                      <a:satMod val="175000"/>
                      <a:alpha val="40000"/>
                    </a:schemeClr>
                  </a:glow>
                  <a:outerShdw blurRad="38100" dist="38100" dir="2700000" algn="tl">
                    <a:srgbClr val="000000"/>
                  </a:outerShdw>
                </a:effectLst>
              </a:rPr>
              <a:t>A </a:t>
            </a:r>
            <a:r>
              <a:rPr lang="ru-RU" sz="3600" dirty="0" err="1">
                <a:solidFill>
                  <a:srgbClr val="0033CC"/>
                </a:solidFill>
                <a:effectLst>
                  <a:glow rad="63500">
                    <a:schemeClr val="accent2">
                      <a:satMod val="175000"/>
                      <a:alpha val="40000"/>
                    </a:schemeClr>
                  </a:glow>
                  <a:outerShdw blurRad="38100" dist="38100" dir="2700000" algn="tl">
                    <a:srgbClr val="000000"/>
                  </a:outerShdw>
                </a:effectLst>
              </a:rPr>
              <a:t>set</a:t>
            </a:r>
            <a:r>
              <a:rPr lang="ru-RU" sz="3600" dirty="0">
                <a:solidFill>
                  <a:srgbClr val="0033CC"/>
                </a:solidFill>
                <a:effectLst>
                  <a:glow rad="63500">
                    <a:schemeClr val="accent2">
                      <a:satMod val="175000"/>
                      <a:alpha val="40000"/>
                    </a:schemeClr>
                  </a:glow>
                  <a:outerShdw blurRad="38100" dist="38100" dir="2700000" algn="tl">
                    <a:srgbClr val="000000"/>
                  </a:outerShdw>
                </a:effectLst>
              </a:rPr>
              <a:t> </a:t>
            </a:r>
            <a:r>
              <a:rPr lang="ru-RU" sz="3600" dirty="0" err="1">
                <a:solidFill>
                  <a:srgbClr val="0033CC"/>
                </a:solidFill>
                <a:effectLst>
                  <a:glow rad="63500">
                    <a:schemeClr val="accent2">
                      <a:satMod val="175000"/>
                      <a:alpha val="40000"/>
                    </a:schemeClr>
                  </a:glow>
                  <a:outerShdw blurRad="38100" dist="38100" dir="2700000" algn="tl">
                    <a:srgbClr val="000000"/>
                  </a:outerShdw>
                </a:effectLst>
              </a:rPr>
              <a:t>of</a:t>
            </a:r>
            <a:r>
              <a:rPr lang="ru-RU" sz="3600" dirty="0">
                <a:solidFill>
                  <a:srgbClr val="0033CC"/>
                </a:solidFill>
                <a:effectLst>
                  <a:glow rad="63500">
                    <a:schemeClr val="accent2">
                      <a:satMod val="175000"/>
                      <a:alpha val="40000"/>
                    </a:schemeClr>
                  </a:glow>
                  <a:outerShdw blurRad="38100" dist="38100" dir="2700000" algn="tl">
                    <a:srgbClr val="000000"/>
                  </a:outerShdw>
                </a:effectLst>
              </a:rPr>
              <a:t> </a:t>
            </a:r>
            <a:r>
              <a:rPr lang="ru-RU" sz="3600" dirty="0" err="1">
                <a:solidFill>
                  <a:srgbClr val="0033CC"/>
                </a:solidFill>
                <a:effectLst>
                  <a:glow rad="63500">
                    <a:schemeClr val="accent2">
                      <a:satMod val="175000"/>
                      <a:alpha val="40000"/>
                    </a:schemeClr>
                  </a:glow>
                  <a:outerShdw blurRad="38100" dist="38100" dir="2700000" algn="tl">
                    <a:srgbClr val="000000"/>
                  </a:outerShdw>
                </a:effectLst>
              </a:rPr>
              <a:t>tools</a:t>
            </a:r>
            <a:r>
              <a:rPr lang="ru-RU" sz="3600" dirty="0">
                <a:solidFill>
                  <a:srgbClr val="0033CC"/>
                </a:solidFill>
                <a:effectLst>
                  <a:glow rad="63500">
                    <a:schemeClr val="accent2">
                      <a:satMod val="175000"/>
                      <a:alpha val="40000"/>
                    </a:schemeClr>
                  </a:glow>
                  <a:outerShdw blurRad="38100" dist="38100" dir="2700000" algn="tl">
                    <a:srgbClr val="000000"/>
                  </a:outerShdw>
                </a:effectLst>
              </a:rPr>
              <a:t> </a:t>
            </a:r>
            <a:r>
              <a:rPr lang="ru-RU" sz="3600" dirty="0" err="1">
                <a:solidFill>
                  <a:srgbClr val="0033CC"/>
                </a:solidFill>
                <a:effectLst>
                  <a:glow rad="63500">
                    <a:schemeClr val="accent2">
                      <a:satMod val="175000"/>
                      <a:alpha val="40000"/>
                    </a:schemeClr>
                  </a:glow>
                  <a:outerShdw blurRad="38100" dist="38100" dir="2700000" algn="tl">
                    <a:srgbClr val="000000"/>
                  </a:outerShdw>
                </a:effectLst>
              </a:rPr>
              <a:t>for</a:t>
            </a:r>
            <a:r>
              <a:rPr lang="ru-RU" sz="3600" dirty="0">
                <a:solidFill>
                  <a:srgbClr val="0033CC"/>
                </a:solidFill>
                <a:effectLst>
                  <a:glow rad="63500">
                    <a:schemeClr val="accent2">
                      <a:satMod val="175000"/>
                      <a:alpha val="40000"/>
                    </a:schemeClr>
                  </a:glow>
                  <a:outerShdw blurRad="38100" dist="38100" dir="2700000" algn="tl">
                    <a:srgbClr val="000000"/>
                  </a:outerShdw>
                </a:effectLst>
              </a:rPr>
              <a:t> </a:t>
            </a:r>
            <a:r>
              <a:rPr lang="ru-RU" sz="3600" dirty="0" err="1">
                <a:solidFill>
                  <a:srgbClr val="0033CC"/>
                </a:solidFill>
                <a:effectLst>
                  <a:glow rad="63500">
                    <a:schemeClr val="accent2">
                      <a:satMod val="175000"/>
                      <a:alpha val="40000"/>
                    </a:schemeClr>
                  </a:glow>
                  <a:outerShdw blurRad="38100" dist="38100" dir="2700000" algn="tl">
                    <a:srgbClr val="000000"/>
                  </a:outerShdw>
                </a:effectLst>
              </a:rPr>
              <a:t>craniotomy</a:t>
            </a:r>
            <a:r>
              <a:rPr lang="ru-RU" sz="3600" dirty="0">
                <a:solidFill>
                  <a:srgbClr val="0033CC"/>
                </a:solidFill>
                <a:effectLst>
                  <a:glow rad="63500">
                    <a:schemeClr val="accent2">
                      <a:satMod val="175000"/>
                      <a:alpha val="40000"/>
                    </a:schemeClr>
                  </a:glow>
                  <a:outerShdw blurRad="38100" dist="38100" dir="2700000" algn="tl">
                    <a:srgbClr val="000000"/>
                  </a:outerShdw>
                </a:effectLst>
              </a:rPr>
              <a:t> (1806)</a:t>
            </a:r>
          </a:p>
        </p:txBody>
      </p:sp>
      <p:pic>
        <p:nvPicPr>
          <p:cNvPr id="31748" name="Picture 8" descr="6ab3705e6ca1">
            <a:hlinkClick r:id="rId3"/>
          </p:cNvPr>
          <p:cNvPicPr>
            <a:picLocks noChangeAspect="1" noChangeArrowheads="1"/>
          </p:cNvPicPr>
          <p:nvPr/>
        </p:nvPicPr>
        <p:blipFill>
          <a:blip r:embed="rId4" cstate="print"/>
          <a:srcRect/>
          <a:stretch>
            <a:fillRect/>
          </a:stretch>
        </p:blipFill>
        <p:spPr bwMode="auto">
          <a:xfrm>
            <a:off x="3657600" y="1928813"/>
            <a:ext cx="5486400" cy="4929187"/>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5" descr="7807e3f30beb">
            <a:hlinkClick r:id="rId2"/>
          </p:cNvPr>
          <p:cNvPicPr>
            <a:picLocks noChangeAspect="1" noChangeArrowheads="1"/>
          </p:cNvPicPr>
          <p:nvPr/>
        </p:nvPicPr>
        <p:blipFill>
          <a:blip r:embed="rId3" cstate="print"/>
          <a:srcRect/>
          <a:stretch>
            <a:fillRect/>
          </a:stretch>
        </p:blipFill>
        <p:spPr bwMode="auto">
          <a:xfrm>
            <a:off x="4495800" y="0"/>
            <a:ext cx="4648200" cy="3486150"/>
          </a:xfrm>
          <a:prstGeom prst="rect">
            <a:avLst/>
          </a:prstGeom>
          <a:noFill/>
          <a:ln w="9525">
            <a:noFill/>
            <a:miter lim="800000"/>
            <a:headEnd/>
            <a:tailEnd/>
          </a:ln>
        </p:spPr>
      </p:pic>
      <p:pic>
        <p:nvPicPr>
          <p:cNvPr id="32771" name="Picture 9" descr="0913127136c17c93a656c771ab055a5d"/>
          <p:cNvPicPr>
            <a:picLocks noChangeAspect="1" noChangeArrowheads="1"/>
          </p:cNvPicPr>
          <p:nvPr/>
        </p:nvPicPr>
        <p:blipFill>
          <a:blip r:embed="rId4" cstate="print"/>
          <a:srcRect/>
          <a:stretch>
            <a:fillRect/>
          </a:stretch>
        </p:blipFill>
        <p:spPr bwMode="auto">
          <a:xfrm>
            <a:off x="304800" y="838200"/>
            <a:ext cx="3446463" cy="4343400"/>
          </a:xfrm>
          <a:prstGeom prst="rect">
            <a:avLst/>
          </a:prstGeom>
          <a:noFill/>
          <a:ln w="9525">
            <a:noFill/>
            <a:miter lim="800000"/>
            <a:headEnd/>
            <a:tailEnd/>
          </a:ln>
        </p:spPr>
      </p:pic>
      <p:pic>
        <p:nvPicPr>
          <p:cNvPr id="32772" name="Picture 11" descr="38677385_Klovorot_s_naborom_frez"/>
          <p:cNvPicPr>
            <a:picLocks noChangeAspect="1" noChangeArrowheads="1"/>
          </p:cNvPicPr>
          <p:nvPr/>
        </p:nvPicPr>
        <p:blipFill>
          <a:blip r:embed="rId5" cstate="print"/>
          <a:srcRect/>
          <a:stretch>
            <a:fillRect/>
          </a:stretch>
        </p:blipFill>
        <p:spPr bwMode="auto">
          <a:xfrm>
            <a:off x="3886200" y="3414713"/>
            <a:ext cx="5257800" cy="344328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3794" name="Picture 5" descr="IPB Image"/>
          <p:cNvPicPr>
            <a:picLocks noChangeAspect="1" noChangeArrowheads="1"/>
          </p:cNvPicPr>
          <p:nvPr/>
        </p:nvPicPr>
        <p:blipFill>
          <a:blip r:embed="rId2" cstate="print"/>
          <a:srcRect/>
          <a:stretch>
            <a:fillRect/>
          </a:stretch>
        </p:blipFill>
        <p:spPr bwMode="auto">
          <a:xfrm>
            <a:off x="3429000" y="2840038"/>
            <a:ext cx="5715000" cy="4017962"/>
          </a:xfrm>
          <a:prstGeom prst="rect">
            <a:avLst/>
          </a:prstGeom>
          <a:noFill/>
          <a:ln w="9525">
            <a:noFill/>
            <a:miter lim="800000"/>
            <a:headEnd/>
            <a:tailEnd/>
          </a:ln>
        </p:spPr>
      </p:pic>
      <p:pic>
        <p:nvPicPr>
          <p:cNvPr id="33795" name="Picture 3" descr="IPB Image"/>
          <p:cNvPicPr>
            <a:picLocks noChangeAspect="1" noChangeArrowheads="1"/>
          </p:cNvPicPr>
          <p:nvPr/>
        </p:nvPicPr>
        <p:blipFill>
          <a:blip r:embed="rId3" cstate="print"/>
          <a:srcRect/>
          <a:stretch>
            <a:fillRect/>
          </a:stretch>
        </p:blipFill>
        <p:spPr bwMode="auto">
          <a:xfrm>
            <a:off x="0" y="0"/>
            <a:ext cx="4648200" cy="4498975"/>
          </a:xfrm>
          <a:prstGeom prst="rect">
            <a:avLst/>
          </a:prstGeom>
          <a:noFill/>
          <a:ln w="9525">
            <a:noFill/>
            <a:miter lim="800000"/>
            <a:headEnd/>
            <a:tailEnd/>
          </a:ln>
        </p:spPr>
      </p:pic>
      <p:sp>
        <p:nvSpPr>
          <p:cNvPr id="115718" name="Rectangle 6"/>
          <p:cNvSpPr>
            <a:spLocks noChangeArrowheads="1"/>
          </p:cNvSpPr>
          <p:nvPr/>
        </p:nvSpPr>
        <p:spPr bwMode="auto">
          <a:xfrm>
            <a:off x="5029200" y="669925"/>
            <a:ext cx="3352800" cy="1373188"/>
          </a:xfrm>
          <a:prstGeom prst="rect">
            <a:avLst/>
          </a:prstGeom>
          <a:noFill/>
          <a:ln w="9525">
            <a:noFill/>
            <a:miter lim="800000"/>
            <a:headEnd/>
            <a:tailEnd/>
          </a:ln>
          <a:effectLst/>
        </p:spPr>
        <p:txBody>
          <a:bodyPr anchor="ctr">
            <a:spAutoFit/>
          </a:bodyPr>
          <a:lstStyle/>
          <a:p>
            <a:pPr eaLnBrk="0" hangingPunct="0">
              <a:defRPr/>
            </a:pPr>
            <a:r>
              <a:rPr lang="ru-RU" sz="2800" b="1" dirty="0" err="1">
                <a:solidFill>
                  <a:srgbClr val="FFFF00"/>
                </a:solidFill>
                <a:effectLst>
                  <a:outerShdw blurRad="38100" dist="38100" dir="2700000" algn="tl">
                    <a:srgbClr val="000000"/>
                  </a:outerShdw>
                </a:effectLst>
              </a:rPr>
              <a:t>Charles</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Bell</a:t>
            </a:r>
            <a:r>
              <a:rPr lang="en-US" sz="2800" b="1" dirty="0">
                <a:solidFill>
                  <a:srgbClr val="FFFF00"/>
                </a:solidFill>
                <a:effectLst>
                  <a:outerShdw blurRad="38100" dist="38100" dir="2700000" algn="tl">
                    <a:srgbClr val="000000"/>
                  </a:outerShdw>
                </a:effectLst>
              </a:rPr>
              <a:t> </a:t>
            </a:r>
            <a:r>
              <a:rPr lang="ru-RU" sz="2800" b="1" dirty="0">
                <a:solidFill>
                  <a:srgbClr val="FFFF00"/>
                </a:solidFill>
                <a:effectLst>
                  <a:outerShdw blurRad="38100" dist="38100" dir="2700000" algn="tl">
                    <a:srgbClr val="000000"/>
                  </a:outerShdw>
                </a:effectLst>
              </a:rPr>
              <a:t>(</a:t>
            </a:r>
            <a:r>
              <a:rPr lang="ru-RU" sz="2800" b="1" dirty="0" err="1">
                <a:solidFill>
                  <a:srgbClr val="FFFF00"/>
                </a:solidFill>
                <a:effectLst>
                  <a:outerShdw blurRad="38100" dist="38100" dir="2700000" algn="tl">
                    <a:srgbClr val="000000"/>
                  </a:outerShdw>
                </a:effectLst>
              </a:rPr>
              <a:t>The</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surgeon-artist</a:t>
            </a:r>
            <a:r>
              <a:rPr lang="ru-RU" sz="2800" b="1" dirty="0">
                <a:solidFill>
                  <a:srgbClr val="FFFF00"/>
                </a:solidFill>
                <a:effectLst>
                  <a:outerShdw blurRad="38100" dist="38100" dir="2700000" algn="tl">
                    <a:srgbClr val="000000"/>
                  </a:outerShdw>
                </a:effectLst>
              </a:rPr>
              <a:t>) (1774-1842)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609600"/>
            <a:ext cx="5373414" cy="6001643"/>
          </a:xfrm>
          <a:prstGeom prst="rect">
            <a:avLst/>
          </a:prstGeom>
        </p:spPr>
        <p:txBody>
          <a:bodyPr wrap="square">
            <a:spAutoFit/>
          </a:bodyPr>
          <a:lstStyle/>
          <a:p>
            <a:pPr algn="just"/>
            <a:r>
              <a:rPr lang="en-US" altLang="en-US" sz="2400" dirty="0">
                <a:solidFill>
                  <a:srgbClr val="0033CC"/>
                </a:solidFill>
                <a:latin typeface="inherit"/>
              </a:rPr>
              <a:t>       </a:t>
            </a:r>
            <a:r>
              <a:rPr lang="en-US" altLang="en-US" sz="2400" dirty="0">
                <a:solidFill>
                  <a:srgbClr val="FF0000"/>
                </a:solidFill>
                <a:latin typeface="inherit"/>
              </a:rPr>
              <a:t>At </a:t>
            </a:r>
            <a:r>
              <a:rPr lang="en-US" altLang="en-US" sz="2400" dirty="0" err="1">
                <a:solidFill>
                  <a:srgbClr val="FF0000"/>
                </a:solidFill>
                <a:latin typeface="inherit"/>
              </a:rPr>
              <a:t>Yur'ev</a:t>
            </a:r>
            <a:r>
              <a:rPr lang="en-US" altLang="en-US" sz="2400" dirty="0">
                <a:solidFill>
                  <a:srgbClr val="FF0000"/>
                </a:solidFill>
                <a:latin typeface="inherit"/>
              </a:rPr>
              <a:t> got to know the </a:t>
            </a:r>
            <a:r>
              <a:rPr lang="en-US" altLang="en-US" sz="2400" dirty="0" err="1">
                <a:solidFill>
                  <a:srgbClr val="FF0000"/>
                </a:solidFill>
                <a:latin typeface="inherit"/>
              </a:rPr>
              <a:t>pracies</a:t>
            </a:r>
            <a:r>
              <a:rPr lang="en-US" altLang="en-US" sz="2400" dirty="0">
                <a:solidFill>
                  <a:srgbClr val="FF0000"/>
                </a:solidFill>
                <a:latin typeface="inherit"/>
              </a:rPr>
              <a:t> of the great </a:t>
            </a:r>
            <a:r>
              <a:rPr lang="en-US" altLang="en-US" sz="2400" dirty="0" err="1">
                <a:solidFill>
                  <a:srgbClr val="FF0000"/>
                </a:solidFill>
                <a:latin typeface="inherit"/>
              </a:rPr>
              <a:t>Mikoli</a:t>
            </a:r>
            <a:r>
              <a:rPr lang="en-US" altLang="en-US" sz="2400" dirty="0">
                <a:solidFill>
                  <a:srgbClr val="FF0000"/>
                </a:solidFill>
                <a:latin typeface="inherit"/>
              </a:rPr>
              <a:t> </a:t>
            </a:r>
            <a:r>
              <a:rPr lang="en-US" altLang="en-US" sz="2400" dirty="0" err="1">
                <a:solidFill>
                  <a:srgbClr val="FF0000"/>
                </a:solidFill>
                <a:latin typeface="inherit"/>
              </a:rPr>
              <a:t>Ivanovich</a:t>
            </a:r>
            <a:r>
              <a:rPr lang="en-US" altLang="en-US" sz="2400" dirty="0">
                <a:solidFill>
                  <a:srgbClr val="FF0000"/>
                </a:solidFill>
                <a:latin typeface="inherit"/>
              </a:rPr>
              <a:t> </a:t>
            </a:r>
            <a:r>
              <a:rPr lang="en-US" altLang="en-US" sz="2400" dirty="0" err="1">
                <a:solidFill>
                  <a:srgbClr val="FF0000"/>
                </a:solidFill>
                <a:latin typeface="inherit"/>
              </a:rPr>
              <a:t>Pirogov</a:t>
            </a:r>
            <a:r>
              <a:rPr lang="en-US" altLang="en-US" sz="2400" dirty="0">
                <a:solidFill>
                  <a:srgbClr val="FF0000"/>
                </a:solidFill>
                <a:latin typeface="inherit"/>
              </a:rPr>
              <a:t>, </a:t>
            </a:r>
            <a:r>
              <a:rPr lang="en-US" altLang="en-US" sz="2400" dirty="0" err="1">
                <a:solidFill>
                  <a:srgbClr val="FF0000"/>
                </a:solidFill>
                <a:latin typeface="inherit"/>
              </a:rPr>
              <a:t>yakivin</a:t>
            </a:r>
            <a:r>
              <a:rPr lang="en-US" altLang="en-US" sz="2400" dirty="0">
                <a:solidFill>
                  <a:srgbClr val="FF0000"/>
                </a:solidFill>
                <a:latin typeface="inherit"/>
              </a:rPr>
              <a:t> celebrated on a new level of defeat. The merit of M.N. </a:t>
            </a:r>
            <a:r>
              <a:rPr lang="en-US" altLang="en-US" sz="2400" dirty="0" err="1">
                <a:solidFill>
                  <a:srgbClr val="FF0000"/>
                </a:solidFill>
                <a:latin typeface="inherit"/>
              </a:rPr>
              <a:t>Burdenko</a:t>
            </a:r>
            <a:r>
              <a:rPr lang="en-US" altLang="en-US" sz="2400" dirty="0">
                <a:solidFill>
                  <a:srgbClr val="FF0000"/>
                </a:solidFill>
                <a:latin typeface="inherit"/>
              </a:rPr>
              <a:t> is the creation of new organizational foundations of neurosurgical settings, in which neurosurgeons practiced neuropathologists, </a:t>
            </a:r>
            <a:r>
              <a:rPr lang="en-US" altLang="en-US" sz="2400" dirty="0" err="1">
                <a:solidFill>
                  <a:srgbClr val="FF0000"/>
                </a:solidFill>
                <a:latin typeface="inherit"/>
              </a:rPr>
              <a:t>neuroradiologists</a:t>
            </a:r>
            <a:r>
              <a:rPr lang="en-US" altLang="en-US" sz="2400" dirty="0">
                <a:solidFill>
                  <a:srgbClr val="FF0000"/>
                </a:solidFill>
                <a:latin typeface="inherit"/>
              </a:rPr>
              <a:t>, </a:t>
            </a:r>
            <a:r>
              <a:rPr lang="en-US" altLang="en-US" sz="2400" dirty="0" err="1">
                <a:solidFill>
                  <a:srgbClr val="FF0000"/>
                </a:solidFill>
                <a:latin typeface="inherit"/>
              </a:rPr>
              <a:t>neuroophthalmologists</a:t>
            </a:r>
            <a:r>
              <a:rPr lang="en-US" altLang="en-US" sz="2400" dirty="0">
                <a:solidFill>
                  <a:srgbClr val="FF0000"/>
                </a:solidFill>
                <a:latin typeface="inherit"/>
              </a:rPr>
              <a:t>, </a:t>
            </a:r>
            <a:r>
              <a:rPr lang="en-US" altLang="en-US" sz="2400" dirty="0" err="1">
                <a:solidFill>
                  <a:srgbClr val="FF0000"/>
                </a:solidFill>
                <a:latin typeface="inherit"/>
              </a:rPr>
              <a:t>otoneurologists</a:t>
            </a:r>
            <a:r>
              <a:rPr lang="en-US" altLang="en-US" sz="2400" dirty="0">
                <a:solidFill>
                  <a:srgbClr val="FF0000"/>
                </a:solidFill>
                <a:latin typeface="inherit"/>
              </a:rPr>
              <a:t>, electrophysiologists, morphologists, and other </a:t>
            </a:r>
            <a:r>
              <a:rPr lang="en-US" altLang="en-US" sz="2400" dirty="0" err="1">
                <a:solidFill>
                  <a:srgbClr val="FF0000"/>
                </a:solidFill>
                <a:latin typeface="inherit"/>
              </a:rPr>
              <a:t>fahivts</a:t>
            </a:r>
            <a:r>
              <a:rPr lang="en-US" altLang="en-US" sz="2400" dirty="0">
                <a:solidFill>
                  <a:srgbClr val="FF0000"/>
                </a:solidFill>
                <a:latin typeface="inherit"/>
              </a:rPr>
              <a:t>; their activities were coordinated and focused on the development of sleeping and other nutrition of theoretical and clinical neurosurgery.</a:t>
            </a:r>
            <a:r>
              <a:rPr lang="en-US" sz="2400" dirty="0">
                <a:solidFill>
                  <a:srgbClr val="FF0000"/>
                </a:solidFill>
              </a:rPr>
              <a:t> </a:t>
            </a:r>
            <a:br>
              <a:rPr lang="en-US" sz="2400" dirty="0">
                <a:solidFill>
                  <a:srgbClr val="FF0000"/>
                </a:solidFill>
              </a:rPr>
            </a:br>
            <a:endParaRPr lang="en-US" sz="2400" dirty="0">
              <a:solidFill>
                <a:srgbClr val="FF0000"/>
              </a:solidFill>
            </a:endParaRPr>
          </a:p>
        </p:txBody>
      </p:sp>
      <p:pic>
        <p:nvPicPr>
          <p:cNvPr id="80898" name="Picture 2" descr="Николай Пирогов"/>
          <p:cNvPicPr>
            <a:picLocks noChangeAspect="1" noChangeArrowheads="1"/>
          </p:cNvPicPr>
          <p:nvPr/>
        </p:nvPicPr>
        <p:blipFill>
          <a:blip r:embed="rId2" cstate="print"/>
          <a:srcRect/>
          <a:stretch>
            <a:fillRect/>
          </a:stretch>
        </p:blipFill>
        <p:spPr bwMode="auto">
          <a:xfrm>
            <a:off x="304800" y="685800"/>
            <a:ext cx="2433483" cy="2514600"/>
          </a:xfrm>
          <a:prstGeom prst="rect">
            <a:avLst/>
          </a:prstGeom>
          <a:noFill/>
        </p:spPr>
      </p:pic>
    </p:spTree>
    <p:extLst>
      <p:ext uri="{BB962C8B-B14F-4D97-AF65-F5344CB8AC3E}">
        <p14:creationId xmlns="" xmlns:p14="http://schemas.microsoft.com/office/powerpoint/2010/main" val="219323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43200" y="762000"/>
            <a:ext cx="5715000" cy="5324535"/>
          </a:xfrm>
          <a:prstGeom prst="rect">
            <a:avLst/>
          </a:prstGeom>
        </p:spPr>
        <p:txBody>
          <a:bodyPr wrap="square">
            <a:spAutoFit/>
          </a:bodyPr>
          <a:lstStyle/>
          <a:p>
            <a:pPr algn="just"/>
            <a:r>
              <a:rPr lang="en-US" sz="2000" dirty="0">
                <a:solidFill>
                  <a:srgbClr val="FF0000"/>
                </a:solidFill>
              </a:rPr>
              <a:t>       In 1937, M.N. </a:t>
            </a:r>
            <a:r>
              <a:rPr lang="en-US" sz="2000" dirty="0" err="1">
                <a:solidFill>
                  <a:srgbClr val="FF0000"/>
                </a:solidFill>
              </a:rPr>
              <a:t>Burdenko</a:t>
            </a:r>
            <a:r>
              <a:rPr lang="en-US" sz="2000" dirty="0">
                <a:solidFill>
                  <a:srgbClr val="FF0000"/>
                </a:solidFill>
              </a:rPr>
              <a:t>, the first in the world of specializations, the journal "Nutrition for Neurosurgery" appeared. </a:t>
            </a:r>
            <a:r>
              <a:rPr lang="en-US" sz="2000" dirty="0" err="1">
                <a:solidFill>
                  <a:srgbClr val="FF0000"/>
                </a:solidFill>
              </a:rPr>
              <a:t>Pіd</a:t>
            </a:r>
            <a:r>
              <a:rPr lang="en-US" sz="2000" dirty="0">
                <a:solidFill>
                  <a:srgbClr val="FF0000"/>
                </a:solidFill>
              </a:rPr>
              <a:t> hour of the ІІ </a:t>
            </a:r>
            <a:r>
              <a:rPr lang="en-US" sz="2000" dirty="0" err="1">
                <a:solidFill>
                  <a:srgbClr val="FF0000"/>
                </a:solidFill>
              </a:rPr>
              <a:t>Svіtovoї</a:t>
            </a:r>
            <a:r>
              <a:rPr lang="en-US" sz="2000" dirty="0">
                <a:solidFill>
                  <a:srgbClr val="FF0000"/>
                </a:solidFill>
              </a:rPr>
              <a:t> </a:t>
            </a:r>
            <a:r>
              <a:rPr lang="en-US" sz="2000" dirty="0" err="1">
                <a:solidFill>
                  <a:srgbClr val="FF0000"/>
                </a:solidFill>
              </a:rPr>
              <a:t>vіynya</a:t>
            </a:r>
            <a:r>
              <a:rPr lang="en-US" sz="2000" dirty="0">
                <a:solidFill>
                  <a:srgbClr val="FF0000"/>
                </a:solidFill>
              </a:rPr>
              <a:t> M.N. </a:t>
            </a:r>
            <a:r>
              <a:rPr lang="en-US" sz="2000" dirty="0" err="1">
                <a:solidFill>
                  <a:srgbClr val="FF0000"/>
                </a:solidFill>
              </a:rPr>
              <a:t>Burdenko</a:t>
            </a:r>
            <a:r>
              <a:rPr lang="en-US" sz="2000" dirty="0">
                <a:solidFill>
                  <a:srgbClr val="FF0000"/>
                </a:solidFill>
              </a:rPr>
              <a:t> developed rational methods of primary treatment of wounds of the skull and brain, the introduction of </a:t>
            </a:r>
            <a:r>
              <a:rPr lang="en-US" sz="2000" dirty="0" err="1">
                <a:solidFill>
                  <a:srgbClr val="FF0000"/>
                </a:solidFill>
              </a:rPr>
              <a:t>sulfanamide</a:t>
            </a:r>
            <a:r>
              <a:rPr lang="en-US" sz="2000" dirty="0">
                <a:solidFill>
                  <a:srgbClr val="FF0000"/>
                </a:solidFill>
              </a:rPr>
              <a:t> preparations and penicillin in case of infectious complications of wounds of the brain, the method of deaf suturing of primary wounds, which became the main one (due to the accumulation of antibiotics). </a:t>
            </a:r>
          </a:p>
          <a:p>
            <a:pPr algn="just"/>
            <a:r>
              <a:rPr lang="en-US" sz="2000" dirty="0">
                <a:solidFill>
                  <a:srgbClr val="FF0000"/>
                </a:solidFill>
              </a:rPr>
              <a:t>       Him in detail developed methods of healing in case of aggravation of inflammable wounds to the brain. At the same time, M. </a:t>
            </a:r>
            <a:r>
              <a:rPr lang="en-US" sz="2000" dirty="0" err="1">
                <a:solidFill>
                  <a:srgbClr val="FF0000"/>
                </a:solidFill>
              </a:rPr>
              <a:t>Burdenko</a:t>
            </a:r>
            <a:r>
              <a:rPr lang="en-US" sz="2000" dirty="0">
                <a:solidFill>
                  <a:srgbClr val="FF0000"/>
                </a:solidFill>
              </a:rPr>
              <a:t> actively took part in the creation of a system of specialized assistance to those injured in the head and spine.</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04800" y="838200"/>
            <a:ext cx="2143038" cy="3093045"/>
          </a:xfrm>
          <a:prstGeom prst="rect">
            <a:avLst/>
          </a:prstGeom>
        </p:spPr>
      </p:pic>
    </p:spTree>
    <p:extLst>
      <p:ext uri="{BB962C8B-B14F-4D97-AF65-F5344CB8AC3E}">
        <p14:creationId xmlns="" xmlns:p14="http://schemas.microsoft.com/office/powerpoint/2010/main" val="3614617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8914" name="Picture 3"/>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2587625" y="3200400"/>
            <a:ext cx="2898775" cy="3657600"/>
          </a:xfrm>
          <a:prstGeom prst="rect">
            <a:avLst/>
          </a:prstGeom>
          <a:noFill/>
          <a:ln w="9525">
            <a:noFill/>
            <a:miter lim="800000"/>
            <a:headEnd/>
            <a:tailEnd/>
          </a:ln>
        </p:spPr>
      </p:pic>
      <p:pic>
        <p:nvPicPr>
          <p:cNvPr id="38915" name="Picture 4"/>
          <p:cNvPicPr>
            <a:picLocks noChangeAspect="1" noChangeArrowheads="1"/>
          </p:cNvPicPr>
          <p:nvPr/>
        </p:nvPicPr>
        <p:blipFill>
          <a:blip r:embed="rId3" cstate="print"/>
          <a:srcRect/>
          <a:stretch>
            <a:fillRect/>
          </a:stretch>
        </p:blipFill>
        <p:spPr bwMode="auto">
          <a:xfrm>
            <a:off x="0" y="3200400"/>
            <a:ext cx="2627313" cy="3657600"/>
          </a:xfrm>
          <a:prstGeom prst="rect">
            <a:avLst/>
          </a:prstGeom>
          <a:noFill/>
          <a:ln w="9525">
            <a:noFill/>
            <a:miter lim="800000"/>
            <a:headEnd/>
            <a:tailEnd/>
          </a:ln>
        </p:spPr>
      </p:pic>
      <p:sp>
        <p:nvSpPr>
          <p:cNvPr id="13316" name="Rectangle 2"/>
          <p:cNvSpPr>
            <a:spLocks noChangeArrowheads="1"/>
          </p:cNvSpPr>
          <p:nvPr/>
        </p:nvSpPr>
        <p:spPr bwMode="auto">
          <a:xfrm>
            <a:off x="381000" y="228600"/>
            <a:ext cx="7924800" cy="3046988"/>
          </a:xfrm>
          <a:prstGeom prst="rect">
            <a:avLst/>
          </a:prstGeom>
          <a:noFill/>
          <a:ln w="9525">
            <a:noFill/>
            <a:miter lim="800000"/>
            <a:headEnd/>
            <a:tailEnd/>
          </a:ln>
        </p:spPr>
        <p:txBody>
          <a:bodyPr wrap="square">
            <a:spAutoFit/>
          </a:bodyPr>
          <a:lstStyle/>
          <a:p>
            <a:pPr algn="just">
              <a:defRPr/>
            </a:pPr>
            <a:r>
              <a:rPr lang="ru-RU"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 </a:t>
            </a:r>
            <a:r>
              <a:rPr lang="en-US"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       </a:t>
            </a:r>
            <a:r>
              <a:rPr lang="en-US" sz="2400" dirty="0" smtClean="0">
                <a:solidFill>
                  <a:srgbClr val="FF0000"/>
                </a:solidFill>
                <a:effectLst>
                  <a:outerShdw blurRad="38100" dist="38100" dir="2700000" algn="tl">
                    <a:srgbClr val="C0C0C0"/>
                  </a:outerShdw>
                </a:effectLst>
                <a:latin typeface="Times New Roman" pitchFamily="18" charset="0"/>
                <a:cs typeface="Times New Roman" pitchFamily="18" charset="0"/>
              </a:rPr>
              <a:t>I</a:t>
            </a:r>
            <a:r>
              <a:rPr lang="ru-RU" sz="24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n</a:t>
            </a:r>
            <a:r>
              <a:rPr lang="ru-RU"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Kharkov</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in</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i="1" dirty="0">
                <a:solidFill>
                  <a:srgbClr val="FF0000"/>
                </a:solidFill>
                <a:effectLst>
                  <a:outerShdw blurRad="38100" dist="38100" dir="2700000" algn="tl">
                    <a:srgbClr val="C0C0C0"/>
                  </a:outerShdw>
                </a:effectLst>
                <a:latin typeface="Times New Roman" pitchFamily="18" charset="0"/>
                <a:cs typeface="Times New Roman" pitchFamily="18" charset="0"/>
              </a:rPr>
              <a:t>1930</a:t>
            </a:r>
            <a:r>
              <a:rPr lang="ru-RU" sz="2400" b="1" dirty="0">
                <a:effectLst>
                  <a:outerShdw blurRad="38100" dist="38100" dir="2700000" algn="tl">
                    <a:srgbClr val="C0C0C0"/>
                  </a:outerShdw>
                </a:effectLst>
                <a:latin typeface="Times New Roman" pitchFamily="18" charset="0"/>
                <a:cs typeface="Times New Roman" pitchFamily="18" charset="0"/>
              </a:rPr>
              <a:t>, </a:t>
            </a:r>
            <a:r>
              <a:rPr lang="en-US" sz="2400" dirty="0" err="1">
                <a:solidFill>
                  <a:srgbClr val="0033CC"/>
                </a:solidFill>
                <a:effectLst>
                  <a:outerShdw blurRad="38100" dist="38100" dir="2700000" algn="tl">
                    <a:srgbClr val="C0C0C0"/>
                  </a:outerShdw>
                </a:effectLst>
                <a:latin typeface="Times New Roman" pitchFamily="18" charset="0"/>
                <a:cs typeface="Times New Roman" pitchFamily="18" charset="0"/>
              </a:rPr>
              <a:t>p</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rofessor</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Vladimir</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Shamov</a:t>
            </a:r>
            <a:r>
              <a:rPr lang="ru-RU" sz="2400" b="1" dirty="0">
                <a:effectLst>
                  <a:outerShdw blurRad="38100" dist="38100" dir="2700000" algn="tl">
                    <a:srgbClr val="C0C0C0"/>
                  </a:outerShdw>
                </a:effectLst>
                <a:latin typeface="Times New Roman" pitchFamily="18" charset="0"/>
                <a:cs typeface="Times New Roman" pitchFamily="18" charset="0"/>
              </a:rPr>
              <a:t> </a:t>
            </a:r>
            <a:r>
              <a:rPr lang="ru-RU" sz="2400" b="1" dirty="0">
                <a:solidFill>
                  <a:srgbClr val="0033CC"/>
                </a:solidFill>
                <a:effectLst>
                  <a:outerShdw blurRad="38100" dist="38100" dir="2700000" algn="tl">
                    <a:srgbClr val="C0C0C0"/>
                  </a:outerShdw>
                </a:effectLst>
                <a:latin typeface="Times New Roman" pitchFamily="18" charset="0"/>
                <a:cs typeface="Times New Roman" pitchFamily="18" charset="0"/>
              </a:rPr>
              <a: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1882-1962)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opens</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neurosurgical</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department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at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base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led</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them</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to</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surgical</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clinic</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Medical</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Institute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en-US"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 </a:t>
            </a:r>
          </a:p>
          <a:p>
            <a:pPr algn="just">
              <a:defRPr/>
            </a:pPr>
            <a:r>
              <a:rPr lang="en-US"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In</a:t>
            </a:r>
            <a:r>
              <a:rPr lang="ru-RU"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i="1" dirty="0">
                <a:solidFill>
                  <a:srgbClr val="FF0000"/>
                </a:solidFill>
                <a:effectLst>
                  <a:outerShdw blurRad="38100" dist="38100" dir="2700000" algn="tl">
                    <a:srgbClr val="C0C0C0"/>
                  </a:outerShdw>
                </a:effectLst>
                <a:latin typeface="Times New Roman" pitchFamily="18" charset="0"/>
                <a:cs typeface="Times New Roman" pitchFamily="18" charset="0"/>
              </a:rPr>
              <a:t>1931</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in</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Kharkov</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Zahar</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Geymanovich</a:t>
            </a:r>
            <a:r>
              <a:rPr lang="ru-RU" sz="2400" b="1" dirty="0">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organized</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at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Ukrainian</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Institute</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of</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psycho-neurological</a:t>
            </a:r>
            <a:r>
              <a:rPr lang="en-US" sz="2400" b="1" dirty="0">
                <a:solidFill>
                  <a:srgbClr val="FF0000"/>
                </a:solidFill>
                <a:effectLst>
                  <a:outerShdw blurRad="38100" dist="38100" dir="2700000" algn="tl">
                    <a:srgbClr val="C0C0C0"/>
                  </a:outerShdw>
                </a:effectLst>
                <a:latin typeface="Times New Roman" pitchFamily="18" charset="0"/>
                <a:cs typeface="Times New Roman" pitchFamily="18" charset="0"/>
              </a:rPr>
              <a:t> the</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clinic</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of</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neurosurgery</a:t>
            </a:r>
            <a:r>
              <a:rPr lang="ru-RU" sz="2400" b="1" dirty="0">
                <a:effectLst>
                  <a:outerShdw blurRad="38100" dist="38100" dir="2700000" algn="tl">
                    <a:srgbClr val="C0C0C0"/>
                  </a:outerShdw>
                </a:effectLst>
                <a:latin typeface="Times New Roman" pitchFamily="18" charset="0"/>
                <a:cs typeface="Times New Roman" pitchFamily="18" charset="0"/>
              </a:rPr>
              <a:t>. </a:t>
            </a:r>
            <a:endParaRPr lang="en-US" sz="2400" b="1" dirty="0" smtClean="0">
              <a:effectLst>
                <a:outerShdw blurRad="38100" dist="38100" dir="2700000" algn="tl">
                  <a:srgbClr val="C0C0C0"/>
                </a:outerShdw>
              </a:effectLst>
              <a:latin typeface="Times New Roman" pitchFamily="18" charset="0"/>
              <a:cs typeface="Times New Roman" pitchFamily="18" charset="0"/>
            </a:endParaRPr>
          </a:p>
          <a:p>
            <a:pPr algn="just">
              <a:defRPr/>
            </a:pPr>
            <a:r>
              <a:rPr lang="en-US"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en-US"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smtClean="0">
                <a:solidFill>
                  <a:srgbClr val="FF0000"/>
                </a:solidFill>
                <a:effectLst>
                  <a:outerShdw blurRad="38100" dist="38100" dir="2700000" algn="tl">
                    <a:srgbClr val="C0C0C0"/>
                  </a:outerShdw>
                </a:effectLst>
                <a:latin typeface="Times New Roman" pitchFamily="18" charset="0"/>
                <a:cs typeface="Times New Roman" pitchFamily="18" charset="0"/>
              </a:rPr>
              <a:t>In</a:t>
            </a:r>
            <a:r>
              <a:rPr lang="ru-RU" sz="24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Kiev</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the</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first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neurosurgical</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department</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was</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dirty="0" err="1">
                <a:solidFill>
                  <a:srgbClr val="0033CC"/>
                </a:solidFill>
                <a:effectLst>
                  <a:outerShdw blurRad="38100" dist="38100" dir="2700000" algn="tl">
                    <a:srgbClr val="C0C0C0"/>
                  </a:outerShdw>
                </a:effectLst>
                <a:latin typeface="Times New Roman" pitchFamily="18" charset="0"/>
                <a:cs typeface="Times New Roman" pitchFamily="18" charset="0"/>
              </a:rPr>
              <a:t>opened</a:t>
            </a:r>
            <a:r>
              <a:rPr lang="ru-RU" sz="2400" dirty="0">
                <a:solidFill>
                  <a:srgbClr val="0033CC"/>
                </a:solidFill>
                <a:effectLst>
                  <a:outerShdw blurRad="38100" dist="38100" dir="2700000" algn="tl">
                    <a:srgbClr val="C0C0C0"/>
                  </a:outerShdw>
                </a:effectLst>
                <a:latin typeface="Times New Roman" pitchFamily="18" charset="0"/>
                <a:cs typeface="Times New Roman" pitchFamily="18" charset="0"/>
              </a:rPr>
              <a:t> </a:t>
            </a:r>
            <a:r>
              <a:rPr lang="ru-RU" sz="2400" b="1" dirty="0" err="1">
                <a:solidFill>
                  <a:srgbClr val="FF0000"/>
                </a:solidFill>
                <a:effectLst>
                  <a:outerShdw blurRad="38100" dist="38100" dir="2700000" algn="tl">
                    <a:srgbClr val="C0C0C0"/>
                  </a:outerShdw>
                </a:effectLst>
                <a:latin typeface="Times New Roman" pitchFamily="18" charset="0"/>
                <a:cs typeface="Times New Roman" pitchFamily="18" charset="0"/>
              </a:rPr>
              <a:t>in</a:t>
            </a:r>
            <a:r>
              <a:rPr lang="ru-RU" sz="2400" b="1" dirty="0">
                <a:solidFill>
                  <a:srgbClr val="FF0000"/>
                </a:solidFill>
                <a:effectLst>
                  <a:outerShdw blurRad="38100" dist="38100" dir="2700000" algn="tl">
                    <a:srgbClr val="C0C0C0"/>
                  </a:outerShdw>
                </a:effectLst>
                <a:latin typeface="Times New Roman" pitchFamily="18" charset="0"/>
                <a:cs typeface="Times New Roman" pitchFamily="18" charset="0"/>
              </a:rPr>
              <a:t> </a:t>
            </a:r>
            <a:r>
              <a:rPr lang="ru-RU" sz="2400" b="1" i="1" dirty="0" smtClean="0">
                <a:solidFill>
                  <a:srgbClr val="FF0000"/>
                </a:solidFill>
                <a:effectLst>
                  <a:outerShdw blurRad="38100" dist="38100" dir="2700000" algn="tl">
                    <a:srgbClr val="C0C0C0"/>
                  </a:outerShdw>
                </a:effectLst>
                <a:latin typeface="Times New Roman" pitchFamily="18" charset="0"/>
                <a:cs typeface="Times New Roman" pitchFamily="18" charset="0"/>
              </a:rPr>
              <a:t>1937</a:t>
            </a:r>
            <a:r>
              <a:rPr lang="en-US"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a:t>
            </a:r>
            <a:r>
              <a:rPr lang="ru-RU"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 </a:t>
            </a:r>
            <a:r>
              <a:rPr lang="en-US" sz="2400" dirty="0" smtClean="0">
                <a:solidFill>
                  <a:srgbClr val="0033CC"/>
                </a:solidFill>
                <a:effectLst>
                  <a:outerShdw blurRad="38100" dist="38100" dir="2700000" algn="tl">
                    <a:srgbClr val="C0C0C0"/>
                  </a:outerShdw>
                </a:effectLst>
                <a:latin typeface="Times New Roman" pitchFamily="18" charset="0"/>
                <a:cs typeface="Times New Roman" pitchFamily="18" charset="0"/>
              </a:rPr>
              <a:t> </a:t>
            </a:r>
            <a:endParaRPr lang="ru-RU" sz="2400" dirty="0">
              <a:solidFill>
                <a:srgbClr val="0033CC"/>
              </a:solidFill>
              <a:effectLst>
                <a:outerShdw blurRad="38100" dist="38100" dir="2700000" algn="tl">
                  <a:srgbClr val="C0C0C0"/>
                </a:outerShdw>
              </a:effectLst>
              <a:latin typeface="Times New Roman" pitchFamily="18" charset="0"/>
              <a:cs typeface="Times New Roman" pitchFamily="18" charset="0"/>
            </a:endParaRPr>
          </a:p>
        </p:txBody>
      </p:sp>
      <p:pic>
        <p:nvPicPr>
          <p:cNvPr id="38917" name="Picture 10" descr="inpn_dk30z2n"/>
          <p:cNvPicPr>
            <a:picLocks noChangeAspect="1" noChangeArrowheads="1"/>
          </p:cNvPicPr>
          <p:nvPr/>
        </p:nvPicPr>
        <p:blipFill>
          <a:blip r:embed="rId4" cstate="print"/>
          <a:srcRect/>
          <a:stretch>
            <a:fillRect/>
          </a:stretch>
        </p:blipFill>
        <p:spPr bwMode="auto">
          <a:xfrm>
            <a:off x="5486400" y="4244975"/>
            <a:ext cx="3657600" cy="26130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4" descr="2010_02_25_12_22_172838476"/>
          <p:cNvPicPr>
            <a:picLocks noChangeAspect="1" noChangeArrowheads="1"/>
          </p:cNvPicPr>
          <p:nvPr/>
        </p:nvPicPr>
        <p:blipFill>
          <a:blip r:embed="rId2" cstate="print"/>
          <a:srcRect/>
          <a:stretch>
            <a:fillRect/>
          </a:stretch>
        </p:blipFill>
        <p:spPr bwMode="auto">
          <a:xfrm>
            <a:off x="0" y="457200"/>
            <a:ext cx="3160713" cy="5867400"/>
          </a:xfrm>
          <a:prstGeom prst="rect">
            <a:avLst/>
          </a:prstGeom>
          <a:noFill/>
          <a:ln w="9525">
            <a:noFill/>
            <a:miter lim="800000"/>
            <a:headEnd/>
            <a:tailEnd/>
          </a:ln>
        </p:spPr>
      </p:pic>
      <p:sp>
        <p:nvSpPr>
          <p:cNvPr id="18435" name="Rectangle 4"/>
          <p:cNvSpPr>
            <a:spLocks noChangeArrowheads="1"/>
          </p:cNvSpPr>
          <p:nvPr/>
        </p:nvSpPr>
        <p:spPr bwMode="auto">
          <a:xfrm>
            <a:off x="3160713" y="444285"/>
            <a:ext cx="5827363" cy="6247864"/>
          </a:xfrm>
          <a:prstGeom prst="rect">
            <a:avLst/>
          </a:prstGeom>
          <a:noFill/>
          <a:ln w="9525">
            <a:noFill/>
            <a:miter lim="800000"/>
            <a:headEnd/>
            <a:tailEnd/>
          </a:ln>
        </p:spPr>
        <p:txBody>
          <a:bodyPr wrap="square" anchor="ctr">
            <a:spAutoFit/>
          </a:bodyPr>
          <a:lstStyle/>
          <a:p>
            <a:pPr algn="just"/>
            <a:r>
              <a:rPr lang="uk-UA" altLang="ru-RU" sz="2000" b="1" dirty="0">
                <a:solidFill>
                  <a:srgbClr val="0033CC"/>
                </a:solidFill>
              </a:rPr>
              <a:t>       </a:t>
            </a:r>
            <a:r>
              <a:rPr lang="en-US" altLang="ru-RU" sz="2000" b="1" dirty="0">
                <a:solidFill>
                  <a:srgbClr val="0033CC"/>
                </a:solidFill>
              </a:rPr>
              <a:t>Craniotomy, was practiced in Africa 12,000 years, and in Europe, 6,000 years ago. However, these cuts were made in the skulls, mostly dead, and this was done, probably because of superstition, for example, to drive out evil spirits. </a:t>
            </a:r>
            <a:endParaRPr lang="uk-UA" altLang="ru-RU" sz="2000" b="1" dirty="0">
              <a:solidFill>
                <a:srgbClr val="0033CC"/>
              </a:solidFill>
            </a:endParaRPr>
          </a:p>
          <a:p>
            <a:pPr algn="just"/>
            <a:r>
              <a:rPr lang="uk-UA" altLang="ru-RU" sz="2000" b="1" dirty="0">
                <a:solidFill>
                  <a:srgbClr val="0033CC"/>
                </a:solidFill>
              </a:rPr>
              <a:t>       </a:t>
            </a:r>
            <a:r>
              <a:rPr lang="en-US" altLang="ru-RU" sz="2000" b="1" dirty="0">
                <a:solidFill>
                  <a:srgbClr val="0033CC"/>
                </a:solidFill>
              </a:rPr>
              <a:t>Already in the 1877 French anthropologist Paul </a:t>
            </a:r>
            <a:r>
              <a:rPr lang="en-US" altLang="ru-RU" sz="2000" b="1" dirty="0" err="1">
                <a:solidFill>
                  <a:srgbClr val="0033CC"/>
                </a:solidFill>
              </a:rPr>
              <a:t>Broca</a:t>
            </a:r>
            <a:r>
              <a:rPr lang="en-US" altLang="ru-RU" sz="2000" b="1" dirty="0">
                <a:solidFill>
                  <a:srgbClr val="0033CC"/>
                </a:solidFill>
              </a:rPr>
              <a:t> made the classification of the ancient transactions on the vault of the skull of man, which even today retains its value.</a:t>
            </a:r>
            <a:r>
              <a:rPr lang="en-US" altLang="ru-RU" sz="2000" dirty="0">
                <a:solidFill>
                  <a:srgbClr val="0033CC"/>
                </a:solidFill>
              </a:rPr>
              <a:t> </a:t>
            </a:r>
            <a:r>
              <a:rPr lang="en-US" altLang="ru-RU" sz="2000" b="1" dirty="0">
                <a:solidFill>
                  <a:srgbClr val="0033CC"/>
                </a:solidFill>
              </a:rPr>
              <a:t>He suggested that craniotomy was performed on living people sometimes - to heal them from certain diseases such as hysteria, epilepsy, convulsions, nervous - disease, the cause of which takes the existing in the head and was attributed to the special spirit resides there. </a:t>
            </a:r>
            <a:endParaRPr lang="uk-UA" altLang="ru-RU" sz="2000" b="1" dirty="0">
              <a:solidFill>
                <a:srgbClr val="0033CC"/>
              </a:solidFill>
            </a:endParaRPr>
          </a:p>
          <a:p>
            <a:pPr algn="just"/>
            <a:r>
              <a:rPr lang="uk-UA" altLang="ru-RU" sz="2000" b="1" dirty="0">
                <a:solidFill>
                  <a:srgbClr val="0033CC"/>
                </a:solidFill>
              </a:rPr>
              <a:t>       </a:t>
            </a:r>
            <a:r>
              <a:rPr lang="en-US" altLang="ru-RU" sz="2000" b="1" dirty="0">
                <a:solidFill>
                  <a:srgbClr val="0033CC"/>
                </a:solidFill>
              </a:rPr>
              <a:t>An artificial opening done in the skull, was intended to give vent to the spirit and so contribute to the liberation of the subject from the disease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Прямоугольник 1"/>
          <p:cNvSpPr>
            <a:spLocks noChangeArrowheads="1"/>
          </p:cNvSpPr>
          <p:nvPr/>
        </p:nvSpPr>
        <p:spPr bwMode="auto">
          <a:xfrm>
            <a:off x="0" y="0"/>
            <a:ext cx="9144000" cy="1754326"/>
          </a:xfrm>
          <a:prstGeom prst="rect">
            <a:avLst/>
          </a:prstGeom>
          <a:noFill/>
          <a:ln w="9525">
            <a:noFill/>
            <a:miter lim="800000"/>
            <a:headEnd/>
            <a:tailEnd/>
          </a:ln>
        </p:spPr>
        <p:txBody>
          <a:bodyPr>
            <a:spAutoFit/>
          </a:bodyPr>
          <a:lstStyle/>
          <a:p>
            <a:pPr algn="just">
              <a:defRPr/>
            </a:pPr>
            <a:r>
              <a:rPr lang="en-US" sz="1800" dirty="0">
                <a:solidFill>
                  <a:srgbClr val="0033CC"/>
                </a:solidFill>
                <a:effectLst>
                  <a:outerShdw blurRad="38100" dist="38100" dir="2700000" algn="tl">
                    <a:srgbClr val="C0C0C0"/>
                  </a:outerShdw>
                </a:effectLst>
              </a:rPr>
              <a:t>       </a:t>
            </a:r>
            <a:r>
              <a:rPr lang="ru-RU" sz="1800" dirty="0">
                <a:solidFill>
                  <a:srgbClr val="0033CC"/>
                </a:solidFill>
                <a:effectLst>
                  <a:outerShdw blurRad="38100" dist="38100" dir="2700000" algn="tl">
                    <a:srgbClr val="C0C0C0"/>
                  </a:outerShdw>
                </a:effectLst>
              </a:rPr>
              <a:t>In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postwar</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period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in</a:t>
            </a:r>
            <a:r>
              <a:rPr lang="ru-RU" sz="1800" dirty="0">
                <a:solidFill>
                  <a:srgbClr val="0033CC"/>
                </a:solidFill>
                <a:effectLst>
                  <a:outerShdw blurRad="38100" dist="38100" dir="2700000" algn="tl">
                    <a:srgbClr val="C0C0C0"/>
                  </a:outerShdw>
                </a:effectLst>
              </a:rPr>
              <a:t> </a:t>
            </a:r>
            <a:r>
              <a:rPr lang="en-US" sz="1800" dirty="0">
                <a:solidFill>
                  <a:srgbClr val="0033CC"/>
                </a:solidFill>
                <a:effectLst>
                  <a:outerShdw blurRad="38100" dist="38100" dir="2700000" algn="tl">
                    <a:srgbClr val="C0C0C0"/>
                  </a:outerShdw>
                </a:effectLst>
              </a:rPr>
              <a:t>Ukraine was paid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to</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expanding</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network</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agencies</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and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departments</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neurosurgery</a:t>
            </a:r>
            <a:r>
              <a:rPr lang="ru-RU" sz="1800" dirty="0">
                <a:solidFill>
                  <a:srgbClr val="0033CC"/>
                </a:solidFill>
                <a:effectLst>
                  <a:outerShdw blurRad="38100" dist="38100" dir="2700000" algn="tl">
                    <a:srgbClr val="C0C0C0"/>
                  </a:outerShdw>
                </a:effectLst>
              </a:rPr>
              <a:t>. </a:t>
            </a:r>
            <a:r>
              <a:rPr lang="ru-RU" sz="1800" b="1" dirty="0">
                <a:solidFill>
                  <a:srgbClr val="FF0000"/>
                </a:solidFill>
                <a:effectLst>
                  <a:outerShdw blurRad="38100" dist="38100" dir="2700000" algn="tl">
                    <a:srgbClr val="C0C0C0"/>
                  </a:outerShdw>
                </a:effectLst>
              </a:rPr>
              <a:t>In </a:t>
            </a:r>
            <a:r>
              <a:rPr lang="en-US" sz="1800" b="1" dirty="0">
                <a:solidFill>
                  <a:srgbClr val="FF0000"/>
                </a:solidFill>
                <a:effectLst>
                  <a:outerShdw blurRad="38100" dist="38100" dir="2700000" algn="tl">
                    <a:srgbClr val="C0C0C0"/>
                  </a:outerShdw>
                </a:effectLst>
              </a:rPr>
              <a:t>K</a:t>
            </a:r>
            <a:r>
              <a:rPr lang="ru-RU" sz="1800" b="1" dirty="0" err="1">
                <a:solidFill>
                  <a:srgbClr val="FF0000"/>
                </a:solidFill>
                <a:effectLst>
                  <a:outerShdw blurRad="38100" dist="38100" dir="2700000" algn="tl">
                    <a:srgbClr val="C0C0C0"/>
                  </a:outerShdw>
                </a:effectLst>
              </a:rPr>
              <a:t>iev</a:t>
            </a:r>
            <a:r>
              <a:rPr lang="ru-RU" sz="1800" b="1" dirty="0">
                <a:solidFill>
                  <a:srgbClr val="FF0000"/>
                </a:solidFill>
                <a:effectLst>
                  <a:outerShdw blurRad="38100" dist="38100" dir="2700000" algn="tl">
                    <a:srgbClr val="C0C0C0"/>
                  </a:outerShdw>
                </a:effectLst>
              </a:rPr>
              <a:t> </a:t>
            </a:r>
            <a:r>
              <a:rPr lang="ru-RU" sz="1800" b="1" dirty="0" err="1">
                <a:solidFill>
                  <a:srgbClr val="FF0000"/>
                </a:solidFill>
                <a:effectLst>
                  <a:outerShdw blurRad="38100" dist="38100" dir="2700000" algn="tl">
                    <a:srgbClr val="C0C0C0"/>
                  </a:outerShdw>
                </a:effectLst>
              </a:rPr>
              <a:t>in</a:t>
            </a:r>
            <a:r>
              <a:rPr lang="ru-RU" sz="1800" b="1" dirty="0">
                <a:solidFill>
                  <a:srgbClr val="FF0000"/>
                </a:solidFill>
                <a:effectLst>
                  <a:outerShdw blurRad="38100" dist="38100" dir="2700000" algn="tl">
                    <a:srgbClr val="C0C0C0"/>
                  </a:outerShdw>
                </a:effectLst>
              </a:rPr>
              <a:t> </a:t>
            </a:r>
            <a:r>
              <a:rPr lang="ru-RU" sz="1800" b="1" i="1" dirty="0">
                <a:solidFill>
                  <a:srgbClr val="FF0000"/>
                </a:solidFill>
                <a:effectLst>
                  <a:outerShdw blurRad="38100" dist="38100" dir="2700000" algn="tl">
                    <a:srgbClr val="C0C0C0"/>
                  </a:outerShdw>
                </a:effectLst>
              </a:rPr>
              <a:t>1950</a:t>
            </a:r>
            <a:r>
              <a:rPr lang="ru-RU" sz="1800" b="1" dirty="0">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implemented</a:t>
            </a:r>
            <a:r>
              <a:rPr lang="ru-RU" sz="1800" dirty="0">
                <a:solidFill>
                  <a:srgbClr val="0033CC"/>
                </a:solidFill>
                <a:effectLst>
                  <a:outerShdw blurRad="38100" dist="38100" dir="2700000" algn="tl">
                    <a:srgbClr val="C0C0C0"/>
                  </a:outerShdw>
                </a:effectLst>
              </a:rPr>
              <a:t> a </a:t>
            </a:r>
            <a:r>
              <a:rPr lang="ru-RU" sz="1800" dirty="0" err="1">
                <a:solidFill>
                  <a:srgbClr val="0033CC"/>
                </a:solidFill>
                <a:effectLst>
                  <a:outerShdw blurRad="38100" dist="38100" dir="2700000" algn="tl">
                    <a:srgbClr val="C0C0C0"/>
                  </a:outerShdw>
                </a:effectLst>
              </a:rPr>
              <a:t>government</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decision</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in</a:t>
            </a:r>
            <a:r>
              <a:rPr lang="ru-RU" sz="1800" dirty="0">
                <a:solidFill>
                  <a:srgbClr val="0033CC"/>
                </a:solidFill>
                <a:effectLst>
                  <a:outerShdw blurRad="38100" dist="38100" dir="2700000" algn="tl">
                    <a:srgbClr val="C0C0C0"/>
                  </a:outerShdw>
                </a:effectLst>
              </a:rPr>
              <a:t> </a:t>
            </a:r>
            <a:r>
              <a:rPr lang="ru-RU" sz="1800" b="1" i="1" dirty="0">
                <a:solidFill>
                  <a:srgbClr val="FF0000"/>
                </a:solidFill>
                <a:effectLst>
                  <a:outerShdw blurRad="38100" dist="38100" dir="2700000" algn="tl">
                    <a:srgbClr val="C0C0C0"/>
                  </a:outerShdw>
                </a:effectLst>
              </a:rPr>
              <a:t>1940</a:t>
            </a:r>
            <a:r>
              <a:rPr lang="ru-RU" sz="1800" b="1" dirty="0">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on</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en-US" sz="1800" dirty="0">
                <a:solidFill>
                  <a:srgbClr val="0033CC"/>
                </a:solidFill>
                <a:effectLst>
                  <a:outerShdw blurRad="38100" dist="38100" dir="2700000" algn="tl">
                    <a:srgbClr val="C0C0C0"/>
                  </a:outerShdw>
                </a:effectLst>
              </a:rPr>
              <a:t>establishing</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neuropsychiatric</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institute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at</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Institute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Neurosurgery</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Its</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creation</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was</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associated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with</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name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Alexander</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Arutyunov</a:t>
            </a:r>
            <a:r>
              <a:rPr lang="ru-RU" sz="1800" dirty="0">
                <a:solidFill>
                  <a:srgbClr val="0033CC"/>
                </a:solidFill>
                <a:effectLst>
                  <a:outerShdw blurRad="38100" dist="38100" dir="2700000" algn="tl">
                    <a:srgbClr val="C0C0C0"/>
                  </a:outerShdw>
                </a:effectLst>
              </a:rPr>
              <a:t> (1904-1975), </a:t>
            </a:r>
            <a:r>
              <a:rPr lang="ru-RU" sz="1800" dirty="0" err="1">
                <a:solidFill>
                  <a:srgbClr val="0033CC"/>
                </a:solidFill>
                <a:effectLst>
                  <a:outerShdw blurRad="38100" dist="38100" dir="2700000" algn="tl">
                    <a:srgbClr val="C0C0C0"/>
                  </a:outerShdw>
                </a:effectLst>
              </a:rPr>
              <a:t>who</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headed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agency</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and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Ukrainian</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school</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neurosurgeons</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From</a:t>
            </a:r>
            <a:r>
              <a:rPr lang="ru-RU" sz="1800" b="1" dirty="0">
                <a:effectLst>
                  <a:outerShdw blurRad="38100" dist="38100" dir="2700000" algn="tl">
                    <a:srgbClr val="C0C0C0"/>
                  </a:outerShdw>
                </a:effectLst>
              </a:rPr>
              <a:t> </a:t>
            </a:r>
            <a:r>
              <a:rPr lang="ru-RU" sz="1800" b="1" i="1" dirty="0">
                <a:solidFill>
                  <a:srgbClr val="FF0000"/>
                </a:solidFill>
                <a:effectLst>
                  <a:outerShdw blurRad="38100" dist="38100" dir="2700000" algn="tl">
                    <a:srgbClr val="C0C0C0"/>
                  </a:outerShdw>
                </a:effectLst>
              </a:rPr>
              <a:t>1964 </a:t>
            </a:r>
            <a:r>
              <a:rPr lang="ru-RU" sz="1800" b="1" i="1" dirty="0" err="1">
                <a:solidFill>
                  <a:srgbClr val="FF0000"/>
                </a:solidFill>
                <a:effectLst>
                  <a:outerShdw blurRad="38100" dist="38100" dir="2700000" algn="tl">
                    <a:srgbClr val="C0C0C0"/>
                  </a:outerShdw>
                </a:effectLst>
              </a:rPr>
              <a:t>to</a:t>
            </a:r>
            <a:r>
              <a:rPr lang="ru-RU" sz="1800" b="1" i="1" dirty="0">
                <a:solidFill>
                  <a:srgbClr val="FF0000"/>
                </a:solidFill>
                <a:effectLst>
                  <a:outerShdw blurRad="38100" dist="38100" dir="2700000" algn="tl">
                    <a:srgbClr val="C0C0C0"/>
                  </a:outerShdw>
                </a:effectLst>
              </a:rPr>
              <a:t> 1975</a:t>
            </a:r>
            <a:r>
              <a:rPr lang="ru-RU" sz="1800" b="1" dirty="0">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A.Arutyunov</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headed</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the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Institute</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of</a:t>
            </a:r>
            <a:r>
              <a:rPr lang="ru-RU" sz="1800" dirty="0">
                <a:solidFill>
                  <a:srgbClr val="0033CC"/>
                </a:solidFill>
                <a:effectLst>
                  <a:outerShdw blurRad="38100" dist="38100" dir="2700000" algn="tl">
                    <a:srgbClr val="C0C0C0"/>
                  </a:outerShdw>
                </a:effectLst>
              </a:rPr>
              <a:t> </a:t>
            </a:r>
            <a:r>
              <a:rPr lang="ru-RU" sz="1800" dirty="0" err="1">
                <a:solidFill>
                  <a:srgbClr val="0033CC"/>
                </a:solidFill>
                <a:effectLst>
                  <a:outerShdw blurRad="38100" dist="38100" dir="2700000" algn="tl">
                    <a:srgbClr val="C0C0C0"/>
                  </a:outerShdw>
                </a:effectLst>
              </a:rPr>
              <a:t>Neurosurgery</a:t>
            </a:r>
            <a:endParaRPr lang="ru-RU" sz="1800" dirty="0">
              <a:solidFill>
                <a:srgbClr val="0033CC"/>
              </a:solidFill>
              <a:effectLst>
                <a:outerShdw blurRad="38100" dist="38100" dir="2700000" algn="tl">
                  <a:srgbClr val="C0C0C0"/>
                </a:outerShdw>
              </a:effectLst>
            </a:endParaRPr>
          </a:p>
        </p:txBody>
      </p:sp>
      <p:pic>
        <p:nvPicPr>
          <p:cNvPr id="39939" name="Picture 9" descr="INS_steinheil_02"/>
          <p:cNvPicPr>
            <a:picLocks noChangeAspect="1" noChangeArrowheads="1"/>
          </p:cNvPicPr>
          <p:nvPr/>
        </p:nvPicPr>
        <p:blipFill>
          <a:blip r:embed="rId2" cstate="print"/>
          <a:srcRect/>
          <a:stretch>
            <a:fillRect/>
          </a:stretch>
        </p:blipFill>
        <p:spPr bwMode="auto">
          <a:xfrm>
            <a:off x="0" y="2286000"/>
            <a:ext cx="3465513" cy="4572000"/>
          </a:xfrm>
          <a:prstGeom prst="rect">
            <a:avLst/>
          </a:prstGeom>
          <a:noFill/>
          <a:ln w="9525">
            <a:noFill/>
            <a:miter lim="800000"/>
            <a:headEnd/>
            <a:tailEnd/>
          </a:ln>
        </p:spPr>
      </p:pic>
      <p:pic>
        <p:nvPicPr>
          <p:cNvPr id="39940" name="Picture 10" descr="INS_korp03_01"/>
          <p:cNvPicPr>
            <a:picLocks noChangeAspect="1" noChangeArrowheads="1"/>
          </p:cNvPicPr>
          <p:nvPr/>
        </p:nvPicPr>
        <p:blipFill>
          <a:blip r:embed="rId3" cstate="print"/>
          <a:srcRect/>
          <a:stretch>
            <a:fillRect/>
          </a:stretch>
        </p:blipFill>
        <p:spPr bwMode="auto">
          <a:xfrm>
            <a:off x="2855913" y="2286000"/>
            <a:ext cx="3486150" cy="4572000"/>
          </a:xfrm>
          <a:prstGeom prst="rect">
            <a:avLst/>
          </a:prstGeom>
          <a:noFill/>
          <a:ln w="9525">
            <a:noFill/>
            <a:miter lim="800000"/>
            <a:headEnd/>
            <a:tailEnd/>
          </a:ln>
        </p:spPr>
      </p:pic>
      <p:pic>
        <p:nvPicPr>
          <p:cNvPr id="39941" name="Picture 1"/>
          <p:cNvPicPr>
            <a:picLocks noChangeAspect="1" noChangeArrowheads="1"/>
          </p:cNvPicPr>
          <p:nvPr/>
        </p:nvPicPr>
        <p:blipFill>
          <a:blip r:embed="rId4" cstate="print"/>
          <a:srcRect/>
          <a:stretch>
            <a:fillRect/>
          </a:stretch>
        </p:blipFill>
        <p:spPr bwMode="auto">
          <a:xfrm>
            <a:off x="6075363" y="2057400"/>
            <a:ext cx="3068637" cy="48006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6" descr="items_3lU7tX"/>
          <p:cNvPicPr>
            <a:picLocks noChangeAspect="1" noChangeArrowheads="1"/>
          </p:cNvPicPr>
          <p:nvPr/>
        </p:nvPicPr>
        <p:blipFill>
          <a:blip r:embed="rId2" cstate="print"/>
          <a:srcRect/>
          <a:stretch>
            <a:fillRect/>
          </a:stretch>
        </p:blipFill>
        <p:spPr bwMode="auto">
          <a:xfrm>
            <a:off x="0" y="0"/>
            <a:ext cx="3581400" cy="2286000"/>
          </a:xfrm>
          <a:prstGeom prst="rect">
            <a:avLst/>
          </a:prstGeom>
          <a:noFill/>
          <a:ln w="9525">
            <a:noFill/>
            <a:miter lim="800000"/>
            <a:headEnd/>
            <a:tailEnd/>
          </a:ln>
        </p:spPr>
      </p:pic>
      <p:pic>
        <p:nvPicPr>
          <p:cNvPr id="40962" name="Picture 7" descr="INS_korp07_02"/>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6477000" y="0"/>
            <a:ext cx="2667000" cy="2287588"/>
          </a:xfrm>
          <a:prstGeom prst="rect">
            <a:avLst/>
          </a:prstGeom>
          <a:noFill/>
          <a:ln w="9525">
            <a:noFill/>
            <a:miter lim="800000"/>
            <a:headEnd/>
            <a:tailEnd/>
          </a:ln>
        </p:spPr>
      </p:pic>
      <p:pic>
        <p:nvPicPr>
          <p:cNvPr id="40963" name="Picture 8" descr="INS_korp01_01"/>
          <p:cNvPicPr>
            <a:picLocks noChangeAspect="1" noChangeArrowheads="1"/>
          </p:cNvPicPr>
          <p:nvPr/>
        </p:nvPicPr>
        <p:blipFill>
          <a:blip r:embed="rId4" cstate="print"/>
          <a:srcRect/>
          <a:stretch>
            <a:fillRect/>
          </a:stretch>
        </p:blipFill>
        <p:spPr bwMode="auto">
          <a:xfrm>
            <a:off x="0" y="2286000"/>
            <a:ext cx="3200400" cy="4572000"/>
          </a:xfrm>
          <a:prstGeom prst="rect">
            <a:avLst/>
          </a:prstGeom>
          <a:noFill/>
          <a:ln w="9525">
            <a:noFill/>
            <a:miter lim="800000"/>
            <a:headEnd/>
            <a:tailEnd/>
          </a:ln>
        </p:spPr>
      </p:pic>
      <p:pic>
        <p:nvPicPr>
          <p:cNvPr id="40964" name="Picture 9" descr="INS_korp04_01"/>
          <p:cNvPicPr>
            <a:picLocks noChangeAspect="1" noChangeArrowheads="1"/>
          </p:cNvPicPr>
          <p:nvPr/>
        </p:nvPicPr>
        <p:blipFill>
          <a:blip r:embed="rId5" cstate="print"/>
          <a:srcRect/>
          <a:stretch>
            <a:fillRect/>
          </a:stretch>
        </p:blipFill>
        <p:spPr bwMode="auto">
          <a:xfrm>
            <a:off x="3581400" y="0"/>
            <a:ext cx="3124200" cy="2343150"/>
          </a:xfrm>
          <a:prstGeom prst="rect">
            <a:avLst/>
          </a:prstGeom>
          <a:noFill/>
          <a:ln w="9525">
            <a:noFill/>
            <a:miter lim="800000"/>
            <a:headEnd/>
            <a:tailEnd/>
          </a:ln>
        </p:spPr>
      </p:pic>
      <p:pic>
        <p:nvPicPr>
          <p:cNvPr id="40966" name="Picture 2"/>
          <p:cNvPicPr>
            <a:picLocks noChangeAspect="1" noChangeArrowheads="1"/>
          </p:cNvPicPr>
          <p:nvPr/>
        </p:nvPicPr>
        <p:blipFill>
          <a:blip r:embed="rId6" cstate="print"/>
          <a:srcRect/>
          <a:stretch>
            <a:fillRect/>
          </a:stretch>
        </p:blipFill>
        <p:spPr bwMode="auto">
          <a:xfrm>
            <a:off x="3209925" y="2286000"/>
            <a:ext cx="2820988" cy="4572000"/>
          </a:xfrm>
          <a:prstGeom prst="rect">
            <a:avLst/>
          </a:prstGeom>
          <a:noFill/>
          <a:ln w="9525">
            <a:noFill/>
            <a:miter lim="800000"/>
            <a:headEnd/>
            <a:tailEnd/>
          </a:ln>
        </p:spPr>
      </p:pic>
      <p:sp>
        <p:nvSpPr>
          <p:cNvPr id="128010" name="Rectangle 10"/>
          <p:cNvSpPr>
            <a:spLocks noChangeArrowheads="1"/>
          </p:cNvSpPr>
          <p:nvPr/>
        </p:nvSpPr>
        <p:spPr bwMode="auto">
          <a:xfrm>
            <a:off x="228600" y="90488"/>
            <a:ext cx="8267700" cy="519112"/>
          </a:xfrm>
          <a:prstGeom prst="rect">
            <a:avLst/>
          </a:prstGeom>
          <a:noFill/>
          <a:ln w="9525">
            <a:noFill/>
            <a:miter lim="800000"/>
            <a:headEnd/>
            <a:tailEnd/>
          </a:ln>
          <a:effectLst/>
        </p:spPr>
        <p:txBody>
          <a:bodyPr wrap="none">
            <a:spAutoFit/>
          </a:bodyPr>
          <a:lstStyle/>
          <a:p>
            <a:pPr>
              <a:defRPr/>
            </a:pPr>
            <a:r>
              <a:rPr lang="ru-RU" sz="2800" b="1">
                <a:solidFill>
                  <a:srgbClr val="FF0000"/>
                </a:solidFill>
                <a:effectLst>
                  <a:outerShdw blurRad="38100" dist="38100" dir="2700000" algn="tl">
                    <a:srgbClr val="000000"/>
                  </a:outerShdw>
                </a:effectLst>
              </a:rPr>
              <a:t>Institute of Neurosurgery A.Romodanova today</a:t>
            </a:r>
            <a:r>
              <a:rPr lang="ru-RU" sz="200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17725" y="76200"/>
            <a:ext cx="2330275" cy="3425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9" descr="Pedachenko_E"/>
          <p:cNvPicPr>
            <a:picLocks noChangeAspect="1" noChangeArrowheads="1"/>
          </p:cNvPicPr>
          <p:nvPr/>
        </p:nvPicPr>
        <p:blipFill>
          <a:blip r:embed="rId3" cstate="print"/>
          <a:srcRect/>
          <a:stretch>
            <a:fillRect/>
          </a:stretch>
        </p:blipFill>
        <p:spPr bwMode="auto">
          <a:xfrm>
            <a:off x="717725" y="3662670"/>
            <a:ext cx="2330275" cy="3162673"/>
          </a:xfrm>
          <a:prstGeom prst="rect">
            <a:avLst/>
          </a:prstGeom>
          <a:noFill/>
        </p:spPr>
      </p:pic>
      <p:sp>
        <p:nvSpPr>
          <p:cNvPr id="2" name="Rectangle 1"/>
          <p:cNvSpPr>
            <a:spLocks noChangeArrowheads="1"/>
          </p:cNvSpPr>
          <p:nvPr/>
        </p:nvSpPr>
        <p:spPr bwMode="auto">
          <a:xfrm>
            <a:off x="3200400" y="304800"/>
            <a:ext cx="5410200" cy="2559683"/>
          </a:xfrm>
          <a:prstGeom prst="rect">
            <a:avLst/>
          </a:prstGeom>
          <a:solidFill>
            <a:srgbClr val="F8F9FA"/>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33CC"/>
                </a:solidFill>
                <a:effectLst/>
                <a:latin typeface="inherit"/>
              </a:rPr>
              <a:t>       The heir of Academician AP </a:t>
            </a:r>
            <a:r>
              <a:rPr kumimoji="0" lang="en-US" altLang="en-US" sz="2400" b="0" i="0" u="none" strike="noStrike" cap="none" normalizeH="0" baseline="0" dirty="0" err="1">
                <a:ln>
                  <a:noFill/>
                </a:ln>
                <a:solidFill>
                  <a:srgbClr val="0033CC"/>
                </a:solidFill>
                <a:effectLst/>
                <a:latin typeface="inherit"/>
              </a:rPr>
              <a:t>Romodanova</a:t>
            </a:r>
            <a:r>
              <a:rPr kumimoji="0" lang="en-US" altLang="en-US" sz="2400" b="0" i="0" u="none" strike="noStrike" cap="none" normalizeH="0" baseline="0" dirty="0">
                <a:ln>
                  <a:noFill/>
                </a:ln>
                <a:solidFill>
                  <a:srgbClr val="0033CC"/>
                </a:solidFill>
                <a:effectLst/>
                <a:latin typeface="inherit"/>
              </a:rPr>
              <a:t> became a prominent Ukrainian neurosurgeon, Academician of the National Academy of Medical Sciences of Ukraine </a:t>
            </a:r>
            <a:r>
              <a:rPr kumimoji="0" lang="en-US" altLang="en-US" sz="2400" b="0" i="0" u="none" strike="noStrike" cap="none" normalizeH="0" baseline="0" dirty="0" err="1">
                <a:ln>
                  <a:noFill/>
                </a:ln>
                <a:solidFill>
                  <a:srgbClr val="0033CC"/>
                </a:solidFill>
                <a:effectLst/>
                <a:latin typeface="inherit"/>
              </a:rPr>
              <a:t>Yu.P</a:t>
            </a:r>
            <a:r>
              <a:rPr kumimoji="0" lang="en-US" altLang="en-US" sz="2400" b="0" i="0" u="none" strike="noStrike" cap="none" normalizeH="0" baseline="0" dirty="0">
                <a:ln>
                  <a:noFill/>
                </a:ln>
                <a:solidFill>
                  <a:srgbClr val="0033CC"/>
                </a:solidFill>
                <a:effectLst/>
                <a:latin typeface="inherit"/>
              </a:rPr>
              <a:t>. </a:t>
            </a:r>
            <a:r>
              <a:rPr lang="en-US" altLang="en-US" sz="2400" dirty="0" err="1">
                <a:solidFill>
                  <a:srgbClr val="0033CC"/>
                </a:solidFill>
                <a:latin typeface="inherit"/>
              </a:rPr>
              <a:t>Zozulya</a:t>
            </a:r>
            <a:r>
              <a:rPr kumimoji="0" lang="en-US" altLang="en-US" sz="2400" b="0" i="0" u="none" strike="noStrike" cap="none" normalizeH="0" baseline="0" dirty="0">
                <a:ln>
                  <a:noFill/>
                </a:ln>
                <a:solidFill>
                  <a:srgbClr val="0033CC"/>
                </a:solidFill>
                <a:effectLst/>
                <a:latin typeface="inherit"/>
              </a:rPr>
              <a:t> (1927-2021), who led the institute for 20 years (from 1993 to 2013)</a:t>
            </a:r>
            <a:r>
              <a:rPr kumimoji="0" lang="en-US" altLang="en-US" sz="2400" b="0" i="0" u="none" strike="noStrike" cap="none" normalizeH="0" baseline="0" dirty="0">
                <a:ln>
                  <a:noFill/>
                </a:ln>
                <a:solidFill>
                  <a:srgbClr val="0033CC"/>
                </a:solidFill>
                <a:effectLst/>
              </a:rPr>
              <a:t> </a:t>
            </a:r>
            <a:endParaRPr kumimoji="0" lang="en-US" altLang="en-US" sz="2400" b="0" i="0" u="none" strike="noStrike" cap="none" normalizeH="0" baseline="0" dirty="0">
              <a:ln>
                <a:noFill/>
              </a:ln>
              <a:solidFill>
                <a:srgbClr val="0033CC"/>
              </a:solidFill>
              <a:effectLst/>
              <a:latin typeface="Arial" panose="020B0604020202020204" pitchFamily="34" charset="0"/>
            </a:endParaRPr>
          </a:p>
        </p:txBody>
      </p:sp>
      <p:sp>
        <p:nvSpPr>
          <p:cNvPr id="3" name="Rectangle 2"/>
          <p:cNvSpPr>
            <a:spLocks noChangeArrowheads="1"/>
          </p:cNvSpPr>
          <p:nvPr/>
        </p:nvSpPr>
        <p:spPr bwMode="auto">
          <a:xfrm>
            <a:off x="3352800" y="4700831"/>
            <a:ext cx="5562600" cy="1451688"/>
          </a:xfrm>
          <a:prstGeom prst="rect">
            <a:avLst/>
          </a:prstGeom>
          <a:solidFill>
            <a:srgbClr val="F8F9FA"/>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33CC"/>
                </a:solidFill>
                <a:effectLst/>
                <a:latin typeface="inherit"/>
              </a:rPr>
              <a:t>      Today the Institute is headed by Academician of the National Academy of Medical Sciences of Ukraine </a:t>
            </a:r>
            <a:r>
              <a:rPr kumimoji="0" lang="en-US" altLang="en-US" sz="2400" b="0" i="0" u="none" strike="noStrike" cap="none" normalizeH="0" baseline="0" dirty="0" err="1">
                <a:ln>
                  <a:noFill/>
                </a:ln>
                <a:solidFill>
                  <a:srgbClr val="0033CC"/>
                </a:solidFill>
                <a:effectLst/>
                <a:latin typeface="inherit"/>
              </a:rPr>
              <a:t>Yevhen</a:t>
            </a:r>
            <a:r>
              <a:rPr kumimoji="0" lang="en-US" altLang="en-US" sz="2400" b="0" i="0" u="none" strike="noStrike" cap="none" normalizeH="0" baseline="0" dirty="0">
                <a:ln>
                  <a:noFill/>
                </a:ln>
                <a:solidFill>
                  <a:srgbClr val="0033CC"/>
                </a:solidFill>
                <a:effectLst/>
                <a:latin typeface="inherit"/>
              </a:rPr>
              <a:t> </a:t>
            </a:r>
            <a:r>
              <a:rPr kumimoji="0" lang="en-US" altLang="en-US" sz="2400" b="0" i="0" u="none" strike="noStrike" cap="none" normalizeH="0" baseline="0" dirty="0" err="1">
                <a:ln>
                  <a:noFill/>
                </a:ln>
                <a:solidFill>
                  <a:srgbClr val="0033CC"/>
                </a:solidFill>
                <a:effectLst/>
                <a:latin typeface="inherit"/>
              </a:rPr>
              <a:t>Heorhiyovych</a:t>
            </a:r>
            <a:r>
              <a:rPr kumimoji="0" lang="en-US" altLang="en-US" sz="2400" b="0" i="0" u="none" strike="noStrike" cap="none" normalizeH="0" baseline="0" dirty="0">
                <a:ln>
                  <a:noFill/>
                </a:ln>
                <a:solidFill>
                  <a:srgbClr val="0033CC"/>
                </a:solidFill>
                <a:effectLst/>
                <a:latin typeface="inherit"/>
              </a:rPr>
              <a:t> </a:t>
            </a:r>
            <a:r>
              <a:rPr kumimoji="0" lang="en-US" altLang="en-US" sz="2400" b="0" i="0" u="none" strike="noStrike" cap="none" normalizeH="0" baseline="0" dirty="0" err="1">
                <a:ln>
                  <a:noFill/>
                </a:ln>
                <a:solidFill>
                  <a:srgbClr val="0033CC"/>
                </a:solidFill>
                <a:effectLst/>
                <a:latin typeface="inherit"/>
              </a:rPr>
              <a:t>Pedachenko</a:t>
            </a:r>
            <a:r>
              <a:rPr kumimoji="0" lang="en-US" altLang="en-US" sz="2400" b="0" i="0" u="none" strike="noStrike" cap="none" normalizeH="0" baseline="0" dirty="0">
                <a:ln>
                  <a:noFill/>
                </a:ln>
                <a:solidFill>
                  <a:srgbClr val="0033CC"/>
                </a:solidFill>
                <a:effectLst/>
              </a:rPr>
              <a:t> </a:t>
            </a:r>
            <a:endParaRPr kumimoji="0" lang="en-US" altLang="en-US" sz="2400" b="0" i="0" u="none" strike="noStrike" cap="none" normalizeH="0" baseline="0" dirty="0">
              <a:ln>
                <a:noFill/>
              </a:ln>
              <a:solidFill>
                <a:srgbClr val="0033CC"/>
              </a:solidFill>
              <a:effectLst/>
              <a:latin typeface="Arial" panose="020B0604020202020204" pitchFamily="34" charset="0"/>
            </a:endParaRPr>
          </a:p>
        </p:txBody>
      </p:sp>
    </p:spTree>
    <p:extLst>
      <p:ext uri="{BB962C8B-B14F-4D97-AF65-F5344CB8AC3E}">
        <p14:creationId xmlns="" xmlns:p14="http://schemas.microsoft.com/office/powerpoint/2010/main" val="3280048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F5F5F"/>
        </a:solidFill>
        <a:effectLst/>
      </p:bgPr>
    </p:bg>
    <p:spTree>
      <p:nvGrpSpPr>
        <p:cNvPr id="1" name=""/>
        <p:cNvGrpSpPr/>
        <p:nvPr/>
      </p:nvGrpSpPr>
      <p:grpSpPr>
        <a:xfrm>
          <a:off x="0" y="0"/>
          <a:ext cx="0" cy="0"/>
          <a:chOff x="0" y="0"/>
          <a:chExt cx="0" cy="0"/>
        </a:xfrm>
      </p:grpSpPr>
      <p:pic>
        <p:nvPicPr>
          <p:cNvPr id="41986" name="Picture 4" descr="7"/>
          <p:cNvPicPr>
            <a:picLocks noChangeAspect="1" noChangeArrowheads="1"/>
          </p:cNvPicPr>
          <p:nvPr/>
        </p:nvPicPr>
        <p:blipFill>
          <a:blip r:embed="rId2" cstate="print"/>
          <a:srcRect/>
          <a:stretch>
            <a:fillRect/>
          </a:stretch>
        </p:blipFill>
        <p:spPr bwMode="auto">
          <a:xfrm>
            <a:off x="0" y="2782888"/>
            <a:ext cx="4876800" cy="4075112"/>
          </a:xfrm>
          <a:prstGeom prst="rect">
            <a:avLst/>
          </a:prstGeom>
          <a:noFill/>
          <a:ln w="9525">
            <a:noFill/>
            <a:miter lim="800000"/>
            <a:headEnd/>
            <a:tailEnd/>
          </a:ln>
        </p:spPr>
      </p:pic>
      <p:sp>
        <p:nvSpPr>
          <p:cNvPr id="9219" name="Rectangle 2"/>
          <p:cNvSpPr>
            <a:spLocks noChangeArrowheads="1"/>
          </p:cNvSpPr>
          <p:nvPr/>
        </p:nvSpPr>
        <p:spPr bwMode="auto">
          <a:xfrm>
            <a:off x="0" y="0"/>
            <a:ext cx="9144000" cy="2838450"/>
          </a:xfrm>
          <a:prstGeom prst="rect">
            <a:avLst/>
          </a:prstGeom>
          <a:noFill/>
          <a:ln w="9525">
            <a:noFill/>
            <a:miter lim="800000"/>
            <a:headEnd/>
            <a:tailEnd/>
          </a:ln>
        </p:spPr>
        <p:txBody>
          <a:bodyPr>
            <a:spAutoFit/>
          </a:bodyPr>
          <a:lstStyle/>
          <a:p>
            <a:pPr>
              <a:defRPr/>
            </a:pP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development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neurosurgery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beginning</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XX </a:t>
            </a:r>
            <a:r>
              <a:rPr lang="ru-RU" sz="1800" b="1" dirty="0" err="1">
                <a:solidFill>
                  <a:srgbClr val="FFFF00"/>
                </a:solidFill>
                <a:effectLst>
                  <a:outerShdw blurRad="38100" dist="38100" dir="2700000" algn="tl">
                    <a:srgbClr val="000000"/>
                  </a:outerShdw>
                </a:effectLst>
              </a:rPr>
              <a:t>century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closely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associated</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with</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activities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major</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American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scientist</a:t>
            </a:r>
            <a:r>
              <a:rPr lang="ru-RU" sz="1800" b="1" dirty="0">
                <a:solidFill>
                  <a:srgbClr val="FFFF00"/>
                </a:solidFill>
                <a:effectLst>
                  <a:outerShdw blurRad="38100" dist="38100" dir="2700000" algn="tl">
                    <a:srgbClr val="000000"/>
                  </a:outerShdw>
                </a:effectLst>
              </a:rPr>
              <a:t> </a:t>
            </a:r>
            <a:r>
              <a:rPr lang="ru-RU" sz="1800" b="1" dirty="0" err="1">
                <a:solidFill>
                  <a:srgbClr val="FF0000"/>
                </a:solidFill>
                <a:effectLst>
                  <a:outerShdw blurRad="38100" dist="38100" dir="2700000" algn="tl">
                    <a:srgbClr val="000000"/>
                  </a:outerShdw>
                </a:effectLst>
              </a:rPr>
              <a:t>Harvey</a:t>
            </a:r>
            <a:r>
              <a:rPr lang="ru-RU" sz="1800" b="1" dirty="0">
                <a:solidFill>
                  <a:srgbClr val="FF0000"/>
                </a:solidFill>
                <a:effectLst>
                  <a:outerShdw blurRad="38100" dist="38100" dir="2700000" algn="tl">
                    <a:srgbClr val="000000"/>
                  </a:outerShdw>
                </a:effectLst>
              </a:rPr>
              <a:t> </a:t>
            </a:r>
            <a:r>
              <a:rPr lang="ru-RU" sz="1800" b="1" dirty="0" err="1">
                <a:solidFill>
                  <a:srgbClr val="FF0000"/>
                </a:solidFill>
                <a:effectLst>
                  <a:outerShdw blurRad="38100" dist="38100" dir="2700000" algn="tl">
                    <a:srgbClr val="000000"/>
                  </a:outerShdw>
                </a:effectLst>
              </a:rPr>
              <a:t>Cushing</a:t>
            </a:r>
            <a:r>
              <a:rPr lang="ru-RU" sz="1800" b="1" dirty="0">
                <a:solidFill>
                  <a:srgbClr val="FFFF00"/>
                </a:solidFill>
                <a:effectLst>
                  <a:outerShdw blurRad="38100" dist="38100" dir="2700000" algn="tl">
                    <a:srgbClr val="000000"/>
                  </a:outerShdw>
                </a:effectLst>
              </a:rPr>
              <a:t> (1869-1939) - </a:t>
            </a:r>
            <a:r>
              <a:rPr lang="ru-RU" sz="1800" b="1" dirty="0" err="1">
                <a:solidFill>
                  <a:srgbClr val="FFFF00"/>
                </a:solidFill>
                <a:effectLst>
                  <a:outerShdw blurRad="38100" dist="38100" dir="2700000" algn="tl">
                    <a:srgbClr val="000000"/>
                  </a:outerShdw>
                </a:effectLst>
              </a:rPr>
              <a:t>one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founders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modern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neurosurgery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creator</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famous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school</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neurosurgeons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His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great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merit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is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development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rational</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methods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surgery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brain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and</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especially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methods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hemostasis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use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clips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electrocoagulation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direct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suction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from</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surgical</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wound</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which</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greatly</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expanded</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possibilities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treatment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neurosurgical</a:t>
            </a:r>
            <a:r>
              <a:rPr lang="en-US"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patients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Together</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with</a:t>
            </a:r>
            <a:r>
              <a:rPr lang="ru-RU" sz="1800" b="1" dirty="0">
                <a:solidFill>
                  <a:srgbClr val="FFFF00"/>
                </a:solidFill>
                <a:effectLst>
                  <a:outerShdw blurRad="38100" dist="38100" dir="2700000" algn="tl">
                    <a:srgbClr val="000000"/>
                  </a:outerShdw>
                </a:effectLst>
              </a:rPr>
              <a:t> </a:t>
            </a:r>
            <a:r>
              <a:rPr lang="ru-RU" sz="1800" b="1" dirty="0" err="1">
                <a:solidFill>
                  <a:srgbClr val="FF0000"/>
                </a:solidFill>
                <a:effectLst>
                  <a:outerShdw blurRad="38100" dist="38100" dir="2700000" algn="tl">
                    <a:srgbClr val="000000"/>
                  </a:outerShdw>
                </a:effectLst>
              </a:rPr>
              <a:t>P.Beyli</a:t>
            </a:r>
            <a:r>
              <a:rPr lang="ru-RU" sz="1800" b="1" dirty="0">
                <a:solidFill>
                  <a:srgbClr val="FF0000"/>
                </a:solidFill>
                <a:effectLst>
                  <a:outerShdw blurRad="38100" dist="38100" dir="2700000" algn="tl">
                    <a:srgbClr val="000000"/>
                  </a:outerShdw>
                </a:effectLst>
              </a:rPr>
              <a:t> </a:t>
            </a:r>
            <a:r>
              <a:rPr lang="ru-RU" sz="1800" b="1" dirty="0" err="1">
                <a:solidFill>
                  <a:srgbClr val="FF0000"/>
                </a:solidFill>
                <a:effectLst>
                  <a:outerShdw blurRad="38100" dist="38100" dir="2700000" algn="tl">
                    <a:srgbClr val="000000"/>
                  </a:outerShdw>
                </a:effectLst>
              </a:rPr>
              <a:t>H.Kushing</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developed</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classification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tumors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nervous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system</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which</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despite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its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subsequent</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amendments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is</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the</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foundation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of</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all</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modern</a:t>
            </a:r>
            <a:r>
              <a:rPr lang="ru-RU" sz="1800" b="1" dirty="0">
                <a:solidFill>
                  <a:srgbClr val="FFFF00"/>
                </a:solidFill>
                <a:effectLst>
                  <a:outerShdw blurRad="38100" dist="38100" dir="2700000" algn="tl">
                    <a:srgbClr val="000000"/>
                  </a:outerShdw>
                </a:effectLst>
              </a:rPr>
              <a:t> </a:t>
            </a:r>
            <a:r>
              <a:rPr lang="ru-RU" sz="1800" b="1" dirty="0" err="1">
                <a:solidFill>
                  <a:srgbClr val="FFFF00"/>
                </a:solidFill>
                <a:effectLst>
                  <a:outerShdw blurRad="38100" dist="38100" dir="2700000" algn="tl">
                    <a:srgbClr val="000000"/>
                  </a:outerShdw>
                </a:effectLst>
              </a:rPr>
              <a:t>classifications</a:t>
            </a:r>
            <a:endParaRPr lang="ru-RU" sz="1800" b="1" dirty="0">
              <a:solidFill>
                <a:srgbClr val="FFFF00"/>
              </a:solidFill>
              <a:effectLst>
                <a:outerShdw blurRad="38100" dist="38100" dir="2700000" algn="tl">
                  <a:srgbClr val="000000"/>
                </a:outerShdw>
              </a:effectLst>
            </a:endParaRPr>
          </a:p>
        </p:txBody>
      </p:sp>
      <p:pic>
        <p:nvPicPr>
          <p:cNvPr id="41988" name="Picture 5" descr="19"/>
          <p:cNvPicPr>
            <a:picLocks noChangeAspect="1" noChangeArrowheads="1"/>
          </p:cNvPicPr>
          <p:nvPr/>
        </p:nvPicPr>
        <p:blipFill>
          <a:blip r:embed="rId3" cstate="print"/>
          <a:srcRect/>
          <a:stretch>
            <a:fillRect/>
          </a:stretch>
        </p:blipFill>
        <p:spPr bwMode="auto">
          <a:xfrm>
            <a:off x="4800600" y="2554288"/>
            <a:ext cx="4343400" cy="430371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3010" name="Picture 10" descr="img_85"/>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914400"/>
            <a:ext cx="2009775" cy="2514600"/>
          </a:xfrm>
          <a:prstGeom prst="rect">
            <a:avLst/>
          </a:prstGeom>
          <a:noFill/>
          <a:ln w="9525">
            <a:noFill/>
            <a:miter lim="800000"/>
            <a:headEnd/>
            <a:tailEnd/>
          </a:ln>
        </p:spPr>
      </p:pic>
      <p:sp>
        <p:nvSpPr>
          <p:cNvPr id="43011" name="Rectangle 2"/>
          <p:cNvSpPr>
            <a:spLocks noChangeArrowheads="1"/>
          </p:cNvSpPr>
          <p:nvPr/>
        </p:nvSpPr>
        <p:spPr bwMode="auto">
          <a:xfrm>
            <a:off x="0" y="0"/>
            <a:ext cx="9144000" cy="915988"/>
          </a:xfrm>
          <a:prstGeom prst="rect">
            <a:avLst/>
          </a:prstGeom>
          <a:noFill/>
          <a:ln w="9525">
            <a:noFill/>
            <a:miter lim="800000"/>
            <a:headEnd/>
            <a:tailEnd/>
          </a:ln>
        </p:spPr>
        <p:txBody>
          <a:bodyPr>
            <a:spAutoFit/>
          </a:bodyPr>
          <a:lstStyle/>
          <a:p>
            <a:r>
              <a:rPr lang="ru-RU" altLang="ru-RU" sz="1800" b="1">
                <a:solidFill>
                  <a:srgbClr val="FFFF00"/>
                </a:solidFill>
              </a:rPr>
              <a:t>Developed diagnostic techniques in neurosurgery. This is suggested by the American neurosurgeon </a:t>
            </a:r>
            <a:r>
              <a:rPr lang="ru-RU" altLang="ru-RU" sz="1800" b="1">
                <a:solidFill>
                  <a:srgbClr val="FF0000"/>
                </a:solidFill>
              </a:rPr>
              <a:t>Walter Dandy</a:t>
            </a:r>
            <a:r>
              <a:rPr lang="ru-RU" altLang="ru-RU" sz="1800" b="1">
                <a:solidFill>
                  <a:srgbClr val="FFFF00"/>
                </a:solidFill>
              </a:rPr>
              <a:t> (1886-1946) </a:t>
            </a:r>
            <a:r>
              <a:rPr lang="ru-RU" altLang="ru-RU" sz="1800" b="1">
                <a:solidFill>
                  <a:srgbClr val="FF0000"/>
                </a:solidFill>
              </a:rPr>
              <a:t>ventrikulography, myelography</a:t>
            </a:r>
            <a:r>
              <a:rPr lang="ru-RU" altLang="ru-RU" sz="1800" b="1">
                <a:solidFill>
                  <a:srgbClr val="FFFF00"/>
                </a:solidFill>
              </a:rPr>
              <a:t> (1918), and then - </a:t>
            </a:r>
            <a:r>
              <a:rPr lang="ru-RU" altLang="ru-RU" sz="1800" b="1">
                <a:solidFill>
                  <a:srgbClr val="FF0000"/>
                </a:solidFill>
              </a:rPr>
              <a:t>pneumoencephalography</a:t>
            </a:r>
            <a:r>
              <a:rPr lang="ru-RU" altLang="ru-RU" sz="1800" b="1">
                <a:solidFill>
                  <a:srgbClr val="FFFF00"/>
                </a:solidFill>
              </a:rPr>
              <a:t> (1919)</a:t>
            </a:r>
            <a:r>
              <a:rPr lang="ru-RU" altLang="ru-RU" sz="1800">
                <a:solidFill>
                  <a:srgbClr val="FFFF00"/>
                </a:solidFill>
              </a:rPr>
              <a:t> </a:t>
            </a:r>
          </a:p>
        </p:txBody>
      </p:sp>
      <p:pic>
        <p:nvPicPr>
          <p:cNvPr id="43012" name="Picture 8" descr="ANd9GcQAOHzg8M_WVq-mz6DOeyfmp5wxpydmJ4OkCZM4X6QjQDieCV5F">
            <a:hlinkClick r:id="rId3"/>
          </p:cNvPr>
          <p:cNvPicPr>
            <a:picLocks noChangeAspect="1" noChangeArrowheads="1"/>
          </p:cNvPicPr>
          <p:nvPr/>
        </p:nvPicPr>
        <p:blipFill>
          <a:blip r:embed="rId4" cstate="print"/>
          <a:srcRect/>
          <a:stretch>
            <a:fillRect/>
          </a:stretch>
        </p:blipFill>
        <p:spPr bwMode="auto">
          <a:xfrm>
            <a:off x="2057400" y="914400"/>
            <a:ext cx="2320925" cy="2514600"/>
          </a:xfrm>
          <a:prstGeom prst="rect">
            <a:avLst/>
          </a:prstGeom>
          <a:noFill/>
          <a:ln w="9525">
            <a:noFill/>
            <a:miter lim="800000"/>
            <a:headEnd/>
            <a:tailEnd/>
          </a:ln>
        </p:spPr>
      </p:pic>
      <p:pic>
        <p:nvPicPr>
          <p:cNvPr id="43013" name="Picture 3"/>
          <p:cNvPicPr>
            <a:picLocks noChangeAspect="1" noChangeArrowheads="1"/>
          </p:cNvPicPr>
          <p:nvPr/>
        </p:nvPicPr>
        <p:blipFill>
          <a:blip r:embed="rId5" cstate="print"/>
          <a:srcRect/>
          <a:stretch>
            <a:fillRect/>
          </a:stretch>
        </p:blipFill>
        <p:spPr bwMode="auto">
          <a:xfrm>
            <a:off x="6591300" y="3657600"/>
            <a:ext cx="2552700" cy="3200400"/>
          </a:xfrm>
          <a:prstGeom prst="rect">
            <a:avLst/>
          </a:prstGeom>
          <a:noFill/>
          <a:ln w="9525">
            <a:noFill/>
            <a:miter lim="800000"/>
            <a:headEnd/>
            <a:tailEnd/>
          </a:ln>
        </p:spPr>
      </p:pic>
      <p:pic>
        <p:nvPicPr>
          <p:cNvPr id="43014" name="Picture 12" descr="img_88"/>
          <p:cNvPicPr>
            <a:picLocks noChangeAspect="1" noChangeArrowheads="1"/>
          </p:cNvPicPr>
          <p:nvPr/>
        </p:nvPicPr>
        <p:blipFill>
          <a:blip r:embed="rId6" cstate="screen">
            <a:extLst>
              <a:ext uri="{28A0092B-C50C-407E-A947-70E740481C1C}">
                <a14:useLocalDpi xmlns="" xmlns:a14="http://schemas.microsoft.com/office/drawing/2010/main"/>
              </a:ext>
            </a:extLst>
          </a:blip>
          <a:srcRect/>
          <a:stretch>
            <a:fillRect/>
          </a:stretch>
        </p:blipFill>
        <p:spPr bwMode="auto">
          <a:xfrm>
            <a:off x="0" y="3505200"/>
            <a:ext cx="2490788" cy="2743200"/>
          </a:xfrm>
          <a:prstGeom prst="rect">
            <a:avLst/>
          </a:prstGeom>
          <a:noFill/>
          <a:ln w="9525">
            <a:noFill/>
            <a:miter lim="800000"/>
            <a:headEnd/>
            <a:tailEnd/>
          </a:ln>
        </p:spPr>
      </p:pic>
      <p:pic>
        <p:nvPicPr>
          <p:cNvPr id="43015" name="Picture 14" descr="1403_1490760922"/>
          <p:cNvPicPr>
            <a:picLocks noChangeAspect="1" noChangeArrowheads="1"/>
          </p:cNvPicPr>
          <p:nvPr/>
        </p:nvPicPr>
        <p:blipFill>
          <a:blip r:embed="rId7" cstate="print"/>
          <a:srcRect/>
          <a:stretch>
            <a:fillRect/>
          </a:stretch>
        </p:blipFill>
        <p:spPr bwMode="auto">
          <a:xfrm>
            <a:off x="4419600" y="914400"/>
            <a:ext cx="3276600" cy="2524125"/>
          </a:xfrm>
          <a:prstGeom prst="rect">
            <a:avLst/>
          </a:prstGeom>
          <a:noFill/>
          <a:ln w="9525">
            <a:noFill/>
            <a:miter lim="800000"/>
            <a:headEnd/>
            <a:tailEnd/>
          </a:ln>
        </p:spPr>
      </p:pic>
      <p:pic>
        <p:nvPicPr>
          <p:cNvPr id="43016" name="Picture 16" descr="img_27"/>
          <p:cNvPicPr>
            <a:picLocks noChangeAspect="1" noChangeArrowheads="1"/>
          </p:cNvPicPr>
          <p:nvPr/>
        </p:nvPicPr>
        <p:blipFill>
          <a:blip r:embed="rId8" cstate="screen">
            <a:extLst>
              <a:ext uri="{28A0092B-C50C-407E-A947-70E740481C1C}">
                <a14:useLocalDpi xmlns="" xmlns:a14="http://schemas.microsoft.com/office/drawing/2010/main"/>
              </a:ext>
            </a:extLst>
          </a:blip>
          <a:srcRect/>
          <a:stretch>
            <a:fillRect/>
          </a:stretch>
        </p:blipFill>
        <p:spPr bwMode="auto">
          <a:xfrm>
            <a:off x="2563813" y="3505200"/>
            <a:ext cx="2159000" cy="3352800"/>
          </a:xfrm>
          <a:prstGeom prst="rect">
            <a:avLst/>
          </a:prstGeom>
          <a:noFill/>
          <a:ln w="9525">
            <a:noFill/>
            <a:miter lim="800000"/>
            <a:headEnd/>
            <a:tailEnd/>
          </a:ln>
        </p:spPr>
      </p:pic>
      <p:pic>
        <p:nvPicPr>
          <p:cNvPr id="43017" name="Picture 20" descr="Рис. в). Миелограмма при грыже межпозвоночного диска: стрелками указан дефект заполнения субарахноидального пространства рентгеноконтрастным веществом."/>
          <p:cNvPicPr>
            <a:picLocks noChangeAspect="1" noChangeArrowheads="1"/>
          </p:cNvPicPr>
          <p:nvPr/>
        </p:nvPicPr>
        <p:blipFill>
          <a:blip r:embed="rId9" cstate="screen">
            <a:extLst>
              <a:ext uri="{28A0092B-C50C-407E-A947-70E740481C1C}">
                <a14:useLocalDpi xmlns="" xmlns:a14="http://schemas.microsoft.com/office/drawing/2010/main"/>
              </a:ext>
            </a:extLst>
          </a:blip>
          <a:srcRect/>
          <a:stretch>
            <a:fillRect/>
          </a:stretch>
        </p:blipFill>
        <p:spPr bwMode="auto">
          <a:xfrm>
            <a:off x="4779963" y="3505200"/>
            <a:ext cx="1773237" cy="3352800"/>
          </a:xfrm>
          <a:prstGeom prst="rect">
            <a:avLst/>
          </a:prstGeom>
          <a:noFill/>
          <a:ln w="9525">
            <a:noFill/>
            <a:miter lim="800000"/>
            <a:headEnd/>
            <a:tailEnd/>
          </a:ln>
        </p:spPr>
      </p:pic>
      <p:pic>
        <p:nvPicPr>
          <p:cNvPr id="43018" name="Picture 22" descr="Рис. б). Миелограмма при экстрамедуллярной невриноме: стрелками указан дефект заполнения субарахноидального пространства рентгеноконтрастным веществом."/>
          <p:cNvPicPr>
            <a:picLocks noChangeAspect="1" noChangeArrowheads="1"/>
          </p:cNvPicPr>
          <p:nvPr/>
        </p:nvPicPr>
        <p:blipFill>
          <a:blip r:embed="rId10" cstate="screen">
            <a:extLst>
              <a:ext uri="{28A0092B-C50C-407E-A947-70E740481C1C}">
                <a14:useLocalDpi xmlns="" xmlns:a14="http://schemas.microsoft.com/office/drawing/2010/main"/>
              </a:ext>
            </a:extLst>
          </a:blip>
          <a:srcRect/>
          <a:stretch>
            <a:fillRect/>
          </a:stretch>
        </p:blipFill>
        <p:spPr bwMode="auto">
          <a:xfrm>
            <a:off x="7696200" y="914400"/>
            <a:ext cx="1409700" cy="2667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4034" name="Picture 11" descr="lobotomy"/>
          <p:cNvPicPr>
            <a:picLocks noChangeAspect="1" noChangeArrowheads="1"/>
          </p:cNvPicPr>
          <p:nvPr/>
        </p:nvPicPr>
        <p:blipFill>
          <a:blip r:embed="rId2" cstate="print"/>
          <a:srcRect/>
          <a:stretch>
            <a:fillRect/>
          </a:stretch>
        </p:blipFill>
        <p:spPr bwMode="auto">
          <a:xfrm>
            <a:off x="6705600" y="2965450"/>
            <a:ext cx="2438400" cy="1992313"/>
          </a:xfrm>
          <a:prstGeom prst="rect">
            <a:avLst/>
          </a:prstGeom>
          <a:noFill/>
          <a:ln w="9525">
            <a:noFill/>
            <a:miter lim="800000"/>
            <a:headEnd/>
            <a:tailEnd/>
          </a:ln>
        </p:spPr>
      </p:pic>
      <p:pic>
        <p:nvPicPr>
          <p:cNvPr id="44035" name="Picture 8"/>
          <p:cNvPicPr>
            <a:picLocks noChangeAspect="1" noChangeArrowheads="1"/>
          </p:cNvPicPr>
          <p:nvPr/>
        </p:nvPicPr>
        <p:blipFill>
          <a:blip r:embed="rId3" cstate="print"/>
          <a:srcRect/>
          <a:stretch>
            <a:fillRect/>
          </a:stretch>
        </p:blipFill>
        <p:spPr bwMode="auto">
          <a:xfrm>
            <a:off x="6400800" y="5386388"/>
            <a:ext cx="2743200" cy="1471612"/>
          </a:xfrm>
          <a:prstGeom prst="rect">
            <a:avLst/>
          </a:prstGeom>
          <a:noFill/>
          <a:ln w="9525">
            <a:noFill/>
            <a:miter lim="800000"/>
            <a:headEnd/>
            <a:tailEnd/>
          </a:ln>
        </p:spPr>
      </p:pic>
      <p:pic>
        <p:nvPicPr>
          <p:cNvPr id="44036" name="Picture 9" descr=" (400x340, 53Kb)"/>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4648200" y="0"/>
            <a:ext cx="2362200" cy="2008188"/>
          </a:xfrm>
          <a:prstGeom prst="rect">
            <a:avLst/>
          </a:prstGeom>
          <a:noFill/>
          <a:ln w="9525">
            <a:noFill/>
            <a:miter lim="800000"/>
            <a:headEnd/>
            <a:tailEnd/>
          </a:ln>
        </p:spPr>
      </p:pic>
      <p:pic>
        <p:nvPicPr>
          <p:cNvPr id="44037" name="Picture 4"/>
          <p:cNvPicPr>
            <a:picLocks noChangeAspect="1" noChangeArrowheads="1"/>
          </p:cNvPicPr>
          <p:nvPr/>
        </p:nvPicPr>
        <p:blipFill>
          <a:blip r:embed="rId5" cstate="print"/>
          <a:srcRect/>
          <a:stretch>
            <a:fillRect/>
          </a:stretch>
        </p:blipFill>
        <p:spPr bwMode="auto">
          <a:xfrm>
            <a:off x="7023100" y="0"/>
            <a:ext cx="2120900" cy="2971800"/>
          </a:xfrm>
          <a:prstGeom prst="rect">
            <a:avLst/>
          </a:prstGeom>
          <a:noFill/>
          <a:ln w="9525">
            <a:noFill/>
            <a:miter lim="800000"/>
            <a:headEnd/>
            <a:tailEnd/>
          </a:ln>
        </p:spPr>
      </p:pic>
      <p:pic>
        <p:nvPicPr>
          <p:cNvPr id="44038" name="Picture 13" descr="Image from Transorbital Lobotomy"/>
          <p:cNvPicPr>
            <a:picLocks noChangeAspect="1" noChangeArrowheads="1"/>
          </p:cNvPicPr>
          <p:nvPr/>
        </p:nvPicPr>
        <p:blipFill>
          <a:blip r:embed="rId6" cstate="print"/>
          <a:srcRect/>
          <a:stretch>
            <a:fillRect/>
          </a:stretch>
        </p:blipFill>
        <p:spPr bwMode="auto">
          <a:xfrm>
            <a:off x="4572000" y="1905000"/>
            <a:ext cx="2476500" cy="1866900"/>
          </a:xfrm>
          <a:prstGeom prst="rect">
            <a:avLst/>
          </a:prstGeom>
          <a:noFill/>
          <a:ln w="9525">
            <a:noFill/>
            <a:miter lim="800000"/>
            <a:headEnd/>
            <a:tailEnd/>
          </a:ln>
        </p:spPr>
      </p:pic>
      <p:pic>
        <p:nvPicPr>
          <p:cNvPr id="44039" name="Picture 15" descr="8fcad5c422645a994776def8244"/>
          <p:cNvPicPr>
            <a:picLocks noChangeAspect="1" noChangeArrowheads="1"/>
          </p:cNvPicPr>
          <p:nvPr/>
        </p:nvPicPr>
        <p:blipFill>
          <a:blip r:embed="rId7" cstate="screen">
            <a:extLst>
              <a:ext uri="{28A0092B-C50C-407E-A947-70E740481C1C}">
                <a14:useLocalDpi xmlns="" xmlns:a14="http://schemas.microsoft.com/office/drawing/2010/main"/>
              </a:ext>
            </a:extLst>
          </a:blip>
          <a:srcRect/>
          <a:stretch>
            <a:fillRect/>
          </a:stretch>
        </p:blipFill>
        <p:spPr bwMode="auto">
          <a:xfrm>
            <a:off x="4572000" y="3733800"/>
            <a:ext cx="2133600" cy="1365250"/>
          </a:xfrm>
          <a:prstGeom prst="rect">
            <a:avLst/>
          </a:prstGeom>
          <a:noFill/>
          <a:ln w="9525">
            <a:noFill/>
            <a:miter lim="800000"/>
            <a:headEnd/>
            <a:tailEnd/>
          </a:ln>
        </p:spPr>
      </p:pic>
      <p:pic>
        <p:nvPicPr>
          <p:cNvPr id="44040" name="Picture 9"/>
          <p:cNvPicPr>
            <a:picLocks noChangeAspect="1" noChangeArrowheads="1"/>
          </p:cNvPicPr>
          <p:nvPr/>
        </p:nvPicPr>
        <p:blipFill>
          <a:blip r:embed="rId8" cstate="screen">
            <a:extLst>
              <a:ext uri="{28A0092B-C50C-407E-A947-70E740481C1C}">
                <a14:useLocalDpi xmlns="" xmlns:a14="http://schemas.microsoft.com/office/drawing/2010/main"/>
              </a:ext>
            </a:extLst>
          </a:blip>
          <a:srcRect/>
          <a:stretch>
            <a:fillRect/>
          </a:stretch>
        </p:blipFill>
        <p:spPr bwMode="auto">
          <a:xfrm>
            <a:off x="6400800" y="4683125"/>
            <a:ext cx="2743200" cy="742950"/>
          </a:xfrm>
          <a:prstGeom prst="rect">
            <a:avLst/>
          </a:prstGeom>
          <a:noFill/>
          <a:ln w="9525">
            <a:noFill/>
            <a:miter lim="800000"/>
            <a:headEnd/>
            <a:tailEnd/>
          </a:ln>
        </p:spPr>
      </p:pic>
      <p:sp>
        <p:nvSpPr>
          <p:cNvPr id="44041" name="Rectangle 7"/>
          <p:cNvSpPr>
            <a:spLocks noChangeArrowheads="1"/>
          </p:cNvSpPr>
          <p:nvPr/>
        </p:nvSpPr>
        <p:spPr bwMode="auto">
          <a:xfrm>
            <a:off x="0" y="76200"/>
            <a:ext cx="4800600" cy="6492875"/>
          </a:xfrm>
          <a:prstGeom prst="rect">
            <a:avLst/>
          </a:prstGeom>
          <a:noFill/>
          <a:ln w="9525">
            <a:noFill/>
            <a:miter lim="800000"/>
            <a:headEnd/>
            <a:tailEnd/>
          </a:ln>
        </p:spPr>
        <p:txBody>
          <a:bodyPr>
            <a:spAutoFit/>
          </a:bodyPr>
          <a:lstStyle/>
          <a:p>
            <a:r>
              <a:rPr lang="ru-RU" altLang="ru-RU" sz="2000" b="1" dirty="0" err="1">
                <a:solidFill>
                  <a:srgbClr val="0033CC"/>
                </a:solidFill>
              </a:rPr>
              <a:t>From</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standpoint</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0033CC"/>
                </a:solidFill>
              </a:rPr>
              <a:t>modern</a:t>
            </a:r>
            <a:r>
              <a:rPr lang="ru-RU" altLang="ru-RU" sz="2000" b="1" dirty="0">
                <a:solidFill>
                  <a:srgbClr val="0033CC"/>
                </a:solidFill>
              </a:rPr>
              <a:t> </a:t>
            </a:r>
            <a:r>
              <a:rPr lang="ru-RU" altLang="ru-RU" sz="2000" b="1" dirty="0" err="1">
                <a:solidFill>
                  <a:srgbClr val="0033CC"/>
                </a:solidFill>
              </a:rPr>
              <a:t>neurosurgery</a:t>
            </a:r>
            <a:r>
              <a:rPr lang="ru-RU" altLang="ru-RU" sz="2000" b="1" dirty="0">
                <a:solidFill>
                  <a:srgbClr val="0033CC"/>
                </a:solidFill>
              </a:rPr>
              <a:t> </a:t>
            </a:r>
            <a:r>
              <a:rPr lang="ru-RU" altLang="ru-RU" sz="2000" b="1" dirty="0" err="1">
                <a:solidFill>
                  <a:srgbClr val="0033CC"/>
                </a:solidFill>
              </a:rPr>
              <a:t>even</a:t>
            </a:r>
            <a:r>
              <a:rPr lang="ru-RU" altLang="ru-RU" sz="2000" b="1" dirty="0">
                <a:solidFill>
                  <a:srgbClr val="0033CC"/>
                </a:solidFill>
              </a:rPr>
              <a:t> </a:t>
            </a:r>
            <a:r>
              <a:rPr lang="ru-RU" altLang="ru-RU" sz="2000" b="1" dirty="0" err="1">
                <a:solidFill>
                  <a:srgbClr val="0033CC"/>
                </a:solidFill>
              </a:rPr>
              <a:t>more</a:t>
            </a:r>
            <a:r>
              <a:rPr lang="ru-RU" altLang="ru-RU" sz="2000" b="1" dirty="0">
                <a:solidFill>
                  <a:srgbClr val="0033CC"/>
                </a:solidFill>
              </a:rPr>
              <a:t> </a:t>
            </a:r>
            <a:r>
              <a:rPr lang="ru-RU" altLang="ru-RU" sz="2000" b="1" dirty="0" err="1">
                <a:solidFill>
                  <a:srgbClr val="0033CC"/>
                </a:solidFill>
              </a:rPr>
              <a:t>important</a:t>
            </a:r>
            <a:r>
              <a:rPr lang="ru-RU" altLang="ru-RU" sz="2000" b="1" dirty="0">
                <a:solidFill>
                  <a:srgbClr val="0033CC"/>
                </a:solidFill>
              </a:rPr>
              <a:t> </a:t>
            </a:r>
            <a:r>
              <a:rPr lang="ru-RU" altLang="ru-RU" sz="2000" b="1" dirty="0" err="1">
                <a:solidFill>
                  <a:srgbClr val="0033CC"/>
                </a:solidFill>
              </a:rPr>
              <a:t>was</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method</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FF0000"/>
                </a:solidFill>
              </a:rPr>
              <a:t>cerebral</a:t>
            </a:r>
            <a:r>
              <a:rPr lang="ru-RU" altLang="ru-RU" sz="2000" b="1" dirty="0">
                <a:solidFill>
                  <a:srgbClr val="FF0000"/>
                </a:solidFill>
              </a:rPr>
              <a:t> </a:t>
            </a:r>
            <a:r>
              <a:rPr lang="ru-RU" altLang="ru-RU" sz="2000" b="1" dirty="0" err="1">
                <a:solidFill>
                  <a:srgbClr val="FF0000"/>
                </a:solidFill>
              </a:rPr>
              <a:t>angiography</a:t>
            </a:r>
            <a:r>
              <a:rPr lang="ru-RU" altLang="ru-RU" sz="2000" b="1" dirty="0"/>
              <a:t>,</a:t>
            </a:r>
            <a:r>
              <a:rPr lang="ru-RU" altLang="ru-RU" sz="2000" b="1" dirty="0">
                <a:solidFill>
                  <a:srgbClr val="0033CC"/>
                </a:solidFill>
              </a:rPr>
              <a:t> </a:t>
            </a:r>
            <a:r>
              <a:rPr lang="ru-RU" altLang="ru-RU" sz="2000" b="1" dirty="0" err="1">
                <a:solidFill>
                  <a:srgbClr val="0033CC"/>
                </a:solidFill>
              </a:rPr>
              <a:t>which</a:t>
            </a:r>
            <a:r>
              <a:rPr lang="ru-RU" altLang="ru-RU" sz="2000" b="1" dirty="0">
                <a:solidFill>
                  <a:srgbClr val="0033CC"/>
                </a:solidFill>
              </a:rPr>
              <a:t> </a:t>
            </a:r>
            <a:r>
              <a:rPr lang="ru-RU" altLang="ru-RU" sz="2000" b="1" dirty="0" err="1">
                <a:solidFill>
                  <a:srgbClr val="0033CC"/>
                </a:solidFill>
              </a:rPr>
              <a:t>was</a:t>
            </a:r>
            <a:r>
              <a:rPr lang="ru-RU" altLang="ru-RU" sz="2000" b="1" dirty="0">
                <a:solidFill>
                  <a:srgbClr val="0033CC"/>
                </a:solidFill>
              </a:rPr>
              <a:t> </a:t>
            </a:r>
            <a:r>
              <a:rPr lang="ru-RU" altLang="ru-RU" sz="2000" b="1" dirty="0" err="1">
                <a:solidFill>
                  <a:srgbClr val="0033CC"/>
                </a:solidFill>
              </a:rPr>
              <a:t>first</a:t>
            </a:r>
            <a:r>
              <a:rPr lang="ru-RU" altLang="ru-RU" sz="2000" b="1" dirty="0">
                <a:solidFill>
                  <a:srgbClr val="0033CC"/>
                </a:solidFill>
              </a:rPr>
              <a:t> </a:t>
            </a:r>
            <a:r>
              <a:rPr lang="ru-RU" altLang="ru-RU" sz="2000" b="1" dirty="0" err="1">
                <a:solidFill>
                  <a:srgbClr val="0033CC"/>
                </a:solidFill>
              </a:rPr>
              <a:t>developed</a:t>
            </a:r>
            <a:r>
              <a:rPr lang="ru-RU" altLang="ru-RU" sz="2000" b="1" dirty="0">
                <a:solidFill>
                  <a:srgbClr val="0033CC"/>
                </a:solidFill>
              </a:rPr>
              <a:t> </a:t>
            </a:r>
            <a:r>
              <a:rPr lang="ru-RU" altLang="ru-RU" sz="2000" b="1" dirty="0" err="1">
                <a:solidFill>
                  <a:srgbClr val="0033CC"/>
                </a:solidFill>
              </a:rPr>
              <a:t>and</a:t>
            </a:r>
            <a:r>
              <a:rPr lang="ru-RU" altLang="ru-RU" sz="2000" b="1" dirty="0">
                <a:solidFill>
                  <a:srgbClr val="0033CC"/>
                </a:solidFill>
              </a:rPr>
              <a:t> </a:t>
            </a:r>
            <a:r>
              <a:rPr lang="ru-RU" altLang="ru-RU" sz="2000" b="1" dirty="0" err="1">
                <a:solidFill>
                  <a:srgbClr val="0033CC"/>
                </a:solidFill>
              </a:rPr>
              <a:t>applied</a:t>
            </a:r>
            <a:r>
              <a:rPr lang="ru-RU" altLang="ru-RU" sz="2000" b="1" dirty="0">
                <a:solidFill>
                  <a:srgbClr val="0033CC"/>
                </a:solidFill>
              </a:rPr>
              <a:t> </a:t>
            </a:r>
            <a:r>
              <a:rPr lang="ru-RU" altLang="ru-RU" sz="2000" b="1" dirty="0" err="1">
                <a:solidFill>
                  <a:srgbClr val="0033CC"/>
                </a:solidFill>
              </a:rPr>
              <a:t>in</a:t>
            </a:r>
            <a:r>
              <a:rPr lang="ru-RU" altLang="ru-RU" sz="2000" b="1" dirty="0">
                <a:solidFill>
                  <a:srgbClr val="0033CC"/>
                </a:solidFill>
              </a:rPr>
              <a:t> </a:t>
            </a:r>
            <a:r>
              <a:rPr lang="ru-RU" altLang="ru-RU" sz="2000" b="1" dirty="0" err="1">
                <a:solidFill>
                  <a:srgbClr val="0033CC"/>
                </a:solidFill>
              </a:rPr>
              <a:t>practice</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Portuguese</a:t>
            </a:r>
            <a:r>
              <a:rPr lang="ru-RU" altLang="ru-RU" sz="2000" b="1" dirty="0">
                <a:solidFill>
                  <a:srgbClr val="0033CC"/>
                </a:solidFill>
              </a:rPr>
              <a:t> </a:t>
            </a:r>
            <a:r>
              <a:rPr lang="ru-RU" altLang="ru-RU" sz="2000" b="1" dirty="0" err="1">
                <a:solidFill>
                  <a:srgbClr val="0033CC"/>
                </a:solidFill>
              </a:rPr>
              <a:t>neurologist</a:t>
            </a:r>
            <a:r>
              <a:rPr lang="ru-RU" altLang="ru-RU" sz="2000" b="1" dirty="0">
                <a:solidFill>
                  <a:srgbClr val="0033CC"/>
                </a:solidFill>
              </a:rPr>
              <a:t> </a:t>
            </a:r>
            <a:r>
              <a:rPr lang="ru-RU" altLang="ru-RU" sz="2000" b="1" dirty="0" err="1">
                <a:solidFill>
                  <a:srgbClr val="FF0000"/>
                </a:solidFill>
              </a:rPr>
              <a:t>Egas</a:t>
            </a:r>
            <a:r>
              <a:rPr lang="ru-RU" altLang="ru-RU" sz="2000" b="1" dirty="0">
                <a:solidFill>
                  <a:srgbClr val="FF0000"/>
                </a:solidFill>
              </a:rPr>
              <a:t> </a:t>
            </a:r>
            <a:r>
              <a:rPr lang="ru-RU" altLang="ru-RU" sz="2000" b="1" dirty="0" err="1">
                <a:solidFill>
                  <a:srgbClr val="FF0000"/>
                </a:solidFill>
              </a:rPr>
              <a:t>Monish</a:t>
            </a:r>
            <a:r>
              <a:rPr lang="ru-RU" altLang="ru-RU" sz="2000" b="1" dirty="0"/>
              <a:t> </a:t>
            </a:r>
            <a:r>
              <a:rPr lang="ru-RU" altLang="ru-RU" sz="2000" b="1" dirty="0" err="1">
                <a:solidFill>
                  <a:srgbClr val="0033CC"/>
                </a:solidFill>
              </a:rPr>
              <a:t>and</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neurosurgeon</a:t>
            </a:r>
            <a:r>
              <a:rPr lang="ru-RU" altLang="ru-RU" sz="2000" b="1" dirty="0">
                <a:solidFill>
                  <a:srgbClr val="0033CC"/>
                </a:solidFill>
              </a:rPr>
              <a:t> </a:t>
            </a:r>
            <a:r>
              <a:rPr lang="ru-RU" altLang="ru-RU" sz="2000" b="1" dirty="0" err="1">
                <a:solidFill>
                  <a:srgbClr val="0033CC"/>
                </a:solidFill>
              </a:rPr>
              <a:t>in</a:t>
            </a:r>
            <a:r>
              <a:rPr lang="ru-RU" altLang="ru-RU" sz="2000" b="1" dirty="0">
                <a:solidFill>
                  <a:srgbClr val="0033CC"/>
                </a:solidFill>
              </a:rPr>
              <a:t> </a:t>
            </a:r>
            <a:r>
              <a:rPr lang="ru-RU" altLang="ru-RU" sz="2000" b="1" dirty="0">
                <a:solidFill>
                  <a:srgbClr val="FF0000"/>
                </a:solidFill>
              </a:rPr>
              <a:t>1927</a:t>
            </a:r>
            <a:r>
              <a:rPr lang="ru-RU" altLang="ru-RU" sz="2000" b="1" dirty="0"/>
              <a:t>. </a:t>
            </a:r>
            <a:r>
              <a:rPr lang="ru-RU" altLang="ru-RU" sz="2000" b="1" dirty="0" err="1">
                <a:solidFill>
                  <a:srgbClr val="0033CC"/>
                </a:solidFill>
              </a:rPr>
              <a:t>Diagnostic</a:t>
            </a:r>
            <a:r>
              <a:rPr lang="ru-RU" altLang="ru-RU" sz="2000" b="1" dirty="0">
                <a:solidFill>
                  <a:srgbClr val="0033CC"/>
                </a:solidFill>
              </a:rPr>
              <a:t> </a:t>
            </a:r>
            <a:r>
              <a:rPr lang="ru-RU" altLang="ru-RU" sz="2000" b="1" dirty="0" err="1">
                <a:solidFill>
                  <a:srgbClr val="0033CC"/>
                </a:solidFill>
              </a:rPr>
              <a:t>value</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0033CC"/>
                </a:solidFill>
              </a:rPr>
              <a:t>cerebral</a:t>
            </a:r>
            <a:r>
              <a:rPr lang="ru-RU" altLang="ru-RU" sz="2000" b="1" dirty="0">
                <a:solidFill>
                  <a:srgbClr val="0033CC"/>
                </a:solidFill>
              </a:rPr>
              <a:t> </a:t>
            </a:r>
            <a:r>
              <a:rPr lang="ru-RU" altLang="ru-RU" sz="2000" b="1" dirty="0" err="1">
                <a:solidFill>
                  <a:srgbClr val="0033CC"/>
                </a:solidFill>
              </a:rPr>
              <a:t>and</a:t>
            </a:r>
            <a:r>
              <a:rPr lang="ru-RU" altLang="ru-RU" sz="2000" b="1" dirty="0">
                <a:solidFill>
                  <a:srgbClr val="0033CC"/>
                </a:solidFill>
              </a:rPr>
              <a:t> </a:t>
            </a:r>
            <a:r>
              <a:rPr lang="ru-RU" altLang="ru-RU" sz="2000" b="1" dirty="0" err="1">
                <a:solidFill>
                  <a:srgbClr val="0033CC"/>
                </a:solidFill>
              </a:rPr>
              <a:t>spinal</a:t>
            </a:r>
            <a:r>
              <a:rPr lang="ru-RU" altLang="ru-RU" sz="2000" b="1" dirty="0">
                <a:solidFill>
                  <a:srgbClr val="0033CC"/>
                </a:solidFill>
              </a:rPr>
              <a:t> </a:t>
            </a:r>
            <a:r>
              <a:rPr lang="ru-RU" altLang="ru-RU" sz="2000" b="1" dirty="0" err="1">
                <a:solidFill>
                  <a:srgbClr val="0033CC"/>
                </a:solidFill>
              </a:rPr>
              <a:t>angiography</a:t>
            </a:r>
            <a:r>
              <a:rPr lang="ru-RU" altLang="ru-RU" sz="2000" b="1" dirty="0">
                <a:solidFill>
                  <a:srgbClr val="0033CC"/>
                </a:solidFill>
              </a:rPr>
              <a:t> </a:t>
            </a:r>
            <a:r>
              <a:rPr lang="ru-RU" altLang="ru-RU" sz="2000" b="1" dirty="0" err="1">
                <a:solidFill>
                  <a:srgbClr val="0033CC"/>
                </a:solidFill>
              </a:rPr>
              <a:t>increased</a:t>
            </a:r>
            <a:r>
              <a:rPr lang="ru-RU" altLang="ru-RU" sz="2000" b="1" dirty="0">
                <a:solidFill>
                  <a:srgbClr val="0033CC"/>
                </a:solidFill>
              </a:rPr>
              <a:t>, </a:t>
            </a:r>
            <a:r>
              <a:rPr lang="ru-RU" altLang="ru-RU" sz="2000" b="1" dirty="0" err="1">
                <a:solidFill>
                  <a:srgbClr val="0033CC"/>
                </a:solidFill>
              </a:rPr>
              <a:t>and</a:t>
            </a:r>
            <a:r>
              <a:rPr lang="ru-RU" altLang="ru-RU" sz="2000" b="1" dirty="0">
                <a:solidFill>
                  <a:srgbClr val="0033CC"/>
                </a:solidFill>
              </a:rPr>
              <a:t> </a:t>
            </a:r>
            <a:r>
              <a:rPr lang="ru-RU" altLang="ru-RU" sz="2000" b="1" dirty="0" err="1">
                <a:solidFill>
                  <a:srgbClr val="0033CC"/>
                </a:solidFill>
              </a:rPr>
              <a:t>now</a:t>
            </a:r>
            <a:r>
              <a:rPr lang="ru-RU" altLang="ru-RU" sz="2000" b="1" dirty="0">
                <a:solidFill>
                  <a:srgbClr val="0033CC"/>
                </a:solidFill>
              </a:rPr>
              <a:t> </a:t>
            </a:r>
            <a:r>
              <a:rPr lang="ru-RU" altLang="ru-RU" sz="2000" b="1" dirty="0" err="1">
                <a:solidFill>
                  <a:srgbClr val="0033CC"/>
                </a:solidFill>
              </a:rPr>
              <a:t>it</a:t>
            </a:r>
            <a:r>
              <a:rPr lang="ru-RU" altLang="ru-RU" sz="2000" b="1" dirty="0">
                <a:solidFill>
                  <a:srgbClr val="0033CC"/>
                </a:solidFill>
              </a:rPr>
              <a:t> </a:t>
            </a:r>
            <a:r>
              <a:rPr lang="ru-RU" altLang="ru-RU" sz="2000" b="1" dirty="0" err="1">
                <a:solidFill>
                  <a:srgbClr val="0033CC"/>
                </a:solidFill>
              </a:rPr>
              <a:t>is</a:t>
            </a:r>
            <a:r>
              <a:rPr lang="ru-RU" altLang="ru-RU" sz="2000" b="1" dirty="0">
                <a:solidFill>
                  <a:srgbClr val="0033CC"/>
                </a:solidFill>
              </a:rPr>
              <a:t> </a:t>
            </a:r>
            <a:r>
              <a:rPr lang="ru-RU" altLang="ru-RU" sz="2000" b="1" dirty="0" err="1">
                <a:solidFill>
                  <a:srgbClr val="0033CC"/>
                </a:solidFill>
              </a:rPr>
              <a:t>one</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most</a:t>
            </a:r>
            <a:r>
              <a:rPr lang="ru-RU" altLang="ru-RU" sz="2000" b="1" dirty="0">
                <a:solidFill>
                  <a:srgbClr val="0033CC"/>
                </a:solidFill>
              </a:rPr>
              <a:t> </a:t>
            </a:r>
            <a:r>
              <a:rPr lang="ru-RU" altLang="ru-RU" sz="2000" b="1" dirty="0" err="1">
                <a:solidFill>
                  <a:srgbClr val="0033CC"/>
                </a:solidFill>
              </a:rPr>
              <a:t>informative</a:t>
            </a:r>
            <a:r>
              <a:rPr lang="ru-RU" altLang="ru-RU" sz="2000" b="1" dirty="0">
                <a:solidFill>
                  <a:srgbClr val="0033CC"/>
                </a:solidFill>
              </a:rPr>
              <a:t> </a:t>
            </a:r>
            <a:r>
              <a:rPr lang="ru-RU" altLang="ru-RU" sz="2000" b="1" dirty="0" err="1">
                <a:solidFill>
                  <a:srgbClr val="0033CC"/>
                </a:solidFill>
              </a:rPr>
              <a:t>methods</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0033CC"/>
                </a:solidFill>
              </a:rPr>
              <a:t>auxiliary</a:t>
            </a:r>
            <a:r>
              <a:rPr lang="ru-RU" altLang="ru-RU" sz="2000" b="1" dirty="0">
                <a:solidFill>
                  <a:srgbClr val="0033CC"/>
                </a:solidFill>
              </a:rPr>
              <a:t> </a:t>
            </a:r>
            <a:r>
              <a:rPr lang="ru-RU" altLang="ru-RU" sz="2000" b="1" dirty="0" err="1">
                <a:solidFill>
                  <a:srgbClr val="0033CC"/>
                </a:solidFill>
              </a:rPr>
              <a:t>neurosurgical</a:t>
            </a:r>
            <a:r>
              <a:rPr lang="ru-RU" altLang="ru-RU" sz="2000" b="1" dirty="0">
                <a:solidFill>
                  <a:srgbClr val="0033CC"/>
                </a:solidFill>
              </a:rPr>
              <a:t> </a:t>
            </a:r>
            <a:r>
              <a:rPr lang="en-US" altLang="ru-RU" sz="2000" b="1" dirty="0">
                <a:solidFill>
                  <a:srgbClr val="0033CC"/>
                </a:solidFill>
              </a:rPr>
              <a:t>investigation</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second</a:t>
            </a:r>
            <a:r>
              <a:rPr lang="ru-RU" altLang="ru-RU" sz="2000" b="1" dirty="0">
                <a:solidFill>
                  <a:srgbClr val="0033CC"/>
                </a:solidFill>
              </a:rPr>
              <a:t> </a:t>
            </a:r>
            <a:r>
              <a:rPr lang="ru-RU" altLang="ru-RU" sz="2000" b="1" dirty="0" err="1">
                <a:solidFill>
                  <a:srgbClr val="0033CC"/>
                </a:solidFill>
              </a:rPr>
              <a:t>important</a:t>
            </a:r>
            <a:r>
              <a:rPr lang="ru-RU" altLang="ru-RU" sz="2000" b="1" dirty="0">
                <a:solidFill>
                  <a:srgbClr val="0033CC"/>
                </a:solidFill>
              </a:rPr>
              <a:t> </a:t>
            </a:r>
            <a:r>
              <a:rPr lang="ru-RU" altLang="ru-RU" sz="2000" b="1" dirty="0" err="1">
                <a:solidFill>
                  <a:srgbClr val="0033CC"/>
                </a:solidFill>
              </a:rPr>
              <a:t>contribution</a:t>
            </a:r>
            <a:r>
              <a:rPr lang="ru-RU" altLang="ru-RU" sz="2000" b="1" dirty="0">
                <a:solidFill>
                  <a:srgbClr val="0033CC"/>
                </a:solidFill>
              </a:rPr>
              <a:t> </a:t>
            </a:r>
            <a:r>
              <a:rPr lang="ru-RU" altLang="ru-RU" sz="2000" b="1" dirty="0" err="1">
                <a:solidFill>
                  <a:srgbClr val="0033CC"/>
                </a:solidFill>
              </a:rPr>
              <a:t>to</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development</a:t>
            </a:r>
            <a:r>
              <a:rPr lang="ru-RU" altLang="ru-RU" sz="2000" b="1" dirty="0">
                <a:solidFill>
                  <a:srgbClr val="0033CC"/>
                </a:solidFill>
              </a:rPr>
              <a:t> </a:t>
            </a:r>
            <a:r>
              <a:rPr lang="ru-RU" altLang="ru-RU" sz="2000" b="1" dirty="0" err="1">
                <a:solidFill>
                  <a:srgbClr val="0033CC"/>
                </a:solidFill>
              </a:rPr>
              <a:t>of</a:t>
            </a:r>
            <a:r>
              <a:rPr lang="ru-RU" altLang="ru-RU" sz="2000" b="1" dirty="0">
                <a:solidFill>
                  <a:srgbClr val="0033CC"/>
                </a:solidFill>
              </a:rPr>
              <a:t> </a:t>
            </a:r>
            <a:r>
              <a:rPr lang="ru-RU" altLang="ru-RU" sz="2000" b="1" dirty="0" err="1">
                <a:solidFill>
                  <a:srgbClr val="0033CC"/>
                </a:solidFill>
              </a:rPr>
              <a:t>neurosurgery</a:t>
            </a:r>
            <a:r>
              <a:rPr lang="ru-RU" altLang="ru-RU" sz="2000" b="1" dirty="0">
                <a:solidFill>
                  <a:srgbClr val="0033CC"/>
                </a:solidFill>
              </a:rPr>
              <a:t> </a:t>
            </a:r>
            <a:r>
              <a:rPr lang="ru-RU" altLang="ru-RU" sz="2000" b="1" dirty="0" err="1">
                <a:solidFill>
                  <a:srgbClr val="0033CC"/>
                </a:solidFill>
              </a:rPr>
              <a:t>was</a:t>
            </a:r>
            <a:r>
              <a:rPr lang="en-US" altLang="ru-RU" sz="2000" b="1" dirty="0">
                <a:solidFill>
                  <a:srgbClr val="0033CC"/>
                </a:solidFill>
              </a:rPr>
              <a:t> </a:t>
            </a:r>
            <a:r>
              <a:rPr lang="ru-RU" altLang="ru-RU" sz="2000" b="1" dirty="0" err="1">
                <a:solidFill>
                  <a:srgbClr val="0033CC"/>
                </a:solidFill>
              </a:rPr>
              <a:t>lobotomy</a:t>
            </a:r>
            <a:r>
              <a:rPr lang="ru-RU" altLang="ru-RU" sz="2000" b="1" dirty="0">
                <a:solidFill>
                  <a:srgbClr val="0033CC"/>
                </a:solidFill>
              </a:rPr>
              <a:t> </a:t>
            </a:r>
            <a:r>
              <a:rPr lang="ru-RU" altLang="ru-RU" sz="2000" b="1" dirty="0" err="1">
                <a:solidFill>
                  <a:srgbClr val="0033CC"/>
                </a:solidFill>
              </a:rPr>
              <a:t>offered</a:t>
            </a:r>
            <a:r>
              <a:rPr lang="en-US" altLang="ru-RU" sz="2000" b="1" dirty="0">
                <a:solidFill>
                  <a:srgbClr val="0033CC"/>
                </a:solidFill>
              </a:rPr>
              <a:t> by </a:t>
            </a:r>
            <a:r>
              <a:rPr lang="ru-RU" altLang="ru-RU" sz="2000" b="1" dirty="0" err="1">
                <a:solidFill>
                  <a:srgbClr val="0033CC"/>
                </a:solidFill>
              </a:rPr>
              <a:t>E.Monish</a:t>
            </a:r>
            <a:r>
              <a:rPr lang="ru-RU" altLang="ru-RU" sz="2000" b="1" dirty="0">
                <a:solidFill>
                  <a:srgbClr val="0033CC"/>
                </a:solidFill>
              </a:rPr>
              <a:t> </a:t>
            </a:r>
            <a:r>
              <a:rPr lang="ru-RU" altLang="ru-RU" sz="2000" b="1" dirty="0" err="1">
                <a:solidFill>
                  <a:srgbClr val="0033CC"/>
                </a:solidFill>
              </a:rPr>
              <a:t>in</a:t>
            </a:r>
            <a:r>
              <a:rPr lang="ru-RU" altLang="ru-RU" sz="2000" b="1" dirty="0">
                <a:solidFill>
                  <a:srgbClr val="0033CC"/>
                </a:solidFill>
              </a:rPr>
              <a:t> </a:t>
            </a:r>
            <a:r>
              <a:rPr lang="ru-RU" altLang="ru-RU" sz="2000" b="1" dirty="0">
                <a:solidFill>
                  <a:srgbClr val="FF0000"/>
                </a:solidFill>
              </a:rPr>
              <a:t>1935</a:t>
            </a:r>
            <a:r>
              <a:rPr lang="en-US" altLang="ru-RU" sz="2000" b="1" dirty="0">
                <a:solidFill>
                  <a:srgbClr val="FF0000"/>
                </a:solidFill>
              </a:rPr>
              <a:t> </a:t>
            </a:r>
            <a:r>
              <a:rPr lang="en-US" altLang="ru-RU" sz="2000" b="1" dirty="0">
                <a:solidFill>
                  <a:srgbClr val="0033CC"/>
                </a:solidFill>
              </a:rPr>
              <a:t>for</a:t>
            </a:r>
            <a:r>
              <a:rPr lang="ru-RU" altLang="ru-RU" sz="2000" b="1" dirty="0">
                <a:solidFill>
                  <a:srgbClr val="0033CC"/>
                </a:solidFill>
              </a:rPr>
              <a:t> </a:t>
            </a:r>
            <a:r>
              <a:rPr lang="ru-RU" altLang="ru-RU" sz="2000" b="1" dirty="0" err="1">
                <a:solidFill>
                  <a:srgbClr val="0033CC"/>
                </a:solidFill>
              </a:rPr>
              <a:t>patients</a:t>
            </a:r>
            <a:r>
              <a:rPr lang="ru-RU" altLang="ru-RU" sz="2000" b="1" dirty="0">
                <a:solidFill>
                  <a:srgbClr val="0033CC"/>
                </a:solidFill>
              </a:rPr>
              <a:t> </a:t>
            </a:r>
            <a:r>
              <a:rPr lang="ru-RU" altLang="ru-RU" sz="2000" b="1" dirty="0" err="1">
                <a:solidFill>
                  <a:srgbClr val="0033CC"/>
                </a:solidFill>
              </a:rPr>
              <a:t>with</a:t>
            </a:r>
            <a:r>
              <a:rPr lang="ru-RU" altLang="ru-RU" sz="2000" b="1" dirty="0">
                <a:solidFill>
                  <a:srgbClr val="0033CC"/>
                </a:solidFill>
              </a:rPr>
              <a:t> </a:t>
            </a:r>
            <a:r>
              <a:rPr lang="ru-RU" altLang="ru-RU" sz="2000" b="1" dirty="0" err="1">
                <a:solidFill>
                  <a:srgbClr val="0033CC"/>
                </a:solidFill>
              </a:rPr>
              <a:t>various</a:t>
            </a:r>
            <a:r>
              <a:rPr lang="ru-RU" altLang="ru-RU" sz="2000" b="1" dirty="0">
                <a:solidFill>
                  <a:srgbClr val="0033CC"/>
                </a:solidFill>
              </a:rPr>
              <a:t> </a:t>
            </a:r>
            <a:r>
              <a:rPr lang="ru-RU" altLang="ru-RU" sz="2000" b="1" dirty="0" err="1">
                <a:solidFill>
                  <a:srgbClr val="0033CC"/>
                </a:solidFill>
              </a:rPr>
              <a:t>mental</a:t>
            </a:r>
            <a:r>
              <a:rPr lang="ru-RU" altLang="ru-RU" sz="2000" b="1" dirty="0">
                <a:solidFill>
                  <a:srgbClr val="0033CC"/>
                </a:solidFill>
              </a:rPr>
              <a:t> </a:t>
            </a:r>
            <a:r>
              <a:rPr lang="ru-RU" altLang="ru-RU" sz="2000" b="1" dirty="0" err="1">
                <a:solidFill>
                  <a:srgbClr val="0033CC"/>
                </a:solidFill>
              </a:rPr>
              <a:t>illnesses</a:t>
            </a:r>
            <a:r>
              <a:rPr lang="ru-RU" altLang="ru-RU" sz="2000" b="1" dirty="0"/>
              <a:t>. </a:t>
            </a:r>
            <a:r>
              <a:rPr lang="ru-RU" altLang="ru-RU" sz="2000" b="1" dirty="0" err="1">
                <a:solidFill>
                  <a:srgbClr val="FF0000"/>
                </a:solidFill>
              </a:rPr>
              <a:t>For</a:t>
            </a:r>
            <a:r>
              <a:rPr lang="ru-RU" altLang="ru-RU" sz="2000" b="1" dirty="0">
                <a:solidFill>
                  <a:srgbClr val="FF0000"/>
                </a:solidFill>
              </a:rPr>
              <a:t> </a:t>
            </a:r>
            <a:r>
              <a:rPr lang="ru-RU" altLang="ru-RU" sz="2000" b="1" dirty="0" err="1">
                <a:solidFill>
                  <a:srgbClr val="FF0000"/>
                </a:solidFill>
              </a:rPr>
              <a:t>the</a:t>
            </a:r>
            <a:r>
              <a:rPr lang="ru-RU" altLang="ru-RU" sz="2000" b="1" dirty="0">
                <a:solidFill>
                  <a:srgbClr val="FF0000"/>
                </a:solidFill>
              </a:rPr>
              <a:t> </a:t>
            </a:r>
            <a:r>
              <a:rPr lang="ru-RU" altLang="ru-RU" sz="2000" b="1" dirty="0" err="1">
                <a:solidFill>
                  <a:srgbClr val="FF0000"/>
                </a:solidFill>
              </a:rPr>
              <a:t>development</a:t>
            </a:r>
            <a:r>
              <a:rPr lang="ru-RU" altLang="ru-RU" sz="2000" b="1" dirty="0">
                <a:solidFill>
                  <a:srgbClr val="FF0000"/>
                </a:solidFill>
              </a:rPr>
              <a:t> </a:t>
            </a:r>
            <a:r>
              <a:rPr lang="ru-RU" altLang="ru-RU" sz="2000" b="1" dirty="0" err="1">
                <a:solidFill>
                  <a:srgbClr val="FF0000"/>
                </a:solidFill>
              </a:rPr>
              <a:t>of</a:t>
            </a:r>
            <a:r>
              <a:rPr lang="ru-RU" altLang="ru-RU" sz="2000" b="1" dirty="0">
                <a:solidFill>
                  <a:srgbClr val="FF0000"/>
                </a:solidFill>
              </a:rPr>
              <a:t> </a:t>
            </a:r>
            <a:r>
              <a:rPr lang="ru-RU" altLang="ru-RU" sz="2000" b="1" dirty="0" err="1">
                <a:solidFill>
                  <a:srgbClr val="FF0000"/>
                </a:solidFill>
              </a:rPr>
              <a:t>this</a:t>
            </a:r>
            <a:r>
              <a:rPr lang="ru-RU" altLang="ru-RU" sz="2000" b="1" dirty="0">
                <a:solidFill>
                  <a:srgbClr val="FF0000"/>
                </a:solidFill>
              </a:rPr>
              <a:t> </a:t>
            </a:r>
            <a:r>
              <a:rPr lang="ru-RU" altLang="ru-RU" sz="2000" b="1" dirty="0" err="1">
                <a:solidFill>
                  <a:srgbClr val="FF0000"/>
                </a:solidFill>
              </a:rPr>
              <a:t>operation</a:t>
            </a:r>
            <a:r>
              <a:rPr lang="ru-RU" altLang="ru-RU" sz="2000" b="1" dirty="0">
                <a:solidFill>
                  <a:srgbClr val="FF0000"/>
                </a:solidFill>
              </a:rPr>
              <a:t> </a:t>
            </a:r>
            <a:r>
              <a:rPr lang="ru-RU" altLang="ru-RU" sz="2000" b="1" dirty="0" err="1">
                <a:solidFill>
                  <a:srgbClr val="FF0000"/>
                </a:solidFill>
              </a:rPr>
              <a:t>in</a:t>
            </a:r>
            <a:r>
              <a:rPr lang="ru-RU" altLang="ru-RU" sz="2000" b="1" dirty="0">
                <a:solidFill>
                  <a:srgbClr val="FF0000"/>
                </a:solidFill>
              </a:rPr>
              <a:t> 1949, </a:t>
            </a:r>
            <a:r>
              <a:rPr lang="ru-RU" altLang="ru-RU" sz="2000" b="1" dirty="0" err="1">
                <a:solidFill>
                  <a:srgbClr val="FF0000"/>
                </a:solidFill>
              </a:rPr>
              <a:t>he</a:t>
            </a:r>
            <a:r>
              <a:rPr lang="ru-RU" altLang="ru-RU" sz="2000" b="1" dirty="0">
                <a:solidFill>
                  <a:srgbClr val="FF0000"/>
                </a:solidFill>
              </a:rPr>
              <a:t> </a:t>
            </a:r>
            <a:r>
              <a:rPr lang="ru-RU" altLang="ru-RU" sz="2000" b="1" dirty="0" err="1">
                <a:solidFill>
                  <a:srgbClr val="FF0000"/>
                </a:solidFill>
              </a:rPr>
              <a:t>was</a:t>
            </a:r>
            <a:r>
              <a:rPr lang="ru-RU" altLang="ru-RU" sz="2000" b="1" dirty="0">
                <a:solidFill>
                  <a:srgbClr val="FF0000"/>
                </a:solidFill>
              </a:rPr>
              <a:t> </a:t>
            </a:r>
            <a:r>
              <a:rPr lang="ru-RU" altLang="ru-RU" sz="2000" b="1" dirty="0" err="1">
                <a:solidFill>
                  <a:srgbClr val="FF0000"/>
                </a:solidFill>
              </a:rPr>
              <a:t>awarded</a:t>
            </a:r>
            <a:r>
              <a:rPr lang="ru-RU" altLang="ru-RU" sz="2000" b="1" dirty="0">
                <a:solidFill>
                  <a:srgbClr val="FF0000"/>
                </a:solidFill>
              </a:rPr>
              <a:t> </a:t>
            </a:r>
            <a:r>
              <a:rPr lang="ru-RU" altLang="ru-RU" sz="2000" b="1" dirty="0" err="1">
                <a:solidFill>
                  <a:srgbClr val="FF0000"/>
                </a:solidFill>
              </a:rPr>
              <a:t>the</a:t>
            </a:r>
            <a:r>
              <a:rPr lang="ru-RU" altLang="ru-RU" sz="2000" b="1" dirty="0">
                <a:solidFill>
                  <a:srgbClr val="FF0000"/>
                </a:solidFill>
              </a:rPr>
              <a:t> </a:t>
            </a:r>
            <a:r>
              <a:rPr lang="ru-RU" altLang="ru-RU" sz="2000" b="1" dirty="0" err="1">
                <a:solidFill>
                  <a:srgbClr val="FF0000"/>
                </a:solidFill>
              </a:rPr>
              <a:t>Nobel</a:t>
            </a:r>
            <a:r>
              <a:rPr lang="ru-RU" altLang="ru-RU" sz="2000" b="1" dirty="0">
                <a:solidFill>
                  <a:srgbClr val="FF0000"/>
                </a:solidFill>
              </a:rPr>
              <a:t> </a:t>
            </a:r>
            <a:r>
              <a:rPr lang="ru-RU" altLang="ru-RU" sz="2000" b="1" dirty="0" err="1">
                <a:solidFill>
                  <a:srgbClr val="FF0000"/>
                </a:solidFill>
              </a:rPr>
              <a:t>Prize</a:t>
            </a:r>
            <a:r>
              <a:rPr lang="ru-RU" altLang="ru-RU" sz="2000" b="1" dirty="0">
                <a:solidFill>
                  <a:srgbClr val="FF0000"/>
                </a:solidFill>
              </a:rPr>
              <a:t>.</a:t>
            </a:r>
            <a:r>
              <a:rPr lang="ru-RU" altLang="ru-RU" sz="2000" b="1" dirty="0"/>
              <a:t> </a:t>
            </a:r>
            <a:r>
              <a:rPr lang="ru-RU" altLang="ru-RU" sz="2000" b="1" dirty="0" err="1">
                <a:solidFill>
                  <a:srgbClr val="0033CC"/>
                </a:solidFill>
              </a:rPr>
              <a:t>From</a:t>
            </a:r>
            <a:r>
              <a:rPr lang="ru-RU" altLang="ru-RU" sz="2000" b="1" dirty="0"/>
              <a:t> </a:t>
            </a:r>
            <a:r>
              <a:rPr lang="ru-RU" altLang="ru-RU" sz="2000" b="1" dirty="0">
                <a:solidFill>
                  <a:srgbClr val="FF0000"/>
                </a:solidFill>
              </a:rPr>
              <a:t>1935 </a:t>
            </a:r>
            <a:r>
              <a:rPr lang="ru-RU" altLang="ru-RU" sz="2000" b="1" dirty="0" err="1">
                <a:solidFill>
                  <a:srgbClr val="FF0000"/>
                </a:solidFill>
              </a:rPr>
              <a:t>to</a:t>
            </a:r>
            <a:r>
              <a:rPr lang="ru-RU" altLang="ru-RU" sz="2000" b="1" dirty="0">
                <a:solidFill>
                  <a:srgbClr val="FF0000"/>
                </a:solidFill>
              </a:rPr>
              <a:t> 1978</a:t>
            </a:r>
            <a:r>
              <a:rPr lang="ru-RU" altLang="ru-RU" sz="2000" b="1" dirty="0"/>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world</a:t>
            </a:r>
            <a:r>
              <a:rPr lang="ru-RU" altLang="ru-RU" sz="2000" b="1" dirty="0">
                <a:solidFill>
                  <a:srgbClr val="0033CC"/>
                </a:solidFill>
              </a:rPr>
              <a:t> </a:t>
            </a:r>
            <a:r>
              <a:rPr lang="ru-RU" altLang="ru-RU" sz="2000" b="1" dirty="0" err="1">
                <a:solidFill>
                  <a:srgbClr val="0033CC"/>
                </a:solidFill>
              </a:rPr>
              <a:t>was</a:t>
            </a:r>
            <a:r>
              <a:rPr lang="ru-RU" altLang="ru-RU" sz="2000" b="1" dirty="0">
                <a:solidFill>
                  <a:srgbClr val="0033CC"/>
                </a:solidFill>
              </a:rPr>
              <a:t> </a:t>
            </a:r>
            <a:r>
              <a:rPr lang="ru-RU" altLang="ru-RU" sz="2000" b="1" dirty="0" err="1">
                <a:solidFill>
                  <a:srgbClr val="0033CC"/>
                </a:solidFill>
              </a:rPr>
              <a:t>carried</a:t>
            </a:r>
            <a:r>
              <a:rPr lang="ru-RU" altLang="ru-RU" sz="2000" b="1" dirty="0">
                <a:solidFill>
                  <a:srgbClr val="0033CC"/>
                </a:solidFill>
              </a:rPr>
              <a:t> </a:t>
            </a:r>
            <a:r>
              <a:rPr lang="ru-RU" altLang="ru-RU" sz="2000" b="1" dirty="0" err="1">
                <a:solidFill>
                  <a:srgbClr val="0033CC"/>
                </a:solidFill>
              </a:rPr>
              <a:t>out</a:t>
            </a:r>
            <a:r>
              <a:rPr lang="ru-RU" altLang="ru-RU" sz="2000" b="1" dirty="0">
                <a:solidFill>
                  <a:srgbClr val="0033CC"/>
                </a:solidFill>
              </a:rPr>
              <a:t> </a:t>
            </a:r>
            <a:r>
              <a:rPr lang="ru-RU" altLang="ru-RU" sz="2000" b="1" dirty="0">
                <a:solidFill>
                  <a:srgbClr val="FF0000"/>
                </a:solidFill>
              </a:rPr>
              <a:t>113,000</a:t>
            </a:r>
            <a:r>
              <a:rPr lang="ru-RU" altLang="ru-RU" sz="2000" b="1" dirty="0"/>
              <a:t> </a:t>
            </a:r>
            <a:r>
              <a:rPr lang="ru-RU" altLang="ru-RU" sz="2000" b="1" dirty="0" err="1">
                <a:solidFill>
                  <a:srgbClr val="0033CC"/>
                </a:solidFill>
              </a:rPr>
              <a:t>such</a:t>
            </a:r>
            <a:r>
              <a:rPr lang="ru-RU" altLang="ru-RU" sz="2000" b="1" dirty="0">
                <a:solidFill>
                  <a:srgbClr val="0033CC"/>
                </a:solidFill>
              </a:rPr>
              <a:t> </a:t>
            </a:r>
            <a:r>
              <a:rPr lang="ru-RU" altLang="ru-RU" sz="2000" b="1" dirty="0" err="1">
                <a:solidFill>
                  <a:srgbClr val="0033CC"/>
                </a:solidFill>
              </a:rPr>
              <a:t>operations</a:t>
            </a:r>
            <a:r>
              <a:rPr lang="ru-RU" altLang="ru-RU" sz="2000" b="1" dirty="0">
                <a:solidFill>
                  <a:srgbClr val="0033CC"/>
                </a:solidFill>
              </a:rPr>
              <a:t> </a:t>
            </a:r>
            <a:r>
              <a:rPr lang="ru-RU" altLang="ru-RU" sz="2000" b="1" dirty="0" err="1">
                <a:solidFill>
                  <a:srgbClr val="0033CC"/>
                </a:solidFill>
              </a:rPr>
              <a:t>on</a:t>
            </a:r>
            <a:r>
              <a:rPr lang="ru-RU" altLang="ru-RU" sz="2000" b="1" dirty="0">
                <a:solidFill>
                  <a:srgbClr val="0033CC"/>
                </a:solidFill>
              </a:rPr>
              <a:t> </a:t>
            </a:r>
            <a:r>
              <a:rPr lang="ru-RU" altLang="ru-RU" sz="2000" b="1" dirty="0" err="1">
                <a:solidFill>
                  <a:srgbClr val="0033CC"/>
                </a:solidFill>
              </a:rPr>
              <a:t>the</a:t>
            </a:r>
            <a:r>
              <a:rPr lang="ru-RU" altLang="ru-RU" sz="2000" b="1" dirty="0">
                <a:solidFill>
                  <a:srgbClr val="0033CC"/>
                </a:solidFill>
              </a:rPr>
              <a:t> </a:t>
            </a:r>
            <a:r>
              <a:rPr lang="ru-RU" altLang="ru-RU" sz="2000" b="1" dirty="0" err="1">
                <a:solidFill>
                  <a:srgbClr val="0033CC"/>
                </a:solidFill>
              </a:rPr>
              <a:t>brain</a:t>
            </a:r>
            <a:r>
              <a:rPr lang="ru-RU" altLang="ru-RU" sz="2000" b="1" dirty="0">
                <a:solidFill>
                  <a:srgbClr val="0033CC"/>
                </a:solidFill>
              </a:rPr>
              <a:t> </a:t>
            </a:r>
          </a:p>
        </p:txBody>
      </p:sp>
      <p:pic>
        <p:nvPicPr>
          <p:cNvPr id="44042" name="Picture 17" descr="Фронтальная лоботомия для чайников ">
            <a:hlinkClick r:id="rId9" tooltip="Оригинальный размер изображения"/>
          </p:cNvPr>
          <p:cNvPicPr>
            <a:picLocks noChangeAspect="1" noChangeArrowheads="1"/>
          </p:cNvPicPr>
          <p:nvPr/>
        </p:nvPicPr>
        <p:blipFill>
          <a:blip r:embed="rId10" cstate="print"/>
          <a:srcRect/>
          <a:stretch>
            <a:fillRect/>
          </a:stretch>
        </p:blipFill>
        <p:spPr bwMode="auto">
          <a:xfrm>
            <a:off x="4495800" y="5257800"/>
            <a:ext cx="1866900" cy="146843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2057400" y="381000"/>
            <a:ext cx="9144000" cy="6858000"/>
          </a:xfrm>
          <a:prstGeom prst="rect">
            <a:avLst/>
          </a:prstGeom>
          <a:noFill/>
          <a:ln w="9525">
            <a:noFill/>
            <a:miter lim="800000"/>
            <a:headEnd/>
            <a:tailEnd/>
          </a:ln>
        </p:spPr>
      </p:pic>
      <p:sp>
        <p:nvSpPr>
          <p:cNvPr id="228355" name="Rectangle 3"/>
          <p:cNvSpPr>
            <a:spLocks noGrp="1" noChangeArrowheads="1"/>
          </p:cNvSpPr>
          <p:nvPr>
            <p:ph type="title"/>
          </p:nvPr>
        </p:nvSpPr>
        <p:spPr>
          <a:xfrm>
            <a:off x="0" y="0"/>
            <a:ext cx="7086600" cy="6858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eaLnBrk="1" hangingPunct="1">
              <a:defRPr/>
            </a:pPr>
            <a:r>
              <a:rPr lang="ru-RU" sz="28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Central</a:t>
            </a:r>
            <a:r>
              <a:rPr lang="ru-RU"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28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and</a:t>
            </a:r>
            <a:r>
              <a:rPr lang="ru-RU"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28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peripheral</a:t>
            </a:r>
            <a:r>
              <a:rPr lang="ru-RU"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28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nervous</a:t>
            </a:r>
            <a:r>
              <a:rPr lang="ru-RU"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28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system</a:t>
            </a: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060" name="Rectangle 7"/>
          <p:cNvSpPr>
            <a:spLocks noChangeArrowheads="1"/>
          </p:cNvSpPr>
          <p:nvPr/>
        </p:nvSpPr>
        <p:spPr bwMode="auto">
          <a:xfrm>
            <a:off x="5257800" y="679450"/>
            <a:ext cx="3886200" cy="5310188"/>
          </a:xfrm>
          <a:prstGeom prst="rect">
            <a:avLst/>
          </a:prstGeom>
          <a:noFill/>
          <a:ln w="9525">
            <a:noFill/>
            <a:miter lim="800000"/>
            <a:headEnd/>
            <a:tailEnd/>
          </a:ln>
        </p:spPr>
        <p:txBody>
          <a:bodyPr anchor="ctr">
            <a:spAutoFit/>
          </a:bodyPr>
          <a:lstStyle/>
          <a:p>
            <a:pPr eaLnBrk="0" hangingPunct="0"/>
            <a:r>
              <a:rPr lang="ru-RU" altLang="ru-RU" sz="1800" b="1" dirty="0" err="1">
                <a:solidFill>
                  <a:srgbClr val="FF0000"/>
                </a:solidFill>
              </a:rPr>
              <a:t>The</a:t>
            </a:r>
            <a:r>
              <a:rPr lang="ru-RU" altLang="ru-RU" sz="1800" b="1" dirty="0">
                <a:solidFill>
                  <a:srgbClr val="FF0000"/>
                </a:solidFill>
              </a:rPr>
              <a:t> </a:t>
            </a:r>
            <a:r>
              <a:rPr lang="ru-RU" altLang="ru-RU" sz="1800" b="1" dirty="0" err="1">
                <a:solidFill>
                  <a:srgbClr val="FF0000"/>
                </a:solidFill>
              </a:rPr>
              <a:t>human</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system</a:t>
            </a:r>
            <a:r>
              <a:rPr lang="ru-RU" altLang="ru-RU" sz="1800" b="1" dirty="0">
                <a:solidFill>
                  <a:srgbClr val="FF0000"/>
                </a:solidFill>
              </a:rPr>
              <a:t> </a:t>
            </a:r>
            <a:r>
              <a:rPr lang="ru-RU" altLang="ru-RU" sz="1800" b="1" dirty="0" err="1">
                <a:solidFill>
                  <a:srgbClr val="FF0000"/>
                </a:solidFill>
              </a:rPr>
              <a:t>is</a:t>
            </a:r>
            <a:r>
              <a:rPr lang="ru-RU" altLang="ru-RU" sz="1800" b="1" dirty="0">
                <a:solidFill>
                  <a:srgbClr val="FF0000"/>
                </a:solidFill>
              </a:rPr>
              <a:t> </a:t>
            </a:r>
            <a:r>
              <a:rPr lang="ru-RU" altLang="ru-RU" sz="1800" b="1" dirty="0" err="1">
                <a:solidFill>
                  <a:srgbClr val="FF0000"/>
                </a:solidFill>
              </a:rPr>
              <a:t>classified</a:t>
            </a:r>
            <a:r>
              <a:rPr lang="en-US" altLang="ru-RU" sz="1800" b="1" dirty="0">
                <a:solidFill>
                  <a:srgbClr val="FF0000"/>
                </a:solidFill>
              </a:rPr>
              <a:t> into</a:t>
            </a:r>
            <a:endParaRPr lang="ru-RU" altLang="ru-RU" sz="1800" b="1" dirty="0">
              <a:solidFill>
                <a:srgbClr val="FF0000"/>
              </a:solidFill>
            </a:endParaRPr>
          </a:p>
          <a:p>
            <a:pPr eaLnBrk="0" hangingPunct="0"/>
            <a:endParaRPr lang="ru-RU" altLang="ru-RU" sz="1800" b="1" dirty="0">
              <a:solidFill>
                <a:srgbClr val="FF0000"/>
              </a:solidFill>
            </a:endParaRPr>
          </a:p>
          <a:p>
            <a:pPr eaLnBrk="0" hangingPunct="0"/>
            <a:r>
              <a:rPr lang="ru-RU" altLang="ru-RU" sz="1800" dirty="0" err="1"/>
              <a:t>on</a:t>
            </a:r>
            <a:r>
              <a:rPr lang="ru-RU" altLang="ru-RU" sz="1800" dirty="0"/>
              <a:t> </a:t>
            </a:r>
            <a:r>
              <a:rPr lang="ru-RU" altLang="ru-RU" sz="1800" dirty="0" err="1"/>
              <a:t>the</a:t>
            </a:r>
            <a:r>
              <a:rPr lang="ru-RU" altLang="ru-RU" sz="1800" dirty="0"/>
              <a:t> </a:t>
            </a:r>
            <a:r>
              <a:rPr lang="ru-RU" altLang="ru-RU" sz="1800" dirty="0" err="1"/>
              <a:t>conditions</a:t>
            </a:r>
            <a:r>
              <a:rPr lang="ru-RU" altLang="ru-RU" sz="1800" dirty="0"/>
              <a:t> </a:t>
            </a:r>
            <a:r>
              <a:rPr lang="ru-RU" altLang="ru-RU" sz="1800" dirty="0" err="1"/>
              <a:t>of</a:t>
            </a:r>
            <a:r>
              <a:rPr lang="ru-RU" altLang="ru-RU" sz="1800" dirty="0"/>
              <a:t> </a:t>
            </a:r>
            <a:r>
              <a:rPr lang="ru-RU" altLang="ru-RU" sz="1800" dirty="0" err="1"/>
              <a:t>formation</a:t>
            </a:r>
            <a:r>
              <a:rPr lang="ru-RU" altLang="ru-RU" sz="1800" dirty="0"/>
              <a:t> </a:t>
            </a:r>
            <a:r>
              <a:rPr lang="ru-RU" altLang="ru-RU" sz="1800" dirty="0" err="1"/>
              <a:t>and</a:t>
            </a:r>
            <a:r>
              <a:rPr lang="ru-RU" altLang="ru-RU" sz="1800" dirty="0"/>
              <a:t> </a:t>
            </a:r>
            <a:r>
              <a:rPr lang="ru-RU" altLang="ru-RU" sz="1800" dirty="0" err="1"/>
              <a:t>type</a:t>
            </a:r>
            <a:r>
              <a:rPr lang="ru-RU" altLang="ru-RU" sz="1800" dirty="0"/>
              <a:t> </a:t>
            </a:r>
            <a:r>
              <a:rPr lang="ru-RU" altLang="ru-RU" sz="1800" dirty="0" err="1"/>
              <a:t>of</a:t>
            </a:r>
            <a:r>
              <a:rPr lang="ru-RU" altLang="ru-RU" sz="1800" dirty="0"/>
              <a:t> </a:t>
            </a:r>
            <a:r>
              <a:rPr lang="ru-RU" altLang="ru-RU" sz="1800" dirty="0" err="1"/>
              <a:t>management</a:t>
            </a:r>
            <a:r>
              <a:rPr lang="ru-RU" altLang="ru-RU" sz="1800" dirty="0"/>
              <a:t> </a:t>
            </a:r>
            <a:r>
              <a:rPr lang="ru-RU" altLang="ru-RU" sz="1800" dirty="0" err="1"/>
              <a:t>as</a:t>
            </a:r>
            <a:r>
              <a:rPr lang="ru-RU" altLang="ru-RU" sz="1800" dirty="0"/>
              <a:t>: </a:t>
            </a:r>
          </a:p>
          <a:p>
            <a:pPr eaLnBrk="0" hangingPunct="0">
              <a:buFontTx/>
              <a:buChar char="-"/>
            </a:pPr>
            <a:r>
              <a:rPr lang="ru-RU" altLang="ru-RU" sz="1800" b="1" dirty="0">
                <a:solidFill>
                  <a:srgbClr val="FF0000"/>
                </a:solidFill>
              </a:rPr>
              <a:t> </a:t>
            </a:r>
            <a:r>
              <a:rPr lang="ru-RU" altLang="ru-RU" sz="1800" b="1" dirty="0" err="1">
                <a:solidFill>
                  <a:srgbClr val="FF0000"/>
                </a:solidFill>
              </a:rPr>
              <a:t>Lowest</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activity</a:t>
            </a:r>
            <a:endParaRPr lang="ru-RU" altLang="ru-RU" sz="1800" b="1" dirty="0">
              <a:solidFill>
                <a:srgbClr val="FF0000"/>
              </a:solidFill>
            </a:endParaRPr>
          </a:p>
          <a:p>
            <a:pPr eaLnBrk="0" hangingPunct="0">
              <a:buFontTx/>
              <a:buChar char="-"/>
            </a:pPr>
            <a:r>
              <a:rPr lang="ru-RU" altLang="ru-RU" sz="1800" b="1" dirty="0">
                <a:solidFill>
                  <a:srgbClr val="FF0000"/>
                </a:solidFill>
              </a:rPr>
              <a:t> </a:t>
            </a:r>
            <a:r>
              <a:rPr lang="ru-RU" altLang="ru-RU" sz="1800" b="1" dirty="0" err="1">
                <a:solidFill>
                  <a:srgbClr val="FF0000"/>
                </a:solidFill>
              </a:rPr>
              <a:t>Higher</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activity</a:t>
            </a:r>
            <a:endParaRPr lang="ru-RU" altLang="ru-RU" sz="1800" b="1" dirty="0">
              <a:solidFill>
                <a:srgbClr val="FF0000"/>
              </a:solidFill>
            </a:endParaRPr>
          </a:p>
          <a:p>
            <a:pPr eaLnBrk="0" hangingPunct="0"/>
            <a:r>
              <a:rPr lang="ru-RU" altLang="ru-RU" sz="1800" dirty="0" err="1"/>
              <a:t>by</a:t>
            </a:r>
            <a:r>
              <a:rPr lang="ru-RU" altLang="ru-RU" sz="1800" dirty="0"/>
              <a:t> </a:t>
            </a:r>
            <a:r>
              <a:rPr lang="ru-RU" altLang="ru-RU" sz="1800" dirty="0" err="1"/>
              <a:t>the</a:t>
            </a:r>
            <a:r>
              <a:rPr lang="ru-RU" altLang="ru-RU" sz="1800" dirty="0"/>
              <a:t> </a:t>
            </a:r>
            <a:r>
              <a:rPr lang="ru-RU" altLang="ru-RU" sz="1800" dirty="0" err="1"/>
              <a:t>method</a:t>
            </a:r>
            <a:r>
              <a:rPr lang="ru-RU" altLang="ru-RU" sz="1800" dirty="0"/>
              <a:t> </a:t>
            </a:r>
            <a:r>
              <a:rPr lang="ru-RU" altLang="ru-RU" sz="1800" dirty="0" err="1"/>
              <a:t>of</a:t>
            </a:r>
            <a:r>
              <a:rPr lang="ru-RU" altLang="ru-RU" sz="1800" dirty="0"/>
              <a:t> </a:t>
            </a:r>
            <a:r>
              <a:rPr lang="ru-RU" altLang="ru-RU" sz="1800" dirty="0" err="1"/>
              <a:t>information</a:t>
            </a:r>
            <a:r>
              <a:rPr lang="ru-RU" altLang="ru-RU" sz="1800" dirty="0"/>
              <a:t> </a:t>
            </a:r>
            <a:r>
              <a:rPr lang="ru-RU" altLang="ru-RU" sz="1800" dirty="0" err="1"/>
              <a:t>transfer</a:t>
            </a:r>
            <a:r>
              <a:rPr lang="ru-RU" altLang="ru-RU" sz="1800" dirty="0"/>
              <a:t> </a:t>
            </a:r>
            <a:r>
              <a:rPr lang="ru-RU" altLang="ru-RU" sz="1800" dirty="0" err="1"/>
              <a:t>as</a:t>
            </a:r>
            <a:endParaRPr lang="ru-RU" altLang="ru-RU" sz="1800" dirty="0"/>
          </a:p>
          <a:p>
            <a:pPr eaLnBrk="0" hangingPunct="0">
              <a:buFontTx/>
              <a:buChar char="-"/>
            </a:pPr>
            <a:r>
              <a:rPr lang="ru-RU" altLang="ru-RU" sz="1800" b="1" dirty="0">
                <a:solidFill>
                  <a:srgbClr val="FF0000"/>
                </a:solidFill>
              </a:rPr>
              <a:t> </a:t>
            </a:r>
            <a:r>
              <a:rPr lang="ru-RU" altLang="ru-RU" sz="1800" b="1" dirty="0" err="1">
                <a:solidFill>
                  <a:srgbClr val="FF0000"/>
                </a:solidFill>
              </a:rPr>
              <a:t>Neurohumoral</a:t>
            </a:r>
            <a:r>
              <a:rPr lang="ru-RU" altLang="ru-RU" sz="1800" b="1" dirty="0">
                <a:solidFill>
                  <a:srgbClr val="FF0000"/>
                </a:solidFill>
              </a:rPr>
              <a:t> </a:t>
            </a:r>
            <a:r>
              <a:rPr lang="ru-RU" altLang="ru-RU" sz="1800" b="1" dirty="0" err="1">
                <a:solidFill>
                  <a:srgbClr val="FF0000"/>
                </a:solidFill>
              </a:rPr>
              <a:t>regulation</a:t>
            </a:r>
            <a:endParaRPr lang="ru-RU" altLang="ru-RU" sz="1800" b="1" dirty="0">
              <a:solidFill>
                <a:srgbClr val="FF0000"/>
              </a:solidFill>
            </a:endParaRPr>
          </a:p>
          <a:p>
            <a:pPr eaLnBrk="0" hangingPunct="0">
              <a:buFontTx/>
              <a:buChar char="-"/>
            </a:pPr>
            <a:r>
              <a:rPr lang="ru-RU" altLang="ru-RU" sz="1800" b="1" dirty="0">
                <a:solidFill>
                  <a:srgbClr val="FF0000"/>
                </a:solidFill>
              </a:rPr>
              <a:t> </a:t>
            </a:r>
            <a:r>
              <a:rPr lang="ru-RU" altLang="ru-RU" sz="1800" b="1" dirty="0" err="1">
                <a:solidFill>
                  <a:srgbClr val="FF0000"/>
                </a:solidFill>
              </a:rPr>
              <a:t>Reflex</a:t>
            </a:r>
            <a:r>
              <a:rPr lang="ru-RU" altLang="ru-RU" sz="1800" b="1" dirty="0">
                <a:solidFill>
                  <a:srgbClr val="FF0000"/>
                </a:solidFill>
              </a:rPr>
              <a:t> </a:t>
            </a:r>
            <a:r>
              <a:rPr lang="ru-RU" altLang="ru-RU" sz="1800" b="1" dirty="0" err="1">
                <a:solidFill>
                  <a:srgbClr val="FF0000"/>
                </a:solidFill>
              </a:rPr>
              <a:t>regulation</a:t>
            </a:r>
            <a:endParaRPr lang="ru-RU" altLang="ru-RU" sz="1800" b="1" dirty="0">
              <a:solidFill>
                <a:srgbClr val="FF0000"/>
              </a:solidFill>
            </a:endParaRPr>
          </a:p>
          <a:p>
            <a:pPr eaLnBrk="0" hangingPunct="0"/>
            <a:r>
              <a:rPr lang="ru-RU" altLang="ru-RU" sz="1800" dirty="0" err="1"/>
              <a:t>for</a:t>
            </a:r>
            <a:r>
              <a:rPr lang="ru-RU" altLang="ru-RU" sz="1800" dirty="0"/>
              <a:t> </a:t>
            </a:r>
            <a:r>
              <a:rPr lang="ru-RU" altLang="ru-RU" sz="1800" dirty="0" err="1"/>
              <a:t>localization</a:t>
            </a:r>
            <a:r>
              <a:rPr lang="ru-RU" altLang="ru-RU" sz="1800" dirty="0"/>
              <a:t> </a:t>
            </a:r>
            <a:r>
              <a:rPr lang="ru-RU" altLang="ru-RU" sz="1800" dirty="0" err="1"/>
              <a:t>as</a:t>
            </a:r>
            <a:r>
              <a:rPr lang="ru-RU" altLang="ru-RU" sz="1800" dirty="0"/>
              <a:t>:</a:t>
            </a:r>
          </a:p>
          <a:p>
            <a:pPr eaLnBrk="0" hangingPunct="0">
              <a:buFontTx/>
              <a:buChar char="-"/>
            </a:pPr>
            <a:r>
              <a:rPr lang="ru-RU" altLang="ru-RU" sz="1800" b="1" dirty="0">
                <a:solidFill>
                  <a:srgbClr val="FF0000"/>
                </a:solidFill>
              </a:rPr>
              <a:t> </a:t>
            </a:r>
            <a:r>
              <a:rPr lang="ru-RU" altLang="ru-RU" sz="1800" b="1" dirty="0" err="1">
                <a:solidFill>
                  <a:srgbClr val="FF0000"/>
                </a:solidFill>
              </a:rPr>
              <a:t>Central</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System</a:t>
            </a:r>
            <a:endParaRPr lang="ru-RU" altLang="ru-RU" sz="1800" b="1" dirty="0">
              <a:solidFill>
                <a:srgbClr val="FF0000"/>
              </a:solidFill>
            </a:endParaRPr>
          </a:p>
          <a:p>
            <a:pPr eaLnBrk="0" hangingPunct="0">
              <a:buFontTx/>
              <a:buChar char="-"/>
            </a:pPr>
            <a:r>
              <a:rPr lang="ru-RU" altLang="ru-RU" sz="1800" b="1" dirty="0">
                <a:solidFill>
                  <a:srgbClr val="FF0000"/>
                </a:solidFill>
              </a:rPr>
              <a:t> </a:t>
            </a:r>
            <a:r>
              <a:rPr lang="ru-RU" altLang="ru-RU" sz="1800" b="1" dirty="0" err="1">
                <a:solidFill>
                  <a:srgbClr val="FF0000"/>
                </a:solidFill>
              </a:rPr>
              <a:t>Peripheral</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system</a:t>
            </a:r>
            <a:endParaRPr lang="ru-RU" altLang="ru-RU" sz="1800" b="1" dirty="0">
              <a:solidFill>
                <a:srgbClr val="FF0000"/>
              </a:solidFill>
            </a:endParaRPr>
          </a:p>
          <a:p>
            <a:pPr eaLnBrk="0" hangingPunct="0"/>
            <a:r>
              <a:rPr lang="ru-RU" altLang="ru-RU" sz="1800" dirty="0" err="1"/>
              <a:t>of</a:t>
            </a:r>
            <a:r>
              <a:rPr lang="ru-RU" altLang="ru-RU" sz="1800" dirty="0"/>
              <a:t> </a:t>
            </a:r>
            <a:r>
              <a:rPr lang="ru-RU" altLang="ru-RU" sz="1800" dirty="0" err="1"/>
              <a:t>functional</a:t>
            </a:r>
            <a:r>
              <a:rPr lang="ru-RU" altLang="ru-RU" sz="1800" dirty="0"/>
              <a:t> </a:t>
            </a:r>
            <a:r>
              <a:rPr lang="ru-RU" altLang="ru-RU" sz="1800" dirty="0" err="1"/>
              <a:t>accessories</a:t>
            </a:r>
            <a:r>
              <a:rPr lang="ru-RU" altLang="ru-RU" sz="1800" dirty="0"/>
              <a:t> </a:t>
            </a:r>
            <a:r>
              <a:rPr lang="ru-RU" altLang="ru-RU" sz="1800" dirty="0" err="1"/>
              <a:t>like</a:t>
            </a:r>
            <a:r>
              <a:rPr lang="ru-RU" altLang="ru-RU" sz="1800" dirty="0"/>
              <a:t>:</a:t>
            </a:r>
          </a:p>
          <a:p>
            <a:pPr eaLnBrk="0" hangingPunct="0">
              <a:buFontTx/>
              <a:buChar char="-"/>
            </a:pPr>
            <a:r>
              <a:rPr lang="ru-RU" altLang="ru-RU" sz="1800" b="1" dirty="0">
                <a:solidFill>
                  <a:srgbClr val="FF0000"/>
                </a:solidFill>
              </a:rPr>
              <a:t> </a:t>
            </a:r>
            <a:r>
              <a:rPr lang="ru-RU" altLang="ru-RU" sz="1800" b="1" dirty="0" err="1">
                <a:solidFill>
                  <a:srgbClr val="FF0000"/>
                </a:solidFill>
              </a:rPr>
              <a:t>Somatic</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system</a:t>
            </a:r>
            <a:endParaRPr lang="ru-RU" altLang="ru-RU" sz="1800" b="1" dirty="0">
              <a:solidFill>
                <a:srgbClr val="FF0000"/>
              </a:solidFill>
            </a:endParaRPr>
          </a:p>
          <a:p>
            <a:pPr eaLnBrk="0" hangingPunct="0">
              <a:buFontTx/>
              <a:buChar char="-"/>
            </a:pPr>
            <a:r>
              <a:rPr lang="ru-RU" altLang="ru-RU" sz="1800" b="1" dirty="0">
                <a:solidFill>
                  <a:srgbClr val="FF0000"/>
                </a:solidFill>
              </a:rPr>
              <a:t> </a:t>
            </a:r>
            <a:r>
              <a:rPr lang="ru-RU" altLang="ru-RU" sz="1800" b="1" dirty="0" err="1">
                <a:solidFill>
                  <a:srgbClr val="FF0000"/>
                </a:solidFill>
              </a:rPr>
              <a:t>The</a:t>
            </a:r>
            <a:r>
              <a:rPr lang="ru-RU" altLang="ru-RU" sz="1800" b="1" dirty="0">
                <a:solidFill>
                  <a:srgbClr val="FF0000"/>
                </a:solidFill>
              </a:rPr>
              <a:t> </a:t>
            </a:r>
            <a:r>
              <a:rPr lang="ru-RU" altLang="ru-RU" sz="1800" b="1" dirty="0" err="1">
                <a:solidFill>
                  <a:srgbClr val="FF0000"/>
                </a:solidFill>
              </a:rPr>
              <a:t>autonomic</a:t>
            </a:r>
            <a:r>
              <a:rPr lang="ru-RU" altLang="ru-RU" sz="1800" b="1" dirty="0">
                <a:solidFill>
                  <a:srgbClr val="FF0000"/>
                </a:solidFill>
              </a:rPr>
              <a:t> </a:t>
            </a:r>
            <a:r>
              <a:rPr lang="ru-RU" altLang="ru-RU" sz="1800" b="1" dirty="0" err="1">
                <a:solidFill>
                  <a:srgbClr val="FF0000"/>
                </a:solidFill>
              </a:rPr>
              <a:t>nervous</a:t>
            </a:r>
            <a:r>
              <a:rPr lang="ru-RU" altLang="ru-RU" sz="1800" b="1" dirty="0">
                <a:solidFill>
                  <a:srgbClr val="FF0000"/>
                </a:solidFill>
              </a:rPr>
              <a:t> </a:t>
            </a:r>
            <a:r>
              <a:rPr lang="ru-RU" altLang="ru-RU" sz="1800" b="1" dirty="0" err="1">
                <a:solidFill>
                  <a:srgbClr val="FF0000"/>
                </a:solidFill>
              </a:rPr>
              <a:t>system</a:t>
            </a:r>
            <a:endParaRPr lang="ru-RU" altLang="ru-RU" sz="1800" b="1" dirty="0">
              <a:solidFill>
                <a:srgbClr val="FF0000"/>
              </a:solidFill>
            </a:endParaRPr>
          </a:p>
          <a:p>
            <a:pPr eaLnBrk="0" hangingPunct="0"/>
            <a:r>
              <a:rPr lang="ru-RU" altLang="ru-RU" sz="1800" dirty="0">
                <a:solidFill>
                  <a:srgbClr val="0000FF"/>
                </a:solidFill>
              </a:rPr>
              <a:t>(</a:t>
            </a:r>
            <a:r>
              <a:rPr lang="ru-RU" altLang="ru-RU" sz="1800" dirty="0" err="1">
                <a:solidFill>
                  <a:srgbClr val="0000FF"/>
                </a:solidFill>
              </a:rPr>
              <a:t>sympathetic</a:t>
            </a:r>
            <a:r>
              <a:rPr lang="ru-RU" altLang="ru-RU" sz="1800" dirty="0">
                <a:solidFill>
                  <a:srgbClr val="0000FF"/>
                </a:solidFill>
              </a:rPr>
              <a:t> </a:t>
            </a:r>
            <a:r>
              <a:rPr lang="ru-RU" altLang="ru-RU" sz="1800" dirty="0" err="1">
                <a:solidFill>
                  <a:srgbClr val="0000FF"/>
                </a:solidFill>
              </a:rPr>
              <a:t>nervous</a:t>
            </a:r>
            <a:r>
              <a:rPr lang="ru-RU" altLang="ru-RU" sz="1800" dirty="0">
                <a:solidFill>
                  <a:srgbClr val="0000FF"/>
                </a:solidFill>
              </a:rPr>
              <a:t> </a:t>
            </a:r>
            <a:r>
              <a:rPr lang="ru-RU" altLang="ru-RU" sz="1800" dirty="0" err="1">
                <a:solidFill>
                  <a:srgbClr val="0000FF"/>
                </a:solidFill>
              </a:rPr>
              <a:t>system</a:t>
            </a:r>
            <a:r>
              <a:rPr lang="ru-RU" altLang="ru-RU" sz="1800" dirty="0">
                <a:solidFill>
                  <a:srgbClr val="0000FF"/>
                </a:solidFill>
              </a:rPr>
              <a:t>,</a:t>
            </a:r>
          </a:p>
          <a:p>
            <a:pPr eaLnBrk="0" hangingPunct="0"/>
            <a:r>
              <a:rPr lang="ru-RU" altLang="ru-RU" sz="1800" dirty="0" err="1">
                <a:solidFill>
                  <a:srgbClr val="0000FF"/>
                </a:solidFill>
              </a:rPr>
              <a:t>parasympathetic</a:t>
            </a:r>
            <a:r>
              <a:rPr lang="ru-RU" altLang="ru-RU" sz="1800" dirty="0">
                <a:solidFill>
                  <a:srgbClr val="0000FF"/>
                </a:solidFill>
              </a:rPr>
              <a:t> </a:t>
            </a:r>
            <a:r>
              <a:rPr lang="ru-RU" altLang="ru-RU" sz="1800" dirty="0" err="1">
                <a:solidFill>
                  <a:srgbClr val="0000FF"/>
                </a:solidFill>
              </a:rPr>
              <a:t>nervous</a:t>
            </a:r>
            <a:r>
              <a:rPr lang="ru-RU" altLang="ru-RU" sz="1800" dirty="0">
                <a:solidFill>
                  <a:srgbClr val="0000FF"/>
                </a:solidFill>
              </a:rPr>
              <a:t> </a:t>
            </a:r>
            <a:r>
              <a:rPr lang="ru-RU" altLang="ru-RU" sz="1800" dirty="0" err="1">
                <a:solidFill>
                  <a:srgbClr val="0000FF"/>
                </a:solidFill>
              </a:rPr>
              <a:t>system</a:t>
            </a:r>
            <a:r>
              <a:rPr lang="ru-RU" altLang="ru-RU" sz="1800" dirty="0">
                <a:solidFill>
                  <a:srgbClr val="0000FF"/>
                </a:solidFill>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 name="Picture 2" descr="161361"/>
          <p:cNvPicPr>
            <a:picLocks noChangeAspect="1" noChangeArrowheads="1"/>
          </p:cNvPicPr>
          <p:nvPr/>
        </p:nvPicPr>
        <p:blipFill>
          <a:blip r:embed="rId2" cstate="print"/>
          <a:srcRect/>
          <a:stretch>
            <a:fillRect/>
          </a:stretch>
        </p:blipFill>
        <p:spPr bwMode="auto">
          <a:xfrm>
            <a:off x="0" y="2667000"/>
            <a:ext cx="4119563" cy="4191000"/>
          </a:xfrm>
          <a:prstGeom prst="rect">
            <a:avLst/>
          </a:prstGeom>
          <a:noFill/>
          <a:ln w="9525">
            <a:noFill/>
            <a:miter lim="800000"/>
            <a:headEnd/>
            <a:tailEnd/>
          </a:ln>
        </p:spPr>
      </p:pic>
      <p:pic>
        <p:nvPicPr>
          <p:cNvPr id="46083" name="Picture 4" descr="002"/>
          <p:cNvPicPr>
            <a:picLocks noChangeAspect="1" noChangeArrowheads="1"/>
          </p:cNvPicPr>
          <p:nvPr/>
        </p:nvPicPr>
        <p:blipFill>
          <a:blip r:embed="rId3" cstate="print"/>
          <a:srcRect/>
          <a:stretch>
            <a:fillRect/>
          </a:stretch>
        </p:blipFill>
        <p:spPr bwMode="auto">
          <a:xfrm>
            <a:off x="3962400" y="1143000"/>
            <a:ext cx="5181600" cy="4778375"/>
          </a:xfrm>
          <a:prstGeom prst="rect">
            <a:avLst/>
          </a:prstGeom>
          <a:noFill/>
          <a:ln w="9525">
            <a:noFill/>
            <a:miter lim="800000"/>
            <a:headEnd/>
            <a:tailEnd/>
          </a:ln>
        </p:spPr>
      </p:pic>
      <p:sp>
        <p:nvSpPr>
          <p:cNvPr id="168965" name="Rectangle 5"/>
          <p:cNvSpPr>
            <a:spLocks noChangeArrowheads="1"/>
          </p:cNvSpPr>
          <p:nvPr/>
        </p:nvSpPr>
        <p:spPr bwMode="auto">
          <a:xfrm>
            <a:off x="138113" y="257175"/>
            <a:ext cx="8235950" cy="641350"/>
          </a:xfrm>
          <a:prstGeom prst="rect">
            <a:avLst/>
          </a:prstGeom>
          <a:noFill/>
          <a:ln>
            <a:noFill/>
          </a:ln>
          <a:effectLst/>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defRPr/>
            </a:pP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Anatomy</a:t>
            </a:r>
            <a:r>
              <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and</a:t>
            </a:r>
            <a:r>
              <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physiology</a:t>
            </a:r>
            <a:r>
              <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of</a:t>
            </a:r>
            <a:r>
              <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the</a:t>
            </a:r>
            <a:r>
              <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i="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brain</a:t>
            </a:r>
            <a:endPar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4191000" y="0"/>
            <a:ext cx="4953000" cy="6858000"/>
          </a:xfrm>
          <a:prstGeom prst="rect">
            <a:avLst/>
          </a:prstGeom>
          <a:noFill/>
          <a:ln w="9525">
            <a:noFill/>
            <a:miter lim="800000"/>
            <a:headEnd/>
            <a:tailEnd/>
          </a:ln>
        </p:spPr>
      </p:pic>
      <p:sp>
        <p:nvSpPr>
          <p:cNvPr id="159749" name="Rectangle 5"/>
          <p:cNvSpPr>
            <a:spLocks noGrp="1" noChangeArrowheads="1"/>
          </p:cNvSpPr>
          <p:nvPr>
            <p:ph type="title"/>
          </p:nvPr>
        </p:nvSpPr>
        <p:spPr>
          <a:xfrm>
            <a:off x="228600" y="533400"/>
            <a:ext cx="4267200" cy="1524000"/>
          </a:xfrm>
        </p:spPr>
        <p:txBody>
          <a:bodyPr/>
          <a:lstStyle/>
          <a:p>
            <a:pPr eaLnBrk="1" hangingPunct="1">
              <a:defRPr/>
            </a:pP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The</a:t>
            </a:r>
            <a:r>
              <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 </a:t>
            </a: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circulation</a:t>
            </a:r>
            <a:r>
              <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 </a:t>
            </a: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of</a:t>
            </a:r>
            <a:r>
              <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 </a:t>
            </a: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the</a:t>
            </a:r>
            <a:r>
              <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 </a:t>
            </a: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cerebrospinal</a:t>
            </a:r>
            <a:r>
              <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 </a:t>
            </a:r>
            <a:r>
              <a:rPr lang="ru-RU" sz="3200" b="1" i="1" cap="all" dirty="0" err="1">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rPr>
              <a:t>fluid</a:t>
            </a:r>
            <a:endParaRPr lang="ru-RU" sz="3200" b="1" i="1" cap="all" dirty="0">
              <a:ln w="9000" cmpd="sng">
                <a:solidFill>
                  <a:schemeClr val="accent4">
                    <a:shade val="50000"/>
                    <a:satMod val="120000"/>
                  </a:schemeClr>
                </a:solidFill>
                <a:prstDash val="solid"/>
              </a:ln>
              <a:solidFill>
                <a:srgbClr val="0033CC"/>
              </a:solidFill>
              <a:effectLst>
                <a:reflection blurRad="12700" stA="28000" endPos="45000" dist="1000" dir="5400000" sy="-100000" algn="bl" rotWithShape="0"/>
              </a:effectLst>
            </a:endParaRPr>
          </a:p>
        </p:txBody>
      </p:sp>
      <p:pic>
        <p:nvPicPr>
          <p:cNvPr id="47108" name="Picture 6"/>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2603500"/>
            <a:ext cx="4267200" cy="3741738"/>
          </a:xfrm>
          <a:prstGeom prst="rect">
            <a:avLst/>
          </a:prstGeom>
          <a:noFill/>
          <a:ln w="9525">
            <a:noFill/>
            <a:miter lim="800000"/>
            <a:headEnd/>
            <a:tailEnd/>
          </a:ln>
        </p:spPr>
      </p:pic>
      <p:pic>
        <p:nvPicPr>
          <p:cNvPr id="47109" name="Picture 7"/>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4267200" y="3505200"/>
            <a:ext cx="1960563" cy="247808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84994" name="Picture 2" descr="http://upload.wikimedia.org/wikipedia/commons/6/6d/1317_CFS_Circulation.jpg"/>
          <p:cNvPicPr>
            <a:picLocks noChangeAspect="1" noChangeArrowheads="1"/>
          </p:cNvPicPr>
          <p:nvPr/>
        </p:nvPicPr>
        <p:blipFill>
          <a:blip r:embed="rId2" cstate="print"/>
          <a:srcRect/>
          <a:stretch>
            <a:fillRect/>
          </a:stretch>
        </p:blipFill>
        <p:spPr bwMode="auto">
          <a:xfrm>
            <a:off x="0" y="304800"/>
            <a:ext cx="9144000" cy="6324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9458" name="Picture 7" descr="Археологические свидетельства древней истории">
            <a:hlinkClick r:id="rId2" tooltip="Оригинальный размер изображения"/>
          </p:cNvPr>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3230563" cy="3429000"/>
          </a:xfrm>
          <a:prstGeom prst="rect">
            <a:avLst/>
          </a:prstGeom>
          <a:noFill/>
          <a:ln w="9525">
            <a:noFill/>
            <a:miter lim="800000"/>
            <a:headEnd/>
            <a:tailEnd/>
          </a:ln>
        </p:spPr>
      </p:pic>
      <p:pic>
        <p:nvPicPr>
          <p:cNvPr id="19459" name="Picture 13" descr="Археологические свидетельства древней истории">
            <a:hlinkClick r:id="rId4" tooltip="Оригинальный размер изображения"/>
          </p:cNvPr>
          <p:cNvPicPr>
            <a:picLocks noChangeAspect="1" noChangeArrowheads="1"/>
          </p:cNvPicPr>
          <p:nvPr/>
        </p:nvPicPr>
        <p:blipFill>
          <a:blip r:embed="rId5" cstate="print"/>
          <a:srcRect/>
          <a:stretch>
            <a:fillRect/>
          </a:stretch>
        </p:blipFill>
        <p:spPr bwMode="auto">
          <a:xfrm>
            <a:off x="0" y="3432175"/>
            <a:ext cx="4572000" cy="3425825"/>
          </a:xfrm>
          <a:prstGeom prst="rect">
            <a:avLst/>
          </a:prstGeom>
          <a:noFill/>
          <a:ln w="9525">
            <a:noFill/>
            <a:miter lim="800000"/>
            <a:headEnd/>
            <a:tailEnd/>
          </a:ln>
        </p:spPr>
      </p:pic>
      <p:sp>
        <p:nvSpPr>
          <p:cNvPr id="19460" name="Rectangle 8"/>
          <p:cNvSpPr>
            <a:spLocks noChangeArrowheads="1"/>
          </p:cNvSpPr>
          <p:nvPr/>
        </p:nvSpPr>
        <p:spPr bwMode="auto">
          <a:xfrm>
            <a:off x="3962400" y="279400"/>
            <a:ext cx="5029200" cy="5847755"/>
          </a:xfrm>
          <a:prstGeom prst="rect">
            <a:avLst/>
          </a:prstGeom>
          <a:noFill/>
          <a:ln w="9525">
            <a:noFill/>
            <a:miter lim="800000"/>
            <a:headEnd/>
            <a:tailEnd/>
          </a:ln>
        </p:spPr>
        <p:txBody>
          <a:bodyPr wrap="square">
            <a:spAutoFit/>
          </a:bodyPr>
          <a:lstStyle/>
          <a:p>
            <a:pPr algn="just"/>
            <a:r>
              <a:rPr lang="uk-UA" altLang="ru-RU" sz="2200" dirty="0">
                <a:solidFill>
                  <a:srgbClr val="FFFF00"/>
                </a:solidFill>
              </a:rPr>
              <a:t>       </a:t>
            </a:r>
            <a:r>
              <a:rPr lang="en-US" altLang="ru-RU" sz="2200" dirty="0">
                <a:solidFill>
                  <a:srgbClr val="FFFF00"/>
                </a:solidFill>
              </a:rPr>
              <a:t>More recent studies of other trepan skulls have led to the discovery of a whole set of different methods of surgical technique and pointed out the striking fact is that half of these patients after craniotomy completely cured. This can be seen at the edges of the bone around the hole in the skull, they are completely covered with new bone tissue, smooth and round. </a:t>
            </a:r>
            <a:endParaRPr lang="uk-UA" altLang="ru-RU" sz="2200" dirty="0">
              <a:solidFill>
                <a:srgbClr val="FFFF00"/>
              </a:solidFill>
            </a:endParaRPr>
          </a:p>
          <a:p>
            <a:pPr algn="just"/>
            <a:r>
              <a:rPr lang="uk-UA" altLang="ru-RU" sz="2200" dirty="0">
                <a:solidFill>
                  <a:srgbClr val="FFFF00"/>
                </a:solidFill>
              </a:rPr>
              <a:t>       </a:t>
            </a:r>
            <a:r>
              <a:rPr lang="en-US" altLang="ru-RU" sz="2200" dirty="0">
                <a:solidFill>
                  <a:srgbClr val="FFFF00"/>
                </a:solidFill>
              </a:rPr>
              <a:t>Scientists estimate that hundreds of trepan skulls found at present in Peru, exceed the amount of all known prehistoric trepan skulls in the world at large. For many centuries before the arrival of modern medicine in Peru, was born here neurosurgery...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130" name="Picture 2" descr="CSF"/>
          <p:cNvPicPr>
            <a:picLocks noChangeAspect="1" noChangeArrowheads="1"/>
          </p:cNvPicPr>
          <p:nvPr/>
        </p:nvPicPr>
        <p:blipFill>
          <a:blip r:embed="rId2" cstate="print"/>
          <a:srcRect/>
          <a:stretch>
            <a:fillRect/>
          </a:stretch>
        </p:blipFill>
        <p:spPr bwMode="auto">
          <a:xfrm>
            <a:off x="-838200" y="304800"/>
            <a:ext cx="6934200" cy="6057900"/>
          </a:xfrm>
          <a:prstGeom prst="rect">
            <a:avLst/>
          </a:prstGeom>
          <a:noFill/>
          <a:ln w="9525">
            <a:noFill/>
            <a:miter lim="800000"/>
            <a:headEnd/>
            <a:tailEnd/>
          </a:ln>
        </p:spPr>
      </p:pic>
      <p:sp>
        <p:nvSpPr>
          <p:cNvPr id="160771" name="Rectangle 3"/>
          <p:cNvSpPr>
            <a:spLocks noChangeArrowheads="1"/>
          </p:cNvSpPr>
          <p:nvPr/>
        </p:nvSpPr>
        <p:spPr bwMode="auto">
          <a:xfrm>
            <a:off x="4800600" y="1152197"/>
            <a:ext cx="4114800" cy="4401205"/>
          </a:xfrm>
          <a:prstGeom prst="rect">
            <a:avLst/>
          </a:prstGeom>
          <a:noFill/>
          <a:ln>
            <a:noFill/>
          </a:ln>
          <a:effectLst/>
        </p:spPr>
        <p:txBody>
          <a:bodyPr wrap="square" anchor="ctr">
            <a:spAutoFit/>
          </a:bodyPr>
          <a:lstStyle/>
          <a:p>
            <a:pPr algn="just">
              <a:defRPr/>
            </a:pPr>
            <a:r>
              <a:rPr lang="ru-RU" sz="2800" dirty="0" err="1">
                <a:solidFill>
                  <a:srgbClr val="0033CC"/>
                </a:solidFill>
                <a:effectLst>
                  <a:outerShdw blurRad="38100" dist="38100" dir="2700000" algn="tl">
                    <a:srgbClr val="C0C0C0"/>
                  </a:outerShdw>
                </a:effectLst>
              </a:rPr>
              <a:t>The</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total</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volume</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of</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cerebrospinal</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fluid</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in</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adults</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is</a:t>
            </a:r>
            <a:r>
              <a:rPr lang="ru-RU" sz="2800" dirty="0">
                <a:solidFill>
                  <a:srgbClr val="0033CC"/>
                </a:solidFill>
                <a:effectLst>
                  <a:outerShdw blurRad="38100" dist="38100" dir="2700000" algn="tl">
                    <a:srgbClr val="C0C0C0"/>
                  </a:outerShdw>
                </a:effectLst>
              </a:rPr>
              <a:t> </a:t>
            </a:r>
            <a:r>
              <a:rPr lang="en-US" sz="2800" dirty="0">
                <a:solidFill>
                  <a:srgbClr val="0033CC"/>
                </a:solidFill>
                <a:effectLst>
                  <a:outerShdw blurRad="38100" dist="38100" dir="2700000" algn="tl">
                    <a:srgbClr val="C0C0C0"/>
                  </a:outerShdw>
                </a:effectLst>
              </a:rPr>
              <a:t>a</a:t>
            </a:r>
            <a:r>
              <a:rPr lang="ru-RU" sz="2800" dirty="0" err="1">
                <a:solidFill>
                  <a:srgbClr val="0033CC"/>
                </a:solidFill>
                <a:effectLst>
                  <a:outerShdw blurRad="38100" dist="38100" dir="2700000" algn="tl">
                    <a:srgbClr val="C0C0C0"/>
                  </a:outerShdw>
                </a:effectLst>
              </a:rPr>
              <a:t>pproximately</a:t>
            </a:r>
            <a:r>
              <a:rPr lang="ru-RU" sz="2800" dirty="0">
                <a:solidFill>
                  <a:srgbClr val="0033CC"/>
                </a:solidFill>
                <a:effectLst>
                  <a:outerShdw blurRad="38100" dist="38100" dir="2700000" algn="tl">
                    <a:srgbClr val="C0C0C0"/>
                  </a:outerShdw>
                </a:effectLst>
              </a:rPr>
              <a:t> </a:t>
            </a:r>
            <a:r>
              <a:rPr lang="ru-RU" sz="2800" dirty="0">
                <a:solidFill>
                  <a:srgbClr val="FF0000"/>
                </a:solidFill>
                <a:effectLst>
                  <a:outerShdw blurRad="38100" dist="38100" dir="2700000" algn="tl">
                    <a:srgbClr val="C0C0C0"/>
                  </a:outerShdw>
                </a:effectLst>
              </a:rPr>
              <a:t>150-200 </a:t>
            </a:r>
            <a:r>
              <a:rPr lang="ru-RU" sz="2800" dirty="0" err="1">
                <a:solidFill>
                  <a:srgbClr val="FF0000"/>
                </a:solidFill>
                <a:effectLst>
                  <a:outerShdw blurRad="38100" dist="38100" dir="2700000" algn="tl">
                    <a:srgbClr val="C0C0C0"/>
                  </a:outerShdw>
                </a:effectLst>
              </a:rPr>
              <a:t>ml</a:t>
            </a:r>
            <a:r>
              <a:rPr lang="ru-RU" sz="2800" dirty="0">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of</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which</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about</a:t>
            </a:r>
            <a:r>
              <a:rPr lang="ru-RU" sz="2800" dirty="0">
                <a:solidFill>
                  <a:srgbClr val="0033CC"/>
                </a:solidFill>
                <a:effectLst>
                  <a:outerShdw blurRad="38100" dist="38100" dir="2700000" algn="tl">
                    <a:srgbClr val="C0C0C0"/>
                  </a:outerShdw>
                </a:effectLst>
              </a:rPr>
              <a:t> </a:t>
            </a:r>
            <a:r>
              <a:rPr lang="ru-RU" sz="2800" dirty="0">
                <a:solidFill>
                  <a:srgbClr val="FF0000"/>
                </a:solidFill>
                <a:effectLst>
                  <a:outerShdw blurRad="38100" dist="38100" dir="2700000" algn="tl">
                    <a:srgbClr val="C0C0C0"/>
                  </a:outerShdw>
                </a:effectLst>
              </a:rPr>
              <a:t>30 </a:t>
            </a:r>
            <a:r>
              <a:rPr lang="ru-RU" sz="2800" dirty="0" err="1">
                <a:solidFill>
                  <a:srgbClr val="FF0000"/>
                </a:solidFill>
                <a:effectLst>
                  <a:outerShdw blurRad="38100" dist="38100" dir="2700000" algn="tl">
                    <a:srgbClr val="C0C0C0"/>
                  </a:outerShdw>
                </a:effectLst>
              </a:rPr>
              <a:t>ml</a:t>
            </a:r>
            <a:r>
              <a:rPr lang="ru-RU" sz="2800" dirty="0">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in</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the</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spinal</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subarachnoid</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space</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Products</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of</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the</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daily-induces</a:t>
            </a:r>
            <a:r>
              <a:rPr lang="ru-RU" sz="2800" dirty="0">
                <a:solidFill>
                  <a:srgbClr val="0033CC"/>
                </a:solidFill>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approximately</a:t>
            </a:r>
            <a:r>
              <a:rPr lang="ru-RU" sz="2800" dirty="0">
                <a:solidFill>
                  <a:srgbClr val="0033CC"/>
                </a:solidFill>
                <a:effectLst>
                  <a:outerShdw blurRad="38100" dist="38100" dir="2700000" algn="tl">
                    <a:srgbClr val="C0C0C0"/>
                  </a:outerShdw>
                </a:effectLst>
              </a:rPr>
              <a:t> </a:t>
            </a:r>
            <a:r>
              <a:rPr lang="ru-RU" sz="2800" dirty="0">
                <a:solidFill>
                  <a:srgbClr val="FF0000"/>
                </a:solidFill>
                <a:effectLst>
                  <a:outerShdw blurRad="38100" dist="38100" dir="2700000" algn="tl">
                    <a:srgbClr val="C0C0C0"/>
                  </a:outerShdw>
                </a:effectLst>
              </a:rPr>
              <a:t>500ml</a:t>
            </a:r>
            <a:r>
              <a:rPr lang="ru-RU" sz="2800" dirty="0">
                <a:effectLst>
                  <a:outerShdw blurRad="38100" dist="38100" dir="2700000" algn="tl">
                    <a:srgbClr val="C0C0C0"/>
                  </a:outerShdw>
                </a:effectLst>
              </a:rPr>
              <a:t> </a:t>
            </a:r>
            <a:r>
              <a:rPr lang="ru-RU" sz="2800" dirty="0" err="1">
                <a:solidFill>
                  <a:srgbClr val="0033CC"/>
                </a:solidFill>
                <a:effectLst>
                  <a:outerShdw blurRad="38100" dist="38100" dir="2700000" algn="tl">
                    <a:srgbClr val="C0C0C0"/>
                  </a:outerShdw>
                </a:effectLst>
              </a:rPr>
              <a:t>CSF,respectively</a:t>
            </a:r>
            <a:r>
              <a:rPr lang="ru-RU" sz="2800" dirty="0">
                <a:solidFill>
                  <a:srgbClr val="0033CC"/>
                </a:solidFill>
                <a:effectLst>
                  <a:outerShdw blurRad="38100" dist="38100" dir="2700000" algn="tl">
                    <a:srgbClr val="C0C0C0"/>
                  </a:outerShdw>
                </a:effectLst>
              </a:rPr>
              <a:t> </a:t>
            </a:r>
            <a:r>
              <a:rPr lang="ru-RU" sz="2800" dirty="0">
                <a:solidFill>
                  <a:srgbClr val="FF0000"/>
                </a:solidFill>
                <a:effectLst>
                  <a:outerShdw blurRad="38100" dist="38100" dir="2700000" algn="tl">
                    <a:srgbClr val="C0C0C0"/>
                  </a:outerShdw>
                </a:effectLst>
              </a:rPr>
              <a:t>20ml/h</a:t>
            </a:r>
          </a:p>
        </p:txBody>
      </p:sp>
      <p:pic>
        <p:nvPicPr>
          <p:cNvPr id="48132" name="Picture 4"/>
          <p:cNvPicPr>
            <a:picLocks noChangeAspect="1" noChangeArrowheads="1"/>
          </p:cNvPicPr>
          <p:nvPr/>
        </p:nvPicPr>
        <p:blipFill>
          <a:blip r:embed="rId3" cstate="print"/>
          <a:srcRect/>
          <a:stretch>
            <a:fillRect/>
          </a:stretch>
        </p:blipFill>
        <p:spPr bwMode="auto">
          <a:xfrm>
            <a:off x="0" y="4038600"/>
            <a:ext cx="2122488" cy="28194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4572000" y="0"/>
            <a:ext cx="4572000" cy="6858000"/>
          </a:xfrm>
          <a:prstGeom prst="rect">
            <a:avLst/>
          </a:prstGeom>
          <a:noFill/>
          <a:ln w="9525">
            <a:noFill/>
            <a:miter lim="800000"/>
            <a:headEnd/>
            <a:tailEnd/>
          </a:ln>
        </p:spPr>
      </p:pic>
      <p:pic>
        <p:nvPicPr>
          <p:cNvPr id="49154" name="Picture 3"/>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4572000" cy="6858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8" name="Rectangle 4"/>
          <p:cNvSpPr>
            <a:spLocks noChangeArrowheads="1"/>
          </p:cNvSpPr>
          <p:nvPr/>
        </p:nvSpPr>
        <p:spPr bwMode="auto">
          <a:xfrm>
            <a:off x="5029200" y="1066800"/>
            <a:ext cx="3733800" cy="1066800"/>
          </a:xfrm>
          <a:prstGeom prst="rect">
            <a:avLst/>
          </a:prstGeom>
          <a:noFill/>
          <a:ln>
            <a:noFill/>
          </a:ln>
          <a:effectLst/>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defRPr/>
            </a:pPr>
            <a:r>
              <a:rPr lang="ru-RU" sz="3200" b="1" i="1" dirty="0" err="1">
                <a:ln w="11430"/>
                <a:solidFill>
                  <a:srgbClr val="C00000"/>
                </a:solidFill>
                <a:effectLst>
                  <a:outerShdw blurRad="80000" dist="40000" dir="5040000" algn="tl">
                    <a:srgbClr val="000000">
                      <a:alpha val="30000"/>
                    </a:srgbClr>
                  </a:outerShdw>
                </a:effectLst>
              </a:rPr>
              <a:t>Shells</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of</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the</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brain</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and</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spinal</a:t>
            </a:r>
            <a:r>
              <a:rPr lang="ru-RU" sz="3200" b="1" i="1" dirty="0">
                <a:ln w="11430"/>
                <a:solidFill>
                  <a:srgbClr val="C00000"/>
                </a:solidFill>
                <a:effectLst>
                  <a:outerShdw blurRad="80000" dist="40000" dir="5040000" algn="tl">
                    <a:srgbClr val="000000">
                      <a:alpha val="30000"/>
                    </a:srgbClr>
                  </a:outerShdw>
                </a:effectLst>
              </a:rPr>
              <a:t> </a:t>
            </a:r>
            <a:r>
              <a:rPr lang="ru-RU" sz="3200" b="1" i="1" dirty="0" err="1">
                <a:ln w="11430"/>
                <a:solidFill>
                  <a:srgbClr val="C00000"/>
                </a:solidFill>
                <a:effectLst>
                  <a:outerShdw blurRad="80000" dist="40000" dir="5040000" algn="tl">
                    <a:srgbClr val="000000">
                      <a:alpha val="30000"/>
                    </a:srgbClr>
                  </a:outerShdw>
                </a:effectLst>
              </a:rPr>
              <a:t>cord</a:t>
            </a:r>
            <a:endParaRPr lang="ru-RU" sz="3200" b="1" i="1" dirty="0">
              <a:ln w="11430"/>
              <a:solidFill>
                <a:srgbClr val="C00000"/>
              </a:solidFill>
              <a:effectLst>
                <a:outerShdw blurRad="80000" dist="40000" dir="5040000" algn="tl">
                  <a:srgbClr val="000000">
                    <a:alpha val="30000"/>
                  </a:srgbClr>
                </a:outerShdw>
              </a:effectLst>
            </a:endParaRPr>
          </a:p>
        </p:txBody>
      </p:sp>
      <p:pic>
        <p:nvPicPr>
          <p:cNvPr id="50179" name="Picture 2" descr="meningesbig"/>
          <p:cNvPicPr>
            <a:picLocks noChangeAspect="1" noChangeArrowheads="1"/>
          </p:cNvPicPr>
          <p:nvPr/>
        </p:nvPicPr>
        <p:blipFill>
          <a:blip r:embed="rId2" cstate="print"/>
          <a:srcRect/>
          <a:stretch>
            <a:fillRect/>
          </a:stretch>
        </p:blipFill>
        <p:spPr bwMode="auto">
          <a:xfrm>
            <a:off x="304800" y="0"/>
            <a:ext cx="4572000" cy="3429000"/>
          </a:xfrm>
          <a:prstGeom prst="rect">
            <a:avLst/>
          </a:prstGeom>
          <a:noFill/>
          <a:ln w="9525">
            <a:noFill/>
            <a:miter lim="800000"/>
            <a:headEnd/>
            <a:tailEnd/>
          </a:ln>
        </p:spPr>
      </p:pic>
      <p:pic>
        <p:nvPicPr>
          <p:cNvPr id="50180" name="Picture 3" descr="79926-1412901-1898830-1944606"/>
          <p:cNvPicPr>
            <a:picLocks noChangeAspect="1" noChangeArrowheads="1"/>
          </p:cNvPicPr>
          <p:nvPr/>
        </p:nvPicPr>
        <p:blipFill>
          <a:blip r:embed="rId3" cstate="print"/>
          <a:srcRect/>
          <a:stretch>
            <a:fillRect/>
          </a:stretch>
        </p:blipFill>
        <p:spPr bwMode="auto">
          <a:xfrm>
            <a:off x="3505200" y="3222625"/>
            <a:ext cx="5638800" cy="3635375"/>
          </a:xfrm>
          <a:prstGeom prst="rect">
            <a:avLst/>
          </a:prstGeom>
          <a:noFill/>
          <a:ln w="9525">
            <a:noFill/>
            <a:miter lim="800000"/>
            <a:headEnd/>
            <a:tailEnd/>
          </a:ln>
        </p:spPr>
      </p:pic>
      <p:pic>
        <p:nvPicPr>
          <p:cNvPr id="50181" name="Picture 5"/>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0" y="3048000"/>
            <a:ext cx="3613150" cy="3810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02" name="Picture 4"/>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609600"/>
            <a:ext cx="9144000" cy="563245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2226" name="Picture 6" descr="7"/>
          <p:cNvPicPr>
            <a:picLocks noChangeAspect="1" noChangeArrowheads="1"/>
          </p:cNvPicPr>
          <p:nvPr/>
        </p:nvPicPr>
        <p:blipFill>
          <a:blip r:embed="rId2" cstate="print"/>
          <a:srcRect/>
          <a:stretch>
            <a:fillRect/>
          </a:stretch>
        </p:blipFill>
        <p:spPr bwMode="auto">
          <a:xfrm>
            <a:off x="5562600" y="3848100"/>
            <a:ext cx="3581400" cy="3009900"/>
          </a:xfrm>
          <a:prstGeom prst="rect">
            <a:avLst/>
          </a:prstGeom>
          <a:noFill/>
          <a:ln w="9525">
            <a:noFill/>
            <a:miter lim="800000"/>
            <a:headEnd/>
            <a:tailEnd/>
          </a:ln>
        </p:spPr>
      </p:pic>
      <p:sp>
        <p:nvSpPr>
          <p:cNvPr id="191490" name="Rectangle 2"/>
          <p:cNvSpPr>
            <a:spLocks noGrp="1" noChangeArrowheads="1"/>
          </p:cNvSpPr>
          <p:nvPr>
            <p:ph type="title"/>
          </p:nvPr>
        </p:nvSpPr>
        <p:spPr>
          <a:xfrm>
            <a:off x="304800" y="304800"/>
            <a:ext cx="2895600" cy="1981200"/>
          </a:xfrm>
        </p:spPr>
        <p:txBody>
          <a:bodyPr/>
          <a:lstStyle/>
          <a:p>
            <a:pPr eaLnBrk="1" hangingPunct="1">
              <a:defRPr/>
            </a:pP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Lining</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of</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brain</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meninges</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p:txBody>
      </p:sp>
      <p:pic>
        <p:nvPicPr>
          <p:cNvPr id="52228" name="Picture 4"/>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3581400" y="0"/>
            <a:ext cx="5562600" cy="2982913"/>
          </a:xfrm>
          <a:prstGeom prst="rect">
            <a:avLst/>
          </a:prstGeom>
          <a:noFill/>
          <a:ln w="9525">
            <a:noFill/>
            <a:miter lim="800000"/>
            <a:headEnd/>
            <a:tailEnd/>
          </a:ln>
        </p:spPr>
      </p:pic>
      <p:pic>
        <p:nvPicPr>
          <p:cNvPr id="52229" name="Picture 8" descr="image003"/>
          <p:cNvPicPr>
            <a:picLocks noChangeAspect="1" noChangeArrowheads="1"/>
          </p:cNvPicPr>
          <p:nvPr/>
        </p:nvPicPr>
        <p:blipFill>
          <a:blip r:embed="rId4" cstate="print"/>
          <a:srcRect/>
          <a:stretch>
            <a:fillRect/>
          </a:stretch>
        </p:blipFill>
        <p:spPr bwMode="auto">
          <a:xfrm>
            <a:off x="0" y="2546350"/>
            <a:ext cx="5562600" cy="431165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3250" name="Picture 2" descr="мозговые оболочки4"/>
          <p:cNvPicPr>
            <a:picLocks noChangeAspect="1" noChangeArrowheads="1"/>
          </p:cNvPicPr>
          <p:nvPr/>
        </p:nvPicPr>
        <p:blipFill>
          <a:blip r:embed="rId2" cstate="print"/>
          <a:srcRect/>
          <a:stretch>
            <a:fillRect/>
          </a:stretch>
        </p:blipFill>
        <p:spPr bwMode="auto">
          <a:xfrm>
            <a:off x="-457200" y="571500"/>
            <a:ext cx="10058400" cy="6286500"/>
          </a:xfrm>
          <a:prstGeom prst="rect">
            <a:avLst/>
          </a:prstGeom>
          <a:noFill/>
          <a:ln w="9525">
            <a:noFill/>
            <a:miter lim="800000"/>
            <a:headEnd/>
            <a:tailEnd/>
          </a:ln>
        </p:spPr>
      </p:pic>
      <p:sp>
        <p:nvSpPr>
          <p:cNvPr id="229379" name="Rectangle 3"/>
          <p:cNvSpPr>
            <a:spLocks noChangeArrowheads="1"/>
          </p:cNvSpPr>
          <p:nvPr/>
        </p:nvSpPr>
        <p:spPr bwMode="auto">
          <a:xfrm>
            <a:off x="533400" y="152400"/>
            <a:ext cx="8229600" cy="519113"/>
          </a:xfrm>
          <a:prstGeom prst="rect">
            <a:avLst/>
          </a:prstGeom>
          <a:noFill/>
          <a:ln>
            <a:noFill/>
          </a:ln>
          <a:effectLst/>
        </p:spPr>
        <p:txBody>
          <a:bodyPr anchor="ctr">
            <a:spAutoFit/>
          </a:bodyPr>
          <a:lstStyle/>
          <a:p>
            <a:pPr>
              <a:defRPr/>
            </a:pPr>
            <a:r>
              <a:rPr lang="en-US" sz="2800" b="1">
                <a:solidFill>
                  <a:srgbClr val="FF3300"/>
                </a:solidFill>
                <a:effectLst>
                  <a:outerShdw blurRad="38100" dist="38100" dir="2700000" algn="tl">
                    <a:srgbClr val="FFFFFF"/>
                  </a:outerShdw>
                </a:effectLst>
              </a:rPr>
              <a:t>FALX CEREBRI AND TENTORIUM CEREBELLI</a:t>
            </a:r>
            <a:r>
              <a:rPr lang="en-US" sz="2800" b="1">
                <a:effectLst>
                  <a:outerShdw blurRad="38100" dist="38100" dir="2700000" algn="tl">
                    <a:srgbClr val="FFFFFF"/>
                  </a:outerShdw>
                </a:effectLst>
              </a:rPr>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7" name="Rectangle 3"/>
          <p:cNvSpPr>
            <a:spLocks noChangeArrowheads="1"/>
          </p:cNvSpPr>
          <p:nvPr/>
        </p:nvSpPr>
        <p:spPr bwMode="auto">
          <a:xfrm>
            <a:off x="609600" y="533400"/>
            <a:ext cx="3276600" cy="1938992"/>
          </a:xfrm>
          <a:prstGeom prst="rect">
            <a:avLst/>
          </a:prstGeom>
          <a:noFill/>
          <a:ln>
            <a:noFill/>
          </a:ln>
          <a:effectLst/>
        </p:spPr>
        <p:txBody>
          <a:bodyPr wrap="square" anchor="ctr">
            <a:spAutoFit/>
          </a:bodyPr>
          <a:lstStyle/>
          <a:p>
            <a:pPr>
              <a:defRPr/>
            </a:pP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The</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system</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of</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cerebral</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4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ventricles</a:t>
            </a:r>
            <a:r>
              <a:rPr lang="ru-RU"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endParaRPr lang="en-US" sz="4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endParaRPr>
          </a:p>
        </p:txBody>
      </p:sp>
      <p:pic>
        <p:nvPicPr>
          <p:cNvPr id="54275" name="Picture 4" descr="Арахноидит, причины возникновения арахноидита, арахноидит церебральный, арахноидит головного мозга, оптико-хиазмальный арахноидит, оптохиазмальный арахноидит, оптикохиазмальный арахноидит, арахноидит задней черепной ямки, арахноидит спинальный, диагностика арахноидита, как лечат арахноидит, как лечить арахноидит, лечение арахноидита в Москве">
            <a:hlinkClick r:id="rId2"/>
          </p:cNvPr>
          <p:cNvPicPr>
            <a:picLocks noChangeAspect="1" noChangeArrowheads="1"/>
          </p:cNvPicPr>
          <p:nvPr/>
        </p:nvPicPr>
        <p:blipFill>
          <a:blip r:embed="rId3" cstate="print"/>
          <a:srcRect/>
          <a:stretch>
            <a:fillRect/>
          </a:stretch>
        </p:blipFill>
        <p:spPr bwMode="auto">
          <a:xfrm>
            <a:off x="4800600" y="0"/>
            <a:ext cx="4343400" cy="3946525"/>
          </a:xfrm>
          <a:prstGeom prst="rect">
            <a:avLst/>
          </a:prstGeom>
          <a:noFill/>
          <a:ln w="9525">
            <a:noFill/>
            <a:miter lim="800000"/>
            <a:headEnd/>
            <a:tailEnd/>
          </a:ln>
        </p:spPr>
      </p:pic>
      <p:pic>
        <p:nvPicPr>
          <p:cNvPr id="54276" name="Picture 2" descr="система желудочков головного мозга и ганглии ствола2"/>
          <p:cNvPicPr>
            <a:picLocks noChangeAspect="1" noChangeArrowheads="1"/>
          </p:cNvPicPr>
          <p:nvPr/>
        </p:nvPicPr>
        <p:blipFill>
          <a:blip r:embed="rId4" cstate="print"/>
          <a:srcRect/>
          <a:stretch>
            <a:fillRect/>
          </a:stretch>
        </p:blipFill>
        <p:spPr bwMode="auto">
          <a:xfrm>
            <a:off x="0" y="2514600"/>
            <a:ext cx="5791200" cy="43434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298" name="Picture 2" descr="125509"/>
          <p:cNvPicPr>
            <a:picLocks noChangeAspect="1" noChangeArrowheads="1"/>
          </p:cNvPicPr>
          <p:nvPr/>
        </p:nvPicPr>
        <p:blipFill>
          <a:blip r:embed="rId2" cstate="print"/>
          <a:srcRect/>
          <a:stretch>
            <a:fillRect/>
          </a:stretch>
        </p:blipFill>
        <p:spPr bwMode="auto">
          <a:xfrm>
            <a:off x="0" y="0"/>
            <a:ext cx="6477000" cy="6858000"/>
          </a:xfrm>
          <a:prstGeom prst="rect">
            <a:avLst/>
          </a:prstGeom>
          <a:noFill/>
          <a:ln w="9525">
            <a:noFill/>
            <a:miter lim="800000"/>
            <a:headEnd/>
            <a:tailEnd/>
          </a:ln>
        </p:spPr>
      </p:pic>
      <p:pic>
        <p:nvPicPr>
          <p:cNvPr id="55299" name="Picture 3"/>
          <p:cNvPicPr>
            <a:picLocks noChangeAspect="1" noChangeArrowheads="1"/>
          </p:cNvPicPr>
          <p:nvPr/>
        </p:nvPicPr>
        <p:blipFill>
          <a:blip r:embed="rId3" cstate="print"/>
          <a:srcRect/>
          <a:stretch>
            <a:fillRect/>
          </a:stretch>
        </p:blipFill>
        <p:spPr bwMode="auto">
          <a:xfrm>
            <a:off x="6438900" y="152400"/>
            <a:ext cx="2705100" cy="4114800"/>
          </a:xfrm>
          <a:prstGeom prst="rect">
            <a:avLst/>
          </a:prstGeom>
          <a:noFill/>
          <a:ln w="9525">
            <a:noFill/>
            <a:miter lim="800000"/>
            <a:headEnd/>
            <a:tailEnd/>
          </a:ln>
        </p:spPr>
      </p:pic>
      <p:pic>
        <p:nvPicPr>
          <p:cNvPr id="55300" name="Picture 4"/>
          <p:cNvPicPr>
            <a:picLocks noChangeAspect="1" noChangeArrowheads="1"/>
          </p:cNvPicPr>
          <p:nvPr/>
        </p:nvPicPr>
        <p:blipFill>
          <a:blip r:embed="rId4" cstate="print"/>
          <a:srcRect/>
          <a:stretch>
            <a:fillRect/>
          </a:stretch>
        </p:blipFill>
        <p:spPr bwMode="auto">
          <a:xfrm>
            <a:off x="6553200" y="4800600"/>
            <a:ext cx="2590800" cy="1622425"/>
          </a:xfrm>
          <a:prstGeom prst="rect">
            <a:avLst/>
          </a:prstGeom>
          <a:noFill/>
          <a:ln w="9525">
            <a:noFill/>
            <a:miter lim="800000"/>
            <a:headEnd/>
            <a:tailEnd/>
          </a:ln>
        </p:spPr>
      </p:pic>
      <p:sp>
        <p:nvSpPr>
          <p:cNvPr id="166917" name="Rectangle 5"/>
          <p:cNvSpPr>
            <a:spLocks noChangeArrowheads="1"/>
          </p:cNvSpPr>
          <p:nvPr/>
        </p:nvSpPr>
        <p:spPr bwMode="auto">
          <a:xfrm>
            <a:off x="6477000" y="4281488"/>
            <a:ext cx="2667000" cy="707886"/>
          </a:xfrm>
          <a:prstGeom prst="rect">
            <a:avLst/>
          </a:prstGeom>
          <a:noFill/>
          <a:ln>
            <a:noFill/>
          </a:ln>
          <a:effectLst/>
        </p:spPr>
        <p:txBody>
          <a:bodyPr anchor="ctr">
            <a:spAutoFit/>
          </a:bodyPr>
          <a:lstStyle/>
          <a:p>
            <a:pPr>
              <a:defRPr/>
            </a:pP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The</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position</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of</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the</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VA (</a:t>
            </a: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Atlant</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r>
              <a:rPr lang="ru-RU" sz="20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part</a:t>
            </a:r>
            <a:r>
              <a:rPr lang="ru-RU"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 </a:t>
            </a:r>
            <a:endParaRPr lang="en-US" sz="20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srcRect/>
          <a:stretch>
            <a:fillRect/>
          </a:stretch>
        </p:blipFill>
        <p:spPr bwMode="auto">
          <a:xfrm>
            <a:off x="0" y="1143000"/>
            <a:ext cx="9144000" cy="5715000"/>
          </a:xfrm>
          <a:prstGeom prst="rect">
            <a:avLst/>
          </a:prstGeom>
          <a:noFill/>
          <a:ln w="9525">
            <a:noFill/>
            <a:miter lim="800000"/>
            <a:headEnd/>
            <a:tailEnd/>
          </a:ln>
        </p:spPr>
      </p:pic>
      <p:sp>
        <p:nvSpPr>
          <p:cNvPr id="167939" name="Rectangle 3"/>
          <p:cNvSpPr>
            <a:spLocks noChangeArrowheads="1"/>
          </p:cNvSpPr>
          <p:nvPr/>
        </p:nvSpPr>
        <p:spPr bwMode="auto">
          <a:xfrm>
            <a:off x="0" y="0"/>
            <a:ext cx="9144000" cy="1144588"/>
          </a:xfrm>
          <a:prstGeom prst="rect">
            <a:avLst/>
          </a:prstGeom>
          <a:noFill/>
          <a:ln>
            <a:noFill/>
          </a:ln>
          <a:effectLst/>
        </p:spPr>
        <p:txBody>
          <a:bodyPr>
            <a:spAutoFit/>
          </a:bodyPr>
          <a:lstStyle/>
          <a:p>
            <a:pPr>
              <a:defRPr/>
            </a:pPr>
            <a:r>
              <a:rPr lang="ru-RU" sz="2300" b="1" i="1" dirty="0" err="1">
                <a:solidFill>
                  <a:srgbClr val="FFFF00"/>
                </a:solidFill>
                <a:effectLst>
                  <a:outerShdw blurRad="38100" dist="38100" dir="2700000" algn="tl">
                    <a:srgbClr val="000000"/>
                  </a:outerShdw>
                </a:effectLst>
              </a:rPr>
              <a:t>Involved</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in</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the</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formation</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of</a:t>
            </a:r>
            <a:r>
              <a:rPr lang="ru-RU" sz="2300" b="1" i="1" dirty="0">
                <a:solidFill>
                  <a:srgbClr val="FFFF00"/>
                </a:solidFill>
                <a:effectLst>
                  <a:outerShdw blurRad="38100" dist="38100" dir="2700000" algn="tl">
                    <a:srgbClr val="000000"/>
                  </a:outerShdw>
                </a:effectLst>
              </a:rPr>
              <a:t>: 1) PSA 2) </a:t>
            </a:r>
            <a:r>
              <a:rPr lang="ru-RU" sz="2300" b="1" i="1" dirty="0" err="1">
                <a:solidFill>
                  <a:srgbClr val="FFFF00"/>
                </a:solidFill>
                <a:effectLst>
                  <a:outerShdw blurRad="38100" dist="38100" dir="2700000" algn="tl">
                    <a:srgbClr val="000000"/>
                  </a:outerShdw>
                </a:effectLst>
              </a:rPr>
              <a:t>the</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initial</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segment</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of</a:t>
            </a:r>
            <a:r>
              <a:rPr lang="ru-RU" sz="2300" b="1" i="1" dirty="0">
                <a:solidFill>
                  <a:srgbClr val="FFFF00"/>
                </a:solidFill>
                <a:effectLst>
                  <a:outerShdw blurRad="38100" dist="38100" dir="2700000" algn="tl">
                    <a:srgbClr val="000000"/>
                  </a:outerShdw>
                </a:effectLst>
              </a:rPr>
              <a:t> ACA (A-1), 3) </a:t>
            </a:r>
            <a:r>
              <a:rPr lang="ru-RU" sz="2300" b="1" i="1" dirty="0" err="1">
                <a:solidFill>
                  <a:srgbClr val="FFFF00"/>
                </a:solidFill>
                <a:effectLst>
                  <a:outerShdw blurRad="38100" dist="38100" dir="2700000" algn="tl">
                    <a:srgbClr val="000000"/>
                  </a:outerShdw>
                </a:effectLst>
              </a:rPr>
              <a:t>of</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the</a:t>
            </a:r>
            <a:r>
              <a:rPr lang="ru-RU" sz="2300" b="1" i="1" dirty="0">
                <a:solidFill>
                  <a:srgbClr val="FFFF00"/>
                </a:solidFill>
                <a:effectLst>
                  <a:outerShdw blurRad="38100" dist="38100" dir="2700000" algn="tl">
                    <a:srgbClr val="000000"/>
                  </a:outerShdw>
                </a:effectLst>
              </a:rPr>
              <a:t> ICA </a:t>
            </a:r>
            <a:r>
              <a:rPr lang="ru-RU" sz="2300" b="1" i="1" dirty="0" err="1">
                <a:solidFill>
                  <a:srgbClr val="FFFF00"/>
                </a:solidFill>
                <a:effectLst>
                  <a:outerShdw blurRad="38100" dist="38100" dir="2700000" algn="tl">
                    <a:srgbClr val="000000"/>
                  </a:outerShdw>
                </a:effectLst>
              </a:rPr>
              <a:t>Supraklinoid</a:t>
            </a:r>
            <a:r>
              <a:rPr lang="ru-RU" sz="2300" b="1" i="1" dirty="0">
                <a:solidFill>
                  <a:srgbClr val="FFFF00"/>
                </a:solidFill>
                <a:effectLst>
                  <a:outerShdw blurRad="38100" dist="38100" dir="2700000" algn="tl">
                    <a:srgbClr val="000000"/>
                  </a:outerShdw>
                </a:effectLst>
              </a:rPr>
              <a:t> 4) SAR 5) </a:t>
            </a:r>
            <a:r>
              <a:rPr lang="ru-RU" sz="2300" b="1" i="1" dirty="0" err="1">
                <a:solidFill>
                  <a:srgbClr val="FFFF00"/>
                </a:solidFill>
                <a:effectLst>
                  <a:outerShdw blurRad="38100" dist="38100" dir="2700000" algn="tl">
                    <a:srgbClr val="000000"/>
                  </a:outerShdw>
                </a:effectLst>
              </a:rPr>
              <a:t>The</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initial</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segment</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of</a:t>
            </a:r>
            <a:r>
              <a:rPr lang="ru-RU" sz="2300" b="1" i="1" dirty="0">
                <a:solidFill>
                  <a:srgbClr val="FFFF00"/>
                </a:solidFill>
                <a:effectLst>
                  <a:outerShdw blurRad="38100" dist="38100" dir="2700000" algn="tl">
                    <a:srgbClr val="000000"/>
                  </a:outerShdw>
                </a:effectLst>
              </a:rPr>
              <a:t> PCA (P-1), 6) </a:t>
            </a:r>
            <a:r>
              <a:rPr lang="ru-RU" sz="2300" b="1" i="1" dirty="0" err="1">
                <a:solidFill>
                  <a:srgbClr val="FFFF00"/>
                </a:solidFill>
                <a:effectLst>
                  <a:outerShdw blurRad="38100" dist="38100" dir="2700000" algn="tl">
                    <a:srgbClr val="000000"/>
                  </a:outerShdw>
                </a:effectLst>
              </a:rPr>
              <a:t>distal</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portion</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of</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the</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basilar</a:t>
            </a:r>
            <a:r>
              <a:rPr lang="ru-RU" sz="2300" b="1" i="1" dirty="0">
                <a:solidFill>
                  <a:srgbClr val="FFFF00"/>
                </a:solidFill>
                <a:effectLst>
                  <a:outerShdw blurRad="38100" dist="38100" dir="2700000" algn="tl">
                    <a:srgbClr val="000000"/>
                  </a:outerShdw>
                </a:effectLst>
              </a:rPr>
              <a:t> </a:t>
            </a:r>
            <a:r>
              <a:rPr lang="ru-RU" sz="2300" b="1" i="1" dirty="0" err="1">
                <a:solidFill>
                  <a:srgbClr val="FFFF00"/>
                </a:solidFill>
                <a:effectLst>
                  <a:outerShdw blurRad="38100" dist="38100" dir="2700000" algn="tl">
                    <a:srgbClr val="000000"/>
                  </a:outerShdw>
                </a:effectLst>
              </a:rPr>
              <a:t>artery</a:t>
            </a:r>
            <a:r>
              <a:rPr lang="ru-RU" sz="2300" dirty="0">
                <a:solidFill>
                  <a:srgbClr val="FFFF00"/>
                </a:solidFill>
              </a:rPr>
              <a:t> </a:t>
            </a:r>
          </a:p>
        </p:txBody>
      </p:sp>
      <p:sp>
        <p:nvSpPr>
          <p:cNvPr id="167940" name="Rectangle 4"/>
          <p:cNvSpPr>
            <a:spLocks noChangeArrowheads="1"/>
          </p:cNvSpPr>
          <p:nvPr/>
        </p:nvSpPr>
        <p:spPr bwMode="auto">
          <a:xfrm>
            <a:off x="5029200" y="5791200"/>
            <a:ext cx="3005566" cy="584775"/>
          </a:xfrm>
          <a:prstGeom prst="rect">
            <a:avLst/>
          </a:prstGeom>
          <a:noFill/>
          <a:ln>
            <a:noFill/>
          </a:ln>
          <a:effectLst/>
        </p:spPr>
        <p:txBody>
          <a:bodyPr wrap="none">
            <a:spAutoFit/>
          </a:bodyPr>
          <a:lstStyle/>
          <a:p>
            <a:pPr>
              <a:defRPr/>
            </a:pPr>
            <a:r>
              <a:rPr lang="en-US"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Circle</a:t>
            </a:r>
            <a:r>
              <a:rPr lang="ru-RU"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 </a:t>
            </a:r>
            <a:r>
              <a:rPr lang="en-US"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of</a:t>
            </a:r>
            <a:r>
              <a:rPr lang="ru-RU"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 </a:t>
            </a:r>
            <a:r>
              <a:rPr lang="en-US"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rPr>
              <a:t>Willis</a:t>
            </a:r>
            <a:endParaRPr lang="ru-RU" sz="3200" b="1"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7346" name="Picture 6"/>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152400"/>
            <a:ext cx="6096000" cy="6400800"/>
          </a:xfrm>
          <a:prstGeom prst="rect">
            <a:avLst/>
          </a:prstGeom>
          <a:noFill/>
          <a:ln w="9525">
            <a:noFill/>
            <a:miter lim="800000"/>
            <a:headEnd/>
            <a:tailEnd/>
          </a:ln>
        </p:spPr>
      </p:pic>
      <p:sp>
        <p:nvSpPr>
          <p:cNvPr id="242696" name="Rectangle 8"/>
          <p:cNvSpPr>
            <a:spLocks noGrp="1" noChangeArrowheads="1"/>
          </p:cNvSpPr>
          <p:nvPr>
            <p:ph idx="1"/>
          </p:nvPr>
        </p:nvSpPr>
        <p:spPr>
          <a:xfrm>
            <a:off x="6096000" y="0"/>
            <a:ext cx="3048000" cy="6858000"/>
          </a:xfrm>
        </p:spPr>
        <p:txBody>
          <a:bodyPr/>
          <a:lstStyle/>
          <a:p>
            <a:pPr marL="3175" indent="-3175" eaLnBrk="1" hangingPunct="1">
              <a:lnSpc>
                <a:spcPct val="80000"/>
              </a:lnSpc>
              <a:buFontTx/>
              <a:buNone/>
              <a:defRPr/>
            </a:pPr>
            <a:r>
              <a:rPr lang="ru-RU" sz="2000" b="1" i="1" dirty="0" err="1">
                <a:solidFill>
                  <a:srgbClr val="FF0000"/>
                </a:solidFill>
                <a:effectLst>
                  <a:outerShdw blurRad="38100" dist="38100" dir="2700000" algn="tl">
                    <a:srgbClr val="C0C0C0"/>
                  </a:outerShdw>
                </a:effectLst>
              </a:rPr>
              <a:t>Intracerebral</a:t>
            </a:r>
            <a:r>
              <a:rPr lang="ru-RU" sz="2000" b="1" i="1" dirty="0">
                <a:solidFill>
                  <a:srgbClr val="FF0000"/>
                </a:solidFill>
                <a:effectLst>
                  <a:outerShdw blurRad="38100" dist="38100" dir="2700000" algn="tl">
                    <a:srgbClr val="C0C0C0"/>
                  </a:outerShdw>
                </a:effectLst>
              </a:rPr>
              <a:t> </a:t>
            </a:r>
            <a:r>
              <a:rPr lang="ru-RU" sz="2000" b="1" i="1" dirty="0" err="1">
                <a:solidFill>
                  <a:srgbClr val="FF0000"/>
                </a:solidFill>
                <a:effectLst>
                  <a:outerShdw blurRad="38100" dist="38100" dir="2700000" algn="tl">
                    <a:srgbClr val="C0C0C0"/>
                  </a:outerShdw>
                </a:effectLst>
              </a:rPr>
              <a:t>branches</a:t>
            </a:r>
            <a:r>
              <a:rPr lang="ru-RU" sz="2000" b="1" i="1" dirty="0">
                <a:solidFill>
                  <a:srgbClr val="FF0000"/>
                </a:solidFill>
                <a:effectLst>
                  <a:outerShdw blurRad="38100" dist="38100" dir="2700000" algn="tl">
                    <a:srgbClr val="C0C0C0"/>
                  </a:outerShdw>
                </a:effectLst>
              </a:rPr>
              <a:t> </a:t>
            </a:r>
            <a:r>
              <a:rPr lang="ru-RU" sz="2000" b="1" i="1" dirty="0" err="1">
                <a:solidFill>
                  <a:srgbClr val="FF0000"/>
                </a:solidFill>
                <a:effectLst>
                  <a:outerShdw blurRad="38100" dist="38100" dir="2700000" algn="tl">
                    <a:srgbClr val="C0C0C0"/>
                  </a:outerShdw>
                </a:effectLst>
              </a:rPr>
              <a:t>of</a:t>
            </a:r>
            <a:r>
              <a:rPr lang="ru-RU" sz="2000" b="1" i="1" dirty="0">
                <a:solidFill>
                  <a:srgbClr val="FF0000"/>
                </a:solidFill>
                <a:effectLst>
                  <a:outerShdw blurRad="38100" dist="38100" dir="2700000" algn="tl">
                    <a:srgbClr val="C0C0C0"/>
                  </a:outerShdw>
                </a:effectLst>
              </a:rPr>
              <a:t> ACA </a:t>
            </a:r>
            <a:r>
              <a:rPr lang="ru-RU" sz="2000" b="1" i="1" dirty="0" err="1">
                <a:solidFill>
                  <a:srgbClr val="FF0000"/>
                </a:solidFill>
                <a:effectLst>
                  <a:outerShdw blurRad="38100" dist="38100" dir="2700000" algn="tl">
                    <a:srgbClr val="C0C0C0"/>
                  </a:outerShdw>
                </a:effectLst>
              </a:rPr>
              <a:t>and</a:t>
            </a:r>
            <a:r>
              <a:rPr lang="ru-RU" sz="2000" b="1" i="1" dirty="0">
                <a:solidFill>
                  <a:srgbClr val="FF0000"/>
                </a:solidFill>
                <a:effectLst>
                  <a:outerShdw blurRad="38100" dist="38100" dir="2700000" algn="tl">
                    <a:srgbClr val="C0C0C0"/>
                  </a:outerShdw>
                </a:effectLst>
              </a:rPr>
              <a:t> MCA</a:t>
            </a:r>
            <a:r>
              <a:rPr lang="ru-RU" sz="1400" dirty="0"/>
              <a:t> </a:t>
            </a:r>
            <a:endParaRPr lang="ru-RU" sz="800" dirty="0"/>
          </a:p>
          <a:p>
            <a:pPr marL="3175" indent="-3175">
              <a:lnSpc>
                <a:spcPct val="90000"/>
              </a:lnSpc>
              <a:buFontTx/>
              <a:buNone/>
              <a:defRPr/>
            </a:pPr>
            <a:r>
              <a:rPr lang="ru-RU" sz="1800" dirty="0">
                <a:solidFill>
                  <a:srgbClr val="0033CC"/>
                </a:solidFill>
              </a:rPr>
              <a:t>1 - </a:t>
            </a:r>
            <a:r>
              <a:rPr lang="ru-RU" sz="1800" dirty="0" err="1">
                <a:solidFill>
                  <a:srgbClr val="0033CC"/>
                </a:solidFill>
              </a:rPr>
              <a:t>cortical</a:t>
            </a:r>
            <a:r>
              <a:rPr lang="ru-RU" sz="1800" dirty="0">
                <a:solidFill>
                  <a:srgbClr val="0033CC"/>
                </a:solidFill>
              </a:rPr>
              <a:t> (</a:t>
            </a:r>
            <a:r>
              <a:rPr lang="ru-RU" sz="1800" dirty="0" err="1">
                <a:solidFill>
                  <a:srgbClr val="0033CC"/>
                </a:solidFill>
              </a:rPr>
              <a:t>frontal</a:t>
            </a:r>
            <a:r>
              <a:rPr lang="ru-RU" sz="1800" dirty="0">
                <a:solidFill>
                  <a:srgbClr val="0033CC"/>
                </a:solidFill>
              </a:rPr>
              <a:t>) </a:t>
            </a:r>
            <a:r>
              <a:rPr lang="ru-RU" sz="1800" dirty="0" err="1">
                <a:solidFill>
                  <a:srgbClr val="0033CC"/>
                </a:solidFill>
              </a:rPr>
              <a:t>branch</a:t>
            </a:r>
            <a:r>
              <a:rPr lang="ru-RU" sz="1800" dirty="0">
                <a:solidFill>
                  <a:srgbClr val="0033CC"/>
                </a:solidFill>
              </a:rPr>
              <a:t> </a:t>
            </a:r>
            <a:r>
              <a:rPr lang="ru-RU" sz="1800" dirty="0" err="1">
                <a:solidFill>
                  <a:srgbClr val="0033CC"/>
                </a:solidFill>
              </a:rPr>
              <a:t>of</a:t>
            </a:r>
            <a:r>
              <a:rPr lang="ru-RU" sz="1800" dirty="0">
                <a:solidFill>
                  <a:srgbClr val="0033CC"/>
                </a:solidFill>
              </a:rPr>
              <a:t> </a:t>
            </a:r>
            <a:r>
              <a:rPr lang="ru-RU" sz="1800" dirty="0" err="1">
                <a:solidFill>
                  <a:srgbClr val="0033CC"/>
                </a:solidFill>
              </a:rPr>
              <a:t>the</a:t>
            </a:r>
            <a:r>
              <a:rPr lang="ru-RU" sz="1800" dirty="0">
                <a:solidFill>
                  <a:srgbClr val="0033CC"/>
                </a:solidFill>
              </a:rPr>
              <a:t> ACA;</a:t>
            </a:r>
            <a:br>
              <a:rPr lang="ru-RU" sz="1800" dirty="0">
                <a:solidFill>
                  <a:srgbClr val="0033CC"/>
                </a:solidFill>
              </a:rPr>
            </a:br>
            <a:r>
              <a:rPr lang="ru-RU" sz="1800" dirty="0">
                <a:solidFill>
                  <a:srgbClr val="0033CC"/>
                </a:solidFill>
              </a:rPr>
              <a:t>2 - </a:t>
            </a:r>
            <a:r>
              <a:rPr lang="ru-RU" sz="1800" dirty="0" err="1">
                <a:solidFill>
                  <a:srgbClr val="0033CC"/>
                </a:solidFill>
              </a:rPr>
              <a:t>cortical</a:t>
            </a:r>
            <a:r>
              <a:rPr lang="ru-RU" sz="1800" dirty="0">
                <a:solidFill>
                  <a:srgbClr val="0033CC"/>
                </a:solidFill>
              </a:rPr>
              <a:t> (</a:t>
            </a:r>
            <a:r>
              <a:rPr lang="ru-RU" sz="1800" dirty="0" err="1">
                <a:solidFill>
                  <a:srgbClr val="0033CC"/>
                </a:solidFill>
              </a:rPr>
              <a:t>frontal</a:t>
            </a:r>
            <a:r>
              <a:rPr lang="ru-RU" sz="1800" dirty="0">
                <a:solidFill>
                  <a:srgbClr val="0033CC"/>
                </a:solidFill>
              </a:rPr>
              <a:t>) </a:t>
            </a:r>
            <a:r>
              <a:rPr lang="ru-RU" sz="1800" dirty="0" err="1">
                <a:solidFill>
                  <a:srgbClr val="0033CC"/>
                </a:solidFill>
              </a:rPr>
              <a:t>branch</a:t>
            </a:r>
            <a:r>
              <a:rPr lang="ru-RU" sz="1800" dirty="0">
                <a:solidFill>
                  <a:srgbClr val="0033CC"/>
                </a:solidFill>
              </a:rPr>
              <a:t> </a:t>
            </a:r>
            <a:r>
              <a:rPr lang="ru-RU" sz="1800" dirty="0" err="1">
                <a:solidFill>
                  <a:srgbClr val="0033CC"/>
                </a:solidFill>
              </a:rPr>
              <a:t>of</a:t>
            </a:r>
            <a:r>
              <a:rPr lang="ru-RU" sz="1800" dirty="0">
                <a:solidFill>
                  <a:srgbClr val="0033CC"/>
                </a:solidFill>
              </a:rPr>
              <a:t> </a:t>
            </a:r>
            <a:r>
              <a:rPr lang="ru-RU" sz="1800" dirty="0" err="1">
                <a:solidFill>
                  <a:srgbClr val="0033CC"/>
                </a:solidFill>
              </a:rPr>
              <a:t>the</a:t>
            </a:r>
            <a:r>
              <a:rPr lang="ru-RU" sz="1800" dirty="0">
                <a:solidFill>
                  <a:srgbClr val="0033CC"/>
                </a:solidFill>
              </a:rPr>
              <a:t> MCA;</a:t>
            </a:r>
            <a:br>
              <a:rPr lang="ru-RU" sz="1800" dirty="0">
                <a:solidFill>
                  <a:srgbClr val="0033CC"/>
                </a:solidFill>
              </a:rPr>
            </a:br>
            <a:r>
              <a:rPr lang="ru-RU" sz="1800" dirty="0">
                <a:solidFill>
                  <a:srgbClr val="0033CC"/>
                </a:solidFill>
              </a:rPr>
              <a:t>3 - </a:t>
            </a:r>
            <a:r>
              <a:rPr lang="ru-RU" sz="1800" dirty="0" err="1">
                <a:solidFill>
                  <a:srgbClr val="0033CC"/>
                </a:solidFill>
              </a:rPr>
              <a:t>cortical</a:t>
            </a:r>
            <a:r>
              <a:rPr lang="ru-RU" sz="1800" dirty="0">
                <a:solidFill>
                  <a:srgbClr val="0033CC"/>
                </a:solidFill>
              </a:rPr>
              <a:t> (</a:t>
            </a:r>
            <a:r>
              <a:rPr lang="ru-RU" sz="1800" dirty="0" err="1">
                <a:solidFill>
                  <a:srgbClr val="0033CC"/>
                </a:solidFill>
              </a:rPr>
              <a:t>temporal</a:t>
            </a:r>
            <a:r>
              <a:rPr lang="ru-RU" sz="1800" dirty="0">
                <a:solidFill>
                  <a:srgbClr val="0033CC"/>
                </a:solidFill>
              </a:rPr>
              <a:t>) </a:t>
            </a:r>
            <a:r>
              <a:rPr lang="ru-RU" sz="1800" dirty="0" err="1">
                <a:solidFill>
                  <a:srgbClr val="0033CC"/>
                </a:solidFill>
              </a:rPr>
              <a:t>branch</a:t>
            </a:r>
            <a:r>
              <a:rPr lang="ru-RU" sz="1800" dirty="0">
                <a:solidFill>
                  <a:srgbClr val="0033CC"/>
                </a:solidFill>
              </a:rPr>
              <a:t> </a:t>
            </a:r>
            <a:r>
              <a:rPr lang="ru-RU" sz="1800" dirty="0" err="1">
                <a:solidFill>
                  <a:srgbClr val="0033CC"/>
                </a:solidFill>
              </a:rPr>
              <a:t>of</a:t>
            </a:r>
            <a:r>
              <a:rPr lang="ru-RU" sz="1800" dirty="0">
                <a:solidFill>
                  <a:srgbClr val="0033CC"/>
                </a:solidFill>
              </a:rPr>
              <a:t> </a:t>
            </a:r>
            <a:r>
              <a:rPr lang="ru-RU" sz="1800" dirty="0" err="1">
                <a:solidFill>
                  <a:srgbClr val="0033CC"/>
                </a:solidFill>
              </a:rPr>
              <a:t>the</a:t>
            </a:r>
            <a:r>
              <a:rPr lang="ru-RU" sz="1800" dirty="0">
                <a:solidFill>
                  <a:srgbClr val="0033CC"/>
                </a:solidFill>
              </a:rPr>
              <a:t> MCA;</a:t>
            </a:r>
            <a:br>
              <a:rPr lang="ru-RU" sz="1800" dirty="0">
                <a:solidFill>
                  <a:srgbClr val="0033CC"/>
                </a:solidFill>
              </a:rPr>
            </a:br>
            <a:r>
              <a:rPr lang="ru-RU" sz="1800" dirty="0">
                <a:solidFill>
                  <a:srgbClr val="0033CC"/>
                </a:solidFill>
              </a:rPr>
              <a:t>4 - AGR (</a:t>
            </a:r>
            <a:r>
              <a:rPr lang="ru-RU" sz="1800" dirty="0" err="1">
                <a:solidFill>
                  <a:srgbClr val="0033CC"/>
                </a:solidFill>
              </a:rPr>
              <a:t>part</a:t>
            </a:r>
            <a:r>
              <a:rPr lang="ru-RU" sz="1800" dirty="0">
                <a:solidFill>
                  <a:srgbClr val="0033CC"/>
                </a:solidFill>
              </a:rPr>
              <a:t> </a:t>
            </a:r>
            <a:r>
              <a:rPr lang="ru-RU" sz="1800" dirty="0" err="1">
                <a:solidFill>
                  <a:srgbClr val="0033CC"/>
                </a:solidFill>
              </a:rPr>
              <a:t>of</a:t>
            </a:r>
            <a:r>
              <a:rPr lang="ru-RU" sz="1800" dirty="0">
                <a:solidFill>
                  <a:srgbClr val="0033CC"/>
                </a:solidFill>
              </a:rPr>
              <a:t> </a:t>
            </a:r>
            <a:r>
              <a:rPr lang="ru-RU" sz="1800" dirty="0" err="1">
                <a:solidFill>
                  <a:srgbClr val="0033CC"/>
                </a:solidFill>
              </a:rPr>
              <a:t>the</a:t>
            </a:r>
            <a:r>
              <a:rPr lang="ru-RU" sz="1800" dirty="0">
                <a:solidFill>
                  <a:srgbClr val="0033CC"/>
                </a:solidFill>
              </a:rPr>
              <a:t> </a:t>
            </a:r>
            <a:r>
              <a:rPr lang="ru-RU" sz="1800" dirty="0" err="1">
                <a:solidFill>
                  <a:srgbClr val="0033CC"/>
                </a:solidFill>
              </a:rPr>
              <a:t>insula</a:t>
            </a:r>
            <a:r>
              <a:rPr lang="ru-RU" sz="1800" dirty="0">
                <a:solidFill>
                  <a:srgbClr val="0033CC"/>
                </a:solidFill>
              </a:rPr>
              <a:t>);</a:t>
            </a:r>
            <a:br>
              <a:rPr lang="ru-RU" sz="1800" dirty="0">
                <a:solidFill>
                  <a:srgbClr val="0033CC"/>
                </a:solidFill>
              </a:rPr>
            </a:br>
            <a:r>
              <a:rPr lang="ru-RU" sz="1800" dirty="0">
                <a:solidFill>
                  <a:srgbClr val="0033CC"/>
                </a:solidFill>
              </a:rPr>
              <a:t>5 - </a:t>
            </a:r>
            <a:r>
              <a:rPr lang="ru-RU" sz="1800" dirty="0" err="1">
                <a:solidFill>
                  <a:srgbClr val="0033CC"/>
                </a:solidFill>
              </a:rPr>
              <a:t>anterolateral</a:t>
            </a:r>
            <a:r>
              <a:rPr lang="ru-RU" sz="1800" dirty="0">
                <a:solidFill>
                  <a:srgbClr val="0033CC"/>
                </a:solidFill>
              </a:rPr>
              <a:t> </a:t>
            </a:r>
            <a:r>
              <a:rPr lang="ru-RU" sz="1800" dirty="0" err="1">
                <a:solidFill>
                  <a:srgbClr val="0033CC"/>
                </a:solidFill>
              </a:rPr>
              <a:t>central</a:t>
            </a:r>
            <a:r>
              <a:rPr lang="ru-RU" sz="1800" dirty="0">
                <a:solidFill>
                  <a:srgbClr val="0033CC"/>
                </a:solidFill>
              </a:rPr>
              <a:t> </a:t>
            </a:r>
            <a:r>
              <a:rPr lang="ru-RU" sz="1800" dirty="0" err="1">
                <a:solidFill>
                  <a:srgbClr val="0033CC"/>
                </a:solidFill>
              </a:rPr>
              <a:t>artery</a:t>
            </a:r>
            <a:r>
              <a:rPr lang="ru-RU" sz="1800" dirty="0">
                <a:solidFill>
                  <a:srgbClr val="0033CC"/>
                </a:solidFill>
              </a:rPr>
              <a:t> (</a:t>
            </a:r>
            <a:r>
              <a:rPr lang="ru-RU" sz="1800" dirty="0" err="1">
                <a:solidFill>
                  <a:srgbClr val="0033CC"/>
                </a:solidFill>
              </a:rPr>
              <a:t>lateral</a:t>
            </a:r>
            <a:r>
              <a:rPr lang="ru-RU" sz="1800" dirty="0">
                <a:solidFill>
                  <a:srgbClr val="0033CC"/>
                </a:solidFill>
              </a:rPr>
              <a:t> </a:t>
            </a:r>
            <a:r>
              <a:rPr lang="ru-RU" sz="1800" dirty="0" err="1">
                <a:solidFill>
                  <a:srgbClr val="0033CC"/>
                </a:solidFill>
              </a:rPr>
              <a:t>branches</a:t>
            </a:r>
            <a:r>
              <a:rPr lang="ru-RU" sz="1800" dirty="0">
                <a:solidFill>
                  <a:srgbClr val="0033CC"/>
                </a:solidFill>
              </a:rPr>
              <a:t>);</a:t>
            </a:r>
            <a:br>
              <a:rPr lang="ru-RU" sz="1800" dirty="0">
                <a:solidFill>
                  <a:srgbClr val="0033CC"/>
                </a:solidFill>
              </a:rPr>
            </a:br>
            <a:r>
              <a:rPr lang="ru-RU" sz="1800" dirty="0">
                <a:solidFill>
                  <a:srgbClr val="0033CC"/>
                </a:solidFill>
              </a:rPr>
              <a:t>6 - AGR (</a:t>
            </a:r>
            <a:r>
              <a:rPr lang="ru-RU" sz="1800" dirty="0" err="1">
                <a:solidFill>
                  <a:srgbClr val="0033CC"/>
                </a:solidFill>
              </a:rPr>
              <a:t>tapered</a:t>
            </a:r>
            <a:r>
              <a:rPr lang="ru-RU" sz="1800" dirty="0">
                <a:solidFill>
                  <a:srgbClr val="0033CC"/>
                </a:solidFill>
              </a:rPr>
              <a:t> </a:t>
            </a:r>
            <a:r>
              <a:rPr lang="ru-RU" sz="1800" dirty="0" err="1">
                <a:solidFill>
                  <a:srgbClr val="0033CC"/>
                </a:solidFill>
              </a:rPr>
              <a:t>part</a:t>
            </a:r>
            <a:r>
              <a:rPr lang="ru-RU" sz="1800" dirty="0">
                <a:solidFill>
                  <a:srgbClr val="0033CC"/>
                </a:solidFill>
              </a:rPr>
              <a:t>);</a:t>
            </a:r>
            <a:br>
              <a:rPr lang="ru-RU" sz="1800" dirty="0">
                <a:solidFill>
                  <a:srgbClr val="0033CC"/>
                </a:solidFill>
              </a:rPr>
            </a:br>
            <a:r>
              <a:rPr lang="ru-RU" sz="1800" dirty="0">
                <a:solidFill>
                  <a:srgbClr val="0033CC"/>
                </a:solidFill>
              </a:rPr>
              <a:t>7 - </a:t>
            </a:r>
            <a:r>
              <a:rPr lang="ru-RU" sz="1800" dirty="0" err="1">
                <a:solidFill>
                  <a:srgbClr val="0033CC"/>
                </a:solidFill>
              </a:rPr>
              <a:t>anterolateral</a:t>
            </a:r>
            <a:r>
              <a:rPr lang="ru-RU" sz="1800" dirty="0">
                <a:solidFill>
                  <a:srgbClr val="0033CC"/>
                </a:solidFill>
              </a:rPr>
              <a:t> </a:t>
            </a:r>
            <a:r>
              <a:rPr lang="ru-RU" sz="1800" dirty="0" err="1">
                <a:solidFill>
                  <a:srgbClr val="0033CC"/>
                </a:solidFill>
              </a:rPr>
              <a:t>central</a:t>
            </a:r>
            <a:r>
              <a:rPr lang="ru-RU" sz="1800" dirty="0">
                <a:solidFill>
                  <a:srgbClr val="0033CC"/>
                </a:solidFill>
              </a:rPr>
              <a:t> </a:t>
            </a:r>
            <a:r>
              <a:rPr lang="ru-RU" sz="1800" dirty="0" err="1">
                <a:solidFill>
                  <a:srgbClr val="0033CC"/>
                </a:solidFill>
              </a:rPr>
              <a:t>artery</a:t>
            </a:r>
            <a:r>
              <a:rPr lang="ru-RU" sz="1800" dirty="0">
                <a:solidFill>
                  <a:srgbClr val="0033CC"/>
                </a:solidFill>
              </a:rPr>
              <a:t> (</a:t>
            </a:r>
            <a:r>
              <a:rPr lang="ru-RU" sz="1800" dirty="0" err="1">
                <a:solidFill>
                  <a:srgbClr val="0033CC"/>
                </a:solidFill>
              </a:rPr>
              <a:t>medial</a:t>
            </a:r>
            <a:r>
              <a:rPr lang="ru-RU" sz="1800" dirty="0">
                <a:solidFill>
                  <a:srgbClr val="0033CC"/>
                </a:solidFill>
              </a:rPr>
              <a:t> </a:t>
            </a:r>
            <a:r>
              <a:rPr lang="ru-RU" sz="1800" dirty="0" err="1">
                <a:solidFill>
                  <a:srgbClr val="0033CC"/>
                </a:solidFill>
              </a:rPr>
              <a:t>branch</a:t>
            </a:r>
            <a:r>
              <a:rPr lang="ru-RU" sz="1800" dirty="0">
                <a:solidFill>
                  <a:srgbClr val="0033CC"/>
                </a:solidFill>
              </a:rPr>
              <a:t>);</a:t>
            </a:r>
            <a:br>
              <a:rPr lang="ru-RU" sz="1800" dirty="0">
                <a:solidFill>
                  <a:srgbClr val="0033CC"/>
                </a:solidFill>
              </a:rPr>
            </a:br>
            <a:r>
              <a:rPr lang="ru-RU" sz="1800" dirty="0">
                <a:solidFill>
                  <a:srgbClr val="0033CC"/>
                </a:solidFill>
              </a:rPr>
              <a:t>8 - </a:t>
            </a:r>
            <a:r>
              <a:rPr lang="ru-RU" sz="1800" dirty="0" err="1">
                <a:solidFill>
                  <a:srgbClr val="0033CC"/>
                </a:solidFill>
              </a:rPr>
              <a:t>the</a:t>
            </a:r>
            <a:r>
              <a:rPr lang="ru-RU" sz="1800" dirty="0">
                <a:solidFill>
                  <a:srgbClr val="0033CC"/>
                </a:solidFill>
              </a:rPr>
              <a:t> </a:t>
            </a:r>
            <a:r>
              <a:rPr lang="ru-RU" sz="1800" dirty="0" err="1">
                <a:solidFill>
                  <a:srgbClr val="0033CC"/>
                </a:solidFill>
              </a:rPr>
              <a:t>cortical</a:t>
            </a:r>
            <a:r>
              <a:rPr lang="ru-RU" sz="1800" dirty="0">
                <a:solidFill>
                  <a:srgbClr val="0033CC"/>
                </a:solidFill>
              </a:rPr>
              <a:t> </a:t>
            </a:r>
            <a:r>
              <a:rPr lang="ru-RU" sz="1800" dirty="0" err="1">
                <a:solidFill>
                  <a:srgbClr val="0033CC"/>
                </a:solidFill>
              </a:rPr>
              <a:t>part</a:t>
            </a:r>
            <a:r>
              <a:rPr lang="ru-RU" sz="1800" dirty="0">
                <a:solidFill>
                  <a:srgbClr val="0033CC"/>
                </a:solidFill>
              </a:rPr>
              <a:t> </a:t>
            </a:r>
            <a:r>
              <a:rPr lang="ru-RU" sz="1800" dirty="0" err="1">
                <a:solidFill>
                  <a:srgbClr val="0033CC"/>
                </a:solidFill>
              </a:rPr>
              <a:t>of</a:t>
            </a:r>
            <a:r>
              <a:rPr lang="ru-RU" sz="1800" dirty="0">
                <a:solidFill>
                  <a:srgbClr val="0033CC"/>
                </a:solidFill>
              </a:rPr>
              <a:t> </a:t>
            </a:r>
            <a:r>
              <a:rPr lang="ru-RU" sz="1800" dirty="0" err="1">
                <a:solidFill>
                  <a:srgbClr val="0033CC"/>
                </a:solidFill>
              </a:rPr>
              <a:t>the</a:t>
            </a:r>
            <a:r>
              <a:rPr lang="ru-RU" sz="1800" dirty="0">
                <a:solidFill>
                  <a:srgbClr val="0033CC"/>
                </a:solidFill>
              </a:rPr>
              <a:t> PCA;</a:t>
            </a:r>
            <a:br>
              <a:rPr lang="ru-RU" sz="1800" dirty="0">
                <a:solidFill>
                  <a:srgbClr val="0033CC"/>
                </a:solidFill>
              </a:rPr>
            </a:br>
            <a:r>
              <a:rPr lang="ru-RU" sz="1800" dirty="0">
                <a:solidFill>
                  <a:srgbClr val="0033CC"/>
                </a:solidFill>
              </a:rPr>
              <a:t>9 - </a:t>
            </a:r>
            <a:r>
              <a:rPr lang="ru-RU" sz="1800" dirty="0" err="1">
                <a:solidFill>
                  <a:srgbClr val="0033CC"/>
                </a:solidFill>
              </a:rPr>
              <a:t>the</a:t>
            </a:r>
            <a:r>
              <a:rPr lang="ru-RU" sz="1800" dirty="0">
                <a:solidFill>
                  <a:srgbClr val="0033CC"/>
                </a:solidFill>
              </a:rPr>
              <a:t> </a:t>
            </a:r>
            <a:r>
              <a:rPr lang="ru-RU" sz="1800" dirty="0" err="1">
                <a:solidFill>
                  <a:srgbClr val="0033CC"/>
                </a:solidFill>
              </a:rPr>
              <a:t>internal</a:t>
            </a:r>
            <a:r>
              <a:rPr lang="ru-RU" sz="1800" dirty="0">
                <a:solidFill>
                  <a:srgbClr val="0033CC"/>
                </a:solidFill>
              </a:rPr>
              <a:t> </a:t>
            </a:r>
            <a:r>
              <a:rPr lang="ru-RU" sz="1800" dirty="0" err="1">
                <a:solidFill>
                  <a:srgbClr val="0033CC"/>
                </a:solidFill>
              </a:rPr>
              <a:t>carotid</a:t>
            </a:r>
            <a:r>
              <a:rPr lang="ru-RU" sz="1800" dirty="0">
                <a:solidFill>
                  <a:srgbClr val="0033CC"/>
                </a:solidFill>
              </a:rPr>
              <a:t> </a:t>
            </a:r>
            <a:r>
              <a:rPr lang="ru-RU" sz="1800" dirty="0" err="1">
                <a:solidFill>
                  <a:srgbClr val="0033CC"/>
                </a:solidFill>
              </a:rPr>
              <a:t>artery</a:t>
            </a:r>
            <a:r>
              <a:rPr lang="ru-RU" sz="1800" dirty="0">
                <a:solidFill>
                  <a:srgbClr val="0033CC"/>
                </a:solidFill>
              </a:rPr>
              <a:t>;</a:t>
            </a:r>
            <a:br>
              <a:rPr lang="ru-RU" sz="1800" dirty="0">
                <a:solidFill>
                  <a:srgbClr val="0033CC"/>
                </a:solidFill>
              </a:rPr>
            </a:br>
            <a:r>
              <a:rPr lang="ru-RU" sz="1800" dirty="0">
                <a:solidFill>
                  <a:srgbClr val="0033CC"/>
                </a:solidFill>
              </a:rPr>
              <a:t>10 - </a:t>
            </a:r>
            <a:r>
              <a:rPr lang="ru-RU" sz="1800" dirty="0" err="1">
                <a:solidFill>
                  <a:srgbClr val="0033CC"/>
                </a:solidFill>
              </a:rPr>
              <a:t>posterior</a:t>
            </a:r>
            <a:r>
              <a:rPr lang="ru-RU" sz="1800" dirty="0">
                <a:solidFill>
                  <a:srgbClr val="0033CC"/>
                </a:solidFill>
              </a:rPr>
              <a:t> </a:t>
            </a:r>
            <a:r>
              <a:rPr lang="ru-RU" sz="1800" dirty="0" err="1">
                <a:solidFill>
                  <a:srgbClr val="0033CC"/>
                </a:solidFill>
              </a:rPr>
              <a:t>communicating</a:t>
            </a:r>
            <a:r>
              <a:rPr lang="ru-RU" sz="1800" dirty="0">
                <a:solidFill>
                  <a:srgbClr val="0033CC"/>
                </a:solidFill>
              </a:rPr>
              <a:t> </a:t>
            </a:r>
            <a:r>
              <a:rPr lang="ru-RU" sz="1800" dirty="0" err="1">
                <a:solidFill>
                  <a:srgbClr val="0033CC"/>
                </a:solidFill>
              </a:rPr>
              <a:t>artery</a:t>
            </a:r>
            <a:r>
              <a:rPr lang="ru-RU" sz="1800" dirty="0">
                <a:solidFill>
                  <a:srgbClr val="0033CC"/>
                </a:solidFill>
              </a:rPr>
              <a:t>;</a:t>
            </a:r>
            <a:br>
              <a:rPr lang="ru-RU" sz="1800" dirty="0">
                <a:solidFill>
                  <a:srgbClr val="0033CC"/>
                </a:solidFill>
              </a:rPr>
            </a:br>
            <a:r>
              <a:rPr lang="ru-RU" sz="1800" dirty="0">
                <a:solidFill>
                  <a:srgbClr val="0033CC"/>
                </a:solidFill>
              </a:rPr>
              <a:t>11 - </a:t>
            </a:r>
            <a:r>
              <a:rPr lang="ru-RU" sz="1800" dirty="0" err="1">
                <a:solidFill>
                  <a:srgbClr val="0033CC"/>
                </a:solidFill>
              </a:rPr>
              <a:t>basilar</a:t>
            </a:r>
            <a:r>
              <a:rPr lang="ru-RU" sz="1800" dirty="0">
                <a:solidFill>
                  <a:srgbClr val="0033CC"/>
                </a:solidFill>
              </a:rPr>
              <a:t> </a:t>
            </a:r>
            <a:r>
              <a:rPr lang="ru-RU" sz="1800" dirty="0" err="1">
                <a:solidFill>
                  <a:srgbClr val="0033CC"/>
                </a:solidFill>
              </a:rPr>
              <a:t>artery</a:t>
            </a:r>
            <a:r>
              <a:rPr lang="ru-RU" sz="1800" dirty="0">
                <a:solidFill>
                  <a:srgbClr val="0033CC"/>
                </a:solidFill>
              </a:rPr>
              <a:t>;</a:t>
            </a:r>
            <a:br>
              <a:rPr lang="ru-RU" sz="1800" dirty="0">
                <a:solidFill>
                  <a:srgbClr val="0033CC"/>
                </a:solidFill>
              </a:rPr>
            </a:br>
            <a:r>
              <a:rPr lang="ru-RU" sz="1800" dirty="0">
                <a:solidFill>
                  <a:srgbClr val="0033CC"/>
                </a:solidFill>
              </a:rPr>
              <a:t>12 - </a:t>
            </a:r>
            <a:r>
              <a:rPr lang="ru-RU" sz="1800" dirty="0" err="1">
                <a:solidFill>
                  <a:srgbClr val="0033CC"/>
                </a:solidFill>
              </a:rPr>
              <a:t>long</a:t>
            </a:r>
            <a:r>
              <a:rPr lang="ru-RU" sz="1800" dirty="0">
                <a:solidFill>
                  <a:srgbClr val="0033CC"/>
                </a:solidFill>
              </a:rPr>
              <a:t> </a:t>
            </a:r>
            <a:r>
              <a:rPr lang="ru-RU" sz="1800" dirty="0" err="1">
                <a:solidFill>
                  <a:srgbClr val="0033CC"/>
                </a:solidFill>
              </a:rPr>
              <a:t>central</a:t>
            </a:r>
            <a:r>
              <a:rPr lang="ru-RU" sz="1800" dirty="0">
                <a:solidFill>
                  <a:srgbClr val="0033CC"/>
                </a:solidFill>
              </a:rPr>
              <a:t> </a:t>
            </a:r>
            <a:r>
              <a:rPr lang="ru-RU" sz="1800" dirty="0" err="1">
                <a:solidFill>
                  <a:srgbClr val="0033CC"/>
                </a:solidFill>
              </a:rPr>
              <a:t>artery</a:t>
            </a:r>
            <a:r>
              <a:rPr lang="ru-RU" sz="1800" dirty="0">
                <a:solidFill>
                  <a:srgbClr val="0033CC"/>
                </a:solidFill>
              </a:rPr>
              <a:t> </a:t>
            </a:r>
            <a:r>
              <a:rPr lang="ru-RU" sz="1800" dirty="0" err="1">
                <a:solidFill>
                  <a:srgbClr val="0033CC"/>
                </a:solidFill>
              </a:rPr>
              <a:t>Gyubnera</a:t>
            </a:r>
            <a:r>
              <a:rPr lang="ru-RU" sz="1800" dirty="0">
                <a:solidFill>
                  <a:srgbClr val="0033CC"/>
                </a:solidFill>
              </a:rPr>
              <a:t>;</a:t>
            </a:r>
            <a:br>
              <a:rPr lang="ru-RU" sz="1800" dirty="0">
                <a:solidFill>
                  <a:srgbClr val="0033CC"/>
                </a:solidFill>
              </a:rPr>
            </a:br>
            <a:r>
              <a:rPr lang="ru-RU" sz="1800" dirty="0">
                <a:solidFill>
                  <a:srgbClr val="0033CC"/>
                </a:solidFill>
              </a:rPr>
              <a:t>13 - PSA </a:t>
            </a:r>
            <a:r>
              <a:rPr lang="ru-RU" sz="1800" dirty="0" err="1">
                <a:solidFill>
                  <a:srgbClr val="0033CC"/>
                </a:solidFill>
              </a:rPr>
              <a:t>and</a:t>
            </a:r>
            <a:r>
              <a:rPr lang="ru-RU" sz="1800" dirty="0">
                <a:solidFill>
                  <a:srgbClr val="0033CC"/>
                </a:solidFill>
              </a:rPr>
              <a:t> PMA;</a:t>
            </a:r>
            <a:br>
              <a:rPr lang="ru-RU" sz="1800" dirty="0">
                <a:solidFill>
                  <a:srgbClr val="0033CC"/>
                </a:solidFill>
              </a:rPr>
            </a:br>
            <a:r>
              <a:rPr lang="ru-RU" sz="1800" dirty="0">
                <a:solidFill>
                  <a:srgbClr val="0033CC"/>
                </a:solidFill>
              </a:rPr>
              <a:t>14 - </a:t>
            </a:r>
            <a:r>
              <a:rPr lang="ru-RU" sz="1800" dirty="0" err="1">
                <a:solidFill>
                  <a:srgbClr val="0033CC"/>
                </a:solidFill>
              </a:rPr>
              <a:t>anteromedial</a:t>
            </a:r>
            <a:r>
              <a:rPr lang="ru-RU" sz="1800" dirty="0">
                <a:solidFill>
                  <a:srgbClr val="0033CC"/>
                </a:solidFill>
              </a:rPr>
              <a:t> </a:t>
            </a:r>
            <a:r>
              <a:rPr lang="ru-RU" sz="1800" dirty="0" err="1">
                <a:solidFill>
                  <a:srgbClr val="0033CC"/>
                </a:solidFill>
              </a:rPr>
              <a:t>central</a:t>
            </a:r>
            <a:r>
              <a:rPr lang="ru-RU" sz="1800" dirty="0">
                <a:solidFill>
                  <a:srgbClr val="0033CC"/>
                </a:solidFill>
              </a:rPr>
              <a:t> </a:t>
            </a:r>
            <a:r>
              <a:rPr lang="ru-RU" sz="1800" dirty="0" err="1">
                <a:solidFill>
                  <a:srgbClr val="0033CC"/>
                </a:solidFill>
              </a:rPr>
              <a:t>artery</a:t>
            </a:r>
            <a:endParaRPr lang="ru-RU" sz="1800" dirty="0">
              <a:solidFill>
                <a:srgbClr val="0033CC"/>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482" name="Picture 5" descr="Бедный Йорик!"/>
          <p:cNvPicPr>
            <a:picLocks noChangeAspect="1" noChangeArrowheads="1"/>
          </p:cNvPicPr>
          <p:nvPr/>
        </p:nvPicPr>
        <p:blipFill>
          <a:blip r:embed="rId2" cstate="print"/>
          <a:srcRect/>
          <a:stretch>
            <a:fillRect/>
          </a:stretch>
        </p:blipFill>
        <p:spPr bwMode="auto">
          <a:xfrm>
            <a:off x="0" y="3352800"/>
            <a:ext cx="2514600" cy="3505200"/>
          </a:xfrm>
          <a:prstGeom prst="rect">
            <a:avLst/>
          </a:prstGeom>
          <a:noFill/>
          <a:ln w="9525">
            <a:noFill/>
            <a:miter lim="800000"/>
            <a:headEnd/>
            <a:tailEnd/>
          </a:ln>
        </p:spPr>
      </p:pic>
      <p:pic>
        <p:nvPicPr>
          <p:cNvPr id="20483" name="Picture 11" descr="Археологические свидетельства древней истории">
            <a:hlinkClick r:id="rId3" tooltip="Оригинальный размер изображения"/>
          </p:cNvPr>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0" y="0"/>
            <a:ext cx="2514600" cy="3352800"/>
          </a:xfrm>
          <a:prstGeom prst="rect">
            <a:avLst/>
          </a:prstGeom>
          <a:noFill/>
          <a:ln w="9525">
            <a:noFill/>
            <a:miter lim="800000"/>
            <a:headEnd/>
            <a:tailEnd/>
          </a:ln>
        </p:spPr>
      </p:pic>
      <p:pic>
        <p:nvPicPr>
          <p:cNvPr id="20484" name="Picture 9" descr="Археологические свидетельства древней истории">
            <a:hlinkClick r:id="rId5" tooltip="Оригинальный размер изображения"/>
          </p:cNvPr>
          <p:cNvPicPr>
            <a:picLocks noChangeAspect="1" noChangeArrowheads="1"/>
          </p:cNvPicPr>
          <p:nvPr/>
        </p:nvPicPr>
        <p:blipFill>
          <a:blip r:embed="rId6" cstate="print"/>
          <a:srcRect/>
          <a:stretch>
            <a:fillRect/>
          </a:stretch>
        </p:blipFill>
        <p:spPr bwMode="auto">
          <a:xfrm>
            <a:off x="2514600" y="2971800"/>
            <a:ext cx="3048000" cy="3886200"/>
          </a:xfrm>
          <a:prstGeom prst="rect">
            <a:avLst/>
          </a:prstGeom>
          <a:noFill/>
          <a:ln w="9525">
            <a:noFill/>
            <a:miter lim="800000"/>
            <a:headEnd/>
            <a:tailEnd/>
          </a:ln>
        </p:spPr>
      </p:pic>
      <p:pic>
        <p:nvPicPr>
          <p:cNvPr id="20485" name="Picture 5" descr="f9f803525f92b8eb6d7877e4d81"/>
          <p:cNvPicPr>
            <a:picLocks noChangeAspect="1" noChangeArrowheads="1"/>
          </p:cNvPicPr>
          <p:nvPr/>
        </p:nvPicPr>
        <p:blipFill>
          <a:blip r:embed="rId7" cstate="screen">
            <a:extLst>
              <a:ext uri="{28A0092B-C50C-407E-A947-70E740481C1C}">
                <a14:useLocalDpi xmlns="" xmlns:a14="http://schemas.microsoft.com/office/drawing/2010/main"/>
              </a:ext>
            </a:extLst>
          </a:blip>
          <a:srcRect/>
          <a:stretch>
            <a:fillRect/>
          </a:stretch>
        </p:blipFill>
        <p:spPr bwMode="auto">
          <a:xfrm>
            <a:off x="2514600" y="0"/>
            <a:ext cx="3200400" cy="3032125"/>
          </a:xfrm>
          <a:prstGeom prst="rect">
            <a:avLst/>
          </a:prstGeom>
          <a:noFill/>
          <a:ln w="9525">
            <a:noFill/>
            <a:miter lim="800000"/>
            <a:headEnd/>
            <a:tailEnd/>
          </a:ln>
        </p:spPr>
      </p:pic>
      <p:pic>
        <p:nvPicPr>
          <p:cNvPr id="20486" name="Picture 8" descr="trepanation_1-150x150"/>
          <p:cNvPicPr>
            <a:picLocks noChangeAspect="1" noChangeArrowheads="1"/>
          </p:cNvPicPr>
          <p:nvPr/>
        </p:nvPicPr>
        <p:blipFill>
          <a:blip r:embed="rId8" cstate="print"/>
          <a:srcRect/>
          <a:stretch>
            <a:fillRect/>
          </a:stretch>
        </p:blipFill>
        <p:spPr bwMode="auto">
          <a:xfrm>
            <a:off x="5791200" y="3429000"/>
            <a:ext cx="3352800" cy="3429000"/>
          </a:xfrm>
          <a:prstGeom prst="rect">
            <a:avLst/>
          </a:prstGeom>
          <a:noFill/>
          <a:ln w="9525">
            <a:noFill/>
            <a:miter lim="800000"/>
            <a:headEnd/>
            <a:tailEnd/>
          </a:ln>
        </p:spPr>
      </p:pic>
      <p:pic>
        <p:nvPicPr>
          <p:cNvPr id="20487" name="Picture 11" descr="череп-древнего-инка Инки умели проводить нейрохирургические операции"/>
          <p:cNvPicPr>
            <a:picLocks noChangeAspect="1" noChangeArrowheads="1"/>
          </p:cNvPicPr>
          <p:nvPr/>
        </p:nvPicPr>
        <p:blipFill>
          <a:blip r:embed="rId9" cstate="print"/>
          <a:srcRect/>
          <a:stretch>
            <a:fillRect/>
          </a:stretch>
        </p:blipFill>
        <p:spPr bwMode="auto">
          <a:xfrm>
            <a:off x="5791200" y="0"/>
            <a:ext cx="3352800" cy="34290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endParaRPr lang="ru-RU" altLang="ru-RU"/>
          </a:p>
        </p:txBody>
      </p:sp>
      <p:pic>
        <p:nvPicPr>
          <p:cNvPr id="58371" name="Picture 3"/>
          <p:cNvPicPr>
            <a:picLocks noChangeAspect="1" noChangeArrowheads="1"/>
          </p:cNvPicPr>
          <p:nvPr/>
        </p:nvPicPr>
        <p:blipFill>
          <a:blip r:embed="rId2" cstate="print"/>
          <a:srcRect/>
          <a:stretch>
            <a:fillRect/>
          </a:stretch>
        </p:blipFill>
        <p:spPr bwMode="auto">
          <a:xfrm>
            <a:off x="381000" y="15875"/>
            <a:ext cx="8382000" cy="6842125"/>
          </a:xfrm>
          <a:prstGeom prst="rect">
            <a:avLst/>
          </a:prstGeom>
          <a:noFill/>
          <a:ln w="9525">
            <a:noFill/>
            <a:miter lim="800000"/>
            <a:headEnd/>
            <a:tailEnd/>
          </a:ln>
        </p:spPr>
      </p:pic>
      <p:sp>
        <p:nvSpPr>
          <p:cNvPr id="165892" name="Rectangle 4"/>
          <p:cNvSpPr>
            <a:spLocks noChangeArrowheads="1"/>
          </p:cNvSpPr>
          <p:nvPr/>
        </p:nvSpPr>
        <p:spPr bwMode="auto">
          <a:xfrm>
            <a:off x="228600" y="260350"/>
            <a:ext cx="8610600" cy="519113"/>
          </a:xfrm>
          <a:prstGeom prst="rect">
            <a:avLst/>
          </a:prstGeom>
          <a:noFill/>
          <a:ln>
            <a:noFill/>
          </a:ln>
          <a:effectLst/>
        </p:spPr>
        <p:txBody>
          <a:bodyPr anchor="ctr">
            <a:spAutoFit/>
          </a:bodyPr>
          <a:lstStyle/>
          <a:p>
            <a:pPr>
              <a:defRPr/>
            </a:pPr>
            <a:r>
              <a:rPr lang="ru-RU" sz="2800" b="1" i="1">
                <a:solidFill>
                  <a:srgbClr val="FF0000"/>
                </a:solidFill>
                <a:effectLst>
                  <a:outerShdw blurRad="38100" dist="38100" dir="2700000" algn="tl">
                    <a:srgbClr val="C0C0C0"/>
                  </a:outerShdw>
                </a:effectLst>
              </a:rPr>
              <a:t>Vascularization of the subcortical structures</a:t>
            </a:r>
            <a:r>
              <a:rPr lang="ru-RU" sz="2800">
                <a:solidFill>
                  <a:srgbClr val="FF0000"/>
                </a:solidFill>
              </a:rPr>
              <a:t> </a:t>
            </a:r>
            <a:endParaRPr lang="en-US" sz="280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3"/>
          <p:cNvSpPr>
            <a:spLocks noGrp="1" noChangeArrowheads="1"/>
          </p:cNvSpPr>
          <p:nvPr>
            <p:ph idx="1"/>
          </p:nvPr>
        </p:nvSpPr>
        <p:spPr>
          <a:xfrm>
            <a:off x="4191000" y="0"/>
            <a:ext cx="4572000" cy="3276600"/>
          </a:xfrm>
        </p:spPr>
        <p:txBody>
          <a:bodyPr/>
          <a:lstStyle/>
          <a:p>
            <a:pPr marL="266700" indent="-3175" eaLnBrk="1" hangingPunct="1">
              <a:lnSpc>
                <a:spcPct val="90000"/>
              </a:lnSpc>
              <a:buFontTx/>
              <a:buNone/>
            </a:pPr>
            <a:r>
              <a:rPr lang="ru-RU" altLang="ru-RU" b="1">
                <a:solidFill>
                  <a:srgbClr val="FFFF00"/>
                </a:solidFill>
              </a:rPr>
              <a:t>Yellow</a:t>
            </a:r>
            <a:r>
              <a:rPr lang="ru-RU" altLang="ru-RU"/>
              <a:t> - ACA;</a:t>
            </a:r>
            <a:br>
              <a:rPr lang="ru-RU" altLang="ru-RU"/>
            </a:br>
            <a:r>
              <a:rPr lang="ru-RU" altLang="ru-RU" b="1">
                <a:solidFill>
                  <a:srgbClr val="FF6699"/>
                </a:solidFill>
              </a:rPr>
              <a:t>Pink</a:t>
            </a:r>
            <a:r>
              <a:rPr lang="ru-RU" altLang="ru-RU"/>
              <a:t> - MCA;</a:t>
            </a:r>
            <a:br>
              <a:rPr lang="ru-RU" altLang="ru-RU"/>
            </a:br>
            <a:r>
              <a:rPr lang="ru-RU" altLang="ru-RU" b="1">
                <a:solidFill>
                  <a:srgbClr val="33CC33"/>
                </a:solidFill>
              </a:rPr>
              <a:t>Green</a:t>
            </a:r>
            <a:r>
              <a:rPr lang="ru-RU" altLang="ru-RU"/>
              <a:t> - PCA;</a:t>
            </a:r>
            <a:br>
              <a:rPr lang="ru-RU" altLang="ru-RU"/>
            </a:br>
            <a:r>
              <a:rPr lang="ru-RU" altLang="ru-RU" b="1">
                <a:solidFill>
                  <a:srgbClr val="9933FF"/>
                </a:solidFill>
              </a:rPr>
              <a:t>Lilac</a:t>
            </a:r>
            <a:r>
              <a:rPr lang="ru-RU" altLang="ru-RU"/>
              <a:t> - </a:t>
            </a:r>
            <a:r>
              <a:rPr lang="en-US" altLang="ru-RU"/>
              <a:t>A</a:t>
            </a:r>
            <a:r>
              <a:rPr lang="ru-RU" altLang="ru-RU"/>
              <a:t>nterior Ciliary Artery </a:t>
            </a:r>
            <a:endParaRPr lang="en-US" altLang="ru-RU"/>
          </a:p>
          <a:p>
            <a:pPr marL="266700" indent="-3175" eaLnBrk="1" hangingPunct="1">
              <a:lnSpc>
                <a:spcPct val="90000"/>
              </a:lnSpc>
              <a:buFontTx/>
              <a:buNone/>
            </a:pPr>
            <a:r>
              <a:rPr lang="ru-RU" altLang="ru-RU" b="1">
                <a:solidFill>
                  <a:srgbClr val="3399FF"/>
                </a:solidFill>
              </a:rPr>
              <a:t>Blue</a:t>
            </a:r>
            <a:r>
              <a:rPr lang="ru-RU" altLang="ru-RU"/>
              <a:t> - </a:t>
            </a:r>
            <a:r>
              <a:rPr lang="en-US" altLang="ru-RU"/>
              <a:t>P</a:t>
            </a:r>
            <a:r>
              <a:rPr lang="ru-RU" altLang="ru-RU"/>
              <a:t>osterior Communicating Artery  </a:t>
            </a:r>
          </a:p>
        </p:txBody>
      </p:sp>
      <p:pic>
        <p:nvPicPr>
          <p:cNvPr id="59395" name="Picture 6"/>
          <p:cNvPicPr>
            <a:picLocks noChangeAspect="1" noChangeArrowheads="1"/>
          </p:cNvPicPr>
          <p:nvPr/>
        </p:nvPicPr>
        <p:blipFill>
          <a:blip r:embed="rId2" cstate="print"/>
          <a:srcRect/>
          <a:stretch>
            <a:fillRect/>
          </a:stretch>
        </p:blipFill>
        <p:spPr bwMode="auto">
          <a:xfrm>
            <a:off x="4267200" y="3259138"/>
            <a:ext cx="4572000" cy="3598862"/>
          </a:xfrm>
          <a:prstGeom prst="rect">
            <a:avLst/>
          </a:prstGeom>
          <a:noFill/>
          <a:ln w="9525">
            <a:noFill/>
            <a:miter lim="800000"/>
            <a:headEnd/>
            <a:tailEnd/>
          </a:ln>
        </p:spPr>
      </p:pic>
      <p:pic>
        <p:nvPicPr>
          <p:cNvPr id="59396" name="Picture 4"/>
          <p:cNvPicPr>
            <a:picLocks noChangeAspect="1" noChangeArrowheads="1"/>
          </p:cNvPicPr>
          <p:nvPr/>
        </p:nvPicPr>
        <p:blipFill>
          <a:blip r:embed="rId3" cstate="print"/>
          <a:srcRect/>
          <a:stretch>
            <a:fillRect/>
          </a:stretch>
        </p:blipFill>
        <p:spPr bwMode="auto">
          <a:xfrm>
            <a:off x="381000" y="2743200"/>
            <a:ext cx="3529013" cy="4114800"/>
          </a:xfrm>
          <a:prstGeom prst="rect">
            <a:avLst/>
          </a:prstGeom>
          <a:noFill/>
          <a:ln w="9525">
            <a:noFill/>
            <a:miter lim="800000"/>
            <a:headEnd/>
            <a:tailEnd/>
          </a:ln>
        </p:spPr>
      </p:pic>
      <p:pic>
        <p:nvPicPr>
          <p:cNvPr id="59397" name="Picture 5"/>
          <p:cNvPicPr>
            <a:picLocks noChangeAspect="1" noChangeArrowheads="1"/>
          </p:cNvPicPr>
          <p:nvPr/>
        </p:nvPicPr>
        <p:blipFill>
          <a:blip r:embed="rId4" cstate="print"/>
          <a:srcRect/>
          <a:stretch>
            <a:fillRect/>
          </a:stretch>
        </p:blipFill>
        <p:spPr bwMode="auto">
          <a:xfrm>
            <a:off x="0" y="0"/>
            <a:ext cx="4419600" cy="2986088"/>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8" name="Picture 4"/>
          <p:cNvPicPr>
            <a:picLocks noChangeAspect="1" noChangeArrowheads="1"/>
          </p:cNvPicPr>
          <p:nvPr/>
        </p:nvPicPr>
        <p:blipFill>
          <a:blip r:embed="rId2" cstate="print"/>
          <a:srcRect/>
          <a:stretch>
            <a:fillRect/>
          </a:stretch>
        </p:blipFill>
        <p:spPr bwMode="auto">
          <a:xfrm>
            <a:off x="0" y="0"/>
            <a:ext cx="5737225" cy="6858000"/>
          </a:xfrm>
          <a:prstGeom prst="rect">
            <a:avLst/>
          </a:prstGeom>
          <a:noFill/>
          <a:ln w="9525">
            <a:noFill/>
            <a:miter lim="800000"/>
            <a:headEnd/>
            <a:tailEnd/>
          </a:ln>
        </p:spPr>
      </p:pic>
      <p:sp>
        <p:nvSpPr>
          <p:cNvPr id="243718" name="Rectangle 6"/>
          <p:cNvSpPr>
            <a:spLocks noGrp="1" noChangeArrowheads="1"/>
          </p:cNvSpPr>
          <p:nvPr>
            <p:ph idx="1"/>
          </p:nvPr>
        </p:nvSpPr>
        <p:spPr>
          <a:xfrm>
            <a:off x="5562600" y="228600"/>
            <a:ext cx="3581400" cy="6629400"/>
          </a:xfrm>
        </p:spPr>
        <p:txBody>
          <a:bodyPr/>
          <a:lstStyle/>
          <a:p>
            <a:pPr marL="3175" indent="-3175" eaLnBrk="1" hangingPunct="1">
              <a:lnSpc>
                <a:spcPct val="80000"/>
              </a:lnSpc>
              <a:buFontTx/>
              <a:buNone/>
              <a:defRPr/>
            </a:pP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venous</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of</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occipital</a:t>
            </a:r>
            <a:r>
              <a:rPr lang="ru-RU"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2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region</a:t>
            </a:r>
            <a:endParaRPr lang="ru-RU" sz="3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marL="3175" indent="-3175" eaLnBrk="1" hangingPunct="1">
              <a:lnSpc>
                <a:spcPct val="80000"/>
              </a:lnSpc>
              <a:buFontTx/>
              <a:buNone/>
              <a:defRPr/>
            </a:pPr>
            <a:endParaRPr lang="ru-RU" sz="1400" b="1" i="1" dirty="0">
              <a:solidFill>
                <a:srgbClr val="FF0000"/>
              </a:solidFill>
              <a:effectLst>
                <a:outerShdw blurRad="38100" dist="38100" dir="2700000" algn="tl">
                  <a:srgbClr val="C0C0C0"/>
                </a:outerShdw>
              </a:effectLst>
            </a:endParaRPr>
          </a:p>
          <a:p>
            <a:pPr marL="3175" indent="-3175" eaLnBrk="1" hangingPunct="1">
              <a:lnSpc>
                <a:spcPct val="90000"/>
              </a:lnSpc>
              <a:buFontTx/>
              <a:buNone/>
              <a:defRPr/>
            </a:pPr>
            <a:r>
              <a:rPr lang="ru-RU" sz="1800" b="1" dirty="0">
                <a:solidFill>
                  <a:srgbClr val="0033CC"/>
                </a:solidFill>
              </a:rPr>
              <a:t>1 - </a:t>
            </a:r>
            <a:r>
              <a:rPr lang="ru-RU" sz="1800" b="1" dirty="0" err="1">
                <a:solidFill>
                  <a:srgbClr val="0033CC"/>
                </a:solidFill>
              </a:rPr>
              <a:t>deep</a:t>
            </a:r>
            <a:r>
              <a:rPr lang="ru-RU" sz="1800" b="1" dirty="0">
                <a:solidFill>
                  <a:srgbClr val="0033CC"/>
                </a:solidFill>
              </a:rPr>
              <a:t> </a:t>
            </a:r>
            <a:r>
              <a:rPr lang="ru-RU" sz="1800" b="1" dirty="0" err="1">
                <a:solidFill>
                  <a:srgbClr val="0033CC"/>
                </a:solidFill>
              </a:rPr>
              <a:t>cervical</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2 - </a:t>
            </a:r>
            <a:r>
              <a:rPr lang="ru-RU" sz="1800" b="1" dirty="0" err="1">
                <a:solidFill>
                  <a:srgbClr val="0033CC"/>
                </a:solidFill>
              </a:rPr>
              <a:t>vertebral</a:t>
            </a:r>
            <a:r>
              <a:rPr lang="ru-RU" sz="1800" b="1" dirty="0">
                <a:solidFill>
                  <a:srgbClr val="0033CC"/>
                </a:solidFill>
              </a:rPr>
              <a:t> </a:t>
            </a:r>
            <a:r>
              <a:rPr lang="ru-RU" sz="1800" b="1" dirty="0" err="1">
                <a:solidFill>
                  <a:srgbClr val="0033CC"/>
                </a:solidFill>
              </a:rPr>
              <a:t>artery</a:t>
            </a:r>
            <a:r>
              <a:rPr lang="ru-RU" sz="1800" b="1" dirty="0">
                <a:solidFill>
                  <a:srgbClr val="0033CC"/>
                </a:solidFill>
              </a:rPr>
              <a:t>;</a:t>
            </a:r>
            <a:br>
              <a:rPr lang="ru-RU" sz="1800" b="1" dirty="0">
                <a:solidFill>
                  <a:srgbClr val="0033CC"/>
                </a:solidFill>
              </a:rPr>
            </a:br>
            <a:r>
              <a:rPr lang="ru-RU" sz="1800" b="1" dirty="0">
                <a:solidFill>
                  <a:srgbClr val="0033CC"/>
                </a:solidFill>
              </a:rPr>
              <a:t>3 - </a:t>
            </a:r>
            <a:r>
              <a:rPr lang="ru-RU" sz="1800" b="1" dirty="0" err="1">
                <a:solidFill>
                  <a:srgbClr val="0033CC"/>
                </a:solidFill>
              </a:rPr>
              <a:t>atlanto-occipital</a:t>
            </a:r>
            <a:r>
              <a:rPr lang="ru-RU" sz="1800" b="1" dirty="0">
                <a:solidFill>
                  <a:srgbClr val="0033CC"/>
                </a:solidFill>
              </a:rPr>
              <a:t> </a:t>
            </a:r>
            <a:r>
              <a:rPr lang="ru-RU" sz="1800" b="1" dirty="0" err="1">
                <a:solidFill>
                  <a:srgbClr val="0033CC"/>
                </a:solidFill>
              </a:rPr>
              <a:t>sinus</a:t>
            </a:r>
            <a:r>
              <a:rPr lang="ru-RU" sz="1800" b="1" dirty="0">
                <a:solidFill>
                  <a:srgbClr val="0033CC"/>
                </a:solidFill>
              </a:rPr>
              <a:t> (</a:t>
            </a:r>
            <a:r>
              <a:rPr lang="ru-RU" sz="1800" b="1" dirty="0" err="1">
                <a:solidFill>
                  <a:srgbClr val="0033CC"/>
                </a:solidFill>
              </a:rPr>
              <a:t>suboccipital</a:t>
            </a:r>
            <a:r>
              <a:rPr lang="ru-RU" sz="1800" b="1" dirty="0">
                <a:solidFill>
                  <a:srgbClr val="0033CC"/>
                </a:solidFill>
              </a:rPr>
              <a:t> </a:t>
            </a:r>
            <a:r>
              <a:rPr lang="ru-RU" sz="1800" b="1" dirty="0" err="1">
                <a:solidFill>
                  <a:srgbClr val="0033CC"/>
                </a:solidFill>
              </a:rPr>
              <a:t>venous</a:t>
            </a:r>
            <a:r>
              <a:rPr lang="ru-RU" sz="1800" b="1" dirty="0">
                <a:solidFill>
                  <a:srgbClr val="0033CC"/>
                </a:solidFill>
              </a:rPr>
              <a:t> </a:t>
            </a:r>
            <a:r>
              <a:rPr lang="ru-RU" sz="1800" b="1" dirty="0" err="1">
                <a:solidFill>
                  <a:srgbClr val="0033CC"/>
                </a:solidFill>
              </a:rPr>
              <a:t>plexus</a:t>
            </a:r>
            <a:r>
              <a:rPr lang="ru-RU" sz="1800" b="1" dirty="0">
                <a:solidFill>
                  <a:srgbClr val="0033CC"/>
                </a:solidFill>
              </a:rPr>
              <a:t>);</a:t>
            </a:r>
            <a:br>
              <a:rPr lang="ru-RU" sz="1800" b="1" dirty="0">
                <a:solidFill>
                  <a:srgbClr val="0033CC"/>
                </a:solidFill>
              </a:rPr>
            </a:br>
            <a:r>
              <a:rPr lang="ru-RU" sz="1800" b="1" dirty="0">
                <a:solidFill>
                  <a:srgbClr val="0033CC"/>
                </a:solidFill>
              </a:rPr>
              <a:t>4 - </a:t>
            </a:r>
            <a:r>
              <a:rPr lang="ru-RU" sz="1800" b="1" dirty="0" err="1">
                <a:solidFill>
                  <a:srgbClr val="0033CC"/>
                </a:solidFill>
              </a:rPr>
              <a:t>condylar</a:t>
            </a:r>
            <a:r>
              <a:rPr lang="ru-RU" sz="1800" b="1" dirty="0">
                <a:solidFill>
                  <a:srgbClr val="0033CC"/>
                </a:solidFill>
              </a:rPr>
              <a:t> </a:t>
            </a:r>
            <a:r>
              <a:rPr lang="ru-RU" sz="1800" b="1" dirty="0" err="1">
                <a:solidFill>
                  <a:srgbClr val="0033CC"/>
                </a:solidFill>
              </a:rPr>
              <a:t>emissar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5 - </a:t>
            </a:r>
            <a:r>
              <a:rPr lang="ru-RU" sz="1800" b="1" dirty="0" err="1">
                <a:solidFill>
                  <a:srgbClr val="0033CC"/>
                </a:solidFill>
              </a:rPr>
              <a:t>anastomosis</a:t>
            </a:r>
            <a:r>
              <a:rPr lang="ru-RU" sz="1800" b="1" dirty="0">
                <a:solidFill>
                  <a:srgbClr val="0033CC"/>
                </a:solidFill>
              </a:rPr>
              <a:t> </a:t>
            </a:r>
            <a:r>
              <a:rPr lang="ru-RU" sz="1800" b="1" dirty="0" err="1">
                <a:solidFill>
                  <a:srgbClr val="0033CC"/>
                </a:solidFill>
              </a:rPr>
              <a:t>of</a:t>
            </a:r>
            <a:r>
              <a:rPr lang="ru-RU" sz="1800" b="1" dirty="0">
                <a:solidFill>
                  <a:srgbClr val="0033CC"/>
                </a:solidFill>
              </a:rPr>
              <a:t> </a:t>
            </a:r>
            <a:r>
              <a:rPr lang="ru-RU" sz="1800" b="1" dirty="0" err="1">
                <a:solidFill>
                  <a:srgbClr val="0033CC"/>
                </a:solidFill>
              </a:rPr>
              <a:t>the</a:t>
            </a:r>
            <a:r>
              <a:rPr lang="ru-RU" sz="1800" b="1" dirty="0">
                <a:solidFill>
                  <a:srgbClr val="0033CC"/>
                </a:solidFill>
              </a:rPr>
              <a:t> </a:t>
            </a:r>
            <a:r>
              <a:rPr lang="ru-RU" sz="1800" b="1" dirty="0" err="1">
                <a:solidFill>
                  <a:srgbClr val="0033CC"/>
                </a:solidFill>
              </a:rPr>
              <a:t>atlanto-occipital</a:t>
            </a:r>
            <a:r>
              <a:rPr lang="ru-RU" sz="1800" b="1" dirty="0">
                <a:solidFill>
                  <a:srgbClr val="0033CC"/>
                </a:solidFill>
              </a:rPr>
              <a:t> </a:t>
            </a:r>
            <a:r>
              <a:rPr lang="ru-RU" sz="1800" b="1" dirty="0" err="1">
                <a:solidFill>
                  <a:srgbClr val="0033CC"/>
                </a:solidFill>
              </a:rPr>
              <a:t>sinus</a:t>
            </a:r>
            <a:r>
              <a:rPr lang="ru-RU" sz="1800" b="1" dirty="0">
                <a:solidFill>
                  <a:srgbClr val="0033CC"/>
                </a:solidFill>
              </a:rPr>
              <a:t> </a:t>
            </a:r>
            <a:r>
              <a:rPr lang="ru-RU" sz="1800" b="1" dirty="0" err="1">
                <a:solidFill>
                  <a:srgbClr val="0033CC"/>
                </a:solidFill>
              </a:rPr>
              <a:t>with</a:t>
            </a:r>
            <a:r>
              <a:rPr lang="ru-RU" sz="1800" b="1" dirty="0">
                <a:solidFill>
                  <a:srgbClr val="0033CC"/>
                </a:solidFill>
              </a:rPr>
              <a:t> </a:t>
            </a:r>
            <a:r>
              <a:rPr lang="ru-RU" sz="1800" b="1" dirty="0" err="1">
                <a:solidFill>
                  <a:srgbClr val="0033CC"/>
                </a:solidFill>
              </a:rPr>
              <a:t>the</a:t>
            </a:r>
            <a:r>
              <a:rPr lang="ru-RU" sz="1800" b="1" dirty="0">
                <a:solidFill>
                  <a:srgbClr val="0033CC"/>
                </a:solidFill>
              </a:rPr>
              <a:t> </a:t>
            </a:r>
            <a:r>
              <a:rPr lang="ru-RU" sz="1800" b="1" dirty="0" err="1">
                <a:solidFill>
                  <a:srgbClr val="0033CC"/>
                </a:solidFill>
              </a:rPr>
              <a:t>occipital</a:t>
            </a:r>
            <a:r>
              <a:rPr lang="ru-RU" sz="1800" b="1" dirty="0">
                <a:solidFill>
                  <a:srgbClr val="0033CC"/>
                </a:solidFill>
              </a:rPr>
              <a:t> </a:t>
            </a:r>
            <a:r>
              <a:rPr lang="ru-RU" sz="1800" b="1" dirty="0" err="1">
                <a:solidFill>
                  <a:srgbClr val="0033CC"/>
                </a:solidFill>
              </a:rPr>
              <a:t>vein</a:t>
            </a:r>
            <a:r>
              <a:rPr lang="ru-RU" sz="1800" b="1" dirty="0">
                <a:solidFill>
                  <a:srgbClr val="0033CC"/>
                </a:solidFill>
              </a:rPr>
              <a:t>;</a:t>
            </a:r>
            <a:br>
              <a:rPr lang="ru-RU" sz="1800" b="1" dirty="0">
                <a:solidFill>
                  <a:srgbClr val="0033CC"/>
                </a:solidFill>
              </a:rPr>
            </a:br>
            <a:r>
              <a:rPr lang="ru-RU" sz="1800" b="1" dirty="0">
                <a:solidFill>
                  <a:srgbClr val="0033CC"/>
                </a:solidFill>
              </a:rPr>
              <a:t>6 - </a:t>
            </a:r>
            <a:r>
              <a:rPr lang="ru-RU" sz="1800" b="1" dirty="0" err="1">
                <a:solidFill>
                  <a:srgbClr val="0033CC"/>
                </a:solidFill>
              </a:rPr>
              <a:t>mastoid</a:t>
            </a:r>
            <a:r>
              <a:rPr lang="ru-RU" sz="1800" b="1" dirty="0">
                <a:solidFill>
                  <a:srgbClr val="0033CC"/>
                </a:solidFill>
              </a:rPr>
              <a:t> </a:t>
            </a:r>
            <a:r>
              <a:rPr lang="ru-RU" sz="1800" b="1" dirty="0" err="1">
                <a:solidFill>
                  <a:srgbClr val="0033CC"/>
                </a:solidFill>
              </a:rPr>
              <a:t>emissar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7 - </a:t>
            </a:r>
            <a:r>
              <a:rPr lang="ru-RU" sz="1800" b="1" dirty="0" err="1">
                <a:solidFill>
                  <a:srgbClr val="0033CC"/>
                </a:solidFill>
              </a:rPr>
              <a:t>sigmoid</a:t>
            </a:r>
            <a:r>
              <a:rPr lang="ru-RU" sz="1800" b="1" dirty="0">
                <a:solidFill>
                  <a:srgbClr val="0033CC"/>
                </a:solidFill>
              </a:rPr>
              <a:t> </a:t>
            </a:r>
            <a:r>
              <a:rPr lang="ru-RU" sz="1800" b="1" dirty="0" err="1">
                <a:solidFill>
                  <a:srgbClr val="0033CC"/>
                </a:solidFill>
              </a:rPr>
              <a:t>sinus</a:t>
            </a:r>
            <a:r>
              <a:rPr lang="ru-RU" sz="1800" b="1" dirty="0">
                <a:solidFill>
                  <a:srgbClr val="0033CC"/>
                </a:solidFill>
              </a:rPr>
              <a:t>;</a:t>
            </a:r>
            <a:br>
              <a:rPr lang="ru-RU" sz="1800" b="1" dirty="0">
                <a:solidFill>
                  <a:srgbClr val="0033CC"/>
                </a:solidFill>
              </a:rPr>
            </a:br>
            <a:r>
              <a:rPr lang="ru-RU" sz="1800" b="1" dirty="0">
                <a:solidFill>
                  <a:srgbClr val="0033CC"/>
                </a:solidFill>
              </a:rPr>
              <a:t>8 - </a:t>
            </a:r>
            <a:r>
              <a:rPr lang="ru-RU" sz="1800" b="1" dirty="0" err="1">
                <a:solidFill>
                  <a:srgbClr val="0033CC"/>
                </a:solidFill>
              </a:rPr>
              <a:t>occipital</a:t>
            </a:r>
            <a:r>
              <a:rPr lang="ru-RU" sz="1800" b="1" dirty="0">
                <a:solidFill>
                  <a:srgbClr val="0033CC"/>
                </a:solidFill>
              </a:rPr>
              <a:t> </a:t>
            </a:r>
            <a:r>
              <a:rPr lang="ru-RU" sz="1800" b="1" dirty="0" err="1">
                <a:solidFill>
                  <a:srgbClr val="0033CC"/>
                </a:solidFill>
              </a:rPr>
              <a:t>emissar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9 - </a:t>
            </a:r>
            <a:r>
              <a:rPr lang="ru-RU" sz="1800" b="1" dirty="0" err="1">
                <a:solidFill>
                  <a:srgbClr val="0033CC"/>
                </a:solidFill>
              </a:rPr>
              <a:t>the</a:t>
            </a:r>
            <a:r>
              <a:rPr lang="ru-RU" sz="1800" b="1" dirty="0">
                <a:solidFill>
                  <a:srgbClr val="0033CC"/>
                </a:solidFill>
              </a:rPr>
              <a:t> </a:t>
            </a:r>
            <a:r>
              <a:rPr lang="ru-RU" sz="1800" b="1" dirty="0" err="1">
                <a:solidFill>
                  <a:srgbClr val="0033CC"/>
                </a:solidFill>
              </a:rPr>
              <a:t>transverse</a:t>
            </a:r>
            <a:r>
              <a:rPr lang="ru-RU" sz="1800" b="1" dirty="0">
                <a:solidFill>
                  <a:srgbClr val="0033CC"/>
                </a:solidFill>
              </a:rPr>
              <a:t> </a:t>
            </a:r>
            <a:r>
              <a:rPr lang="ru-RU" sz="1800" b="1" dirty="0" err="1">
                <a:solidFill>
                  <a:srgbClr val="0033CC"/>
                </a:solidFill>
              </a:rPr>
              <a:t>sinus</a:t>
            </a:r>
            <a:r>
              <a:rPr lang="ru-RU" sz="1800" b="1" dirty="0">
                <a:solidFill>
                  <a:srgbClr val="0033CC"/>
                </a:solidFill>
              </a:rPr>
              <a:t>;</a:t>
            </a:r>
            <a:br>
              <a:rPr lang="ru-RU" sz="1800" b="1" dirty="0">
                <a:solidFill>
                  <a:srgbClr val="0033CC"/>
                </a:solidFill>
              </a:rPr>
            </a:br>
            <a:r>
              <a:rPr lang="ru-RU" sz="1800" b="1" dirty="0">
                <a:solidFill>
                  <a:srgbClr val="0033CC"/>
                </a:solidFill>
              </a:rPr>
              <a:t>10 - </a:t>
            </a:r>
            <a:r>
              <a:rPr lang="ru-RU" sz="1800" b="1" dirty="0" err="1">
                <a:solidFill>
                  <a:srgbClr val="0033CC"/>
                </a:solidFill>
              </a:rPr>
              <a:t>sinus</a:t>
            </a:r>
            <a:r>
              <a:rPr lang="ru-RU" sz="1800" b="1" dirty="0">
                <a:solidFill>
                  <a:srgbClr val="0033CC"/>
                </a:solidFill>
              </a:rPr>
              <a:t> </a:t>
            </a:r>
            <a:r>
              <a:rPr lang="ru-RU" sz="1800" b="1" dirty="0" err="1">
                <a:solidFill>
                  <a:srgbClr val="0033CC"/>
                </a:solidFill>
              </a:rPr>
              <a:t>discharge</a:t>
            </a:r>
            <a:r>
              <a:rPr lang="ru-RU" sz="1800" b="1" dirty="0">
                <a:solidFill>
                  <a:srgbClr val="0033CC"/>
                </a:solidFill>
              </a:rPr>
              <a:t>;</a:t>
            </a:r>
            <a:br>
              <a:rPr lang="ru-RU" sz="1800" b="1" dirty="0">
                <a:solidFill>
                  <a:srgbClr val="0033CC"/>
                </a:solidFill>
              </a:rPr>
            </a:br>
            <a:r>
              <a:rPr lang="ru-RU" sz="1800" b="1" dirty="0">
                <a:solidFill>
                  <a:srgbClr val="0033CC"/>
                </a:solidFill>
              </a:rPr>
              <a:t>11 - </a:t>
            </a:r>
            <a:r>
              <a:rPr lang="ru-RU" sz="1800" b="1" dirty="0" err="1">
                <a:solidFill>
                  <a:srgbClr val="0033CC"/>
                </a:solidFill>
              </a:rPr>
              <a:t>superior</a:t>
            </a:r>
            <a:r>
              <a:rPr lang="ru-RU" sz="1800" b="1" dirty="0">
                <a:solidFill>
                  <a:srgbClr val="0033CC"/>
                </a:solidFill>
              </a:rPr>
              <a:t> </a:t>
            </a:r>
            <a:r>
              <a:rPr lang="ru-RU" sz="1800" b="1" dirty="0" err="1">
                <a:solidFill>
                  <a:srgbClr val="0033CC"/>
                </a:solidFill>
              </a:rPr>
              <a:t>sagittal</a:t>
            </a:r>
            <a:r>
              <a:rPr lang="ru-RU" sz="1800" b="1" dirty="0">
                <a:solidFill>
                  <a:srgbClr val="0033CC"/>
                </a:solidFill>
              </a:rPr>
              <a:t> </a:t>
            </a:r>
            <a:r>
              <a:rPr lang="ru-RU" sz="1800" b="1" dirty="0" err="1">
                <a:solidFill>
                  <a:srgbClr val="0033CC"/>
                </a:solidFill>
              </a:rPr>
              <a:t>sinus</a:t>
            </a:r>
            <a:r>
              <a:rPr lang="ru-RU" sz="1800" b="1" dirty="0">
                <a:solidFill>
                  <a:srgbClr val="0033CC"/>
                </a:solidFill>
              </a:rPr>
              <a:t>;</a:t>
            </a:r>
            <a:br>
              <a:rPr lang="ru-RU" sz="1800" b="1" dirty="0">
                <a:solidFill>
                  <a:srgbClr val="0033CC"/>
                </a:solidFill>
              </a:rPr>
            </a:br>
            <a:r>
              <a:rPr lang="ru-RU" sz="1800" b="1" dirty="0">
                <a:solidFill>
                  <a:srgbClr val="0033CC"/>
                </a:solidFill>
              </a:rPr>
              <a:t>12 - </a:t>
            </a:r>
            <a:r>
              <a:rPr lang="ru-RU" sz="1800" b="1" dirty="0" err="1">
                <a:solidFill>
                  <a:srgbClr val="0033CC"/>
                </a:solidFill>
              </a:rPr>
              <a:t>parietal</a:t>
            </a:r>
            <a:r>
              <a:rPr lang="ru-RU" sz="1800" b="1" dirty="0">
                <a:solidFill>
                  <a:srgbClr val="0033CC"/>
                </a:solidFill>
              </a:rPr>
              <a:t> </a:t>
            </a:r>
            <a:r>
              <a:rPr lang="ru-RU" sz="1800" b="1" dirty="0" err="1">
                <a:solidFill>
                  <a:srgbClr val="0033CC"/>
                </a:solidFill>
              </a:rPr>
              <a:t>emissar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13 - </a:t>
            </a:r>
            <a:r>
              <a:rPr lang="ru-RU" sz="1800" b="1" dirty="0" err="1">
                <a:solidFill>
                  <a:srgbClr val="0033CC"/>
                </a:solidFill>
              </a:rPr>
              <a:t>superficial</a:t>
            </a:r>
            <a:r>
              <a:rPr lang="ru-RU" sz="1800" b="1" dirty="0">
                <a:solidFill>
                  <a:srgbClr val="0033CC"/>
                </a:solidFill>
              </a:rPr>
              <a:t> </a:t>
            </a:r>
            <a:r>
              <a:rPr lang="ru-RU" sz="1800" b="1" dirty="0" err="1">
                <a:solidFill>
                  <a:srgbClr val="0033CC"/>
                </a:solidFill>
              </a:rPr>
              <a:t>temporal</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14,16 - </a:t>
            </a:r>
            <a:r>
              <a:rPr lang="ru-RU" sz="1800" b="1" dirty="0" err="1">
                <a:solidFill>
                  <a:srgbClr val="0033CC"/>
                </a:solidFill>
              </a:rPr>
              <a:t>occipital</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15 - </a:t>
            </a:r>
            <a:r>
              <a:rPr lang="ru-RU" sz="1800" b="1" dirty="0" err="1">
                <a:solidFill>
                  <a:srgbClr val="0033CC"/>
                </a:solidFill>
              </a:rPr>
              <a:t>posterior</a:t>
            </a:r>
            <a:r>
              <a:rPr lang="ru-RU" sz="1800" b="1" dirty="0">
                <a:solidFill>
                  <a:srgbClr val="0033CC"/>
                </a:solidFill>
              </a:rPr>
              <a:t> </a:t>
            </a:r>
            <a:r>
              <a:rPr lang="ru-RU" sz="1800" b="1" dirty="0" err="1">
                <a:solidFill>
                  <a:srgbClr val="0033CC"/>
                </a:solidFill>
              </a:rPr>
              <a:t>auricular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17 - </a:t>
            </a:r>
            <a:r>
              <a:rPr lang="ru-RU" sz="1800" b="1" dirty="0" err="1">
                <a:solidFill>
                  <a:srgbClr val="0033CC"/>
                </a:solidFill>
              </a:rPr>
              <a:t>occipital</a:t>
            </a:r>
            <a:r>
              <a:rPr lang="ru-RU" sz="1800" b="1" dirty="0">
                <a:solidFill>
                  <a:srgbClr val="0033CC"/>
                </a:solidFill>
              </a:rPr>
              <a:t> </a:t>
            </a:r>
            <a:r>
              <a:rPr lang="ru-RU" sz="1800" b="1" dirty="0" err="1">
                <a:solidFill>
                  <a:srgbClr val="0033CC"/>
                </a:solidFill>
              </a:rPr>
              <a:t>sinus</a:t>
            </a:r>
            <a:r>
              <a:rPr lang="ru-RU" sz="1800" b="1" dirty="0">
                <a:solidFill>
                  <a:srgbClr val="0033CC"/>
                </a:solidFill>
              </a:rPr>
              <a:t>;</a:t>
            </a:r>
            <a:br>
              <a:rPr lang="ru-RU" sz="1800" b="1" dirty="0">
                <a:solidFill>
                  <a:srgbClr val="0033CC"/>
                </a:solidFill>
              </a:rPr>
            </a:br>
            <a:r>
              <a:rPr lang="ru-RU" sz="1800" b="1" dirty="0">
                <a:solidFill>
                  <a:srgbClr val="0033CC"/>
                </a:solidFill>
              </a:rPr>
              <a:t>18 - </a:t>
            </a:r>
            <a:r>
              <a:rPr lang="ru-RU" sz="1800" b="1" dirty="0" err="1">
                <a:solidFill>
                  <a:srgbClr val="0033CC"/>
                </a:solidFill>
              </a:rPr>
              <a:t>internal</a:t>
            </a:r>
            <a:r>
              <a:rPr lang="ru-RU" sz="1800" b="1" dirty="0">
                <a:solidFill>
                  <a:srgbClr val="0033CC"/>
                </a:solidFill>
              </a:rPr>
              <a:t> </a:t>
            </a:r>
            <a:r>
              <a:rPr lang="ru-RU" sz="1800" b="1" dirty="0" err="1">
                <a:solidFill>
                  <a:srgbClr val="0033CC"/>
                </a:solidFill>
              </a:rPr>
              <a:t>jugular</a:t>
            </a:r>
            <a:r>
              <a:rPr lang="ru-RU" sz="1800" b="1" dirty="0">
                <a:solidFill>
                  <a:srgbClr val="0033CC"/>
                </a:solidFill>
              </a:rPr>
              <a:t> </a:t>
            </a:r>
            <a:r>
              <a:rPr lang="ru-RU" sz="1800" b="1" dirty="0" err="1">
                <a:solidFill>
                  <a:srgbClr val="0033CC"/>
                </a:solidFill>
              </a:rPr>
              <a:t>Vienna</a:t>
            </a:r>
            <a:r>
              <a:rPr lang="ru-RU" sz="1800" b="1" dirty="0">
                <a:solidFill>
                  <a:srgbClr val="0033CC"/>
                </a:solidFill>
              </a:rPr>
              <a:t>;</a:t>
            </a:r>
            <a:br>
              <a:rPr lang="ru-RU" sz="1800" b="1" dirty="0">
                <a:solidFill>
                  <a:srgbClr val="0033CC"/>
                </a:solidFill>
              </a:rPr>
            </a:br>
            <a:r>
              <a:rPr lang="ru-RU" sz="1800" b="1" dirty="0">
                <a:solidFill>
                  <a:srgbClr val="0033CC"/>
                </a:solidFill>
              </a:rPr>
              <a:t>19 - </a:t>
            </a:r>
            <a:r>
              <a:rPr lang="ru-RU" sz="1800" b="1" dirty="0" err="1">
                <a:solidFill>
                  <a:srgbClr val="0033CC"/>
                </a:solidFill>
              </a:rPr>
              <a:t>Vienna</a:t>
            </a:r>
            <a:r>
              <a:rPr lang="ru-RU" sz="1800" b="1" dirty="0">
                <a:solidFill>
                  <a:srgbClr val="0033CC"/>
                </a:solidFill>
              </a:rPr>
              <a:t> </a:t>
            </a:r>
            <a:r>
              <a:rPr lang="ru-RU" sz="1800" b="1" dirty="0" err="1">
                <a:solidFill>
                  <a:srgbClr val="0033CC"/>
                </a:solidFill>
              </a:rPr>
              <a:t>vertebral</a:t>
            </a:r>
            <a:r>
              <a:rPr lang="ru-RU" sz="1800" b="1" dirty="0">
                <a:solidFill>
                  <a:srgbClr val="0033CC"/>
                </a:solidFill>
              </a:rPr>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pic>
        <p:nvPicPr>
          <p:cNvPr id="61442" name="Picture 5" descr="Рис. 2. Венозные синусы твердой мозговой оболочки: 1 — нижний сагиттальный синус; 2 — межпещеристый синус; 3 — внутренняя яремная вена; 4 — поперечный синус; 5 — синусный сток; 6 — верхний сагиттальный синус; 7 — прямой синус."/>
          <p:cNvPicPr>
            <a:picLocks noChangeAspect="1" noChangeArrowheads="1"/>
          </p:cNvPicPr>
          <p:nvPr/>
        </p:nvPicPr>
        <p:blipFill>
          <a:blip r:embed="rId2" cstate="print"/>
          <a:srcRect/>
          <a:stretch>
            <a:fillRect/>
          </a:stretch>
        </p:blipFill>
        <p:spPr bwMode="auto">
          <a:xfrm>
            <a:off x="4800600" y="0"/>
            <a:ext cx="4343400" cy="4343400"/>
          </a:xfrm>
          <a:prstGeom prst="rect">
            <a:avLst/>
          </a:prstGeom>
          <a:noFill/>
          <a:ln w="9525">
            <a:noFill/>
            <a:miter lim="800000"/>
            <a:headEnd/>
            <a:tailEnd/>
          </a:ln>
        </p:spPr>
      </p:pic>
      <p:sp>
        <p:nvSpPr>
          <p:cNvPr id="163843" name="Rectangle 3"/>
          <p:cNvSpPr>
            <a:spLocks noChangeArrowheads="1"/>
          </p:cNvSpPr>
          <p:nvPr/>
        </p:nvSpPr>
        <p:spPr bwMode="auto">
          <a:xfrm>
            <a:off x="5181600" y="4419600"/>
            <a:ext cx="3581400" cy="1938992"/>
          </a:xfrm>
          <a:prstGeom prst="rect">
            <a:avLst/>
          </a:prstGeom>
          <a:noFill/>
          <a:ln>
            <a:noFill/>
          </a:ln>
          <a:effectLst/>
        </p:spPr>
        <p:txBody>
          <a:bodyPr wrap="square" anchor="ctr">
            <a:spAutoFit/>
          </a:bodyPr>
          <a:lstStyle/>
          <a:p>
            <a:pPr algn="ctr">
              <a:defRPr/>
            </a:pPr>
            <a:r>
              <a:rPr lang="ru-RU" sz="40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The</a:t>
            </a:r>
            <a:r>
              <a:rPr lang="ru-RU" sz="40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 </a:t>
            </a:r>
            <a:r>
              <a:rPr lang="ru-RU" sz="40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system</a:t>
            </a:r>
            <a:r>
              <a:rPr lang="ru-RU" sz="40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 </a:t>
            </a:r>
            <a:r>
              <a:rPr lang="ru-RU" sz="40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of</a:t>
            </a:r>
            <a:r>
              <a:rPr lang="ru-RU" sz="40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 </a:t>
            </a:r>
            <a:r>
              <a:rPr lang="ru-RU" sz="40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venous</a:t>
            </a:r>
            <a:r>
              <a:rPr lang="ru-RU" sz="40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 </a:t>
            </a:r>
            <a:r>
              <a:rPr lang="ru-RU" sz="40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sinuses</a:t>
            </a:r>
            <a:endParaRPr lang="en-US" sz="40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endParaRPr>
          </a:p>
        </p:txBody>
      </p:sp>
      <p:pic>
        <p:nvPicPr>
          <p:cNvPr id="61444" name="Picture 7" descr="Рис. 1. Твердая оболочка головного мозга, вид справа и сверху (правая часть крыши черепа удалена горизонтальным и сагиттальным распилами): 1 — серп большого мозга; 2 — верхний продольный синус; 3 — нижний продольный синус; 4 — межпещеристый синус; 5 — клиновидно-теменной синус; 6 — диафрагма седла; 7 — межпещеристый синус; 8 — пещеристый синус; 9 — базилярное сплетение: 10 — правый верхний каменистый синус; 11 — верхняя луковица внутренней яремной вены; 12 — сигмовидный синус; 13 — намет мозжечка; 14 — поперечный синус; 15 — сток синусный; 16 — прямой синус; 17 — большая мозговая вена; 18 — левый верхний каменистый синус; 19 — левый нижний каменистый синус."/>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3657600" cy="3417888"/>
          </a:xfrm>
          <a:prstGeom prst="rect">
            <a:avLst/>
          </a:prstGeom>
          <a:noFill/>
          <a:ln w="9525">
            <a:noFill/>
            <a:miter lim="800000"/>
            <a:headEnd/>
            <a:tailEnd/>
          </a:ln>
        </p:spPr>
      </p:pic>
      <p:pic>
        <p:nvPicPr>
          <p:cNvPr id="61445" name="Picture 2" descr="мозговые оболочки2"/>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0" y="3352800"/>
            <a:ext cx="4800600" cy="35052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17766" name="Rectangle 6"/>
          <p:cNvSpPr>
            <a:spLocks noGrp="1" noChangeArrowheads="1"/>
          </p:cNvSpPr>
          <p:nvPr>
            <p:ph type="title"/>
          </p:nvPr>
        </p:nvSpPr>
        <p:spPr>
          <a:xfrm>
            <a:off x="228600" y="0"/>
            <a:ext cx="8686800" cy="487363"/>
          </a:xfrm>
        </p:spPr>
        <p:txBody>
          <a:bodyPr/>
          <a:lstStyle/>
          <a:p>
            <a:pPr>
              <a:defRPr/>
            </a:pPr>
            <a:r>
              <a:rPr lang="ru-RU" sz="3200" b="1" i="1">
                <a:solidFill>
                  <a:srgbClr val="FF0000"/>
                </a:solidFill>
                <a:effectLst>
                  <a:outerShdw blurRad="38100" dist="38100" dir="2700000" algn="tl">
                    <a:srgbClr val="000000"/>
                  </a:outerShdw>
                </a:effectLst>
              </a:rPr>
              <a:t>Methods of investigation in neurosurgery</a:t>
            </a:r>
            <a:r>
              <a:rPr lang="ru-RU"/>
              <a:t> </a:t>
            </a:r>
          </a:p>
        </p:txBody>
      </p:sp>
      <p:sp>
        <p:nvSpPr>
          <p:cNvPr id="62467" name="Rectangle 7"/>
          <p:cNvSpPr>
            <a:spLocks noGrp="1" noChangeArrowheads="1"/>
          </p:cNvSpPr>
          <p:nvPr>
            <p:ph idx="1"/>
          </p:nvPr>
        </p:nvSpPr>
        <p:spPr>
          <a:xfrm>
            <a:off x="0" y="457200"/>
            <a:ext cx="9144000" cy="6400800"/>
          </a:xfrm>
        </p:spPr>
        <p:txBody>
          <a:bodyPr/>
          <a:lstStyle/>
          <a:p>
            <a:pPr marL="266700" indent="-3175">
              <a:lnSpc>
                <a:spcPct val="80000"/>
              </a:lnSpc>
              <a:buFontTx/>
              <a:buNone/>
            </a:pPr>
            <a:r>
              <a:rPr lang="ru-RU" altLang="ru-RU" sz="2400" b="1" dirty="0">
                <a:solidFill>
                  <a:srgbClr val="FF0000"/>
                </a:solidFill>
              </a:rPr>
              <a:t>NONINVASIVE</a:t>
            </a:r>
            <a:br>
              <a:rPr lang="ru-RU" altLang="ru-RU" sz="2400" b="1" dirty="0">
                <a:solidFill>
                  <a:srgbClr val="FF0000"/>
                </a:solidFill>
              </a:rPr>
            </a:br>
            <a:r>
              <a:rPr lang="ru-RU" altLang="ru-RU" sz="2400" b="1" dirty="0"/>
              <a:t>- </a:t>
            </a:r>
            <a:r>
              <a:rPr lang="ru-RU" altLang="ru-RU" sz="2400" b="1" dirty="0" err="1">
                <a:solidFill>
                  <a:srgbClr val="0033CC"/>
                </a:solidFill>
              </a:rPr>
              <a:t>Ehoencephaloscopy</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Radiography</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skull</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spine</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Transcranial</a:t>
            </a:r>
            <a:r>
              <a:rPr lang="ru-RU" altLang="ru-RU" sz="2400" b="1" dirty="0">
                <a:solidFill>
                  <a:srgbClr val="0033CC"/>
                </a:solidFill>
              </a:rPr>
              <a:t> </a:t>
            </a:r>
            <a:r>
              <a:rPr lang="ru-RU" altLang="ru-RU" sz="2400" b="1" dirty="0" err="1">
                <a:solidFill>
                  <a:srgbClr val="0033CC"/>
                </a:solidFill>
              </a:rPr>
              <a:t>Doppler</a:t>
            </a:r>
            <a:r>
              <a:rPr lang="ru-RU" altLang="ru-RU" sz="2400" b="1" dirty="0">
                <a:solidFill>
                  <a:srgbClr val="0033CC"/>
                </a:solidFill>
              </a:rPr>
              <a:t> </a:t>
            </a:r>
            <a:r>
              <a:rPr lang="ru-RU" altLang="ru-RU" sz="2400" b="1" dirty="0" err="1">
                <a:solidFill>
                  <a:srgbClr val="0033CC"/>
                </a:solidFill>
              </a:rPr>
              <a:t>sonography</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Electroencephalography</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Electroneuromyography</a:t>
            </a:r>
            <a:r>
              <a:rPr lang="ru-RU" altLang="ru-RU" sz="2400" b="1" dirty="0">
                <a:solidFill>
                  <a:srgbClr val="0033CC"/>
                </a:solidFill>
              </a:rPr>
              <a:t> (</a:t>
            </a:r>
            <a:r>
              <a:rPr lang="ru-RU" altLang="ru-RU" sz="2400" b="1" dirty="0" err="1">
                <a:solidFill>
                  <a:srgbClr val="0033CC"/>
                </a:solidFill>
              </a:rPr>
              <a:t>surface</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needle</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Computed</a:t>
            </a:r>
            <a:r>
              <a:rPr lang="ru-RU" altLang="ru-RU" sz="2400" b="1" dirty="0">
                <a:solidFill>
                  <a:srgbClr val="0033CC"/>
                </a:solidFill>
              </a:rPr>
              <a:t> </a:t>
            </a:r>
            <a:r>
              <a:rPr lang="ru-RU" altLang="ru-RU" sz="2400" b="1" dirty="0" err="1">
                <a:solidFill>
                  <a:srgbClr val="0033CC"/>
                </a:solidFill>
              </a:rPr>
              <a:t>tomography</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brain</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spine</a:t>
            </a:r>
            <a:r>
              <a:rPr lang="ru-RU" altLang="ru-RU" sz="2400" b="1" dirty="0">
                <a:solidFill>
                  <a:srgbClr val="0033CC"/>
                </a:solidFill>
              </a:rPr>
              <a:t> (</a:t>
            </a:r>
            <a:r>
              <a:rPr lang="ru-RU" altLang="ru-RU" sz="2400" b="1" dirty="0" err="1">
                <a:solidFill>
                  <a:srgbClr val="0033CC"/>
                </a:solidFill>
              </a:rPr>
              <a:t>with</a:t>
            </a:r>
            <a:r>
              <a:rPr lang="ru-RU" altLang="ru-RU" sz="2400" b="1" dirty="0">
                <a:solidFill>
                  <a:srgbClr val="0033CC"/>
                </a:solidFill>
              </a:rPr>
              <a:t> </a:t>
            </a:r>
            <a:r>
              <a:rPr lang="ru-RU" altLang="ru-RU" sz="2400" b="1" dirty="0" err="1">
                <a:solidFill>
                  <a:srgbClr val="0033CC"/>
                </a:solidFill>
              </a:rPr>
              <a:t>contrast</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Magnetic</a:t>
            </a:r>
            <a:r>
              <a:rPr lang="ru-RU" altLang="ru-RU" sz="2400" b="1" dirty="0">
                <a:solidFill>
                  <a:srgbClr val="0033CC"/>
                </a:solidFill>
              </a:rPr>
              <a:t> </a:t>
            </a:r>
            <a:r>
              <a:rPr lang="ru-RU" altLang="ru-RU" sz="2400" b="1" dirty="0" err="1">
                <a:solidFill>
                  <a:srgbClr val="0033CC"/>
                </a:solidFill>
              </a:rPr>
              <a:t>resonance</a:t>
            </a:r>
            <a:r>
              <a:rPr lang="ru-RU" altLang="ru-RU" sz="2400" b="1" dirty="0">
                <a:solidFill>
                  <a:srgbClr val="0033CC"/>
                </a:solidFill>
              </a:rPr>
              <a:t> </a:t>
            </a:r>
            <a:r>
              <a:rPr lang="ru-RU" altLang="ru-RU" sz="2400" b="1" dirty="0" err="1">
                <a:solidFill>
                  <a:srgbClr val="0033CC"/>
                </a:solidFill>
              </a:rPr>
              <a:t>imaging</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brain</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spinal</a:t>
            </a:r>
            <a:r>
              <a:rPr lang="ru-RU" altLang="ru-RU" sz="2400" b="1" dirty="0">
                <a:solidFill>
                  <a:srgbClr val="0033CC"/>
                </a:solidFill>
              </a:rPr>
              <a:t> </a:t>
            </a:r>
            <a:r>
              <a:rPr lang="ru-RU" altLang="ru-RU" sz="2400" b="1" dirty="0" err="1">
                <a:solidFill>
                  <a:srgbClr val="0033CC"/>
                </a:solidFill>
              </a:rPr>
              <a:t>cord</a:t>
            </a:r>
            <a:r>
              <a:rPr lang="ru-RU" altLang="ru-RU" sz="2400" b="1" dirty="0">
                <a:solidFill>
                  <a:srgbClr val="0033CC"/>
                </a:solidFill>
              </a:rPr>
              <a:t> (</a:t>
            </a:r>
            <a:r>
              <a:rPr lang="ru-RU" altLang="ru-RU" sz="2400" b="1" dirty="0" err="1">
                <a:solidFill>
                  <a:srgbClr val="0033CC"/>
                </a:solidFill>
              </a:rPr>
              <a:t>with</a:t>
            </a:r>
            <a:r>
              <a:rPr lang="ru-RU" altLang="ru-RU" sz="2400" b="1" dirty="0">
                <a:solidFill>
                  <a:srgbClr val="0033CC"/>
                </a:solidFill>
              </a:rPr>
              <a:t> </a:t>
            </a:r>
            <a:r>
              <a:rPr lang="ru-RU" altLang="ru-RU" sz="2400" b="1" dirty="0" err="1">
                <a:solidFill>
                  <a:srgbClr val="0033CC"/>
                </a:solidFill>
              </a:rPr>
              <a:t>contrast</a:t>
            </a:r>
            <a:r>
              <a:rPr lang="ru-RU" altLang="ru-RU" sz="2400" b="1" dirty="0">
                <a:solidFill>
                  <a:srgbClr val="0033CC"/>
                </a:solidFill>
              </a:rPr>
              <a:t>);</a:t>
            </a:r>
            <a:br>
              <a:rPr lang="ru-RU" altLang="ru-RU" sz="2400" b="1" dirty="0">
                <a:solidFill>
                  <a:srgbClr val="0033CC"/>
                </a:solidFill>
              </a:rPr>
            </a:br>
            <a:r>
              <a:rPr lang="ru-RU" altLang="ru-RU" sz="2400" b="1" dirty="0">
                <a:solidFill>
                  <a:srgbClr val="FF0000"/>
                </a:solidFill>
              </a:rPr>
              <a:t>INVASIVE</a:t>
            </a:r>
            <a:br>
              <a:rPr lang="ru-RU" altLang="ru-RU" sz="2400" b="1" dirty="0">
                <a:solidFill>
                  <a:srgbClr val="FF0000"/>
                </a:solidFill>
              </a:rPr>
            </a:br>
            <a:r>
              <a:rPr lang="ru-RU" altLang="ru-RU" sz="2400" b="1" dirty="0"/>
              <a:t>-</a:t>
            </a:r>
            <a:r>
              <a:rPr lang="ru-RU" altLang="ru-RU" sz="2400" b="1" dirty="0">
                <a:solidFill>
                  <a:srgbClr val="FF0000"/>
                </a:solidFill>
              </a:rPr>
              <a:t> </a:t>
            </a:r>
            <a:r>
              <a:rPr lang="ru-RU" altLang="ru-RU" sz="2400" b="1" dirty="0" err="1">
                <a:solidFill>
                  <a:srgbClr val="0033CC"/>
                </a:solidFill>
              </a:rPr>
              <a:t>Lumbar</a:t>
            </a:r>
            <a:r>
              <a:rPr lang="ru-RU" altLang="ru-RU" sz="2400" b="1" dirty="0">
                <a:solidFill>
                  <a:srgbClr val="0033CC"/>
                </a:solidFill>
              </a:rPr>
              <a:t> </a:t>
            </a:r>
            <a:r>
              <a:rPr lang="ru-RU" altLang="ru-RU" sz="2400" b="1" dirty="0" err="1">
                <a:solidFill>
                  <a:srgbClr val="0033CC"/>
                </a:solidFill>
              </a:rPr>
              <a:t>puncture</a:t>
            </a:r>
            <a:r>
              <a:rPr lang="ru-RU" altLang="ru-RU" sz="2400" b="1" dirty="0">
                <a:solidFill>
                  <a:srgbClr val="0033CC"/>
                </a:solidFill>
              </a:rPr>
              <a:t> (</a:t>
            </a:r>
            <a:r>
              <a:rPr lang="ru-RU" altLang="ru-RU" sz="2400" b="1" dirty="0" err="1">
                <a:solidFill>
                  <a:srgbClr val="0033CC"/>
                </a:solidFill>
              </a:rPr>
              <a:t>liquorodynamic</a:t>
            </a:r>
            <a:r>
              <a:rPr lang="ru-RU" altLang="ru-RU" sz="2400" b="1" dirty="0">
                <a:solidFill>
                  <a:srgbClr val="0033CC"/>
                </a:solidFill>
              </a:rPr>
              <a:t> </a:t>
            </a:r>
            <a:r>
              <a:rPr lang="ru-RU" altLang="ru-RU" sz="2400" b="1" dirty="0" err="1">
                <a:solidFill>
                  <a:srgbClr val="0033CC"/>
                </a:solidFill>
              </a:rPr>
              <a:t>samples</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Subo</a:t>
            </a:r>
            <a:r>
              <a:rPr lang="en-US" altLang="ru-RU" sz="2400" b="1" dirty="0">
                <a:solidFill>
                  <a:srgbClr val="0033CC"/>
                </a:solidFill>
              </a:rPr>
              <a:t>cc</a:t>
            </a:r>
            <a:r>
              <a:rPr lang="ru-RU" altLang="ru-RU" sz="2400" b="1" dirty="0" err="1">
                <a:solidFill>
                  <a:srgbClr val="0033CC"/>
                </a:solidFill>
              </a:rPr>
              <a:t>ipital</a:t>
            </a:r>
            <a:r>
              <a:rPr lang="ru-RU" altLang="ru-RU" sz="2400" b="1" dirty="0">
                <a:solidFill>
                  <a:srgbClr val="0033CC"/>
                </a:solidFill>
              </a:rPr>
              <a:t> </a:t>
            </a:r>
            <a:r>
              <a:rPr lang="ru-RU" altLang="ru-RU" sz="2400" b="1" dirty="0" err="1">
                <a:solidFill>
                  <a:srgbClr val="0033CC"/>
                </a:solidFill>
              </a:rPr>
              <a:t>puncture</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Ventriculopunture</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Cerebral</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spinal</a:t>
            </a:r>
            <a:r>
              <a:rPr lang="ru-RU" altLang="ru-RU" sz="2400" b="1" dirty="0">
                <a:solidFill>
                  <a:srgbClr val="0033CC"/>
                </a:solidFill>
              </a:rPr>
              <a:t> </a:t>
            </a:r>
            <a:r>
              <a:rPr lang="ru-RU" altLang="ru-RU" sz="2400" b="1" dirty="0" err="1">
                <a:solidFill>
                  <a:srgbClr val="0033CC"/>
                </a:solidFill>
              </a:rPr>
              <a:t>angiography</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Myelography</a:t>
            </a:r>
            <a:r>
              <a:rPr lang="ru-RU" altLang="ru-RU" sz="2400" b="1" dirty="0">
                <a:solidFill>
                  <a:srgbClr val="0033CC"/>
                </a:solidFill>
              </a:rPr>
              <a:t> (</a:t>
            </a:r>
            <a:r>
              <a:rPr lang="ru-RU" altLang="ru-RU" sz="2400" b="1" dirty="0" err="1">
                <a:solidFill>
                  <a:srgbClr val="0033CC"/>
                </a:solidFill>
              </a:rPr>
              <a:t>ascending</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descending</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Ventriculography</a:t>
            </a:r>
            <a:r>
              <a:rPr lang="ru-RU" altLang="ru-RU" sz="2400" b="1" dirty="0">
                <a:solidFill>
                  <a:srgbClr val="0033CC"/>
                </a:solidFill>
              </a:rPr>
              <a:t> (</a:t>
            </a:r>
            <a:r>
              <a:rPr lang="en-US" altLang="ru-RU" sz="2400" b="1" dirty="0">
                <a:solidFill>
                  <a:srgbClr val="0033CC"/>
                </a:solidFill>
              </a:rPr>
              <a:t>contrast fluid</a:t>
            </a:r>
            <a:r>
              <a:rPr lang="ru-RU" altLang="ru-RU" sz="2400" b="1" dirty="0">
                <a:solidFill>
                  <a:srgbClr val="0033CC"/>
                </a:solidFill>
              </a:rPr>
              <a:t> </a:t>
            </a:r>
            <a:r>
              <a:rPr lang="ru-RU" altLang="ru-RU" sz="2400" b="1" dirty="0" err="1">
                <a:solidFill>
                  <a:srgbClr val="0033CC"/>
                </a:solidFill>
              </a:rPr>
              <a:t>or</a:t>
            </a:r>
            <a:r>
              <a:rPr lang="ru-RU" altLang="ru-RU" sz="2400" b="1" dirty="0">
                <a:solidFill>
                  <a:srgbClr val="0033CC"/>
                </a:solidFill>
              </a:rPr>
              <a:t> </a:t>
            </a:r>
            <a:r>
              <a:rPr lang="ru-RU" altLang="ru-RU" sz="2400" b="1" dirty="0" err="1">
                <a:solidFill>
                  <a:srgbClr val="0033CC"/>
                </a:solidFill>
              </a:rPr>
              <a:t>pneumatic</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Electrocorticography</a:t>
            </a:r>
            <a:r>
              <a:rPr lang="ru-RU" altLang="ru-RU" sz="2400" b="1" dirty="0">
                <a:solidFill>
                  <a:srgbClr val="0033CC"/>
                </a:solidFill>
              </a:rPr>
              <a:t>;</a:t>
            </a:r>
            <a:br>
              <a:rPr lang="ru-RU" altLang="ru-RU" sz="2400" b="1" dirty="0">
                <a:solidFill>
                  <a:srgbClr val="0033CC"/>
                </a:solidFill>
              </a:rPr>
            </a:br>
            <a:r>
              <a:rPr lang="ru-RU" altLang="ru-RU" sz="2400" b="1" dirty="0">
                <a:solidFill>
                  <a:srgbClr val="FF0000"/>
                </a:solidFill>
              </a:rPr>
              <a:t>AUXILIARY</a:t>
            </a:r>
            <a:r>
              <a:rPr lang="ru-RU" altLang="ru-RU" sz="2400" b="1" dirty="0"/>
              <a:t/>
            </a:r>
            <a:br>
              <a:rPr lang="ru-RU" altLang="ru-RU" sz="2400" b="1" dirty="0"/>
            </a:br>
            <a:r>
              <a:rPr lang="ru-RU" altLang="ru-RU" sz="2400" b="1" dirty="0">
                <a:solidFill>
                  <a:srgbClr val="0033CC"/>
                </a:solidFill>
              </a:rPr>
              <a:t>- </a:t>
            </a:r>
            <a:r>
              <a:rPr lang="ru-RU" altLang="ru-RU" sz="2400" b="1" dirty="0" err="1">
                <a:solidFill>
                  <a:srgbClr val="0033CC"/>
                </a:solidFill>
              </a:rPr>
              <a:t>Ophthalmologic</a:t>
            </a:r>
            <a:r>
              <a:rPr lang="ru-RU" altLang="ru-RU" sz="2400" b="1" dirty="0">
                <a:solidFill>
                  <a:srgbClr val="0033CC"/>
                </a:solidFill>
              </a:rPr>
              <a:t> </a:t>
            </a:r>
            <a:r>
              <a:rPr lang="ru-RU" altLang="ru-RU" sz="2400" b="1" dirty="0" err="1">
                <a:solidFill>
                  <a:srgbClr val="0033CC"/>
                </a:solidFill>
              </a:rPr>
              <a:t>examination</a:t>
            </a:r>
            <a:r>
              <a:rPr lang="ru-RU" altLang="ru-RU" sz="2400" b="1" dirty="0">
                <a:solidFill>
                  <a:srgbClr val="0033CC"/>
                </a:solidFill>
              </a:rPr>
              <a:t>;</a:t>
            </a:r>
            <a:br>
              <a:rPr lang="ru-RU" altLang="ru-RU" sz="2400" b="1" dirty="0">
                <a:solidFill>
                  <a:srgbClr val="0033CC"/>
                </a:solidFill>
              </a:rPr>
            </a:br>
            <a:r>
              <a:rPr lang="ru-RU" altLang="ru-RU" sz="2400" b="1" dirty="0">
                <a:solidFill>
                  <a:srgbClr val="0033CC"/>
                </a:solidFill>
              </a:rPr>
              <a:t>- </a:t>
            </a:r>
            <a:r>
              <a:rPr lang="ru-RU" altLang="ru-RU" sz="2400" b="1" dirty="0" err="1">
                <a:solidFill>
                  <a:srgbClr val="0033CC"/>
                </a:solidFill>
              </a:rPr>
              <a:t>Otone</a:t>
            </a:r>
            <a:r>
              <a:rPr lang="en-US" altLang="ru-RU" sz="2400" b="1" dirty="0">
                <a:solidFill>
                  <a:srgbClr val="0033CC"/>
                </a:solidFill>
              </a:rPr>
              <a:t>u</a:t>
            </a:r>
            <a:r>
              <a:rPr lang="ru-RU" altLang="ru-RU" sz="2400" b="1" dirty="0" err="1">
                <a:solidFill>
                  <a:srgbClr val="0033CC"/>
                </a:solidFill>
              </a:rPr>
              <a:t>rologic</a:t>
            </a:r>
            <a:r>
              <a:rPr lang="ru-RU" altLang="ru-RU" sz="2400" b="1" dirty="0">
                <a:solidFill>
                  <a:srgbClr val="0033CC"/>
                </a:solidFill>
              </a:rPr>
              <a:t> </a:t>
            </a:r>
            <a:r>
              <a:rPr lang="ru-RU" altLang="ru-RU" sz="2400" b="1" dirty="0" err="1">
                <a:solidFill>
                  <a:srgbClr val="0033CC"/>
                </a:solidFill>
              </a:rPr>
              <a:t>survey</a:t>
            </a:r>
            <a:r>
              <a:rPr lang="ru-RU" altLang="ru-RU" sz="2400" dirty="0">
                <a:solidFill>
                  <a:srgbClr val="0033CC"/>
                </a:solidFill>
              </a:rPr>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0" y="479425"/>
            <a:ext cx="4648200" cy="6378575"/>
          </a:xfrm>
          <a:prstGeom prst="rect">
            <a:avLst/>
          </a:prstGeom>
          <a:noFill/>
          <a:ln w="9525">
            <a:noFill/>
            <a:miter lim="800000"/>
            <a:headEnd/>
            <a:tailEnd/>
          </a:ln>
        </p:spPr>
      </p:pic>
      <p:sp>
        <p:nvSpPr>
          <p:cNvPr id="63491" name="Прямоугольник 5"/>
          <p:cNvSpPr>
            <a:spLocks noChangeArrowheads="1"/>
          </p:cNvSpPr>
          <p:nvPr/>
        </p:nvSpPr>
        <p:spPr bwMode="auto">
          <a:xfrm>
            <a:off x="3124200" y="228600"/>
            <a:ext cx="4724400" cy="579438"/>
          </a:xfrm>
          <a:prstGeom prst="rect">
            <a:avLst/>
          </a:prstGeom>
          <a:noFill/>
          <a:ln w="9525">
            <a:noFill/>
            <a:miter lim="800000"/>
            <a:headEnd/>
            <a:tailEnd/>
          </a:ln>
        </p:spPr>
        <p:txBody>
          <a:bodyPr>
            <a:spAutoFit/>
            <a:scene3d>
              <a:camera prst="orthographicFront"/>
              <a:lightRig rig="threePt" dir="t"/>
            </a:scene3d>
            <a:sp3d extrusionH="57150">
              <a:bevelT w="38100" h="38100"/>
            </a:sp3d>
          </a:bodyPr>
          <a:lstStyle/>
          <a:p>
            <a:r>
              <a:rPr lang="en-US" altLang="ru-RU" sz="3200" b="1" dirty="0">
                <a:solidFill>
                  <a:srgbClr val="FF0000"/>
                </a:solidFill>
              </a:rPr>
              <a:t>E</a:t>
            </a:r>
            <a:r>
              <a:rPr lang="ru-RU" altLang="ru-RU" sz="3200" b="1" dirty="0" err="1">
                <a:solidFill>
                  <a:srgbClr val="FF0000"/>
                </a:solidFill>
              </a:rPr>
              <a:t>choencephalography</a:t>
            </a:r>
            <a:endParaRPr lang="ru-RU" altLang="ru-RU" sz="3200" b="1" dirty="0">
              <a:solidFill>
                <a:srgbClr val="FF0000"/>
              </a:solidFill>
            </a:endParaRPr>
          </a:p>
        </p:txBody>
      </p:sp>
      <p:sp>
        <p:nvSpPr>
          <p:cNvPr id="63492" name="Прямоугольник 6"/>
          <p:cNvSpPr>
            <a:spLocks noChangeArrowheads="1"/>
          </p:cNvSpPr>
          <p:nvPr/>
        </p:nvSpPr>
        <p:spPr bwMode="auto">
          <a:xfrm>
            <a:off x="4572000" y="990600"/>
            <a:ext cx="4572000" cy="4893647"/>
          </a:xfrm>
          <a:prstGeom prst="rect">
            <a:avLst/>
          </a:prstGeom>
          <a:noFill/>
          <a:ln w="9525">
            <a:noFill/>
            <a:miter lim="800000"/>
            <a:headEnd/>
            <a:tailEnd/>
          </a:ln>
        </p:spPr>
        <p:txBody>
          <a:bodyPr>
            <a:spAutoFit/>
          </a:bodyPr>
          <a:lstStyle/>
          <a:p>
            <a:pPr algn="just"/>
            <a:r>
              <a:rPr lang="ru-RU" altLang="ru-RU" sz="2400" b="1" dirty="0">
                <a:solidFill>
                  <a:srgbClr val="FF0000"/>
                </a:solidFill>
              </a:rPr>
              <a:t>E</a:t>
            </a:r>
            <a:r>
              <a:rPr lang="en-US" altLang="ru-RU" sz="2400" b="1" dirty="0">
                <a:solidFill>
                  <a:srgbClr val="FF0000"/>
                </a:solidFill>
              </a:rPr>
              <a:t>c</a:t>
            </a:r>
            <a:r>
              <a:rPr lang="ru-RU" altLang="ru-RU" sz="2400" b="1" dirty="0" err="1">
                <a:solidFill>
                  <a:srgbClr val="FF0000"/>
                </a:solidFill>
              </a:rPr>
              <a:t>hoencephalo</a:t>
            </a:r>
            <a:r>
              <a:rPr lang="en-US" altLang="ru-RU" sz="2400" b="1" dirty="0" err="1">
                <a:solidFill>
                  <a:srgbClr val="FF0000"/>
                </a:solidFill>
              </a:rPr>
              <a:t>graphy</a:t>
            </a:r>
            <a:r>
              <a:rPr lang="ru-RU" altLang="ru-RU" sz="2400" b="1" dirty="0"/>
              <a:t> </a:t>
            </a:r>
            <a:r>
              <a:rPr lang="ru-RU" altLang="ru-RU" sz="2400" b="1" dirty="0" err="1">
                <a:solidFill>
                  <a:srgbClr val="0033CC"/>
                </a:solidFill>
              </a:rPr>
              <a:t>was</a:t>
            </a:r>
            <a:r>
              <a:rPr lang="ru-RU" altLang="ru-RU" sz="2400" b="1" dirty="0">
                <a:solidFill>
                  <a:srgbClr val="0033CC"/>
                </a:solidFill>
              </a:rPr>
              <a:t> </a:t>
            </a:r>
            <a:r>
              <a:rPr lang="ru-RU" altLang="ru-RU" sz="2400" b="1" dirty="0" err="1">
                <a:solidFill>
                  <a:srgbClr val="0033CC"/>
                </a:solidFill>
              </a:rPr>
              <a:t>introduced</a:t>
            </a:r>
            <a:r>
              <a:rPr lang="ru-RU" altLang="ru-RU" sz="2400" b="1" dirty="0">
                <a:solidFill>
                  <a:srgbClr val="0033CC"/>
                </a:solidFill>
              </a:rPr>
              <a:t> </a:t>
            </a:r>
            <a:r>
              <a:rPr lang="ru-RU" altLang="ru-RU" sz="2400" b="1" dirty="0" err="1">
                <a:solidFill>
                  <a:srgbClr val="0033CC"/>
                </a:solidFill>
              </a:rPr>
              <a:t>into</a:t>
            </a:r>
            <a:r>
              <a:rPr lang="ru-RU" altLang="ru-RU" sz="2400" b="1" dirty="0">
                <a:solidFill>
                  <a:srgbClr val="0033CC"/>
                </a:solidFill>
              </a:rPr>
              <a:t> </a:t>
            </a:r>
            <a:r>
              <a:rPr lang="ru-RU" altLang="ru-RU" sz="2400" b="1" dirty="0" err="1">
                <a:solidFill>
                  <a:srgbClr val="0033CC"/>
                </a:solidFill>
              </a:rPr>
              <a:t>clinical</a:t>
            </a:r>
            <a:r>
              <a:rPr lang="ru-RU" altLang="ru-RU" sz="2400" b="1" dirty="0">
                <a:solidFill>
                  <a:srgbClr val="0033CC"/>
                </a:solidFill>
              </a:rPr>
              <a:t> </a:t>
            </a:r>
            <a:r>
              <a:rPr lang="ru-RU" altLang="ru-RU" sz="2400" b="1" dirty="0" err="1">
                <a:solidFill>
                  <a:srgbClr val="0033CC"/>
                </a:solidFill>
              </a:rPr>
              <a:t>practice</a:t>
            </a:r>
            <a:r>
              <a:rPr lang="ru-RU" altLang="ru-RU" sz="2400" b="1" dirty="0">
                <a:solidFill>
                  <a:srgbClr val="0033CC"/>
                </a:solidFill>
              </a:rPr>
              <a:t> </a:t>
            </a:r>
            <a:r>
              <a:rPr lang="ru-RU" altLang="ru-RU" sz="2400" b="1" dirty="0" err="1">
                <a:solidFill>
                  <a:srgbClr val="0033CC"/>
                </a:solidFill>
              </a:rPr>
              <a:t>in</a:t>
            </a:r>
            <a:r>
              <a:rPr lang="ru-RU" altLang="ru-RU" sz="2400" b="1" dirty="0">
                <a:solidFill>
                  <a:srgbClr val="0033CC"/>
                </a:solidFill>
              </a:rPr>
              <a:t> 1956 </a:t>
            </a:r>
            <a:r>
              <a:rPr lang="ru-RU" altLang="ru-RU" sz="2400" b="1" dirty="0" err="1">
                <a:solidFill>
                  <a:srgbClr val="0033CC"/>
                </a:solidFill>
              </a:rPr>
              <a:t>by</a:t>
            </a:r>
            <a:r>
              <a:rPr lang="ru-RU" altLang="ru-RU" sz="2400" b="1" dirty="0">
                <a:solidFill>
                  <a:srgbClr val="0033CC"/>
                </a:solidFill>
              </a:rPr>
              <a:t> </a:t>
            </a:r>
            <a:r>
              <a:rPr lang="ru-RU" altLang="ru-RU" sz="2400" b="1" dirty="0" err="1">
                <a:solidFill>
                  <a:srgbClr val="0033CC"/>
                </a:solidFill>
              </a:rPr>
              <a:t>a</a:t>
            </a:r>
            <a:r>
              <a:rPr lang="ru-RU" altLang="ru-RU" sz="2400" b="1" dirty="0">
                <a:solidFill>
                  <a:srgbClr val="0033CC"/>
                </a:solidFill>
              </a:rPr>
              <a:t> </a:t>
            </a:r>
            <a:r>
              <a:rPr lang="ru-RU" altLang="ru-RU" sz="2400" b="1" dirty="0" err="1">
                <a:solidFill>
                  <a:srgbClr val="0033CC"/>
                </a:solidFill>
              </a:rPr>
              <a:t>Swedish</a:t>
            </a:r>
            <a:r>
              <a:rPr lang="ru-RU" altLang="ru-RU" sz="2400" b="1" dirty="0">
                <a:solidFill>
                  <a:srgbClr val="0033CC"/>
                </a:solidFill>
              </a:rPr>
              <a:t> </a:t>
            </a:r>
            <a:r>
              <a:rPr lang="ru-RU" altLang="ru-RU" sz="2400" b="1" dirty="0" err="1">
                <a:solidFill>
                  <a:srgbClr val="0033CC"/>
                </a:solidFill>
              </a:rPr>
              <a:t>neurosurgeon</a:t>
            </a:r>
            <a:r>
              <a:rPr lang="ru-RU" altLang="ru-RU" sz="2400" b="1" dirty="0">
                <a:solidFill>
                  <a:srgbClr val="0033CC"/>
                </a:solidFill>
              </a:rPr>
              <a:t> </a:t>
            </a:r>
            <a:r>
              <a:rPr lang="ru-RU" altLang="ru-RU" sz="2400" b="1" dirty="0" err="1">
                <a:solidFill>
                  <a:srgbClr val="0033CC"/>
                </a:solidFill>
              </a:rPr>
              <a:t>pioneering</a:t>
            </a:r>
            <a:r>
              <a:rPr lang="ru-RU" altLang="ru-RU" sz="2400" b="1" dirty="0">
                <a:solidFill>
                  <a:srgbClr val="0033CC"/>
                </a:solidFill>
              </a:rPr>
              <a:t> </a:t>
            </a:r>
            <a:r>
              <a:rPr lang="ru-RU" altLang="ru-RU" sz="2400" b="1" dirty="0" err="1">
                <a:solidFill>
                  <a:srgbClr val="0033CC"/>
                </a:solidFill>
              </a:rPr>
              <a:t>research</a:t>
            </a:r>
            <a:r>
              <a:rPr lang="ru-RU" altLang="ru-RU" sz="2400" b="1" dirty="0">
                <a:solidFill>
                  <a:srgbClr val="0033CC"/>
                </a:solidFill>
              </a:rPr>
              <a:t> </a:t>
            </a:r>
            <a:r>
              <a:rPr lang="ru-RU" altLang="ru-RU" sz="2400" b="1" dirty="0" err="1">
                <a:solidFill>
                  <a:srgbClr val="0033CC"/>
                </a:solidFill>
              </a:rPr>
              <a:t>L.Leksella</a:t>
            </a:r>
            <a:r>
              <a:rPr lang="ru-RU" altLang="ru-RU" sz="2400" b="1" dirty="0">
                <a:solidFill>
                  <a:srgbClr val="0033CC"/>
                </a:solidFill>
              </a:rPr>
              <a:t>, </a:t>
            </a:r>
            <a:r>
              <a:rPr lang="ru-RU" altLang="ru-RU" sz="2400" b="1" dirty="0" err="1">
                <a:solidFill>
                  <a:srgbClr val="0033CC"/>
                </a:solidFill>
              </a:rPr>
              <a:t>who</a:t>
            </a:r>
            <a:r>
              <a:rPr lang="ru-RU" altLang="ru-RU" sz="2400" b="1" dirty="0">
                <a:solidFill>
                  <a:srgbClr val="0033CC"/>
                </a:solidFill>
              </a:rPr>
              <a:t> </a:t>
            </a:r>
            <a:r>
              <a:rPr lang="ru-RU" altLang="ru-RU" sz="2400" b="1" dirty="0" err="1">
                <a:solidFill>
                  <a:srgbClr val="0033CC"/>
                </a:solidFill>
              </a:rPr>
              <a:t>used</a:t>
            </a:r>
            <a:r>
              <a:rPr lang="ru-RU" altLang="ru-RU" sz="2400" b="1" dirty="0">
                <a:solidFill>
                  <a:srgbClr val="0033CC"/>
                </a:solidFill>
              </a:rPr>
              <a:t> </a:t>
            </a:r>
            <a:r>
              <a:rPr lang="ru-RU" altLang="ru-RU" sz="2400" b="1" dirty="0" err="1">
                <a:solidFill>
                  <a:srgbClr val="0033CC"/>
                </a:solidFill>
              </a:rPr>
              <a:t>a</a:t>
            </a:r>
            <a:r>
              <a:rPr lang="ru-RU" altLang="ru-RU" sz="2400" b="1" dirty="0">
                <a:solidFill>
                  <a:srgbClr val="0033CC"/>
                </a:solidFill>
              </a:rPr>
              <a:t> </a:t>
            </a:r>
            <a:r>
              <a:rPr lang="ru-RU" altLang="ru-RU" sz="2400" b="1" dirty="0" err="1">
                <a:solidFill>
                  <a:srgbClr val="0033CC"/>
                </a:solidFill>
              </a:rPr>
              <a:t>modified</a:t>
            </a:r>
            <a:r>
              <a:rPr lang="ru-RU" altLang="ru-RU" sz="2400" b="1" dirty="0">
                <a:solidFill>
                  <a:srgbClr val="0033CC"/>
                </a:solidFill>
              </a:rPr>
              <a:t> </a:t>
            </a:r>
            <a:r>
              <a:rPr lang="ru-RU" altLang="ru-RU" sz="2400" b="1" dirty="0" err="1">
                <a:solidFill>
                  <a:srgbClr val="0033CC"/>
                </a:solidFill>
              </a:rPr>
              <a:t>apparatus</a:t>
            </a:r>
            <a:r>
              <a:rPr lang="ru-RU" altLang="ru-RU" sz="2400" b="1" dirty="0">
                <a:solidFill>
                  <a:srgbClr val="0033CC"/>
                </a:solidFill>
              </a:rPr>
              <a:t> </a:t>
            </a:r>
            <a:r>
              <a:rPr lang="ru-RU" altLang="ru-RU" sz="2400" b="1" dirty="0" err="1">
                <a:solidFill>
                  <a:srgbClr val="0033CC"/>
                </a:solidFill>
              </a:rPr>
              <a:t>for</a:t>
            </a:r>
            <a:r>
              <a:rPr lang="ru-RU" altLang="ru-RU" sz="2400" b="1" dirty="0">
                <a:solidFill>
                  <a:srgbClr val="0033CC"/>
                </a:solidFill>
              </a:rPr>
              <a:t> </a:t>
            </a:r>
            <a:r>
              <a:rPr lang="ru-RU" altLang="ru-RU" sz="2400" b="1" dirty="0" err="1">
                <a:solidFill>
                  <a:srgbClr val="0033CC"/>
                </a:solidFill>
              </a:rPr>
              <a:t>industrial</a:t>
            </a:r>
            <a:r>
              <a:rPr lang="ru-RU" altLang="ru-RU" sz="2400" b="1" dirty="0">
                <a:solidFill>
                  <a:srgbClr val="0033CC"/>
                </a:solidFill>
              </a:rPr>
              <a:t> </a:t>
            </a:r>
            <a:r>
              <a:rPr lang="ru-RU" altLang="ru-RU" sz="2400" b="1" dirty="0" err="1">
                <a:solidFill>
                  <a:srgbClr val="0033CC"/>
                </a:solidFill>
              </a:rPr>
              <a:t>radiography</a:t>
            </a:r>
            <a:r>
              <a:rPr lang="ru-RU" altLang="ru-RU" sz="2400" b="1" dirty="0">
                <a:solidFill>
                  <a:srgbClr val="0033CC"/>
                </a:solidFill>
              </a:rPr>
              <a:t>, </a:t>
            </a:r>
            <a:r>
              <a:rPr lang="ru-RU" altLang="ru-RU" sz="2400" b="1" dirty="0" err="1">
                <a:solidFill>
                  <a:srgbClr val="0033CC"/>
                </a:solidFill>
              </a:rPr>
              <a:t>well-known</a:t>
            </a:r>
            <a:r>
              <a:rPr lang="ru-RU" altLang="ru-RU" sz="2400" b="1" dirty="0">
                <a:solidFill>
                  <a:srgbClr val="0033CC"/>
                </a:solidFill>
              </a:rPr>
              <a:t> </a:t>
            </a:r>
            <a:r>
              <a:rPr lang="ru-RU" altLang="ru-RU" sz="2400" b="1" dirty="0" err="1">
                <a:solidFill>
                  <a:srgbClr val="0033CC"/>
                </a:solidFill>
              </a:rPr>
              <a:t>in</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art</a:t>
            </a:r>
            <a:r>
              <a:rPr lang="ru-RU" altLang="ru-RU" sz="2400" b="1" dirty="0">
                <a:solidFill>
                  <a:srgbClr val="0033CC"/>
                </a:solidFill>
              </a:rPr>
              <a:t> </a:t>
            </a:r>
            <a:r>
              <a:rPr lang="ru-RU" altLang="ru-RU" sz="2400" b="1" dirty="0" err="1">
                <a:solidFill>
                  <a:srgbClr val="0033CC"/>
                </a:solidFill>
              </a:rPr>
              <a:t>as</a:t>
            </a:r>
            <a:r>
              <a:rPr lang="ru-RU" altLang="ru-RU" sz="2400" b="1" dirty="0">
                <a:solidFill>
                  <a:srgbClr val="0033CC"/>
                </a:solidFill>
              </a:rPr>
              <a:t> </a:t>
            </a:r>
            <a:r>
              <a:rPr lang="ru-RU" altLang="ru-RU" sz="2400" b="1" dirty="0" err="1">
                <a:solidFill>
                  <a:srgbClr val="0033CC"/>
                </a:solidFill>
              </a:rPr>
              <a:t>a</a:t>
            </a:r>
            <a:r>
              <a:rPr lang="ru-RU" altLang="ru-RU" sz="2400" b="1" dirty="0">
                <a:solidFill>
                  <a:srgbClr val="0033CC"/>
                </a:solidFill>
              </a:rPr>
              <a:t> </a:t>
            </a:r>
            <a:r>
              <a:rPr lang="ru-RU" altLang="ru-RU" sz="2400" b="1" dirty="0" err="1">
                <a:solidFill>
                  <a:srgbClr val="0033CC"/>
                </a:solidFill>
              </a:rPr>
              <a:t>method</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nondestructive</a:t>
            </a:r>
            <a:r>
              <a:rPr lang="ru-RU" altLang="ru-RU" sz="2400" b="1" dirty="0">
                <a:solidFill>
                  <a:srgbClr val="0033CC"/>
                </a:solidFill>
              </a:rPr>
              <a:t> </a:t>
            </a:r>
            <a:r>
              <a:rPr lang="ru-RU" altLang="ru-RU" sz="2400" b="1" dirty="0" err="1">
                <a:solidFill>
                  <a:srgbClr val="0033CC"/>
                </a:solidFill>
              </a:rPr>
              <a:t>testing</a:t>
            </a:r>
            <a:r>
              <a:rPr lang="ru-RU" altLang="ru-RU" sz="2400" b="1" dirty="0">
                <a:solidFill>
                  <a:srgbClr val="0033CC"/>
                </a:solidFill>
              </a:rPr>
              <a:t>", </a:t>
            </a:r>
            <a:r>
              <a:rPr lang="ru-RU" altLang="ru-RU" sz="2400" b="1" dirty="0" err="1">
                <a:solidFill>
                  <a:srgbClr val="0033CC"/>
                </a:solidFill>
              </a:rPr>
              <a:t>and</a:t>
            </a:r>
            <a:r>
              <a:rPr lang="ru-RU" altLang="ru-RU" sz="2400" b="1" dirty="0">
                <a:solidFill>
                  <a:srgbClr val="0033CC"/>
                </a:solidFill>
              </a:rPr>
              <a:t> </a:t>
            </a:r>
            <a:r>
              <a:rPr lang="ru-RU" altLang="ru-RU" sz="2400" b="1" dirty="0" err="1">
                <a:solidFill>
                  <a:srgbClr val="0033CC"/>
                </a:solidFill>
              </a:rPr>
              <a:t>based</a:t>
            </a:r>
            <a:r>
              <a:rPr lang="ru-RU" altLang="ru-RU" sz="2400" b="1" dirty="0">
                <a:solidFill>
                  <a:srgbClr val="0033CC"/>
                </a:solidFill>
              </a:rPr>
              <a:t> </a:t>
            </a:r>
            <a:r>
              <a:rPr lang="ru-RU" altLang="ru-RU" sz="2400" b="1" dirty="0" err="1">
                <a:solidFill>
                  <a:srgbClr val="0033CC"/>
                </a:solidFill>
              </a:rPr>
              <a:t>on</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ability</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ultrasound</a:t>
            </a:r>
            <a:r>
              <a:rPr lang="ru-RU" altLang="ru-RU" sz="2400" b="1" dirty="0">
                <a:solidFill>
                  <a:srgbClr val="0033CC"/>
                </a:solidFill>
              </a:rPr>
              <a:t> </a:t>
            </a:r>
            <a:r>
              <a:rPr lang="ru-RU" altLang="ru-RU" sz="2400" b="1" dirty="0" err="1">
                <a:solidFill>
                  <a:srgbClr val="0033CC"/>
                </a:solidFill>
              </a:rPr>
              <a:t>reflected</a:t>
            </a:r>
            <a:r>
              <a:rPr lang="ru-RU" altLang="ru-RU" sz="2400" b="1" dirty="0">
                <a:solidFill>
                  <a:srgbClr val="0033CC"/>
                </a:solidFill>
              </a:rPr>
              <a:t> </a:t>
            </a:r>
            <a:r>
              <a:rPr lang="ru-RU" altLang="ru-RU" sz="2400" b="1" dirty="0" err="1">
                <a:solidFill>
                  <a:srgbClr val="0033CC"/>
                </a:solidFill>
              </a:rPr>
              <a:t>from</a:t>
            </a:r>
            <a:r>
              <a:rPr lang="ru-RU" altLang="ru-RU" sz="2400" b="1" dirty="0">
                <a:solidFill>
                  <a:srgbClr val="0033CC"/>
                </a:solidFill>
              </a:rPr>
              <a:t> </a:t>
            </a:r>
            <a:r>
              <a:rPr lang="ru-RU" altLang="ru-RU" sz="2400" b="1" dirty="0" err="1">
                <a:solidFill>
                  <a:srgbClr val="0033CC"/>
                </a:solidFill>
              </a:rPr>
              <a:t>the</a:t>
            </a:r>
            <a:r>
              <a:rPr lang="ru-RU" altLang="ru-RU" sz="2400" b="1" dirty="0">
                <a:solidFill>
                  <a:srgbClr val="0033CC"/>
                </a:solidFill>
              </a:rPr>
              <a:t> </a:t>
            </a:r>
            <a:r>
              <a:rPr lang="ru-RU" altLang="ru-RU" sz="2400" b="1" dirty="0" err="1">
                <a:solidFill>
                  <a:srgbClr val="0033CC"/>
                </a:solidFill>
              </a:rPr>
              <a:t>boundaries</a:t>
            </a:r>
            <a:r>
              <a:rPr lang="ru-RU" altLang="ru-RU" sz="2400" b="1" dirty="0">
                <a:solidFill>
                  <a:srgbClr val="0033CC"/>
                </a:solidFill>
              </a:rPr>
              <a:t> </a:t>
            </a:r>
            <a:r>
              <a:rPr lang="ru-RU" altLang="ru-RU" sz="2400" b="1" dirty="0" err="1">
                <a:solidFill>
                  <a:srgbClr val="0033CC"/>
                </a:solidFill>
              </a:rPr>
              <a:t>of</a:t>
            </a:r>
            <a:r>
              <a:rPr lang="ru-RU" altLang="ru-RU" sz="2400" b="1" dirty="0">
                <a:solidFill>
                  <a:srgbClr val="0033CC"/>
                </a:solidFill>
              </a:rPr>
              <a:t> </a:t>
            </a:r>
            <a:r>
              <a:rPr lang="ru-RU" altLang="ru-RU" sz="2400" b="1" dirty="0" err="1">
                <a:solidFill>
                  <a:srgbClr val="0033CC"/>
                </a:solidFill>
              </a:rPr>
              <a:t>media</a:t>
            </a:r>
            <a:r>
              <a:rPr lang="ru-RU" altLang="ru-RU" sz="2400" b="1" dirty="0">
                <a:solidFill>
                  <a:srgbClr val="0033CC"/>
                </a:solidFill>
              </a:rPr>
              <a:t> </a:t>
            </a:r>
            <a:r>
              <a:rPr lang="ru-RU" altLang="ru-RU" sz="2400" b="1" dirty="0" err="1">
                <a:solidFill>
                  <a:srgbClr val="0033CC"/>
                </a:solidFill>
              </a:rPr>
              <a:t>with</a:t>
            </a:r>
            <a:r>
              <a:rPr lang="ru-RU" altLang="ru-RU" sz="2400" b="1" dirty="0">
                <a:solidFill>
                  <a:srgbClr val="0033CC"/>
                </a:solidFill>
              </a:rPr>
              <a:t> </a:t>
            </a:r>
            <a:r>
              <a:rPr lang="ru-RU" altLang="ru-RU" sz="2400" b="1" dirty="0" err="1">
                <a:solidFill>
                  <a:srgbClr val="0033CC"/>
                </a:solidFill>
              </a:rPr>
              <a:t>different</a:t>
            </a:r>
            <a:r>
              <a:rPr lang="ru-RU" altLang="ru-RU" sz="2400" b="1" dirty="0">
                <a:solidFill>
                  <a:srgbClr val="0033CC"/>
                </a:solidFill>
              </a:rPr>
              <a:t> </a:t>
            </a:r>
            <a:r>
              <a:rPr lang="ru-RU" altLang="ru-RU" sz="2400" b="1" dirty="0" err="1">
                <a:solidFill>
                  <a:srgbClr val="0033CC"/>
                </a:solidFill>
              </a:rPr>
              <a:t>acoustic</a:t>
            </a:r>
            <a:r>
              <a:rPr lang="ru-RU" altLang="ru-RU" sz="2400" b="1" dirty="0">
                <a:solidFill>
                  <a:srgbClr val="0033CC"/>
                </a:solidFill>
              </a:rPr>
              <a:t> </a:t>
            </a:r>
            <a:r>
              <a:rPr lang="ru-RU" altLang="ru-RU" sz="2400" b="1" dirty="0" err="1">
                <a:solidFill>
                  <a:srgbClr val="0033CC"/>
                </a:solidFill>
              </a:rPr>
              <a:t>impedance</a:t>
            </a:r>
            <a:r>
              <a:rPr lang="ru-RU" altLang="ru-RU" sz="2400" dirty="0">
                <a:solidFill>
                  <a:srgbClr val="0033CC"/>
                </a:solidFill>
              </a:rPr>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ChangeArrowheads="1"/>
          </p:cNvSpPr>
          <p:nvPr/>
        </p:nvSpPr>
        <p:spPr bwMode="auto">
          <a:xfrm>
            <a:off x="228600" y="455613"/>
            <a:ext cx="8915400" cy="2227262"/>
          </a:xfrm>
          <a:prstGeom prst="rect">
            <a:avLst/>
          </a:prstGeom>
          <a:noFill/>
          <a:ln w="9525">
            <a:noFill/>
            <a:miter lim="800000"/>
            <a:headEnd/>
            <a:tailEnd/>
          </a:ln>
        </p:spPr>
        <p:txBody>
          <a:bodyPr anchor="ctr">
            <a:spAutoFit/>
          </a:bodyPr>
          <a:lstStyle/>
          <a:p>
            <a:pPr algn="just" eaLnBrk="0" hangingPunct="0"/>
            <a:r>
              <a:rPr lang="ru-RU" altLang="ru-RU" sz="2800" b="1" dirty="0" err="1">
                <a:solidFill>
                  <a:srgbClr val="FF0000"/>
                </a:solidFill>
              </a:rPr>
              <a:t>Electroencephalography</a:t>
            </a:r>
            <a:r>
              <a:rPr lang="ru-RU" altLang="ru-RU" sz="2800" b="1" dirty="0"/>
              <a:t> </a:t>
            </a:r>
            <a:r>
              <a:rPr lang="ru-RU" altLang="ru-RU" sz="2800" b="1" dirty="0">
                <a:solidFill>
                  <a:srgbClr val="0033CC"/>
                </a:solidFill>
              </a:rPr>
              <a:t>- a </a:t>
            </a:r>
            <a:r>
              <a:rPr lang="ru-RU" altLang="ru-RU" sz="2800" b="1" dirty="0" err="1">
                <a:solidFill>
                  <a:srgbClr val="0033CC"/>
                </a:solidFill>
              </a:rPr>
              <a:t>method</a:t>
            </a:r>
            <a:r>
              <a:rPr lang="ru-RU" altLang="ru-RU" sz="2800" b="1" dirty="0">
                <a:solidFill>
                  <a:srgbClr val="0033CC"/>
                </a:solidFill>
              </a:rPr>
              <a:t> </a:t>
            </a:r>
            <a:r>
              <a:rPr lang="ru-RU" altLang="ru-RU" sz="2800" b="1" dirty="0" err="1">
                <a:solidFill>
                  <a:srgbClr val="0033CC"/>
                </a:solidFill>
              </a:rPr>
              <a:t>for</a:t>
            </a:r>
            <a:r>
              <a:rPr lang="ru-RU" altLang="ru-RU" sz="2800" b="1" dirty="0">
                <a:solidFill>
                  <a:srgbClr val="0033CC"/>
                </a:solidFill>
              </a:rPr>
              <a:t> </a:t>
            </a:r>
            <a:r>
              <a:rPr lang="ru-RU" altLang="ru-RU" sz="2800" b="1" dirty="0" err="1">
                <a:solidFill>
                  <a:srgbClr val="0033CC"/>
                </a:solidFill>
              </a:rPr>
              <a:t>studying</a:t>
            </a:r>
            <a:r>
              <a:rPr lang="ru-RU" altLang="ru-RU" sz="2800" b="1" dirty="0">
                <a:solidFill>
                  <a:srgbClr val="0033CC"/>
                </a:solidFill>
              </a:rPr>
              <a:t> </a:t>
            </a:r>
            <a:r>
              <a:rPr lang="ru-RU" altLang="ru-RU" sz="2800" b="1" dirty="0" err="1">
                <a:solidFill>
                  <a:srgbClr val="0033CC"/>
                </a:solidFill>
              </a:rPr>
              <a:t>brain</a:t>
            </a:r>
            <a:r>
              <a:rPr lang="ru-RU" altLang="ru-RU" sz="2800" b="1" dirty="0">
                <a:solidFill>
                  <a:srgbClr val="0033CC"/>
                </a:solidFill>
              </a:rPr>
              <a:t> </a:t>
            </a:r>
            <a:r>
              <a:rPr lang="ru-RU" altLang="ru-RU" sz="2800" b="1" dirty="0" err="1">
                <a:solidFill>
                  <a:srgbClr val="0033CC"/>
                </a:solidFill>
              </a:rPr>
              <a:t>activity</a:t>
            </a:r>
            <a:r>
              <a:rPr lang="ru-RU" altLang="ru-RU" sz="2800" b="1" dirty="0">
                <a:solidFill>
                  <a:srgbClr val="0033CC"/>
                </a:solidFill>
              </a:rPr>
              <a:t>, </a:t>
            </a:r>
            <a:r>
              <a:rPr lang="ru-RU" altLang="ru-RU" sz="2800" b="1" dirty="0" err="1">
                <a:solidFill>
                  <a:srgbClr val="0033CC"/>
                </a:solidFill>
              </a:rPr>
              <a:t>which</a:t>
            </a:r>
            <a:r>
              <a:rPr lang="ru-RU" altLang="ru-RU" sz="2800" b="1" dirty="0">
                <a:solidFill>
                  <a:srgbClr val="0033CC"/>
                </a:solidFill>
              </a:rPr>
              <a:t> </a:t>
            </a:r>
            <a:r>
              <a:rPr lang="ru-RU" altLang="ru-RU" sz="2800" b="1" dirty="0" err="1">
                <a:solidFill>
                  <a:srgbClr val="0033CC"/>
                </a:solidFill>
              </a:rPr>
              <a:t>is</a:t>
            </a:r>
            <a:r>
              <a:rPr lang="ru-RU" altLang="ru-RU" sz="2800" b="1" dirty="0">
                <a:solidFill>
                  <a:srgbClr val="0033CC"/>
                </a:solidFill>
              </a:rPr>
              <a:t> </a:t>
            </a:r>
            <a:r>
              <a:rPr lang="ru-RU" altLang="ru-RU" sz="2800" b="1" dirty="0" err="1">
                <a:solidFill>
                  <a:srgbClr val="0033CC"/>
                </a:solidFill>
              </a:rPr>
              <a:t>based</a:t>
            </a:r>
            <a:r>
              <a:rPr lang="ru-RU" altLang="ru-RU" sz="2800" b="1" dirty="0">
                <a:solidFill>
                  <a:srgbClr val="0033CC"/>
                </a:solidFill>
              </a:rPr>
              <a:t> </a:t>
            </a:r>
            <a:r>
              <a:rPr lang="ru-RU" altLang="ru-RU" sz="2800" b="1" dirty="0" err="1">
                <a:solidFill>
                  <a:srgbClr val="0033CC"/>
                </a:solidFill>
              </a:rPr>
              <a:t>on</a:t>
            </a:r>
            <a:r>
              <a:rPr lang="ru-RU" altLang="ru-RU" sz="2800" b="1" dirty="0">
                <a:solidFill>
                  <a:srgbClr val="0033CC"/>
                </a:solidFill>
              </a:rPr>
              <a:t> </a:t>
            </a:r>
            <a:r>
              <a:rPr lang="ru-RU" altLang="ru-RU" sz="2800" b="1" dirty="0" err="1">
                <a:solidFill>
                  <a:srgbClr val="0033CC"/>
                </a:solidFill>
              </a:rPr>
              <a:t>recording</a:t>
            </a:r>
            <a:r>
              <a:rPr lang="ru-RU" altLang="ru-RU" sz="2800" b="1" dirty="0">
                <a:solidFill>
                  <a:srgbClr val="0033CC"/>
                </a:solidFill>
              </a:rPr>
              <a:t> </a:t>
            </a:r>
            <a:r>
              <a:rPr lang="ru-RU" altLang="ru-RU" sz="2800" b="1" dirty="0" err="1">
                <a:solidFill>
                  <a:srgbClr val="0033CC"/>
                </a:solidFill>
              </a:rPr>
              <a:t>the</a:t>
            </a:r>
            <a:r>
              <a:rPr lang="ru-RU" altLang="ru-RU" sz="2800" b="1" dirty="0">
                <a:solidFill>
                  <a:srgbClr val="0033CC"/>
                </a:solidFill>
              </a:rPr>
              <a:t> </a:t>
            </a:r>
            <a:r>
              <a:rPr lang="ru-RU" altLang="ru-RU" sz="2800" b="1" dirty="0" err="1">
                <a:solidFill>
                  <a:srgbClr val="0033CC"/>
                </a:solidFill>
              </a:rPr>
              <a:t>total</a:t>
            </a:r>
            <a:r>
              <a:rPr lang="ru-RU" altLang="ru-RU" sz="2800" b="1" dirty="0">
                <a:solidFill>
                  <a:srgbClr val="0033CC"/>
                </a:solidFill>
              </a:rPr>
              <a:t> </a:t>
            </a:r>
            <a:r>
              <a:rPr lang="ru-RU" altLang="ru-RU" sz="2800" b="1" dirty="0" err="1">
                <a:solidFill>
                  <a:srgbClr val="0033CC"/>
                </a:solidFill>
              </a:rPr>
              <a:t>activity</a:t>
            </a:r>
            <a:r>
              <a:rPr lang="ru-RU" altLang="ru-RU" sz="2800" b="1" dirty="0">
                <a:solidFill>
                  <a:srgbClr val="0033CC"/>
                </a:solidFill>
              </a:rPr>
              <a:t> </a:t>
            </a:r>
            <a:r>
              <a:rPr lang="ru-RU" altLang="ru-RU" sz="2800" b="1" dirty="0" err="1">
                <a:solidFill>
                  <a:srgbClr val="0033CC"/>
                </a:solidFill>
              </a:rPr>
              <a:t>of</a:t>
            </a:r>
            <a:r>
              <a:rPr lang="ru-RU" altLang="ru-RU" sz="2800" b="1" dirty="0">
                <a:solidFill>
                  <a:srgbClr val="0033CC"/>
                </a:solidFill>
              </a:rPr>
              <a:t> </a:t>
            </a:r>
            <a:r>
              <a:rPr lang="ru-RU" altLang="ru-RU" sz="2800" b="1" dirty="0" err="1">
                <a:solidFill>
                  <a:srgbClr val="0033CC"/>
                </a:solidFill>
              </a:rPr>
              <a:t>the</a:t>
            </a:r>
            <a:r>
              <a:rPr lang="ru-RU" altLang="ru-RU" sz="2800" b="1" dirty="0">
                <a:solidFill>
                  <a:srgbClr val="0033CC"/>
                </a:solidFill>
              </a:rPr>
              <a:t> </a:t>
            </a:r>
            <a:r>
              <a:rPr lang="ru-RU" altLang="ru-RU" sz="2800" b="1" dirty="0" err="1">
                <a:solidFill>
                  <a:srgbClr val="0033CC"/>
                </a:solidFill>
              </a:rPr>
              <a:t>cells</a:t>
            </a:r>
            <a:r>
              <a:rPr lang="ru-RU" altLang="ru-RU" sz="2800" b="1" dirty="0">
                <a:solidFill>
                  <a:srgbClr val="0033CC"/>
                </a:solidFill>
              </a:rPr>
              <a:t> (</a:t>
            </a:r>
            <a:r>
              <a:rPr lang="ru-RU" altLang="ru-RU" sz="2800" b="1" dirty="0" err="1">
                <a:solidFill>
                  <a:srgbClr val="0033CC"/>
                </a:solidFill>
              </a:rPr>
              <a:t>neurons</a:t>
            </a:r>
            <a:r>
              <a:rPr lang="ru-RU" altLang="ru-RU" sz="2800" b="1" dirty="0">
                <a:solidFill>
                  <a:srgbClr val="0033CC"/>
                </a:solidFill>
              </a:rPr>
              <a:t>). EEG </a:t>
            </a:r>
            <a:r>
              <a:rPr lang="ru-RU" altLang="ru-RU" sz="2800" b="1" dirty="0" err="1">
                <a:solidFill>
                  <a:srgbClr val="0033CC"/>
                </a:solidFill>
              </a:rPr>
              <a:t>is</a:t>
            </a:r>
            <a:r>
              <a:rPr lang="ru-RU" altLang="ru-RU" sz="2800" b="1" dirty="0">
                <a:solidFill>
                  <a:srgbClr val="0033CC"/>
                </a:solidFill>
              </a:rPr>
              <a:t> a </a:t>
            </a:r>
            <a:r>
              <a:rPr lang="ru-RU" altLang="ru-RU" sz="2800" b="1" dirty="0" err="1">
                <a:solidFill>
                  <a:srgbClr val="0033CC"/>
                </a:solidFill>
              </a:rPr>
              <a:t>recording</a:t>
            </a:r>
            <a:r>
              <a:rPr lang="ru-RU" altLang="ru-RU" sz="2800" b="1" dirty="0">
                <a:solidFill>
                  <a:srgbClr val="0033CC"/>
                </a:solidFill>
              </a:rPr>
              <a:t> </a:t>
            </a:r>
            <a:r>
              <a:rPr lang="ru-RU" altLang="ru-RU" sz="2800" b="1" dirty="0" err="1">
                <a:solidFill>
                  <a:srgbClr val="0033CC"/>
                </a:solidFill>
              </a:rPr>
              <a:t>of</a:t>
            </a:r>
            <a:r>
              <a:rPr lang="ru-RU" altLang="ru-RU" sz="2800" b="1" dirty="0">
                <a:solidFill>
                  <a:srgbClr val="0033CC"/>
                </a:solidFill>
              </a:rPr>
              <a:t> </a:t>
            </a:r>
            <a:r>
              <a:rPr lang="ru-RU" altLang="ru-RU" sz="2800" b="1" dirty="0" err="1">
                <a:solidFill>
                  <a:srgbClr val="0033CC"/>
                </a:solidFill>
              </a:rPr>
              <a:t>the</a:t>
            </a:r>
            <a:r>
              <a:rPr lang="ru-RU" altLang="ru-RU" sz="2800" b="1" dirty="0">
                <a:solidFill>
                  <a:srgbClr val="0033CC"/>
                </a:solidFill>
              </a:rPr>
              <a:t> </a:t>
            </a:r>
            <a:r>
              <a:rPr lang="ru-RU" altLang="ru-RU" sz="2800" b="1" dirty="0" err="1">
                <a:solidFill>
                  <a:srgbClr val="0033CC"/>
                </a:solidFill>
              </a:rPr>
              <a:t>difference</a:t>
            </a:r>
            <a:r>
              <a:rPr lang="ru-RU" altLang="ru-RU" sz="2800" b="1" dirty="0">
                <a:solidFill>
                  <a:srgbClr val="0033CC"/>
                </a:solidFill>
              </a:rPr>
              <a:t> </a:t>
            </a:r>
            <a:r>
              <a:rPr lang="ru-RU" altLang="ru-RU" sz="2800" b="1" dirty="0" err="1">
                <a:solidFill>
                  <a:srgbClr val="0033CC"/>
                </a:solidFill>
              </a:rPr>
              <a:t>between</a:t>
            </a:r>
            <a:r>
              <a:rPr lang="ru-RU" altLang="ru-RU" sz="2800" b="1" dirty="0">
                <a:solidFill>
                  <a:srgbClr val="0033CC"/>
                </a:solidFill>
              </a:rPr>
              <a:t> </a:t>
            </a:r>
            <a:r>
              <a:rPr lang="ru-RU" altLang="ru-RU" sz="2800" b="1" dirty="0" err="1">
                <a:solidFill>
                  <a:srgbClr val="0033CC"/>
                </a:solidFill>
              </a:rPr>
              <a:t>the</a:t>
            </a:r>
            <a:r>
              <a:rPr lang="ru-RU" altLang="ru-RU" sz="2800" b="1" dirty="0">
                <a:solidFill>
                  <a:srgbClr val="0033CC"/>
                </a:solidFill>
              </a:rPr>
              <a:t> </a:t>
            </a:r>
            <a:r>
              <a:rPr lang="ru-RU" altLang="ru-RU" sz="2800" b="1" dirty="0" err="1">
                <a:solidFill>
                  <a:srgbClr val="0033CC"/>
                </a:solidFill>
              </a:rPr>
              <a:t>oscillations</a:t>
            </a:r>
            <a:r>
              <a:rPr lang="ru-RU" altLang="ru-RU" sz="2800" b="1" dirty="0">
                <a:solidFill>
                  <a:srgbClr val="0033CC"/>
                </a:solidFill>
              </a:rPr>
              <a:t> </a:t>
            </a:r>
            <a:r>
              <a:rPr lang="ru-RU" altLang="ru-RU" sz="2800" b="1" dirty="0" err="1">
                <a:solidFill>
                  <a:srgbClr val="0033CC"/>
                </a:solidFill>
              </a:rPr>
              <a:t>of</a:t>
            </a:r>
            <a:r>
              <a:rPr lang="ru-RU" altLang="ru-RU" sz="2800" b="1" dirty="0">
                <a:solidFill>
                  <a:srgbClr val="0033CC"/>
                </a:solidFill>
              </a:rPr>
              <a:t> </a:t>
            </a:r>
            <a:r>
              <a:rPr lang="ru-RU" altLang="ru-RU" sz="2800" b="1" dirty="0" err="1">
                <a:solidFill>
                  <a:srgbClr val="0033CC"/>
                </a:solidFill>
              </a:rPr>
              <a:t>bioelectric</a:t>
            </a:r>
            <a:r>
              <a:rPr lang="ru-RU" altLang="ru-RU" sz="2800" b="1" dirty="0">
                <a:solidFill>
                  <a:srgbClr val="0033CC"/>
                </a:solidFill>
              </a:rPr>
              <a:t> </a:t>
            </a:r>
            <a:r>
              <a:rPr lang="ru-RU" altLang="ru-RU" sz="2800" b="1" dirty="0" err="1">
                <a:solidFill>
                  <a:srgbClr val="0033CC"/>
                </a:solidFill>
              </a:rPr>
              <a:t>potentials</a:t>
            </a:r>
            <a:r>
              <a:rPr lang="ru-RU" altLang="ru-RU" sz="2800" b="1" dirty="0">
                <a:solidFill>
                  <a:srgbClr val="0033CC"/>
                </a:solidFill>
              </a:rPr>
              <a:t> </a:t>
            </a:r>
            <a:r>
              <a:rPr lang="ru-RU" altLang="ru-RU" sz="2800" b="1" dirty="0" err="1">
                <a:solidFill>
                  <a:srgbClr val="0033CC"/>
                </a:solidFill>
              </a:rPr>
              <a:t>of</a:t>
            </a:r>
            <a:r>
              <a:rPr lang="ru-RU" altLang="ru-RU" sz="2800" b="1" dirty="0">
                <a:solidFill>
                  <a:srgbClr val="0033CC"/>
                </a:solidFill>
              </a:rPr>
              <a:t> </a:t>
            </a:r>
            <a:r>
              <a:rPr lang="ru-RU" altLang="ru-RU" sz="2800" b="1" dirty="0" err="1">
                <a:solidFill>
                  <a:srgbClr val="0033CC"/>
                </a:solidFill>
              </a:rPr>
              <a:t>the</a:t>
            </a:r>
            <a:r>
              <a:rPr lang="ru-RU" altLang="ru-RU" sz="2800" b="1" dirty="0">
                <a:solidFill>
                  <a:srgbClr val="0033CC"/>
                </a:solidFill>
              </a:rPr>
              <a:t> </a:t>
            </a:r>
            <a:r>
              <a:rPr lang="ru-RU" altLang="ru-RU" sz="2800" b="1" dirty="0" err="1">
                <a:solidFill>
                  <a:srgbClr val="0033CC"/>
                </a:solidFill>
              </a:rPr>
              <a:t>living</a:t>
            </a:r>
            <a:r>
              <a:rPr lang="ru-RU" altLang="ru-RU" sz="2800" b="1" dirty="0">
                <a:solidFill>
                  <a:srgbClr val="0033CC"/>
                </a:solidFill>
              </a:rPr>
              <a:t> </a:t>
            </a:r>
            <a:r>
              <a:rPr lang="ru-RU" altLang="ru-RU" sz="2800" b="1" dirty="0" err="1">
                <a:solidFill>
                  <a:srgbClr val="0033CC"/>
                </a:solidFill>
              </a:rPr>
              <a:t>brain</a:t>
            </a:r>
            <a:r>
              <a:rPr lang="ru-RU" altLang="ru-RU" sz="2800" dirty="0">
                <a:solidFill>
                  <a:srgbClr val="0033CC"/>
                </a:solidFill>
              </a:rPr>
              <a:t> </a:t>
            </a:r>
          </a:p>
        </p:txBody>
      </p:sp>
      <p:pic>
        <p:nvPicPr>
          <p:cNvPr id="65538" name="Picture 5" descr="eeg00001"/>
          <p:cNvPicPr>
            <a:picLocks noChangeAspect="1" noChangeArrowheads="1"/>
          </p:cNvPicPr>
          <p:nvPr/>
        </p:nvPicPr>
        <p:blipFill>
          <a:blip r:embed="rId2" cstate="print"/>
          <a:srcRect/>
          <a:stretch>
            <a:fillRect/>
          </a:stretch>
        </p:blipFill>
        <p:spPr bwMode="auto">
          <a:xfrm>
            <a:off x="0" y="3203575"/>
            <a:ext cx="4876800" cy="3654425"/>
          </a:xfrm>
          <a:prstGeom prst="rect">
            <a:avLst/>
          </a:prstGeom>
          <a:noFill/>
          <a:ln w="9525">
            <a:noFill/>
            <a:miter lim="800000"/>
            <a:headEnd/>
            <a:tailEnd/>
          </a:ln>
        </p:spPr>
      </p:pic>
      <p:pic>
        <p:nvPicPr>
          <p:cNvPr id="65539" name="Picture 7" descr="ANd9GcQZlauorgbwqVHRuvrJU-qHxgf_w9VYvw4ofzAtHTOIPuA4fjyoEg">
            <a:hlinkClick r:id="rId3"/>
          </p:cNvPr>
          <p:cNvPicPr>
            <a:picLocks noChangeAspect="1" noChangeArrowheads="1"/>
          </p:cNvPicPr>
          <p:nvPr/>
        </p:nvPicPr>
        <p:blipFill>
          <a:blip r:embed="rId4" cstate="print"/>
          <a:srcRect/>
          <a:stretch>
            <a:fillRect/>
          </a:stretch>
        </p:blipFill>
        <p:spPr bwMode="auto">
          <a:xfrm>
            <a:off x="4876800" y="3190875"/>
            <a:ext cx="4267200" cy="366712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3" descr="reclama"/>
          <p:cNvPicPr>
            <a:picLocks noChangeAspect="1" noChangeArrowheads="1"/>
          </p:cNvPicPr>
          <p:nvPr/>
        </p:nvPicPr>
        <p:blipFill>
          <a:blip r:embed="rId2" cstate="print"/>
          <a:srcRect/>
          <a:stretch>
            <a:fillRect/>
          </a:stretch>
        </p:blipFill>
        <p:spPr bwMode="auto">
          <a:xfrm>
            <a:off x="0" y="228600"/>
            <a:ext cx="4733925" cy="6324600"/>
          </a:xfrm>
          <a:prstGeom prst="rect">
            <a:avLst/>
          </a:prstGeom>
          <a:noFill/>
          <a:ln w="9525">
            <a:noFill/>
            <a:miter lim="800000"/>
            <a:headEnd/>
            <a:tailEnd/>
          </a:ln>
        </p:spPr>
      </p:pic>
      <p:sp>
        <p:nvSpPr>
          <p:cNvPr id="39939" name="Rectangle 4"/>
          <p:cNvSpPr>
            <a:spLocks noChangeArrowheads="1"/>
          </p:cNvSpPr>
          <p:nvPr/>
        </p:nvSpPr>
        <p:spPr bwMode="auto">
          <a:xfrm>
            <a:off x="4724400" y="555063"/>
            <a:ext cx="4419600" cy="5743111"/>
          </a:xfrm>
          <a:prstGeom prst="rect">
            <a:avLst/>
          </a:prstGeom>
          <a:noFill/>
          <a:ln w="9525">
            <a:noFill/>
            <a:miter lim="800000"/>
            <a:headEnd/>
            <a:tailEnd/>
          </a:ln>
        </p:spPr>
        <p:txBody>
          <a:bodyPr anchor="ctr">
            <a:spAutoFit/>
          </a:bodyPr>
          <a:lstStyle/>
          <a:p>
            <a:pPr marL="3175" indent="-3175">
              <a:lnSpc>
                <a:spcPct val="110000"/>
              </a:lnSpc>
              <a:defRPr/>
            </a:pP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major indications for EEG recordings in neurological practice are:</a:t>
            </a:r>
          </a:p>
          <a:p>
            <a:pPr marL="3175" indent="-3175">
              <a:buFontTx/>
              <a:buChar char="•"/>
              <a:defRPr/>
            </a:pPr>
            <a:r>
              <a:rPr lang="en-US" sz="2400" dirty="0">
                <a:solidFill>
                  <a:srgbClr val="0033CC"/>
                </a:solidFill>
              </a:rPr>
              <a:t> assessment of epilepsy in a patient with recurrent seizures</a:t>
            </a:r>
          </a:p>
          <a:p>
            <a:pPr marL="3175" indent="-3175">
              <a:buFontTx/>
              <a:buChar char="•"/>
              <a:defRPr/>
            </a:pPr>
            <a:r>
              <a:rPr lang="en-US" sz="2400" dirty="0">
                <a:solidFill>
                  <a:srgbClr val="0033CC"/>
                </a:solidFill>
              </a:rPr>
              <a:t> suspicion of epilepsy in a new patient</a:t>
            </a:r>
          </a:p>
          <a:p>
            <a:pPr marL="3175" indent="-3175">
              <a:buFontTx/>
              <a:buChar char="•"/>
              <a:defRPr/>
            </a:pPr>
            <a:r>
              <a:rPr lang="en-US" sz="2400" dirty="0">
                <a:solidFill>
                  <a:srgbClr val="0033CC"/>
                </a:solidFill>
              </a:rPr>
              <a:t> assessment of the risk of epilepsy in a patient who has undergone intracranial surgery or following a severe head injury</a:t>
            </a:r>
          </a:p>
          <a:p>
            <a:pPr marL="3175" indent="-3175">
              <a:buFontTx/>
              <a:buChar char="•"/>
              <a:defRPr/>
            </a:pPr>
            <a:r>
              <a:rPr lang="en-US" sz="2400" dirty="0">
                <a:solidFill>
                  <a:srgbClr val="0033CC"/>
                </a:solidFill>
              </a:rPr>
              <a:t> as an aid in the diagnosis of herpes simplex encephalitis and Creutzfeldt-Jakob disease</a:t>
            </a:r>
            <a:endParaRPr lang="ru-RU" sz="2400" dirty="0">
              <a:solidFill>
                <a:srgbClr val="0033CC"/>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8610" name="Picture 2" descr="22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1355115"/>
            <a:ext cx="9144000" cy="5248275"/>
          </a:xfrm>
          <a:prstGeom prst="rect">
            <a:avLst/>
          </a:prstGeom>
          <a:noFill/>
          <a:ln w="9525">
            <a:noFill/>
            <a:miter lim="800000"/>
            <a:headEnd/>
            <a:tailEnd/>
          </a:ln>
        </p:spPr>
      </p:pic>
      <p:sp>
        <p:nvSpPr>
          <p:cNvPr id="111619" name="Rectangle 3"/>
          <p:cNvSpPr>
            <a:spLocks noChangeArrowheads="1"/>
          </p:cNvSpPr>
          <p:nvPr/>
        </p:nvSpPr>
        <p:spPr bwMode="auto">
          <a:xfrm>
            <a:off x="0" y="304800"/>
            <a:ext cx="9144000" cy="1046440"/>
          </a:xfrm>
          <a:prstGeom prst="rect">
            <a:avLst/>
          </a:prstGeom>
          <a:noFill/>
          <a:ln w="9525">
            <a:noFill/>
            <a:miter lim="800000"/>
            <a:headEnd/>
            <a:tailEnd/>
          </a:ln>
          <a:effectLst/>
        </p:spPr>
        <p:txBody>
          <a:bodyPr anchor="ctr">
            <a:spAutoFit/>
            <a:scene3d>
              <a:camera prst="orthographicFront"/>
              <a:lightRig rig="glow" dir="tl">
                <a:rot lat="0" lon="0" rev="5400000"/>
              </a:lightRig>
            </a:scene3d>
            <a:sp3d contourW="12700">
              <a:bevelT w="25400" h="25400"/>
              <a:contourClr>
                <a:schemeClr val="accent6">
                  <a:shade val="73000"/>
                </a:schemeClr>
              </a:contourClr>
            </a:sp3d>
          </a:bodyPr>
          <a:lstStyle/>
          <a:p>
            <a:pPr>
              <a:defRPr/>
            </a:pPr>
            <a:r>
              <a:rPr lang="en-US" sz="3600" b="1" dirty="0">
                <a:ln w="11430"/>
                <a:solidFill>
                  <a:srgbClr val="FF0000"/>
                </a:solidFill>
                <a:effectLst>
                  <a:outerShdw blurRad="80000" dist="40000" dir="5040000" algn="tl">
                    <a:srgbClr val="000000">
                      <a:alpha val="30000"/>
                    </a:srgbClr>
                  </a:outerShdw>
                </a:effectLst>
              </a:rPr>
              <a:t>ELECTROENCEPHALOGRAPHY (EEG)</a:t>
            </a:r>
            <a:endParaRPr lang="ru-RU" sz="3600" b="1" dirty="0">
              <a:ln w="11430"/>
              <a:solidFill>
                <a:srgbClr val="FF0000"/>
              </a:solidFill>
              <a:effectLst>
                <a:outerShdw blurRad="80000" dist="40000" dir="5040000" algn="tl">
                  <a:srgbClr val="000000">
                    <a:alpha val="30000"/>
                  </a:srgbClr>
                </a:outerShdw>
              </a:effectLst>
            </a:endParaRPr>
          </a:p>
          <a:p>
            <a:pPr>
              <a:defRPr/>
            </a:pPr>
            <a:r>
              <a:rPr lang="ru-RU" sz="2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r>
              <a:rPr lang="en-US" sz="2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records the spontaneous electrical activity of the brain</a:t>
            </a:r>
            <a:r>
              <a:rPr lang="ru-RU" sz="2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9634" name="Picture 5" descr="nerv8"/>
          <p:cNvPicPr>
            <a:picLocks noChangeAspect="1" noChangeArrowheads="1"/>
          </p:cNvPicPr>
          <p:nvPr/>
        </p:nvPicPr>
        <p:blipFill>
          <a:blip r:embed="rId2" cstate="print"/>
          <a:srcRect/>
          <a:stretch>
            <a:fillRect/>
          </a:stretch>
        </p:blipFill>
        <p:spPr bwMode="auto">
          <a:xfrm>
            <a:off x="4495800" y="0"/>
            <a:ext cx="4648200" cy="3486150"/>
          </a:xfrm>
          <a:prstGeom prst="rect">
            <a:avLst/>
          </a:prstGeom>
          <a:noFill/>
          <a:ln w="9525">
            <a:noFill/>
            <a:miter lim="800000"/>
            <a:headEnd/>
            <a:tailEnd/>
          </a:ln>
        </p:spPr>
      </p:pic>
      <p:pic>
        <p:nvPicPr>
          <p:cNvPr id="69635" name="Picture 7" descr="5537"/>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4572000" y="3171825"/>
            <a:ext cx="4572000" cy="3686175"/>
          </a:xfrm>
          <a:prstGeom prst="rect">
            <a:avLst/>
          </a:prstGeom>
          <a:noFill/>
          <a:ln w="9525">
            <a:noFill/>
            <a:miter lim="800000"/>
            <a:headEnd/>
            <a:tailEnd/>
          </a:ln>
        </p:spPr>
      </p:pic>
      <p:sp>
        <p:nvSpPr>
          <p:cNvPr id="69636" name="Rectangle 11"/>
          <p:cNvSpPr>
            <a:spLocks noChangeArrowheads="1"/>
          </p:cNvSpPr>
          <p:nvPr/>
        </p:nvSpPr>
        <p:spPr bwMode="auto">
          <a:xfrm>
            <a:off x="0" y="3981450"/>
            <a:ext cx="4572000" cy="2539157"/>
          </a:xfrm>
          <a:prstGeom prst="rect">
            <a:avLst/>
          </a:prstGeom>
          <a:noFill/>
          <a:ln w="9525">
            <a:noFill/>
            <a:miter lim="800000"/>
            <a:headEnd/>
            <a:tailEnd/>
          </a:ln>
        </p:spPr>
        <p:txBody>
          <a:bodyPr anchor="ctr">
            <a:spAutoFit/>
          </a:bodyPr>
          <a:lstStyle/>
          <a:p>
            <a:pPr eaLnBrk="0" hangingPunct="0"/>
            <a:r>
              <a:rPr lang="ru-RU" alt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Electro</a:t>
            </a:r>
            <a:r>
              <a:rPr lang="en-US" alt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neuro</a:t>
            </a:r>
            <a:r>
              <a:rPr lang="ru-RU" alt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myography</a:t>
            </a:r>
            <a:r>
              <a:rPr lang="ru-RU" alt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endParaRPr lang="en-US" alt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eaLnBrk="0" hangingPunct="0"/>
            <a:endParaRPr lang="en-US" altLang="ru-RU"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eaLnBrk="0" hangingPunct="0"/>
            <a:r>
              <a:rPr lang="ru-RU" altLang="ru-RU" sz="2400" b="1" dirty="0">
                <a:solidFill>
                  <a:srgbClr val="FF0000"/>
                </a:solidFill>
              </a:rPr>
              <a:t>(EMG)</a:t>
            </a:r>
            <a:r>
              <a:rPr lang="ru-RU" altLang="ru-RU" sz="2400" b="1" dirty="0"/>
              <a:t> </a:t>
            </a:r>
            <a:r>
              <a:rPr lang="ru-RU" altLang="ru-RU" sz="2400" b="1" dirty="0">
                <a:solidFill>
                  <a:srgbClr val="7030A0"/>
                </a:solidFill>
              </a:rPr>
              <a:t>- </a:t>
            </a:r>
            <a:r>
              <a:rPr lang="ru-RU" altLang="ru-RU" sz="2400" b="1" dirty="0" err="1">
                <a:solidFill>
                  <a:srgbClr val="7030A0"/>
                </a:solidFill>
              </a:rPr>
              <a:t>a</a:t>
            </a:r>
            <a:r>
              <a:rPr lang="ru-RU" altLang="ru-RU" sz="2400" b="1" dirty="0">
                <a:solidFill>
                  <a:srgbClr val="7030A0"/>
                </a:solidFill>
              </a:rPr>
              <a:t> </a:t>
            </a:r>
            <a:r>
              <a:rPr lang="ru-RU" altLang="ru-RU" sz="2400" b="1" dirty="0" err="1">
                <a:solidFill>
                  <a:srgbClr val="7030A0"/>
                </a:solidFill>
              </a:rPr>
              <a:t>hardware</a:t>
            </a:r>
            <a:r>
              <a:rPr lang="ru-RU" altLang="ru-RU" sz="2400" b="1" dirty="0">
                <a:solidFill>
                  <a:srgbClr val="7030A0"/>
                </a:solidFill>
              </a:rPr>
              <a:t> </a:t>
            </a:r>
            <a:r>
              <a:rPr lang="ru-RU" altLang="ru-RU" sz="2400" b="1" dirty="0" err="1">
                <a:solidFill>
                  <a:srgbClr val="7030A0"/>
                </a:solidFill>
              </a:rPr>
              <a:t>method</a:t>
            </a:r>
            <a:r>
              <a:rPr lang="ru-RU" altLang="ru-RU" sz="2400" b="1" dirty="0">
                <a:solidFill>
                  <a:srgbClr val="7030A0"/>
                </a:solidFill>
              </a:rPr>
              <a:t> </a:t>
            </a:r>
            <a:r>
              <a:rPr lang="ru-RU" altLang="ru-RU" sz="2400" b="1" dirty="0" err="1">
                <a:solidFill>
                  <a:srgbClr val="7030A0"/>
                </a:solidFill>
              </a:rPr>
              <a:t>of</a:t>
            </a:r>
            <a:r>
              <a:rPr lang="ru-RU" altLang="ru-RU" sz="2400" b="1" dirty="0">
                <a:solidFill>
                  <a:srgbClr val="7030A0"/>
                </a:solidFill>
              </a:rPr>
              <a:t> </a:t>
            </a:r>
            <a:r>
              <a:rPr lang="ru-RU" altLang="ru-RU" sz="2400" b="1" dirty="0" err="1">
                <a:solidFill>
                  <a:srgbClr val="7030A0"/>
                </a:solidFill>
              </a:rPr>
              <a:t>research</a:t>
            </a:r>
            <a:r>
              <a:rPr lang="ru-RU" altLang="ru-RU" sz="2400" b="1" dirty="0">
                <a:solidFill>
                  <a:srgbClr val="7030A0"/>
                </a:solidFill>
              </a:rPr>
              <a:t>, </a:t>
            </a:r>
            <a:r>
              <a:rPr lang="ru-RU" altLang="ru-RU" sz="2400" b="1" dirty="0" err="1">
                <a:solidFill>
                  <a:srgbClr val="7030A0"/>
                </a:solidFill>
              </a:rPr>
              <a:t>which</a:t>
            </a:r>
            <a:r>
              <a:rPr lang="ru-RU" altLang="ru-RU" sz="2400" b="1" dirty="0">
                <a:solidFill>
                  <a:srgbClr val="7030A0"/>
                </a:solidFill>
              </a:rPr>
              <a:t> </a:t>
            </a:r>
            <a:r>
              <a:rPr lang="ru-RU" altLang="ru-RU" sz="2400" b="1" dirty="0" err="1">
                <a:solidFill>
                  <a:srgbClr val="7030A0"/>
                </a:solidFill>
              </a:rPr>
              <a:t>is</a:t>
            </a:r>
            <a:r>
              <a:rPr lang="ru-RU" altLang="ru-RU" sz="2400" b="1" dirty="0">
                <a:solidFill>
                  <a:srgbClr val="7030A0"/>
                </a:solidFill>
              </a:rPr>
              <a:t> </a:t>
            </a:r>
            <a:r>
              <a:rPr lang="ru-RU" altLang="ru-RU" sz="2400" b="1" dirty="0" err="1">
                <a:solidFill>
                  <a:srgbClr val="7030A0"/>
                </a:solidFill>
              </a:rPr>
              <a:t>determined</a:t>
            </a:r>
            <a:r>
              <a:rPr lang="ru-RU" altLang="ru-RU" sz="2400" b="1" dirty="0">
                <a:solidFill>
                  <a:srgbClr val="7030A0"/>
                </a:solidFill>
              </a:rPr>
              <a:t> </a:t>
            </a:r>
            <a:r>
              <a:rPr lang="ru-RU" altLang="ru-RU" sz="2400" b="1" dirty="0" err="1">
                <a:solidFill>
                  <a:srgbClr val="7030A0"/>
                </a:solidFill>
              </a:rPr>
              <a:t>by</a:t>
            </a:r>
            <a:r>
              <a:rPr lang="ru-RU" altLang="ru-RU" sz="2400" b="1" dirty="0">
                <a:solidFill>
                  <a:srgbClr val="7030A0"/>
                </a:solidFill>
              </a:rPr>
              <a:t> </a:t>
            </a:r>
            <a:r>
              <a:rPr lang="ru-RU" altLang="ru-RU" sz="2400" b="1" dirty="0" err="1">
                <a:solidFill>
                  <a:srgbClr val="7030A0"/>
                </a:solidFill>
              </a:rPr>
              <a:t>the</a:t>
            </a:r>
            <a:r>
              <a:rPr lang="ru-RU" altLang="ru-RU" sz="2400" b="1" dirty="0">
                <a:solidFill>
                  <a:srgbClr val="7030A0"/>
                </a:solidFill>
              </a:rPr>
              <a:t> </a:t>
            </a:r>
            <a:r>
              <a:rPr lang="ru-RU" altLang="ru-RU" sz="2400" b="1" dirty="0" err="1">
                <a:solidFill>
                  <a:srgbClr val="7030A0"/>
                </a:solidFill>
              </a:rPr>
              <a:t>degree</a:t>
            </a:r>
            <a:r>
              <a:rPr lang="ru-RU" altLang="ru-RU" sz="2400" b="1" dirty="0">
                <a:solidFill>
                  <a:srgbClr val="7030A0"/>
                </a:solidFill>
              </a:rPr>
              <a:t> </a:t>
            </a:r>
            <a:r>
              <a:rPr lang="ru-RU" altLang="ru-RU" sz="2400" b="1" dirty="0" err="1">
                <a:solidFill>
                  <a:srgbClr val="7030A0"/>
                </a:solidFill>
              </a:rPr>
              <a:t>of</a:t>
            </a:r>
            <a:r>
              <a:rPr lang="ru-RU" altLang="ru-RU" sz="2400" b="1" dirty="0">
                <a:solidFill>
                  <a:srgbClr val="7030A0"/>
                </a:solidFill>
              </a:rPr>
              <a:t> </a:t>
            </a:r>
            <a:r>
              <a:rPr lang="ru-RU" altLang="ru-RU" sz="2400" b="1" dirty="0" err="1">
                <a:solidFill>
                  <a:srgbClr val="7030A0"/>
                </a:solidFill>
              </a:rPr>
              <a:t>electrical</a:t>
            </a:r>
            <a:r>
              <a:rPr lang="ru-RU" altLang="ru-RU" sz="2400" b="1" dirty="0">
                <a:solidFill>
                  <a:srgbClr val="7030A0"/>
                </a:solidFill>
              </a:rPr>
              <a:t> </a:t>
            </a:r>
            <a:r>
              <a:rPr lang="ru-RU" altLang="ru-RU" sz="2400" b="1" dirty="0" err="1">
                <a:solidFill>
                  <a:srgbClr val="7030A0"/>
                </a:solidFill>
              </a:rPr>
              <a:t>activity</a:t>
            </a:r>
            <a:r>
              <a:rPr lang="ru-RU" altLang="ru-RU" sz="2400" b="1" dirty="0">
                <a:solidFill>
                  <a:srgbClr val="7030A0"/>
                </a:solidFill>
              </a:rPr>
              <a:t> </a:t>
            </a:r>
            <a:r>
              <a:rPr lang="ru-RU" altLang="ru-RU" sz="2400" b="1" dirty="0" err="1">
                <a:solidFill>
                  <a:srgbClr val="7030A0"/>
                </a:solidFill>
              </a:rPr>
              <a:t>in</a:t>
            </a:r>
            <a:r>
              <a:rPr lang="ru-RU" altLang="ru-RU" sz="2400" b="1" dirty="0">
                <a:solidFill>
                  <a:srgbClr val="7030A0"/>
                </a:solidFill>
              </a:rPr>
              <a:t> </a:t>
            </a:r>
            <a:r>
              <a:rPr lang="ru-RU" altLang="ru-RU" sz="2400" b="1" dirty="0" err="1">
                <a:solidFill>
                  <a:srgbClr val="7030A0"/>
                </a:solidFill>
              </a:rPr>
              <a:t>muscles</a:t>
            </a:r>
            <a:r>
              <a:rPr lang="ru-RU" altLang="ru-RU" sz="2400" b="1" dirty="0">
                <a:solidFill>
                  <a:srgbClr val="7030A0"/>
                </a:solidFill>
              </a:rPr>
              <a:t> </a:t>
            </a:r>
            <a:r>
              <a:rPr lang="ru-RU" altLang="ru-RU" sz="2400" b="1" dirty="0" err="1">
                <a:solidFill>
                  <a:srgbClr val="7030A0"/>
                </a:solidFill>
              </a:rPr>
              <a:t>and</a:t>
            </a:r>
            <a:r>
              <a:rPr lang="ru-RU" altLang="ru-RU" sz="2400" b="1" dirty="0">
                <a:solidFill>
                  <a:srgbClr val="7030A0"/>
                </a:solidFill>
              </a:rPr>
              <a:t> </a:t>
            </a:r>
            <a:r>
              <a:rPr lang="ru-RU" altLang="ru-RU" sz="2400" b="1" dirty="0" err="1">
                <a:solidFill>
                  <a:srgbClr val="7030A0"/>
                </a:solidFill>
              </a:rPr>
              <a:t>nerve</a:t>
            </a:r>
            <a:r>
              <a:rPr lang="ru-RU" altLang="ru-RU" sz="2400" b="1" dirty="0">
                <a:solidFill>
                  <a:srgbClr val="7030A0"/>
                </a:solidFill>
              </a:rPr>
              <a:t> </a:t>
            </a:r>
            <a:r>
              <a:rPr lang="ru-RU" altLang="ru-RU" sz="2400" b="1" dirty="0" err="1">
                <a:solidFill>
                  <a:srgbClr val="7030A0"/>
                </a:solidFill>
              </a:rPr>
              <a:t>conduction</a:t>
            </a:r>
            <a:r>
              <a:rPr lang="ru-RU" altLang="ru-RU" sz="2400" dirty="0">
                <a:solidFill>
                  <a:srgbClr val="7030A0"/>
                </a:solidFill>
              </a:rPr>
              <a:t> </a:t>
            </a:r>
          </a:p>
        </p:txBody>
      </p:sp>
      <p:pic>
        <p:nvPicPr>
          <p:cNvPr id="69637" name="Picture 6"/>
          <p:cNvPicPr>
            <a:picLocks noChangeAspect="1" noChangeArrowheads="1"/>
          </p:cNvPicPr>
          <p:nvPr/>
        </p:nvPicPr>
        <p:blipFill>
          <a:blip r:embed="rId4" cstate="print"/>
          <a:srcRect/>
          <a:stretch>
            <a:fillRect/>
          </a:stretch>
        </p:blipFill>
        <p:spPr bwMode="auto">
          <a:xfrm>
            <a:off x="0" y="0"/>
            <a:ext cx="4495800" cy="40274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Picture 5" descr="ris176"/>
          <p:cNvPicPr>
            <a:picLocks noChangeAspect="1" noChangeArrowheads="1"/>
          </p:cNvPicPr>
          <p:nvPr/>
        </p:nvPicPr>
        <p:blipFill>
          <a:blip r:embed="rId2" cstate="print"/>
          <a:srcRect/>
          <a:stretch>
            <a:fillRect/>
          </a:stretch>
        </p:blipFill>
        <p:spPr bwMode="auto">
          <a:xfrm>
            <a:off x="0" y="0"/>
            <a:ext cx="9144000" cy="4937125"/>
          </a:xfrm>
          <a:prstGeom prst="rect">
            <a:avLst/>
          </a:prstGeom>
          <a:noFill/>
          <a:ln w="9525">
            <a:noFill/>
            <a:miter lim="800000"/>
            <a:headEnd/>
            <a:tailEnd/>
          </a:ln>
        </p:spPr>
      </p:pic>
      <p:sp>
        <p:nvSpPr>
          <p:cNvPr id="21507" name="Rectangle 6"/>
          <p:cNvSpPr>
            <a:spLocks noChangeArrowheads="1"/>
          </p:cNvSpPr>
          <p:nvPr/>
        </p:nvSpPr>
        <p:spPr bwMode="auto">
          <a:xfrm>
            <a:off x="0" y="4983580"/>
            <a:ext cx="9144000" cy="1785104"/>
          </a:xfrm>
          <a:prstGeom prst="rect">
            <a:avLst/>
          </a:prstGeom>
          <a:noFill/>
          <a:ln w="9525">
            <a:noFill/>
            <a:miter lim="800000"/>
            <a:headEnd/>
            <a:tailEnd/>
          </a:ln>
        </p:spPr>
        <p:txBody>
          <a:bodyPr anchor="ctr">
            <a:spAutoFit/>
          </a:bodyPr>
          <a:lstStyle/>
          <a:p>
            <a:pPr algn="just" eaLnBrk="0" hangingPunct="0"/>
            <a:r>
              <a:rPr lang="uk-UA" altLang="ru-RU" sz="2200" b="1" dirty="0">
                <a:solidFill>
                  <a:srgbClr val="0033CC"/>
                </a:solidFill>
              </a:rPr>
              <a:t>       </a:t>
            </a:r>
            <a:r>
              <a:rPr lang="en-US" altLang="ru-RU" sz="2200" b="1" dirty="0">
                <a:solidFill>
                  <a:srgbClr val="0033CC"/>
                </a:solidFill>
              </a:rPr>
              <a:t>The Incas performed trepanation of the skull operations in approximately every third inhabitant of Cuzco. Of the 420 skulls found, there were 145 holes from prior operations. One skull has seven holes, which means that the patient was subjected to craniotomy seven times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0658" name="Picture 3"/>
          <p:cNvPicPr>
            <a:picLocks noChangeAspect="1" noChangeArrowheads="1"/>
          </p:cNvPicPr>
          <p:nvPr/>
        </p:nvPicPr>
        <p:blipFill>
          <a:blip r:embed="rId2" cstate="print"/>
          <a:srcRect/>
          <a:stretch>
            <a:fillRect/>
          </a:stretch>
        </p:blipFill>
        <p:spPr bwMode="auto">
          <a:xfrm>
            <a:off x="4191000" y="1219200"/>
            <a:ext cx="4953000" cy="4953000"/>
          </a:xfrm>
          <a:prstGeom prst="rect">
            <a:avLst/>
          </a:prstGeom>
          <a:noFill/>
          <a:ln w="9525">
            <a:noFill/>
            <a:miter lim="800000"/>
            <a:headEnd/>
            <a:tailEnd/>
          </a:ln>
        </p:spPr>
      </p:pic>
      <p:sp>
        <p:nvSpPr>
          <p:cNvPr id="112642" name="Rectangle 2"/>
          <p:cNvSpPr>
            <a:spLocks noGrp="1" noChangeArrowheads="1"/>
          </p:cNvSpPr>
          <p:nvPr>
            <p:ph idx="1"/>
          </p:nvPr>
        </p:nvSpPr>
        <p:spPr>
          <a:xfrm>
            <a:off x="0" y="152400"/>
            <a:ext cx="6629400" cy="6553200"/>
          </a:xfrm>
        </p:spPr>
        <p:txBody>
          <a:bodyPr/>
          <a:lstStyle/>
          <a:p>
            <a:pPr marL="180975" indent="-1588">
              <a:lnSpc>
                <a:spcPct val="80000"/>
              </a:lnSpc>
              <a:buFontTx/>
              <a:buNone/>
              <a:defRPr/>
            </a:pP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EMG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can</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help</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diagnose</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many</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muscle</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and</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nerve</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disorders</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t>
            </a:r>
            <a:r>
              <a:rPr lang="en-US"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300" b="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including</a:t>
            </a:r>
            <a:r>
              <a:rPr lang="ru-RU"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t>
            </a:r>
            <a:endParaRPr lang="en-US" sz="23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marL="180975" indent="-1588">
              <a:lnSpc>
                <a:spcPct val="80000"/>
              </a:lnSpc>
              <a:buFontTx/>
              <a:buNone/>
              <a:defRPr/>
            </a:pPr>
            <a:endParaRPr lang="en-US" sz="2300" b="1" cap="all" dirty="0">
              <a:ln w="9000" cmpd="sng">
                <a:solidFill>
                  <a:schemeClr val="accent4">
                    <a:shade val="50000"/>
                    <a:satMod val="120000"/>
                  </a:schemeClr>
                </a:solidFill>
                <a:prstDash val="solid"/>
              </a:ln>
              <a:solidFill>
                <a:schemeClr val="tx1">
                  <a:lumMod val="65000"/>
                  <a:lumOff val="35000"/>
                </a:schemeClr>
              </a:solidFill>
              <a:effectLst>
                <a:reflection blurRad="12700" stA="28000" endPos="45000" dist="1000" dir="5400000" sy="-100000" algn="bl" rotWithShape="0"/>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muscular</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dystrophy</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congenital</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myopathies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mitochondrial</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myopathies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metabolic</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myopathies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myotonias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peripheral</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neuropathies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radiculopathies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nerve</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lesions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amyotrophic</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lateral</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sclerosis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polio</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spinal</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muscular</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atrophy</a:t>
            </a:r>
            <a:endParaRPr lang="en-US"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Guillain-Barr</a:t>
            </a:r>
            <a:r>
              <a:rPr lang="en-US" sz="2400" b="1" dirty="0">
                <a:solidFill>
                  <a:srgbClr val="003399"/>
                </a:solidFill>
                <a:effectLst>
                  <a:outerShdw blurRad="38100" dist="38100" dir="2700000" algn="tl">
                    <a:srgbClr val="C0C0C0"/>
                  </a:outerShdw>
                </a:effectLst>
              </a:rPr>
              <a:t>e</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syndrome</a:t>
            </a:r>
            <a:endParaRPr lang="en-US"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ataxias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myasthenias</a:t>
            </a:r>
            <a:endParaRPr lang="ru-RU" sz="2400" b="1" dirty="0">
              <a:solidFill>
                <a:srgbClr val="003399"/>
              </a:solidFill>
              <a:effectLst>
                <a:outerShdw blurRad="38100" dist="38100" dir="2700000" algn="tl">
                  <a:srgbClr val="C0C0C0"/>
                </a:outerShdw>
              </a:effectLst>
            </a:endParaRPr>
          </a:p>
          <a:p>
            <a:pPr marL="180975" indent="-1588">
              <a:lnSpc>
                <a:spcPct val="80000"/>
              </a:lnSpc>
              <a:defRPr/>
            </a:pPr>
            <a:r>
              <a:rPr lang="ru-RU" sz="2400" b="1" dirty="0" err="1">
                <a:solidFill>
                  <a:srgbClr val="003399"/>
                </a:solidFill>
                <a:effectLst>
                  <a:outerShdw blurRad="38100" dist="38100" dir="2700000" algn="tl">
                    <a:srgbClr val="C0C0C0"/>
                  </a:outerShdw>
                </a:effectLst>
              </a:rPr>
              <a:t>inflammatory</a:t>
            </a:r>
            <a:r>
              <a:rPr lang="ru-RU" sz="2400" b="1" dirty="0">
                <a:solidFill>
                  <a:srgbClr val="003399"/>
                </a:solidFill>
                <a:effectLst>
                  <a:outerShdw blurRad="38100" dist="38100" dir="2700000" algn="tl">
                    <a:srgbClr val="C0C0C0"/>
                  </a:outerShdw>
                </a:effectLst>
              </a:rPr>
              <a:t> </a:t>
            </a:r>
            <a:r>
              <a:rPr lang="ru-RU" sz="2400" b="1" dirty="0" err="1">
                <a:solidFill>
                  <a:srgbClr val="003399"/>
                </a:solidFill>
                <a:effectLst>
                  <a:outerShdw blurRad="38100" dist="38100" dir="2700000" algn="tl">
                    <a:srgbClr val="C0C0C0"/>
                  </a:outerShdw>
                </a:effectLst>
              </a:rPr>
              <a:t>myopathies</a:t>
            </a:r>
            <a:endParaRPr lang="ru-RU" sz="2400" b="1" dirty="0">
              <a:solidFill>
                <a:srgbClr val="003399"/>
              </a:solidFill>
              <a:effectLst>
                <a:outerShdw blurRad="38100" dist="38100" dir="2700000" algn="tl">
                  <a:srgbClr val="C0C0C0"/>
                </a:outerShdw>
              </a:effectLs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75780" name="Rectangle 4"/>
          <p:cNvSpPr>
            <a:spLocks noChangeArrowheads="1"/>
          </p:cNvSpPr>
          <p:nvPr/>
        </p:nvSpPr>
        <p:spPr bwMode="auto">
          <a:xfrm>
            <a:off x="2514600" y="152400"/>
            <a:ext cx="6629400" cy="914400"/>
          </a:xfrm>
          <a:prstGeom prst="rect">
            <a:avLst/>
          </a:prstGeom>
          <a:noFill/>
          <a:ln w="9525">
            <a:noFill/>
            <a:miter lim="800000"/>
            <a:headEnd/>
            <a:tailEnd/>
          </a:ln>
          <a:effectLst/>
        </p:spPr>
        <p:txBody>
          <a:bodyPr anchor="ctr"/>
          <a:lstStyle/>
          <a:p>
            <a:pPr algn="ctr" eaLnBrk="0" hangingPunct="0">
              <a:defRPr/>
            </a:pPr>
            <a:r>
              <a:rPr lang="en-US"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Patient during ENMG</a:t>
            </a:r>
            <a:endParaRPr lang="ru-RU"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defRPr/>
            </a:pPr>
            <a:r>
              <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EVOKED POTENTIALS</a:t>
            </a:r>
            <a:endParaRPr lang="ru-R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13667" name="Rectangle 3"/>
          <p:cNvSpPr>
            <a:spLocks noGrp="1" noChangeArrowheads="1"/>
          </p:cNvSpPr>
          <p:nvPr>
            <p:ph idx="1"/>
          </p:nvPr>
        </p:nvSpPr>
        <p:spPr>
          <a:xfrm>
            <a:off x="228600" y="1600201"/>
            <a:ext cx="8458200" cy="4267200"/>
          </a:xfrm>
        </p:spPr>
        <p:txBody>
          <a:bodyPr/>
          <a:lstStyle/>
          <a:p>
            <a:pPr marL="0" indent="0">
              <a:buFontTx/>
              <a:buNone/>
              <a:defRPr/>
            </a:pPr>
            <a:r>
              <a:rPr lang="en-US" u="sng" dirty="0">
                <a:solidFill>
                  <a:srgbClr val="FF0000"/>
                </a:solidFill>
                <a:effectLst>
                  <a:outerShdw blurRad="38100" dist="38100" dir="2700000" algn="tl">
                    <a:srgbClr val="C0C0C0"/>
                  </a:outerShdw>
                </a:effectLst>
              </a:rPr>
              <a:t>Stimulation of the sensory receptor will evoke a signal in the appropriate region of the cerebral cortex</a:t>
            </a:r>
            <a:endParaRPr lang="ru-RU" u="sng" dirty="0">
              <a:solidFill>
                <a:srgbClr val="FF0000"/>
              </a:solidFill>
              <a:effectLst>
                <a:outerShdw blurRad="38100" dist="38100" dir="2700000" algn="tl">
                  <a:srgbClr val="C0C0C0"/>
                </a:outerShdw>
              </a:effectLst>
            </a:endParaRPr>
          </a:p>
          <a:p>
            <a:pPr marL="0" indent="0">
              <a:buFontTx/>
              <a:buNone/>
              <a:defRPr/>
            </a:pPr>
            <a:endParaRPr lang="en-US" i="1" u="sng" dirty="0">
              <a:solidFill>
                <a:srgbClr val="003399"/>
              </a:solidFill>
              <a:effectLst>
                <a:outerShdw blurRad="38100" dist="38100" dir="2700000" algn="tl">
                  <a:srgbClr val="C0C0C0"/>
                </a:outerShdw>
              </a:effectLst>
            </a:endParaRPr>
          </a:p>
          <a:p>
            <a:pPr marL="0" indent="0">
              <a:defRPr/>
            </a:pPr>
            <a:r>
              <a:rPr lang="en-US" i="1" dirty="0">
                <a:solidFill>
                  <a:srgbClr val="003399"/>
                </a:solidFill>
                <a:effectLst>
                  <a:outerShdw blurRad="38100" dist="38100" dir="2700000" algn="tl">
                    <a:srgbClr val="C0C0C0"/>
                  </a:outerShdw>
                </a:effectLst>
              </a:rPr>
              <a:t>Visual evoked potential</a:t>
            </a:r>
            <a:endParaRPr lang="en-US" dirty="0">
              <a:solidFill>
                <a:srgbClr val="003399"/>
              </a:solidFill>
              <a:effectLst>
                <a:outerShdw blurRad="38100" dist="38100" dir="2700000" algn="tl">
                  <a:srgbClr val="C0C0C0"/>
                </a:outerShdw>
              </a:effectLst>
            </a:endParaRPr>
          </a:p>
          <a:p>
            <a:pPr marL="0" indent="0">
              <a:defRPr/>
            </a:pPr>
            <a:r>
              <a:rPr lang="en-US" i="1" dirty="0">
                <a:solidFill>
                  <a:srgbClr val="003399"/>
                </a:solidFill>
                <a:effectLst>
                  <a:outerShdw blurRad="38100" dist="38100" dir="2700000" algn="tl">
                    <a:srgbClr val="C0C0C0"/>
                  </a:outerShdw>
                </a:effectLst>
              </a:rPr>
              <a:t>Brainstem auditory evoked potential</a:t>
            </a:r>
            <a:endParaRPr lang="en-US" dirty="0">
              <a:solidFill>
                <a:srgbClr val="003399"/>
              </a:solidFill>
              <a:effectLst>
                <a:outerShdw blurRad="38100" dist="38100" dir="2700000" algn="tl">
                  <a:srgbClr val="C0C0C0"/>
                </a:outerShdw>
              </a:effectLst>
            </a:endParaRPr>
          </a:p>
          <a:p>
            <a:pPr marL="0" indent="0">
              <a:defRPr/>
            </a:pPr>
            <a:r>
              <a:rPr lang="en-US" i="1" dirty="0">
                <a:solidFill>
                  <a:srgbClr val="003399"/>
                </a:solidFill>
                <a:effectLst>
                  <a:outerShdw blurRad="38100" dist="38100" dir="2700000" algn="tl">
                    <a:srgbClr val="C0C0C0"/>
                  </a:outerShdw>
                </a:effectLst>
              </a:rPr>
              <a:t>Somatosensory evoked potential</a:t>
            </a:r>
            <a:endParaRPr lang="en-US" dirty="0">
              <a:solidFill>
                <a:srgbClr val="003399"/>
              </a:solidFill>
              <a:effectLst>
                <a:outerShdw blurRad="38100" dist="38100" dir="2700000" algn="tl">
                  <a:srgbClr val="C0C0C0"/>
                </a:outerShdw>
              </a:effectLst>
            </a:endParaRPr>
          </a:p>
          <a:p>
            <a:pPr marL="0" indent="0">
              <a:defRPr/>
            </a:pPr>
            <a:endParaRPr lang="ru-RU" dirty="0">
              <a:solidFill>
                <a:srgbClr val="003399"/>
              </a:solidFill>
              <a:effectLst>
                <a:outerShdw blurRad="38100" dist="38100" dir="2700000" algn="tl">
                  <a:srgbClr val="C0C0C0"/>
                </a:outerShdw>
              </a:effectLs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0" y="228600"/>
            <a:ext cx="9144000" cy="1219200"/>
          </a:xfrm>
        </p:spPr>
        <p:txBody>
          <a:bodyPr/>
          <a:lstStyle/>
          <a:p>
            <a:pPr eaLnBrk="1" hangingPunct="1">
              <a:defRPr/>
            </a:pPr>
            <a:r>
              <a:rPr lang="ru-RU" sz="3600" b="1" i="1">
                <a:solidFill>
                  <a:srgbClr val="FF0000"/>
                </a:solidFill>
                <a:effectLst>
                  <a:outerShdw blurRad="38100" dist="38100" dir="2700000" algn="tl">
                    <a:srgbClr val="FFFFFF"/>
                  </a:outerShdw>
                </a:effectLst>
              </a:rPr>
              <a:t>Craniography to diagnose:</a:t>
            </a:r>
            <a:r>
              <a:rPr lang="ru-RU" sz="3600">
                <a:solidFill>
                  <a:srgbClr val="FF0000"/>
                </a:solidFill>
              </a:rPr>
              <a:t> </a:t>
            </a:r>
            <a:r>
              <a:rPr lang="ru-RU" sz="2000" b="1" i="1">
                <a:solidFill>
                  <a:srgbClr val="FF0000"/>
                </a:solidFill>
                <a:effectLst>
                  <a:outerShdw blurRad="38100" dist="38100" dir="2700000" algn="tl">
                    <a:srgbClr val="FFFFFF"/>
                  </a:outerShdw>
                </a:effectLst>
              </a:rPr>
              <a:t/>
            </a:r>
            <a:br>
              <a:rPr lang="ru-RU" sz="2000" b="1" i="1">
                <a:solidFill>
                  <a:srgbClr val="FF0000"/>
                </a:solidFill>
                <a:effectLst>
                  <a:outerShdw blurRad="38100" dist="38100" dir="2700000" algn="tl">
                    <a:srgbClr val="FFFFFF"/>
                  </a:outerShdw>
                </a:effectLst>
              </a:rPr>
            </a:br>
            <a:r>
              <a:rPr lang="ru-RU" sz="3200" b="1" i="1">
                <a:solidFill>
                  <a:srgbClr val="FF0000"/>
                </a:solidFill>
                <a:effectLst>
                  <a:outerShdw blurRad="38100" dist="38100" dir="2700000" algn="tl">
                    <a:srgbClr val="FFFFFF"/>
                  </a:outerShdw>
                </a:effectLst>
              </a:rPr>
              <a:t>1) Ossified intracranial hematoma</a:t>
            </a:r>
            <a:r>
              <a:rPr lang="ru-RU"/>
              <a:t> </a:t>
            </a:r>
          </a:p>
        </p:txBody>
      </p:sp>
      <p:pic>
        <p:nvPicPr>
          <p:cNvPr id="73731" name="Picture 4"/>
          <p:cNvPicPr>
            <a:picLocks noChangeAspect="1" noChangeArrowheads="1"/>
          </p:cNvPicPr>
          <p:nvPr/>
        </p:nvPicPr>
        <p:blipFill>
          <a:blip r:embed="rId2" cstate="print"/>
          <a:srcRect/>
          <a:stretch>
            <a:fillRect/>
          </a:stretch>
        </p:blipFill>
        <p:spPr bwMode="auto">
          <a:xfrm>
            <a:off x="0" y="1752600"/>
            <a:ext cx="9144000" cy="4418013"/>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4754" name="Picture 7" descr="t111-8a"/>
          <p:cNvPicPr>
            <a:picLocks noChangeAspect="1" noChangeArrowheads="1"/>
          </p:cNvPicPr>
          <p:nvPr/>
        </p:nvPicPr>
        <p:blipFill>
          <a:blip r:embed="rId2" cstate="print"/>
          <a:srcRect/>
          <a:stretch>
            <a:fillRect/>
          </a:stretch>
        </p:blipFill>
        <p:spPr bwMode="auto">
          <a:xfrm>
            <a:off x="0" y="3895725"/>
            <a:ext cx="3733800" cy="2962275"/>
          </a:xfrm>
          <a:prstGeom prst="rect">
            <a:avLst/>
          </a:prstGeom>
          <a:noFill/>
          <a:ln w="9525">
            <a:noFill/>
            <a:miter lim="800000"/>
            <a:headEnd/>
            <a:tailEnd/>
          </a:ln>
        </p:spPr>
      </p:pic>
      <p:pic>
        <p:nvPicPr>
          <p:cNvPr id="74755" name="Picture 9" descr="normal"/>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914400"/>
            <a:ext cx="2436813" cy="2971800"/>
          </a:xfrm>
          <a:prstGeom prst="rect">
            <a:avLst/>
          </a:prstGeom>
          <a:noFill/>
          <a:ln w="9525">
            <a:noFill/>
            <a:miter lim="800000"/>
            <a:headEnd/>
            <a:tailEnd/>
          </a:ln>
        </p:spPr>
      </p:pic>
      <p:pic>
        <p:nvPicPr>
          <p:cNvPr id="74756" name="Picture 14" descr="http://medprep.info/img/ail/1555_1555_2.jpg"/>
          <p:cNvPicPr>
            <a:picLocks noChangeAspect="1" noChangeArrowheads="1"/>
          </p:cNvPicPr>
          <p:nvPr/>
        </p:nvPicPr>
        <p:blipFill>
          <a:blip r:embed="rId4" cstate="print"/>
          <a:srcRect/>
          <a:stretch>
            <a:fillRect/>
          </a:stretch>
        </p:blipFill>
        <p:spPr bwMode="auto">
          <a:xfrm>
            <a:off x="3733800" y="3886200"/>
            <a:ext cx="2668588" cy="2971800"/>
          </a:xfrm>
          <a:prstGeom prst="rect">
            <a:avLst/>
          </a:prstGeom>
          <a:noFill/>
          <a:ln w="9525">
            <a:noFill/>
            <a:miter lim="800000"/>
            <a:headEnd/>
            <a:tailEnd/>
          </a:ln>
        </p:spPr>
      </p:pic>
      <p:pic>
        <p:nvPicPr>
          <p:cNvPr id="74757" name="Picture 12" descr="Аденома"/>
          <p:cNvPicPr>
            <a:picLocks noChangeAspect="1" noChangeArrowheads="1"/>
          </p:cNvPicPr>
          <p:nvPr/>
        </p:nvPicPr>
        <p:blipFill>
          <a:blip r:embed="rId5" cstate="screen">
            <a:extLst>
              <a:ext uri="{28A0092B-C50C-407E-A947-70E740481C1C}">
                <a14:useLocalDpi xmlns="" xmlns:a14="http://schemas.microsoft.com/office/drawing/2010/main"/>
              </a:ext>
            </a:extLst>
          </a:blip>
          <a:srcRect/>
          <a:stretch>
            <a:fillRect/>
          </a:stretch>
        </p:blipFill>
        <p:spPr bwMode="auto">
          <a:xfrm>
            <a:off x="5105400" y="0"/>
            <a:ext cx="4038600" cy="3025775"/>
          </a:xfrm>
          <a:prstGeom prst="rect">
            <a:avLst/>
          </a:prstGeom>
          <a:noFill/>
          <a:ln w="9525">
            <a:noFill/>
            <a:miter lim="800000"/>
            <a:headEnd/>
            <a:tailEnd/>
          </a:ln>
        </p:spPr>
      </p:pic>
      <p:pic>
        <p:nvPicPr>
          <p:cNvPr id="74758" name="Picture 5" descr="img_73"/>
          <p:cNvPicPr>
            <a:picLocks noChangeAspect="1" noChangeArrowheads="1"/>
          </p:cNvPicPr>
          <p:nvPr/>
        </p:nvPicPr>
        <p:blipFill>
          <a:blip r:embed="rId6" cstate="screen">
            <a:extLst>
              <a:ext uri="{28A0092B-C50C-407E-A947-70E740481C1C}">
                <a14:useLocalDpi xmlns="" xmlns:a14="http://schemas.microsoft.com/office/drawing/2010/main"/>
              </a:ext>
            </a:extLst>
          </a:blip>
          <a:srcRect/>
          <a:stretch>
            <a:fillRect/>
          </a:stretch>
        </p:blipFill>
        <p:spPr bwMode="auto">
          <a:xfrm>
            <a:off x="6183313" y="3200400"/>
            <a:ext cx="2960687" cy="3657600"/>
          </a:xfrm>
          <a:prstGeom prst="rect">
            <a:avLst/>
          </a:prstGeom>
          <a:noFill/>
          <a:ln w="9525">
            <a:noFill/>
            <a:miter lim="800000"/>
            <a:headEnd/>
            <a:tailEnd/>
          </a:ln>
        </p:spPr>
      </p:pic>
      <p:sp>
        <p:nvSpPr>
          <p:cNvPr id="124943" name="Rectangle 15"/>
          <p:cNvSpPr>
            <a:spLocks noChangeArrowheads="1"/>
          </p:cNvSpPr>
          <p:nvPr/>
        </p:nvSpPr>
        <p:spPr bwMode="auto">
          <a:xfrm>
            <a:off x="2362200" y="152400"/>
            <a:ext cx="4953000" cy="1600200"/>
          </a:xfrm>
          <a:prstGeom prst="rect">
            <a:avLst/>
          </a:prstGeom>
          <a:noFill/>
          <a:ln w="9525">
            <a:noFill/>
            <a:miter lim="800000"/>
            <a:headEnd/>
            <a:tailEnd/>
          </a:ln>
        </p:spPr>
        <p:txBody>
          <a:bodyPr anchor="ctr"/>
          <a:lstStyle/>
          <a:p>
            <a:pPr eaLnBrk="0" hangingPunct="0">
              <a:defRPr/>
            </a:pPr>
            <a:r>
              <a:rPr lang="ru-RU" sz="2400" b="1" i="1">
                <a:solidFill>
                  <a:srgbClr val="FF0000"/>
                </a:solidFill>
                <a:effectLst>
                  <a:outerShdw blurRad="38100" dist="38100" dir="2700000" algn="tl">
                    <a:srgbClr val="FFFFFF"/>
                  </a:outerShdw>
                </a:effectLst>
              </a:rPr>
              <a:t>2) Fractures and defects of the skull bones;</a:t>
            </a:r>
          </a:p>
          <a:p>
            <a:pPr eaLnBrk="0" hangingPunct="0">
              <a:defRPr/>
            </a:pPr>
            <a:r>
              <a:rPr lang="ru-RU" sz="2400" b="1" i="1">
                <a:solidFill>
                  <a:srgbClr val="FF0000"/>
                </a:solidFill>
                <a:effectLst>
                  <a:outerShdw blurRad="38100" dist="38100" dir="2700000" algn="tl">
                    <a:srgbClr val="FFFFFF"/>
                  </a:outerShdw>
                </a:effectLst>
              </a:rPr>
              <a:t>3) Gematosinus; </a:t>
            </a:r>
          </a:p>
          <a:p>
            <a:pPr eaLnBrk="0" hangingPunct="0">
              <a:defRPr/>
            </a:pPr>
            <a:r>
              <a:rPr lang="ru-RU" sz="2400" b="1" i="1">
                <a:solidFill>
                  <a:srgbClr val="FF0000"/>
                </a:solidFill>
                <a:effectLst>
                  <a:outerShdw blurRad="38100" dist="38100" dir="2700000" algn="tl">
                    <a:srgbClr val="FFFFFF"/>
                  </a:outerShdw>
                </a:effectLst>
              </a:rPr>
              <a:t>4) Pnevmocephaly</a:t>
            </a:r>
            <a:r>
              <a:rPr lang="ru-RU" sz="2400">
                <a:solidFill>
                  <a:srgbClr val="FF0000"/>
                </a:solidFill>
              </a:rPr>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srcRect/>
          <a:stretch>
            <a:fillRect/>
          </a:stretch>
        </p:blipFill>
        <p:spPr bwMode="auto">
          <a:xfrm>
            <a:off x="0" y="3330575"/>
            <a:ext cx="4419600" cy="3527425"/>
          </a:xfrm>
          <a:prstGeom prst="rect">
            <a:avLst/>
          </a:prstGeom>
          <a:noFill/>
          <a:ln w="9525">
            <a:noFill/>
            <a:miter lim="800000"/>
            <a:headEnd/>
            <a:tailEnd/>
          </a:ln>
        </p:spPr>
      </p:pic>
      <p:pic>
        <p:nvPicPr>
          <p:cNvPr id="75779" name="Picture 3"/>
          <p:cNvPicPr>
            <a:picLocks noChangeAspect="1" noChangeArrowheads="1"/>
          </p:cNvPicPr>
          <p:nvPr/>
        </p:nvPicPr>
        <p:blipFill>
          <a:blip r:embed="rId3" cstate="print"/>
          <a:srcRect/>
          <a:stretch>
            <a:fillRect/>
          </a:stretch>
        </p:blipFill>
        <p:spPr bwMode="auto">
          <a:xfrm>
            <a:off x="6215063" y="0"/>
            <a:ext cx="2928937" cy="3124200"/>
          </a:xfrm>
          <a:prstGeom prst="rect">
            <a:avLst/>
          </a:prstGeom>
          <a:noFill/>
          <a:ln w="9525">
            <a:noFill/>
            <a:miter lim="800000"/>
            <a:headEnd/>
            <a:tailEnd/>
          </a:ln>
        </p:spPr>
      </p:pic>
      <p:pic>
        <p:nvPicPr>
          <p:cNvPr id="75780" name="Picture 4"/>
          <p:cNvPicPr>
            <a:picLocks noChangeAspect="1" noChangeArrowheads="1"/>
          </p:cNvPicPr>
          <p:nvPr/>
        </p:nvPicPr>
        <p:blipFill>
          <a:blip r:embed="rId4" cstate="print"/>
          <a:srcRect/>
          <a:stretch>
            <a:fillRect/>
          </a:stretch>
        </p:blipFill>
        <p:spPr bwMode="auto">
          <a:xfrm>
            <a:off x="0" y="0"/>
            <a:ext cx="4419600" cy="3287713"/>
          </a:xfrm>
          <a:prstGeom prst="rect">
            <a:avLst/>
          </a:prstGeom>
          <a:noFill/>
          <a:ln w="9525">
            <a:noFill/>
            <a:miter lim="800000"/>
            <a:headEnd/>
            <a:tailEnd/>
          </a:ln>
        </p:spPr>
      </p:pic>
      <p:sp>
        <p:nvSpPr>
          <p:cNvPr id="120837" name="Rectangle 5"/>
          <p:cNvSpPr>
            <a:spLocks noChangeArrowheads="1"/>
          </p:cNvSpPr>
          <p:nvPr/>
        </p:nvSpPr>
        <p:spPr bwMode="auto">
          <a:xfrm>
            <a:off x="1066800" y="304800"/>
            <a:ext cx="1974850" cy="457200"/>
          </a:xfrm>
          <a:prstGeom prst="rect">
            <a:avLst/>
          </a:prstGeom>
          <a:noFill/>
          <a:ln w="9525">
            <a:noFill/>
            <a:miter lim="800000"/>
            <a:headEnd/>
            <a:tailEnd/>
          </a:ln>
          <a:effectLst/>
        </p:spPr>
        <p:txBody>
          <a:bodyPr wrap="none">
            <a:spAutoFit/>
          </a:bodyPr>
          <a:lstStyle/>
          <a:p>
            <a:pPr>
              <a:defRPr/>
            </a:pPr>
            <a:r>
              <a:rPr lang="ru-RU" sz="2400" b="1" i="1" dirty="0" err="1">
                <a:solidFill>
                  <a:srgbClr val="0033CC"/>
                </a:solidFill>
                <a:effectLst>
                  <a:outerShdw blurRad="38100" dist="38100" dir="2700000" algn="tl">
                    <a:srgbClr val="FFFFFF"/>
                  </a:outerShdw>
                </a:effectLst>
              </a:rPr>
              <a:t>Metal</a:t>
            </a:r>
            <a:r>
              <a:rPr lang="ru-RU" sz="2400" b="1" i="1" dirty="0">
                <a:solidFill>
                  <a:srgbClr val="0033CC"/>
                </a:solidFill>
                <a:effectLst>
                  <a:outerShdw blurRad="38100" dist="38100" dir="2700000" algn="tl">
                    <a:srgbClr val="FFFFFF"/>
                  </a:outerShdw>
                </a:effectLst>
              </a:rPr>
              <a:t> </a:t>
            </a:r>
            <a:r>
              <a:rPr lang="ru-RU" sz="2400" b="1" i="1" dirty="0" err="1">
                <a:solidFill>
                  <a:srgbClr val="0033CC"/>
                </a:solidFill>
                <a:effectLst>
                  <a:outerShdw blurRad="38100" dist="38100" dir="2700000" algn="tl">
                    <a:srgbClr val="FFFFFF"/>
                  </a:outerShdw>
                </a:effectLst>
              </a:rPr>
              <a:t>Shard</a:t>
            </a:r>
            <a:r>
              <a:rPr lang="ru-RU" sz="1800" dirty="0">
                <a:solidFill>
                  <a:srgbClr val="0033CC"/>
                </a:solidFill>
              </a:rPr>
              <a:t> </a:t>
            </a:r>
          </a:p>
        </p:txBody>
      </p:sp>
      <p:sp>
        <p:nvSpPr>
          <p:cNvPr id="120838" name="Rectangle 6"/>
          <p:cNvSpPr>
            <a:spLocks noChangeArrowheads="1"/>
          </p:cNvSpPr>
          <p:nvPr/>
        </p:nvSpPr>
        <p:spPr bwMode="auto">
          <a:xfrm>
            <a:off x="1524000" y="4724400"/>
            <a:ext cx="1271588" cy="519113"/>
          </a:xfrm>
          <a:prstGeom prst="rect">
            <a:avLst/>
          </a:prstGeom>
          <a:noFill/>
          <a:ln w="9525">
            <a:noFill/>
            <a:miter lim="800000"/>
            <a:headEnd/>
            <a:tailEnd/>
          </a:ln>
          <a:effectLst/>
        </p:spPr>
        <p:txBody>
          <a:bodyPr wrap="none">
            <a:spAutoFit/>
          </a:bodyPr>
          <a:lstStyle/>
          <a:p>
            <a:pPr>
              <a:defRPr/>
            </a:pPr>
            <a:r>
              <a:rPr lang="ru-RU" sz="2800" b="1" i="1" dirty="0" err="1">
                <a:solidFill>
                  <a:srgbClr val="0033CC"/>
                </a:solidFill>
                <a:effectLst>
                  <a:outerShdw blurRad="38100" dist="38100" dir="2700000" algn="tl">
                    <a:srgbClr val="FFFFFF"/>
                  </a:outerShdw>
                </a:effectLst>
              </a:rPr>
              <a:t>Bullet</a:t>
            </a:r>
            <a:r>
              <a:rPr lang="ru-RU" sz="2800" dirty="0">
                <a:solidFill>
                  <a:srgbClr val="0033CC"/>
                </a:solidFill>
              </a:rPr>
              <a:t> </a:t>
            </a:r>
          </a:p>
        </p:txBody>
      </p:sp>
      <p:sp>
        <p:nvSpPr>
          <p:cNvPr id="120839" name="Rectangle 7"/>
          <p:cNvSpPr>
            <a:spLocks noChangeArrowheads="1"/>
          </p:cNvSpPr>
          <p:nvPr/>
        </p:nvSpPr>
        <p:spPr bwMode="auto">
          <a:xfrm>
            <a:off x="6705600" y="152400"/>
            <a:ext cx="1736725" cy="457200"/>
          </a:xfrm>
          <a:prstGeom prst="rect">
            <a:avLst/>
          </a:prstGeom>
          <a:noFill/>
          <a:ln w="9525">
            <a:noFill/>
            <a:miter lim="800000"/>
            <a:headEnd/>
            <a:tailEnd/>
          </a:ln>
          <a:effectLst/>
        </p:spPr>
        <p:txBody>
          <a:bodyPr wrap="none">
            <a:spAutoFit/>
          </a:bodyPr>
          <a:lstStyle/>
          <a:p>
            <a:pPr>
              <a:defRPr/>
            </a:pPr>
            <a:r>
              <a:rPr lang="ru-RU" sz="2400" b="1" i="1" dirty="0" err="1">
                <a:solidFill>
                  <a:srgbClr val="0033CC"/>
                </a:solidFill>
                <a:effectLst>
                  <a:outerShdw blurRad="38100" dist="38100" dir="2700000" algn="tl">
                    <a:srgbClr val="FFFFFF"/>
                  </a:outerShdw>
                </a:effectLst>
              </a:rPr>
              <a:t>Metal</a:t>
            </a:r>
            <a:r>
              <a:rPr lang="ru-RU" sz="2400" b="1" i="1" dirty="0">
                <a:solidFill>
                  <a:srgbClr val="0033CC"/>
                </a:solidFill>
                <a:effectLst>
                  <a:outerShdw blurRad="38100" dist="38100" dir="2700000" algn="tl">
                    <a:srgbClr val="FFFFFF"/>
                  </a:outerShdw>
                </a:effectLst>
              </a:rPr>
              <a:t> </a:t>
            </a:r>
            <a:r>
              <a:rPr lang="ru-RU" sz="2400" b="1" i="1" dirty="0" err="1">
                <a:solidFill>
                  <a:srgbClr val="0033CC"/>
                </a:solidFill>
                <a:effectLst>
                  <a:outerShdw blurRad="38100" dist="38100" dir="2700000" algn="tl">
                    <a:srgbClr val="FFFFFF"/>
                  </a:outerShdw>
                </a:effectLst>
              </a:rPr>
              <a:t>pipe</a:t>
            </a:r>
            <a:r>
              <a:rPr lang="ru-RU" sz="1800" dirty="0">
                <a:solidFill>
                  <a:srgbClr val="0033CC"/>
                </a:solidFill>
              </a:rPr>
              <a:t> </a:t>
            </a:r>
          </a:p>
        </p:txBody>
      </p:sp>
      <p:pic>
        <p:nvPicPr>
          <p:cNvPr id="75784" name="Picture 9" descr="5447"/>
          <p:cNvPicPr>
            <a:picLocks noChangeAspect="1" noChangeArrowheads="1"/>
          </p:cNvPicPr>
          <p:nvPr/>
        </p:nvPicPr>
        <p:blipFill>
          <a:blip r:embed="rId5" cstate="print"/>
          <a:srcRect/>
          <a:stretch>
            <a:fillRect/>
          </a:stretch>
        </p:blipFill>
        <p:spPr bwMode="auto">
          <a:xfrm>
            <a:off x="4724400" y="2819400"/>
            <a:ext cx="3694113" cy="4038600"/>
          </a:xfrm>
          <a:prstGeom prst="rect">
            <a:avLst/>
          </a:prstGeom>
          <a:noFill/>
          <a:ln w="9525">
            <a:noFill/>
            <a:miter lim="800000"/>
            <a:headEnd/>
            <a:tailEnd/>
          </a:ln>
        </p:spPr>
      </p:pic>
      <p:sp>
        <p:nvSpPr>
          <p:cNvPr id="120842" name="Rectangle 10"/>
          <p:cNvSpPr>
            <a:spLocks noChangeArrowheads="1"/>
          </p:cNvSpPr>
          <p:nvPr/>
        </p:nvSpPr>
        <p:spPr bwMode="auto">
          <a:xfrm>
            <a:off x="6096000" y="3505200"/>
            <a:ext cx="1166813" cy="457200"/>
          </a:xfrm>
          <a:prstGeom prst="rect">
            <a:avLst/>
          </a:prstGeom>
          <a:noFill/>
          <a:ln w="9525">
            <a:noFill/>
            <a:miter lim="800000"/>
            <a:headEnd/>
            <a:tailEnd/>
          </a:ln>
          <a:effectLst/>
        </p:spPr>
        <p:txBody>
          <a:bodyPr wrap="none">
            <a:spAutoFit/>
          </a:bodyPr>
          <a:lstStyle/>
          <a:p>
            <a:pPr>
              <a:defRPr/>
            </a:pPr>
            <a:r>
              <a:rPr lang="ru-RU" sz="2400" b="1" i="1" dirty="0" err="1">
                <a:solidFill>
                  <a:srgbClr val="0033CC"/>
                </a:solidFill>
                <a:effectLst>
                  <a:outerShdw blurRad="38100" dist="38100" dir="2700000" algn="tl">
                    <a:srgbClr val="FFFFFF"/>
                  </a:outerShdw>
                </a:effectLst>
              </a:rPr>
              <a:t>Screw</a:t>
            </a:r>
            <a:r>
              <a:rPr lang="ru-RU" sz="2400" dirty="0">
                <a:solidFill>
                  <a:srgbClr val="0033CC"/>
                </a:solidFill>
              </a:rPr>
              <a:t> </a:t>
            </a:r>
          </a:p>
        </p:txBody>
      </p:sp>
      <p:sp>
        <p:nvSpPr>
          <p:cNvPr id="120840" name="Rectangle 8"/>
          <p:cNvSpPr>
            <a:spLocks noGrp="1" noChangeArrowheads="1"/>
          </p:cNvSpPr>
          <p:nvPr>
            <p:ph type="title"/>
          </p:nvPr>
        </p:nvSpPr>
        <p:spPr>
          <a:xfrm>
            <a:off x="4038600" y="1600200"/>
            <a:ext cx="3048000" cy="1524000"/>
          </a:xfrm>
        </p:spPr>
        <p:txBody>
          <a:bodyPr/>
          <a:lstStyle/>
          <a:p>
            <a:pPr algn="l">
              <a:defRPr/>
            </a:pPr>
            <a:r>
              <a:rPr lang="ru-RU" sz="3200" b="1" i="1">
                <a:solidFill>
                  <a:srgbClr val="FF0000"/>
                </a:solidFill>
                <a:effectLst>
                  <a:outerShdw blurRad="38100" dist="38100" dir="2700000" algn="tl">
                    <a:srgbClr val="FFFFFF"/>
                  </a:outerShdw>
                </a:effectLst>
              </a:rPr>
              <a:t>3) Foreign bodies in the cranial cavity</a:t>
            </a:r>
            <a:endParaRPr lang="ru-RU" sz="320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6802" name="Picture 4" descr="Миелография"/>
          <p:cNvPicPr>
            <a:picLocks noChangeAspect="1" noChangeArrowheads="1"/>
          </p:cNvPicPr>
          <p:nvPr/>
        </p:nvPicPr>
        <p:blipFill>
          <a:blip r:embed="rId2" cstate="print"/>
          <a:srcRect/>
          <a:stretch>
            <a:fillRect/>
          </a:stretch>
        </p:blipFill>
        <p:spPr bwMode="auto">
          <a:xfrm>
            <a:off x="0" y="0"/>
            <a:ext cx="3929063" cy="6858000"/>
          </a:xfrm>
          <a:prstGeom prst="rect">
            <a:avLst/>
          </a:prstGeom>
          <a:noFill/>
          <a:ln w="9525">
            <a:noFill/>
            <a:miter lim="800000"/>
            <a:headEnd/>
            <a:tailEnd/>
          </a:ln>
        </p:spPr>
      </p:pic>
      <p:sp>
        <p:nvSpPr>
          <p:cNvPr id="76803" name="Rectangle 5"/>
          <p:cNvSpPr>
            <a:spLocks noChangeArrowheads="1"/>
          </p:cNvSpPr>
          <p:nvPr/>
        </p:nvSpPr>
        <p:spPr bwMode="auto">
          <a:xfrm>
            <a:off x="4114800" y="1600200"/>
            <a:ext cx="4953000" cy="3886200"/>
          </a:xfrm>
          <a:prstGeom prst="rect">
            <a:avLst/>
          </a:prstGeom>
          <a:noFill/>
          <a:ln w="9525">
            <a:noFill/>
            <a:miter lim="800000"/>
            <a:headEnd/>
            <a:tailEnd/>
          </a:ln>
        </p:spPr>
        <p:txBody>
          <a:bodyPr/>
          <a:lstStyle/>
          <a:p>
            <a:pPr marL="82550" indent="1588" eaLnBrk="0" hangingPunct="0">
              <a:spcBef>
                <a:spcPct val="20000"/>
              </a:spcBef>
            </a:pPr>
            <a:r>
              <a:rPr lang="ru-RU" altLang="ru-RU" sz="3600" dirty="0">
                <a:solidFill>
                  <a:srgbClr val="0033CC"/>
                </a:solidFill>
              </a:rPr>
              <a:t>1 - </a:t>
            </a:r>
            <a:r>
              <a:rPr lang="ru-RU" altLang="ru-RU" sz="3600" dirty="0" err="1">
                <a:solidFill>
                  <a:srgbClr val="0033CC"/>
                </a:solidFill>
              </a:rPr>
              <a:t>The</a:t>
            </a:r>
            <a:r>
              <a:rPr lang="ru-RU" altLang="ru-RU" sz="3600" dirty="0">
                <a:solidFill>
                  <a:srgbClr val="0033CC"/>
                </a:solidFill>
              </a:rPr>
              <a:t> </a:t>
            </a:r>
            <a:r>
              <a:rPr lang="ru-RU" altLang="ru-RU" sz="3600" dirty="0" err="1">
                <a:solidFill>
                  <a:srgbClr val="0033CC"/>
                </a:solidFill>
              </a:rPr>
              <a:t>spinal</a:t>
            </a:r>
            <a:r>
              <a:rPr lang="ru-RU" altLang="ru-RU" sz="3600" dirty="0">
                <a:solidFill>
                  <a:srgbClr val="0033CC"/>
                </a:solidFill>
              </a:rPr>
              <a:t> </a:t>
            </a:r>
            <a:r>
              <a:rPr lang="ru-RU" altLang="ru-RU" sz="3600" dirty="0" err="1">
                <a:solidFill>
                  <a:srgbClr val="0033CC"/>
                </a:solidFill>
              </a:rPr>
              <a:t>cord</a:t>
            </a:r>
            <a:r>
              <a:rPr lang="ru-RU" altLang="ru-RU" sz="3600" dirty="0">
                <a:solidFill>
                  <a:srgbClr val="0033CC"/>
                </a:solidFill>
              </a:rPr>
              <a:t>;</a:t>
            </a:r>
            <a:br>
              <a:rPr lang="ru-RU" altLang="ru-RU" sz="3600" dirty="0">
                <a:solidFill>
                  <a:srgbClr val="0033CC"/>
                </a:solidFill>
              </a:rPr>
            </a:br>
            <a:r>
              <a:rPr lang="ru-RU" altLang="ru-RU" sz="3600" dirty="0">
                <a:solidFill>
                  <a:srgbClr val="0033CC"/>
                </a:solidFill>
              </a:rPr>
              <a:t>2 - </a:t>
            </a:r>
            <a:r>
              <a:rPr lang="ru-RU" altLang="ru-RU" sz="3600" dirty="0" err="1">
                <a:solidFill>
                  <a:srgbClr val="0033CC"/>
                </a:solidFill>
              </a:rPr>
              <a:t>The</a:t>
            </a:r>
            <a:r>
              <a:rPr lang="ru-RU" altLang="ru-RU" sz="3600" dirty="0">
                <a:solidFill>
                  <a:srgbClr val="0033CC"/>
                </a:solidFill>
              </a:rPr>
              <a:t> </a:t>
            </a:r>
            <a:r>
              <a:rPr lang="ru-RU" altLang="ru-RU" sz="3600" dirty="0" err="1">
                <a:solidFill>
                  <a:srgbClr val="0033CC"/>
                </a:solidFill>
              </a:rPr>
              <a:t>contrast</a:t>
            </a:r>
            <a:r>
              <a:rPr lang="ru-RU" altLang="ru-RU" sz="3600" dirty="0">
                <a:solidFill>
                  <a:srgbClr val="0033CC"/>
                </a:solidFill>
              </a:rPr>
              <a:t> </a:t>
            </a:r>
            <a:r>
              <a:rPr lang="ru-RU" altLang="ru-RU" sz="3600" dirty="0" err="1">
                <a:solidFill>
                  <a:srgbClr val="0033CC"/>
                </a:solidFill>
              </a:rPr>
              <a:t>in</a:t>
            </a:r>
            <a:r>
              <a:rPr lang="ru-RU" altLang="ru-RU" sz="3600" dirty="0">
                <a:solidFill>
                  <a:srgbClr val="0033CC"/>
                </a:solidFill>
              </a:rPr>
              <a:t> </a:t>
            </a:r>
            <a:r>
              <a:rPr lang="ru-RU" altLang="ru-RU" sz="3600" dirty="0" err="1">
                <a:solidFill>
                  <a:srgbClr val="0033CC"/>
                </a:solidFill>
              </a:rPr>
              <a:t>the</a:t>
            </a:r>
            <a:r>
              <a:rPr lang="ru-RU" altLang="ru-RU" sz="3600" dirty="0">
                <a:solidFill>
                  <a:srgbClr val="0033CC"/>
                </a:solidFill>
              </a:rPr>
              <a:t> </a:t>
            </a:r>
            <a:r>
              <a:rPr lang="ru-RU" altLang="ru-RU" sz="3600" dirty="0" err="1">
                <a:solidFill>
                  <a:srgbClr val="0033CC"/>
                </a:solidFill>
              </a:rPr>
              <a:t>subarachnoid</a:t>
            </a:r>
            <a:r>
              <a:rPr lang="ru-RU" altLang="ru-RU" sz="3600" dirty="0">
                <a:solidFill>
                  <a:srgbClr val="0033CC"/>
                </a:solidFill>
              </a:rPr>
              <a:t> </a:t>
            </a:r>
            <a:r>
              <a:rPr lang="ru-RU" altLang="ru-RU" sz="3600" dirty="0" err="1">
                <a:solidFill>
                  <a:srgbClr val="0033CC"/>
                </a:solidFill>
              </a:rPr>
              <a:t>space</a:t>
            </a:r>
            <a:r>
              <a:rPr lang="ru-RU" altLang="ru-RU" sz="3600" dirty="0">
                <a:solidFill>
                  <a:srgbClr val="0033CC"/>
                </a:solidFill>
              </a:rPr>
              <a:t>;</a:t>
            </a:r>
            <a:br>
              <a:rPr lang="ru-RU" altLang="ru-RU" sz="3600" dirty="0">
                <a:solidFill>
                  <a:srgbClr val="0033CC"/>
                </a:solidFill>
              </a:rPr>
            </a:br>
            <a:r>
              <a:rPr lang="ru-RU" altLang="ru-RU" sz="3600" dirty="0">
                <a:solidFill>
                  <a:srgbClr val="0033CC"/>
                </a:solidFill>
              </a:rPr>
              <a:t>3 - </a:t>
            </a:r>
            <a:r>
              <a:rPr lang="ru-RU" altLang="ru-RU" sz="3600" dirty="0" err="1">
                <a:solidFill>
                  <a:srgbClr val="0033CC"/>
                </a:solidFill>
              </a:rPr>
              <a:t>Intervertebral</a:t>
            </a:r>
            <a:r>
              <a:rPr lang="ru-RU" altLang="ru-RU" sz="3600" dirty="0">
                <a:solidFill>
                  <a:srgbClr val="0033CC"/>
                </a:solidFill>
              </a:rPr>
              <a:t> </a:t>
            </a:r>
            <a:r>
              <a:rPr lang="ru-RU" altLang="ru-RU" sz="3600" dirty="0" err="1">
                <a:solidFill>
                  <a:srgbClr val="0033CC"/>
                </a:solidFill>
              </a:rPr>
              <a:t>disc</a:t>
            </a:r>
            <a:r>
              <a:rPr lang="ru-RU" altLang="ru-RU" sz="3600" dirty="0">
                <a:solidFill>
                  <a:srgbClr val="0033CC"/>
                </a:solidFill>
              </a:rPr>
              <a:t>;</a:t>
            </a:r>
            <a:br>
              <a:rPr lang="ru-RU" altLang="ru-RU" sz="3600" dirty="0">
                <a:solidFill>
                  <a:srgbClr val="0033CC"/>
                </a:solidFill>
              </a:rPr>
            </a:br>
            <a:r>
              <a:rPr lang="ru-RU" altLang="ru-RU" sz="3600" dirty="0">
                <a:solidFill>
                  <a:srgbClr val="0033CC"/>
                </a:solidFill>
              </a:rPr>
              <a:t>4 - </a:t>
            </a:r>
            <a:r>
              <a:rPr lang="ru-RU" altLang="ru-RU" sz="3600" dirty="0" err="1">
                <a:solidFill>
                  <a:srgbClr val="0033CC"/>
                </a:solidFill>
              </a:rPr>
              <a:t>Cauda</a:t>
            </a:r>
            <a:r>
              <a:rPr lang="ru-RU" altLang="ru-RU" sz="3600" dirty="0">
                <a:solidFill>
                  <a:srgbClr val="0033CC"/>
                </a:solidFill>
              </a:rPr>
              <a:t> </a:t>
            </a:r>
            <a:r>
              <a:rPr lang="ru-RU" altLang="ru-RU" sz="3600" dirty="0" err="1">
                <a:solidFill>
                  <a:srgbClr val="0033CC"/>
                </a:solidFill>
              </a:rPr>
              <a:t>equina</a:t>
            </a:r>
            <a:r>
              <a:rPr lang="ru-RU" altLang="ru-RU" sz="3600" dirty="0">
                <a:solidFill>
                  <a:srgbClr val="0033CC"/>
                </a:solidFill>
              </a:rPr>
              <a:t> </a:t>
            </a:r>
            <a:r>
              <a:rPr lang="ru-RU" altLang="ru-RU" sz="3600" dirty="0" err="1">
                <a:solidFill>
                  <a:srgbClr val="0033CC"/>
                </a:solidFill>
              </a:rPr>
              <a:t>roots</a:t>
            </a:r>
            <a:r>
              <a:rPr lang="ru-RU" altLang="ru-RU" sz="3600" dirty="0">
                <a:solidFill>
                  <a:srgbClr val="0033CC"/>
                </a:solidFill>
              </a:rPr>
              <a:t> </a:t>
            </a:r>
          </a:p>
        </p:txBody>
      </p:sp>
      <p:sp>
        <p:nvSpPr>
          <p:cNvPr id="129030" name="Rectangle 6"/>
          <p:cNvSpPr>
            <a:spLocks noChangeArrowheads="1"/>
          </p:cNvSpPr>
          <p:nvPr/>
        </p:nvSpPr>
        <p:spPr bwMode="auto">
          <a:xfrm>
            <a:off x="4419600" y="228600"/>
            <a:ext cx="3810000" cy="685800"/>
          </a:xfrm>
          <a:prstGeom prst="rect">
            <a:avLst/>
          </a:prstGeom>
          <a:noFill/>
          <a:ln w="9525">
            <a:noFill/>
            <a:miter lim="800000"/>
            <a:headEnd/>
            <a:tailEnd/>
          </a:ln>
        </p:spPr>
        <p:txBody>
          <a:bodyPr anchor="ctr"/>
          <a:lstStyle/>
          <a:p>
            <a:pPr eaLnBrk="0" hangingPunct="0">
              <a:defRPr/>
            </a:pPr>
            <a:r>
              <a:rPr lang="ru-RU" sz="4400" b="1" i="1">
                <a:solidFill>
                  <a:srgbClr val="FF0000"/>
                </a:solidFill>
                <a:effectLst>
                  <a:outerShdw blurRad="38100" dist="38100" dir="2700000" algn="tl">
                    <a:srgbClr val="FFFFFF"/>
                  </a:outerShdw>
                </a:effectLst>
              </a:rPr>
              <a:t>Myelography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5" descr="Миелография с блоком"/>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31076" name="Rectangle 4"/>
          <p:cNvSpPr>
            <a:spLocks noGrp="1" noChangeArrowheads="1"/>
          </p:cNvSpPr>
          <p:nvPr>
            <p:ph type="title"/>
          </p:nvPr>
        </p:nvSpPr>
        <p:spPr>
          <a:xfrm>
            <a:off x="2438400" y="228600"/>
            <a:ext cx="3886200" cy="715963"/>
          </a:xfrm>
        </p:spPr>
        <p:txBody>
          <a:bodyPr/>
          <a:lstStyle/>
          <a:p>
            <a:pPr>
              <a:defRPr/>
            </a:pPr>
            <a:r>
              <a:rPr lang="ru-RU" sz="4000" b="1" i="1">
                <a:solidFill>
                  <a:srgbClr val="FF0000"/>
                </a:solidFill>
                <a:effectLst>
                  <a:outerShdw blurRad="38100" dist="38100" dir="2700000" algn="tl">
                    <a:srgbClr val="000000"/>
                  </a:outerShdw>
                </a:effectLst>
              </a:rPr>
              <a:t>Myelography</a:t>
            </a:r>
            <a:r>
              <a:rPr lang="ru-RU" sz="4000"/>
              <a:t> </a:t>
            </a:r>
          </a:p>
        </p:txBody>
      </p:sp>
      <p:sp>
        <p:nvSpPr>
          <p:cNvPr id="131078" name="Rectangle 6"/>
          <p:cNvSpPr>
            <a:spLocks noChangeArrowheads="1"/>
          </p:cNvSpPr>
          <p:nvPr/>
        </p:nvSpPr>
        <p:spPr bwMode="auto">
          <a:xfrm>
            <a:off x="0" y="5943600"/>
            <a:ext cx="4405313" cy="396875"/>
          </a:xfrm>
          <a:prstGeom prst="rect">
            <a:avLst/>
          </a:prstGeom>
          <a:noFill/>
          <a:ln w="9525">
            <a:noFill/>
            <a:miter lim="800000"/>
            <a:headEnd/>
            <a:tailEnd/>
          </a:ln>
          <a:effectLst/>
        </p:spPr>
        <p:txBody>
          <a:bodyPr wrap="none">
            <a:spAutoFit/>
          </a:bodyPr>
          <a:lstStyle/>
          <a:p>
            <a:r>
              <a:rPr lang="ru-RU" sz="2000" b="1" i="1">
                <a:solidFill>
                  <a:srgbClr val="FFFF00"/>
                </a:solidFill>
                <a:effectLst>
                  <a:outerShdw blurRad="38100" dist="38100" dir="2700000" algn="tl">
                    <a:srgbClr val="000000"/>
                  </a:outerShdw>
                </a:effectLst>
              </a:rPr>
              <a:t>Partial block of cerebrospinal fluid</a:t>
            </a:r>
            <a:r>
              <a:rPr lang="ru-RU" sz="1800">
                <a:solidFill>
                  <a:srgbClr val="FFFF00"/>
                </a:solidFill>
              </a:rPr>
              <a:t> </a:t>
            </a:r>
          </a:p>
        </p:txBody>
      </p:sp>
      <p:sp>
        <p:nvSpPr>
          <p:cNvPr id="131080" name="Rectangle 8"/>
          <p:cNvSpPr>
            <a:spLocks noChangeArrowheads="1"/>
          </p:cNvSpPr>
          <p:nvPr/>
        </p:nvSpPr>
        <p:spPr bwMode="auto">
          <a:xfrm>
            <a:off x="4953000" y="5927725"/>
            <a:ext cx="4081463" cy="396875"/>
          </a:xfrm>
          <a:prstGeom prst="rect">
            <a:avLst/>
          </a:prstGeom>
          <a:noFill/>
          <a:ln w="9525">
            <a:noFill/>
            <a:miter lim="800000"/>
            <a:headEnd/>
            <a:tailEnd/>
          </a:ln>
          <a:effectLst/>
        </p:spPr>
        <p:txBody>
          <a:bodyPr wrap="none">
            <a:spAutoFit/>
          </a:bodyPr>
          <a:lstStyle/>
          <a:p>
            <a:r>
              <a:rPr lang="ru-RU" sz="2000" b="1" i="1">
                <a:solidFill>
                  <a:srgbClr val="FFFF00"/>
                </a:solidFill>
                <a:effectLst>
                  <a:outerShdw blurRad="38100" dist="38100" dir="2700000" algn="tl">
                    <a:srgbClr val="000000"/>
                  </a:outerShdw>
                </a:effectLst>
              </a:rPr>
              <a:t>Full block of cerebrospinal fluid</a:t>
            </a:r>
            <a:r>
              <a:rPr lang="ru-RU" sz="1800">
                <a:solidFill>
                  <a:srgbClr val="FFFF00"/>
                </a:solidFill>
              </a:rPr>
              <a:t>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8850" name="Picture 7" descr="Вдавленный перелом"/>
          <p:cNvPicPr>
            <a:picLocks noChangeAspect="1" noChangeArrowheads="1"/>
          </p:cNvPicPr>
          <p:nvPr/>
        </p:nvPicPr>
        <p:blipFill>
          <a:blip r:embed="rId2" cstate="print"/>
          <a:srcRect/>
          <a:stretch>
            <a:fillRect/>
          </a:stretch>
        </p:blipFill>
        <p:spPr bwMode="auto">
          <a:xfrm>
            <a:off x="0" y="3884613"/>
            <a:ext cx="3352800" cy="2973387"/>
          </a:xfrm>
          <a:prstGeom prst="rect">
            <a:avLst/>
          </a:prstGeom>
          <a:noFill/>
          <a:ln w="9525">
            <a:noFill/>
            <a:miter lim="800000"/>
            <a:headEnd/>
            <a:tailEnd/>
          </a:ln>
        </p:spPr>
      </p:pic>
      <p:pic>
        <p:nvPicPr>
          <p:cNvPr id="78851" name="Picture 2"/>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228600" y="914400"/>
            <a:ext cx="2871788" cy="3200400"/>
          </a:xfrm>
          <a:prstGeom prst="rect">
            <a:avLst/>
          </a:prstGeom>
          <a:noFill/>
          <a:ln w="12700">
            <a:solidFill>
              <a:schemeClr val="tx1"/>
            </a:solidFill>
            <a:miter lim="800000"/>
            <a:headEnd/>
            <a:tailEnd/>
          </a:ln>
        </p:spPr>
      </p:pic>
      <p:sp>
        <p:nvSpPr>
          <p:cNvPr id="171011" name="Text Box 3"/>
          <p:cNvSpPr txBox="1">
            <a:spLocks noChangeArrowheads="1"/>
          </p:cNvSpPr>
          <p:nvPr/>
        </p:nvSpPr>
        <p:spPr bwMode="auto">
          <a:xfrm>
            <a:off x="152400" y="152400"/>
            <a:ext cx="8763000" cy="830263"/>
          </a:xfrm>
          <a:prstGeom prst="rect">
            <a:avLst/>
          </a:prstGeom>
          <a:noFill/>
          <a:ln>
            <a:noFill/>
          </a:ln>
          <a:effectLst/>
        </p:spPr>
        <p:txBody>
          <a:bodyPr>
            <a:spAutoFit/>
          </a:bodyPr>
          <a:lstStyle/>
          <a:p>
            <a:pPr>
              <a:defRPr/>
            </a:pPr>
            <a:r>
              <a:rPr lang="ru-RU" sz="2400" b="1" i="1" dirty="0">
                <a:solidFill>
                  <a:srgbClr val="FF0000"/>
                </a:solidFill>
                <a:effectLst>
                  <a:outerShdw blurRad="38100" dist="38100" dir="2700000" algn="tl">
                    <a:srgbClr val="FFFFFF"/>
                  </a:outerShdw>
                </a:effectLst>
              </a:rPr>
              <a:t>CT </a:t>
            </a:r>
            <a:r>
              <a:rPr lang="ru-RU" sz="2400" b="1" i="1" dirty="0" err="1">
                <a:solidFill>
                  <a:srgbClr val="FF0000"/>
                </a:solidFill>
                <a:effectLst>
                  <a:outerShdw blurRad="38100" dist="38100" dir="2700000" algn="tl">
                    <a:srgbClr val="FFFFFF"/>
                  </a:outerShdw>
                </a:effectLst>
              </a:rPr>
              <a:t>of</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the</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brain</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allows</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you</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to</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visualize</a:t>
            </a:r>
            <a:r>
              <a:rPr lang="ru-RU" sz="2400" b="1" i="1" dirty="0">
                <a:solidFill>
                  <a:srgbClr val="FF0000"/>
                </a:solidFill>
                <a:effectLst>
                  <a:outerShdw blurRad="38100" dist="38100" dir="2700000" algn="tl">
                    <a:srgbClr val="FFFFFF"/>
                  </a:outerShdw>
                </a:effectLst>
              </a:rPr>
              <a:t>: 1) </a:t>
            </a:r>
            <a:r>
              <a:rPr lang="ru-RU" sz="2400" b="1" i="1" dirty="0" err="1">
                <a:solidFill>
                  <a:srgbClr val="FF0000"/>
                </a:solidFill>
                <a:effectLst>
                  <a:outerShdw blurRad="38100" dist="38100" dir="2700000" algn="tl">
                    <a:srgbClr val="FFFFFF"/>
                  </a:outerShdw>
                </a:effectLst>
              </a:rPr>
              <a:t>linear</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and</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depressed</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fractures</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of</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the</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bones</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of</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the</a:t>
            </a:r>
            <a:r>
              <a:rPr lang="ru-RU" sz="2400" b="1" i="1" dirty="0">
                <a:solidFill>
                  <a:srgbClr val="FF0000"/>
                </a:solidFill>
                <a:effectLst>
                  <a:outerShdw blurRad="38100" dist="38100" dir="2700000" algn="tl">
                    <a:srgbClr val="FFFFFF"/>
                  </a:outerShdw>
                </a:effectLst>
              </a:rPr>
              <a:t> </a:t>
            </a:r>
            <a:r>
              <a:rPr lang="ru-RU" sz="2400" b="1" i="1" dirty="0" err="1">
                <a:solidFill>
                  <a:srgbClr val="FF0000"/>
                </a:solidFill>
                <a:effectLst>
                  <a:outerShdw blurRad="38100" dist="38100" dir="2700000" algn="tl">
                    <a:srgbClr val="FFFFFF"/>
                  </a:outerShdw>
                </a:effectLst>
              </a:rPr>
              <a:t>skull</a:t>
            </a:r>
            <a:endParaRPr lang="en-US" sz="2400" dirty="0">
              <a:solidFill>
                <a:srgbClr val="FF0000"/>
              </a:solidFill>
            </a:endParaRPr>
          </a:p>
        </p:txBody>
      </p:sp>
      <p:pic>
        <p:nvPicPr>
          <p:cNvPr id="78853" name="Picture 4"/>
          <p:cNvPicPr>
            <a:picLocks noChangeAspect="1" noChangeArrowheads="1"/>
          </p:cNvPicPr>
          <p:nvPr/>
        </p:nvPicPr>
        <p:blipFill>
          <a:blip r:embed="rId4" cstate="print"/>
          <a:srcRect/>
          <a:stretch>
            <a:fillRect/>
          </a:stretch>
        </p:blipFill>
        <p:spPr bwMode="auto">
          <a:xfrm>
            <a:off x="3200400" y="914400"/>
            <a:ext cx="5943600" cy="5943600"/>
          </a:xfrm>
          <a:prstGeom prst="rect">
            <a:avLst/>
          </a:prstGeom>
          <a:noFill/>
          <a:ln w="12700">
            <a:solidFill>
              <a:schemeClr val="tx1"/>
            </a:solidFill>
            <a:miter lim="800000"/>
            <a:headEnd/>
            <a:tailEnd/>
          </a:ln>
        </p:spPr>
      </p:pic>
      <p:sp>
        <p:nvSpPr>
          <p:cNvPr id="78854" name="Line 6"/>
          <p:cNvSpPr>
            <a:spLocks noChangeShapeType="1"/>
          </p:cNvSpPr>
          <p:nvPr/>
        </p:nvSpPr>
        <p:spPr bwMode="auto">
          <a:xfrm>
            <a:off x="3708400" y="4292600"/>
            <a:ext cx="5256213" cy="0"/>
          </a:xfrm>
          <a:prstGeom prst="line">
            <a:avLst/>
          </a:prstGeom>
          <a:noFill/>
          <a:ln w="9525">
            <a:solidFill>
              <a:schemeClr val="tx1"/>
            </a:solidFill>
            <a:round/>
            <a:headEnd/>
            <a:tailEnd/>
          </a:ln>
        </p:spPr>
        <p:txBody>
          <a:bodyPr/>
          <a:lstStyle/>
          <a:p>
            <a:endParaRPr lang="ru-RU"/>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6" name="Rectangle 6"/>
          <p:cNvSpPr>
            <a:spLocks noChangeArrowheads="1"/>
          </p:cNvSpPr>
          <p:nvPr/>
        </p:nvSpPr>
        <p:spPr bwMode="auto">
          <a:xfrm>
            <a:off x="304800" y="0"/>
            <a:ext cx="3581400" cy="641350"/>
          </a:xfrm>
          <a:prstGeom prst="rect">
            <a:avLst/>
          </a:prstGeom>
          <a:noFill/>
          <a:ln w="9525">
            <a:noFill/>
            <a:miter lim="800000"/>
            <a:headEnd/>
            <a:tailEnd/>
          </a:ln>
          <a:effectLst/>
        </p:spPr>
        <p:txBody>
          <a:bodyPr>
            <a:spAutoFit/>
          </a:bodyPr>
          <a:lstStyle/>
          <a:p>
            <a:pPr>
              <a:defRPr/>
            </a:pPr>
            <a:r>
              <a:rPr lang="ru-RU" sz="36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2)</a:t>
            </a:r>
            <a:r>
              <a:rPr lang="en-US" sz="36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 </a:t>
            </a:r>
            <a:r>
              <a:rPr lang="ru-RU" sz="36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3</a:t>
            </a:r>
            <a:r>
              <a:rPr lang="en-US" sz="36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D CT Scull</a:t>
            </a:r>
            <a:endParaRPr lang="ru-RU" sz="36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endParaRPr>
          </a:p>
        </p:txBody>
      </p:sp>
      <p:pic>
        <p:nvPicPr>
          <p:cNvPr id="79875" name="Picture 8" descr="Рис. 7 (а-в): трехмерная компьютерная реконструкция черепа">
            <a:hlinkClick r:id="rId2"/>
          </p:cNvPr>
          <p:cNvPicPr>
            <a:picLocks noChangeAspect="1" noChangeArrowheads="1"/>
          </p:cNvPicPr>
          <p:nvPr/>
        </p:nvPicPr>
        <p:blipFill>
          <a:blip r:embed="rId3" cstate="print"/>
          <a:srcRect/>
          <a:stretch>
            <a:fillRect/>
          </a:stretch>
        </p:blipFill>
        <p:spPr bwMode="auto">
          <a:xfrm>
            <a:off x="4038600" y="2211388"/>
            <a:ext cx="5105400" cy="2501900"/>
          </a:xfrm>
          <a:prstGeom prst="rect">
            <a:avLst/>
          </a:prstGeom>
          <a:noFill/>
          <a:ln w="9525">
            <a:noFill/>
            <a:miter lim="800000"/>
            <a:headEnd/>
            <a:tailEnd/>
          </a:ln>
        </p:spPr>
      </p:pic>
      <p:pic>
        <p:nvPicPr>
          <p:cNvPr id="79876" name="Picture 10" descr="Рис. 8 (а, б): многооскольчатый перелом лобной кости до (а) и после репозиции и фиксации минипластинами (б).">
            <a:hlinkClick r:id="rId4"/>
          </p:cNvPr>
          <p:cNvPicPr>
            <a:picLocks noChangeAspect="1" noChangeArrowheads="1"/>
          </p:cNvPicPr>
          <p:nvPr/>
        </p:nvPicPr>
        <p:blipFill>
          <a:blip r:embed="rId5" cstate="print"/>
          <a:srcRect/>
          <a:stretch>
            <a:fillRect/>
          </a:stretch>
        </p:blipFill>
        <p:spPr bwMode="auto">
          <a:xfrm>
            <a:off x="4038600" y="0"/>
            <a:ext cx="5105400" cy="2251075"/>
          </a:xfrm>
          <a:prstGeom prst="rect">
            <a:avLst/>
          </a:prstGeom>
          <a:noFill/>
          <a:ln w="9525">
            <a:noFill/>
            <a:miter lim="800000"/>
            <a:headEnd/>
            <a:tailEnd/>
          </a:ln>
        </p:spPr>
      </p:pic>
      <p:pic>
        <p:nvPicPr>
          <p:cNvPr id="79877" name="Picture 5" descr="avtotrauma6"/>
          <p:cNvPicPr>
            <a:picLocks noChangeAspect="1" noChangeArrowheads="1"/>
          </p:cNvPicPr>
          <p:nvPr/>
        </p:nvPicPr>
        <p:blipFill>
          <a:blip r:embed="rId6" cstate="print"/>
          <a:srcRect/>
          <a:stretch>
            <a:fillRect/>
          </a:stretch>
        </p:blipFill>
        <p:spPr bwMode="auto">
          <a:xfrm>
            <a:off x="4038600" y="4511675"/>
            <a:ext cx="5105400" cy="2346325"/>
          </a:xfrm>
          <a:prstGeom prst="rect">
            <a:avLst/>
          </a:prstGeom>
          <a:noFill/>
          <a:ln w="9525">
            <a:noFill/>
            <a:miter lim="800000"/>
            <a:headEnd/>
            <a:tailEnd/>
          </a:ln>
        </p:spPr>
      </p:pic>
      <p:pic>
        <p:nvPicPr>
          <p:cNvPr id="79878" name="Picture 12" descr="Рис. 6. : внешний вид пациентки на 10 сутки после травмы">
            <a:hlinkClick r:id="rId7"/>
          </p:cNvPr>
          <p:cNvPicPr>
            <a:picLocks noChangeAspect="1" noChangeArrowheads="1"/>
          </p:cNvPicPr>
          <p:nvPr/>
        </p:nvPicPr>
        <p:blipFill>
          <a:blip r:embed="rId8" cstate="screen">
            <a:extLst>
              <a:ext uri="{28A0092B-C50C-407E-A947-70E740481C1C}">
                <a14:useLocalDpi xmlns="" xmlns:a14="http://schemas.microsoft.com/office/drawing/2010/main"/>
              </a:ext>
            </a:extLst>
          </a:blip>
          <a:srcRect/>
          <a:stretch>
            <a:fillRect/>
          </a:stretch>
        </p:blipFill>
        <p:spPr bwMode="auto">
          <a:xfrm>
            <a:off x="0" y="2743200"/>
            <a:ext cx="4038600" cy="1765300"/>
          </a:xfrm>
          <a:prstGeom prst="rect">
            <a:avLst/>
          </a:prstGeom>
          <a:noFill/>
          <a:ln w="9525">
            <a:noFill/>
            <a:miter lim="800000"/>
            <a:headEnd/>
            <a:tailEnd/>
          </a:ln>
        </p:spPr>
      </p:pic>
      <p:sp>
        <p:nvSpPr>
          <p:cNvPr id="122893" name="Rectangle 13"/>
          <p:cNvSpPr>
            <a:spLocks noChangeArrowheads="1"/>
          </p:cNvSpPr>
          <p:nvPr/>
        </p:nvSpPr>
        <p:spPr bwMode="auto">
          <a:xfrm>
            <a:off x="0" y="914400"/>
            <a:ext cx="3962400" cy="1569660"/>
          </a:xfrm>
          <a:prstGeom prst="rect">
            <a:avLst/>
          </a:prstGeom>
          <a:noFill/>
          <a:ln w="9525">
            <a:noFill/>
            <a:miter lim="800000"/>
            <a:headEnd/>
            <a:tailEnd/>
          </a:ln>
          <a:effectLst/>
        </p:spPr>
        <p:txBody>
          <a:bodyPr>
            <a:spAutoFit/>
          </a:bodyPr>
          <a:lstStyle/>
          <a:p>
            <a:pPr>
              <a:defRPr/>
            </a:pPr>
            <a:r>
              <a:rPr lang="ru-RU" sz="2400" b="1" dirty="0" err="1">
                <a:solidFill>
                  <a:srgbClr val="0033CC"/>
                </a:solidFill>
                <a:effectLst>
                  <a:outerShdw blurRad="38100" dist="38100" dir="2700000" algn="tl">
                    <a:srgbClr val="C0C0C0"/>
                  </a:outerShdw>
                </a:effectLst>
              </a:rPr>
              <a:t>Etched</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many</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fragmented</a:t>
            </a:r>
            <a:r>
              <a:rPr lang="ru-RU" sz="2400" dirty="0">
                <a:solidFill>
                  <a:srgbClr val="0033CC"/>
                </a:solidFill>
              </a:rPr>
              <a:t> </a:t>
            </a:r>
            <a:r>
              <a:rPr lang="ru-RU" sz="2400" b="1" dirty="0" err="1">
                <a:solidFill>
                  <a:srgbClr val="0033CC"/>
                </a:solidFill>
                <a:effectLst>
                  <a:outerShdw blurRad="38100" dist="38100" dir="2700000" algn="tl">
                    <a:srgbClr val="C0C0C0"/>
                  </a:outerShdw>
                </a:effectLst>
              </a:rPr>
              <a:t>fracture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of</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the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frontal</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bone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with</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the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transition</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to</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the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roof</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of</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the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left</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orbit</a:t>
            </a:r>
            <a:r>
              <a:rPr lang="ru-RU" sz="2400" dirty="0">
                <a:solidFill>
                  <a:srgbClr val="0033CC"/>
                </a:solidFill>
              </a:rPr>
              <a:t> </a:t>
            </a:r>
          </a:p>
        </p:txBody>
      </p:sp>
      <p:sp>
        <p:nvSpPr>
          <p:cNvPr id="122894" name="Rectangle 14"/>
          <p:cNvSpPr>
            <a:spLocks noChangeArrowheads="1"/>
          </p:cNvSpPr>
          <p:nvPr/>
        </p:nvSpPr>
        <p:spPr bwMode="auto">
          <a:xfrm>
            <a:off x="304800" y="4800600"/>
            <a:ext cx="3581400" cy="1200329"/>
          </a:xfrm>
          <a:prstGeom prst="rect">
            <a:avLst/>
          </a:prstGeom>
          <a:noFill/>
          <a:ln w="9525">
            <a:noFill/>
            <a:miter lim="800000"/>
            <a:headEnd/>
            <a:tailEnd/>
          </a:ln>
          <a:effectLst/>
        </p:spPr>
        <p:txBody>
          <a:bodyPr>
            <a:spAutoFit/>
          </a:bodyPr>
          <a:lstStyle/>
          <a:p>
            <a:pPr>
              <a:defRPr/>
            </a:pPr>
            <a:r>
              <a:rPr lang="ru-RU" sz="2400" b="1" dirty="0" err="1">
                <a:solidFill>
                  <a:srgbClr val="0033CC"/>
                </a:solidFill>
                <a:effectLst>
                  <a:outerShdw blurRad="38100" dist="38100" dir="2700000" algn="tl">
                    <a:srgbClr val="C0C0C0"/>
                  </a:outerShdw>
                </a:effectLst>
              </a:rPr>
              <a:t>Condition</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after</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fracture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repositioning</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of</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bone</a:t>
            </a:r>
            <a:r>
              <a:rPr lang="ru-RU" sz="2400" b="1" dirty="0">
                <a:solidFill>
                  <a:srgbClr val="0033CC"/>
                </a:solidFill>
                <a:effectLst>
                  <a:outerShdw blurRad="38100" dist="38100" dir="2700000" algn="tl">
                    <a:srgbClr val="C0C0C0"/>
                  </a:outerShdw>
                </a:effectLst>
              </a:rPr>
              <a:t> </a:t>
            </a:r>
            <a:r>
              <a:rPr lang="ru-RU" sz="2400" b="1" dirty="0" err="1">
                <a:solidFill>
                  <a:srgbClr val="0033CC"/>
                </a:solidFill>
                <a:effectLst>
                  <a:outerShdw blurRad="38100" dist="38100" dir="2700000" algn="tl">
                    <a:srgbClr val="C0C0C0"/>
                  </a:outerShdw>
                </a:effectLst>
              </a:rPr>
              <a:t>fragments</a:t>
            </a:r>
            <a:r>
              <a:rPr lang="ru-RU" sz="2400" dirty="0">
                <a:solidFill>
                  <a:srgbClr val="0033CC"/>
                </a:solidFill>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530" name="Picture 5" descr="img_35"/>
          <p:cNvPicPr>
            <a:picLocks noChangeAspect="1" noChangeArrowheads="1"/>
          </p:cNvPicPr>
          <p:nvPr/>
        </p:nvPicPr>
        <p:blipFill>
          <a:blip r:embed="rId2" cstate="print"/>
          <a:srcRect/>
          <a:stretch>
            <a:fillRect/>
          </a:stretch>
        </p:blipFill>
        <p:spPr bwMode="auto">
          <a:xfrm>
            <a:off x="0" y="228600"/>
            <a:ext cx="6172200" cy="6324600"/>
          </a:xfrm>
          <a:prstGeom prst="rect">
            <a:avLst/>
          </a:prstGeom>
          <a:noFill/>
          <a:ln w="9525">
            <a:noFill/>
            <a:miter lim="800000"/>
            <a:headEnd/>
            <a:tailEnd/>
          </a:ln>
        </p:spPr>
      </p:pic>
      <p:sp>
        <p:nvSpPr>
          <p:cNvPr id="22531" name="Rectangle 6"/>
          <p:cNvSpPr>
            <a:spLocks noChangeArrowheads="1"/>
          </p:cNvSpPr>
          <p:nvPr/>
        </p:nvSpPr>
        <p:spPr bwMode="auto">
          <a:xfrm>
            <a:off x="6172200" y="288925"/>
            <a:ext cx="2971800" cy="5863144"/>
          </a:xfrm>
          <a:prstGeom prst="rect">
            <a:avLst/>
          </a:prstGeom>
          <a:noFill/>
          <a:ln w="9525">
            <a:noFill/>
            <a:miter lim="800000"/>
            <a:headEnd/>
            <a:tailEnd/>
          </a:ln>
        </p:spPr>
        <p:txBody>
          <a:bodyPr>
            <a:spAutoFit/>
          </a:bodyPr>
          <a:lstStyle/>
          <a:p>
            <a:pPr algn="just" eaLnBrk="0" hangingPunct="0"/>
            <a:r>
              <a:rPr lang="uk-UA" altLang="ru-RU" sz="2500" dirty="0">
                <a:solidFill>
                  <a:srgbClr val="0033CC"/>
                </a:solidFill>
              </a:rPr>
              <a:t>       </a:t>
            </a:r>
            <a:r>
              <a:rPr lang="en-US" altLang="ru-RU" sz="2500" dirty="0">
                <a:solidFill>
                  <a:srgbClr val="0033CC"/>
                </a:solidFill>
              </a:rPr>
              <a:t>As a result of examination of the bones, found out that infectious diseases after operations have been extremely rare. Moreover, instead of antibiotics and pain medication, the Incas used a variety of herbs that act is no worse than modern drugs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0898" name="Picture 3"/>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5694363" y="0"/>
            <a:ext cx="3449637" cy="3581400"/>
          </a:xfrm>
          <a:prstGeom prst="rect">
            <a:avLst/>
          </a:prstGeom>
          <a:noFill/>
          <a:ln w="9525">
            <a:noFill/>
            <a:miter lim="800000"/>
            <a:headEnd/>
            <a:tailEnd/>
          </a:ln>
        </p:spPr>
      </p:pic>
      <p:pic>
        <p:nvPicPr>
          <p:cNvPr id="80899" name="Picture 4"/>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2778125" cy="2819400"/>
          </a:xfrm>
          <a:prstGeom prst="rect">
            <a:avLst/>
          </a:prstGeom>
          <a:noFill/>
          <a:ln w="9525">
            <a:noFill/>
            <a:miter lim="800000"/>
            <a:headEnd/>
            <a:tailEnd/>
          </a:ln>
        </p:spPr>
      </p:pic>
      <p:pic>
        <p:nvPicPr>
          <p:cNvPr id="80900" name="Picture 6"/>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0" y="3429000"/>
            <a:ext cx="2781300" cy="3429000"/>
          </a:xfrm>
          <a:prstGeom prst="rect">
            <a:avLst/>
          </a:prstGeom>
          <a:noFill/>
          <a:ln w="9525">
            <a:noFill/>
            <a:miter lim="800000"/>
            <a:headEnd/>
            <a:tailEnd/>
          </a:ln>
        </p:spPr>
      </p:pic>
      <p:sp>
        <p:nvSpPr>
          <p:cNvPr id="86018" name="Rectangle 2"/>
          <p:cNvSpPr>
            <a:spLocks noGrp="1" noChangeArrowheads="1"/>
          </p:cNvSpPr>
          <p:nvPr>
            <p:ph type="title"/>
          </p:nvPr>
        </p:nvSpPr>
        <p:spPr>
          <a:xfrm>
            <a:off x="0" y="2819400"/>
            <a:ext cx="4038600" cy="533400"/>
          </a:xfrm>
        </p:spPr>
        <p:txBody>
          <a:bodyPr/>
          <a:lstStyle/>
          <a:p>
            <a:pPr algn="l" eaLnBrk="1" hangingPunct="1">
              <a:defRPr/>
            </a:pPr>
            <a:r>
              <a:rPr lang="ru-RU" sz="3200" b="1" i="1">
                <a:solidFill>
                  <a:schemeClr val="folHlink"/>
                </a:solidFill>
                <a:effectLst>
                  <a:outerShdw blurRad="38100" dist="38100" dir="2700000" algn="tl">
                    <a:srgbClr val="FFFFFF"/>
                  </a:outerShdw>
                </a:effectLst>
              </a:rPr>
              <a:t>Epidural hematoma</a:t>
            </a:r>
            <a:r>
              <a:rPr lang="ru-RU"/>
              <a:t> </a:t>
            </a:r>
            <a:endParaRPr lang="cs-CZ"/>
          </a:p>
        </p:txBody>
      </p:sp>
      <p:pic>
        <p:nvPicPr>
          <p:cNvPr id="80902" name="Picture 5"/>
          <p:cNvPicPr>
            <a:picLocks noChangeAspect="1" noChangeArrowheads="1"/>
          </p:cNvPicPr>
          <p:nvPr/>
        </p:nvPicPr>
        <p:blipFill>
          <a:blip r:embed="rId5" cstate="screen">
            <a:extLst>
              <a:ext uri="{28A0092B-C50C-407E-A947-70E740481C1C}">
                <a14:useLocalDpi xmlns="" xmlns:a14="http://schemas.microsoft.com/office/drawing/2010/main"/>
              </a:ext>
            </a:extLst>
          </a:blip>
          <a:srcRect/>
          <a:stretch>
            <a:fillRect/>
          </a:stretch>
        </p:blipFill>
        <p:spPr bwMode="auto">
          <a:xfrm>
            <a:off x="5751513" y="3048000"/>
            <a:ext cx="3392487" cy="3810000"/>
          </a:xfrm>
          <a:prstGeom prst="rect">
            <a:avLst/>
          </a:prstGeom>
          <a:noFill/>
          <a:ln w="9525">
            <a:noFill/>
            <a:miter lim="800000"/>
            <a:headEnd/>
            <a:tailEnd/>
          </a:ln>
        </p:spPr>
      </p:pic>
      <p:sp>
        <p:nvSpPr>
          <p:cNvPr id="48138" name="Rectangle 10"/>
          <p:cNvSpPr>
            <a:spLocks noChangeArrowheads="1"/>
          </p:cNvSpPr>
          <p:nvPr/>
        </p:nvSpPr>
        <p:spPr bwMode="auto">
          <a:xfrm>
            <a:off x="2667000" y="0"/>
            <a:ext cx="3581400" cy="584200"/>
          </a:xfrm>
          <a:prstGeom prst="rect">
            <a:avLst/>
          </a:prstGeom>
          <a:noFill/>
          <a:ln w="9525">
            <a:noFill/>
            <a:miter lim="800000"/>
            <a:headEnd/>
            <a:tailEnd/>
          </a:ln>
          <a:effectLst/>
        </p:spPr>
        <p:txBody>
          <a:bodyPr>
            <a:spAutoFit/>
          </a:bodyPr>
          <a:lstStyle/>
          <a:p>
            <a:pPr>
              <a:defRPr/>
            </a:pPr>
            <a:r>
              <a:rPr lang="ru-RU" sz="3200" b="1" i="1" dirty="0">
                <a:solidFill>
                  <a:srgbClr val="FF0000"/>
                </a:solidFill>
                <a:effectLst>
                  <a:outerShdw blurRad="38100" dist="38100" dir="2700000" algn="tl">
                    <a:srgbClr val="FFFFFF"/>
                  </a:outerShdw>
                </a:effectLst>
              </a:rPr>
              <a:t>3) </a:t>
            </a:r>
            <a:r>
              <a:rPr lang="en-US" sz="3200" b="1" i="1" dirty="0">
                <a:solidFill>
                  <a:srgbClr val="FF0000"/>
                </a:solidFill>
                <a:effectLst>
                  <a:outerShdw blurRad="38100" dist="38100" dir="2700000" algn="tl">
                    <a:srgbClr val="FFFFFF"/>
                  </a:outerShdw>
                </a:effectLst>
              </a:rPr>
              <a:t>H</a:t>
            </a:r>
            <a:r>
              <a:rPr lang="ru-RU" sz="3200" b="1" i="1" dirty="0" err="1">
                <a:solidFill>
                  <a:srgbClr val="FF0000"/>
                </a:solidFill>
                <a:effectLst>
                  <a:outerShdw blurRad="38100" dist="38100" dir="2700000" algn="tl">
                    <a:srgbClr val="FFFFFF"/>
                  </a:outerShdw>
                </a:effectLst>
              </a:rPr>
              <a:t>ematomas</a:t>
            </a:r>
            <a:r>
              <a:rPr lang="ru-RU" sz="3200" b="1" i="1" dirty="0">
                <a:solidFill>
                  <a:srgbClr val="FF0000"/>
                </a:solidFill>
                <a:effectLst>
                  <a:outerShdw blurRad="38100" dist="38100" dir="2700000" algn="tl">
                    <a:srgbClr val="FFFFFF"/>
                  </a:outerShdw>
                </a:effectLst>
              </a:rPr>
              <a:t>:</a:t>
            </a:r>
            <a:r>
              <a:rPr lang="ru-RU" sz="3200" dirty="0">
                <a:solidFill>
                  <a:srgbClr val="FF0000"/>
                </a:solidFill>
              </a:rPr>
              <a:t> </a:t>
            </a:r>
          </a:p>
        </p:txBody>
      </p:sp>
      <p:sp>
        <p:nvSpPr>
          <p:cNvPr id="2" name="Rectangle 2"/>
          <p:cNvSpPr>
            <a:spLocks noChangeArrowheads="1"/>
          </p:cNvSpPr>
          <p:nvPr/>
        </p:nvSpPr>
        <p:spPr bwMode="auto">
          <a:xfrm>
            <a:off x="4800600" y="2819400"/>
            <a:ext cx="4343400" cy="762000"/>
          </a:xfrm>
          <a:prstGeom prst="rect">
            <a:avLst/>
          </a:prstGeom>
          <a:noFill/>
          <a:ln w="9525">
            <a:noFill/>
            <a:miter lim="800000"/>
            <a:headEnd/>
            <a:tailEnd/>
          </a:ln>
        </p:spPr>
        <p:txBody>
          <a:bodyPr anchor="ctr"/>
          <a:lstStyle/>
          <a:p>
            <a:pPr>
              <a:defRPr/>
            </a:pPr>
            <a:r>
              <a:rPr lang="ru-RU" sz="3200" b="1" i="1">
                <a:solidFill>
                  <a:schemeClr val="folHlink"/>
                </a:solidFill>
                <a:effectLst>
                  <a:outerShdw blurRad="38100" dist="38100" dir="2700000" algn="tl">
                    <a:srgbClr val="FFFFFF"/>
                  </a:outerShdw>
                </a:effectLst>
              </a:rPr>
              <a:t>Subdural hematoma</a:t>
            </a:r>
            <a:endParaRPr lang="cs-CZ" sz="3200" b="1" i="1">
              <a:solidFill>
                <a:schemeClr val="folHlink"/>
              </a:solidFill>
              <a:effectLst>
                <a:outerShdw blurRad="38100" dist="38100" dir="2700000" algn="tl">
                  <a:srgbClr val="FFFFFF"/>
                </a:outerShdw>
              </a:effectLst>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81922" name="Picture 4"/>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0" y="3429000"/>
            <a:ext cx="3279775" cy="3429000"/>
          </a:xfrm>
          <a:prstGeom prst="rect">
            <a:avLst/>
          </a:prstGeom>
          <a:noFill/>
          <a:ln w="9525">
            <a:noFill/>
            <a:miter lim="800000"/>
            <a:headEnd/>
            <a:tailEnd/>
          </a:ln>
        </p:spPr>
      </p:pic>
      <p:pic>
        <p:nvPicPr>
          <p:cNvPr id="81923" name="Picture 5"/>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3325813" cy="3581400"/>
          </a:xfrm>
          <a:prstGeom prst="rect">
            <a:avLst/>
          </a:prstGeom>
          <a:noFill/>
          <a:ln w="9525">
            <a:noFill/>
            <a:miter lim="800000"/>
            <a:headEnd/>
            <a:tailEnd/>
          </a:ln>
        </p:spPr>
      </p:pic>
      <p:sp>
        <p:nvSpPr>
          <p:cNvPr id="88066" name="Rectangle 2"/>
          <p:cNvSpPr>
            <a:spLocks noGrp="1" noChangeArrowheads="1"/>
          </p:cNvSpPr>
          <p:nvPr>
            <p:ph type="title"/>
          </p:nvPr>
        </p:nvSpPr>
        <p:spPr>
          <a:xfrm>
            <a:off x="0" y="3352800"/>
            <a:ext cx="3657600" cy="457200"/>
          </a:xfrm>
        </p:spPr>
        <p:txBody>
          <a:bodyPr/>
          <a:lstStyle/>
          <a:p>
            <a:pPr algn="l" eaLnBrk="1" hangingPunct="1">
              <a:defRPr/>
            </a:pPr>
            <a:r>
              <a:rPr lang="ru-RU" sz="2800" b="1" i="1">
                <a:solidFill>
                  <a:srgbClr val="FF0000"/>
                </a:solidFill>
                <a:effectLst>
                  <a:outerShdw blurRad="38100" dist="38100" dir="2700000" algn="tl">
                    <a:srgbClr val="FFFFFF"/>
                  </a:outerShdw>
                </a:effectLst>
              </a:rPr>
              <a:t>4) Pnevmocephaly</a:t>
            </a:r>
            <a:r>
              <a:rPr lang="ru-RU"/>
              <a:t> </a:t>
            </a:r>
            <a:endParaRPr lang="cs-CZ"/>
          </a:p>
        </p:txBody>
      </p:sp>
      <p:pic>
        <p:nvPicPr>
          <p:cNvPr id="81925" name="Picture 4"/>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5992813" y="3581400"/>
            <a:ext cx="3151187" cy="3276600"/>
          </a:xfrm>
          <a:prstGeom prst="rect">
            <a:avLst/>
          </a:prstGeom>
          <a:noFill/>
          <a:ln w="9525">
            <a:noFill/>
            <a:miter lim="800000"/>
            <a:headEnd/>
            <a:tailEnd/>
          </a:ln>
        </p:spPr>
      </p:pic>
      <p:pic>
        <p:nvPicPr>
          <p:cNvPr id="81926" name="Picture 5"/>
          <p:cNvPicPr>
            <a:picLocks noChangeAspect="1" noChangeArrowheads="1"/>
          </p:cNvPicPr>
          <p:nvPr/>
        </p:nvPicPr>
        <p:blipFill>
          <a:blip r:embed="rId5" cstate="screen">
            <a:extLst>
              <a:ext uri="{28A0092B-C50C-407E-A947-70E740481C1C}">
                <a14:useLocalDpi xmlns="" xmlns:a14="http://schemas.microsoft.com/office/drawing/2010/main"/>
              </a:ext>
            </a:extLst>
          </a:blip>
          <a:srcRect/>
          <a:stretch>
            <a:fillRect/>
          </a:stretch>
        </p:blipFill>
        <p:spPr bwMode="auto">
          <a:xfrm>
            <a:off x="6118225" y="0"/>
            <a:ext cx="3025775" cy="3657600"/>
          </a:xfrm>
          <a:prstGeom prst="rect">
            <a:avLst/>
          </a:prstGeom>
          <a:noFill/>
          <a:ln w="9525">
            <a:noFill/>
            <a:miter lim="800000"/>
            <a:headEnd/>
            <a:tailEnd/>
          </a:ln>
        </p:spPr>
      </p:pic>
      <p:sp>
        <p:nvSpPr>
          <p:cNvPr id="2" name="Rectangle 2"/>
          <p:cNvSpPr>
            <a:spLocks noChangeArrowheads="1"/>
          </p:cNvSpPr>
          <p:nvPr/>
        </p:nvSpPr>
        <p:spPr bwMode="auto">
          <a:xfrm>
            <a:off x="4953000" y="3429000"/>
            <a:ext cx="4191000" cy="457200"/>
          </a:xfrm>
          <a:prstGeom prst="rect">
            <a:avLst/>
          </a:prstGeom>
          <a:noFill/>
          <a:ln w="9525">
            <a:noFill/>
            <a:miter lim="800000"/>
            <a:headEnd/>
            <a:tailEnd/>
          </a:ln>
        </p:spPr>
        <p:txBody>
          <a:bodyPr anchor="ctr"/>
          <a:lstStyle/>
          <a:p>
            <a:pPr algn="ctr">
              <a:defRPr/>
            </a:pPr>
            <a:r>
              <a:rPr lang="ru-RU" sz="2000" b="1" i="1">
                <a:solidFill>
                  <a:srgbClr val="FF0000"/>
                </a:solidFill>
                <a:effectLst>
                  <a:outerShdw blurRad="38100" dist="38100" dir="2700000" algn="tl">
                    <a:srgbClr val="FFFFFF"/>
                  </a:outerShdw>
                </a:effectLst>
              </a:rPr>
              <a:t>5) Chronic subdural hematoma</a:t>
            </a:r>
            <a:endParaRPr lang="cs-CZ" sz="2000" b="1" i="1">
              <a:solidFill>
                <a:srgbClr val="FF0000"/>
              </a:solidFill>
              <a:effectLst>
                <a:outerShdw blurRad="38100" dist="38100" dir="2700000" algn="tl">
                  <a:srgbClr val="FFFFFF"/>
                </a:outerShdw>
              </a:effectLst>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2946" name="Picture 4"/>
          <p:cNvPicPr>
            <a:picLocks noChangeAspect="1" noChangeArrowheads="1"/>
          </p:cNvPicPr>
          <p:nvPr/>
        </p:nvPicPr>
        <p:blipFill>
          <a:blip r:embed="rId2" cstate="print"/>
          <a:srcRect/>
          <a:stretch>
            <a:fillRect/>
          </a:stretch>
        </p:blipFill>
        <p:spPr bwMode="auto">
          <a:xfrm>
            <a:off x="0" y="0"/>
            <a:ext cx="4248150" cy="5029200"/>
          </a:xfrm>
          <a:prstGeom prst="rect">
            <a:avLst/>
          </a:prstGeom>
          <a:noFill/>
          <a:ln w="9525">
            <a:noFill/>
            <a:miter lim="800000"/>
            <a:headEnd/>
            <a:tailEnd/>
          </a:ln>
        </p:spPr>
      </p:pic>
      <p:sp>
        <p:nvSpPr>
          <p:cNvPr id="136197" name="Rectangle 5"/>
          <p:cNvSpPr>
            <a:spLocks noChangeArrowheads="1"/>
          </p:cNvSpPr>
          <p:nvPr/>
        </p:nvSpPr>
        <p:spPr bwMode="auto">
          <a:xfrm>
            <a:off x="304800" y="5181600"/>
            <a:ext cx="3962400" cy="457200"/>
          </a:xfrm>
          <a:prstGeom prst="rect">
            <a:avLst/>
          </a:prstGeom>
          <a:noFill/>
          <a:ln>
            <a:noFill/>
          </a:ln>
          <a:effectLst/>
        </p:spPr>
        <p:txBody>
          <a:bodyPr anchor="ctr"/>
          <a:lstStyle/>
          <a:p>
            <a:pPr algn="ctr">
              <a:defRPr/>
            </a:pPr>
            <a:r>
              <a:rPr lang="ru-RU" sz="2800" b="1" i="1">
                <a:solidFill>
                  <a:srgbClr val="FF0000"/>
                </a:solidFill>
                <a:effectLst>
                  <a:outerShdw blurRad="38100" dist="38100" dir="2700000" algn="tl">
                    <a:srgbClr val="FFFFFF"/>
                  </a:outerShdw>
                </a:effectLst>
              </a:rPr>
              <a:t>6) Subdural hygroma</a:t>
            </a:r>
            <a:r>
              <a:rPr lang="ru-RU" sz="1800"/>
              <a:t> </a:t>
            </a:r>
            <a:endParaRPr lang="cs-CZ" sz="1800"/>
          </a:p>
        </p:txBody>
      </p:sp>
      <p:pic>
        <p:nvPicPr>
          <p:cNvPr id="82948" name="Picture 4" descr="DesHotel_1_8"/>
          <p:cNvPicPr>
            <a:picLocks noChangeAspect="1" noChangeArrowheads="1"/>
          </p:cNvPicPr>
          <p:nvPr/>
        </p:nvPicPr>
        <p:blipFill>
          <a:blip r:embed="rId3" cstate="print"/>
          <a:srcRect/>
          <a:stretch>
            <a:fillRect/>
          </a:stretch>
        </p:blipFill>
        <p:spPr bwMode="auto">
          <a:xfrm>
            <a:off x="5334000" y="0"/>
            <a:ext cx="3810000" cy="3810000"/>
          </a:xfrm>
          <a:prstGeom prst="rect">
            <a:avLst/>
          </a:prstGeom>
          <a:noFill/>
          <a:ln w="9525">
            <a:noFill/>
            <a:miter lim="800000"/>
            <a:headEnd/>
            <a:tailEnd/>
          </a:ln>
        </p:spPr>
      </p:pic>
      <p:pic>
        <p:nvPicPr>
          <p:cNvPr id="82949" name="Picture 6" descr="image005"/>
          <p:cNvPicPr>
            <a:picLocks noChangeAspect="1" noChangeArrowheads="1"/>
          </p:cNvPicPr>
          <p:nvPr/>
        </p:nvPicPr>
        <p:blipFill>
          <a:blip r:embed="rId4" cstate="print"/>
          <a:srcRect/>
          <a:stretch>
            <a:fillRect/>
          </a:stretch>
        </p:blipFill>
        <p:spPr bwMode="auto">
          <a:xfrm>
            <a:off x="6029325" y="3352800"/>
            <a:ext cx="3114675" cy="3505200"/>
          </a:xfrm>
          <a:prstGeom prst="rect">
            <a:avLst/>
          </a:prstGeom>
          <a:noFill/>
          <a:ln w="9525">
            <a:noFill/>
            <a:miter lim="800000"/>
            <a:headEnd/>
            <a:tailEnd/>
          </a:ln>
        </p:spPr>
      </p:pic>
      <p:sp>
        <p:nvSpPr>
          <p:cNvPr id="2" name="Rectangle 5"/>
          <p:cNvSpPr>
            <a:spLocks noChangeArrowheads="1"/>
          </p:cNvSpPr>
          <p:nvPr/>
        </p:nvSpPr>
        <p:spPr bwMode="auto">
          <a:xfrm>
            <a:off x="4648200" y="3200400"/>
            <a:ext cx="4419600" cy="457200"/>
          </a:xfrm>
          <a:prstGeom prst="rect">
            <a:avLst/>
          </a:prstGeom>
          <a:noFill/>
          <a:ln>
            <a:noFill/>
          </a:ln>
          <a:effectLst/>
        </p:spPr>
        <p:txBody>
          <a:bodyPr anchor="ctr"/>
          <a:lstStyle/>
          <a:p>
            <a:pPr algn="ctr">
              <a:defRPr/>
            </a:pPr>
            <a:r>
              <a:rPr lang="ru-RU" sz="2400" b="1" i="1">
                <a:solidFill>
                  <a:srgbClr val="FF0000"/>
                </a:solidFill>
                <a:effectLst>
                  <a:outerShdw blurRad="38100" dist="38100" dir="2700000" algn="tl">
                    <a:srgbClr val="FFFFFF"/>
                  </a:outerShdw>
                </a:effectLst>
              </a:rPr>
              <a:t>7) Subarachnoid hemorrhage</a:t>
            </a:r>
            <a:r>
              <a:rPr lang="ru-RU" sz="2400">
                <a:solidFill>
                  <a:srgbClr val="FF0000"/>
                </a:solidFill>
              </a:rPr>
              <a:t> </a:t>
            </a:r>
            <a:endParaRPr lang="cs-CZ" sz="2400">
              <a:solidFill>
                <a:srgbClr val="FF0000"/>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0905" name="Rectangle 9"/>
          <p:cNvSpPr>
            <a:spLocks noGrp="1" noChangeArrowheads="1"/>
          </p:cNvSpPr>
          <p:nvPr>
            <p:ph type="title"/>
          </p:nvPr>
        </p:nvSpPr>
        <p:spPr>
          <a:xfrm>
            <a:off x="304800" y="3048000"/>
            <a:ext cx="3048000" cy="381000"/>
          </a:xfrm>
        </p:spPr>
        <p:txBody>
          <a:bodyPr/>
          <a:lstStyle/>
          <a:p>
            <a:pPr eaLnBrk="1" hangingPunct="1">
              <a:defRPr/>
            </a:pPr>
            <a:r>
              <a:rPr lang="ru-RU" sz="2800" b="1" i="1" dirty="0">
                <a:solidFill>
                  <a:srgbClr val="FF0000"/>
                </a:solidFill>
                <a:effectLst>
                  <a:outerShdw blurRad="38100" dist="38100" dir="2700000" algn="tl">
                    <a:srgbClr val="FFFFFF"/>
                  </a:outerShdw>
                </a:effectLst>
              </a:rPr>
              <a:t>8) </a:t>
            </a:r>
            <a:r>
              <a:rPr lang="ru-RU" sz="2800" b="1" i="1" dirty="0" err="1">
                <a:solidFill>
                  <a:srgbClr val="FF0000"/>
                </a:solidFill>
                <a:effectLst>
                  <a:outerShdw blurRad="38100" dist="38100" dir="2700000" algn="tl">
                    <a:srgbClr val="FFFFFF"/>
                  </a:outerShdw>
                </a:effectLst>
              </a:rPr>
              <a:t>contusion</a:t>
            </a:r>
            <a:endParaRPr lang="cs-CZ" dirty="0"/>
          </a:p>
        </p:txBody>
      </p:sp>
      <p:pic>
        <p:nvPicPr>
          <p:cNvPr id="1036" name="Picture 4"/>
          <p:cNvPicPr>
            <a:picLocks noGrp="1" noChangeAspect="1" noChangeArrowheads="1"/>
          </p:cNvPicPr>
          <p:nvPr>
            <p:ph sz="half" idx="1"/>
          </p:nvPr>
        </p:nvPicPr>
        <p:blipFill>
          <a:blip r:embed="rId3" cstate="screen">
            <a:extLst>
              <a:ext uri="{28A0092B-C50C-407E-A947-70E740481C1C}">
                <a14:useLocalDpi xmlns="" xmlns:a14="http://schemas.microsoft.com/office/drawing/2010/main"/>
              </a:ext>
            </a:extLst>
          </a:blip>
          <a:srcRect/>
          <a:stretch>
            <a:fillRect/>
          </a:stretch>
        </p:blipFill>
        <p:spPr>
          <a:xfrm>
            <a:off x="0" y="0"/>
            <a:ext cx="3124200" cy="3505200"/>
          </a:xfrm>
        </p:spPr>
      </p:pic>
      <p:pic>
        <p:nvPicPr>
          <p:cNvPr id="1038" name="Picture 5" descr="ICH"/>
          <p:cNvPicPr>
            <a:picLocks noChangeAspect="1" noChangeArrowheads="1"/>
          </p:cNvPicPr>
          <p:nvPr/>
        </p:nvPicPr>
        <p:blipFill>
          <a:blip r:embed="rId4" cstate="print"/>
          <a:srcRect/>
          <a:stretch>
            <a:fillRect/>
          </a:stretch>
        </p:blipFill>
        <p:spPr bwMode="auto">
          <a:xfrm>
            <a:off x="3352800" y="0"/>
            <a:ext cx="5791200" cy="5791200"/>
          </a:xfrm>
          <a:prstGeom prst="rect">
            <a:avLst/>
          </a:prstGeom>
          <a:noFill/>
          <a:ln w="9525">
            <a:noFill/>
            <a:miter lim="800000"/>
            <a:headEnd/>
            <a:tailEnd/>
          </a:ln>
        </p:spPr>
      </p:pic>
      <p:sp>
        <p:nvSpPr>
          <p:cNvPr id="2" name="Rectangle 9"/>
          <p:cNvSpPr>
            <a:spLocks noChangeArrowheads="1"/>
          </p:cNvSpPr>
          <p:nvPr/>
        </p:nvSpPr>
        <p:spPr bwMode="auto">
          <a:xfrm>
            <a:off x="4800600" y="5562600"/>
            <a:ext cx="3352800" cy="685800"/>
          </a:xfrm>
          <a:prstGeom prst="rect">
            <a:avLst/>
          </a:prstGeom>
          <a:noFill/>
          <a:ln w="9525">
            <a:noFill/>
            <a:miter lim="800000"/>
            <a:headEnd/>
            <a:tailEnd/>
          </a:ln>
        </p:spPr>
        <p:txBody>
          <a:bodyPr anchor="ctr"/>
          <a:lstStyle/>
          <a:p>
            <a:pPr algn="ctr">
              <a:defRPr/>
            </a:pPr>
            <a:r>
              <a:rPr lang="ru-RU" sz="2800" b="1" i="1">
                <a:solidFill>
                  <a:srgbClr val="FF0000"/>
                </a:solidFill>
                <a:effectLst>
                  <a:outerShdw blurRad="38100" dist="38100" dir="2700000" algn="tl">
                    <a:srgbClr val="FFFFFF"/>
                  </a:outerShdw>
                </a:effectLst>
              </a:rPr>
              <a:t>9) Intracerebral hematoma</a:t>
            </a:r>
            <a:r>
              <a:rPr lang="ru-RU" sz="2800">
                <a:solidFill>
                  <a:srgbClr val="FF0000"/>
                </a:solidFill>
              </a:rPr>
              <a:t> </a:t>
            </a:r>
            <a:endParaRPr lang="cs-CZ" sz="280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2" descr="ws_82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7042" name="Text Box 5"/>
          <p:cNvSpPr txBox="1">
            <a:spLocks noChangeArrowheads="1"/>
          </p:cNvSpPr>
          <p:nvPr/>
        </p:nvSpPr>
        <p:spPr bwMode="auto">
          <a:xfrm>
            <a:off x="5410200" y="4800600"/>
            <a:ext cx="3062288" cy="1282700"/>
          </a:xfrm>
          <a:prstGeom prst="rect">
            <a:avLst/>
          </a:prstGeom>
          <a:noFill/>
          <a:ln w="9525">
            <a:noFill/>
            <a:miter lim="800000"/>
            <a:headEnd/>
            <a:tailEnd/>
          </a:ln>
        </p:spPr>
        <p:txBody>
          <a:bodyPr wrap="none" lIns="0" tIns="0" rIns="0" bIns="0">
            <a:spAutoFit/>
          </a:bodyPr>
          <a:lstStyle/>
          <a:p>
            <a:pPr defTabSz="820738">
              <a:lnSpc>
                <a:spcPts val="1450"/>
              </a:lnSpc>
            </a:pPr>
            <a:r>
              <a:rPr lang="en-US" altLang="ru-RU" sz="1400">
                <a:solidFill>
                  <a:srgbClr val="333334"/>
                </a:solidFill>
                <a:latin typeface="Times New Roman" pitchFamily="18" charset="0"/>
              </a:rPr>
              <a:t>A CT-myelogram coronal 2D</a:t>
            </a:r>
          </a:p>
          <a:p>
            <a:pPr defTabSz="820738">
              <a:lnSpc>
                <a:spcPts val="1725"/>
              </a:lnSpc>
            </a:pPr>
            <a:r>
              <a:rPr lang="en-US" altLang="ru-RU" sz="1400">
                <a:solidFill>
                  <a:srgbClr val="333334"/>
                </a:solidFill>
                <a:latin typeface="Times New Roman" pitchFamily="18" charset="0"/>
              </a:rPr>
              <a:t>reconstructed image shows the intraspinal</a:t>
            </a:r>
          </a:p>
          <a:p>
            <a:pPr defTabSz="820738">
              <a:lnSpc>
                <a:spcPts val="1725"/>
              </a:lnSpc>
            </a:pPr>
            <a:r>
              <a:rPr lang="en-US" altLang="ru-RU" sz="1400">
                <a:solidFill>
                  <a:srgbClr val="333334"/>
                </a:solidFill>
                <a:latin typeface="Times New Roman" pitchFamily="18" charset="0"/>
              </a:rPr>
              <a:t>lipoma (arrows). Note the displaced nerve</a:t>
            </a:r>
          </a:p>
          <a:p>
            <a:pPr defTabSz="820738">
              <a:lnSpc>
                <a:spcPts val="1725"/>
              </a:lnSpc>
            </a:pPr>
            <a:r>
              <a:rPr lang="en-US" altLang="ru-RU" sz="1400">
                <a:solidFill>
                  <a:srgbClr val="333334"/>
                </a:solidFill>
                <a:latin typeface="Times New Roman" pitchFamily="18" charset="0"/>
              </a:rPr>
              <a:t>roots to the left of the conus. A Tarlov cyst</a:t>
            </a:r>
          </a:p>
          <a:p>
            <a:pPr defTabSz="820738">
              <a:lnSpc>
                <a:spcPts val="1725"/>
              </a:lnSpc>
            </a:pPr>
            <a:r>
              <a:rPr lang="en-US" altLang="ru-RU" sz="1400">
                <a:solidFill>
                  <a:srgbClr val="333334"/>
                </a:solidFill>
                <a:latin typeface="Times New Roman" pitchFamily="18" charset="0"/>
              </a:rPr>
              <a:t>(nerve root sleeve cyst or diverticulum) of</a:t>
            </a:r>
          </a:p>
          <a:p>
            <a:pPr defTabSz="820738">
              <a:lnSpc>
                <a:spcPts val="1750"/>
              </a:lnSpc>
            </a:pPr>
            <a:r>
              <a:rPr lang="en-US" altLang="ru-RU" sz="1400">
                <a:solidFill>
                  <a:srgbClr val="333334"/>
                </a:solidFill>
                <a:latin typeface="Times New Roman" pitchFamily="18" charset="0"/>
              </a:rPr>
              <a:t>left S3 is incidentally noted (arrowhead).</a:t>
            </a:r>
            <a:endParaRPr lang="ru-RU" altLang="ru-RU" sz="1400">
              <a:solidFill>
                <a:srgbClr val="333334"/>
              </a:solidFill>
              <a:latin typeface="Times New Roman" pitchFamily="18" charset="0"/>
            </a:endParaRPr>
          </a:p>
        </p:txBody>
      </p:sp>
      <p:sp>
        <p:nvSpPr>
          <p:cNvPr id="87043" name="Text Box 6"/>
          <p:cNvSpPr txBox="1">
            <a:spLocks noChangeArrowheads="1"/>
          </p:cNvSpPr>
          <p:nvPr/>
        </p:nvSpPr>
        <p:spPr bwMode="auto">
          <a:xfrm>
            <a:off x="1828800" y="4800600"/>
            <a:ext cx="2773363" cy="1189038"/>
          </a:xfrm>
          <a:prstGeom prst="rect">
            <a:avLst/>
          </a:prstGeom>
          <a:noFill/>
          <a:ln w="9525">
            <a:noFill/>
            <a:miter lim="800000"/>
            <a:headEnd/>
            <a:tailEnd/>
          </a:ln>
        </p:spPr>
        <p:txBody>
          <a:bodyPr wrap="none" lIns="0" tIns="0" rIns="0" bIns="0">
            <a:spAutoFit/>
          </a:bodyPr>
          <a:lstStyle/>
          <a:p>
            <a:pPr defTabSz="820738">
              <a:lnSpc>
                <a:spcPts val="1613"/>
              </a:lnSpc>
            </a:pPr>
            <a:r>
              <a:rPr lang="en-US" altLang="ru-RU">
                <a:solidFill>
                  <a:srgbClr val="333334"/>
                </a:solidFill>
                <a:latin typeface="Times New Roman" pitchFamily="18" charset="0"/>
              </a:rPr>
              <a:t>A CT-myelogram sagittal 2D</a:t>
            </a:r>
          </a:p>
          <a:p>
            <a:pPr defTabSz="820738">
              <a:lnSpc>
                <a:spcPts val="1938"/>
              </a:lnSpc>
            </a:pPr>
            <a:r>
              <a:rPr lang="en-US" altLang="ru-RU">
                <a:solidFill>
                  <a:srgbClr val="333334"/>
                </a:solidFill>
                <a:latin typeface="Times New Roman" pitchFamily="18" charset="0"/>
              </a:rPr>
              <a:t>reconstructed image shows the</a:t>
            </a:r>
          </a:p>
          <a:p>
            <a:pPr defTabSz="820738">
              <a:lnSpc>
                <a:spcPts val="1938"/>
              </a:lnSpc>
            </a:pPr>
            <a:r>
              <a:rPr lang="en-US" altLang="ru-RU">
                <a:solidFill>
                  <a:srgbClr val="333334"/>
                </a:solidFill>
                <a:latin typeface="Times New Roman" pitchFamily="18" charset="0"/>
              </a:rPr>
              <a:t>expanding intraspinal low-density</a:t>
            </a:r>
          </a:p>
          <a:p>
            <a:pPr defTabSz="820738">
              <a:lnSpc>
                <a:spcPts val="1938"/>
              </a:lnSpc>
            </a:pPr>
            <a:r>
              <a:rPr lang="en-US" altLang="ru-RU">
                <a:solidFill>
                  <a:srgbClr val="333334"/>
                </a:solidFill>
                <a:latin typeface="Times New Roman" pitchFamily="18" charset="0"/>
              </a:rPr>
              <a:t>mass (arrow) surrounding by</a:t>
            </a:r>
          </a:p>
          <a:p>
            <a:pPr defTabSz="820738">
              <a:lnSpc>
                <a:spcPts val="1938"/>
              </a:lnSpc>
            </a:pPr>
            <a:r>
              <a:rPr lang="en-US" altLang="ru-RU">
                <a:solidFill>
                  <a:srgbClr val="333334"/>
                </a:solidFill>
                <a:latin typeface="Times New Roman" pitchFamily="18" charset="0"/>
              </a:rPr>
              <a:t>myelogram contrast.</a:t>
            </a:r>
            <a:endParaRPr lang="ru-RU" altLang="ru-RU">
              <a:solidFill>
                <a:srgbClr val="333334"/>
              </a:solidFill>
              <a:latin typeface="Times New Roman" pitchFamily="18" charset="0"/>
            </a:endParaRPr>
          </a:p>
        </p:txBody>
      </p:sp>
      <p:sp>
        <p:nvSpPr>
          <p:cNvPr id="80905" name="Rectangle 9"/>
          <p:cNvSpPr>
            <a:spLocks noChangeArrowheads="1"/>
          </p:cNvSpPr>
          <p:nvPr/>
        </p:nvSpPr>
        <p:spPr bwMode="auto">
          <a:xfrm>
            <a:off x="2819400" y="6096000"/>
            <a:ext cx="4267200" cy="457200"/>
          </a:xfrm>
          <a:prstGeom prst="rect">
            <a:avLst/>
          </a:prstGeom>
          <a:noFill/>
          <a:ln w="9525">
            <a:noFill/>
            <a:miter lim="800000"/>
            <a:headEnd/>
            <a:tailEnd/>
          </a:ln>
        </p:spPr>
        <p:txBody>
          <a:bodyPr anchor="ctr"/>
          <a:lstStyle/>
          <a:p>
            <a:pPr algn="ctr">
              <a:defRPr/>
            </a:pPr>
            <a:r>
              <a:rPr lang="en-US" sz="3200" b="1" i="1" dirty="0">
                <a:solidFill>
                  <a:srgbClr val="FF0000"/>
                </a:solidFill>
                <a:effectLst>
                  <a:outerShdw blurRad="38100" dist="38100" dir="2700000" algn="tl">
                    <a:srgbClr val="000000"/>
                  </a:outerShdw>
                </a:effectLst>
              </a:rPr>
              <a:t>CT-</a:t>
            </a:r>
            <a:r>
              <a:rPr lang="en-US" sz="3200" b="1" i="1" dirty="0" err="1">
                <a:solidFill>
                  <a:srgbClr val="FF0000"/>
                </a:solidFill>
                <a:effectLst>
                  <a:outerShdw blurRad="38100" dist="38100" dir="2700000" algn="tl">
                    <a:srgbClr val="000000"/>
                  </a:outerShdw>
                </a:effectLst>
              </a:rPr>
              <a:t>myelography</a:t>
            </a:r>
            <a:endParaRPr lang="cs-CZ" sz="3200" b="1" i="1" dirty="0">
              <a:solidFill>
                <a:srgbClr val="FF0000"/>
              </a:solidFill>
              <a:effectLst>
                <a:outerShdw blurRad="38100" dist="38100" dir="2700000" algn="tl">
                  <a:srgbClr val="000000"/>
                </a:outerShdw>
              </a:effectLst>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2" descr="ws_2d7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0905" name="Rectangle 9"/>
          <p:cNvSpPr>
            <a:spLocks noChangeArrowheads="1"/>
          </p:cNvSpPr>
          <p:nvPr/>
        </p:nvSpPr>
        <p:spPr bwMode="auto">
          <a:xfrm>
            <a:off x="4648200" y="533400"/>
            <a:ext cx="4267200" cy="457200"/>
          </a:xfrm>
          <a:prstGeom prst="rect">
            <a:avLst/>
          </a:prstGeom>
          <a:noFill/>
          <a:ln w="9525">
            <a:noFill/>
            <a:miter lim="800000"/>
            <a:headEnd/>
            <a:tailEnd/>
          </a:ln>
        </p:spPr>
        <p:txBody>
          <a:bodyPr anchor="ctr"/>
          <a:lstStyle/>
          <a:p>
            <a:pPr algn="ctr">
              <a:defRPr/>
            </a:pPr>
            <a:r>
              <a:rPr lang="en-US" sz="3200" b="1" i="1">
                <a:solidFill>
                  <a:srgbClr val="FF0000"/>
                </a:solidFill>
                <a:effectLst>
                  <a:outerShdw blurRad="38100" dist="38100" dir="2700000" algn="tl">
                    <a:srgbClr val="000000"/>
                  </a:outerShdw>
                </a:effectLst>
              </a:rPr>
              <a:t>Lumbar discography</a:t>
            </a:r>
            <a:endParaRPr lang="cs-CZ" sz="3200" b="1" i="1">
              <a:solidFill>
                <a:srgbClr val="FF0000"/>
              </a:solidFill>
              <a:effectLst>
                <a:outerShdw blurRad="38100" dist="38100" dir="2700000" algn="tl">
                  <a:srgbClr val="000000"/>
                </a:outerShdw>
              </a:effectLst>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457200" y="0"/>
            <a:ext cx="8229600" cy="609600"/>
          </a:xfrm>
        </p:spPr>
        <p:txBody>
          <a:bodyPr/>
          <a:lstStyle/>
          <a:p>
            <a:pPr>
              <a:defRPr/>
            </a:pPr>
            <a:r>
              <a:rPr lang="en-US" sz="3200" b="1" spc="300" dirty="0">
                <a:ln w="11430" cmpd="sng">
                  <a:solidFill>
                    <a:schemeClr val="accent1">
                      <a:tint val="10000"/>
                    </a:schemeClr>
                  </a:solidFill>
                  <a:prstDash val="solid"/>
                  <a:miter lim="800000"/>
                </a:ln>
                <a:solidFill>
                  <a:srgbClr val="00B050"/>
                </a:solidFill>
                <a:effectLst>
                  <a:glow rad="45500">
                    <a:schemeClr val="accent1">
                      <a:satMod val="220000"/>
                      <a:alpha val="35000"/>
                    </a:schemeClr>
                  </a:glow>
                </a:effectLst>
              </a:rPr>
              <a:t>MAGNETIC RESONANCE IMAGING</a:t>
            </a:r>
            <a:endParaRPr lang="ru-RU" sz="3200" b="1" spc="300" dirty="0">
              <a:ln w="11430" cmpd="sng">
                <a:solidFill>
                  <a:schemeClr val="accent1">
                    <a:tint val="10000"/>
                  </a:schemeClr>
                </a:solidFill>
                <a:prstDash val="solid"/>
                <a:miter lim="800000"/>
              </a:ln>
              <a:solidFill>
                <a:srgbClr val="00B050"/>
              </a:solidFill>
              <a:effectLst>
                <a:glow rad="45500">
                  <a:schemeClr val="accent1">
                    <a:satMod val="220000"/>
                    <a:alpha val="35000"/>
                  </a:schemeClr>
                </a:glow>
              </a:effectLst>
            </a:endParaRPr>
          </a:p>
        </p:txBody>
      </p:sp>
      <p:sp>
        <p:nvSpPr>
          <p:cNvPr id="114691" name="Rectangle 3"/>
          <p:cNvSpPr>
            <a:spLocks noGrp="1" noChangeArrowheads="1"/>
          </p:cNvSpPr>
          <p:nvPr>
            <p:ph idx="1"/>
          </p:nvPr>
        </p:nvSpPr>
        <p:spPr>
          <a:xfrm>
            <a:off x="0" y="762000"/>
            <a:ext cx="9144000" cy="6096000"/>
          </a:xfrm>
        </p:spPr>
        <p:txBody>
          <a:bodyPr/>
          <a:lstStyle/>
          <a:p>
            <a:pPr>
              <a:lnSpc>
                <a:spcPct val="70000"/>
              </a:lnSpc>
              <a:buFontTx/>
              <a:buNone/>
              <a:defRPr/>
            </a:pPr>
            <a:r>
              <a:rPr lang="ru-RU" sz="1800" dirty="0"/>
              <a:t>     </a:t>
            </a:r>
            <a:r>
              <a:rPr lang="en-US" sz="2400" u="sng" dirty="0">
                <a:solidFill>
                  <a:srgbClr val="0000FF"/>
                </a:solidFill>
                <a:effectLst>
                  <a:outerShdw blurRad="38100" dist="38100" dir="2700000" algn="tl">
                    <a:srgbClr val="C0C0C0"/>
                  </a:outerShdw>
                </a:effectLst>
              </a:rPr>
              <a:t>It is a valuable investigation in the following neurosurgical conditions:</a:t>
            </a:r>
          </a:p>
          <a:p>
            <a:pPr>
              <a:lnSpc>
                <a:spcPct val="70000"/>
              </a:lnSpc>
              <a:defRPr/>
            </a:pPr>
            <a:r>
              <a:rPr lang="en-US" sz="2400" b="1" dirty="0">
                <a:solidFill>
                  <a:srgbClr val="FF3300"/>
                </a:solidFill>
                <a:effectLst>
                  <a:outerShdw blurRad="38100" dist="38100" dir="2700000" algn="tl">
                    <a:srgbClr val="C0C0C0"/>
                  </a:outerShdw>
                </a:effectLst>
              </a:rPr>
              <a:t>Intracranial </a:t>
            </a:r>
            <a:r>
              <a:rPr lang="en-US" sz="2400" b="1" dirty="0" err="1">
                <a:solidFill>
                  <a:srgbClr val="FF3300"/>
                </a:solidFill>
                <a:effectLst>
                  <a:outerShdw blurRad="38100" dist="38100" dir="2700000" algn="tl">
                    <a:srgbClr val="C0C0C0"/>
                  </a:outerShdw>
                </a:effectLst>
              </a:rPr>
              <a:t>tumours</a:t>
            </a:r>
            <a:r>
              <a:rPr lang="en-US" sz="2400" b="1" dirty="0">
                <a:solidFill>
                  <a:srgbClr val="0000FF"/>
                </a:solidFill>
                <a:effectLst>
                  <a:outerShdw blurRad="38100" dist="38100" dir="2700000" algn="tl">
                    <a:srgbClr val="C0C0C0"/>
                  </a:outerShdw>
                </a:effectLst>
              </a:rPr>
              <a:t> </a:t>
            </a:r>
            <a:r>
              <a:rPr lang="en-US" sz="2400" dirty="0">
                <a:solidFill>
                  <a:srgbClr val="0000FF"/>
                </a:solidFill>
                <a:effectLst>
                  <a:outerShdw blurRad="38100" dist="38100" dir="2700000" algn="tl">
                    <a:srgbClr val="C0C0C0"/>
                  </a:outerShdw>
                </a:effectLst>
              </a:rPr>
              <a:t>— </a:t>
            </a:r>
            <a:r>
              <a:rPr lang="en-US" sz="2400" dirty="0" err="1">
                <a:solidFill>
                  <a:srgbClr val="0000FF"/>
                </a:solidFill>
                <a:effectLst>
                  <a:outerShdw blurRad="38100" dist="38100" dir="2700000" algn="tl">
                    <a:srgbClr val="C0C0C0"/>
                  </a:outerShdw>
                </a:effectLst>
              </a:rPr>
              <a:t>meningioma</a:t>
            </a:r>
            <a:r>
              <a:rPr lang="en-US" sz="2400" dirty="0">
                <a:solidFill>
                  <a:srgbClr val="0000FF"/>
                </a:solidFill>
                <a:effectLst>
                  <a:outerShdw blurRad="38100" dist="38100" dir="2700000" algn="tl">
                    <a:srgbClr val="C0C0C0"/>
                  </a:outerShdw>
                </a:effectLst>
              </a:rPr>
              <a:t>, acoustic </a:t>
            </a:r>
            <a:r>
              <a:rPr lang="en-US" sz="2400" dirty="0" err="1">
                <a:solidFill>
                  <a:srgbClr val="0000FF"/>
                </a:solidFill>
                <a:effectLst>
                  <a:outerShdw blurRad="38100" dist="38100" dir="2700000" algn="tl">
                    <a:srgbClr val="C0C0C0"/>
                  </a:outerShdw>
                </a:effectLst>
              </a:rPr>
              <a:t>neuromas</a:t>
            </a:r>
            <a:r>
              <a:rPr lang="en-US" sz="2400" dirty="0">
                <a:solidFill>
                  <a:srgbClr val="0000FF"/>
                </a:solidFill>
                <a:effectLst>
                  <a:outerShdw blurRad="38100" dist="38100" dir="2700000" algn="tl">
                    <a:srgbClr val="C0C0C0"/>
                  </a:outerShdw>
                </a:effectLst>
              </a:rPr>
              <a:t>, pituitary </a:t>
            </a:r>
            <a:r>
              <a:rPr lang="en-US" sz="2400" dirty="0" err="1">
                <a:solidFill>
                  <a:srgbClr val="0000FF"/>
                </a:solidFill>
                <a:effectLst>
                  <a:outerShdw blurRad="38100" dist="38100" dir="2700000" algn="tl">
                    <a:srgbClr val="C0C0C0"/>
                  </a:outerShdw>
                </a:effectLst>
              </a:rPr>
              <a:t>tumours</a:t>
            </a:r>
            <a:r>
              <a:rPr lang="en-US" sz="2400" dirty="0">
                <a:solidFill>
                  <a:srgbClr val="0000FF"/>
                </a:solidFill>
                <a:effectLst>
                  <a:outerShdw blurRad="38100" dist="38100" dir="2700000" algn="tl">
                    <a:srgbClr val="C0C0C0"/>
                  </a:outerShdw>
                </a:effectLst>
              </a:rPr>
              <a:t>, skull base </a:t>
            </a:r>
            <a:r>
              <a:rPr lang="en-US" sz="2400" dirty="0" err="1">
                <a:solidFill>
                  <a:srgbClr val="0000FF"/>
                </a:solidFill>
                <a:effectLst>
                  <a:outerShdw blurRad="38100" dist="38100" dir="2700000" algn="tl">
                    <a:srgbClr val="C0C0C0"/>
                  </a:outerShdw>
                </a:effectLst>
              </a:rPr>
              <a:t>tumours</a:t>
            </a:r>
            <a:r>
              <a:rPr lang="en-US" sz="2400" dirty="0">
                <a:solidFill>
                  <a:srgbClr val="0000FF"/>
                </a:solidFill>
                <a:effectLst>
                  <a:outerShdw blurRad="38100" dist="38100" dir="2700000" algn="tl">
                    <a:srgbClr val="C0C0C0"/>
                  </a:outerShdw>
                </a:effectLst>
              </a:rPr>
              <a:t>, metastases, lymphoma, </a:t>
            </a:r>
            <a:r>
              <a:rPr lang="en-US" sz="2400" dirty="0" err="1">
                <a:solidFill>
                  <a:srgbClr val="0000FF"/>
                </a:solidFill>
                <a:effectLst>
                  <a:outerShdw blurRad="38100" dist="38100" dir="2700000" algn="tl">
                    <a:srgbClr val="C0C0C0"/>
                  </a:outerShdw>
                </a:effectLst>
              </a:rPr>
              <a:t>meningeal</a:t>
            </a:r>
            <a:r>
              <a:rPr lang="en-US" sz="2400" dirty="0">
                <a:solidFill>
                  <a:srgbClr val="0000FF"/>
                </a:solidFill>
                <a:effectLst>
                  <a:outerShdw blurRad="38100" dist="38100" dir="2700000" algn="tl">
                    <a:srgbClr val="C0C0C0"/>
                  </a:outerShdw>
                </a:effectLst>
              </a:rPr>
              <a:t> infiltration, </a:t>
            </a:r>
            <a:r>
              <a:rPr lang="en-US" sz="2400" dirty="0" err="1">
                <a:solidFill>
                  <a:srgbClr val="0000FF"/>
                </a:solidFill>
                <a:effectLst>
                  <a:outerShdw blurRad="38100" dist="38100" dir="2700000" algn="tl">
                    <a:srgbClr val="C0C0C0"/>
                  </a:outerShdw>
                </a:effectLst>
              </a:rPr>
              <a:t>glioma</a:t>
            </a:r>
            <a:endParaRPr lang="en-US" sz="2400" dirty="0">
              <a:solidFill>
                <a:srgbClr val="0000FF"/>
              </a:solidFill>
              <a:effectLst>
                <a:outerShdw blurRad="38100" dist="38100" dir="2700000" algn="tl">
                  <a:srgbClr val="C0C0C0"/>
                </a:outerShdw>
              </a:effectLst>
            </a:endParaRPr>
          </a:p>
          <a:p>
            <a:pPr>
              <a:lnSpc>
                <a:spcPct val="70000"/>
              </a:lnSpc>
              <a:defRPr/>
            </a:pPr>
            <a:r>
              <a:rPr lang="en-US" sz="2400" b="1" dirty="0">
                <a:solidFill>
                  <a:srgbClr val="FF3300"/>
                </a:solidFill>
                <a:effectLst>
                  <a:outerShdw blurRad="38100" dist="38100" dir="2700000" algn="tl">
                    <a:srgbClr val="C0C0C0"/>
                  </a:outerShdw>
                </a:effectLst>
              </a:rPr>
              <a:t>CNS infection</a:t>
            </a:r>
            <a:r>
              <a:rPr lang="en-US" sz="2400" b="1" dirty="0">
                <a:solidFill>
                  <a:srgbClr val="0000FF"/>
                </a:solidFill>
                <a:effectLst>
                  <a:outerShdw blurRad="38100" dist="38100" dir="2700000" algn="tl">
                    <a:srgbClr val="C0C0C0"/>
                  </a:outerShdw>
                </a:effectLst>
              </a:rPr>
              <a:t> — </a:t>
            </a:r>
            <a:r>
              <a:rPr lang="en-US" sz="2400" dirty="0">
                <a:solidFill>
                  <a:srgbClr val="0000FF"/>
                </a:solidFill>
                <a:effectLst>
                  <a:outerShdw blurRad="38100" dist="38100" dir="2700000" algn="tl">
                    <a:srgbClr val="C0C0C0"/>
                  </a:outerShdw>
                </a:effectLst>
              </a:rPr>
              <a:t>cerebral abscess, herpes simplex encephalitis</a:t>
            </a:r>
          </a:p>
          <a:p>
            <a:pPr>
              <a:lnSpc>
                <a:spcPct val="70000"/>
              </a:lnSpc>
              <a:defRPr/>
            </a:pPr>
            <a:r>
              <a:rPr lang="en-US" sz="2400" b="1" dirty="0" err="1">
                <a:solidFill>
                  <a:srgbClr val="FF3300"/>
                </a:solidFill>
                <a:effectLst>
                  <a:outerShdw blurRad="38100" dist="38100" dir="2700000" algn="tl">
                    <a:srgbClr val="C0C0C0"/>
                  </a:outerShdw>
                </a:effectLst>
              </a:rPr>
              <a:t>Arteriovenous</a:t>
            </a:r>
            <a:r>
              <a:rPr lang="en-US" sz="2400" b="1" dirty="0">
                <a:solidFill>
                  <a:srgbClr val="FF3300"/>
                </a:solidFill>
                <a:effectLst>
                  <a:outerShdw blurRad="38100" dist="38100" dir="2700000" algn="tl">
                    <a:srgbClr val="C0C0C0"/>
                  </a:outerShdw>
                </a:effectLst>
              </a:rPr>
              <a:t> malformations</a:t>
            </a:r>
          </a:p>
          <a:p>
            <a:pPr>
              <a:lnSpc>
                <a:spcPct val="70000"/>
              </a:lnSpc>
              <a:defRPr/>
            </a:pPr>
            <a:r>
              <a:rPr lang="en-US" sz="2400" b="1" dirty="0">
                <a:solidFill>
                  <a:srgbClr val="FF3300"/>
                </a:solidFill>
                <a:effectLst>
                  <a:outerShdw blurRad="38100" dist="38100" dir="2700000" algn="tl">
                    <a:srgbClr val="C0C0C0"/>
                  </a:outerShdw>
                </a:effectLst>
              </a:rPr>
              <a:t>Venous sinus thrombosis</a:t>
            </a:r>
          </a:p>
          <a:p>
            <a:pPr>
              <a:lnSpc>
                <a:spcPct val="70000"/>
              </a:lnSpc>
              <a:defRPr/>
            </a:pPr>
            <a:r>
              <a:rPr lang="en-US" sz="2400" b="1" dirty="0" err="1">
                <a:solidFill>
                  <a:srgbClr val="FF3300"/>
                </a:solidFill>
                <a:effectLst>
                  <a:outerShdw blurRad="38100" dist="38100" dir="2700000" algn="tl">
                    <a:srgbClr val="C0C0C0"/>
                  </a:outerShdw>
                </a:effectLst>
              </a:rPr>
              <a:t>Craniospinal</a:t>
            </a:r>
            <a:r>
              <a:rPr lang="en-US" sz="2400" b="1" dirty="0">
                <a:solidFill>
                  <a:srgbClr val="FF3300"/>
                </a:solidFill>
                <a:effectLst>
                  <a:outerShdw blurRad="38100" dist="38100" dir="2700000" algn="tl">
                    <a:srgbClr val="C0C0C0"/>
                  </a:outerShdw>
                </a:effectLst>
              </a:rPr>
              <a:t> abnormalities</a:t>
            </a:r>
            <a:r>
              <a:rPr lang="en-US" sz="2400" b="1" dirty="0">
                <a:solidFill>
                  <a:srgbClr val="0000FF"/>
                </a:solidFill>
                <a:effectLst>
                  <a:outerShdw blurRad="38100" dist="38100" dir="2700000" algn="tl">
                    <a:srgbClr val="C0C0C0"/>
                  </a:outerShdw>
                </a:effectLst>
              </a:rPr>
              <a:t> </a:t>
            </a:r>
            <a:r>
              <a:rPr lang="en-US" sz="2400" dirty="0">
                <a:solidFill>
                  <a:srgbClr val="0000FF"/>
                </a:solidFill>
                <a:effectLst>
                  <a:outerShdw blurRad="38100" dist="38100" dir="2700000" algn="tl">
                    <a:srgbClr val="C0C0C0"/>
                  </a:outerShdw>
                </a:effectLst>
              </a:rPr>
              <a:t>such as the </a:t>
            </a:r>
            <a:r>
              <a:rPr lang="en-US" sz="2400" dirty="0" err="1">
                <a:solidFill>
                  <a:srgbClr val="0000FF"/>
                </a:solidFill>
                <a:effectLst>
                  <a:outerShdw blurRad="38100" dist="38100" dir="2700000" algn="tl">
                    <a:srgbClr val="C0C0C0"/>
                  </a:outerShdw>
                </a:effectLst>
              </a:rPr>
              <a:t>Chiari</a:t>
            </a:r>
            <a:r>
              <a:rPr lang="en-US" sz="2400" dirty="0">
                <a:solidFill>
                  <a:srgbClr val="0000FF"/>
                </a:solidFill>
                <a:effectLst>
                  <a:outerShdw blurRad="38100" dist="38100" dir="2700000" algn="tl">
                    <a:srgbClr val="C0C0C0"/>
                  </a:outerShdw>
                </a:effectLst>
              </a:rPr>
              <a:t> malformation</a:t>
            </a:r>
          </a:p>
          <a:p>
            <a:pPr>
              <a:lnSpc>
                <a:spcPct val="70000"/>
              </a:lnSpc>
              <a:defRPr/>
            </a:pPr>
            <a:r>
              <a:rPr lang="en-US" sz="2400" b="1" dirty="0" err="1">
                <a:solidFill>
                  <a:srgbClr val="FF3300"/>
                </a:solidFill>
                <a:effectLst>
                  <a:outerShdw blurRad="38100" dist="38100" dir="2700000" algn="tl">
                    <a:srgbClr val="C0C0C0"/>
                  </a:outerShdw>
                </a:effectLst>
              </a:rPr>
              <a:t>Syringomyelia</a:t>
            </a:r>
            <a:endParaRPr lang="en-US" sz="2400" b="1" dirty="0">
              <a:solidFill>
                <a:srgbClr val="FF3300"/>
              </a:solidFill>
              <a:effectLst>
                <a:outerShdw blurRad="38100" dist="38100" dir="2700000" algn="tl">
                  <a:srgbClr val="C0C0C0"/>
                </a:outerShdw>
              </a:effectLst>
            </a:endParaRPr>
          </a:p>
          <a:p>
            <a:pPr>
              <a:lnSpc>
                <a:spcPct val="70000"/>
              </a:lnSpc>
              <a:defRPr/>
            </a:pPr>
            <a:r>
              <a:rPr lang="en-US" sz="2400" b="1" dirty="0" err="1">
                <a:solidFill>
                  <a:srgbClr val="FF3300"/>
                </a:solidFill>
                <a:effectLst>
                  <a:outerShdw blurRad="38100" dist="38100" dir="2700000" algn="tl">
                    <a:srgbClr val="C0C0C0"/>
                  </a:outerShdw>
                </a:effectLst>
              </a:rPr>
              <a:t>Hippocampal</a:t>
            </a:r>
            <a:r>
              <a:rPr lang="en-US" sz="2400" b="1" dirty="0">
                <a:solidFill>
                  <a:srgbClr val="FF3300"/>
                </a:solidFill>
                <a:effectLst>
                  <a:outerShdw blurRad="38100" dist="38100" dir="2700000" algn="tl">
                    <a:srgbClr val="C0C0C0"/>
                  </a:outerShdw>
                </a:effectLst>
              </a:rPr>
              <a:t> or </a:t>
            </a:r>
            <a:r>
              <a:rPr lang="en-US" sz="2400" b="1" dirty="0" err="1">
                <a:solidFill>
                  <a:srgbClr val="FF3300"/>
                </a:solidFill>
                <a:effectLst>
                  <a:outerShdw blurRad="38100" dist="38100" dir="2700000" algn="tl">
                    <a:srgbClr val="C0C0C0"/>
                  </a:outerShdw>
                </a:effectLst>
              </a:rPr>
              <a:t>mesial</a:t>
            </a:r>
            <a:r>
              <a:rPr lang="en-US" sz="2400" b="1" dirty="0">
                <a:solidFill>
                  <a:srgbClr val="FF3300"/>
                </a:solidFill>
                <a:effectLst>
                  <a:outerShdw blurRad="38100" dist="38100" dir="2700000" algn="tl">
                    <a:srgbClr val="C0C0C0"/>
                  </a:outerShdw>
                </a:effectLst>
              </a:rPr>
              <a:t> sclerosis</a:t>
            </a:r>
          </a:p>
          <a:p>
            <a:pPr>
              <a:lnSpc>
                <a:spcPct val="70000"/>
              </a:lnSpc>
              <a:defRPr/>
            </a:pPr>
            <a:r>
              <a:rPr lang="en-US" sz="2400" b="1" dirty="0">
                <a:solidFill>
                  <a:srgbClr val="FF3300"/>
                </a:solidFill>
                <a:effectLst>
                  <a:outerShdw blurRad="38100" dist="38100" dir="2700000" algn="tl">
                    <a:srgbClr val="C0C0C0"/>
                  </a:outerShdw>
                </a:effectLst>
              </a:rPr>
              <a:t>Spinal </a:t>
            </a:r>
            <a:r>
              <a:rPr lang="en-US" sz="2400" b="1" dirty="0" err="1">
                <a:solidFill>
                  <a:srgbClr val="FF3300"/>
                </a:solidFill>
                <a:effectLst>
                  <a:outerShdw blurRad="38100" dist="38100" dir="2700000" algn="tl">
                    <a:srgbClr val="C0C0C0"/>
                  </a:outerShdw>
                </a:effectLst>
              </a:rPr>
              <a:t>tumours</a:t>
            </a:r>
            <a:endParaRPr lang="en-US" sz="2400" b="1" dirty="0">
              <a:solidFill>
                <a:srgbClr val="FF3300"/>
              </a:solidFill>
              <a:effectLst>
                <a:outerShdw blurRad="38100" dist="38100" dir="2700000" algn="tl">
                  <a:srgbClr val="C0C0C0"/>
                </a:outerShdw>
              </a:effectLst>
            </a:endParaRPr>
          </a:p>
          <a:p>
            <a:pPr>
              <a:lnSpc>
                <a:spcPct val="70000"/>
              </a:lnSpc>
              <a:defRPr/>
            </a:pPr>
            <a:r>
              <a:rPr lang="en-US" sz="2400" b="1" dirty="0">
                <a:solidFill>
                  <a:srgbClr val="FF3300"/>
                </a:solidFill>
                <a:effectLst>
                  <a:outerShdw blurRad="38100" dist="38100" dir="2700000" algn="tl">
                    <a:srgbClr val="C0C0C0"/>
                  </a:outerShdw>
                </a:effectLst>
              </a:rPr>
              <a:t>Lumbar disc </a:t>
            </a:r>
            <a:r>
              <a:rPr lang="en-US" sz="2400" b="1" dirty="0" err="1">
                <a:solidFill>
                  <a:srgbClr val="FF3300"/>
                </a:solidFill>
                <a:effectLst>
                  <a:outerShdw blurRad="38100" dist="38100" dir="2700000" algn="tl">
                    <a:srgbClr val="C0C0C0"/>
                  </a:outerShdw>
                </a:effectLst>
              </a:rPr>
              <a:t>prolapse</a:t>
            </a:r>
            <a:r>
              <a:rPr lang="en-US" sz="2400" b="1" dirty="0">
                <a:solidFill>
                  <a:srgbClr val="FF3300"/>
                </a:solidFill>
                <a:effectLst>
                  <a:outerShdw blurRad="38100" dist="38100" dir="2700000" algn="tl">
                    <a:srgbClr val="C0C0C0"/>
                  </a:outerShdw>
                </a:effectLst>
              </a:rPr>
              <a:t>, lumbar canal </a:t>
            </a:r>
            <a:r>
              <a:rPr lang="en-US" sz="2400" b="1" dirty="0" err="1">
                <a:solidFill>
                  <a:srgbClr val="FF3300"/>
                </a:solidFill>
                <a:effectLst>
                  <a:outerShdw blurRad="38100" dist="38100" dir="2700000" algn="tl">
                    <a:srgbClr val="C0C0C0"/>
                  </a:outerShdw>
                </a:effectLst>
              </a:rPr>
              <a:t>stenosis</a:t>
            </a:r>
            <a:endParaRPr lang="en-US" sz="2400" b="1" dirty="0">
              <a:solidFill>
                <a:srgbClr val="FF3300"/>
              </a:solidFill>
              <a:effectLst>
                <a:outerShdw blurRad="38100" dist="38100" dir="2700000" algn="tl">
                  <a:srgbClr val="C0C0C0"/>
                </a:outerShdw>
              </a:effectLst>
            </a:endParaRPr>
          </a:p>
          <a:p>
            <a:pPr>
              <a:lnSpc>
                <a:spcPct val="70000"/>
              </a:lnSpc>
              <a:defRPr/>
            </a:pPr>
            <a:r>
              <a:rPr lang="en-US" sz="2400" b="1" dirty="0">
                <a:solidFill>
                  <a:srgbClr val="FF3300"/>
                </a:solidFill>
                <a:effectLst>
                  <a:outerShdw blurRad="38100" dist="38100" dir="2700000" algn="tl">
                    <a:srgbClr val="C0C0C0"/>
                  </a:outerShdw>
                </a:effectLst>
              </a:rPr>
              <a:t>Cervical cord compression</a:t>
            </a:r>
            <a:r>
              <a:rPr lang="en-US" sz="2400" b="1" dirty="0">
                <a:solidFill>
                  <a:srgbClr val="0000FF"/>
                </a:solidFill>
                <a:effectLst>
                  <a:outerShdw blurRad="38100" dist="38100" dir="2700000" algn="tl">
                    <a:srgbClr val="C0C0C0"/>
                  </a:outerShdw>
                </a:effectLst>
              </a:rPr>
              <a:t> </a:t>
            </a:r>
            <a:r>
              <a:rPr lang="en-US" sz="2400" dirty="0">
                <a:solidFill>
                  <a:srgbClr val="0000FF"/>
                </a:solidFill>
                <a:effectLst>
                  <a:outerShdw blurRad="38100" dist="38100" dir="2700000" algn="tl">
                    <a:srgbClr val="C0C0C0"/>
                  </a:outerShdw>
                </a:effectLst>
              </a:rPr>
              <a:t>— cervical </a:t>
            </a:r>
            <a:r>
              <a:rPr lang="en-US" sz="2400" dirty="0" err="1">
                <a:solidFill>
                  <a:srgbClr val="0000FF"/>
                </a:solidFill>
                <a:effectLst>
                  <a:outerShdw blurRad="38100" dist="38100" dir="2700000" algn="tl">
                    <a:srgbClr val="C0C0C0"/>
                  </a:outerShdw>
                </a:effectLst>
              </a:rPr>
              <a:t>myelopathy</a:t>
            </a:r>
            <a:r>
              <a:rPr lang="en-US" sz="2400" dirty="0">
                <a:solidFill>
                  <a:srgbClr val="0000FF"/>
                </a:solidFill>
                <a:effectLst>
                  <a:outerShdw blurRad="38100" dist="38100" dir="2700000" algn="tl">
                    <a:srgbClr val="C0C0C0"/>
                  </a:outerShdw>
                </a:effectLst>
              </a:rPr>
              <a:t>, cervical central disc </a:t>
            </a:r>
            <a:r>
              <a:rPr lang="en-US" sz="2400" dirty="0" err="1">
                <a:solidFill>
                  <a:srgbClr val="0000FF"/>
                </a:solidFill>
                <a:effectLst>
                  <a:outerShdw blurRad="38100" dist="38100" dir="2700000" algn="tl">
                    <a:srgbClr val="C0C0C0"/>
                  </a:outerShdw>
                </a:effectLst>
              </a:rPr>
              <a:t>prolapse</a:t>
            </a:r>
            <a:endParaRPr lang="en-US" sz="2400" dirty="0">
              <a:solidFill>
                <a:srgbClr val="0000FF"/>
              </a:solidFill>
              <a:effectLst>
                <a:outerShdw blurRad="38100" dist="38100" dir="2700000" algn="tl">
                  <a:srgbClr val="C0C0C0"/>
                </a:outerShdw>
              </a:effectLst>
            </a:endParaRPr>
          </a:p>
          <a:p>
            <a:pPr>
              <a:lnSpc>
                <a:spcPct val="70000"/>
              </a:lnSpc>
              <a:defRPr/>
            </a:pPr>
            <a:r>
              <a:rPr lang="en-US" sz="2400" b="1" dirty="0">
                <a:solidFill>
                  <a:srgbClr val="FF3300"/>
                </a:solidFill>
                <a:effectLst>
                  <a:outerShdw blurRad="38100" dist="38100" dir="2700000" algn="tl">
                    <a:srgbClr val="C0C0C0"/>
                  </a:outerShdw>
                </a:effectLst>
              </a:rPr>
              <a:t>Cervical disc </a:t>
            </a:r>
            <a:r>
              <a:rPr lang="en-US" sz="2400" b="1" dirty="0" err="1">
                <a:solidFill>
                  <a:srgbClr val="FF3300"/>
                </a:solidFill>
                <a:effectLst>
                  <a:outerShdw blurRad="38100" dist="38100" dir="2700000" algn="tl">
                    <a:srgbClr val="C0C0C0"/>
                  </a:outerShdw>
                </a:effectLst>
              </a:rPr>
              <a:t>prolapse</a:t>
            </a:r>
            <a:endParaRPr lang="en-US" sz="2400" b="1" dirty="0">
              <a:solidFill>
                <a:srgbClr val="FF3300"/>
              </a:solidFill>
              <a:effectLst>
                <a:outerShdw blurRad="38100" dist="38100" dir="2700000" algn="tl">
                  <a:srgbClr val="C0C0C0"/>
                </a:outerShdw>
              </a:effectLst>
            </a:endParaRPr>
          </a:p>
          <a:p>
            <a:pPr>
              <a:lnSpc>
                <a:spcPct val="70000"/>
              </a:lnSpc>
              <a:defRPr/>
            </a:pPr>
            <a:r>
              <a:rPr lang="en-US" sz="2400" b="1" dirty="0">
                <a:solidFill>
                  <a:srgbClr val="FF3300"/>
                </a:solidFill>
                <a:effectLst>
                  <a:outerShdw blurRad="38100" dist="38100" dir="2700000" algn="tl">
                    <a:srgbClr val="C0C0C0"/>
                  </a:outerShdw>
                </a:effectLst>
              </a:rPr>
              <a:t>Thoracic disc </a:t>
            </a:r>
            <a:r>
              <a:rPr lang="en-US" sz="2400" b="1" dirty="0" err="1">
                <a:solidFill>
                  <a:srgbClr val="FF3300"/>
                </a:solidFill>
                <a:effectLst>
                  <a:outerShdw blurRad="38100" dist="38100" dir="2700000" algn="tl">
                    <a:srgbClr val="C0C0C0"/>
                  </a:outerShdw>
                </a:effectLst>
              </a:rPr>
              <a:t>prolapse</a:t>
            </a:r>
            <a:endParaRPr lang="ru-RU" sz="2400" b="1" dirty="0">
              <a:solidFill>
                <a:srgbClr val="FF3300"/>
              </a:solidFill>
              <a:effectLst>
                <a:outerShdw blurRad="38100" dist="38100" dir="2700000" algn="tl">
                  <a:srgbClr val="C0C0C0"/>
                </a:outerShdw>
              </a:effectLst>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52400" y="1219200"/>
            <a:ext cx="3886200" cy="9906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NORMAL MRI</a:t>
            </a: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0115" name="Picture 3"/>
          <p:cNvPicPr>
            <a:picLocks noChangeAspect="1" noChangeArrowheads="1"/>
          </p:cNvPicPr>
          <p:nvPr/>
        </p:nvPicPr>
        <p:blipFill>
          <a:blip r:embed="rId2" cstate="print"/>
          <a:srcRect/>
          <a:stretch>
            <a:fillRect/>
          </a:stretch>
        </p:blipFill>
        <p:spPr bwMode="auto">
          <a:xfrm>
            <a:off x="0" y="3103563"/>
            <a:ext cx="4227513" cy="3754437"/>
          </a:xfrm>
          <a:prstGeom prst="rect">
            <a:avLst/>
          </a:prstGeom>
          <a:noFill/>
          <a:ln w="9525">
            <a:noFill/>
            <a:miter lim="800000"/>
            <a:headEnd/>
            <a:tailEnd/>
          </a:ln>
        </p:spPr>
      </p:pic>
      <p:pic>
        <p:nvPicPr>
          <p:cNvPr id="90116" name="Picture 4"/>
          <p:cNvPicPr>
            <a:picLocks noChangeAspect="1" noChangeArrowheads="1"/>
          </p:cNvPicPr>
          <p:nvPr/>
        </p:nvPicPr>
        <p:blipFill>
          <a:blip r:embed="rId3" cstate="print"/>
          <a:srcRect/>
          <a:stretch>
            <a:fillRect/>
          </a:stretch>
        </p:blipFill>
        <p:spPr bwMode="auto">
          <a:xfrm>
            <a:off x="4051300" y="457200"/>
            <a:ext cx="5092700" cy="60960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1138" name="Picture 5"/>
          <p:cNvPicPr>
            <a:picLocks noChangeAspect="1" noChangeArrowheads="1"/>
          </p:cNvPicPr>
          <p:nvPr/>
        </p:nvPicPr>
        <p:blipFill>
          <a:blip r:embed="rId2" cstate="print"/>
          <a:srcRect/>
          <a:stretch>
            <a:fillRect/>
          </a:stretch>
        </p:blipFill>
        <p:spPr bwMode="auto">
          <a:xfrm>
            <a:off x="838200" y="-11113"/>
            <a:ext cx="7467600" cy="6869113"/>
          </a:xfrm>
          <a:prstGeom prst="rect">
            <a:avLst/>
          </a:prstGeom>
          <a:noFill/>
          <a:ln w="9525">
            <a:noFill/>
            <a:miter lim="800000"/>
            <a:headEnd/>
            <a:tailEnd/>
          </a:ln>
        </p:spPr>
      </p:pic>
      <p:sp>
        <p:nvSpPr>
          <p:cNvPr id="96258" name="Rectangle 2"/>
          <p:cNvSpPr>
            <a:spLocks noGrp="1" noChangeArrowheads="1"/>
          </p:cNvSpPr>
          <p:nvPr>
            <p:ph type="title"/>
          </p:nvPr>
        </p:nvSpPr>
        <p:spPr>
          <a:xfrm>
            <a:off x="0" y="0"/>
            <a:ext cx="9144000" cy="715963"/>
          </a:xfrm>
        </p:spPr>
        <p:txBody>
          <a:bodyPr/>
          <a:lstStyle/>
          <a:p>
            <a:pPr eaLnBrk="1" hangingPunct="1">
              <a:defRPr/>
            </a:pPr>
            <a:r>
              <a:rPr lang="ru-RU" sz="3200" b="1" i="1">
                <a:solidFill>
                  <a:srgbClr val="FF0000"/>
                </a:solidFill>
                <a:effectLst>
                  <a:outerShdw blurRad="38100" dist="38100" dir="2700000" algn="tl">
                    <a:srgbClr val="FFFFFF"/>
                  </a:outerShdw>
                </a:effectLst>
              </a:rPr>
              <a:t>MRI of the brain (intracerebral hematoma)</a:t>
            </a:r>
            <a:r>
              <a:rPr lang="ru-RU"/>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Picture 2" descr="ws_4006"/>
          <p:cNvPicPr>
            <a:picLocks noChangeAspect="1" noChangeArrowheads="1"/>
          </p:cNvPicPr>
          <p:nvPr/>
        </p:nvPicPr>
        <p:blipFill>
          <a:blip r:embed="rId2" cstate="print"/>
          <a:srcRect/>
          <a:stretch>
            <a:fillRect/>
          </a:stretch>
        </p:blipFill>
        <p:spPr bwMode="auto">
          <a:xfrm>
            <a:off x="-76200" y="28414"/>
            <a:ext cx="9144000" cy="6858000"/>
          </a:xfrm>
          <a:prstGeom prst="rect">
            <a:avLst/>
          </a:prstGeom>
          <a:noFill/>
          <a:ln w="9525">
            <a:noFill/>
            <a:miter lim="800000"/>
            <a:headEnd/>
            <a:tailEnd/>
          </a:ln>
        </p:spPr>
      </p:pic>
      <p:sp>
        <p:nvSpPr>
          <p:cNvPr id="96258" name="Rectangle 2"/>
          <p:cNvSpPr>
            <a:spLocks noChangeArrowheads="1"/>
          </p:cNvSpPr>
          <p:nvPr/>
        </p:nvSpPr>
        <p:spPr bwMode="auto">
          <a:xfrm>
            <a:off x="5791200" y="457200"/>
            <a:ext cx="3352800" cy="715963"/>
          </a:xfrm>
          <a:prstGeom prst="rect">
            <a:avLst/>
          </a:prstGeom>
          <a:noFill/>
          <a:ln w="9525">
            <a:noFill/>
            <a:miter lim="800000"/>
            <a:headEnd/>
            <a:tailEnd/>
          </a:ln>
        </p:spPr>
        <p:txBody>
          <a:bodyPr anchor="ctr"/>
          <a:lstStyle/>
          <a:p>
            <a:pPr algn="ctr">
              <a:defRPr/>
            </a:pPr>
            <a:r>
              <a:rPr lang="en-US" sz="2800" b="1" i="1">
                <a:solidFill>
                  <a:srgbClr val="FF0000"/>
                </a:solidFill>
                <a:effectLst>
                  <a:outerShdw blurRad="38100" dist="38100" dir="2700000" algn="tl">
                    <a:srgbClr val="000000"/>
                  </a:outerShdw>
                </a:effectLst>
              </a:rPr>
              <a:t>MRI-Myelography</a:t>
            </a:r>
            <a:endParaRPr lang="ru-RU" b="1" i="1">
              <a:solidFill>
                <a:srgbClr val="FF0000"/>
              </a:solidFill>
              <a:effectLst>
                <a:outerShdw blurRad="38100" dist="38100" dir="2700000" algn="tl">
                  <a:srgbClr val="000000"/>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trepanatio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3554" name="Rectangle 6"/>
          <p:cNvSpPr>
            <a:spLocks noChangeArrowheads="1"/>
          </p:cNvSpPr>
          <p:nvPr/>
        </p:nvSpPr>
        <p:spPr bwMode="auto">
          <a:xfrm>
            <a:off x="76200" y="198438"/>
            <a:ext cx="9067800" cy="1616075"/>
          </a:xfrm>
          <a:prstGeom prst="rect">
            <a:avLst/>
          </a:prstGeom>
          <a:noFill/>
          <a:ln w="9525">
            <a:noFill/>
            <a:miter lim="800000"/>
            <a:headEnd/>
            <a:tailEnd/>
          </a:ln>
        </p:spPr>
        <p:txBody>
          <a:bodyPr anchor="ctr">
            <a:spAutoFit/>
          </a:bodyPr>
          <a:lstStyle/>
          <a:p>
            <a:pPr eaLnBrk="0" hangingPunct="0"/>
            <a:r>
              <a:rPr lang="en-US" altLang="ru-RU" sz="2000" b="1" dirty="0">
                <a:solidFill>
                  <a:srgbClr val="FFC000"/>
                </a:solidFill>
              </a:rPr>
              <a:t>The word «trepan» (</a:t>
            </a:r>
            <a:r>
              <a:rPr lang="en-US" altLang="ru-RU" sz="2000" b="1" dirty="0" err="1">
                <a:solidFill>
                  <a:srgbClr val="FFC000"/>
                </a:solidFill>
              </a:rPr>
              <a:t>trypanon</a:t>
            </a:r>
            <a:r>
              <a:rPr lang="en-US" altLang="ru-RU" sz="2000" b="1" dirty="0">
                <a:solidFill>
                  <a:srgbClr val="FFC000"/>
                </a:solidFill>
              </a:rPr>
              <a:t>) - Greek in origin, it meant a special drill bit that were used to perforate the skull. Scalpel blade served as a strong scraper. In ancient times a wide variety of techniques were used - sawed square or right-angled plates, which are then taken out, drilled holes in a circle outlined by, or just the bone was cut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81000" y="0"/>
            <a:ext cx="8534400" cy="685800"/>
          </a:xfrm>
        </p:spPr>
        <p:txBody>
          <a:bodyPr/>
          <a:lstStyle/>
          <a:p>
            <a:pPr>
              <a:defRPr/>
            </a:pPr>
            <a:r>
              <a:rPr lang="ru-RU"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MR </a:t>
            </a:r>
            <a:r>
              <a:rPr lang="ru-RU" sz="40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angiography</a:t>
            </a:r>
            <a:r>
              <a:rPr lang="ru-RU"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40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axial</a:t>
            </a:r>
            <a:r>
              <a:rPr lang="ru-RU"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40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view</a:t>
            </a:r>
            <a:r>
              <a:rPr lang="ru-RU" sz="40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t>
            </a:r>
            <a:r>
              <a:rPr lang="ru-RU" sz="40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p>
        </p:txBody>
      </p:sp>
      <p:pic>
        <p:nvPicPr>
          <p:cNvPr id="93187" name="Picture 4"/>
          <p:cNvPicPr>
            <a:picLocks noChangeAspect="1" noChangeArrowheads="1"/>
          </p:cNvPicPr>
          <p:nvPr/>
        </p:nvPicPr>
        <p:blipFill>
          <a:blip r:embed="rId2" cstate="print"/>
          <a:srcRect/>
          <a:stretch>
            <a:fillRect/>
          </a:stretch>
        </p:blipFill>
        <p:spPr bwMode="auto">
          <a:xfrm>
            <a:off x="0" y="663575"/>
            <a:ext cx="9144000" cy="6194425"/>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4210" name="Picture 4"/>
          <p:cNvPicPr>
            <a:picLocks noChangeAspect="1" noChangeArrowheads="1"/>
          </p:cNvPicPr>
          <p:nvPr/>
        </p:nvPicPr>
        <p:blipFill>
          <a:blip r:embed="rId2" cstate="print"/>
          <a:srcRect/>
          <a:stretch>
            <a:fillRect/>
          </a:stretch>
        </p:blipFill>
        <p:spPr bwMode="auto">
          <a:xfrm>
            <a:off x="0" y="644525"/>
            <a:ext cx="9144000" cy="6213475"/>
          </a:xfrm>
          <a:prstGeom prst="rect">
            <a:avLst/>
          </a:prstGeom>
          <a:noFill/>
          <a:ln w="9525">
            <a:noFill/>
            <a:miter lim="800000"/>
            <a:headEnd/>
            <a:tailEnd/>
          </a:ln>
        </p:spPr>
      </p:pic>
      <p:sp>
        <p:nvSpPr>
          <p:cNvPr id="71685" name="Rectangle 5"/>
          <p:cNvSpPr>
            <a:spLocks noChangeArrowheads="1"/>
          </p:cNvSpPr>
          <p:nvPr/>
        </p:nvSpPr>
        <p:spPr bwMode="auto">
          <a:xfrm>
            <a:off x="152400" y="0"/>
            <a:ext cx="8915400" cy="685800"/>
          </a:xfrm>
          <a:prstGeom prst="rect">
            <a:avLst/>
          </a:prstGeom>
          <a:noFill/>
          <a:ln w="9525">
            <a:noFill/>
            <a:miter lim="800000"/>
            <a:headEnd/>
            <a:tailEnd/>
          </a:ln>
          <a:effectLst/>
        </p:spPr>
        <p:txBody>
          <a:bodyPr anchor="ctr"/>
          <a:lstStyle/>
          <a:p>
            <a:pPr algn="ctr">
              <a:defRPr/>
            </a:pP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MR </a:t>
            </a:r>
            <a:r>
              <a:rPr lang="ru-RU" sz="36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angiography</a:t>
            </a: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 (</a:t>
            </a:r>
            <a:r>
              <a:rPr lang="ru-RU" sz="36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coronary</a:t>
            </a: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 </a:t>
            </a:r>
            <a:r>
              <a:rPr lang="ru-RU" sz="36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view</a:t>
            </a: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mj-lt"/>
                <a:ea typeface="+mj-ea"/>
                <a:cs typeface="+mj-cs"/>
              </a:rPr>
              <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60" name="Rectangle 4"/>
          <p:cNvSpPr>
            <a:spLocks noGrp="1" noChangeArrowheads="1"/>
          </p:cNvSpPr>
          <p:nvPr>
            <p:ph type="title"/>
          </p:nvPr>
        </p:nvSpPr>
        <p:spPr>
          <a:xfrm>
            <a:off x="0" y="0"/>
            <a:ext cx="5791200" cy="762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b="1" i="1" dirty="0">
                <a:ln w="11430"/>
                <a:solidFill>
                  <a:srgbClr val="FF0000"/>
                </a:solidFill>
                <a:effectLst>
                  <a:outerShdw blurRad="50800" dist="39000" dir="5460000" algn="tl">
                    <a:srgbClr val="000000">
                      <a:alpha val="38000"/>
                    </a:srgbClr>
                  </a:outerShdw>
                </a:effectLst>
              </a:rPr>
              <a:t>3D CT </a:t>
            </a:r>
            <a:r>
              <a:rPr lang="ru-RU" b="1" i="1" dirty="0" err="1">
                <a:ln w="11430"/>
                <a:solidFill>
                  <a:srgbClr val="FF0000"/>
                </a:solidFill>
                <a:effectLst>
                  <a:outerShdw blurRad="50800" dist="39000" dir="5460000" algn="tl">
                    <a:srgbClr val="000000">
                      <a:alpha val="38000"/>
                    </a:srgbClr>
                  </a:outerShdw>
                </a:effectLst>
              </a:rPr>
              <a:t>Angiography</a:t>
            </a:r>
            <a:endParaRPr lang="ru-RU" b="1" i="1" dirty="0">
              <a:ln w="11430"/>
              <a:solidFill>
                <a:srgbClr val="FF0000"/>
              </a:solidFill>
              <a:effectLst>
                <a:outerShdw blurRad="50800" dist="39000" dir="5460000" algn="tl">
                  <a:srgbClr val="000000">
                    <a:alpha val="38000"/>
                  </a:srgbClr>
                </a:outerShdw>
              </a:effectLst>
            </a:endParaRPr>
          </a:p>
        </p:txBody>
      </p:sp>
      <p:pic>
        <p:nvPicPr>
          <p:cNvPr id="95235" name="Picture 6"/>
          <p:cNvPicPr>
            <a:picLocks noChangeAspect="1" noChangeArrowheads="1"/>
          </p:cNvPicPr>
          <p:nvPr/>
        </p:nvPicPr>
        <p:blipFill>
          <a:blip r:embed="rId2" cstate="print"/>
          <a:srcRect/>
          <a:stretch>
            <a:fillRect/>
          </a:stretch>
        </p:blipFill>
        <p:spPr bwMode="auto">
          <a:xfrm>
            <a:off x="6096000" y="0"/>
            <a:ext cx="3048000" cy="3810000"/>
          </a:xfrm>
          <a:prstGeom prst="rect">
            <a:avLst/>
          </a:prstGeom>
          <a:noFill/>
          <a:ln w="9525">
            <a:noFill/>
            <a:miter lim="800000"/>
            <a:headEnd/>
            <a:tailEnd/>
          </a:ln>
        </p:spPr>
      </p:pic>
      <p:pic>
        <p:nvPicPr>
          <p:cNvPr id="95236" name="Picture 5"/>
          <p:cNvPicPr>
            <a:picLocks noChangeAspect="1" noChangeArrowheads="1"/>
          </p:cNvPicPr>
          <p:nvPr/>
        </p:nvPicPr>
        <p:blipFill>
          <a:blip r:embed="rId3" cstate="print"/>
          <a:srcRect/>
          <a:stretch>
            <a:fillRect/>
          </a:stretch>
        </p:blipFill>
        <p:spPr bwMode="auto">
          <a:xfrm>
            <a:off x="0" y="1066800"/>
            <a:ext cx="6096000" cy="5065713"/>
          </a:xfrm>
          <a:prstGeom prst="rect">
            <a:avLst/>
          </a:prstGeom>
          <a:noFill/>
          <a:ln w="9525">
            <a:noFill/>
            <a:miter lim="800000"/>
            <a:headEnd/>
            <a:tailEnd/>
          </a:ln>
        </p:spPr>
      </p:pic>
      <p:pic>
        <p:nvPicPr>
          <p:cNvPr id="95237" name="Picture 7"/>
          <p:cNvPicPr>
            <a:picLocks noChangeAspect="1" noChangeArrowheads="1"/>
          </p:cNvPicPr>
          <p:nvPr/>
        </p:nvPicPr>
        <p:blipFill>
          <a:blip r:embed="rId4" cstate="print"/>
          <a:srcRect/>
          <a:stretch>
            <a:fillRect/>
          </a:stretch>
        </p:blipFill>
        <p:spPr bwMode="auto">
          <a:xfrm>
            <a:off x="6096000" y="4002088"/>
            <a:ext cx="3048000" cy="2554287"/>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6258" name="Picture 4"/>
          <p:cNvPicPr>
            <a:picLocks noChangeAspect="1" noChangeArrowheads="1"/>
          </p:cNvPicPr>
          <p:nvPr/>
        </p:nvPicPr>
        <p:blipFill>
          <a:blip r:embed="rId2" cstate="print"/>
          <a:srcRect/>
          <a:stretch>
            <a:fillRect/>
          </a:stretch>
        </p:blipFill>
        <p:spPr bwMode="auto">
          <a:xfrm>
            <a:off x="0" y="0"/>
            <a:ext cx="3887788" cy="4191000"/>
          </a:xfrm>
          <a:prstGeom prst="rect">
            <a:avLst/>
          </a:prstGeom>
          <a:noFill/>
          <a:ln w="9525">
            <a:noFill/>
            <a:miter lim="800000"/>
            <a:headEnd/>
            <a:tailEnd/>
          </a:ln>
        </p:spPr>
      </p:pic>
      <p:pic>
        <p:nvPicPr>
          <p:cNvPr id="96259" name="Picture 5"/>
          <p:cNvPicPr>
            <a:picLocks noChangeAspect="1" noChangeArrowheads="1"/>
          </p:cNvPicPr>
          <p:nvPr/>
        </p:nvPicPr>
        <p:blipFill>
          <a:blip r:embed="rId3" cstate="print"/>
          <a:srcRect/>
          <a:stretch>
            <a:fillRect/>
          </a:stretch>
        </p:blipFill>
        <p:spPr bwMode="auto">
          <a:xfrm>
            <a:off x="4572000" y="0"/>
            <a:ext cx="4572000" cy="4572000"/>
          </a:xfrm>
          <a:prstGeom prst="rect">
            <a:avLst/>
          </a:prstGeom>
          <a:noFill/>
          <a:ln w="9525">
            <a:noFill/>
            <a:miter lim="800000"/>
            <a:headEnd/>
            <a:tailEnd/>
          </a:ln>
        </p:spPr>
      </p:pic>
      <p:pic>
        <p:nvPicPr>
          <p:cNvPr id="96260" name="Picture 6"/>
          <p:cNvPicPr>
            <a:picLocks noChangeAspect="1" noChangeArrowheads="1"/>
          </p:cNvPicPr>
          <p:nvPr/>
        </p:nvPicPr>
        <p:blipFill>
          <a:blip r:embed="rId4" cstate="print"/>
          <a:srcRect/>
          <a:stretch>
            <a:fillRect/>
          </a:stretch>
        </p:blipFill>
        <p:spPr bwMode="auto">
          <a:xfrm>
            <a:off x="4572000" y="4122738"/>
            <a:ext cx="4572000" cy="2735262"/>
          </a:xfrm>
          <a:prstGeom prst="rect">
            <a:avLst/>
          </a:prstGeom>
          <a:noFill/>
          <a:ln w="9525">
            <a:noFill/>
            <a:miter lim="800000"/>
            <a:headEnd/>
            <a:tailEnd/>
          </a:ln>
        </p:spPr>
      </p:pic>
      <p:pic>
        <p:nvPicPr>
          <p:cNvPr id="96261" name="Picture 7"/>
          <p:cNvPicPr>
            <a:picLocks noChangeAspect="1" noChangeArrowheads="1"/>
          </p:cNvPicPr>
          <p:nvPr/>
        </p:nvPicPr>
        <p:blipFill>
          <a:blip r:embed="rId5" cstate="print"/>
          <a:srcRect/>
          <a:stretch>
            <a:fillRect/>
          </a:stretch>
        </p:blipFill>
        <p:spPr bwMode="auto">
          <a:xfrm>
            <a:off x="0" y="4106863"/>
            <a:ext cx="4572000" cy="2751137"/>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7282" name="Picture 4"/>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4208463" y="2133600"/>
            <a:ext cx="4935537" cy="4724400"/>
          </a:xfrm>
          <a:prstGeom prst="rect">
            <a:avLst/>
          </a:prstGeom>
          <a:noFill/>
          <a:ln w="9525">
            <a:noFill/>
            <a:miter lim="800000"/>
            <a:headEnd/>
            <a:tailEnd/>
          </a:ln>
        </p:spPr>
      </p:pic>
      <p:sp>
        <p:nvSpPr>
          <p:cNvPr id="93186" name="Rectangle 2"/>
          <p:cNvSpPr>
            <a:spLocks noGrp="1" noChangeArrowheads="1"/>
          </p:cNvSpPr>
          <p:nvPr>
            <p:ph type="title"/>
          </p:nvPr>
        </p:nvSpPr>
        <p:spPr>
          <a:xfrm>
            <a:off x="304800" y="76200"/>
            <a:ext cx="8382000" cy="6096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3200" b="1" i="1" dirty="0" err="1">
                <a:ln w="11430"/>
                <a:solidFill>
                  <a:srgbClr val="FF0000"/>
                </a:solidFill>
                <a:effectLst>
                  <a:outerShdw blurRad="50800" dist="39000" dir="5460000" algn="tl">
                    <a:srgbClr val="000000">
                      <a:alpha val="38000"/>
                    </a:srgbClr>
                  </a:outerShdw>
                </a:effectLst>
              </a:rPr>
              <a:t>Functional</a:t>
            </a:r>
            <a:r>
              <a:rPr lang="ru-RU" sz="3200" b="1" i="1" dirty="0">
                <a:ln w="11430"/>
                <a:solidFill>
                  <a:srgbClr val="FF0000"/>
                </a:solidFill>
                <a:effectLst>
                  <a:outerShdw blurRad="50800" dist="39000" dir="5460000" algn="tl">
                    <a:srgbClr val="000000">
                      <a:alpha val="38000"/>
                    </a:srgbClr>
                  </a:outerShdw>
                </a:effectLst>
              </a:rPr>
              <a:t> MRI </a:t>
            </a:r>
            <a:r>
              <a:rPr lang="ru-RU" sz="3200" b="1" i="1" dirty="0" err="1">
                <a:ln w="11430"/>
                <a:solidFill>
                  <a:srgbClr val="FF0000"/>
                </a:solidFill>
                <a:effectLst>
                  <a:outerShdw blurRad="50800" dist="39000" dir="5460000" algn="tl">
                    <a:srgbClr val="000000">
                      <a:alpha val="38000"/>
                    </a:srgbClr>
                  </a:outerShdw>
                </a:effectLst>
              </a:rPr>
              <a:t>of</a:t>
            </a:r>
            <a:r>
              <a:rPr lang="ru-RU" sz="3200" b="1" i="1" dirty="0">
                <a:ln w="11430"/>
                <a:solidFill>
                  <a:srgbClr val="FF0000"/>
                </a:solidFill>
                <a:effectLst>
                  <a:outerShdw blurRad="50800" dist="39000" dir="5460000" algn="tl">
                    <a:srgbClr val="000000">
                      <a:alpha val="38000"/>
                    </a:srgbClr>
                  </a:outerShdw>
                </a:effectLst>
              </a:rPr>
              <a:t> </a:t>
            </a:r>
            <a:r>
              <a:rPr lang="ru-RU" sz="3200" b="1" i="1" dirty="0" err="1">
                <a:ln w="11430"/>
                <a:solidFill>
                  <a:srgbClr val="FF0000"/>
                </a:solidFill>
                <a:effectLst>
                  <a:outerShdw blurRad="50800" dist="39000" dir="5460000" algn="tl">
                    <a:srgbClr val="000000">
                      <a:alpha val="38000"/>
                    </a:srgbClr>
                  </a:outerShdw>
                </a:effectLst>
              </a:rPr>
              <a:t>the</a:t>
            </a:r>
            <a:r>
              <a:rPr lang="ru-RU" sz="3200" b="1" i="1" dirty="0">
                <a:ln w="11430"/>
                <a:solidFill>
                  <a:srgbClr val="FF0000"/>
                </a:solidFill>
                <a:effectLst>
                  <a:outerShdw blurRad="50800" dist="39000" dir="5460000" algn="tl">
                    <a:srgbClr val="000000">
                      <a:alpha val="38000"/>
                    </a:srgbClr>
                  </a:outerShdw>
                </a:effectLst>
              </a:rPr>
              <a:t> </a:t>
            </a:r>
            <a:r>
              <a:rPr lang="ru-RU" sz="3200" b="1" i="1" dirty="0" err="1">
                <a:ln w="11430"/>
                <a:solidFill>
                  <a:srgbClr val="FF0000"/>
                </a:solidFill>
                <a:effectLst>
                  <a:outerShdw blurRad="50800" dist="39000" dir="5460000" algn="tl">
                    <a:srgbClr val="000000">
                      <a:alpha val="38000"/>
                    </a:srgbClr>
                  </a:outerShdw>
                </a:effectLst>
              </a:rPr>
              <a:t>brain</a:t>
            </a:r>
            <a:r>
              <a:rPr lang="ru-RU" sz="3200" b="1" i="1" dirty="0">
                <a:ln w="11430"/>
                <a:solidFill>
                  <a:srgbClr val="FF0000"/>
                </a:solidFill>
                <a:effectLst>
                  <a:outerShdw blurRad="50800" dist="39000" dir="5460000" algn="tl">
                    <a:srgbClr val="000000">
                      <a:alpha val="38000"/>
                    </a:srgbClr>
                  </a:outerShdw>
                </a:effectLst>
              </a:rPr>
              <a:t> </a:t>
            </a:r>
            <a:r>
              <a:rPr lang="en-US" sz="3200" b="1" i="1" dirty="0">
                <a:ln w="11430"/>
                <a:solidFill>
                  <a:srgbClr val="FF0000"/>
                </a:solidFill>
                <a:effectLst>
                  <a:outerShdw blurRad="50800" dist="39000" dir="5460000" algn="tl">
                    <a:srgbClr val="000000">
                      <a:alpha val="38000"/>
                    </a:srgbClr>
                  </a:outerShdw>
                </a:effectLst>
              </a:rPr>
              <a:t>(</a:t>
            </a:r>
            <a:r>
              <a:rPr lang="en-US" sz="3200" b="1" i="1" dirty="0" err="1">
                <a:ln w="11430"/>
                <a:solidFill>
                  <a:srgbClr val="FF0000"/>
                </a:solidFill>
                <a:effectLst>
                  <a:outerShdw blurRad="50800" dist="39000" dir="5460000" algn="tl">
                    <a:srgbClr val="000000">
                      <a:alpha val="38000"/>
                    </a:srgbClr>
                  </a:outerShdw>
                </a:effectLst>
              </a:rPr>
              <a:t>fMRI</a:t>
            </a:r>
            <a:r>
              <a:rPr lang="en-US" sz="3200" b="1" i="1" dirty="0">
                <a:ln w="11430"/>
                <a:solidFill>
                  <a:srgbClr val="FF0000"/>
                </a:solidFill>
                <a:effectLst>
                  <a:outerShdw blurRad="50800" dist="39000" dir="5460000" algn="tl">
                    <a:srgbClr val="000000">
                      <a:alpha val="38000"/>
                    </a:srgbClr>
                  </a:outerShdw>
                </a:effectLst>
              </a:rPr>
              <a:t>)</a:t>
            </a:r>
          </a:p>
        </p:txBody>
      </p:sp>
      <p:sp>
        <p:nvSpPr>
          <p:cNvPr id="97284" name="Rectangle 3"/>
          <p:cNvSpPr>
            <a:spLocks noGrp="1" noChangeArrowheads="1"/>
          </p:cNvSpPr>
          <p:nvPr>
            <p:ph idx="1"/>
          </p:nvPr>
        </p:nvSpPr>
        <p:spPr>
          <a:xfrm>
            <a:off x="152400" y="609600"/>
            <a:ext cx="8686800" cy="1828800"/>
          </a:xfrm>
        </p:spPr>
        <p:txBody>
          <a:bodyPr/>
          <a:lstStyle/>
          <a:p>
            <a:pPr marL="1588" indent="12700">
              <a:buFontTx/>
              <a:buNone/>
            </a:pPr>
            <a:r>
              <a:rPr lang="ru-RU" altLang="ru-RU" sz="2800" dirty="0">
                <a:solidFill>
                  <a:srgbClr val="FF0000"/>
                </a:solidFill>
              </a:rPr>
              <a:t>FMRI</a:t>
            </a:r>
            <a:r>
              <a:rPr lang="ru-RU" altLang="ru-RU" sz="2800" dirty="0"/>
              <a:t> </a:t>
            </a:r>
            <a:r>
              <a:rPr lang="ru-RU" altLang="ru-RU" sz="2800" dirty="0" err="1">
                <a:solidFill>
                  <a:srgbClr val="0033CC"/>
                </a:solidFill>
              </a:rPr>
              <a:t>to</a:t>
            </a:r>
            <a:r>
              <a:rPr lang="ru-RU" altLang="ru-RU" sz="2800" dirty="0">
                <a:solidFill>
                  <a:srgbClr val="0033CC"/>
                </a:solidFill>
              </a:rPr>
              <a:t> </a:t>
            </a:r>
            <a:r>
              <a:rPr lang="ru-RU" altLang="ru-RU" sz="2800" dirty="0" err="1">
                <a:solidFill>
                  <a:srgbClr val="0033CC"/>
                </a:solidFill>
              </a:rPr>
              <a:t>determine</a:t>
            </a:r>
            <a:r>
              <a:rPr lang="ru-RU" altLang="ru-RU" sz="2800" dirty="0">
                <a:solidFill>
                  <a:srgbClr val="0033CC"/>
                </a:solidFill>
              </a:rPr>
              <a:t> </a:t>
            </a:r>
            <a:r>
              <a:rPr lang="ru-RU" altLang="ru-RU" sz="2800" dirty="0" err="1">
                <a:solidFill>
                  <a:srgbClr val="0033CC"/>
                </a:solidFill>
              </a:rPr>
              <a:t>the</a:t>
            </a:r>
            <a:r>
              <a:rPr lang="ru-RU" altLang="ru-RU" sz="2800" dirty="0">
                <a:solidFill>
                  <a:srgbClr val="0033CC"/>
                </a:solidFill>
              </a:rPr>
              <a:t> </a:t>
            </a:r>
            <a:r>
              <a:rPr lang="ru-RU" altLang="ru-RU" sz="2800" dirty="0" err="1">
                <a:solidFill>
                  <a:srgbClr val="0033CC"/>
                </a:solidFill>
              </a:rPr>
              <a:t>activation</a:t>
            </a:r>
            <a:r>
              <a:rPr lang="ru-RU" altLang="ru-RU" sz="2800" dirty="0">
                <a:solidFill>
                  <a:srgbClr val="0033CC"/>
                </a:solidFill>
              </a:rPr>
              <a:t> </a:t>
            </a:r>
            <a:r>
              <a:rPr lang="ru-RU" altLang="ru-RU" sz="2800" dirty="0" err="1">
                <a:solidFill>
                  <a:srgbClr val="0033CC"/>
                </a:solidFill>
              </a:rPr>
              <a:t>of</a:t>
            </a:r>
            <a:r>
              <a:rPr lang="ru-RU" altLang="ru-RU" sz="2800" dirty="0">
                <a:solidFill>
                  <a:srgbClr val="0033CC"/>
                </a:solidFill>
              </a:rPr>
              <a:t> </a:t>
            </a:r>
            <a:r>
              <a:rPr lang="ru-RU" altLang="ru-RU" sz="2800" dirty="0" err="1">
                <a:solidFill>
                  <a:srgbClr val="0033CC"/>
                </a:solidFill>
              </a:rPr>
              <a:t>specific</a:t>
            </a:r>
            <a:r>
              <a:rPr lang="ru-RU" altLang="ru-RU" sz="2800" dirty="0">
                <a:solidFill>
                  <a:srgbClr val="0033CC"/>
                </a:solidFill>
              </a:rPr>
              <a:t> </a:t>
            </a:r>
            <a:r>
              <a:rPr lang="ru-RU" altLang="ru-RU" sz="2800" dirty="0" err="1">
                <a:solidFill>
                  <a:srgbClr val="0033CC"/>
                </a:solidFill>
              </a:rPr>
              <a:t>brain</a:t>
            </a:r>
            <a:r>
              <a:rPr lang="ru-RU" altLang="ru-RU" sz="2800" dirty="0">
                <a:solidFill>
                  <a:srgbClr val="0033CC"/>
                </a:solidFill>
              </a:rPr>
              <a:t> </a:t>
            </a:r>
            <a:r>
              <a:rPr lang="ru-RU" altLang="ru-RU" sz="2800" dirty="0" err="1">
                <a:solidFill>
                  <a:srgbClr val="0033CC"/>
                </a:solidFill>
              </a:rPr>
              <a:t>areas</a:t>
            </a:r>
            <a:r>
              <a:rPr lang="ru-RU" altLang="ru-RU" sz="2800" dirty="0">
                <a:solidFill>
                  <a:srgbClr val="0033CC"/>
                </a:solidFill>
              </a:rPr>
              <a:t> </a:t>
            </a:r>
            <a:r>
              <a:rPr lang="ru-RU" altLang="ru-RU" sz="2800" dirty="0" err="1">
                <a:solidFill>
                  <a:srgbClr val="0033CC"/>
                </a:solidFill>
              </a:rPr>
              <a:t>during</a:t>
            </a:r>
            <a:r>
              <a:rPr lang="ru-RU" altLang="ru-RU" sz="2800" dirty="0">
                <a:solidFill>
                  <a:srgbClr val="0033CC"/>
                </a:solidFill>
              </a:rPr>
              <a:t> </a:t>
            </a:r>
            <a:r>
              <a:rPr lang="ru-RU" altLang="ru-RU" sz="2800" dirty="0" err="1">
                <a:solidFill>
                  <a:srgbClr val="0033CC"/>
                </a:solidFill>
              </a:rPr>
              <a:t>normal</a:t>
            </a:r>
            <a:r>
              <a:rPr lang="ru-RU" altLang="ru-RU" sz="2800" dirty="0">
                <a:solidFill>
                  <a:srgbClr val="0033CC"/>
                </a:solidFill>
              </a:rPr>
              <a:t> </a:t>
            </a:r>
            <a:r>
              <a:rPr lang="ru-RU" altLang="ru-RU" sz="2800" dirty="0" err="1">
                <a:solidFill>
                  <a:srgbClr val="0033CC"/>
                </a:solidFill>
              </a:rPr>
              <a:t>operation</a:t>
            </a:r>
            <a:r>
              <a:rPr lang="ru-RU" altLang="ru-RU" sz="2800" dirty="0">
                <a:solidFill>
                  <a:srgbClr val="0033CC"/>
                </a:solidFill>
              </a:rPr>
              <a:t> </a:t>
            </a:r>
            <a:r>
              <a:rPr lang="ru-RU" altLang="ru-RU" sz="2800" dirty="0" err="1">
                <a:solidFill>
                  <a:srgbClr val="0033CC"/>
                </a:solidFill>
              </a:rPr>
              <a:t>it</a:t>
            </a:r>
            <a:r>
              <a:rPr lang="ru-RU" altLang="ru-RU" sz="2800" dirty="0">
                <a:solidFill>
                  <a:srgbClr val="0033CC"/>
                </a:solidFill>
              </a:rPr>
              <a:t> </a:t>
            </a:r>
            <a:r>
              <a:rPr lang="ru-RU" altLang="ru-RU" sz="2800" dirty="0" err="1">
                <a:solidFill>
                  <a:srgbClr val="0033CC"/>
                </a:solidFill>
              </a:rPr>
              <a:t>under</a:t>
            </a:r>
            <a:r>
              <a:rPr lang="ru-RU" altLang="ru-RU" sz="2800" dirty="0">
                <a:solidFill>
                  <a:srgbClr val="0033CC"/>
                </a:solidFill>
              </a:rPr>
              <a:t> </a:t>
            </a:r>
            <a:r>
              <a:rPr lang="ru-RU" altLang="ru-RU" sz="2800" dirty="0" err="1">
                <a:solidFill>
                  <a:srgbClr val="0033CC"/>
                </a:solidFill>
              </a:rPr>
              <a:t>the</a:t>
            </a:r>
            <a:r>
              <a:rPr lang="ru-RU" altLang="ru-RU" sz="2800" dirty="0">
                <a:solidFill>
                  <a:srgbClr val="0033CC"/>
                </a:solidFill>
              </a:rPr>
              <a:t> </a:t>
            </a:r>
            <a:r>
              <a:rPr lang="ru-RU" altLang="ru-RU" sz="2800" dirty="0" err="1">
                <a:solidFill>
                  <a:srgbClr val="0033CC"/>
                </a:solidFill>
              </a:rPr>
              <a:t>influence</a:t>
            </a:r>
            <a:r>
              <a:rPr lang="ru-RU" altLang="ru-RU" sz="2800" dirty="0">
                <a:solidFill>
                  <a:srgbClr val="0033CC"/>
                </a:solidFill>
              </a:rPr>
              <a:t> </a:t>
            </a:r>
            <a:r>
              <a:rPr lang="ru-RU" altLang="ru-RU" sz="2800" dirty="0" err="1">
                <a:solidFill>
                  <a:srgbClr val="0033CC"/>
                </a:solidFill>
              </a:rPr>
              <a:t>of</a:t>
            </a:r>
            <a:r>
              <a:rPr lang="ru-RU" altLang="ru-RU" sz="2800" dirty="0">
                <a:solidFill>
                  <a:srgbClr val="0033CC"/>
                </a:solidFill>
              </a:rPr>
              <a:t> </a:t>
            </a:r>
            <a:r>
              <a:rPr lang="ru-RU" altLang="ru-RU" sz="2800" dirty="0" err="1">
                <a:solidFill>
                  <a:srgbClr val="0033CC"/>
                </a:solidFill>
              </a:rPr>
              <a:t>various</a:t>
            </a:r>
            <a:r>
              <a:rPr lang="ru-RU" altLang="ru-RU" sz="2800" dirty="0">
                <a:solidFill>
                  <a:srgbClr val="0033CC"/>
                </a:solidFill>
              </a:rPr>
              <a:t> </a:t>
            </a:r>
            <a:r>
              <a:rPr lang="ru-RU" altLang="ru-RU" sz="2800" dirty="0" err="1">
                <a:solidFill>
                  <a:srgbClr val="0033CC"/>
                </a:solidFill>
              </a:rPr>
              <a:t>physical</a:t>
            </a:r>
            <a:r>
              <a:rPr lang="ru-RU" altLang="ru-RU" sz="2800" dirty="0">
                <a:solidFill>
                  <a:srgbClr val="0033CC"/>
                </a:solidFill>
              </a:rPr>
              <a:t> </a:t>
            </a:r>
            <a:r>
              <a:rPr lang="ru-RU" altLang="ru-RU" sz="2800" dirty="0" err="1">
                <a:solidFill>
                  <a:srgbClr val="0033CC"/>
                </a:solidFill>
              </a:rPr>
              <a:t>factors</a:t>
            </a:r>
            <a:r>
              <a:rPr lang="ru-RU" altLang="ru-RU" sz="2800" dirty="0">
                <a:solidFill>
                  <a:srgbClr val="0033CC"/>
                </a:solidFill>
              </a:rPr>
              <a:t> (</a:t>
            </a:r>
            <a:r>
              <a:rPr lang="ru-RU" altLang="ru-RU" sz="2800" dirty="0" err="1">
                <a:solidFill>
                  <a:srgbClr val="0033CC"/>
                </a:solidFill>
              </a:rPr>
              <a:t>eg</a:t>
            </a:r>
            <a:r>
              <a:rPr lang="ru-RU" altLang="ru-RU" sz="2800" dirty="0">
                <a:solidFill>
                  <a:srgbClr val="0033CC"/>
                </a:solidFill>
              </a:rPr>
              <a:t>, </a:t>
            </a:r>
            <a:r>
              <a:rPr lang="ru-RU" altLang="ru-RU" sz="2800" dirty="0" err="1">
                <a:solidFill>
                  <a:srgbClr val="0033CC"/>
                </a:solidFill>
              </a:rPr>
              <a:t>movement</a:t>
            </a:r>
            <a:r>
              <a:rPr lang="ru-RU" altLang="ru-RU" sz="2800" dirty="0">
                <a:solidFill>
                  <a:srgbClr val="0033CC"/>
                </a:solidFill>
              </a:rPr>
              <a:t> </a:t>
            </a:r>
            <a:r>
              <a:rPr lang="ru-RU" altLang="ru-RU" sz="2800" dirty="0" err="1">
                <a:solidFill>
                  <a:srgbClr val="0033CC"/>
                </a:solidFill>
              </a:rPr>
              <a:t>of</a:t>
            </a:r>
            <a:r>
              <a:rPr lang="ru-RU" altLang="ru-RU" sz="2800" dirty="0">
                <a:solidFill>
                  <a:srgbClr val="0033CC"/>
                </a:solidFill>
              </a:rPr>
              <a:t> </a:t>
            </a:r>
            <a:r>
              <a:rPr lang="ru-RU" altLang="ru-RU" sz="2800" dirty="0" err="1">
                <a:solidFill>
                  <a:srgbClr val="0033CC"/>
                </a:solidFill>
              </a:rPr>
              <a:t>the</a:t>
            </a:r>
            <a:r>
              <a:rPr lang="ru-RU" altLang="ru-RU" sz="2800" dirty="0">
                <a:solidFill>
                  <a:srgbClr val="0033CC"/>
                </a:solidFill>
              </a:rPr>
              <a:t> </a:t>
            </a:r>
            <a:r>
              <a:rPr lang="ru-RU" altLang="ru-RU" sz="2800" dirty="0" err="1">
                <a:solidFill>
                  <a:srgbClr val="0033CC"/>
                </a:solidFill>
              </a:rPr>
              <a:t>body</a:t>
            </a:r>
            <a:r>
              <a:rPr lang="ru-RU" altLang="ru-RU" sz="2800" dirty="0">
                <a:solidFill>
                  <a:srgbClr val="0033CC"/>
                </a:solidFill>
              </a:rPr>
              <a:t>) </a:t>
            </a:r>
            <a:r>
              <a:rPr lang="ru-RU" altLang="ru-RU" sz="2800" dirty="0" err="1">
                <a:solidFill>
                  <a:srgbClr val="0033CC"/>
                </a:solidFill>
              </a:rPr>
              <a:t>and</a:t>
            </a:r>
            <a:r>
              <a:rPr lang="ru-RU" altLang="ru-RU" sz="2800" dirty="0">
                <a:solidFill>
                  <a:srgbClr val="0033CC"/>
                </a:solidFill>
              </a:rPr>
              <a:t> </a:t>
            </a:r>
            <a:r>
              <a:rPr lang="ru-RU" altLang="ru-RU" sz="2800" dirty="0" err="1">
                <a:solidFill>
                  <a:srgbClr val="0033CC"/>
                </a:solidFill>
              </a:rPr>
              <a:t>in</a:t>
            </a:r>
            <a:r>
              <a:rPr lang="ru-RU" altLang="ru-RU" sz="2800" dirty="0">
                <a:solidFill>
                  <a:srgbClr val="0033CC"/>
                </a:solidFill>
              </a:rPr>
              <a:t> </a:t>
            </a:r>
            <a:r>
              <a:rPr lang="ru-RU" altLang="ru-RU" sz="2800" dirty="0" err="1">
                <a:solidFill>
                  <a:srgbClr val="0033CC"/>
                </a:solidFill>
              </a:rPr>
              <a:t>various</a:t>
            </a:r>
            <a:r>
              <a:rPr lang="ru-RU" altLang="ru-RU" sz="2800" dirty="0">
                <a:solidFill>
                  <a:srgbClr val="0033CC"/>
                </a:solidFill>
              </a:rPr>
              <a:t> </a:t>
            </a:r>
            <a:r>
              <a:rPr lang="ru-RU" altLang="ru-RU" sz="2800" dirty="0" err="1">
                <a:solidFill>
                  <a:srgbClr val="0033CC"/>
                </a:solidFill>
              </a:rPr>
              <a:t>pathological</a:t>
            </a:r>
            <a:r>
              <a:rPr lang="ru-RU" altLang="ru-RU" sz="2800" dirty="0">
                <a:solidFill>
                  <a:srgbClr val="0033CC"/>
                </a:solidFill>
              </a:rPr>
              <a:t> </a:t>
            </a:r>
            <a:r>
              <a:rPr lang="ru-RU" altLang="ru-RU" sz="2800" dirty="0" err="1">
                <a:solidFill>
                  <a:srgbClr val="0033CC"/>
                </a:solidFill>
              </a:rPr>
              <a:t>conditions</a:t>
            </a:r>
            <a:endParaRPr lang="en-US" altLang="ru-RU" sz="2800" dirty="0">
              <a:solidFill>
                <a:srgbClr val="0033CC"/>
              </a:solidFill>
            </a:endParaRPr>
          </a:p>
        </p:txBody>
      </p:sp>
      <p:pic>
        <p:nvPicPr>
          <p:cNvPr id="97285" name="Picture 5"/>
          <p:cNvPicPr>
            <a:picLocks noChangeAspect="1" noChangeArrowheads="1"/>
          </p:cNvPicPr>
          <p:nvPr/>
        </p:nvPicPr>
        <p:blipFill>
          <a:blip r:embed="rId3" cstate="print"/>
          <a:srcRect/>
          <a:stretch>
            <a:fillRect/>
          </a:stretch>
        </p:blipFill>
        <p:spPr bwMode="auto">
          <a:xfrm>
            <a:off x="0" y="2819400"/>
            <a:ext cx="4267200" cy="386715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8305" name="Picture 16" descr="Рис. 5-1 . ПЭТ при эпилепсии. Эпилептогенный очаг в виде гипометаболизма в зоне правой височной области."/>
          <p:cNvPicPr>
            <a:picLocks noChangeAspect="1" noChangeArrowheads="1"/>
          </p:cNvPicPr>
          <p:nvPr/>
        </p:nvPicPr>
        <p:blipFill>
          <a:blip r:embed="rId2" cstate="print"/>
          <a:srcRect/>
          <a:stretch>
            <a:fillRect/>
          </a:stretch>
        </p:blipFill>
        <p:spPr bwMode="auto">
          <a:xfrm>
            <a:off x="3635375" y="3860800"/>
            <a:ext cx="5508625" cy="2251075"/>
          </a:xfrm>
          <a:prstGeom prst="rect">
            <a:avLst/>
          </a:prstGeom>
          <a:noFill/>
          <a:ln w="9525">
            <a:noFill/>
            <a:miter lim="800000"/>
            <a:headEnd/>
            <a:tailEnd/>
          </a:ln>
        </p:spPr>
      </p:pic>
      <p:pic>
        <p:nvPicPr>
          <p:cNvPr id="98306" name="Picture 14" descr="фМРТ больного с установленными кортикографичекими электродами"/>
          <p:cNvPicPr>
            <a:picLocks noChangeAspect="1" noChangeArrowheads="1"/>
          </p:cNvPicPr>
          <p:nvPr/>
        </p:nvPicPr>
        <p:blipFill>
          <a:blip r:embed="rId3" cstate="print"/>
          <a:srcRect/>
          <a:stretch>
            <a:fillRect/>
          </a:stretch>
        </p:blipFill>
        <p:spPr bwMode="auto">
          <a:xfrm>
            <a:off x="2339975" y="3573463"/>
            <a:ext cx="2519363" cy="2519362"/>
          </a:xfrm>
          <a:prstGeom prst="rect">
            <a:avLst/>
          </a:prstGeom>
          <a:noFill/>
          <a:ln w="9525">
            <a:noFill/>
            <a:miter lim="800000"/>
            <a:headEnd/>
            <a:tailEnd/>
          </a:ln>
        </p:spPr>
      </p:pic>
      <p:pic>
        <p:nvPicPr>
          <p:cNvPr id="98307" name="Picture 5" descr="An example of video-EEG procedure."/>
          <p:cNvPicPr>
            <a:picLocks noChangeAspect="1" noChangeArrowheads="1"/>
          </p:cNvPicPr>
          <p:nvPr/>
        </p:nvPicPr>
        <p:blipFill>
          <a:blip r:embed="rId4" cstate="print"/>
          <a:srcRect/>
          <a:stretch>
            <a:fillRect/>
          </a:stretch>
        </p:blipFill>
        <p:spPr bwMode="auto">
          <a:xfrm>
            <a:off x="0" y="0"/>
            <a:ext cx="4419600" cy="3306763"/>
          </a:xfrm>
          <a:prstGeom prst="rect">
            <a:avLst/>
          </a:prstGeom>
          <a:noFill/>
          <a:ln w="9525">
            <a:noFill/>
            <a:miter lim="800000"/>
            <a:headEnd/>
            <a:tailEnd/>
          </a:ln>
        </p:spPr>
      </p:pic>
      <p:sp>
        <p:nvSpPr>
          <p:cNvPr id="304134" name="Rectangle 6"/>
          <p:cNvSpPr>
            <a:spLocks noChangeArrowheads="1"/>
          </p:cNvSpPr>
          <p:nvPr/>
        </p:nvSpPr>
        <p:spPr bwMode="auto">
          <a:xfrm>
            <a:off x="457200" y="914400"/>
            <a:ext cx="1482725" cy="396875"/>
          </a:xfrm>
          <a:prstGeom prst="rect">
            <a:avLst/>
          </a:prstGeom>
          <a:noFill/>
          <a:ln w="9525">
            <a:noFill/>
            <a:miter lim="800000"/>
            <a:headEnd/>
            <a:tailEnd/>
          </a:ln>
          <a:effectLst/>
        </p:spPr>
        <p:txBody>
          <a:bodyPr wrap="none" anchor="ctr">
            <a:spAutoFit/>
          </a:bodyPr>
          <a:lstStyle/>
          <a:p>
            <a:pPr eaLnBrk="0" hangingPunct="0"/>
            <a:r>
              <a:rPr lang="en-US" sz="2000" b="1">
                <a:effectLst>
                  <a:outerShdw blurRad="38100" dist="38100" dir="2700000" algn="tl">
                    <a:srgbClr val="FFFFFF"/>
                  </a:outerShdw>
                </a:effectLst>
              </a:rPr>
              <a:t>Video EEG</a:t>
            </a:r>
            <a:endParaRPr lang="ru-RU" sz="2000" b="1">
              <a:effectLst>
                <a:outerShdw blurRad="38100" dist="38100" dir="2700000" algn="tl">
                  <a:srgbClr val="FFFFFF"/>
                </a:outerShdw>
              </a:effectLst>
            </a:endParaRPr>
          </a:p>
        </p:txBody>
      </p:sp>
      <p:pic>
        <p:nvPicPr>
          <p:cNvPr id="98309" name="Picture 8" descr="МРТ высокого разрешения, позволяющая рассчитать количество белого и серого вещества в конкретном участке головного мозга."/>
          <p:cNvPicPr>
            <a:picLocks noChangeAspect="1" noChangeArrowheads="1"/>
          </p:cNvPicPr>
          <p:nvPr/>
        </p:nvPicPr>
        <p:blipFill>
          <a:blip r:embed="rId5" cstate="print"/>
          <a:srcRect/>
          <a:stretch>
            <a:fillRect/>
          </a:stretch>
        </p:blipFill>
        <p:spPr bwMode="auto">
          <a:xfrm>
            <a:off x="5724525" y="0"/>
            <a:ext cx="3419475" cy="2952750"/>
          </a:xfrm>
          <a:prstGeom prst="rect">
            <a:avLst/>
          </a:prstGeom>
          <a:noFill/>
          <a:ln w="9525">
            <a:noFill/>
            <a:miter lim="800000"/>
            <a:headEnd/>
            <a:tailEnd/>
          </a:ln>
        </p:spPr>
      </p:pic>
      <p:sp>
        <p:nvSpPr>
          <p:cNvPr id="304137" name="Rectangle 9"/>
          <p:cNvSpPr>
            <a:spLocks noChangeArrowheads="1"/>
          </p:cNvSpPr>
          <p:nvPr/>
        </p:nvSpPr>
        <p:spPr bwMode="auto">
          <a:xfrm>
            <a:off x="5880100" y="2952750"/>
            <a:ext cx="3146425" cy="457200"/>
          </a:xfrm>
          <a:prstGeom prst="rect">
            <a:avLst/>
          </a:prstGeom>
          <a:noFill/>
          <a:ln w="9525">
            <a:noFill/>
            <a:miter lim="800000"/>
            <a:headEnd/>
            <a:tailEnd/>
          </a:ln>
          <a:effectLst/>
        </p:spPr>
        <p:txBody>
          <a:bodyPr wrap="none" anchor="ctr">
            <a:spAutoFit/>
          </a:bodyPr>
          <a:lstStyle/>
          <a:p>
            <a:pPr eaLnBrk="0" hangingPunct="0"/>
            <a:r>
              <a:rPr lang="ru-RU" sz="2400" b="1">
                <a:solidFill>
                  <a:srgbClr val="FFFF00"/>
                </a:solidFill>
                <a:effectLst>
                  <a:outerShdw blurRad="38100" dist="38100" dir="2700000" algn="tl">
                    <a:srgbClr val="FFFFFF"/>
                  </a:outerShdw>
                </a:effectLst>
              </a:rPr>
              <a:t>High-resolution MRI</a:t>
            </a:r>
            <a:r>
              <a:rPr lang="ru-RU" sz="2000" b="1">
                <a:solidFill>
                  <a:srgbClr val="0000FF"/>
                </a:solidFill>
                <a:effectLst>
                  <a:outerShdw blurRad="38100" dist="38100" dir="2700000" algn="tl">
                    <a:srgbClr val="FFFFFF"/>
                  </a:outerShdw>
                </a:effectLst>
              </a:rPr>
              <a:t> </a:t>
            </a:r>
          </a:p>
        </p:txBody>
      </p:sp>
      <p:pic>
        <p:nvPicPr>
          <p:cNvPr id="98311" name="Picture 11" descr="Функциональная МРТ"/>
          <p:cNvPicPr>
            <a:picLocks noChangeAspect="1" noChangeArrowheads="1"/>
          </p:cNvPicPr>
          <p:nvPr/>
        </p:nvPicPr>
        <p:blipFill>
          <a:blip r:embed="rId6" cstate="print"/>
          <a:srcRect/>
          <a:stretch>
            <a:fillRect/>
          </a:stretch>
        </p:blipFill>
        <p:spPr bwMode="auto">
          <a:xfrm>
            <a:off x="0" y="3573463"/>
            <a:ext cx="3492500" cy="2536825"/>
          </a:xfrm>
          <a:prstGeom prst="rect">
            <a:avLst/>
          </a:prstGeom>
          <a:noFill/>
          <a:ln w="9525">
            <a:noFill/>
            <a:miter lim="800000"/>
            <a:headEnd/>
            <a:tailEnd/>
          </a:ln>
        </p:spPr>
      </p:pic>
      <p:sp>
        <p:nvSpPr>
          <p:cNvPr id="304140" name="Rectangle 12"/>
          <p:cNvSpPr>
            <a:spLocks noChangeArrowheads="1"/>
          </p:cNvSpPr>
          <p:nvPr/>
        </p:nvSpPr>
        <p:spPr bwMode="auto">
          <a:xfrm>
            <a:off x="1447800" y="6203950"/>
            <a:ext cx="844550" cy="457200"/>
          </a:xfrm>
          <a:prstGeom prst="rect">
            <a:avLst/>
          </a:prstGeom>
          <a:noFill/>
          <a:ln w="9525">
            <a:noFill/>
            <a:miter lim="800000"/>
            <a:headEnd/>
            <a:tailEnd/>
          </a:ln>
          <a:effectLst/>
        </p:spPr>
        <p:txBody>
          <a:bodyPr wrap="none" anchor="ctr">
            <a:spAutoFit/>
          </a:bodyPr>
          <a:lstStyle/>
          <a:p>
            <a:pPr eaLnBrk="0" hangingPunct="0"/>
            <a:r>
              <a:rPr lang="en-US" sz="2400" b="1">
                <a:solidFill>
                  <a:srgbClr val="FFFF00"/>
                </a:solidFill>
                <a:effectLst>
                  <a:outerShdw blurRad="38100" dist="38100" dir="2700000" algn="tl">
                    <a:srgbClr val="FFFFFF"/>
                  </a:outerShdw>
                </a:effectLst>
              </a:rPr>
              <a:t>fMRI</a:t>
            </a:r>
            <a:endParaRPr lang="ru-RU" sz="2400">
              <a:solidFill>
                <a:srgbClr val="FFFF00"/>
              </a:solidFill>
              <a:effectLst>
                <a:outerShdw blurRad="38100" dist="38100" dir="2700000" algn="tl">
                  <a:srgbClr val="FFFFFF"/>
                </a:outerShdw>
              </a:effectLst>
            </a:endParaRPr>
          </a:p>
        </p:txBody>
      </p:sp>
      <p:sp>
        <p:nvSpPr>
          <p:cNvPr id="304145" name="Rectangle 17"/>
          <p:cNvSpPr>
            <a:spLocks noChangeArrowheads="1"/>
          </p:cNvSpPr>
          <p:nvPr/>
        </p:nvSpPr>
        <p:spPr bwMode="auto">
          <a:xfrm>
            <a:off x="6877050" y="6192838"/>
            <a:ext cx="776288" cy="457200"/>
          </a:xfrm>
          <a:prstGeom prst="rect">
            <a:avLst/>
          </a:prstGeom>
          <a:noFill/>
          <a:ln w="9525">
            <a:noFill/>
            <a:miter lim="800000"/>
            <a:headEnd/>
            <a:tailEnd/>
          </a:ln>
          <a:effectLst/>
        </p:spPr>
        <p:txBody>
          <a:bodyPr wrap="none" anchor="ctr">
            <a:spAutoFit/>
          </a:bodyPr>
          <a:lstStyle/>
          <a:p>
            <a:pPr eaLnBrk="0" hangingPunct="0"/>
            <a:r>
              <a:rPr lang="en-US" sz="2400" b="1">
                <a:solidFill>
                  <a:srgbClr val="FFFF00"/>
                </a:solidFill>
                <a:effectLst>
                  <a:outerShdw blurRad="38100" dist="38100" dir="2700000" algn="tl">
                    <a:srgbClr val="FFFFFF"/>
                  </a:outerShdw>
                </a:effectLst>
              </a:rPr>
              <a:t>PET</a:t>
            </a:r>
            <a:endParaRPr lang="ru-RU" sz="2400">
              <a:solidFill>
                <a:srgbClr val="FFFF00"/>
              </a:solidFill>
              <a:effectLst>
                <a:outerShdw blurRad="38100" dist="38100" dir="2700000" algn="tl">
                  <a:srgbClr val="FFFFFF"/>
                </a:outerShdw>
              </a:effectLst>
            </a:endParaRPr>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CSF can be obtained by</a:t>
            </a: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a:t>
            </a:r>
          </a:p>
        </p:txBody>
      </p:sp>
      <p:sp>
        <p:nvSpPr>
          <p:cNvPr id="117763" name="Rectangle 3"/>
          <p:cNvSpPr>
            <a:spLocks noGrp="1" noChangeArrowheads="1"/>
          </p:cNvSpPr>
          <p:nvPr>
            <p:ph idx="1"/>
          </p:nvPr>
        </p:nvSpPr>
        <p:spPr>
          <a:xfrm>
            <a:off x="152400" y="1600200"/>
            <a:ext cx="8915400" cy="4525963"/>
          </a:xfrm>
        </p:spPr>
        <p:txBody>
          <a:bodyPr/>
          <a:lstStyle/>
          <a:p>
            <a:pPr>
              <a:buFontTx/>
              <a:buNone/>
            </a:pPr>
            <a:endParaRPr lang="en-US" dirty="0"/>
          </a:p>
          <a:p>
            <a:r>
              <a:rPr lang="en-US" sz="4000" b="1" dirty="0">
                <a:solidFill>
                  <a:srgbClr val="003399"/>
                </a:solidFill>
                <a:effectLst>
                  <a:outerShdw blurRad="38100" dist="38100" dir="2700000" algn="tl">
                    <a:srgbClr val="C0C0C0"/>
                  </a:outerShdw>
                </a:effectLst>
              </a:rPr>
              <a:t>Lumbar puncture</a:t>
            </a:r>
          </a:p>
          <a:p>
            <a:r>
              <a:rPr lang="en-US" sz="4000" b="1" dirty="0" err="1">
                <a:solidFill>
                  <a:srgbClr val="003399"/>
                </a:solidFill>
                <a:effectLst>
                  <a:outerShdw blurRad="38100" dist="38100" dir="2700000" algn="tl">
                    <a:srgbClr val="C0C0C0"/>
                  </a:outerShdw>
                </a:effectLst>
              </a:rPr>
              <a:t>Cisternal</a:t>
            </a:r>
            <a:r>
              <a:rPr lang="en-US" sz="4000" b="1" dirty="0">
                <a:solidFill>
                  <a:srgbClr val="003399"/>
                </a:solidFill>
                <a:effectLst>
                  <a:outerShdw blurRad="38100" dist="38100" dir="2700000" algn="tl">
                    <a:srgbClr val="C0C0C0"/>
                  </a:outerShdw>
                </a:effectLst>
              </a:rPr>
              <a:t> puncture</a:t>
            </a:r>
          </a:p>
          <a:p>
            <a:r>
              <a:rPr lang="en-US" sz="4000" b="1" dirty="0" err="1">
                <a:solidFill>
                  <a:srgbClr val="003399"/>
                </a:solidFill>
                <a:effectLst>
                  <a:outerShdw blurRad="38100" dist="38100" dir="2700000" algn="tl">
                    <a:srgbClr val="C0C0C0"/>
                  </a:outerShdw>
                </a:effectLst>
              </a:rPr>
              <a:t>Cannulation</a:t>
            </a:r>
            <a:r>
              <a:rPr lang="en-US" sz="4000" b="1" dirty="0">
                <a:solidFill>
                  <a:srgbClr val="003399"/>
                </a:solidFill>
                <a:effectLst>
                  <a:outerShdw blurRad="38100" dist="38100" dir="2700000" algn="tl">
                    <a:srgbClr val="C0C0C0"/>
                  </a:outerShdw>
                </a:effectLst>
              </a:rPr>
              <a:t> of the lateral ventricle</a:t>
            </a:r>
            <a:endParaRPr lang="ru-RU" sz="4000" b="1" dirty="0">
              <a:solidFill>
                <a:srgbClr val="003399"/>
              </a:solidFill>
              <a:effectLst>
                <a:outerShdw blurRad="38100" dist="38100" dir="2700000" algn="tl">
                  <a:srgbClr val="C0C0C0"/>
                </a:outerShdw>
              </a:effectLst>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1524000" y="198437"/>
            <a:ext cx="5715000" cy="563563"/>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defRPr/>
            </a:pPr>
            <a:r>
              <a:rPr lang="en-US" sz="4800" b="1" dirty="0">
                <a:ln>
                  <a:prstDash val="solid"/>
                </a:ln>
                <a:solidFill>
                  <a:srgbClr val="FF0000"/>
                </a:solidFill>
                <a:effectLst>
                  <a:outerShdw blurRad="88000" dist="50800" dir="5040000" algn="tl">
                    <a:schemeClr val="accent4">
                      <a:tint val="80000"/>
                      <a:satMod val="250000"/>
                      <a:alpha val="45000"/>
                    </a:schemeClr>
                  </a:outerShdw>
                </a:effectLst>
              </a:rPr>
              <a:t>Lumbar puncture</a:t>
            </a:r>
            <a:endParaRPr lang="ru-RU" sz="4800" b="1" dirty="0">
              <a:ln>
                <a:prstDash val="solid"/>
              </a:ln>
              <a:solidFill>
                <a:srgbClr val="FF0000"/>
              </a:solidFill>
              <a:effectLst>
                <a:outerShdw blurRad="88000" dist="50800" dir="5040000" algn="tl">
                  <a:schemeClr val="accent4">
                    <a:tint val="80000"/>
                    <a:satMod val="250000"/>
                    <a:alpha val="45000"/>
                  </a:schemeClr>
                </a:outerShdw>
              </a:effectLst>
            </a:endParaRPr>
          </a:p>
        </p:txBody>
      </p:sp>
      <p:sp>
        <p:nvSpPr>
          <p:cNvPr id="118787" name="Rectangle 3"/>
          <p:cNvSpPr>
            <a:spLocks noGrp="1" noChangeArrowheads="1"/>
          </p:cNvSpPr>
          <p:nvPr>
            <p:ph idx="1"/>
          </p:nvPr>
        </p:nvSpPr>
        <p:spPr>
          <a:xfrm>
            <a:off x="152400" y="914400"/>
            <a:ext cx="8763000" cy="5638800"/>
          </a:xfrm>
        </p:spPr>
        <p:txBody>
          <a:bodyPr/>
          <a:lstStyle/>
          <a:p>
            <a:pPr marL="84138" indent="0">
              <a:buFontTx/>
              <a:buNone/>
            </a:pPr>
            <a:r>
              <a:rPr lang="en-US" sz="2800" u="sng" dirty="0">
                <a:solidFill>
                  <a:srgbClr val="FF0000"/>
                </a:solidFill>
                <a:effectLst>
                  <a:outerShdw blurRad="38100" dist="38100" dir="2700000" algn="tl">
                    <a:srgbClr val="C0C0C0"/>
                  </a:outerShdw>
                </a:effectLst>
              </a:rPr>
              <a:t>The most common indications for CSF examination by lumbar puncture are:</a:t>
            </a:r>
          </a:p>
          <a:p>
            <a:pPr marL="84138" indent="0"/>
            <a:r>
              <a:rPr lang="en-US" sz="2800" dirty="0">
                <a:solidFill>
                  <a:srgbClr val="003399"/>
                </a:solidFill>
                <a:effectLst>
                  <a:outerShdw blurRad="38100" dist="38100" dir="2700000" algn="tl">
                    <a:srgbClr val="C0C0C0"/>
                  </a:outerShdw>
                </a:effectLst>
              </a:rPr>
              <a:t>Subarachnoid hemorrhage, meningitis</a:t>
            </a:r>
          </a:p>
          <a:p>
            <a:pPr marL="84138" indent="0"/>
            <a:r>
              <a:rPr lang="en-US" sz="2800" dirty="0">
                <a:solidFill>
                  <a:srgbClr val="003399"/>
                </a:solidFill>
                <a:effectLst>
                  <a:outerShdw blurRad="38100" dist="38100" dir="2700000" algn="tl">
                    <a:srgbClr val="C0C0C0"/>
                  </a:outerShdw>
                </a:effectLst>
              </a:rPr>
              <a:t>Neurological diseases such as multiple sclerosis</a:t>
            </a:r>
          </a:p>
          <a:p>
            <a:pPr marL="84138" indent="0"/>
            <a:r>
              <a:rPr lang="ru-RU" sz="2800" dirty="0" err="1">
                <a:effectLst>
                  <a:outerShdw blurRad="38100" dist="38100" dir="2700000" algn="tl">
                    <a:srgbClr val="C0C0C0"/>
                  </a:outerShdw>
                </a:effectLst>
              </a:rPr>
              <a:t>Spinal</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anesthesia</a:t>
            </a:r>
            <a:endParaRPr lang="en-US" sz="2800" dirty="0">
              <a:effectLst>
                <a:outerShdw blurRad="38100" dist="38100" dir="2700000" algn="tl">
                  <a:srgbClr val="C0C0C0"/>
                </a:outerShdw>
              </a:effectLst>
            </a:endParaRPr>
          </a:p>
          <a:p>
            <a:pPr marL="84138" indent="0"/>
            <a:r>
              <a:rPr lang="ru-RU" sz="2800" dirty="0" err="1">
                <a:effectLst>
                  <a:outerShdw blurRad="38100" dist="38100" dir="2700000" algn="tl">
                    <a:srgbClr val="C0C0C0"/>
                  </a:outerShdw>
                </a:effectLst>
              </a:rPr>
              <a:t>Intrathecal</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administration</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of</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antibiotics</a:t>
            </a:r>
            <a:r>
              <a:rPr lang="en-US"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chemotherapy</a:t>
            </a:r>
            <a:r>
              <a:rPr lang="ru-RU" sz="2800" dirty="0"/>
              <a:t>  </a:t>
            </a:r>
            <a:endParaRPr lang="en-US" sz="2800" dirty="0">
              <a:solidFill>
                <a:srgbClr val="003399"/>
              </a:solidFill>
              <a:effectLst>
                <a:outerShdw blurRad="38100" dist="38100" dir="2700000" algn="tl">
                  <a:srgbClr val="C0C0C0"/>
                </a:outerShdw>
              </a:effectLst>
            </a:endParaRPr>
          </a:p>
          <a:p>
            <a:pPr marL="84138" indent="0"/>
            <a:r>
              <a:rPr lang="en-US" sz="2800" dirty="0">
                <a:solidFill>
                  <a:srgbClr val="003399"/>
                </a:solidFill>
                <a:effectLst>
                  <a:outerShdw blurRad="38100" dist="38100" dir="2700000" algn="tl">
                    <a:srgbClr val="C0C0C0"/>
                  </a:outerShdw>
                </a:effectLst>
              </a:rPr>
              <a:t>Cytological examination for neoplastic disease</a:t>
            </a:r>
          </a:p>
          <a:p>
            <a:pPr marL="84138" indent="0"/>
            <a:r>
              <a:rPr lang="ru-RU" sz="2800" dirty="0" err="1">
                <a:effectLst>
                  <a:outerShdw blurRad="38100" dist="38100" dir="2700000" algn="tl">
                    <a:srgbClr val="C0C0C0"/>
                  </a:outerShdw>
                </a:effectLst>
              </a:rPr>
              <a:t>Injection</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of</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contrast</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media</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for</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myelography</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or</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for</a:t>
            </a:r>
            <a:r>
              <a:rPr lang="ru-RU" sz="2800" dirty="0">
                <a:effectLst>
                  <a:outerShdw blurRad="38100" dist="38100" dir="2700000" algn="tl">
                    <a:srgbClr val="C0C0C0"/>
                  </a:outerShdw>
                </a:effectLst>
              </a:rPr>
              <a:t> </a:t>
            </a:r>
            <a:r>
              <a:rPr lang="ru-RU" sz="2800" dirty="0" err="1">
                <a:effectLst>
                  <a:outerShdw blurRad="38100" dist="38100" dir="2700000" algn="tl">
                    <a:srgbClr val="C0C0C0"/>
                  </a:outerShdw>
                </a:effectLst>
              </a:rPr>
              <a:t>cisternography</a:t>
            </a:r>
            <a:r>
              <a:rPr lang="ru-RU" sz="2800" dirty="0"/>
              <a:t> </a:t>
            </a:r>
            <a:endParaRPr lang="en-US" sz="2800" dirty="0"/>
          </a:p>
          <a:p>
            <a:pPr marL="84138" indent="0"/>
            <a:r>
              <a:rPr lang="en-US" sz="2800" dirty="0">
                <a:solidFill>
                  <a:srgbClr val="003399"/>
                </a:solidFill>
                <a:effectLst>
                  <a:outerShdw blurRad="38100" dist="38100" dir="2700000" algn="tl">
                    <a:srgbClr val="C0C0C0"/>
                  </a:outerShdw>
                </a:effectLst>
              </a:rPr>
              <a:t>Measurement of intracranial pressure</a:t>
            </a:r>
            <a:endParaRPr lang="ru-RU" sz="2800" dirty="0">
              <a:solidFill>
                <a:srgbClr val="003399"/>
              </a:solidFill>
              <a:effectLst>
                <a:outerShdw blurRad="38100" dist="38100" dir="2700000" algn="tl">
                  <a:srgbClr val="C0C0C0"/>
                </a:outerShdw>
              </a:effectLst>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6" name="Rectangle 4"/>
          <p:cNvSpPr>
            <a:spLocks noGrp="1" noChangeArrowheads="1"/>
          </p:cNvSpPr>
          <p:nvPr>
            <p:ph type="title"/>
          </p:nvPr>
        </p:nvSpPr>
        <p:spPr>
          <a:xfrm>
            <a:off x="0" y="76200"/>
            <a:ext cx="9144000" cy="6629400"/>
          </a:xfrm>
        </p:spPr>
        <p:txBody>
          <a:bodyPr/>
          <a:lstStyle/>
          <a:p>
            <a:pPr algn="l"/>
            <a:r>
              <a:rPr lang="ru-RU" sz="1800" b="1" dirty="0">
                <a:solidFill>
                  <a:srgbClr val="FF0000"/>
                </a:solidFill>
              </a:rPr>
              <a:t>CONTRAINDICATIONS</a:t>
            </a:r>
            <a:r>
              <a:rPr lang="ru-RU" sz="1800" dirty="0">
                <a:solidFill>
                  <a:srgbClr val="FF0000"/>
                </a:solidFill>
              </a:rPr>
              <a:t> </a:t>
            </a:r>
            <a:r>
              <a:rPr lang="en-US" sz="1800" dirty="0">
                <a:solidFill>
                  <a:srgbClr val="FF0000"/>
                </a:solidFill>
              </a:rPr>
              <a:t/>
            </a:r>
            <a:br>
              <a:rPr lang="en-US" sz="1800" dirty="0">
                <a:solidFill>
                  <a:srgbClr val="FF0000"/>
                </a:solidFill>
              </a:rPr>
            </a:br>
            <a:r>
              <a:rPr lang="ru-RU" sz="1800" b="1" dirty="0" err="1">
                <a:solidFill>
                  <a:srgbClr val="0033CC"/>
                </a:solidFill>
              </a:rPr>
              <a:t>Absolute</a:t>
            </a:r>
            <a:r>
              <a:rPr lang="ru-RU" sz="1800" b="1" dirty="0">
                <a:solidFill>
                  <a:srgbClr val="0033CC"/>
                </a:solidFill>
              </a:rPr>
              <a:t> </a:t>
            </a:r>
            <a:r>
              <a:rPr lang="ru-RU" sz="1800" b="1" dirty="0" err="1">
                <a:solidFill>
                  <a:srgbClr val="0033CC"/>
                </a:solidFill>
              </a:rPr>
              <a:t>contraindications</a:t>
            </a:r>
            <a:r>
              <a:rPr lang="ru-RU" sz="1800" dirty="0"/>
              <a:t> </a:t>
            </a:r>
            <a:r>
              <a:rPr lang="ru-RU" sz="1800" dirty="0" err="1"/>
              <a:t>for</a:t>
            </a:r>
            <a:r>
              <a:rPr lang="ru-RU" sz="1800" dirty="0"/>
              <a:t> </a:t>
            </a:r>
            <a:r>
              <a:rPr lang="ru-RU" sz="1800" dirty="0" err="1"/>
              <a:t>lumbar</a:t>
            </a:r>
            <a:r>
              <a:rPr lang="ru-RU" sz="1800" dirty="0"/>
              <a:t> </a:t>
            </a:r>
            <a:r>
              <a:rPr lang="ru-RU" sz="1800" dirty="0" err="1"/>
              <a:t>puncture</a:t>
            </a:r>
            <a:r>
              <a:rPr lang="ru-RU" sz="1800" dirty="0"/>
              <a:t> </a:t>
            </a:r>
            <a:r>
              <a:rPr lang="ru-RU" sz="1800" dirty="0" err="1"/>
              <a:t>are</a:t>
            </a:r>
            <a:r>
              <a:rPr lang="ru-RU" sz="1800" dirty="0"/>
              <a:t> </a:t>
            </a:r>
            <a:r>
              <a:rPr lang="ru-RU" sz="1800" dirty="0" err="1"/>
              <a:t>the</a:t>
            </a:r>
            <a:r>
              <a:rPr lang="ru-RU" sz="1800" dirty="0"/>
              <a:t> </a:t>
            </a:r>
            <a:r>
              <a:rPr lang="ru-RU" sz="1800" dirty="0" err="1"/>
              <a:t>presence</a:t>
            </a:r>
            <a:r>
              <a:rPr lang="ru-RU" sz="1800" dirty="0"/>
              <a:t> </a:t>
            </a:r>
            <a:r>
              <a:rPr lang="ru-RU" sz="1800" dirty="0" err="1"/>
              <a:t>of</a:t>
            </a:r>
            <a:r>
              <a:rPr lang="ru-RU" sz="1800" dirty="0"/>
              <a:t> </a:t>
            </a:r>
            <a:r>
              <a:rPr lang="ru-RU" sz="1800" dirty="0" err="1"/>
              <a:t>infected</a:t>
            </a:r>
            <a:r>
              <a:rPr lang="ru-RU" sz="1800" dirty="0"/>
              <a:t> </a:t>
            </a:r>
            <a:r>
              <a:rPr lang="ru-RU" sz="1800" dirty="0" err="1"/>
              <a:t>skin</a:t>
            </a:r>
            <a:r>
              <a:rPr lang="ru-RU" sz="1800" dirty="0"/>
              <a:t> </a:t>
            </a:r>
            <a:r>
              <a:rPr lang="ru-RU" sz="1800" dirty="0" err="1"/>
              <a:t>over</a:t>
            </a:r>
            <a:r>
              <a:rPr lang="ru-RU" sz="1800" dirty="0"/>
              <a:t> </a:t>
            </a:r>
            <a:r>
              <a:rPr lang="ru-RU" sz="1800" dirty="0" err="1"/>
              <a:t>the</a:t>
            </a:r>
            <a:r>
              <a:rPr lang="ru-RU" sz="1800" dirty="0"/>
              <a:t> </a:t>
            </a:r>
            <a:r>
              <a:rPr lang="ru-RU" sz="1800" dirty="0" err="1"/>
              <a:t>needle</a:t>
            </a:r>
            <a:r>
              <a:rPr lang="ru-RU" sz="1800" dirty="0"/>
              <a:t> </a:t>
            </a:r>
            <a:r>
              <a:rPr lang="ru-RU" sz="1800" dirty="0" err="1"/>
              <a:t>entry</a:t>
            </a:r>
            <a:r>
              <a:rPr lang="ru-RU" sz="1800" dirty="0"/>
              <a:t> </a:t>
            </a:r>
            <a:r>
              <a:rPr lang="ru-RU" sz="1800" dirty="0" err="1"/>
              <a:t>site</a:t>
            </a:r>
            <a:r>
              <a:rPr lang="ru-RU" sz="1800" dirty="0"/>
              <a:t> </a:t>
            </a:r>
            <a:r>
              <a:rPr lang="ru-RU" sz="1800" dirty="0" err="1"/>
              <a:t>and</a:t>
            </a:r>
            <a:r>
              <a:rPr lang="ru-RU" sz="1800" dirty="0"/>
              <a:t> </a:t>
            </a:r>
            <a:r>
              <a:rPr lang="ru-RU" sz="1800" dirty="0" err="1"/>
              <a:t>the</a:t>
            </a:r>
            <a:r>
              <a:rPr lang="ru-RU" sz="1800" dirty="0"/>
              <a:t> </a:t>
            </a:r>
            <a:r>
              <a:rPr lang="ru-RU" sz="1800" dirty="0" err="1"/>
              <a:t>presence</a:t>
            </a:r>
            <a:r>
              <a:rPr lang="ru-RU" sz="1800" dirty="0"/>
              <a:t> </a:t>
            </a:r>
            <a:r>
              <a:rPr lang="ru-RU" sz="1800" dirty="0" err="1"/>
              <a:t>of</a:t>
            </a:r>
            <a:r>
              <a:rPr lang="ru-RU" sz="1800" dirty="0"/>
              <a:t> </a:t>
            </a:r>
            <a:r>
              <a:rPr lang="ru-RU" sz="1800" dirty="0" err="1"/>
              <a:t>unequal</a:t>
            </a:r>
            <a:r>
              <a:rPr lang="ru-RU" sz="1800" dirty="0"/>
              <a:t> </a:t>
            </a:r>
            <a:r>
              <a:rPr lang="ru-RU" sz="1800" dirty="0" err="1"/>
              <a:t>pressures</a:t>
            </a:r>
            <a:r>
              <a:rPr lang="ru-RU" sz="1800" dirty="0"/>
              <a:t> </a:t>
            </a:r>
            <a:r>
              <a:rPr lang="ru-RU" sz="1800" dirty="0" err="1"/>
              <a:t>between</a:t>
            </a:r>
            <a:r>
              <a:rPr lang="ru-RU" sz="1800" dirty="0"/>
              <a:t> </a:t>
            </a:r>
            <a:r>
              <a:rPr lang="ru-RU" sz="1800" dirty="0" err="1"/>
              <a:t>the</a:t>
            </a:r>
            <a:r>
              <a:rPr lang="ru-RU" sz="1800" dirty="0"/>
              <a:t> </a:t>
            </a:r>
            <a:r>
              <a:rPr lang="ru-RU" sz="1800" dirty="0" err="1"/>
              <a:t>supratentorial</a:t>
            </a:r>
            <a:r>
              <a:rPr lang="ru-RU" sz="1800" dirty="0"/>
              <a:t> </a:t>
            </a:r>
            <a:r>
              <a:rPr lang="ru-RU" sz="1800" dirty="0" err="1"/>
              <a:t>and</a:t>
            </a:r>
            <a:r>
              <a:rPr lang="ru-RU" sz="1800" dirty="0"/>
              <a:t> </a:t>
            </a:r>
            <a:r>
              <a:rPr lang="ru-RU" sz="1800" dirty="0" err="1"/>
              <a:t>infratentorial</a:t>
            </a:r>
            <a:r>
              <a:rPr lang="ru-RU" sz="1800" dirty="0"/>
              <a:t> </a:t>
            </a:r>
            <a:r>
              <a:rPr lang="ru-RU" sz="1800" dirty="0" err="1"/>
              <a:t>compartments</a:t>
            </a:r>
            <a:r>
              <a:rPr lang="ru-RU" sz="1800" dirty="0"/>
              <a:t>. </a:t>
            </a:r>
            <a:r>
              <a:rPr lang="ru-RU" sz="1800" dirty="0" err="1"/>
              <a:t>The</a:t>
            </a:r>
            <a:r>
              <a:rPr lang="ru-RU" sz="1800" dirty="0"/>
              <a:t> </a:t>
            </a:r>
            <a:r>
              <a:rPr lang="ru-RU" sz="1800" dirty="0" err="1"/>
              <a:t>latter</a:t>
            </a:r>
            <a:r>
              <a:rPr lang="ru-RU" sz="1800" dirty="0"/>
              <a:t> </a:t>
            </a:r>
            <a:r>
              <a:rPr lang="ru-RU" sz="1800" dirty="0" err="1"/>
              <a:t>is</a:t>
            </a:r>
            <a:r>
              <a:rPr lang="ru-RU" sz="1800" dirty="0"/>
              <a:t> </a:t>
            </a:r>
            <a:r>
              <a:rPr lang="ru-RU" sz="1800" dirty="0" err="1"/>
              <a:t>usually</a:t>
            </a:r>
            <a:r>
              <a:rPr lang="ru-RU" sz="1800" dirty="0"/>
              <a:t> </a:t>
            </a:r>
            <a:r>
              <a:rPr lang="ru-RU" sz="1800" dirty="0" err="1"/>
              <a:t>inferred</a:t>
            </a:r>
            <a:r>
              <a:rPr lang="ru-RU" sz="1800" dirty="0"/>
              <a:t> </a:t>
            </a:r>
            <a:r>
              <a:rPr lang="ru-RU" sz="1800" dirty="0" err="1"/>
              <a:t>from</a:t>
            </a:r>
            <a:r>
              <a:rPr lang="ru-RU" sz="1800" dirty="0"/>
              <a:t> </a:t>
            </a:r>
            <a:r>
              <a:rPr lang="ru-RU" sz="1800" dirty="0" err="1"/>
              <a:t>the</a:t>
            </a:r>
            <a:r>
              <a:rPr lang="ru-RU" sz="1800" dirty="0"/>
              <a:t> </a:t>
            </a:r>
            <a:r>
              <a:rPr lang="ru-RU" sz="1800" dirty="0" err="1"/>
              <a:t>following</a:t>
            </a:r>
            <a:r>
              <a:rPr lang="ru-RU" sz="1800" dirty="0"/>
              <a:t> </a:t>
            </a:r>
            <a:r>
              <a:rPr lang="ru-RU" sz="1800" dirty="0" err="1"/>
              <a:t>characteristic</a:t>
            </a:r>
            <a:r>
              <a:rPr lang="ru-RU" sz="1800" dirty="0"/>
              <a:t> </a:t>
            </a:r>
            <a:r>
              <a:rPr lang="ru-RU" sz="1800" dirty="0" err="1"/>
              <a:t>findings</a:t>
            </a:r>
            <a:r>
              <a:rPr lang="ru-RU" sz="1800" dirty="0"/>
              <a:t> </a:t>
            </a:r>
            <a:r>
              <a:rPr lang="ru-RU" sz="1800" dirty="0" err="1"/>
              <a:t>on</a:t>
            </a:r>
            <a:r>
              <a:rPr lang="ru-RU" sz="1800" dirty="0"/>
              <a:t> </a:t>
            </a:r>
            <a:r>
              <a:rPr lang="ru-RU" sz="1800" dirty="0" err="1"/>
              <a:t>computed</a:t>
            </a:r>
            <a:r>
              <a:rPr lang="ru-RU" sz="1800" dirty="0"/>
              <a:t> </a:t>
            </a:r>
            <a:r>
              <a:rPr lang="ru-RU" sz="1800" dirty="0" err="1"/>
              <a:t>tomography</a:t>
            </a:r>
            <a:r>
              <a:rPr lang="ru-RU" sz="1800" dirty="0"/>
              <a:t> (CT) </a:t>
            </a:r>
            <a:r>
              <a:rPr lang="ru-RU" sz="1800" dirty="0" err="1"/>
              <a:t>of</a:t>
            </a:r>
            <a:r>
              <a:rPr lang="ru-RU" sz="1800" dirty="0"/>
              <a:t> </a:t>
            </a:r>
            <a:r>
              <a:rPr lang="ru-RU" sz="1800" dirty="0" err="1"/>
              <a:t>the</a:t>
            </a:r>
            <a:r>
              <a:rPr lang="ru-RU" sz="1800" dirty="0"/>
              <a:t> </a:t>
            </a:r>
            <a:r>
              <a:rPr lang="ru-RU" sz="1800" dirty="0" err="1"/>
              <a:t>brain</a:t>
            </a:r>
            <a:r>
              <a:rPr lang="ru-RU" sz="1800" dirty="0"/>
              <a:t>: </a:t>
            </a:r>
            <a:br>
              <a:rPr lang="ru-RU" sz="1800" dirty="0"/>
            </a:br>
            <a:r>
              <a:rPr lang="ru-RU" sz="1800" dirty="0" err="1"/>
              <a:t>Midline</a:t>
            </a:r>
            <a:r>
              <a:rPr lang="ru-RU" sz="1800" dirty="0"/>
              <a:t> </a:t>
            </a:r>
            <a:r>
              <a:rPr lang="ru-RU" sz="1800" dirty="0" err="1"/>
              <a:t>shift</a:t>
            </a:r>
            <a:r>
              <a:rPr lang="ru-RU" sz="1800" dirty="0"/>
              <a:t/>
            </a:r>
            <a:br>
              <a:rPr lang="ru-RU" sz="1800" dirty="0"/>
            </a:br>
            <a:r>
              <a:rPr lang="ru-RU" sz="1800" dirty="0" err="1"/>
              <a:t>Loss</a:t>
            </a:r>
            <a:r>
              <a:rPr lang="ru-RU" sz="1800" dirty="0"/>
              <a:t> </a:t>
            </a:r>
            <a:r>
              <a:rPr lang="ru-RU" sz="1800" dirty="0" err="1"/>
              <a:t>of</a:t>
            </a:r>
            <a:r>
              <a:rPr lang="ru-RU" sz="1800" dirty="0"/>
              <a:t> </a:t>
            </a:r>
            <a:r>
              <a:rPr lang="ru-RU" sz="1800" dirty="0" err="1"/>
              <a:t>suprachiasmatic</a:t>
            </a:r>
            <a:r>
              <a:rPr lang="ru-RU" sz="1800" dirty="0"/>
              <a:t> </a:t>
            </a:r>
            <a:r>
              <a:rPr lang="ru-RU" sz="1800" dirty="0" err="1"/>
              <a:t>and</a:t>
            </a:r>
            <a:r>
              <a:rPr lang="ru-RU" sz="1800" dirty="0"/>
              <a:t> </a:t>
            </a:r>
            <a:r>
              <a:rPr lang="ru-RU" sz="1800" dirty="0" err="1"/>
              <a:t>basilar</a:t>
            </a:r>
            <a:r>
              <a:rPr lang="ru-RU" sz="1800" dirty="0"/>
              <a:t> </a:t>
            </a:r>
            <a:r>
              <a:rPr lang="ru-RU" sz="1800" dirty="0" err="1"/>
              <a:t>cisterns</a:t>
            </a:r>
            <a:r>
              <a:rPr lang="ru-RU" sz="1800" dirty="0"/>
              <a:t/>
            </a:r>
            <a:br>
              <a:rPr lang="ru-RU" sz="1800" dirty="0"/>
            </a:br>
            <a:r>
              <a:rPr lang="ru-RU" sz="1800" dirty="0" err="1"/>
              <a:t>Posterior</a:t>
            </a:r>
            <a:r>
              <a:rPr lang="ru-RU" sz="1800" dirty="0"/>
              <a:t> </a:t>
            </a:r>
            <a:r>
              <a:rPr lang="ru-RU" sz="1800" dirty="0" err="1"/>
              <a:t>fossa</a:t>
            </a:r>
            <a:r>
              <a:rPr lang="ru-RU" sz="1800" dirty="0"/>
              <a:t> </a:t>
            </a:r>
            <a:r>
              <a:rPr lang="ru-RU" sz="1800" dirty="0" err="1"/>
              <a:t>mass</a:t>
            </a:r>
            <a:r>
              <a:rPr lang="ru-RU" sz="1800" dirty="0"/>
              <a:t/>
            </a:r>
            <a:br>
              <a:rPr lang="ru-RU" sz="1800" dirty="0"/>
            </a:br>
            <a:r>
              <a:rPr lang="ru-RU" sz="1800" dirty="0" err="1"/>
              <a:t>Loss</a:t>
            </a:r>
            <a:r>
              <a:rPr lang="ru-RU" sz="1800" dirty="0"/>
              <a:t> </a:t>
            </a:r>
            <a:r>
              <a:rPr lang="ru-RU" sz="1800" dirty="0" err="1"/>
              <a:t>of</a:t>
            </a:r>
            <a:r>
              <a:rPr lang="ru-RU" sz="1800" dirty="0"/>
              <a:t> </a:t>
            </a:r>
            <a:r>
              <a:rPr lang="ru-RU" sz="1800" dirty="0" err="1"/>
              <a:t>the</a:t>
            </a:r>
            <a:r>
              <a:rPr lang="ru-RU" sz="1800" dirty="0"/>
              <a:t> </a:t>
            </a:r>
            <a:r>
              <a:rPr lang="ru-RU" sz="1800" dirty="0" err="1"/>
              <a:t>superior</a:t>
            </a:r>
            <a:r>
              <a:rPr lang="ru-RU" sz="1800" dirty="0"/>
              <a:t> </a:t>
            </a:r>
            <a:r>
              <a:rPr lang="ru-RU" sz="1800" dirty="0" err="1"/>
              <a:t>cerebellar</a:t>
            </a:r>
            <a:r>
              <a:rPr lang="ru-RU" sz="1800" dirty="0"/>
              <a:t> </a:t>
            </a:r>
            <a:r>
              <a:rPr lang="ru-RU" sz="1800" dirty="0" err="1"/>
              <a:t>cistern</a:t>
            </a:r>
            <a:r>
              <a:rPr lang="ru-RU" sz="1800" dirty="0"/>
              <a:t/>
            </a:r>
            <a:br>
              <a:rPr lang="ru-RU" sz="1800" dirty="0"/>
            </a:br>
            <a:r>
              <a:rPr lang="ru-RU" sz="1800" dirty="0" err="1"/>
              <a:t>Loss</a:t>
            </a:r>
            <a:r>
              <a:rPr lang="ru-RU" sz="1800" dirty="0"/>
              <a:t> </a:t>
            </a:r>
            <a:r>
              <a:rPr lang="ru-RU" sz="1800" dirty="0" err="1"/>
              <a:t>of</a:t>
            </a:r>
            <a:r>
              <a:rPr lang="ru-RU" sz="1800" dirty="0"/>
              <a:t> </a:t>
            </a:r>
            <a:r>
              <a:rPr lang="ru-RU" sz="1800" dirty="0" err="1"/>
              <a:t>the</a:t>
            </a:r>
            <a:r>
              <a:rPr lang="ru-RU" sz="1800" dirty="0"/>
              <a:t> </a:t>
            </a:r>
            <a:r>
              <a:rPr lang="ru-RU" sz="1800" dirty="0" err="1"/>
              <a:t>quadrigeminal</a:t>
            </a:r>
            <a:r>
              <a:rPr lang="ru-RU" sz="1800" dirty="0"/>
              <a:t> </a:t>
            </a:r>
            <a:r>
              <a:rPr lang="ru-RU" sz="1800" dirty="0" err="1"/>
              <a:t>plate</a:t>
            </a:r>
            <a:r>
              <a:rPr lang="ru-RU" sz="1800" dirty="0"/>
              <a:t> </a:t>
            </a:r>
            <a:r>
              <a:rPr lang="ru-RU" sz="1800" dirty="0" err="1"/>
              <a:t>cistern</a:t>
            </a:r>
            <a:r>
              <a:rPr lang="ru-RU" sz="1800" dirty="0"/>
              <a:t/>
            </a:r>
            <a:br>
              <a:rPr lang="ru-RU" sz="1800" dirty="0"/>
            </a:br>
            <a:r>
              <a:rPr lang="ru-RU" sz="1800" b="1" dirty="0" err="1">
                <a:solidFill>
                  <a:srgbClr val="0033CC"/>
                </a:solidFill>
              </a:rPr>
              <a:t>Relative</a:t>
            </a:r>
            <a:r>
              <a:rPr lang="ru-RU" sz="1800" b="1" dirty="0">
                <a:solidFill>
                  <a:srgbClr val="0033CC"/>
                </a:solidFill>
              </a:rPr>
              <a:t> </a:t>
            </a:r>
            <a:r>
              <a:rPr lang="ru-RU" sz="1800" b="1" dirty="0" err="1">
                <a:solidFill>
                  <a:srgbClr val="0033CC"/>
                </a:solidFill>
              </a:rPr>
              <a:t>contraindications</a:t>
            </a:r>
            <a:r>
              <a:rPr lang="ru-RU" sz="1800" dirty="0"/>
              <a:t> </a:t>
            </a:r>
            <a:r>
              <a:rPr lang="ru-RU" sz="1800" dirty="0" err="1"/>
              <a:t>for</a:t>
            </a:r>
            <a:r>
              <a:rPr lang="ru-RU" sz="1800" dirty="0"/>
              <a:t> </a:t>
            </a:r>
            <a:r>
              <a:rPr lang="ru-RU" sz="1800" dirty="0" err="1"/>
              <a:t>lumbar</a:t>
            </a:r>
            <a:r>
              <a:rPr lang="ru-RU" sz="1800" dirty="0"/>
              <a:t> </a:t>
            </a:r>
            <a:r>
              <a:rPr lang="ru-RU" sz="1800" dirty="0" err="1"/>
              <a:t>puncture</a:t>
            </a:r>
            <a:r>
              <a:rPr lang="ru-RU" sz="1800" dirty="0"/>
              <a:t> </a:t>
            </a:r>
            <a:r>
              <a:rPr lang="ru-RU" sz="1800" dirty="0" err="1"/>
              <a:t>include</a:t>
            </a:r>
            <a:r>
              <a:rPr lang="ru-RU" sz="1800" dirty="0"/>
              <a:t> </a:t>
            </a:r>
            <a:r>
              <a:rPr lang="ru-RU" sz="1800" dirty="0" err="1"/>
              <a:t>the</a:t>
            </a:r>
            <a:r>
              <a:rPr lang="ru-RU" sz="1800" dirty="0"/>
              <a:t> </a:t>
            </a:r>
            <a:r>
              <a:rPr lang="ru-RU" sz="1800" dirty="0" err="1"/>
              <a:t>following</a:t>
            </a:r>
            <a:r>
              <a:rPr lang="ru-RU" sz="1800" dirty="0"/>
              <a:t>:</a:t>
            </a:r>
            <a:br>
              <a:rPr lang="ru-RU" sz="1800" dirty="0"/>
            </a:br>
            <a:r>
              <a:rPr lang="ru-RU" sz="1800" dirty="0" err="1"/>
              <a:t>Increased</a:t>
            </a:r>
            <a:r>
              <a:rPr lang="ru-RU" sz="1800" dirty="0"/>
              <a:t> </a:t>
            </a:r>
            <a:r>
              <a:rPr lang="ru-RU" sz="1800" dirty="0" err="1"/>
              <a:t>intracranial</a:t>
            </a:r>
            <a:r>
              <a:rPr lang="ru-RU" sz="1800" dirty="0"/>
              <a:t> </a:t>
            </a:r>
            <a:r>
              <a:rPr lang="ru-RU" sz="1800" dirty="0" err="1"/>
              <a:t>pressure</a:t>
            </a:r>
            <a:r>
              <a:rPr lang="ru-RU" sz="1800" dirty="0"/>
              <a:t> (ICP)</a:t>
            </a:r>
            <a:br>
              <a:rPr lang="ru-RU" sz="1800" dirty="0"/>
            </a:br>
            <a:r>
              <a:rPr lang="ru-RU" sz="1800" dirty="0" err="1"/>
              <a:t>Coagulopathy</a:t>
            </a:r>
            <a:r>
              <a:rPr lang="ru-RU" sz="1800" dirty="0"/>
              <a:t/>
            </a:r>
            <a:br>
              <a:rPr lang="ru-RU" sz="1800" dirty="0"/>
            </a:br>
            <a:r>
              <a:rPr lang="ru-RU" sz="1800" dirty="0" err="1"/>
              <a:t>Brain</a:t>
            </a:r>
            <a:r>
              <a:rPr lang="ru-RU" sz="1800" dirty="0"/>
              <a:t> </a:t>
            </a:r>
            <a:r>
              <a:rPr lang="ru-RU" sz="1800" dirty="0" err="1"/>
              <a:t>abscess</a:t>
            </a:r>
            <a:r>
              <a:rPr lang="ru-RU" sz="1800" dirty="0"/>
              <a:t/>
            </a:r>
            <a:br>
              <a:rPr lang="ru-RU" sz="1800" dirty="0"/>
            </a:br>
            <a:r>
              <a:rPr lang="ru-RU" sz="1800" b="1" dirty="0" err="1">
                <a:solidFill>
                  <a:srgbClr val="0033CC"/>
                </a:solidFill>
              </a:rPr>
              <a:t>Indications</a:t>
            </a:r>
            <a:r>
              <a:rPr lang="ru-RU" sz="1800" b="1" dirty="0">
                <a:solidFill>
                  <a:srgbClr val="0033CC"/>
                </a:solidFill>
              </a:rPr>
              <a:t> </a:t>
            </a:r>
            <a:r>
              <a:rPr lang="ru-RU" sz="1800" b="1" dirty="0" err="1">
                <a:solidFill>
                  <a:srgbClr val="0033CC"/>
                </a:solidFill>
              </a:rPr>
              <a:t>for</a:t>
            </a:r>
            <a:r>
              <a:rPr lang="ru-RU" sz="1800" b="1" dirty="0">
                <a:solidFill>
                  <a:srgbClr val="0033CC"/>
                </a:solidFill>
              </a:rPr>
              <a:t> </a:t>
            </a:r>
            <a:r>
              <a:rPr lang="ru-RU" sz="1800" b="1" dirty="0" err="1">
                <a:solidFill>
                  <a:srgbClr val="0033CC"/>
                </a:solidFill>
              </a:rPr>
              <a:t>performing</a:t>
            </a:r>
            <a:r>
              <a:rPr lang="ru-RU" sz="1800" b="1" dirty="0">
                <a:solidFill>
                  <a:srgbClr val="0033CC"/>
                </a:solidFill>
              </a:rPr>
              <a:t> </a:t>
            </a:r>
            <a:r>
              <a:rPr lang="ru-RU" sz="1800" b="1" dirty="0" err="1">
                <a:solidFill>
                  <a:srgbClr val="0033CC"/>
                </a:solidFill>
              </a:rPr>
              <a:t>brain</a:t>
            </a:r>
            <a:r>
              <a:rPr lang="ru-RU" sz="1800" b="1" dirty="0">
                <a:solidFill>
                  <a:srgbClr val="0033CC"/>
                </a:solidFill>
              </a:rPr>
              <a:t> CT </a:t>
            </a:r>
            <a:r>
              <a:rPr lang="ru-RU" sz="1800" b="1" dirty="0" err="1">
                <a:solidFill>
                  <a:srgbClr val="0033CC"/>
                </a:solidFill>
              </a:rPr>
              <a:t>scanning</a:t>
            </a:r>
            <a:r>
              <a:rPr lang="ru-RU" sz="1800" dirty="0"/>
              <a:t> </a:t>
            </a:r>
            <a:r>
              <a:rPr lang="ru-RU" sz="1800" dirty="0" err="1"/>
              <a:t>before</a:t>
            </a:r>
            <a:r>
              <a:rPr lang="ru-RU" sz="1800" dirty="0"/>
              <a:t> </a:t>
            </a:r>
            <a:r>
              <a:rPr lang="ru-RU" sz="1800" dirty="0" err="1"/>
              <a:t>lumbar</a:t>
            </a:r>
            <a:r>
              <a:rPr lang="ru-RU" sz="1800" dirty="0"/>
              <a:t> </a:t>
            </a:r>
            <a:r>
              <a:rPr lang="ru-RU" sz="1800" dirty="0" err="1"/>
              <a:t>puncture</a:t>
            </a:r>
            <a:r>
              <a:rPr lang="ru-RU" sz="1800" dirty="0"/>
              <a:t> </a:t>
            </a:r>
            <a:r>
              <a:rPr lang="ru-RU" sz="1800" dirty="0" err="1"/>
              <a:t>in</a:t>
            </a:r>
            <a:r>
              <a:rPr lang="ru-RU" sz="1800" dirty="0"/>
              <a:t> </a:t>
            </a:r>
            <a:r>
              <a:rPr lang="ru-RU" sz="1800" dirty="0" err="1"/>
              <a:t>patients</a:t>
            </a:r>
            <a:r>
              <a:rPr lang="ru-RU" sz="1800" dirty="0"/>
              <a:t> </a:t>
            </a:r>
            <a:r>
              <a:rPr lang="ru-RU" sz="1800" dirty="0" err="1"/>
              <a:t>with</a:t>
            </a:r>
            <a:r>
              <a:rPr lang="ru-RU" sz="1800" dirty="0"/>
              <a:t> </a:t>
            </a:r>
            <a:r>
              <a:rPr lang="ru-RU" sz="1800" dirty="0" err="1"/>
              <a:t>suspected</a:t>
            </a:r>
            <a:r>
              <a:rPr lang="ru-RU" sz="1800" dirty="0"/>
              <a:t> </a:t>
            </a:r>
            <a:r>
              <a:rPr lang="ru-RU" sz="1800" dirty="0" err="1"/>
              <a:t>meningitis</a:t>
            </a:r>
            <a:r>
              <a:rPr lang="ru-RU" sz="1800" dirty="0"/>
              <a:t> </a:t>
            </a:r>
            <a:r>
              <a:rPr lang="ru-RU" sz="1800" dirty="0" err="1"/>
              <a:t>include</a:t>
            </a:r>
            <a:r>
              <a:rPr lang="ru-RU" sz="1800" dirty="0"/>
              <a:t> </a:t>
            </a:r>
            <a:r>
              <a:rPr lang="ru-RU" sz="1800" dirty="0" err="1"/>
              <a:t>the</a:t>
            </a:r>
            <a:r>
              <a:rPr lang="ru-RU" sz="1800" dirty="0"/>
              <a:t> </a:t>
            </a:r>
            <a:r>
              <a:rPr lang="ru-RU" sz="1800" dirty="0" err="1"/>
              <a:t>following</a:t>
            </a:r>
            <a:r>
              <a:rPr lang="ru-RU" sz="1800" dirty="0"/>
              <a:t>[8] : </a:t>
            </a:r>
            <a:br>
              <a:rPr lang="ru-RU" sz="1800" dirty="0"/>
            </a:br>
            <a:r>
              <a:rPr lang="ru-RU" sz="1800" dirty="0" err="1"/>
              <a:t>Patients</a:t>
            </a:r>
            <a:r>
              <a:rPr lang="ru-RU" sz="1800" dirty="0"/>
              <a:t> </a:t>
            </a:r>
            <a:r>
              <a:rPr lang="ru-RU" sz="1800" dirty="0" err="1"/>
              <a:t>who</a:t>
            </a:r>
            <a:r>
              <a:rPr lang="ru-RU" sz="1800" dirty="0"/>
              <a:t> </a:t>
            </a:r>
            <a:r>
              <a:rPr lang="ru-RU" sz="1800" dirty="0" err="1"/>
              <a:t>are</a:t>
            </a:r>
            <a:r>
              <a:rPr lang="ru-RU" sz="1800" dirty="0"/>
              <a:t> </a:t>
            </a:r>
            <a:r>
              <a:rPr lang="ru-RU" sz="1800" dirty="0" err="1"/>
              <a:t>older</a:t>
            </a:r>
            <a:r>
              <a:rPr lang="ru-RU" sz="1800" dirty="0"/>
              <a:t> </a:t>
            </a:r>
            <a:r>
              <a:rPr lang="ru-RU" sz="1800" dirty="0" err="1"/>
              <a:t>than</a:t>
            </a:r>
            <a:r>
              <a:rPr lang="ru-RU" sz="1800" dirty="0"/>
              <a:t> 60 </a:t>
            </a:r>
            <a:r>
              <a:rPr lang="ru-RU" sz="1800" dirty="0" err="1"/>
              <a:t>years</a:t>
            </a:r>
            <a:r>
              <a:rPr lang="ru-RU" sz="1800" dirty="0"/>
              <a:t/>
            </a:r>
            <a:br>
              <a:rPr lang="ru-RU" sz="1800" dirty="0"/>
            </a:br>
            <a:r>
              <a:rPr lang="ru-RU" sz="1800" dirty="0" err="1"/>
              <a:t>Patients</a:t>
            </a:r>
            <a:r>
              <a:rPr lang="ru-RU" sz="1800" dirty="0"/>
              <a:t> </a:t>
            </a:r>
            <a:r>
              <a:rPr lang="ru-RU" sz="1800" dirty="0" err="1"/>
              <a:t>who</a:t>
            </a:r>
            <a:r>
              <a:rPr lang="ru-RU" sz="1800" dirty="0"/>
              <a:t> </a:t>
            </a:r>
            <a:r>
              <a:rPr lang="ru-RU" sz="1800" dirty="0" err="1"/>
              <a:t>are</a:t>
            </a:r>
            <a:r>
              <a:rPr lang="ru-RU" sz="1800" dirty="0"/>
              <a:t> </a:t>
            </a:r>
            <a:r>
              <a:rPr lang="ru-RU" sz="1800" dirty="0" err="1"/>
              <a:t>immunocompromised</a:t>
            </a:r>
            <a:r>
              <a:rPr lang="ru-RU" sz="1800" dirty="0"/>
              <a:t/>
            </a:r>
            <a:br>
              <a:rPr lang="ru-RU" sz="1800" dirty="0"/>
            </a:br>
            <a:r>
              <a:rPr lang="ru-RU" sz="1800" dirty="0" err="1"/>
              <a:t>Patients</a:t>
            </a:r>
            <a:r>
              <a:rPr lang="ru-RU" sz="1800" dirty="0"/>
              <a:t> </a:t>
            </a:r>
            <a:r>
              <a:rPr lang="ru-RU" sz="1800" dirty="0" err="1"/>
              <a:t>with</a:t>
            </a:r>
            <a:r>
              <a:rPr lang="ru-RU" sz="1800" dirty="0"/>
              <a:t> </a:t>
            </a:r>
            <a:r>
              <a:rPr lang="ru-RU" sz="1800" dirty="0" err="1"/>
              <a:t>known</a:t>
            </a:r>
            <a:r>
              <a:rPr lang="ru-RU" sz="1800" dirty="0"/>
              <a:t> CNS </a:t>
            </a:r>
            <a:r>
              <a:rPr lang="ru-RU" sz="1800" dirty="0" err="1"/>
              <a:t>lesions</a:t>
            </a:r>
            <a:r>
              <a:rPr lang="ru-RU" sz="1800" dirty="0"/>
              <a:t/>
            </a:r>
            <a:br>
              <a:rPr lang="ru-RU" sz="1800" dirty="0"/>
            </a:br>
            <a:r>
              <a:rPr lang="ru-RU" sz="1800" dirty="0" err="1"/>
              <a:t>Patients</a:t>
            </a:r>
            <a:r>
              <a:rPr lang="ru-RU" sz="1800" dirty="0"/>
              <a:t> </a:t>
            </a:r>
            <a:r>
              <a:rPr lang="ru-RU" sz="1800" dirty="0" err="1"/>
              <a:t>who</a:t>
            </a:r>
            <a:r>
              <a:rPr lang="ru-RU" sz="1800" dirty="0"/>
              <a:t> </a:t>
            </a:r>
            <a:r>
              <a:rPr lang="ru-RU" sz="1800" dirty="0" err="1"/>
              <a:t>have</a:t>
            </a:r>
            <a:r>
              <a:rPr lang="ru-RU" sz="1800" dirty="0"/>
              <a:t> </a:t>
            </a:r>
            <a:r>
              <a:rPr lang="ru-RU" sz="1800" dirty="0" err="1"/>
              <a:t>had</a:t>
            </a:r>
            <a:r>
              <a:rPr lang="ru-RU" sz="1800" dirty="0"/>
              <a:t> </a:t>
            </a:r>
            <a:r>
              <a:rPr lang="ru-RU" sz="1800" dirty="0" err="1"/>
              <a:t>a</a:t>
            </a:r>
            <a:r>
              <a:rPr lang="ru-RU" sz="1800" dirty="0"/>
              <a:t> </a:t>
            </a:r>
            <a:r>
              <a:rPr lang="ru-RU" sz="1800" dirty="0" err="1"/>
              <a:t>seizure</a:t>
            </a:r>
            <a:r>
              <a:rPr lang="ru-RU" sz="1800" dirty="0"/>
              <a:t> </a:t>
            </a:r>
            <a:r>
              <a:rPr lang="ru-RU" sz="1800" dirty="0" err="1"/>
              <a:t>within</a:t>
            </a:r>
            <a:r>
              <a:rPr lang="ru-RU" sz="1800" dirty="0"/>
              <a:t> 1 </a:t>
            </a:r>
            <a:r>
              <a:rPr lang="ru-RU" sz="1800" dirty="0" err="1"/>
              <a:t>week</a:t>
            </a:r>
            <a:r>
              <a:rPr lang="ru-RU" sz="1800" dirty="0"/>
              <a:t> </a:t>
            </a:r>
            <a:r>
              <a:rPr lang="ru-RU" sz="1800" dirty="0" err="1"/>
              <a:t>of</a:t>
            </a:r>
            <a:r>
              <a:rPr lang="ru-RU" sz="1800" dirty="0"/>
              <a:t> </a:t>
            </a:r>
            <a:r>
              <a:rPr lang="ru-RU" sz="1800" dirty="0" err="1"/>
              <a:t>presentation</a:t>
            </a:r>
            <a:r>
              <a:rPr lang="ru-RU" sz="1800" dirty="0"/>
              <a:t/>
            </a:r>
            <a:br>
              <a:rPr lang="ru-RU" sz="1800" dirty="0"/>
            </a:br>
            <a:r>
              <a:rPr lang="ru-RU" sz="1800" dirty="0" err="1"/>
              <a:t>Patients</a:t>
            </a:r>
            <a:r>
              <a:rPr lang="ru-RU" sz="1800" dirty="0"/>
              <a:t> </a:t>
            </a:r>
            <a:r>
              <a:rPr lang="ru-RU" sz="1800" dirty="0" err="1"/>
              <a:t>with</a:t>
            </a:r>
            <a:r>
              <a:rPr lang="ru-RU" sz="1800" dirty="0"/>
              <a:t> </a:t>
            </a:r>
            <a:r>
              <a:rPr lang="ru-RU" sz="1800" dirty="0" err="1"/>
              <a:t>an</a:t>
            </a:r>
            <a:r>
              <a:rPr lang="ru-RU" sz="1800" dirty="0"/>
              <a:t> </a:t>
            </a:r>
            <a:r>
              <a:rPr lang="ru-RU" sz="1800" dirty="0" err="1"/>
              <a:t>abnormal</a:t>
            </a:r>
            <a:r>
              <a:rPr lang="ru-RU" sz="1800" dirty="0"/>
              <a:t> </a:t>
            </a:r>
            <a:r>
              <a:rPr lang="ru-RU" sz="1800" dirty="0" err="1"/>
              <a:t>level</a:t>
            </a:r>
            <a:r>
              <a:rPr lang="ru-RU" sz="1800" dirty="0"/>
              <a:t> </a:t>
            </a:r>
            <a:r>
              <a:rPr lang="ru-RU" sz="1800" dirty="0" err="1"/>
              <a:t>of</a:t>
            </a:r>
            <a:r>
              <a:rPr lang="ru-RU" sz="1800" dirty="0"/>
              <a:t> </a:t>
            </a:r>
            <a:r>
              <a:rPr lang="ru-RU" sz="1800" dirty="0" err="1"/>
              <a:t>consciousness</a:t>
            </a:r>
            <a:r>
              <a:rPr lang="ru-RU" sz="1800" dirty="0"/>
              <a:t/>
            </a:r>
            <a:br>
              <a:rPr lang="ru-RU" sz="1800" dirty="0"/>
            </a:br>
            <a:r>
              <a:rPr lang="ru-RU" sz="1800" dirty="0" err="1"/>
              <a:t>Patients</a:t>
            </a:r>
            <a:r>
              <a:rPr lang="ru-RU" sz="1800" dirty="0"/>
              <a:t> </a:t>
            </a:r>
            <a:r>
              <a:rPr lang="ru-RU" sz="1800" dirty="0" err="1"/>
              <a:t>with</a:t>
            </a:r>
            <a:r>
              <a:rPr lang="ru-RU" sz="1800" dirty="0"/>
              <a:t> </a:t>
            </a:r>
            <a:r>
              <a:rPr lang="ru-RU" sz="1800" dirty="0" err="1"/>
              <a:t>focal</a:t>
            </a:r>
            <a:r>
              <a:rPr lang="ru-RU" sz="1800" dirty="0"/>
              <a:t> </a:t>
            </a:r>
            <a:r>
              <a:rPr lang="ru-RU" sz="1800" dirty="0" err="1"/>
              <a:t>findings</a:t>
            </a:r>
            <a:r>
              <a:rPr lang="ru-RU" sz="1800" dirty="0"/>
              <a:t> </a:t>
            </a:r>
            <a:r>
              <a:rPr lang="ru-RU" sz="1800" dirty="0" err="1"/>
              <a:t>on</a:t>
            </a:r>
            <a:r>
              <a:rPr lang="ru-RU" sz="1800" dirty="0"/>
              <a:t> </a:t>
            </a:r>
            <a:r>
              <a:rPr lang="ru-RU" sz="1800" dirty="0" err="1"/>
              <a:t>neurologic</a:t>
            </a:r>
            <a:r>
              <a:rPr lang="ru-RU" sz="1800" dirty="0"/>
              <a:t> </a:t>
            </a:r>
            <a:r>
              <a:rPr lang="ru-RU" sz="1800" dirty="0" err="1"/>
              <a:t>examination</a:t>
            </a:r>
            <a:r>
              <a:rPr lang="ru-RU" sz="1800" dirty="0"/>
              <a:t/>
            </a:r>
            <a:br>
              <a:rPr lang="ru-RU" sz="1800" dirty="0"/>
            </a:br>
            <a:r>
              <a:rPr lang="ru-RU" sz="1800" dirty="0" err="1"/>
              <a:t>Patients</a:t>
            </a:r>
            <a:r>
              <a:rPr lang="ru-RU" sz="1800" dirty="0"/>
              <a:t> </a:t>
            </a:r>
            <a:r>
              <a:rPr lang="ru-RU" sz="1800" dirty="0" err="1"/>
              <a:t>with</a:t>
            </a:r>
            <a:r>
              <a:rPr lang="ru-RU" sz="1800" dirty="0"/>
              <a:t> </a:t>
            </a:r>
            <a:r>
              <a:rPr lang="ru-RU" sz="1800" dirty="0" err="1"/>
              <a:t>papilledema</a:t>
            </a:r>
            <a:r>
              <a:rPr lang="ru-RU" sz="1800" dirty="0"/>
              <a:t> </a:t>
            </a:r>
            <a:r>
              <a:rPr lang="ru-RU" sz="1800" dirty="0" err="1"/>
              <a:t>seen</a:t>
            </a:r>
            <a:r>
              <a:rPr lang="ru-RU" sz="1800" dirty="0"/>
              <a:t> </a:t>
            </a:r>
            <a:r>
              <a:rPr lang="ru-RU" sz="1800" dirty="0" err="1"/>
              <a:t>on</a:t>
            </a:r>
            <a:r>
              <a:rPr lang="ru-RU" sz="1800" dirty="0"/>
              <a:t> </a:t>
            </a:r>
            <a:r>
              <a:rPr lang="ru-RU" sz="1800" dirty="0" err="1"/>
              <a:t>physical</a:t>
            </a:r>
            <a:r>
              <a:rPr lang="ru-RU" sz="1800" dirty="0"/>
              <a:t> </a:t>
            </a:r>
            <a:r>
              <a:rPr lang="ru-RU" sz="1800" dirty="0" err="1"/>
              <a:t>examination</a:t>
            </a:r>
            <a:r>
              <a:rPr lang="ru-RU" sz="1800" dirty="0"/>
              <a:t>, </a:t>
            </a:r>
            <a:r>
              <a:rPr lang="ru-RU" sz="1800" dirty="0" err="1"/>
              <a:t>with</a:t>
            </a:r>
            <a:r>
              <a:rPr lang="ru-RU" sz="1800" dirty="0"/>
              <a:t> </a:t>
            </a:r>
            <a:r>
              <a:rPr lang="ru-RU" sz="1800" dirty="0" err="1"/>
              <a:t>clinical</a:t>
            </a:r>
            <a:r>
              <a:rPr lang="ru-RU" sz="1800" dirty="0"/>
              <a:t> </a:t>
            </a:r>
            <a:r>
              <a:rPr lang="ru-RU" sz="1800" dirty="0" err="1"/>
              <a:t>suspicion</a:t>
            </a:r>
            <a:r>
              <a:rPr lang="ru-RU" sz="1800" dirty="0"/>
              <a:t> </a:t>
            </a:r>
            <a:r>
              <a:rPr lang="ru-RU" sz="1800" dirty="0" err="1"/>
              <a:t>of</a:t>
            </a:r>
            <a:r>
              <a:rPr lang="ru-RU" sz="1800" dirty="0"/>
              <a:t> </a:t>
            </a:r>
            <a:r>
              <a:rPr lang="ru-RU" sz="1800" dirty="0" err="1"/>
              <a:t>an</a:t>
            </a:r>
            <a:r>
              <a:rPr lang="ru-RU" sz="1800" dirty="0"/>
              <a:t> </a:t>
            </a:r>
            <a:r>
              <a:rPr lang="ru-RU" sz="1800" dirty="0" err="1"/>
              <a:t>elevated</a:t>
            </a:r>
            <a:r>
              <a:rPr lang="ru-RU" sz="1800" dirty="0"/>
              <a:t> ICP</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1378" name="Picture 2" descr="126070"/>
          <p:cNvPicPr>
            <a:picLocks noChangeAspect="1" noChangeArrowheads="1"/>
          </p:cNvPicPr>
          <p:nvPr/>
        </p:nvPicPr>
        <p:blipFill>
          <a:blip r:embed="rId2" cstate="print"/>
          <a:srcRect/>
          <a:stretch>
            <a:fillRect/>
          </a:stretch>
        </p:blipFill>
        <p:spPr bwMode="auto">
          <a:xfrm>
            <a:off x="-152400" y="34925"/>
            <a:ext cx="8610600" cy="6823075"/>
          </a:xfrm>
          <a:prstGeom prst="rect">
            <a:avLst/>
          </a:prstGeom>
          <a:noFill/>
          <a:ln w="9525">
            <a:noFill/>
            <a:miter lim="800000"/>
            <a:headEnd/>
            <a:tailEnd/>
          </a:ln>
        </p:spPr>
      </p:pic>
      <p:sp>
        <p:nvSpPr>
          <p:cNvPr id="74755" name="Rectangle 3"/>
          <p:cNvSpPr>
            <a:spLocks noChangeArrowheads="1"/>
          </p:cNvSpPr>
          <p:nvPr/>
        </p:nvSpPr>
        <p:spPr bwMode="auto">
          <a:xfrm>
            <a:off x="4800600" y="1143000"/>
            <a:ext cx="4267200" cy="1219200"/>
          </a:xfrm>
          <a:prstGeom prst="rect">
            <a:avLst/>
          </a:prstGeom>
          <a:noFill/>
          <a:ln w="9525">
            <a:noFill/>
            <a:miter lim="800000"/>
            <a:headEnd/>
            <a:tailEnd/>
          </a:ln>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0" hangingPunct="0">
              <a:defRPr/>
            </a:pPr>
            <a:r>
              <a:rPr lang="ru-RU" sz="4000" b="1" i="1" dirty="0" err="1">
                <a:ln w="11430"/>
                <a:solidFill>
                  <a:srgbClr val="FF0000"/>
                </a:solidFill>
                <a:effectLst>
                  <a:outerShdw blurRad="50800" dist="39000" dir="5460000" algn="tl">
                    <a:srgbClr val="000000">
                      <a:alpha val="38000"/>
                    </a:srgbClr>
                  </a:outerShdw>
                </a:effectLst>
              </a:rPr>
              <a:t>Technique</a:t>
            </a:r>
            <a:r>
              <a:rPr lang="ru-RU" sz="4000" b="1" i="1" dirty="0">
                <a:ln w="11430"/>
                <a:solidFill>
                  <a:srgbClr val="FF0000"/>
                </a:solidFill>
                <a:effectLst>
                  <a:outerShdw blurRad="50800" dist="39000" dir="5460000" algn="tl">
                    <a:srgbClr val="000000">
                      <a:alpha val="38000"/>
                    </a:srgbClr>
                  </a:outerShdw>
                </a:effectLst>
              </a:rPr>
              <a:t> </a:t>
            </a:r>
            <a:r>
              <a:rPr lang="ru-RU" sz="4000" b="1" i="1" dirty="0" err="1">
                <a:ln w="11430"/>
                <a:solidFill>
                  <a:srgbClr val="FF0000"/>
                </a:solidFill>
                <a:effectLst>
                  <a:outerShdw blurRad="50800" dist="39000" dir="5460000" algn="tl">
                    <a:srgbClr val="000000">
                      <a:alpha val="38000"/>
                    </a:srgbClr>
                  </a:outerShdw>
                </a:effectLst>
              </a:rPr>
              <a:t>of</a:t>
            </a:r>
            <a:r>
              <a:rPr lang="ru-RU" sz="4000" b="1" i="1" dirty="0">
                <a:ln w="11430"/>
                <a:solidFill>
                  <a:srgbClr val="FF0000"/>
                </a:solidFill>
                <a:effectLst>
                  <a:outerShdw blurRad="50800" dist="39000" dir="5460000" algn="tl">
                    <a:srgbClr val="000000">
                      <a:alpha val="38000"/>
                    </a:srgbClr>
                  </a:outerShdw>
                </a:effectLst>
              </a:rPr>
              <a:t> </a:t>
            </a:r>
            <a:r>
              <a:rPr lang="ru-RU" sz="4000" b="1" i="1" dirty="0" err="1">
                <a:ln w="11430"/>
                <a:solidFill>
                  <a:srgbClr val="FF0000"/>
                </a:solidFill>
                <a:effectLst>
                  <a:outerShdw blurRad="50800" dist="39000" dir="5460000" algn="tl">
                    <a:srgbClr val="000000">
                      <a:alpha val="38000"/>
                    </a:srgbClr>
                  </a:outerShdw>
                </a:effectLst>
              </a:rPr>
              <a:t>lumbar</a:t>
            </a:r>
            <a:r>
              <a:rPr lang="ru-RU" sz="4000" b="1" i="1" dirty="0">
                <a:ln w="11430"/>
                <a:solidFill>
                  <a:srgbClr val="FF0000"/>
                </a:solidFill>
                <a:effectLst>
                  <a:outerShdw blurRad="50800" dist="39000" dir="5460000" algn="tl">
                    <a:srgbClr val="000000">
                      <a:alpha val="38000"/>
                    </a:srgbClr>
                  </a:outerShdw>
                </a:effectLst>
              </a:rPr>
              <a:t> </a:t>
            </a:r>
            <a:r>
              <a:rPr lang="ru-RU" sz="4000" b="1" i="1" dirty="0" err="1">
                <a:ln w="11430"/>
                <a:solidFill>
                  <a:srgbClr val="FF0000"/>
                </a:solidFill>
                <a:effectLst>
                  <a:outerShdw blurRad="50800" dist="39000" dir="5460000" algn="tl">
                    <a:srgbClr val="000000">
                      <a:alpha val="38000"/>
                    </a:srgbClr>
                  </a:outerShdw>
                </a:effectLst>
              </a:rPr>
              <a:t>puncture</a:t>
            </a:r>
            <a:r>
              <a:rPr lang="ru-RU" sz="2400" b="1" dirty="0">
                <a:ln w="11430"/>
                <a:solidFill>
                  <a:srgbClr val="FF0000"/>
                </a:solidFill>
                <a:effectLst>
                  <a:outerShdw blurRad="50800" dist="39000" dir="5460000" algn="tl">
                    <a:srgbClr val="000000">
                      <a:alpha val="38000"/>
                    </a:srgbClr>
                  </a:outerShdw>
                </a:effectLst>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578" name="Picture 5" descr="Child's skull found in the Cueva del Lazo showing an artifical deformation"/>
          <p:cNvPicPr>
            <a:picLocks noChangeAspect="1" noChangeArrowheads="1"/>
          </p:cNvPicPr>
          <p:nvPr/>
        </p:nvPicPr>
        <p:blipFill>
          <a:blip r:embed="rId2" cstate="print"/>
          <a:srcRect/>
          <a:stretch>
            <a:fillRect/>
          </a:stretch>
        </p:blipFill>
        <p:spPr bwMode="auto">
          <a:xfrm>
            <a:off x="0" y="0"/>
            <a:ext cx="3886200" cy="2914650"/>
          </a:xfrm>
          <a:prstGeom prst="rect">
            <a:avLst/>
          </a:prstGeom>
          <a:noFill/>
          <a:ln w="9525">
            <a:noFill/>
            <a:miter lim="800000"/>
            <a:headEnd/>
            <a:tailEnd/>
          </a:ln>
        </p:spPr>
      </p:pic>
      <p:pic>
        <p:nvPicPr>
          <p:cNvPr id="24579" name="Picture 7" descr="Skull with an artifical deformation"/>
          <p:cNvPicPr>
            <a:picLocks noChangeAspect="1" noChangeArrowheads="1"/>
          </p:cNvPicPr>
          <p:nvPr/>
        </p:nvPicPr>
        <p:blipFill>
          <a:blip r:embed="rId3" cstate="print"/>
          <a:srcRect/>
          <a:stretch>
            <a:fillRect/>
          </a:stretch>
        </p:blipFill>
        <p:spPr bwMode="auto">
          <a:xfrm>
            <a:off x="0" y="2895600"/>
            <a:ext cx="9144000" cy="3962400"/>
          </a:xfrm>
          <a:prstGeom prst="rect">
            <a:avLst/>
          </a:prstGeom>
          <a:noFill/>
          <a:ln w="9525">
            <a:noFill/>
            <a:miter lim="800000"/>
            <a:headEnd/>
            <a:tailEnd/>
          </a:ln>
        </p:spPr>
      </p:pic>
      <p:pic>
        <p:nvPicPr>
          <p:cNvPr id="24580" name="Picture 9" descr="Skull with an artifical deformation"/>
          <p:cNvPicPr>
            <a:picLocks noChangeAspect="1" noChangeArrowheads="1"/>
          </p:cNvPicPr>
          <p:nvPr/>
        </p:nvPicPr>
        <p:blipFill>
          <a:blip r:embed="rId4" cstate="print"/>
          <a:srcRect/>
          <a:stretch>
            <a:fillRect/>
          </a:stretch>
        </p:blipFill>
        <p:spPr bwMode="auto">
          <a:xfrm>
            <a:off x="3886200" y="0"/>
            <a:ext cx="2616200" cy="2895600"/>
          </a:xfrm>
          <a:prstGeom prst="rect">
            <a:avLst/>
          </a:prstGeom>
          <a:noFill/>
          <a:ln w="9525">
            <a:noFill/>
            <a:miter lim="800000"/>
            <a:headEnd/>
            <a:tailEnd/>
          </a:ln>
        </p:spPr>
      </p:pic>
      <p:pic>
        <p:nvPicPr>
          <p:cNvPr id="24581" name="Picture 11" descr="Skull with an artifical deformation"/>
          <p:cNvPicPr>
            <a:picLocks noChangeAspect="1" noChangeArrowheads="1"/>
          </p:cNvPicPr>
          <p:nvPr/>
        </p:nvPicPr>
        <p:blipFill>
          <a:blip r:embed="rId5" cstate="print"/>
          <a:srcRect/>
          <a:stretch>
            <a:fillRect/>
          </a:stretch>
        </p:blipFill>
        <p:spPr bwMode="auto">
          <a:xfrm>
            <a:off x="6781800" y="0"/>
            <a:ext cx="2136775" cy="2895600"/>
          </a:xfrm>
          <a:prstGeom prst="rect">
            <a:avLst/>
          </a:prstGeom>
          <a:noFill/>
          <a:ln w="9525">
            <a:noFill/>
            <a:miter lim="800000"/>
            <a:headEnd/>
            <a:tailEnd/>
          </a:ln>
        </p:spPr>
      </p:pic>
      <p:sp>
        <p:nvSpPr>
          <p:cNvPr id="24582" name="Rectangle 12"/>
          <p:cNvSpPr>
            <a:spLocks noChangeArrowheads="1"/>
          </p:cNvSpPr>
          <p:nvPr/>
        </p:nvSpPr>
        <p:spPr bwMode="auto">
          <a:xfrm>
            <a:off x="0" y="2907139"/>
            <a:ext cx="9144000" cy="830997"/>
          </a:xfrm>
          <a:prstGeom prst="rect">
            <a:avLst/>
          </a:prstGeom>
          <a:noFill/>
          <a:ln w="9525">
            <a:noFill/>
            <a:miter lim="800000"/>
            <a:headEnd/>
            <a:tailEnd/>
          </a:ln>
        </p:spPr>
        <p:txBody>
          <a:bodyPr anchor="ctr">
            <a:spAutoFit/>
          </a:bodyPr>
          <a:lstStyle/>
          <a:p>
            <a:pPr eaLnBrk="0" hangingPunct="0"/>
            <a:r>
              <a:rPr lang="ru-RU" altLang="ru-RU" sz="2400" b="1" dirty="0" err="1">
                <a:solidFill>
                  <a:srgbClr val="FFC000"/>
                </a:solidFill>
              </a:rPr>
              <a:t>Trepanation</a:t>
            </a:r>
            <a:r>
              <a:rPr lang="ru-RU" altLang="ru-RU" sz="2400" b="1" dirty="0">
                <a:solidFill>
                  <a:srgbClr val="FFC000"/>
                </a:solidFill>
              </a:rPr>
              <a:t> </a:t>
            </a:r>
            <a:r>
              <a:rPr lang="ru-RU" altLang="ru-RU" sz="2400" b="1" dirty="0" err="1">
                <a:solidFill>
                  <a:srgbClr val="FFC000"/>
                </a:solidFill>
              </a:rPr>
              <a:t>was</a:t>
            </a:r>
            <a:r>
              <a:rPr lang="ru-RU" altLang="ru-RU" sz="2400" b="1" dirty="0">
                <a:solidFill>
                  <a:srgbClr val="FFC000"/>
                </a:solidFill>
              </a:rPr>
              <a:t> </a:t>
            </a:r>
            <a:r>
              <a:rPr lang="ru-RU" altLang="ru-RU" sz="2400" b="1" dirty="0" err="1">
                <a:solidFill>
                  <a:srgbClr val="FFC000"/>
                </a:solidFill>
              </a:rPr>
              <a:t>considered</a:t>
            </a:r>
            <a:r>
              <a:rPr lang="ru-RU" altLang="ru-RU" sz="2400" b="1" dirty="0">
                <a:solidFill>
                  <a:srgbClr val="FFC000"/>
                </a:solidFill>
              </a:rPr>
              <a:t> a </a:t>
            </a:r>
            <a:r>
              <a:rPr lang="ru-RU" altLang="ru-RU" sz="2400" b="1" dirty="0" err="1">
                <a:solidFill>
                  <a:srgbClr val="FFC000"/>
                </a:solidFill>
              </a:rPr>
              <a:t>promising</a:t>
            </a:r>
            <a:r>
              <a:rPr lang="ru-RU" altLang="ru-RU" sz="2400" b="1" dirty="0">
                <a:solidFill>
                  <a:srgbClr val="FFC000"/>
                </a:solidFill>
              </a:rPr>
              <a:t> </a:t>
            </a:r>
            <a:r>
              <a:rPr lang="ru-RU" altLang="ru-RU" sz="2400" b="1" dirty="0" err="1">
                <a:solidFill>
                  <a:srgbClr val="FFC000"/>
                </a:solidFill>
              </a:rPr>
              <a:t>treatment</a:t>
            </a:r>
            <a:r>
              <a:rPr lang="ru-RU" altLang="ru-RU" sz="2400" b="1" dirty="0">
                <a:solidFill>
                  <a:srgbClr val="FFC000"/>
                </a:solidFill>
              </a:rPr>
              <a:t> </a:t>
            </a:r>
            <a:r>
              <a:rPr lang="ru-RU" altLang="ru-RU" sz="2400" b="1" dirty="0" err="1">
                <a:solidFill>
                  <a:srgbClr val="FFC000"/>
                </a:solidFill>
              </a:rPr>
              <a:t>for</a:t>
            </a:r>
            <a:r>
              <a:rPr lang="ru-RU" altLang="ru-RU" sz="2400" b="1" dirty="0">
                <a:solidFill>
                  <a:srgbClr val="FFC000"/>
                </a:solidFill>
              </a:rPr>
              <a:t> </a:t>
            </a:r>
            <a:r>
              <a:rPr lang="ru-RU" altLang="ru-RU" sz="2400" b="1" dirty="0" err="1">
                <a:solidFill>
                  <a:srgbClr val="FFC000"/>
                </a:solidFill>
              </a:rPr>
              <a:t>migraines</a:t>
            </a:r>
            <a:r>
              <a:rPr lang="ru-RU" altLang="ru-RU" sz="2400" b="1" dirty="0">
                <a:solidFill>
                  <a:srgbClr val="FFC000"/>
                </a:solidFill>
              </a:rPr>
              <a:t>, </a:t>
            </a:r>
            <a:r>
              <a:rPr lang="ru-RU" altLang="ru-RU" sz="2400" b="1" dirty="0" err="1">
                <a:solidFill>
                  <a:srgbClr val="FFC000"/>
                </a:solidFill>
              </a:rPr>
              <a:t>epilepsy</a:t>
            </a:r>
            <a:r>
              <a:rPr lang="ru-RU" altLang="ru-RU" sz="2400" b="1" dirty="0">
                <a:solidFill>
                  <a:srgbClr val="FFC000"/>
                </a:solidFill>
              </a:rPr>
              <a:t> </a:t>
            </a:r>
            <a:r>
              <a:rPr lang="ru-RU" altLang="ru-RU" sz="2400" b="1" dirty="0" err="1">
                <a:solidFill>
                  <a:srgbClr val="FFC000"/>
                </a:solidFill>
              </a:rPr>
              <a:t>and</a:t>
            </a:r>
            <a:r>
              <a:rPr lang="ru-RU" altLang="ru-RU" sz="2400" b="1" dirty="0">
                <a:solidFill>
                  <a:srgbClr val="FFC000"/>
                </a:solidFill>
              </a:rPr>
              <a:t> </a:t>
            </a:r>
            <a:r>
              <a:rPr lang="ru-RU" altLang="ru-RU" sz="2400" b="1" dirty="0" err="1">
                <a:solidFill>
                  <a:srgbClr val="FFC000"/>
                </a:solidFill>
              </a:rPr>
              <a:t>mental</a:t>
            </a:r>
            <a:r>
              <a:rPr lang="ru-RU" altLang="ru-RU" sz="2400" b="1" dirty="0">
                <a:solidFill>
                  <a:srgbClr val="FFC000"/>
                </a:solidFill>
              </a:rPr>
              <a:t> </a:t>
            </a:r>
            <a:r>
              <a:rPr lang="ru-RU" altLang="ru-RU" sz="2400" b="1" dirty="0" err="1">
                <a:solidFill>
                  <a:srgbClr val="FFC000"/>
                </a:solidFill>
              </a:rPr>
              <a:t>disorders</a:t>
            </a:r>
            <a:r>
              <a:rPr lang="ru-RU" altLang="ru-RU" sz="2400" b="1" dirty="0">
                <a:solidFill>
                  <a:srgbClr val="FFC000"/>
                </a:solidFill>
              </a:rPr>
              <a:t> </a:t>
            </a:r>
            <a:r>
              <a:rPr lang="ru-RU" altLang="ru-RU" sz="2400" b="1" dirty="0" err="1">
                <a:solidFill>
                  <a:srgbClr val="FFC000"/>
                </a:solidFill>
              </a:rPr>
              <a:t>since</a:t>
            </a:r>
            <a:r>
              <a:rPr lang="ru-RU" altLang="ru-RU" sz="2400" b="1" dirty="0">
                <a:solidFill>
                  <a:srgbClr val="FFC000"/>
                </a:solidFill>
              </a:rPr>
              <a:t> </a:t>
            </a:r>
            <a:r>
              <a:rPr lang="ru-RU" altLang="ru-RU" sz="2400" b="1" dirty="0" err="1">
                <a:solidFill>
                  <a:srgbClr val="FFC000"/>
                </a:solidFill>
              </a:rPr>
              <a:t>the</a:t>
            </a:r>
            <a:r>
              <a:rPr lang="ru-RU" altLang="ru-RU" sz="2400" b="1" dirty="0">
                <a:solidFill>
                  <a:srgbClr val="FFC000"/>
                </a:solidFill>
              </a:rPr>
              <a:t> </a:t>
            </a:r>
            <a:r>
              <a:rPr lang="ru-RU" altLang="ru-RU" sz="2400" b="1" dirty="0" err="1">
                <a:solidFill>
                  <a:srgbClr val="FFC000"/>
                </a:solidFill>
              </a:rPr>
              <a:t>Neolithic</a:t>
            </a:r>
            <a:endParaRPr lang="ru-RU" altLang="ru-RU" sz="2400" b="1" dirty="0">
              <a:solidFill>
                <a:srgbClr val="FFC000"/>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4343400" y="1676400"/>
            <a:ext cx="4800600" cy="5181600"/>
          </a:xfrm>
          <a:prstGeom prst="rect">
            <a:avLst/>
          </a:prstGeom>
          <a:noFill/>
          <a:ln w="9525">
            <a:noFill/>
            <a:miter lim="800000"/>
            <a:headEnd/>
            <a:tailEnd/>
          </a:ln>
        </p:spPr>
      </p:pic>
      <p:pic>
        <p:nvPicPr>
          <p:cNvPr id="102403" name="Picture 3"/>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0" y="0"/>
            <a:ext cx="6553200" cy="3148013"/>
          </a:xfrm>
          <a:prstGeom prst="rect">
            <a:avLst/>
          </a:prstGeom>
          <a:noFill/>
          <a:ln w="9525">
            <a:noFill/>
            <a:miter lim="800000"/>
            <a:headEnd/>
            <a:tailEnd/>
          </a:ln>
        </p:spPr>
      </p:pic>
      <p:pic>
        <p:nvPicPr>
          <p:cNvPr id="102404" name="Picture 4"/>
          <p:cNvPicPr>
            <a:picLocks noChangeAspect="1" noChangeArrowheads="1"/>
          </p:cNvPicPr>
          <p:nvPr/>
        </p:nvPicPr>
        <p:blipFill>
          <a:blip r:embed="rId4" cstate="screen">
            <a:extLst>
              <a:ext uri="{28A0092B-C50C-407E-A947-70E740481C1C}">
                <a14:useLocalDpi xmlns="" xmlns:a14="http://schemas.microsoft.com/office/drawing/2010/main"/>
              </a:ext>
            </a:extLst>
          </a:blip>
          <a:srcRect/>
          <a:stretch>
            <a:fillRect/>
          </a:stretch>
        </p:blipFill>
        <p:spPr bwMode="auto">
          <a:xfrm>
            <a:off x="0" y="3733800"/>
            <a:ext cx="4419600" cy="2357438"/>
          </a:xfrm>
          <a:prstGeom prst="rect">
            <a:avLst/>
          </a:prstGeom>
          <a:noFill/>
          <a:ln w="9525">
            <a:noFill/>
            <a:miter lim="800000"/>
            <a:headEnd/>
            <a:tailEnd/>
          </a:ln>
        </p:spPr>
      </p:pic>
      <p:sp>
        <p:nvSpPr>
          <p:cNvPr id="73734" name="Rectangle 6"/>
          <p:cNvSpPr>
            <a:spLocks noChangeArrowheads="1"/>
          </p:cNvSpPr>
          <p:nvPr/>
        </p:nvSpPr>
        <p:spPr bwMode="auto">
          <a:xfrm>
            <a:off x="5791200" y="457200"/>
            <a:ext cx="3352800" cy="1295400"/>
          </a:xfrm>
          <a:prstGeom prst="rect">
            <a:avLst/>
          </a:prstGeom>
          <a:noFill/>
          <a:ln w="9525">
            <a:noFill/>
            <a:miter lim="800000"/>
            <a:headEnd/>
            <a:tailEnd/>
          </a:ln>
          <a:effectLst/>
        </p:spPr>
        <p:txBody>
          <a:bodyPr anchor="ctr">
            <a:scene3d>
              <a:camera prst="orthographicFront"/>
              <a:lightRig rig="glow" dir="tl">
                <a:rot lat="0" lon="0" rev="5400000"/>
              </a:lightRig>
            </a:scene3d>
            <a:sp3d contourW="12700">
              <a:bevelT w="25400" h="25400"/>
              <a:contourClr>
                <a:schemeClr val="accent6">
                  <a:shade val="73000"/>
                </a:schemeClr>
              </a:contourClr>
            </a:sp3d>
          </a:bodyPr>
          <a:lstStyle/>
          <a:p>
            <a:pPr algn="ctr" eaLnBrk="0" hangingPunct="0">
              <a:defRPr/>
            </a:pPr>
            <a:r>
              <a:rPr lang="ru-RU" sz="2800" b="1" i="1" dirty="0" err="1">
                <a:ln w="11430"/>
                <a:solidFill>
                  <a:srgbClr val="FF0000"/>
                </a:solidFill>
                <a:effectLst>
                  <a:outerShdw blurRad="80000" dist="40000" dir="5040000" algn="tl">
                    <a:srgbClr val="000000">
                      <a:alpha val="30000"/>
                    </a:srgbClr>
                  </a:outerShdw>
                </a:effectLst>
              </a:rPr>
              <a:t>Position</a:t>
            </a:r>
            <a:r>
              <a:rPr lang="ru-RU" sz="2800" b="1" i="1" dirty="0">
                <a:ln w="11430"/>
                <a:solidFill>
                  <a:srgbClr val="FF0000"/>
                </a:solidFill>
                <a:effectLst>
                  <a:outerShdw blurRad="80000" dist="40000" dir="5040000" algn="tl">
                    <a:srgbClr val="000000">
                      <a:alpha val="30000"/>
                    </a:srgbClr>
                  </a:outerShdw>
                </a:effectLst>
              </a:rPr>
              <a:t> </a:t>
            </a:r>
            <a:r>
              <a:rPr lang="ru-RU" sz="2800" b="1" i="1" dirty="0" err="1">
                <a:ln w="11430"/>
                <a:solidFill>
                  <a:srgbClr val="FF0000"/>
                </a:solidFill>
                <a:effectLst>
                  <a:outerShdw blurRad="80000" dist="40000" dir="5040000" algn="tl">
                    <a:srgbClr val="000000">
                      <a:alpha val="30000"/>
                    </a:srgbClr>
                  </a:outerShdw>
                </a:effectLst>
              </a:rPr>
              <a:t>the</a:t>
            </a:r>
            <a:r>
              <a:rPr lang="ru-RU" sz="2800" b="1" i="1" dirty="0">
                <a:ln w="11430"/>
                <a:solidFill>
                  <a:srgbClr val="FF0000"/>
                </a:solidFill>
                <a:effectLst>
                  <a:outerShdw blurRad="80000" dist="40000" dir="5040000" algn="tl">
                    <a:srgbClr val="000000">
                      <a:alpha val="30000"/>
                    </a:srgbClr>
                  </a:outerShdw>
                </a:effectLst>
              </a:rPr>
              <a:t> </a:t>
            </a:r>
            <a:r>
              <a:rPr lang="ru-RU" sz="2800" b="1" i="1" dirty="0" err="1">
                <a:ln w="11430"/>
                <a:solidFill>
                  <a:srgbClr val="FF0000"/>
                </a:solidFill>
                <a:effectLst>
                  <a:outerShdw blurRad="80000" dist="40000" dir="5040000" algn="tl">
                    <a:srgbClr val="000000">
                      <a:alpha val="30000"/>
                    </a:srgbClr>
                  </a:outerShdw>
                </a:effectLst>
              </a:rPr>
              <a:t>patient</a:t>
            </a:r>
            <a:r>
              <a:rPr lang="ru-RU" sz="2800" b="1" i="1" dirty="0">
                <a:ln w="11430"/>
                <a:solidFill>
                  <a:srgbClr val="FF0000"/>
                </a:solidFill>
                <a:effectLst>
                  <a:outerShdw blurRad="80000" dist="40000" dir="5040000" algn="tl">
                    <a:srgbClr val="000000">
                      <a:alpha val="30000"/>
                    </a:srgbClr>
                  </a:outerShdw>
                </a:effectLst>
              </a:rPr>
              <a:t> </a:t>
            </a:r>
            <a:r>
              <a:rPr lang="ru-RU" sz="2800" b="1" i="1" dirty="0" err="1">
                <a:ln w="11430"/>
                <a:solidFill>
                  <a:srgbClr val="FF0000"/>
                </a:solidFill>
                <a:effectLst>
                  <a:outerShdw blurRad="80000" dist="40000" dir="5040000" algn="tl">
                    <a:srgbClr val="000000">
                      <a:alpha val="30000"/>
                    </a:srgbClr>
                  </a:outerShdw>
                </a:effectLst>
              </a:rPr>
              <a:t>during</a:t>
            </a:r>
            <a:r>
              <a:rPr lang="ru-RU" sz="2800" b="1" i="1" dirty="0">
                <a:ln w="11430"/>
                <a:solidFill>
                  <a:srgbClr val="FF0000"/>
                </a:solidFill>
                <a:effectLst>
                  <a:outerShdw blurRad="80000" dist="40000" dir="5040000" algn="tl">
                    <a:srgbClr val="000000">
                      <a:alpha val="30000"/>
                    </a:srgbClr>
                  </a:outerShdw>
                </a:effectLst>
              </a:rPr>
              <a:t> </a:t>
            </a:r>
            <a:r>
              <a:rPr lang="ru-RU" sz="2800" b="1" i="1" dirty="0" err="1">
                <a:ln w="11430"/>
                <a:solidFill>
                  <a:srgbClr val="FF0000"/>
                </a:solidFill>
                <a:effectLst>
                  <a:outerShdw blurRad="80000" dist="40000" dir="5040000" algn="tl">
                    <a:srgbClr val="000000">
                      <a:alpha val="30000"/>
                    </a:srgbClr>
                  </a:outerShdw>
                </a:effectLst>
              </a:rPr>
              <a:t>lumbar</a:t>
            </a:r>
            <a:r>
              <a:rPr lang="ru-RU" sz="2800" b="1" i="1" dirty="0">
                <a:ln w="11430"/>
                <a:solidFill>
                  <a:srgbClr val="FF0000"/>
                </a:solidFill>
                <a:effectLst>
                  <a:outerShdw blurRad="80000" dist="40000" dir="5040000" algn="tl">
                    <a:srgbClr val="000000">
                      <a:alpha val="30000"/>
                    </a:srgbClr>
                  </a:outerShdw>
                </a:effectLst>
              </a:rPr>
              <a:t> </a:t>
            </a:r>
            <a:r>
              <a:rPr lang="ru-RU" sz="2800" b="1" i="1" dirty="0" err="1">
                <a:ln w="11430"/>
                <a:solidFill>
                  <a:srgbClr val="FF0000"/>
                </a:solidFill>
                <a:effectLst>
                  <a:outerShdw blurRad="80000" dist="40000" dir="5040000" algn="tl">
                    <a:srgbClr val="000000">
                      <a:alpha val="30000"/>
                    </a:srgbClr>
                  </a:outerShdw>
                </a:effectLst>
              </a:rPr>
              <a:t>puncture</a:t>
            </a:r>
            <a:r>
              <a:rPr lang="ru-RU" sz="2800" b="1" dirty="0">
                <a:ln w="11430"/>
                <a:solidFill>
                  <a:srgbClr val="FF0000"/>
                </a:solidFill>
                <a:effectLst>
                  <a:outerShdw blurRad="80000" dist="40000" dir="5040000" algn="tl">
                    <a:srgbClr val="000000">
                      <a:alpha val="30000"/>
                    </a:srgbClr>
                  </a:outerShdw>
                </a:effectLst>
              </a:rPr>
              <a:t>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26" name="Picture 3" descr="20081707142857"/>
          <p:cNvPicPr>
            <a:picLocks noChangeAspect="1" noChangeArrowheads="1"/>
          </p:cNvPicPr>
          <p:nvPr/>
        </p:nvPicPr>
        <p:blipFill>
          <a:blip r:embed="rId2" cstate="print"/>
          <a:srcRect/>
          <a:stretch>
            <a:fillRect/>
          </a:stretch>
        </p:blipFill>
        <p:spPr bwMode="auto">
          <a:xfrm>
            <a:off x="5857875" y="0"/>
            <a:ext cx="3286125" cy="3429000"/>
          </a:xfrm>
          <a:prstGeom prst="rect">
            <a:avLst/>
          </a:prstGeom>
          <a:noFill/>
          <a:ln w="9525">
            <a:noFill/>
            <a:miter lim="800000"/>
            <a:headEnd/>
            <a:tailEnd/>
          </a:ln>
        </p:spPr>
      </p:pic>
      <p:sp>
        <p:nvSpPr>
          <p:cNvPr id="15364" name="Rectangle 5"/>
          <p:cNvSpPr>
            <a:spLocks noChangeArrowheads="1"/>
          </p:cNvSpPr>
          <p:nvPr/>
        </p:nvSpPr>
        <p:spPr bwMode="auto">
          <a:xfrm>
            <a:off x="228600" y="533400"/>
            <a:ext cx="2743200" cy="1066800"/>
          </a:xfrm>
          <a:prstGeom prst="rect">
            <a:avLst/>
          </a:prstGeom>
          <a:noFill/>
          <a:ln w="9525">
            <a:noFill/>
            <a:miter lim="800000"/>
            <a:headEnd/>
            <a:tailEnd/>
          </a:ln>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ru-RU" sz="3200" b="1" i="1" spc="50" dirty="0" err="1">
                <a:ln w="11430"/>
                <a:solidFill>
                  <a:srgbClr val="FF0000"/>
                </a:solidFill>
                <a:effectLst>
                  <a:outerShdw blurRad="76200" dist="50800" dir="5400000" algn="tl" rotWithShape="0">
                    <a:srgbClr val="000000">
                      <a:alpha val="65000"/>
                    </a:srgbClr>
                  </a:outerShdw>
                </a:effectLst>
              </a:rPr>
              <a:t>Suboccipital</a:t>
            </a:r>
            <a:r>
              <a:rPr lang="ru-RU" sz="3200" b="1" i="1" spc="50" dirty="0">
                <a:ln w="11430"/>
                <a:solidFill>
                  <a:srgbClr val="FF0000"/>
                </a:solidFill>
                <a:effectLst>
                  <a:outerShdw blurRad="76200" dist="50800" dir="5400000" algn="tl" rotWithShape="0">
                    <a:srgbClr val="000000">
                      <a:alpha val="65000"/>
                    </a:srgbClr>
                  </a:outerShdw>
                </a:effectLst>
              </a:rPr>
              <a:t> </a:t>
            </a:r>
            <a:r>
              <a:rPr lang="ru-RU" sz="3200" b="1" i="1" spc="50" dirty="0" err="1">
                <a:ln w="11430"/>
                <a:solidFill>
                  <a:srgbClr val="FF0000"/>
                </a:solidFill>
                <a:effectLst>
                  <a:outerShdw blurRad="76200" dist="50800" dir="5400000" algn="tl" rotWithShape="0">
                    <a:srgbClr val="000000">
                      <a:alpha val="65000"/>
                    </a:srgbClr>
                  </a:outerShdw>
                </a:effectLst>
              </a:rPr>
              <a:t>puncture</a:t>
            </a:r>
            <a:r>
              <a:rPr lang="ru-RU" sz="1800" b="1" spc="50" dirty="0">
                <a:ln w="11430"/>
                <a:solidFill>
                  <a:srgbClr val="FF0000"/>
                </a:solidFill>
                <a:effectLst>
                  <a:outerShdw blurRad="76200" dist="50800" dir="5400000" algn="tl" rotWithShape="0">
                    <a:srgbClr val="000000">
                      <a:alpha val="65000"/>
                    </a:srgbClr>
                  </a:outerShdw>
                </a:effectLst>
              </a:rPr>
              <a:t> </a:t>
            </a:r>
          </a:p>
        </p:txBody>
      </p:sp>
      <p:pic>
        <p:nvPicPr>
          <p:cNvPr id="103428" name="Picture 5"/>
          <p:cNvPicPr>
            <a:picLocks noChangeAspect="1" noChangeArrowheads="1"/>
          </p:cNvPicPr>
          <p:nvPr/>
        </p:nvPicPr>
        <p:blipFill>
          <a:blip r:embed="rId3" cstate="print"/>
          <a:srcRect/>
          <a:stretch>
            <a:fillRect/>
          </a:stretch>
        </p:blipFill>
        <p:spPr bwMode="auto">
          <a:xfrm>
            <a:off x="381000" y="2105025"/>
            <a:ext cx="4800600" cy="4752975"/>
          </a:xfrm>
          <a:prstGeom prst="rect">
            <a:avLst/>
          </a:prstGeom>
          <a:noFill/>
          <a:ln w="9525">
            <a:noFill/>
            <a:miter lim="800000"/>
            <a:headEnd/>
            <a:tailEnd/>
          </a:ln>
        </p:spPr>
      </p:pic>
      <p:pic>
        <p:nvPicPr>
          <p:cNvPr id="103429" name="Picture 6"/>
          <p:cNvPicPr>
            <a:picLocks noChangeAspect="1" noChangeArrowheads="1"/>
          </p:cNvPicPr>
          <p:nvPr/>
        </p:nvPicPr>
        <p:blipFill>
          <a:blip r:embed="rId4" cstate="print"/>
          <a:srcRect/>
          <a:stretch>
            <a:fillRect/>
          </a:stretch>
        </p:blipFill>
        <p:spPr bwMode="auto">
          <a:xfrm>
            <a:off x="5862638" y="3429000"/>
            <a:ext cx="3281362" cy="3429000"/>
          </a:xfrm>
          <a:prstGeom prst="rect">
            <a:avLst/>
          </a:prstGeom>
          <a:noFill/>
          <a:ln w="9525">
            <a:noFill/>
            <a:miter lim="800000"/>
            <a:headEnd/>
            <a:tailEnd/>
          </a:ln>
        </p:spPr>
      </p:pic>
      <p:pic>
        <p:nvPicPr>
          <p:cNvPr id="103430" name="Picture 7"/>
          <p:cNvPicPr>
            <a:picLocks noChangeAspect="1" noChangeArrowheads="1"/>
          </p:cNvPicPr>
          <p:nvPr/>
        </p:nvPicPr>
        <p:blipFill>
          <a:blip r:embed="rId5" cstate="print"/>
          <a:srcRect/>
          <a:stretch>
            <a:fillRect/>
          </a:stretch>
        </p:blipFill>
        <p:spPr bwMode="auto">
          <a:xfrm>
            <a:off x="2971800" y="0"/>
            <a:ext cx="2895600" cy="2171700"/>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450" name="Picture 3" descr="Схема люмбальной, субокципитальной пункции и пункции через большой родничок"/>
          <p:cNvPicPr>
            <a:picLocks noChangeAspect="1" noChangeArrowheads="1"/>
          </p:cNvPicPr>
          <p:nvPr/>
        </p:nvPicPr>
        <p:blipFill>
          <a:blip r:embed="rId2" cstate="print"/>
          <a:srcRect/>
          <a:stretch>
            <a:fillRect/>
          </a:stretch>
        </p:blipFill>
        <p:spPr bwMode="auto">
          <a:xfrm>
            <a:off x="0" y="898525"/>
            <a:ext cx="6477000" cy="5349875"/>
          </a:xfrm>
          <a:prstGeom prst="rect">
            <a:avLst/>
          </a:prstGeom>
          <a:noFill/>
          <a:ln w="9525">
            <a:noFill/>
            <a:miter lim="800000"/>
            <a:headEnd/>
            <a:tailEnd/>
          </a:ln>
        </p:spPr>
      </p:pic>
      <p:sp>
        <p:nvSpPr>
          <p:cNvPr id="53252" name="Rectangle 4"/>
          <p:cNvSpPr>
            <a:spLocks noChangeArrowheads="1"/>
          </p:cNvSpPr>
          <p:nvPr/>
        </p:nvSpPr>
        <p:spPr bwMode="auto">
          <a:xfrm>
            <a:off x="0" y="44450"/>
            <a:ext cx="9144000" cy="946150"/>
          </a:xfrm>
          <a:prstGeom prst="rect">
            <a:avLst/>
          </a:prstGeom>
          <a:noFill/>
          <a:ln w="9525">
            <a:noFill/>
            <a:miter lim="800000"/>
            <a:headEnd/>
            <a:tailEnd/>
          </a:ln>
          <a:effectLst/>
        </p:spPr>
        <p:txBody>
          <a:bodyPr anchor="ctr">
            <a:spAutoFit/>
          </a:bodyPr>
          <a:lstStyle/>
          <a:p>
            <a:pPr eaLnBrk="0" hangingPunct="0">
              <a:defRPr/>
            </a:pP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Scheme</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lumbar</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puncture</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and</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aspiration</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suboccipital</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through</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a</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large</a:t>
            </a:r>
            <a:r>
              <a:rPr lang="ru-RU" sz="2800"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r>
              <a:rPr lang="ru-RU" sz="2800"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fontanelle</a:t>
            </a:r>
            <a:r>
              <a:rPr lang="ru-RU" sz="1800"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p>
        </p:txBody>
      </p:sp>
      <p:sp>
        <p:nvSpPr>
          <p:cNvPr id="104452" name="Rectangle 5"/>
          <p:cNvSpPr>
            <a:spLocks noChangeArrowheads="1"/>
          </p:cNvSpPr>
          <p:nvPr/>
        </p:nvSpPr>
        <p:spPr bwMode="auto">
          <a:xfrm>
            <a:off x="6324600" y="1122363"/>
            <a:ext cx="2667000" cy="4664075"/>
          </a:xfrm>
          <a:prstGeom prst="rect">
            <a:avLst/>
          </a:prstGeom>
          <a:noFill/>
          <a:ln w="9525">
            <a:noFill/>
            <a:miter lim="800000"/>
            <a:headEnd/>
            <a:tailEnd/>
          </a:ln>
        </p:spPr>
        <p:txBody>
          <a:bodyPr>
            <a:spAutoFit/>
          </a:bodyPr>
          <a:lstStyle/>
          <a:p>
            <a:pPr eaLnBrk="0" hangingPunct="0"/>
            <a:r>
              <a:rPr lang="ru-RU" altLang="ru-RU" sz="2000" dirty="0">
                <a:solidFill>
                  <a:srgbClr val="0033CC"/>
                </a:solidFill>
              </a:rPr>
              <a:t>A -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position</a:t>
            </a:r>
            <a:r>
              <a:rPr lang="ru-RU" altLang="ru-RU" sz="2000" dirty="0">
                <a:solidFill>
                  <a:srgbClr val="0033CC"/>
                </a:solidFill>
              </a:rPr>
              <a:t> </a:t>
            </a:r>
            <a:r>
              <a:rPr lang="ru-RU" altLang="ru-RU" sz="2000" dirty="0" err="1">
                <a:solidFill>
                  <a:srgbClr val="0033CC"/>
                </a:solidFill>
              </a:rPr>
              <a:t>of</a:t>
            </a:r>
            <a:r>
              <a:rPr lang="ru-RU" altLang="ru-RU" sz="2000" dirty="0">
                <a:solidFill>
                  <a:srgbClr val="0033CC"/>
                </a:solidFill>
              </a:rPr>
              <a:t>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spinal</a:t>
            </a:r>
            <a:r>
              <a:rPr lang="ru-RU" altLang="ru-RU" sz="2000" dirty="0">
                <a:solidFill>
                  <a:srgbClr val="0033CC"/>
                </a:solidFill>
              </a:rPr>
              <a:t> </a:t>
            </a:r>
            <a:r>
              <a:rPr lang="ru-RU" altLang="ru-RU" sz="2000" dirty="0" err="1">
                <a:solidFill>
                  <a:srgbClr val="0033CC"/>
                </a:solidFill>
              </a:rPr>
              <a:t>cord</a:t>
            </a:r>
            <a:r>
              <a:rPr lang="ru-RU" altLang="ru-RU" sz="2000" dirty="0">
                <a:solidFill>
                  <a:srgbClr val="0033CC"/>
                </a:solidFill>
              </a:rPr>
              <a:t> </a:t>
            </a:r>
            <a:r>
              <a:rPr lang="ru-RU" altLang="ru-RU" sz="2000" dirty="0" err="1">
                <a:solidFill>
                  <a:srgbClr val="0033CC"/>
                </a:solidFill>
              </a:rPr>
              <a:t>in</a:t>
            </a:r>
            <a:r>
              <a:rPr lang="ru-RU" altLang="ru-RU" sz="2000" dirty="0">
                <a:solidFill>
                  <a:srgbClr val="0033CC"/>
                </a:solidFill>
              </a:rPr>
              <a:t>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spinal</a:t>
            </a:r>
            <a:r>
              <a:rPr lang="ru-RU" altLang="ru-RU" sz="2000" dirty="0">
                <a:solidFill>
                  <a:srgbClr val="0033CC"/>
                </a:solidFill>
              </a:rPr>
              <a:t> </a:t>
            </a:r>
            <a:r>
              <a:rPr lang="ru-RU" altLang="ru-RU" sz="2000" dirty="0" err="1">
                <a:solidFill>
                  <a:srgbClr val="0033CC"/>
                </a:solidFill>
              </a:rPr>
              <a:t>canal</a:t>
            </a:r>
            <a:r>
              <a:rPr lang="ru-RU" altLang="ru-RU" sz="2000" dirty="0">
                <a:solidFill>
                  <a:srgbClr val="0033CC"/>
                </a:solidFill>
              </a:rPr>
              <a:t>;</a:t>
            </a:r>
            <a:br>
              <a:rPr lang="ru-RU" altLang="ru-RU" sz="2000" dirty="0">
                <a:solidFill>
                  <a:srgbClr val="0033CC"/>
                </a:solidFill>
              </a:rPr>
            </a:br>
            <a:r>
              <a:rPr lang="ru-RU" altLang="ru-RU" sz="2000" dirty="0">
                <a:solidFill>
                  <a:srgbClr val="0033CC"/>
                </a:solidFill>
              </a:rPr>
              <a:t>B -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sequence</a:t>
            </a:r>
            <a:r>
              <a:rPr lang="ru-RU" altLang="ru-RU" sz="2000" dirty="0">
                <a:solidFill>
                  <a:srgbClr val="0033CC"/>
                </a:solidFill>
              </a:rPr>
              <a:t> </a:t>
            </a:r>
            <a:r>
              <a:rPr lang="ru-RU" altLang="ru-RU" sz="2000" dirty="0" err="1">
                <a:solidFill>
                  <a:srgbClr val="0033CC"/>
                </a:solidFill>
              </a:rPr>
              <a:t>of</a:t>
            </a:r>
            <a:r>
              <a:rPr lang="ru-RU" altLang="ru-RU" sz="2000" dirty="0">
                <a:solidFill>
                  <a:srgbClr val="0033CC"/>
                </a:solidFill>
              </a:rPr>
              <a:t> </a:t>
            </a:r>
            <a:r>
              <a:rPr lang="ru-RU" altLang="ru-RU" sz="2000" dirty="0" err="1">
                <a:solidFill>
                  <a:srgbClr val="0033CC"/>
                </a:solidFill>
              </a:rPr>
              <a:t>passage</a:t>
            </a:r>
            <a:r>
              <a:rPr lang="ru-RU" altLang="ru-RU" sz="2000" dirty="0">
                <a:solidFill>
                  <a:srgbClr val="0033CC"/>
                </a:solidFill>
              </a:rPr>
              <a:t> </a:t>
            </a:r>
            <a:r>
              <a:rPr lang="ru-RU" altLang="ru-RU" sz="2000" dirty="0" err="1">
                <a:solidFill>
                  <a:srgbClr val="0033CC"/>
                </a:solidFill>
              </a:rPr>
              <a:t>of</a:t>
            </a:r>
            <a:r>
              <a:rPr lang="ru-RU" altLang="ru-RU" sz="2000" dirty="0">
                <a:solidFill>
                  <a:srgbClr val="0033CC"/>
                </a:solidFill>
              </a:rPr>
              <a:t>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needle</a:t>
            </a:r>
            <a:r>
              <a:rPr lang="ru-RU" altLang="ru-RU" sz="2000" dirty="0">
                <a:solidFill>
                  <a:srgbClr val="0033CC"/>
                </a:solidFill>
              </a:rPr>
              <a:t> </a:t>
            </a:r>
            <a:r>
              <a:rPr lang="ru-RU" altLang="ru-RU" sz="2000" dirty="0" err="1">
                <a:solidFill>
                  <a:srgbClr val="0033CC"/>
                </a:solidFill>
              </a:rPr>
              <a:t>during</a:t>
            </a:r>
            <a:r>
              <a:rPr lang="ru-RU" altLang="ru-RU" sz="2000" dirty="0">
                <a:solidFill>
                  <a:srgbClr val="0033CC"/>
                </a:solidFill>
              </a:rPr>
              <a:t> </a:t>
            </a:r>
            <a:r>
              <a:rPr lang="ru-RU" altLang="ru-RU" sz="2000" dirty="0" err="1">
                <a:solidFill>
                  <a:srgbClr val="0033CC"/>
                </a:solidFill>
              </a:rPr>
              <a:t>lumbar</a:t>
            </a:r>
            <a:r>
              <a:rPr lang="ru-RU" altLang="ru-RU" sz="2000" dirty="0">
                <a:solidFill>
                  <a:srgbClr val="0033CC"/>
                </a:solidFill>
              </a:rPr>
              <a:t> </a:t>
            </a:r>
            <a:r>
              <a:rPr lang="ru-RU" altLang="ru-RU" sz="2000" dirty="0" err="1">
                <a:solidFill>
                  <a:srgbClr val="0033CC"/>
                </a:solidFill>
              </a:rPr>
              <a:t>puncture</a:t>
            </a:r>
            <a:r>
              <a:rPr lang="ru-RU" altLang="ru-RU" sz="2000" dirty="0">
                <a:solidFill>
                  <a:srgbClr val="0033CC"/>
                </a:solidFill>
              </a:rPr>
              <a:t>;</a:t>
            </a:r>
            <a:br>
              <a:rPr lang="ru-RU" altLang="ru-RU" sz="2000" dirty="0">
                <a:solidFill>
                  <a:srgbClr val="0033CC"/>
                </a:solidFill>
              </a:rPr>
            </a:br>
            <a:r>
              <a:rPr lang="ru-RU" altLang="ru-RU" sz="2000" dirty="0">
                <a:solidFill>
                  <a:srgbClr val="0033CC"/>
                </a:solidFill>
              </a:rPr>
              <a:t>B - </a:t>
            </a:r>
            <a:r>
              <a:rPr lang="ru-RU" altLang="ru-RU" sz="2000" dirty="0" err="1">
                <a:solidFill>
                  <a:srgbClr val="0033CC"/>
                </a:solidFill>
              </a:rPr>
              <a:t>lumbar</a:t>
            </a:r>
            <a:r>
              <a:rPr lang="ru-RU" altLang="ru-RU" sz="2000" dirty="0">
                <a:solidFill>
                  <a:srgbClr val="0033CC"/>
                </a:solidFill>
              </a:rPr>
              <a:t> </a:t>
            </a:r>
            <a:r>
              <a:rPr lang="ru-RU" altLang="ru-RU" sz="2000" dirty="0" err="1">
                <a:solidFill>
                  <a:srgbClr val="0033CC"/>
                </a:solidFill>
              </a:rPr>
              <a:t>puncture</a:t>
            </a:r>
            <a:r>
              <a:rPr lang="ru-RU" altLang="ru-RU" sz="2000" dirty="0">
                <a:solidFill>
                  <a:srgbClr val="0033CC"/>
                </a:solidFill>
              </a:rPr>
              <a:t> </a:t>
            </a:r>
            <a:r>
              <a:rPr lang="ru-RU" altLang="ru-RU" sz="2000" dirty="0" err="1">
                <a:solidFill>
                  <a:srgbClr val="0033CC"/>
                </a:solidFill>
              </a:rPr>
              <a:t>and</a:t>
            </a:r>
            <a:r>
              <a:rPr lang="ru-RU" altLang="ru-RU" sz="2000" dirty="0">
                <a:solidFill>
                  <a:srgbClr val="0033CC"/>
                </a:solidFill>
              </a:rPr>
              <a:t> </a:t>
            </a:r>
            <a:r>
              <a:rPr lang="ru-RU" altLang="ru-RU" sz="2000" dirty="0" err="1">
                <a:solidFill>
                  <a:srgbClr val="0033CC"/>
                </a:solidFill>
              </a:rPr>
              <a:t>measurement</a:t>
            </a:r>
            <a:r>
              <a:rPr lang="ru-RU" altLang="ru-RU" sz="2000" dirty="0">
                <a:solidFill>
                  <a:srgbClr val="0033CC"/>
                </a:solidFill>
              </a:rPr>
              <a:t> </a:t>
            </a:r>
            <a:r>
              <a:rPr lang="ru-RU" altLang="ru-RU" sz="2000" dirty="0" err="1">
                <a:solidFill>
                  <a:srgbClr val="0033CC"/>
                </a:solidFill>
              </a:rPr>
              <a:t>of</a:t>
            </a:r>
            <a:r>
              <a:rPr lang="ru-RU" altLang="ru-RU" sz="2000" dirty="0">
                <a:solidFill>
                  <a:srgbClr val="0033CC"/>
                </a:solidFill>
              </a:rPr>
              <a:t> </a:t>
            </a:r>
            <a:r>
              <a:rPr lang="ru-RU" altLang="ru-RU" sz="2000" dirty="0" err="1">
                <a:solidFill>
                  <a:srgbClr val="0033CC"/>
                </a:solidFill>
              </a:rPr>
              <a:t>cerebral</a:t>
            </a:r>
            <a:r>
              <a:rPr lang="ru-RU" altLang="ru-RU" sz="2000" dirty="0">
                <a:solidFill>
                  <a:srgbClr val="0033CC"/>
                </a:solidFill>
              </a:rPr>
              <a:t> </a:t>
            </a:r>
            <a:r>
              <a:rPr lang="ru-RU" altLang="ru-RU" sz="2000" dirty="0" err="1">
                <a:solidFill>
                  <a:srgbClr val="0033CC"/>
                </a:solidFill>
              </a:rPr>
              <a:t>fluid</a:t>
            </a:r>
            <a:r>
              <a:rPr lang="ru-RU" altLang="ru-RU" sz="2000" dirty="0">
                <a:solidFill>
                  <a:srgbClr val="0033CC"/>
                </a:solidFill>
              </a:rPr>
              <a:t> </a:t>
            </a:r>
            <a:r>
              <a:rPr lang="ru-RU" altLang="ru-RU" sz="2000" dirty="0" err="1">
                <a:solidFill>
                  <a:srgbClr val="0033CC"/>
                </a:solidFill>
              </a:rPr>
              <a:t>pressure</a:t>
            </a:r>
            <a:r>
              <a:rPr lang="ru-RU" altLang="ru-RU" sz="2000" dirty="0">
                <a:solidFill>
                  <a:srgbClr val="0033CC"/>
                </a:solidFill>
              </a:rPr>
              <a:t>;</a:t>
            </a:r>
            <a:br>
              <a:rPr lang="ru-RU" altLang="ru-RU" sz="2000" dirty="0">
                <a:solidFill>
                  <a:srgbClr val="0033CC"/>
                </a:solidFill>
              </a:rPr>
            </a:br>
            <a:r>
              <a:rPr lang="ru-RU" altLang="ru-RU" sz="2000" dirty="0">
                <a:solidFill>
                  <a:srgbClr val="0033CC"/>
                </a:solidFill>
              </a:rPr>
              <a:t>G - </a:t>
            </a:r>
            <a:r>
              <a:rPr lang="ru-RU" altLang="ru-RU" sz="2000" dirty="0" err="1">
                <a:solidFill>
                  <a:srgbClr val="0033CC"/>
                </a:solidFill>
              </a:rPr>
              <a:t>suboktsipitalnaya</a:t>
            </a:r>
            <a:r>
              <a:rPr lang="ru-RU" altLang="ru-RU" sz="2000" dirty="0">
                <a:solidFill>
                  <a:srgbClr val="0033CC"/>
                </a:solidFill>
              </a:rPr>
              <a:t> </a:t>
            </a:r>
            <a:r>
              <a:rPr lang="ru-RU" altLang="ru-RU" sz="2000" dirty="0" err="1">
                <a:solidFill>
                  <a:srgbClr val="0033CC"/>
                </a:solidFill>
              </a:rPr>
              <a:t>puncture</a:t>
            </a:r>
            <a:r>
              <a:rPr lang="ru-RU" altLang="ru-RU" sz="2000" dirty="0">
                <a:solidFill>
                  <a:srgbClr val="0033CC"/>
                </a:solidFill>
              </a:rPr>
              <a:t> </a:t>
            </a:r>
            <a:r>
              <a:rPr lang="ru-RU" altLang="ru-RU" sz="2000" dirty="0" err="1">
                <a:solidFill>
                  <a:srgbClr val="0033CC"/>
                </a:solidFill>
              </a:rPr>
              <a:t>and</a:t>
            </a:r>
            <a:r>
              <a:rPr lang="ru-RU" altLang="ru-RU" sz="2000" dirty="0">
                <a:solidFill>
                  <a:srgbClr val="0033CC"/>
                </a:solidFill>
              </a:rPr>
              <a:t> </a:t>
            </a:r>
            <a:r>
              <a:rPr lang="ru-RU" altLang="ru-RU" sz="2000" dirty="0" err="1">
                <a:solidFill>
                  <a:srgbClr val="0033CC"/>
                </a:solidFill>
              </a:rPr>
              <a:t>puncture</a:t>
            </a:r>
            <a:r>
              <a:rPr lang="ru-RU" altLang="ru-RU" sz="2000" dirty="0">
                <a:solidFill>
                  <a:srgbClr val="0033CC"/>
                </a:solidFill>
              </a:rPr>
              <a:t> </a:t>
            </a:r>
            <a:r>
              <a:rPr lang="ru-RU" altLang="ru-RU" sz="2000" dirty="0" err="1">
                <a:solidFill>
                  <a:srgbClr val="0033CC"/>
                </a:solidFill>
              </a:rPr>
              <a:t>through</a:t>
            </a:r>
            <a:r>
              <a:rPr lang="ru-RU" altLang="ru-RU" sz="2000" dirty="0">
                <a:solidFill>
                  <a:srgbClr val="0033CC"/>
                </a:solidFill>
              </a:rPr>
              <a:t> </a:t>
            </a:r>
            <a:r>
              <a:rPr lang="ru-RU" altLang="ru-RU" sz="2000" dirty="0" err="1">
                <a:solidFill>
                  <a:srgbClr val="0033CC"/>
                </a:solidFill>
              </a:rPr>
              <a:t>the</a:t>
            </a:r>
            <a:r>
              <a:rPr lang="ru-RU" altLang="ru-RU" sz="2000" dirty="0">
                <a:solidFill>
                  <a:srgbClr val="0033CC"/>
                </a:solidFill>
              </a:rPr>
              <a:t> </a:t>
            </a:r>
            <a:r>
              <a:rPr lang="ru-RU" altLang="ru-RU" sz="2000" dirty="0" err="1">
                <a:solidFill>
                  <a:srgbClr val="0033CC"/>
                </a:solidFill>
              </a:rPr>
              <a:t>large</a:t>
            </a:r>
            <a:r>
              <a:rPr lang="ru-RU" altLang="ru-RU" sz="2000" dirty="0">
                <a:solidFill>
                  <a:srgbClr val="0033CC"/>
                </a:solidFill>
              </a:rPr>
              <a:t> </a:t>
            </a:r>
            <a:r>
              <a:rPr lang="ru-RU" altLang="ru-RU" sz="2000" dirty="0" err="1">
                <a:solidFill>
                  <a:srgbClr val="0033CC"/>
                </a:solidFill>
              </a:rPr>
              <a:t>fontanelle</a:t>
            </a:r>
            <a:r>
              <a:rPr lang="ru-RU" altLang="ru-RU" sz="2000" dirty="0">
                <a:solidFill>
                  <a:srgbClr val="0033CC"/>
                </a:solidFill>
              </a:rPr>
              <a:t>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4" name="Rectangle 4"/>
          <p:cNvSpPr>
            <a:spLocks noGrp="1" noChangeArrowheads="1"/>
          </p:cNvSpPr>
          <p:nvPr>
            <p:ph type="title"/>
          </p:nvPr>
        </p:nvSpPr>
        <p:spPr>
          <a:xfrm>
            <a:off x="0" y="152400"/>
            <a:ext cx="9144000" cy="6583362"/>
          </a:xfrm>
        </p:spPr>
        <p:txBody>
          <a:bodyPr/>
          <a:lstStyle/>
          <a:p>
            <a:pPr algn="l"/>
            <a:r>
              <a:rPr lang="ru-RU" sz="3200" b="1" dirty="0">
                <a:ln w="10541" cmpd="sng">
                  <a:solidFill>
                    <a:schemeClr val="accent1">
                      <a:shade val="88000"/>
                      <a:satMod val="110000"/>
                    </a:schemeClr>
                  </a:solidFill>
                  <a:prstDash val="solid"/>
                </a:ln>
                <a:solidFill>
                  <a:srgbClr val="FF0000"/>
                </a:solidFill>
              </a:rPr>
              <a:t>COMPLICATIONS</a:t>
            </a:r>
            <a:r>
              <a:rPr lang="ru-RU" sz="3200" dirty="0">
                <a:solidFill>
                  <a:srgbClr val="FF0000"/>
                </a:solidFill>
              </a:rPr>
              <a:t> — </a:t>
            </a:r>
            <a:r>
              <a:rPr lang="ru-RU" sz="3200" dirty="0">
                <a:solidFill>
                  <a:srgbClr val="9933FF"/>
                </a:solidFill>
              </a:rPr>
              <a:t>LP </a:t>
            </a:r>
            <a:r>
              <a:rPr lang="ru-RU" sz="3200" dirty="0" err="1">
                <a:solidFill>
                  <a:srgbClr val="9933FF"/>
                </a:solidFill>
              </a:rPr>
              <a:t>is</a:t>
            </a:r>
            <a:r>
              <a:rPr lang="ru-RU" sz="3200" dirty="0">
                <a:solidFill>
                  <a:srgbClr val="9933FF"/>
                </a:solidFill>
              </a:rPr>
              <a:t> </a:t>
            </a:r>
            <a:r>
              <a:rPr lang="ru-RU" sz="3200" dirty="0" err="1">
                <a:solidFill>
                  <a:srgbClr val="9933FF"/>
                </a:solidFill>
              </a:rPr>
              <a:t>a</a:t>
            </a:r>
            <a:r>
              <a:rPr lang="ru-RU" sz="3200" dirty="0">
                <a:solidFill>
                  <a:srgbClr val="9933FF"/>
                </a:solidFill>
              </a:rPr>
              <a:t> </a:t>
            </a:r>
            <a:r>
              <a:rPr lang="ru-RU" sz="3200" dirty="0" err="1">
                <a:solidFill>
                  <a:srgbClr val="9933FF"/>
                </a:solidFill>
              </a:rPr>
              <a:t>relatively</a:t>
            </a:r>
            <a:r>
              <a:rPr lang="ru-RU" sz="3200" dirty="0">
                <a:solidFill>
                  <a:srgbClr val="9933FF"/>
                </a:solidFill>
              </a:rPr>
              <a:t> </a:t>
            </a:r>
            <a:r>
              <a:rPr lang="ru-RU" sz="3200" dirty="0" err="1">
                <a:solidFill>
                  <a:srgbClr val="9933FF"/>
                </a:solidFill>
              </a:rPr>
              <a:t>safe</a:t>
            </a:r>
            <a:r>
              <a:rPr lang="ru-RU" sz="3200" dirty="0">
                <a:solidFill>
                  <a:srgbClr val="9933FF"/>
                </a:solidFill>
              </a:rPr>
              <a:t> </a:t>
            </a:r>
            <a:r>
              <a:rPr lang="ru-RU" sz="3200" dirty="0" err="1">
                <a:solidFill>
                  <a:srgbClr val="9933FF"/>
                </a:solidFill>
              </a:rPr>
              <a:t>procedure</a:t>
            </a:r>
            <a:r>
              <a:rPr lang="ru-RU" sz="3200" dirty="0">
                <a:solidFill>
                  <a:srgbClr val="9933FF"/>
                </a:solidFill>
              </a:rPr>
              <a:t>, </a:t>
            </a:r>
            <a:r>
              <a:rPr lang="ru-RU" sz="3200" dirty="0" err="1">
                <a:solidFill>
                  <a:srgbClr val="9933FF"/>
                </a:solidFill>
              </a:rPr>
              <a:t>but</a:t>
            </a:r>
            <a:r>
              <a:rPr lang="ru-RU" sz="3200" dirty="0">
                <a:solidFill>
                  <a:srgbClr val="9933FF"/>
                </a:solidFill>
              </a:rPr>
              <a:t> </a:t>
            </a:r>
            <a:r>
              <a:rPr lang="ru-RU" sz="3200" dirty="0" err="1">
                <a:solidFill>
                  <a:srgbClr val="9933FF"/>
                </a:solidFill>
              </a:rPr>
              <a:t>minor</a:t>
            </a:r>
            <a:r>
              <a:rPr lang="ru-RU" sz="3200" dirty="0">
                <a:solidFill>
                  <a:srgbClr val="9933FF"/>
                </a:solidFill>
              </a:rPr>
              <a:t> </a:t>
            </a:r>
            <a:r>
              <a:rPr lang="ru-RU" sz="3200" dirty="0" err="1">
                <a:solidFill>
                  <a:srgbClr val="9933FF"/>
                </a:solidFill>
              </a:rPr>
              <a:t>and</a:t>
            </a:r>
            <a:r>
              <a:rPr lang="ru-RU" sz="3200" dirty="0">
                <a:solidFill>
                  <a:srgbClr val="9933FF"/>
                </a:solidFill>
              </a:rPr>
              <a:t> </a:t>
            </a:r>
            <a:r>
              <a:rPr lang="ru-RU" sz="3200" dirty="0" err="1">
                <a:solidFill>
                  <a:srgbClr val="9933FF"/>
                </a:solidFill>
              </a:rPr>
              <a:t>major</a:t>
            </a:r>
            <a:r>
              <a:rPr lang="ru-RU" sz="3200" dirty="0">
                <a:solidFill>
                  <a:srgbClr val="9933FF"/>
                </a:solidFill>
              </a:rPr>
              <a:t> </a:t>
            </a:r>
            <a:r>
              <a:rPr lang="ru-RU" sz="3200" dirty="0" err="1">
                <a:solidFill>
                  <a:srgbClr val="9933FF"/>
                </a:solidFill>
              </a:rPr>
              <a:t>complications</a:t>
            </a:r>
            <a:r>
              <a:rPr lang="ru-RU" sz="3200" dirty="0">
                <a:solidFill>
                  <a:srgbClr val="9933FF"/>
                </a:solidFill>
              </a:rPr>
              <a:t> </a:t>
            </a:r>
            <a:r>
              <a:rPr lang="ru-RU" sz="3200" dirty="0" err="1">
                <a:solidFill>
                  <a:srgbClr val="9933FF"/>
                </a:solidFill>
              </a:rPr>
              <a:t>can</a:t>
            </a:r>
            <a:r>
              <a:rPr lang="ru-RU" sz="3200" dirty="0">
                <a:solidFill>
                  <a:srgbClr val="9933FF"/>
                </a:solidFill>
              </a:rPr>
              <a:t> </a:t>
            </a:r>
            <a:r>
              <a:rPr lang="ru-RU" sz="3200" dirty="0" err="1">
                <a:solidFill>
                  <a:srgbClr val="9933FF"/>
                </a:solidFill>
              </a:rPr>
              <a:t>occur</a:t>
            </a:r>
            <a:r>
              <a:rPr lang="ru-RU" sz="3200" dirty="0">
                <a:solidFill>
                  <a:srgbClr val="9933FF"/>
                </a:solidFill>
              </a:rPr>
              <a:t> </a:t>
            </a:r>
            <a:r>
              <a:rPr lang="ru-RU" sz="3200" dirty="0" err="1">
                <a:solidFill>
                  <a:srgbClr val="9933FF"/>
                </a:solidFill>
              </a:rPr>
              <a:t>even</a:t>
            </a:r>
            <a:r>
              <a:rPr lang="ru-RU" sz="3200" dirty="0">
                <a:solidFill>
                  <a:srgbClr val="9933FF"/>
                </a:solidFill>
              </a:rPr>
              <a:t> </a:t>
            </a:r>
            <a:r>
              <a:rPr lang="ru-RU" sz="3200" dirty="0" err="1">
                <a:solidFill>
                  <a:srgbClr val="9933FF"/>
                </a:solidFill>
              </a:rPr>
              <a:t>when</a:t>
            </a:r>
            <a:r>
              <a:rPr lang="ru-RU" sz="3200" dirty="0">
                <a:solidFill>
                  <a:srgbClr val="9933FF"/>
                </a:solidFill>
              </a:rPr>
              <a:t> </a:t>
            </a:r>
            <a:r>
              <a:rPr lang="ru-RU" sz="3200" dirty="0" err="1">
                <a:solidFill>
                  <a:srgbClr val="9933FF"/>
                </a:solidFill>
              </a:rPr>
              <a:t>standard</a:t>
            </a:r>
            <a:r>
              <a:rPr lang="ru-RU" sz="3200" dirty="0">
                <a:solidFill>
                  <a:srgbClr val="9933FF"/>
                </a:solidFill>
              </a:rPr>
              <a:t> </a:t>
            </a:r>
            <a:r>
              <a:rPr lang="ru-RU" sz="3200" dirty="0" err="1">
                <a:solidFill>
                  <a:srgbClr val="9933FF"/>
                </a:solidFill>
              </a:rPr>
              <a:t>infection</a:t>
            </a:r>
            <a:r>
              <a:rPr lang="ru-RU" sz="3200" dirty="0">
                <a:solidFill>
                  <a:srgbClr val="9933FF"/>
                </a:solidFill>
              </a:rPr>
              <a:t> </a:t>
            </a:r>
            <a:r>
              <a:rPr lang="ru-RU" sz="3200" dirty="0" err="1">
                <a:solidFill>
                  <a:srgbClr val="9933FF"/>
                </a:solidFill>
              </a:rPr>
              <a:t>control</a:t>
            </a:r>
            <a:r>
              <a:rPr lang="ru-RU" sz="3200" dirty="0">
                <a:solidFill>
                  <a:srgbClr val="9933FF"/>
                </a:solidFill>
              </a:rPr>
              <a:t> </a:t>
            </a:r>
            <a:r>
              <a:rPr lang="ru-RU" sz="3200" dirty="0" err="1">
                <a:solidFill>
                  <a:srgbClr val="9933FF"/>
                </a:solidFill>
              </a:rPr>
              <a:t>measures</a:t>
            </a:r>
            <a:r>
              <a:rPr lang="ru-RU" sz="3200" dirty="0">
                <a:solidFill>
                  <a:srgbClr val="9933FF"/>
                </a:solidFill>
              </a:rPr>
              <a:t> </a:t>
            </a:r>
            <a:r>
              <a:rPr lang="ru-RU" sz="3200" dirty="0" err="1">
                <a:solidFill>
                  <a:srgbClr val="9933FF"/>
                </a:solidFill>
              </a:rPr>
              <a:t>and</a:t>
            </a:r>
            <a:r>
              <a:rPr lang="ru-RU" sz="3200" dirty="0">
                <a:solidFill>
                  <a:srgbClr val="9933FF"/>
                </a:solidFill>
              </a:rPr>
              <a:t> </a:t>
            </a:r>
            <a:r>
              <a:rPr lang="ru-RU" sz="3200" dirty="0" err="1">
                <a:solidFill>
                  <a:srgbClr val="9933FF"/>
                </a:solidFill>
              </a:rPr>
              <a:t>good</a:t>
            </a:r>
            <a:r>
              <a:rPr lang="ru-RU" sz="3200" dirty="0">
                <a:solidFill>
                  <a:srgbClr val="9933FF"/>
                </a:solidFill>
              </a:rPr>
              <a:t> </a:t>
            </a:r>
            <a:r>
              <a:rPr lang="ru-RU" sz="3200" dirty="0" err="1">
                <a:solidFill>
                  <a:srgbClr val="9933FF"/>
                </a:solidFill>
              </a:rPr>
              <a:t>technique</a:t>
            </a:r>
            <a:r>
              <a:rPr lang="ru-RU" sz="3200" dirty="0">
                <a:solidFill>
                  <a:srgbClr val="9933FF"/>
                </a:solidFill>
              </a:rPr>
              <a:t> </a:t>
            </a:r>
            <a:r>
              <a:rPr lang="ru-RU" sz="3200" dirty="0" err="1">
                <a:solidFill>
                  <a:srgbClr val="9933FF"/>
                </a:solidFill>
              </a:rPr>
              <a:t>are</a:t>
            </a:r>
            <a:r>
              <a:rPr lang="ru-RU" sz="3200" dirty="0">
                <a:solidFill>
                  <a:srgbClr val="9933FF"/>
                </a:solidFill>
              </a:rPr>
              <a:t> </a:t>
            </a:r>
            <a:r>
              <a:rPr lang="ru-RU" sz="3200" dirty="0" err="1">
                <a:solidFill>
                  <a:srgbClr val="9933FF"/>
                </a:solidFill>
              </a:rPr>
              <a:t>used</a:t>
            </a:r>
            <a:r>
              <a:rPr lang="ru-RU" sz="3200" dirty="0">
                <a:solidFill>
                  <a:srgbClr val="9933FF"/>
                </a:solidFill>
              </a:rPr>
              <a:t>. </a:t>
            </a:r>
            <a:r>
              <a:rPr lang="ru-RU" sz="3200" dirty="0" err="1">
                <a:solidFill>
                  <a:srgbClr val="9933FF"/>
                </a:solidFill>
              </a:rPr>
              <a:t>These</a:t>
            </a:r>
            <a:r>
              <a:rPr lang="ru-RU" sz="3200" dirty="0">
                <a:solidFill>
                  <a:srgbClr val="9933FF"/>
                </a:solidFill>
              </a:rPr>
              <a:t> </a:t>
            </a:r>
            <a:r>
              <a:rPr lang="ru-RU" sz="3200" dirty="0" err="1">
                <a:solidFill>
                  <a:srgbClr val="9933FF"/>
                </a:solidFill>
              </a:rPr>
              <a:t>complications</a:t>
            </a:r>
            <a:r>
              <a:rPr lang="ru-RU" sz="3200" dirty="0">
                <a:solidFill>
                  <a:srgbClr val="9933FF"/>
                </a:solidFill>
              </a:rPr>
              <a:t> </a:t>
            </a:r>
            <a:r>
              <a:rPr lang="ru-RU" sz="3200" dirty="0" err="1">
                <a:solidFill>
                  <a:srgbClr val="9933FF"/>
                </a:solidFill>
              </a:rPr>
              <a:t>include</a:t>
            </a:r>
            <a:r>
              <a:rPr lang="ru-RU" sz="3200" dirty="0">
                <a:solidFill>
                  <a:srgbClr val="9933FF"/>
                </a:solidFill>
              </a:rPr>
              <a:t>:</a:t>
            </a:r>
            <a:r>
              <a:rPr lang="en-US" sz="3200" dirty="0">
                <a:solidFill>
                  <a:srgbClr val="9933FF"/>
                </a:solidFill>
              </a:rPr>
              <a:t/>
            </a:r>
            <a:br>
              <a:rPr lang="en-US" sz="3200" dirty="0">
                <a:solidFill>
                  <a:srgbClr val="9933FF"/>
                </a:solidFill>
              </a:rPr>
            </a:br>
            <a:r>
              <a:rPr lang="en-US" sz="2800" b="1" dirty="0">
                <a:solidFill>
                  <a:schemeClr val="tx1"/>
                </a:solidFill>
              </a:rPr>
              <a:t>- </a:t>
            </a:r>
            <a:r>
              <a:rPr lang="ru-RU" sz="2800" b="1" dirty="0" err="1">
                <a:solidFill>
                  <a:srgbClr val="0033CC"/>
                </a:solidFill>
              </a:rPr>
              <a:t>Cerebral</a:t>
            </a:r>
            <a:r>
              <a:rPr lang="ru-RU" sz="2800" b="1" dirty="0">
                <a:solidFill>
                  <a:srgbClr val="0033CC"/>
                </a:solidFill>
              </a:rPr>
              <a:t> </a:t>
            </a:r>
            <a:r>
              <a:rPr lang="ru-RU" sz="2800" b="1" dirty="0" err="1">
                <a:solidFill>
                  <a:srgbClr val="0033CC"/>
                </a:solidFill>
              </a:rPr>
              <a:t>herniation</a:t>
            </a:r>
            <a:r>
              <a:rPr lang="en-US" sz="2800" b="1" dirty="0">
                <a:solidFill>
                  <a:srgbClr val="0033CC"/>
                </a:solidFill>
              </a:rPr>
              <a:t/>
            </a:r>
            <a:br>
              <a:rPr lang="en-US" sz="2800" b="1" dirty="0">
                <a:solidFill>
                  <a:srgbClr val="0033CC"/>
                </a:solidFill>
              </a:rPr>
            </a:br>
            <a:r>
              <a:rPr lang="en-US" sz="2800" b="1" dirty="0">
                <a:solidFill>
                  <a:srgbClr val="0033CC"/>
                </a:solidFill>
              </a:rPr>
              <a:t>- </a:t>
            </a:r>
            <a:r>
              <a:rPr lang="ru-RU" sz="2800" b="1" dirty="0" err="1">
                <a:solidFill>
                  <a:srgbClr val="0033CC"/>
                </a:solidFill>
              </a:rPr>
              <a:t>Post-LP</a:t>
            </a:r>
            <a:r>
              <a:rPr lang="ru-RU" sz="2800" b="1" dirty="0">
                <a:solidFill>
                  <a:srgbClr val="0033CC"/>
                </a:solidFill>
              </a:rPr>
              <a:t> </a:t>
            </a:r>
            <a:r>
              <a:rPr lang="ru-RU" sz="2800" b="1" dirty="0" err="1">
                <a:solidFill>
                  <a:srgbClr val="0033CC"/>
                </a:solidFill>
              </a:rPr>
              <a:t>headache</a:t>
            </a:r>
            <a:r>
              <a:rPr lang="ru-RU" sz="2800" b="1" dirty="0">
                <a:solidFill>
                  <a:srgbClr val="0033CC"/>
                </a:solidFill>
              </a:rPr>
              <a:t/>
            </a:r>
            <a:br>
              <a:rPr lang="ru-RU" sz="2800" b="1" dirty="0">
                <a:solidFill>
                  <a:srgbClr val="0033CC"/>
                </a:solidFill>
              </a:rPr>
            </a:br>
            <a:r>
              <a:rPr lang="en-US" sz="2800" b="1" dirty="0">
                <a:solidFill>
                  <a:srgbClr val="0033CC"/>
                </a:solidFill>
              </a:rPr>
              <a:t>- </a:t>
            </a:r>
            <a:r>
              <a:rPr lang="ru-RU" sz="2800" b="1" dirty="0" err="1">
                <a:solidFill>
                  <a:srgbClr val="0033CC"/>
                </a:solidFill>
              </a:rPr>
              <a:t>Infection</a:t>
            </a:r>
            <a:r>
              <a:rPr lang="ru-RU" sz="2800" b="1" dirty="0">
                <a:solidFill>
                  <a:srgbClr val="0033CC"/>
                </a:solidFill>
              </a:rPr>
              <a:t/>
            </a:r>
            <a:br>
              <a:rPr lang="ru-RU" sz="2800" b="1" dirty="0">
                <a:solidFill>
                  <a:srgbClr val="0033CC"/>
                </a:solidFill>
              </a:rPr>
            </a:br>
            <a:r>
              <a:rPr lang="en-US" sz="2800" b="1" dirty="0">
                <a:solidFill>
                  <a:srgbClr val="0033CC"/>
                </a:solidFill>
              </a:rPr>
              <a:t>- </a:t>
            </a:r>
            <a:r>
              <a:rPr lang="ru-RU" sz="2800" b="1" dirty="0" err="1">
                <a:solidFill>
                  <a:srgbClr val="0033CC"/>
                </a:solidFill>
              </a:rPr>
              <a:t>Bleeding</a:t>
            </a:r>
            <a:r>
              <a:rPr lang="ru-RU" sz="2800" b="1" dirty="0">
                <a:solidFill>
                  <a:srgbClr val="0033CC"/>
                </a:solidFill>
              </a:rPr>
              <a:t/>
            </a:r>
            <a:br>
              <a:rPr lang="ru-RU" sz="2800" b="1" dirty="0">
                <a:solidFill>
                  <a:srgbClr val="0033CC"/>
                </a:solidFill>
              </a:rPr>
            </a:br>
            <a:r>
              <a:rPr lang="en-US" sz="2800" b="1" dirty="0">
                <a:solidFill>
                  <a:srgbClr val="0033CC"/>
                </a:solidFill>
              </a:rPr>
              <a:t>- </a:t>
            </a:r>
            <a:r>
              <a:rPr lang="ru-RU" sz="2800" b="1" dirty="0" err="1">
                <a:solidFill>
                  <a:srgbClr val="0033CC"/>
                </a:solidFill>
              </a:rPr>
              <a:t>Minor</a:t>
            </a:r>
            <a:r>
              <a:rPr lang="ru-RU" sz="2800" b="1" dirty="0">
                <a:solidFill>
                  <a:srgbClr val="0033CC"/>
                </a:solidFill>
              </a:rPr>
              <a:t> </a:t>
            </a:r>
            <a:r>
              <a:rPr lang="ru-RU" sz="2800" b="1" dirty="0" err="1">
                <a:solidFill>
                  <a:srgbClr val="0033CC"/>
                </a:solidFill>
              </a:rPr>
              <a:t>neurologic</a:t>
            </a:r>
            <a:r>
              <a:rPr lang="ru-RU" sz="2800" b="1" dirty="0">
                <a:solidFill>
                  <a:srgbClr val="0033CC"/>
                </a:solidFill>
              </a:rPr>
              <a:t> </a:t>
            </a:r>
            <a:r>
              <a:rPr lang="ru-RU" sz="2800" b="1" dirty="0" err="1">
                <a:solidFill>
                  <a:srgbClr val="0033CC"/>
                </a:solidFill>
              </a:rPr>
              <a:t>symptoms</a:t>
            </a:r>
            <a:r>
              <a:rPr lang="ru-RU" sz="2800" b="1" dirty="0">
                <a:solidFill>
                  <a:srgbClr val="0033CC"/>
                </a:solidFill>
              </a:rPr>
              <a:t> </a:t>
            </a:r>
            <a:r>
              <a:rPr lang="ru-RU" sz="2800" b="1" dirty="0" err="1">
                <a:solidFill>
                  <a:srgbClr val="0033CC"/>
                </a:solidFill>
              </a:rPr>
              <a:t>such</a:t>
            </a:r>
            <a:r>
              <a:rPr lang="ru-RU" sz="2800" b="1" dirty="0">
                <a:solidFill>
                  <a:srgbClr val="0033CC"/>
                </a:solidFill>
              </a:rPr>
              <a:t> </a:t>
            </a:r>
            <a:r>
              <a:rPr lang="ru-RU" sz="2800" b="1" dirty="0" err="1">
                <a:solidFill>
                  <a:srgbClr val="0033CC"/>
                </a:solidFill>
              </a:rPr>
              <a:t>as</a:t>
            </a:r>
            <a:r>
              <a:rPr lang="ru-RU" sz="2800" b="1" dirty="0">
                <a:solidFill>
                  <a:srgbClr val="0033CC"/>
                </a:solidFill>
              </a:rPr>
              <a:t> </a:t>
            </a:r>
            <a:r>
              <a:rPr lang="ru-RU" sz="2800" b="1" dirty="0" err="1">
                <a:solidFill>
                  <a:srgbClr val="0033CC"/>
                </a:solidFill>
              </a:rPr>
              <a:t>radicular</a:t>
            </a:r>
            <a:r>
              <a:rPr lang="ru-RU" sz="2800" b="1" dirty="0">
                <a:solidFill>
                  <a:srgbClr val="0033CC"/>
                </a:solidFill>
              </a:rPr>
              <a:t> </a:t>
            </a:r>
            <a:r>
              <a:rPr lang="ru-RU" sz="2800" b="1" dirty="0" err="1">
                <a:solidFill>
                  <a:srgbClr val="0033CC"/>
                </a:solidFill>
              </a:rPr>
              <a:t>pain</a:t>
            </a:r>
            <a:r>
              <a:rPr lang="ru-RU" sz="2800" b="1" dirty="0">
                <a:solidFill>
                  <a:srgbClr val="0033CC"/>
                </a:solidFill>
              </a:rPr>
              <a:t> </a:t>
            </a:r>
            <a:r>
              <a:rPr lang="ru-RU" sz="2800" b="1" dirty="0" err="1">
                <a:solidFill>
                  <a:srgbClr val="0033CC"/>
                </a:solidFill>
              </a:rPr>
              <a:t>or</a:t>
            </a:r>
            <a:r>
              <a:rPr lang="ru-RU" sz="2800" b="1" dirty="0">
                <a:solidFill>
                  <a:srgbClr val="0033CC"/>
                </a:solidFill>
              </a:rPr>
              <a:t> </a:t>
            </a:r>
            <a:r>
              <a:rPr lang="ru-RU" sz="2800" b="1" dirty="0" err="1">
                <a:solidFill>
                  <a:srgbClr val="0033CC"/>
                </a:solidFill>
              </a:rPr>
              <a:t>numbness</a:t>
            </a:r>
            <a:r>
              <a:rPr lang="ru-RU" sz="2800" b="1" dirty="0">
                <a:solidFill>
                  <a:srgbClr val="0033CC"/>
                </a:solidFill>
              </a:rPr>
              <a:t/>
            </a:r>
            <a:br>
              <a:rPr lang="ru-RU" sz="2800" b="1" dirty="0">
                <a:solidFill>
                  <a:srgbClr val="0033CC"/>
                </a:solidFill>
              </a:rPr>
            </a:br>
            <a:r>
              <a:rPr lang="en-US" sz="2800" b="1" dirty="0">
                <a:solidFill>
                  <a:srgbClr val="0033CC"/>
                </a:solidFill>
              </a:rPr>
              <a:t>- </a:t>
            </a:r>
            <a:r>
              <a:rPr lang="ru-RU" sz="2800" b="1" dirty="0" err="1">
                <a:solidFill>
                  <a:srgbClr val="0033CC"/>
                </a:solidFill>
              </a:rPr>
              <a:t>Late</a:t>
            </a:r>
            <a:r>
              <a:rPr lang="ru-RU" sz="2800" b="1" dirty="0">
                <a:solidFill>
                  <a:srgbClr val="0033CC"/>
                </a:solidFill>
              </a:rPr>
              <a:t> </a:t>
            </a:r>
            <a:r>
              <a:rPr lang="ru-RU" sz="2800" b="1" dirty="0" err="1">
                <a:solidFill>
                  <a:srgbClr val="0033CC"/>
                </a:solidFill>
              </a:rPr>
              <a:t>onset</a:t>
            </a:r>
            <a:r>
              <a:rPr lang="ru-RU" sz="2800" b="1" dirty="0">
                <a:solidFill>
                  <a:srgbClr val="0033CC"/>
                </a:solidFill>
              </a:rPr>
              <a:t> </a:t>
            </a:r>
            <a:r>
              <a:rPr lang="ru-RU" sz="2800" b="1" dirty="0" err="1">
                <a:solidFill>
                  <a:srgbClr val="0033CC"/>
                </a:solidFill>
              </a:rPr>
              <a:t>of</a:t>
            </a:r>
            <a:r>
              <a:rPr lang="ru-RU" sz="2800" b="1" dirty="0">
                <a:solidFill>
                  <a:srgbClr val="0033CC"/>
                </a:solidFill>
              </a:rPr>
              <a:t> </a:t>
            </a:r>
            <a:r>
              <a:rPr lang="ru-RU" sz="2800" b="1" dirty="0" err="1">
                <a:solidFill>
                  <a:srgbClr val="0033CC"/>
                </a:solidFill>
              </a:rPr>
              <a:t>epidermoid</a:t>
            </a:r>
            <a:r>
              <a:rPr lang="ru-RU" sz="2800" b="1" dirty="0">
                <a:solidFill>
                  <a:srgbClr val="0033CC"/>
                </a:solidFill>
              </a:rPr>
              <a:t> </a:t>
            </a:r>
            <a:r>
              <a:rPr lang="ru-RU" sz="2800" b="1" dirty="0" err="1">
                <a:solidFill>
                  <a:srgbClr val="0033CC"/>
                </a:solidFill>
              </a:rPr>
              <a:t>tumors</a:t>
            </a:r>
            <a:r>
              <a:rPr lang="ru-RU" sz="2800" b="1" dirty="0">
                <a:solidFill>
                  <a:srgbClr val="0033CC"/>
                </a:solidFill>
              </a:rPr>
              <a:t> </a:t>
            </a:r>
            <a:r>
              <a:rPr lang="ru-RU" sz="2800" b="1" dirty="0" err="1">
                <a:solidFill>
                  <a:srgbClr val="0033CC"/>
                </a:solidFill>
              </a:rPr>
              <a:t>of</a:t>
            </a:r>
            <a:r>
              <a:rPr lang="ru-RU" sz="2800" b="1" dirty="0">
                <a:solidFill>
                  <a:srgbClr val="0033CC"/>
                </a:solidFill>
              </a:rPr>
              <a:t> </a:t>
            </a:r>
            <a:r>
              <a:rPr lang="ru-RU" sz="2800" b="1" dirty="0" err="1">
                <a:solidFill>
                  <a:srgbClr val="0033CC"/>
                </a:solidFill>
              </a:rPr>
              <a:t>the</a:t>
            </a:r>
            <a:r>
              <a:rPr lang="ru-RU" sz="2800" b="1" dirty="0">
                <a:solidFill>
                  <a:srgbClr val="0033CC"/>
                </a:solidFill>
              </a:rPr>
              <a:t> </a:t>
            </a:r>
            <a:r>
              <a:rPr lang="ru-RU" sz="2800" b="1" dirty="0" err="1">
                <a:solidFill>
                  <a:srgbClr val="0033CC"/>
                </a:solidFill>
              </a:rPr>
              <a:t>thecal</a:t>
            </a:r>
            <a:r>
              <a:rPr lang="ru-RU" sz="2800" b="1" dirty="0">
                <a:solidFill>
                  <a:srgbClr val="0033CC"/>
                </a:solidFill>
              </a:rPr>
              <a:t> </a:t>
            </a:r>
            <a:r>
              <a:rPr lang="ru-RU" sz="2800" b="1" dirty="0" err="1">
                <a:solidFill>
                  <a:srgbClr val="0033CC"/>
                </a:solidFill>
              </a:rPr>
              <a:t>sac</a:t>
            </a:r>
            <a:r>
              <a:rPr lang="ru-RU" sz="2800" b="1" dirty="0">
                <a:solidFill>
                  <a:srgbClr val="0033CC"/>
                </a:solidFill>
              </a:rPr>
              <a:t/>
            </a:r>
            <a:br>
              <a:rPr lang="ru-RU" sz="2800" b="1" dirty="0">
                <a:solidFill>
                  <a:srgbClr val="0033CC"/>
                </a:solidFill>
              </a:rPr>
            </a:br>
            <a:r>
              <a:rPr lang="en-US" sz="2800" b="1" dirty="0">
                <a:solidFill>
                  <a:srgbClr val="0033CC"/>
                </a:solidFill>
              </a:rPr>
              <a:t>- </a:t>
            </a:r>
            <a:r>
              <a:rPr lang="ru-RU" sz="2800" b="1" dirty="0" err="1">
                <a:solidFill>
                  <a:srgbClr val="0033CC"/>
                </a:solidFill>
              </a:rPr>
              <a:t>Back</a:t>
            </a:r>
            <a:r>
              <a:rPr lang="ru-RU" sz="2800" b="1" dirty="0">
                <a:solidFill>
                  <a:srgbClr val="0033CC"/>
                </a:solidFill>
              </a:rPr>
              <a:t> </a:t>
            </a:r>
            <a:r>
              <a:rPr lang="ru-RU" sz="2800" b="1" dirty="0" err="1">
                <a:solidFill>
                  <a:srgbClr val="0033CC"/>
                </a:solidFill>
              </a:rPr>
              <a:t>pain</a:t>
            </a:r>
            <a:endParaRPr lang="ru-RU" sz="2800" b="1" dirty="0">
              <a:solidFill>
                <a:srgbClr val="0033CC"/>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6498" name="Picture 3" descr="Пробы Квеккенштедта   и Стукея"/>
          <p:cNvPicPr>
            <a:picLocks noChangeAspect="1" noChangeArrowheads="1"/>
          </p:cNvPicPr>
          <p:nvPr/>
        </p:nvPicPr>
        <p:blipFill>
          <a:blip r:embed="rId2" cstate="print"/>
          <a:srcRect/>
          <a:stretch>
            <a:fillRect/>
          </a:stretch>
        </p:blipFill>
        <p:spPr bwMode="auto">
          <a:xfrm>
            <a:off x="0" y="550863"/>
            <a:ext cx="9144000" cy="6307137"/>
          </a:xfrm>
          <a:prstGeom prst="rect">
            <a:avLst/>
          </a:prstGeom>
          <a:noFill/>
          <a:ln w="9525">
            <a:noFill/>
            <a:miter lim="800000"/>
            <a:headEnd/>
            <a:tailEnd/>
          </a:ln>
        </p:spPr>
      </p:pic>
      <p:sp>
        <p:nvSpPr>
          <p:cNvPr id="106499" name="Rectangle 4"/>
          <p:cNvSpPr>
            <a:spLocks noChangeArrowheads="1"/>
          </p:cNvSpPr>
          <p:nvPr/>
        </p:nvSpPr>
        <p:spPr bwMode="auto">
          <a:xfrm>
            <a:off x="1219200" y="6019800"/>
            <a:ext cx="6067687" cy="461665"/>
          </a:xfrm>
          <a:prstGeom prst="rect">
            <a:avLst/>
          </a:prstGeom>
          <a:noFill/>
          <a:ln w="9525">
            <a:noFill/>
            <a:miter lim="800000"/>
            <a:headEnd/>
            <a:tailEnd/>
          </a:ln>
        </p:spPr>
        <p:txBody>
          <a:bodyPr wrap="none" anchor="ctr">
            <a:spAutoFit/>
          </a:bodyPr>
          <a:lstStyle/>
          <a:p>
            <a:pPr eaLnBrk="0" hangingPunct="0"/>
            <a:r>
              <a:rPr lang="en-US" altLang="ru-RU" sz="2400" b="1" dirty="0"/>
              <a:t>Probe</a:t>
            </a:r>
            <a:r>
              <a:rPr lang="ru-RU" altLang="ru-RU" sz="2400" b="1" dirty="0"/>
              <a:t> </a:t>
            </a:r>
            <a:r>
              <a:rPr lang="ru-RU" altLang="ru-RU" sz="2400" b="1" dirty="0" err="1"/>
              <a:t>Kvekkenshtedt</a:t>
            </a:r>
            <a:r>
              <a:rPr lang="ru-RU" altLang="ru-RU" sz="2400" b="1" dirty="0"/>
              <a:t> (1) </a:t>
            </a:r>
            <a:r>
              <a:rPr lang="ru-RU" altLang="ru-RU" sz="2400" b="1" dirty="0" err="1"/>
              <a:t>and</a:t>
            </a:r>
            <a:r>
              <a:rPr lang="ru-RU" altLang="ru-RU" sz="2400" b="1" dirty="0"/>
              <a:t> </a:t>
            </a:r>
            <a:r>
              <a:rPr lang="ru-RU" altLang="ru-RU" sz="2400" b="1" dirty="0" err="1"/>
              <a:t>Stukey</a:t>
            </a:r>
            <a:r>
              <a:rPr lang="ru-RU" altLang="ru-RU" sz="2400" b="1" dirty="0"/>
              <a:t> (2) </a:t>
            </a:r>
          </a:p>
        </p:txBody>
      </p:sp>
      <p:sp>
        <p:nvSpPr>
          <p:cNvPr id="191490" name="Rectangle 2"/>
          <p:cNvSpPr>
            <a:spLocks noChangeArrowheads="1"/>
          </p:cNvSpPr>
          <p:nvPr/>
        </p:nvSpPr>
        <p:spPr bwMode="auto">
          <a:xfrm>
            <a:off x="914400" y="0"/>
            <a:ext cx="7543800" cy="609600"/>
          </a:xfrm>
          <a:prstGeom prst="rect">
            <a:avLst/>
          </a:prstGeom>
          <a:noFill/>
          <a:ln w="9525">
            <a:noFill/>
            <a:miter lim="800000"/>
            <a:headEnd/>
            <a:tailEnd/>
          </a:ln>
          <a:effectLst/>
        </p:spPr>
        <p:txBody>
          <a:bodyPr anchor="ctr">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ru-RU" sz="4400" b="1" i="1" dirty="0" err="1">
                <a:ln w="11430"/>
                <a:solidFill>
                  <a:srgbClr val="FF0000"/>
                </a:solidFill>
                <a:effectLst>
                  <a:outerShdw blurRad="80000" dist="40000" dir="5040000" algn="tl">
                    <a:srgbClr val="000000">
                      <a:alpha val="30000"/>
                    </a:srgbClr>
                  </a:outerShdw>
                </a:effectLst>
              </a:rPr>
              <a:t>Liquorodynamic</a:t>
            </a:r>
            <a:r>
              <a:rPr lang="ru-RU" sz="4400" b="1" i="1" dirty="0">
                <a:ln w="11430"/>
                <a:solidFill>
                  <a:srgbClr val="FF0000"/>
                </a:solidFill>
                <a:effectLst>
                  <a:outerShdw blurRad="80000" dist="40000" dir="5040000" algn="tl">
                    <a:srgbClr val="000000">
                      <a:alpha val="30000"/>
                    </a:srgbClr>
                  </a:outerShdw>
                </a:effectLst>
              </a:rPr>
              <a:t> </a:t>
            </a:r>
            <a:r>
              <a:rPr lang="en-US" sz="4400" b="1" i="1" dirty="0">
                <a:ln w="11430"/>
                <a:solidFill>
                  <a:srgbClr val="FF0000"/>
                </a:solidFill>
                <a:effectLst>
                  <a:outerShdw blurRad="80000" dist="40000" dir="5040000" algn="tl">
                    <a:srgbClr val="000000">
                      <a:alpha val="30000"/>
                    </a:srgbClr>
                  </a:outerShdw>
                </a:effectLst>
              </a:rPr>
              <a:t>probe</a:t>
            </a:r>
            <a:r>
              <a:rPr lang="ru-RU" sz="4400" b="1" dirty="0">
                <a:ln w="11430"/>
                <a:solidFill>
                  <a:srgbClr val="FF0000"/>
                </a:solidFill>
                <a:effectLst>
                  <a:outerShdw blurRad="80000" dist="40000" dir="5040000" algn="tl">
                    <a:srgbClr val="000000">
                      <a:alpha val="30000"/>
                    </a:srgbClr>
                  </a:outerShdw>
                </a:effectLst>
              </a:rPr>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2" cstate="print"/>
          <a:srcRect/>
          <a:stretch>
            <a:fillRect/>
          </a:stretch>
        </p:blipFill>
        <p:spPr bwMode="auto">
          <a:xfrm>
            <a:off x="457200" y="0"/>
            <a:ext cx="8153400" cy="68580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2" cstate="print"/>
          <a:srcRect/>
          <a:stretch>
            <a:fillRect/>
          </a:stretch>
        </p:blipFill>
        <p:spPr bwMode="auto">
          <a:xfrm>
            <a:off x="0" y="1447800"/>
            <a:ext cx="9164638" cy="4597400"/>
          </a:xfrm>
          <a:prstGeom prst="rect">
            <a:avLst/>
          </a:prstGeom>
          <a:noFill/>
          <a:ln w="9525">
            <a:noFill/>
            <a:miter lim="800000"/>
            <a:headEnd/>
            <a:tailEnd/>
          </a:ln>
        </p:spPr>
      </p:pic>
      <p:sp>
        <p:nvSpPr>
          <p:cNvPr id="110595" name="Rectangle 3"/>
          <p:cNvSpPr>
            <a:spLocks noChangeArrowheads="1"/>
          </p:cNvSpPr>
          <p:nvPr/>
        </p:nvSpPr>
        <p:spPr bwMode="auto">
          <a:xfrm>
            <a:off x="914400" y="457200"/>
            <a:ext cx="7543800" cy="641350"/>
          </a:xfrm>
          <a:prstGeom prst="rect">
            <a:avLst/>
          </a:prstGeom>
          <a:noFill/>
          <a:ln w="9525">
            <a:noFill/>
            <a:miter lim="800000"/>
            <a:headEnd/>
            <a:tailEnd/>
          </a:ln>
          <a:effectLst/>
        </p:spPr>
        <p:txBody>
          <a:bodyPr anchor="ctr">
            <a:spAutoFit/>
          </a:bodyPr>
          <a:lstStyle/>
          <a:p>
            <a:pPr>
              <a:defRPr/>
            </a:pPr>
            <a:r>
              <a:rPr lang="en-US" sz="3600" b="1" dirty="0">
                <a:ln w="24500" cmpd="dbl">
                  <a:solidFill>
                    <a:schemeClr val="accent2">
                      <a:shade val="85000"/>
                      <a:satMod val="155000"/>
                    </a:schemeClr>
                  </a:solidFill>
                  <a:prstDash val="solid"/>
                  <a:miter lim="800000"/>
                </a:ln>
                <a:solidFill>
                  <a:srgbClr val="00B0F0"/>
                </a:solidFill>
                <a:effectLst>
                  <a:outerShdw blurRad="38100" dist="38100" dir="7020000" algn="tl">
                    <a:srgbClr val="000000">
                      <a:alpha val="35000"/>
                    </a:srgbClr>
                  </a:outerShdw>
                </a:effectLst>
              </a:rPr>
              <a:t>CSF along the cerebrospinal axis</a:t>
            </a:r>
            <a:r>
              <a:rPr lang="ru-RU" sz="1800" b="1" dirty="0">
                <a:ln w="24500" cmpd="dbl">
                  <a:solidFill>
                    <a:schemeClr val="accent2">
                      <a:shade val="85000"/>
                      <a:satMod val="155000"/>
                    </a:schemeClr>
                  </a:solidFill>
                  <a:prstDash val="solid"/>
                  <a:miter lim="800000"/>
                </a:ln>
                <a:solidFill>
                  <a:srgbClr val="00B0F0"/>
                </a:solidFill>
                <a:effectLst>
                  <a:outerShdw blurRad="38100" dist="38100" dir="7020000" algn="tl">
                    <a:srgbClr val="000000">
                      <a:alpha val="35000"/>
                    </a:srgbClr>
                  </a:outerShdw>
                </a:effectLst>
              </a:rPr>
              <a:t>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9570" name="Picture 4"/>
          <p:cNvPicPr>
            <a:picLocks noChangeAspect="1" noChangeArrowheads="1"/>
          </p:cNvPicPr>
          <p:nvPr/>
        </p:nvPicPr>
        <p:blipFill>
          <a:blip r:embed="rId2" cstate="print"/>
          <a:srcRect/>
          <a:stretch>
            <a:fillRect/>
          </a:stretch>
        </p:blipFill>
        <p:spPr bwMode="auto">
          <a:xfrm>
            <a:off x="0" y="198438"/>
            <a:ext cx="7696200" cy="6659562"/>
          </a:xfrm>
          <a:prstGeom prst="rect">
            <a:avLst/>
          </a:prstGeom>
          <a:noFill/>
          <a:ln w="9525">
            <a:noFill/>
            <a:miter lim="800000"/>
            <a:headEnd/>
            <a:tailEnd/>
          </a:ln>
        </p:spPr>
      </p:pic>
      <p:pic>
        <p:nvPicPr>
          <p:cNvPr id="109571" name="Picture 5"/>
          <p:cNvPicPr>
            <a:picLocks noChangeAspect="1" noChangeArrowheads="1"/>
          </p:cNvPicPr>
          <p:nvPr/>
        </p:nvPicPr>
        <p:blipFill>
          <a:blip r:embed="rId3" cstate="print"/>
          <a:srcRect/>
          <a:stretch>
            <a:fillRect/>
          </a:stretch>
        </p:blipFill>
        <p:spPr bwMode="auto">
          <a:xfrm>
            <a:off x="5257800" y="0"/>
            <a:ext cx="3886200" cy="2913063"/>
          </a:xfrm>
          <a:prstGeom prst="rect">
            <a:avLst/>
          </a:prstGeom>
          <a:noFill/>
          <a:ln w="9525">
            <a:noFill/>
            <a:miter lim="800000"/>
            <a:headEnd/>
            <a:tailEnd/>
          </a:ln>
        </p:spPr>
      </p:pic>
      <p:pic>
        <p:nvPicPr>
          <p:cNvPr id="109572" name="Picture 7"/>
          <p:cNvPicPr>
            <a:picLocks noChangeAspect="1" noChangeArrowheads="1"/>
          </p:cNvPicPr>
          <p:nvPr/>
        </p:nvPicPr>
        <p:blipFill>
          <a:blip r:embed="rId4" cstate="print"/>
          <a:srcRect/>
          <a:stretch>
            <a:fillRect/>
          </a:stretch>
        </p:blipFill>
        <p:spPr bwMode="auto">
          <a:xfrm>
            <a:off x="5257800" y="2895600"/>
            <a:ext cx="3886200" cy="3132138"/>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0594" name="Picture 4"/>
          <p:cNvPicPr>
            <a:picLocks noChangeAspect="1" noChangeArrowheads="1"/>
          </p:cNvPicPr>
          <p:nvPr/>
        </p:nvPicPr>
        <p:blipFill>
          <a:blip r:embed="rId2" cstate="screen">
            <a:extLst>
              <a:ext uri="{28A0092B-C50C-407E-A947-70E740481C1C}">
                <a14:useLocalDpi xmlns="" xmlns:a14="http://schemas.microsoft.com/office/drawing/2010/main"/>
              </a:ext>
            </a:extLst>
          </a:blip>
          <a:srcRect t="18195" b="28693"/>
          <a:stretch>
            <a:fillRect/>
          </a:stretch>
        </p:blipFill>
        <p:spPr bwMode="auto">
          <a:xfrm>
            <a:off x="304800" y="0"/>
            <a:ext cx="8839200" cy="3521075"/>
          </a:xfrm>
          <a:prstGeom prst="rect">
            <a:avLst/>
          </a:prstGeom>
          <a:noFill/>
          <a:ln w="9525">
            <a:noFill/>
            <a:miter lim="800000"/>
            <a:headEnd/>
            <a:tailEnd/>
          </a:ln>
        </p:spPr>
      </p:pic>
      <p:sp>
        <p:nvSpPr>
          <p:cNvPr id="120834" name="Rectangle 2"/>
          <p:cNvSpPr>
            <a:spLocks noGrp="1" noChangeArrowheads="1"/>
          </p:cNvSpPr>
          <p:nvPr>
            <p:ph type="title"/>
          </p:nvPr>
        </p:nvSpPr>
        <p:spPr>
          <a:xfrm>
            <a:off x="1066800" y="0"/>
            <a:ext cx="6553200" cy="762000"/>
          </a:xfrm>
        </p:spPr>
        <p:txBody>
          <a:bodyPr/>
          <a:lstStyle/>
          <a:p>
            <a:pPr>
              <a:defRPr/>
            </a:pPr>
            <a:r>
              <a:rPr lang="en-US" b="1" i="1" dirty="0">
                <a:ln w="10541" cmpd="sng">
                  <a:solidFill>
                    <a:schemeClr val="accent1">
                      <a:shade val="88000"/>
                      <a:satMod val="110000"/>
                    </a:schemeClr>
                  </a:solidFill>
                  <a:prstDash val="solid"/>
                </a:ln>
                <a:solidFill>
                  <a:srgbClr val="FF0000"/>
                </a:solidFill>
              </a:rPr>
              <a:t>Cerebral angiography</a:t>
            </a:r>
            <a:r>
              <a:rPr lang="en-US" sz="4800" b="1" dirty="0">
                <a:ln w="10541" cmpd="sng">
                  <a:solidFill>
                    <a:schemeClr val="accent1">
                      <a:shade val="88000"/>
                      <a:satMod val="110000"/>
                    </a:schemeClr>
                  </a:solidFill>
                  <a:prstDash val="solid"/>
                </a:ln>
                <a:solidFill>
                  <a:srgbClr val="FF0000"/>
                </a:solidFill>
              </a:rPr>
              <a:t> </a:t>
            </a:r>
            <a:endParaRPr lang="ru-RU" sz="4800" b="1" dirty="0">
              <a:ln w="10541" cmpd="sng">
                <a:solidFill>
                  <a:schemeClr val="accent1">
                    <a:shade val="88000"/>
                    <a:satMod val="110000"/>
                  </a:schemeClr>
                </a:solidFill>
                <a:prstDash val="solid"/>
              </a:ln>
              <a:solidFill>
                <a:srgbClr val="FF0000"/>
              </a:solidFill>
            </a:endParaRPr>
          </a:p>
        </p:txBody>
      </p:sp>
      <p:sp>
        <p:nvSpPr>
          <p:cNvPr id="120835" name="Rectangle 3"/>
          <p:cNvSpPr>
            <a:spLocks noGrp="1" noChangeArrowheads="1"/>
          </p:cNvSpPr>
          <p:nvPr>
            <p:ph idx="1"/>
          </p:nvPr>
        </p:nvSpPr>
        <p:spPr>
          <a:xfrm>
            <a:off x="0" y="3276600"/>
            <a:ext cx="9144000" cy="3581400"/>
          </a:xfrm>
        </p:spPr>
        <p:txBody>
          <a:bodyPr/>
          <a:lstStyle/>
          <a:p>
            <a:pPr>
              <a:buFontTx/>
              <a:buNone/>
              <a:defRPr/>
            </a:pPr>
            <a:r>
              <a:rPr lang="ru-RU" dirty="0"/>
              <a:t>  </a:t>
            </a:r>
            <a:r>
              <a:rPr lang="en-US" u="sng" dirty="0">
                <a:solidFill>
                  <a:srgbClr val="FF0000"/>
                </a:solidFill>
                <a:effectLst>
                  <a:outerShdw blurRad="38100" dist="38100" dir="2700000" algn="tl">
                    <a:srgbClr val="C0C0C0"/>
                  </a:outerShdw>
                </a:effectLst>
              </a:rPr>
              <a:t>The major indications for angiography are:</a:t>
            </a:r>
          </a:p>
          <a:p>
            <a:pPr>
              <a:defRPr/>
            </a:pPr>
            <a:r>
              <a:rPr lang="en-US" sz="2800" dirty="0">
                <a:solidFill>
                  <a:srgbClr val="0000FF"/>
                </a:solidFill>
                <a:effectLst>
                  <a:outerShdw blurRad="38100" dist="38100" dir="2700000" algn="tl">
                    <a:srgbClr val="C0C0C0"/>
                  </a:outerShdw>
                </a:effectLst>
              </a:rPr>
              <a:t>investigation of cerebral </a:t>
            </a:r>
            <a:r>
              <a:rPr lang="en-US" sz="2800" dirty="0" err="1">
                <a:solidFill>
                  <a:srgbClr val="0000FF"/>
                </a:solidFill>
                <a:effectLst>
                  <a:outerShdw blurRad="38100" dist="38100" dir="2700000" algn="tl">
                    <a:srgbClr val="C0C0C0"/>
                  </a:outerShdw>
                </a:effectLst>
              </a:rPr>
              <a:t>ischaemia</a:t>
            </a:r>
            <a:r>
              <a:rPr lang="en-US" sz="2800" dirty="0">
                <a:solidFill>
                  <a:srgbClr val="0000FF"/>
                </a:solidFill>
                <a:effectLst>
                  <a:outerShdw blurRad="38100" dist="38100" dir="2700000" algn="tl">
                    <a:srgbClr val="C0C0C0"/>
                  </a:outerShdw>
                </a:effectLst>
              </a:rPr>
              <a:t> due to carotid artery disease and intracranial </a:t>
            </a:r>
            <a:r>
              <a:rPr lang="en-US" sz="2800" dirty="0" err="1">
                <a:solidFill>
                  <a:srgbClr val="0000FF"/>
                </a:solidFill>
                <a:effectLst>
                  <a:outerShdw blurRad="38100" dist="38100" dir="2700000" algn="tl">
                    <a:srgbClr val="C0C0C0"/>
                  </a:outerShdw>
                </a:effectLst>
              </a:rPr>
              <a:t>atheroma</a:t>
            </a:r>
            <a:endParaRPr lang="en-US" sz="2800" dirty="0">
              <a:solidFill>
                <a:srgbClr val="0000FF"/>
              </a:solidFill>
              <a:effectLst>
                <a:outerShdw blurRad="38100" dist="38100" dir="2700000" algn="tl">
                  <a:srgbClr val="C0C0C0"/>
                </a:outerShdw>
              </a:effectLst>
            </a:endParaRPr>
          </a:p>
          <a:p>
            <a:pPr>
              <a:defRPr/>
            </a:pPr>
            <a:r>
              <a:rPr lang="en-US" sz="2800" dirty="0">
                <a:solidFill>
                  <a:srgbClr val="0000FF"/>
                </a:solidFill>
                <a:effectLst>
                  <a:outerShdw blurRad="38100" dist="38100" dir="2700000" algn="tl">
                    <a:srgbClr val="C0C0C0"/>
                  </a:outerShdw>
                </a:effectLst>
              </a:rPr>
              <a:t>investigation of subarachnoid </a:t>
            </a:r>
            <a:r>
              <a:rPr lang="en-US" sz="2800" dirty="0" err="1">
                <a:solidFill>
                  <a:srgbClr val="0000FF"/>
                </a:solidFill>
                <a:effectLst>
                  <a:outerShdw blurRad="38100" dist="38100" dir="2700000" algn="tl">
                    <a:srgbClr val="C0C0C0"/>
                  </a:outerShdw>
                </a:effectLst>
              </a:rPr>
              <a:t>haemorrhage</a:t>
            </a:r>
            <a:r>
              <a:rPr lang="en-US" sz="2800" dirty="0">
                <a:solidFill>
                  <a:srgbClr val="0000FF"/>
                </a:solidFill>
                <a:effectLst>
                  <a:outerShdw blurRad="38100" dist="38100" dir="2700000" algn="tl">
                    <a:srgbClr val="C0C0C0"/>
                  </a:outerShdw>
                </a:effectLst>
              </a:rPr>
              <a:t>, e.g. cerebral aneurysm, </a:t>
            </a:r>
            <a:r>
              <a:rPr lang="en-US" sz="2800" dirty="0" err="1">
                <a:solidFill>
                  <a:srgbClr val="0000FF"/>
                </a:solidFill>
                <a:effectLst>
                  <a:outerShdw blurRad="38100" dist="38100" dir="2700000" algn="tl">
                    <a:srgbClr val="C0C0C0"/>
                  </a:outerShdw>
                </a:effectLst>
              </a:rPr>
              <a:t>arteriovenous</a:t>
            </a:r>
            <a:r>
              <a:rPr lang="en-US" sz="2800" dirty="0">
                <a:solidFill>
                  <a:srgbClr val="0000FF"/>
                </a:solidFill>
                <a:effectLst>
                  <a:outerShdw blurRad="38100" dist="38100" dir="2700000" algn="tl">
                    <a:srgbClr val="C0C0C0"/>
                  </a:outerShdw>
                </a:effectLst>
              </a:rPr>
              <a:t> malformation</a:t>
            </a:r>
          </a:p>
          <a:p>
            <a:pPr>
              <a:defRPr/>
            </a:pPr>
            <a:r>
              <a:rPr lang="en-US" sz="2800" dirty="0">
                <a:solidFill>
                  <a:srgbClr val="0000FF"/>
                </a:solidFill>
                <a:effectLst>
                  <a:outerShdw blurRad="38100" dist="38100" dir="2700000" algn="tl">
                    <a:srgbClr val="C0C0C0"/>
                  </a:outerShdw>
                </a:effectLst>
              </a:rPr>
              <a:t>investigation of venous sinus thrombosis</a:t>
            </a:r>
          </a:p>
          <a:p>
            <a:pPr>
              <a:defRPr/>
            </a:pPr>
            <a:r>
              <a:rPr lang="en-US" sz="2800" dirty="0">
                <a:solidFill>
                  <a:srgbClr val="0000FF"/>
                </a:solidFill>
                <a:effectLst>
                  <a:outerShdw blurRad="38100" dist="38100" dir="2700000" algn="tl">
                    <a:srgbClr val="C0C0C0"/>
                  </a:outerShdw>
                </a:effectLst>
              </a:rPr>
              <a:t>preoperative </a:t>
            </a:r>
            <a:r>
              <a:rPr lang="en-US" sz="2800" dirty="0" err="1">
                <a:solidFill>
                  <a:srgbClr val="0000FF"/>
                </a:solidFill>
                <a:effectLst>
                  <a:outerShdw blurRad="38100" dist="38100" dir="2700000" algn="tl">
                    <a:srgbClr val="C0C0C0"/>
                  </a:outerShdw>
                </a:effectLst>
              </a:rPr>
              <a:t>embolization</a:t>
            </a:r>
            <a:r>
              <a:rPr lang="en-US" sz="2800" dirty="0">
                <a:solidFill>
                  <a:srgbClr val="0000FF"/>
                </a:solidFill>
                <a:effectLst>
                  <a:outerShdw blurRad="38100" dist="38100" dir="2700000" algn="tl">
                    <a:srgbClr val="C0C0C0"/>
                  </a:outerShdw>
                </a:effectLst>
              </a:rPr>
              <a:t> of </a:t>
            </a:r>
            <a:r>
              <a:rPr lang="en-US" sz="2800" dirty="0" err="1">
                <a:solidFill>
                  <a:srgbClr val="0000FF"/>
                </a:solidFill>
                <a:effectLst>
                  <a:outerShdw blurRad="38100" dist="38100" dir="2700000" algn="tl">
                    <a:srgbClr val="C0C0C0"/>
                  </a:outerShdw>
                </a:effectLst>
              </a:rPr>
              <a:t>meningioma</a:t>
            </a:r>
            <a:endParaRPr lang="ru-RU" sz="2800" dirty="0">
              <a:solidFill>
                <a:srgbClr val="0000FF"/>
              </a:solidFill>
              <a:effectLst>
                <a:outerShdw blurRad="38100" dist="38100" dir="2700000" algn="tl">
                  <a:srgbClr val="C0C0C0"/>
                </a:outerShdw>
              </a:effectLs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5"/>
          <p:cNvPicPr>
            <a:picLocks noChangeAspect="1" noChangeArrowheads="1"/>
          </p:cNvPicPr>
          <p:nvPr/>
        </p:nvPicPr>
        <p:blipFill>
          <a:blip r:embed="rId2" cstate="print"/>
          <a:srcRect/>
          <a:stretch>
            <a:fillRect/>
          </a:stretch>
        </p:blipFill>
        <p:spPr bwMode="auto">
          <a:xfrm>
            <a:off x="0" y="1143000"/>
            <a:ext cx="9144000" cy="5553075"/>
          </a:xfrm>
          <a:prstGeom prst="rect">
            <a:avLst/>
          </a:prstGeom>
          <a:noFill/>
          <a:ln w="9525">
            <a:noFill/>
            <a:miter lim="800000"/>
            <a:headEnd/>
            <a:tailEnd/>
          </a:ln>
        </p:spPr>
      </p:pic>
      <p:sp>
        <p:nvSpPr>
          <p:cNvPr id="38918" name="Rectangle 6"/>
          <p:cNvSpPr>
            <a:spLocks noChangeArrowheads="1"/>
          </p:cNvSpPr>
          <p:nvPr/>
        </p:nvSpPr>
        <p:spPr bwMode="auto">
          <a:xfrm>
            <a:off x="228600" y="228600"/>
            <a:ext cx="8686800" cy="762000"/>
          </a:xfrm>
          <a:prstGeom prst="rect">
            <a:avLst/>
          </a:prstGeom>
          <a:noFill/>
          <a:ln w="9525">
            <a:noFill/>
            <a:miter lim="800000"/>
            <a:headEnd/>
            <a:tailEnd/>
          </a:ln>
          <a:effectLst/>
        </p:spPr>
        <p:txBody>
          <a:bodyPr>
            <a:spAutoFit/>
          </a:bodyPr>
          <a:lstStyle/>
          <a:p>
            <a:pPr>
              <a:defRPr/>
            </a:pPr>
            <a:r>
              <a:rPr lang="ru-RU" sz="4400" b="1" i="1">
                <a:solidFill>
                  <a:srgbClr val="FF0000"/>
                </a:solidFill>
                <a:effectLst>
                  <a:outerShdw blurRad="38100" dist="38100" dir="2700000" algn="tl">
                    <a:srgbClr val="000000"/>
                  </a:outerShdw>
                </a:effectLst>
              </a:rPr>
              <a:t>Cerebral carotid angiography</a:t>
            </a:r>
            <a:r>
              <a:rPr lang="ru-RU" sz="180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5" name="Picture 5" descr="6698120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0358" name="Rectangle 6"/>
          <p:cNvSpPr>
            <a:spLocks noChangeArrowheads="1"/>
          </p:cNvSpPr>
          <p:nvPr/>
        </p:nvSpPr>
        <p:spPr bwMode="auto">
          <a:xfrm>
            <a:off x="0" y="0"/>
            <a:ext cx="9144000" cy="2124075"/>
          </a:xfrm>
          <a:prstGeom prst="rect">
            <a:avLst/>
          </a:prstGeom>
          <a:noFill/>
          <a:ln w="9525">
            <a:noFill/>
            <a:miter lim="800000"/>
            <a:headEnd/>
            <a:tailEnd/>
          </a:ln>
          <a:effectLst/>
        </p:spPr>
        <p:txBody>
          <a:bodyPr>
            <a:spAutoFit/>
          </a:bodyPr>
          <a:lstStyle/>
          <a:p>
            <a:pPr algn="just">
              <a:defRPr/>
            </a:pPr>
            <a:r>
              <a:rPr lang="uk-UA" sz="2200" b="1" dirty="0">
                <a:solidFill>
                  <a:srgbClr val="FFFF00"/>
                </a:solidFill>
                <a:effectLst>
                  <a:outerShdw blurRad="38100" dist="38100" dir="2700000" algn="tl">
                    <a:srgbClr val="000000"/>
                  </a:outerShdw>
                </a:effectLst>
              </a:rPr>
              <a:t>       </a:t>
            </a:r>
            <a:r>
              <a:rPr lang="en-US" sz="2200" b="1" dirty="0">
                <a:solidFill>
                  <a:srgbClr val="FFFF00"/>
                </a:solidFill>
                <a:effectLst>
                  <a:outerShdw blurRad="38100" dist="38100" dir="2700000" algn="tl">
                    <a:srgbClr val="000000"/>
                  </a:outerShdw>
                </a:effectLst>
              </a:rPr>
              <a:t>In the Middle Ages, and some time later, there was a belief that stupidity and other mental deviations due to the fact that the human mind have any extra stones, tumors (out Dutch expression "to have a stone in the head" - "to be stupid, insane, the head is not in place "). And if their removal make the person wiser immediately</a:t>
            </a:r>
          </a:p>
        </p:txBody>
      </p:sp>
      <p:sp>
        <p:nvSpPr>
          <p:cNvPr id="100360" name="Rectangle 8"/>
          <p:cNvSpPr>
            <a:spLocks noChangeArrowheads="1"/>
          </p:cNvSpPr>
          <p:nvPr/>
        </p:nvSpPr>
        <p:spPr bwMode="auto">
          <a:xfrm>
            <a:off x="228600" y="6157913"/>
            <a:ext cx="8812213" cy="522287"/>
          </a:xfrm>
          <a:prstGeom prst="rect">
            <a:avLst/>
          </a:prstGeom>
          <a:noFill/>
          <a:ln w="9525">
            <a:noFill/>
            <a:miter lim="800000"/>
            <a:headEnd/>
            <a:tailEnd/>
          </a:ln>
          <a:effectLst/>
        </p:spPr>
        <p:txBody>
          <a:bodyPr wrap="none" anchor="ctr">
            <a:spAutoFit/>
          </a:bodyPr>
          <a:lstStyle/>
          <a:p>
            <a:pPr eaLnBrk="0" hangingPunct="0">
              <a:defRPr/>
            </a:pPr>
            <a:r>
              <a:rPr lang="ru-RU" sz="2800" b="1" dirty="0" err="1">
                <a:solidFill>
                  <a:srgbClr val="FFFF00"/>
                </a:solidFill>
                <a:effectLst>
                  <a:outerShdw blurRad="38100" dist="38100" dir="2700000" algn="tl">
                    <a:srgbClr val="000000"/>
                  </a:outerShdw>
                </a:effectLst>
              </a:rPr>
              <a:t>Pieter</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Bruegel</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the</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Elder</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Removing</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a</a:t>
            </a:r>
            <a:r>
              <a:rPr lang="en-US"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folly</a:t>
            </a:r>
            <a:r>
              <a:rPr lang="ru-RU" sz="2800" b="1" dirty="0">
                <a:solidFill>
                  <a:srgbClr val="FFFF00"/>
                </a:solidFill>
                <a:effectLst>
                  <a:outerShdw blurRad="38100" dist="38100" dir="2700000" algn="tl">
                    <a:srgbClr val="000000"/>
                  </a:outerShdw>
                </a:effectLst>
              </a:rPr>
              <a:t> </a:t>
            </a:r>
            <a:r>
              <a:rPr lang="ru-RU" sz="2800" b="1" dirty="0" err="1">
                <a:solidFill>
                  <a:srgbClr val="FFFF00"/>
                </a:solidFill>
                <a:effectLst>
                  <a:outerShdw blurRad="38100" dist="38100" dir="2700000" algn="tl">
                    <a:srgbClr val="000000"/>
                  </a:outerShdw>
                </a:effectLst>
              </a:rPr>
              <a:t>stone</a:t>
            </a:r>
            <a:r>
              <a:rPr lang="ru-RU" sz="2800" b="1" dirty="0">
                <a:solidFill>
                  <a:srgbClr val="FFFF00"/>
                </a:solidFill>
                <a:effectLst>
                  <a:outerShdw blurRad="38100" dist="38100" dir="2700000" algn="tl">
                    <a:srgbClr val="000000"/>
                  </a:outerShdw>
                </a:effectLst>
              </a:rPr>
              <a:t>"</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0"/>
            <a:ext cx="8229600" cy="639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4800" b="1" i="1" dirty="0" err="1">
                <a:ln w="11430"/>
                <a:solidFill>
                  <a:srgbClr val="FF0000"/>
                </a:solidFill>
                <a:effectLst>
                  <a:outerShdw blurRad="50800" dist="39000" dir="5460000" algn="tl">
                    <a:srgbClr val="000000">
                      <a:alpha val="38000"/>
                    </a:srgbClr>
                  </a:outerShdw>
                </a:effectLst>
              </a:rPr>
              <a:t>Cerebral</a:t>
            </a:r>
            <a:r>
              <a:rPr lang="ru-RU" sz="4800" b="1" i="1" dirty="0">
                <a:ln w="11430"/>
                <a:solidFill>
                  <a:srgbClr val="FF0000"/>
                </a:solidFill>
                <a:effectLst>
                  <a:outerShdw blurRad="50800" dist="39000" dir="5460000" algn="tl">
                    <a:srgbClr val="000000">
                      <a:alpha val="38000"/>
                    </a:srgbClr>
                  </a:outerShdw>
                </a:effectLst>
              </a:rPr>
              <a:t> </a:t>
            </a:r>
            <a:r>
              <a:rPr lang="en-US" sz="4800" b="1" i="1" dirty="0">
                <a:ln w="11430"/>
                <a:solidFill>
                  <a:srgbClr val="FF0000"/>
                </a:solidFill>
                <a:effectLst>
                  <a:outerShdw blurRad="50800" dist="39000" dir="5460000" algn="tl">
                    <a:srgbClr val="000000">
                      <a:alpha val="38000"/>
                    </a:srgbClr>
                  </a:outerShdw>
                </a:effectLst>
              </a:rPr>
              <a:t>pan</a:t>
            </a:r>
            <a:r>
              <a:rPr lang="ru-RU" sz="4800" b="1" i="1" dirty="0" err="1">
                <a:ln w="11430"/>
                <a:solidFill>
                  <a:srgbClr val="FF0000"/>
                </a:solidFill>
                <a:effectLst>
                  <a:outerShdw blurRad="50800" dist="39000" dir="5460000" algn="tl">
                    <a:srgbClr val="000000">
                      <a:alpha val="38000"/>
                    </a:srgbClr>
                  </a:outerShdw>
                </a:effectLst>
              </a:rPr>
              <a:t>angiogra</a:t>
            </a:r>
            <a:r>
              <a:rPr lang="en-US" sz="4800" b="1" i="1" dirty="0" err="1">
                <a:ln w="11430"/>
                <a:solidFill>
                  <a:srgbClr val="FF0000"/>
                </a:solidFill>
                <a:effectLst>
                  <a:outerShdw blurRad="50800" dist="39000" dir="5460000" algn="tl">
                    <a:srgbClr val="000000">
                      <a:alpha val="38000"/>
                    </a:srgbClr>
                  </a:outerShdw>
                </a:effectLst>
              </a:rPr>
              <a:t>phy</a:t>
            </a:r>
            <a:endParaRPr lang="ru-RU" sz="4800" b="1" i="1" dirty="0">
              <a:ln w="11430"/>
              <a:solidFill>
                <a:srgbClr val="FF0000"/>
              </a:solidFill>
              <a:effectLst>
                <a:outerShdw blurRad="50800" dist="39000" dir="5460000" algn="tl">
                  <a:srgbClr val="000000">
                    <a:alpha val="38000"/>
                  </a:srgbClr>
                </a:outerShdw>
              </a:effectLst>
            </a:endParaRPr>
          </a:p>
        </p:txBody>
      </p:sp>
      <p:pic>
        <p:nvPicPr>
          <p:cNvPr id="112643" name="Picture 5"/>
          <p:cNvPicPr>
            <a:picLocks noChangeAspect="1" noChangeArrowheads="1"/>
          </p:cNvPicPr>
          <p:nvPr/>
        </p:nvPicPr>
        <p:blipFill>
          <a:blip r:embed="rId2" cstate="print"/>
          <a:srcRect/>
          <a:stretch>
            <a:fillRect/>
          </a:stretch>
        </p:blipFill>
        <p:spPr bwMode="auto">
          <a:xfrm>
            <a:off x="0" y="709613"/>
            <a:ext cx="9144000" cy="6148387"/>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3666" name="Picture 2" descr="ETV"/>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2708" name="Rectangle 4"/>
          <p:cNvSpPr>
            <a:spLocks noGrp="1" noChangeArrowheads="1"/>
          </p:cNvSpPr>
          <p:nvPr>
            <p:ph type="title"/>
          </p:nvPr>
        </p:nvSpPr>
        <p:spPr>
          <a:xfrm>
            <a:off x="5334000" y="228600"/>
            <a:ext cx="3810000" cy="1676400"/>
          </a:xfrm>
        </p:spPr>
        <p:txBody>
          <a:bodyPr/>
          <a:lstStyle/>
          <a:p>
            <a:pPr>
              <a:defRPr/>
            </a:pPr>
            <a:r>
              <a:rPr lang="ru-RU" b="1" i="1" dirty="0" err="1">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Endoscopic</a:t>
            </a:r>
            <a:r>
              <a:rPr lang="ru-RU"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 </a:t>
            </a:r>
            <a:r>
              <a:rPr lang="ru-RU" b="1" i="1" dirty="0" err="1">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surgery</a:t>
            </a:r>
            <a:r>
              <a:rPr lang="ru-R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0000"/>
                </a:solidFill>
                <a:effectLst>
                  <a:outerShdw blurRad="50800" dist="40000" dir="5400000" algn="tl" rotWithShape="0">
                    <a:srgbClr val="000000">
                      <a:shade val="5000"/>
                      <a:satMod val="120000"/>
                      <a:alpha val="33000"/>
                    </a:srgbClr>
                  </a:outerShdw>
                </a:effectLst>
              </a:rPr>
              <a:t>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Picture 4" descr="5c61e39672c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14690" name="Rectangle 2"/>
          <p:cNvSpPr>
            <a:spLocks noGrp="1" noChangeArrowheads="1"/>
          </p:cNvSpPr>
          <p:nvPr>
            <p:ph type="title"/>
          </p:nvPr>
        </p:nvSpPr>
        <p:spPr>
          <a:xfrm>
            <a:off x="457200" y="2133600"/>
            <a:ext cx="8229600" cy="1143000"/>
          </a:xfrm>
        </p:spPr>
        <p:txBody>
          <a:bodyPr/>
          <a:lstStyle/>
          <a:p>
            <a:pPr eaLnBrk="1" hangingPunct="1"/>
            <a:r>
              <a:rPr lang="ru-RU" altLang="ru-RU" sz="6600" b="1">
                <a:solidFill>
                  <a:srgbClr val="FF0000"/>
                </a:solidFill>
              </a:rPr>
              <a:t>THANK YOU!</a:t>
            </a:r>
            <a:r>
              <a:rPr lang="ru-RU" altLang="ru-RU"/>
              <a:t> </a:t>
            </a:r>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5329</TotalTime>
  <Words>2417</Words>
  <Application>Microsoft Office PowerPoint</Application>
  <PresentationFormat>Екран (4:3)</PresentationFormat>
  <Paragraphs>213</Paragraphs>
  <Slides>92</Slides>
  <Notes>1</Notes>
  <HiddenSlides>0</HiddenSlides>
  <MMClips>0</MMClips>
  <ScaleCrop>false</ScaleCrop>
  <HeadingPairs>
    <vt:vector size="4" baseType="variant">
      <vt:variant>
        <vt:lpstr>Тема</vt:lpstr>
      </vt:variant>
      <vt:variant>
        <vt:i4>1</vt:i4>
      </vt:variant>
      <vt:variant>
        <vt:lpstr>Заголовки слайдів</vt:lpstr>
      </vt:variant>
      <vt:variant>
        <vt:i4>92</vt:i4>
      </vt:variant>
    </vt:vector>
  </HeadingPairs>
  <TitlesOfParts>
    <vt:vector size="93" baseType="lpstr">
      <vt:lpstr>Оформление по умолчанию</vt:lpstr>
      <vt:lpstr>HISTORY OF NEUROSURGERY,  INVESTIGATION METHODS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Central and peripheral nervous system </vt:lpstr>
      <vt:lpstr>Слайд 27</vt:lpstr>
      <vt:lpstr>The circulation of the cerebrospinal fluid</vt:lpstr>
      <vt:lpstr>Слайд 29</vt:lpstr>
      <vt:lpstr>Слайд 30</vt:lpstr>
      <vt:lpstr>Слайд 31</vt:lpstr>
      <vt:lpstr>Слайд 32</vt:lpstr>
      <vt:lpstr>Слайд 33</vt:lpstr>
      <vt:lpstr>Lining of the brain (meninges)</vt:lpstr>
      <vt:lpstr>Слайд 35</vt:lpstr>
      <vt:lpstr>Слайд 36</vt:lpstr>
      <vt:lpstr>Слайд 37</vt:lpstr>
      <vt:lpstr>Слайд 38</vt:lpstr>
      <vt:lpstr>Слайд 39</vt:lpstr>
      <vt:lpstr>Слайд 40</vt:lpstr>
      <vt:lpstr>Слайд 41</vt:lpstr>
      <vt:lpstr>Слайд 42</vt:lpstr>
      <vt:lpstr>Слайд 43</vt:lpstr>
      <vt:lpstr>Methods of investigation in neurosurgery </vt:lpstr>
      <vt:lpstr>Слайд 45</vt:lpstr>
      <vt:lpstr>Слайд 46</vt:lpstr>
      <vt:lpstr>Слайд 47</vt:lpstr>
      <vt:lpstr>Слайд 48</vt:lpstr>
      <vt:lpstr>Слайд 49</vt:lpstr>
      <vt:lpstr>Слайд 50</vt:lpstr>
      <vt:lpstr>Слайд 51</vt:lpstr>
      <vt:lpstr>EVOKED POTENTIALS</vt:lpstr>
      <vt:lpstr>Craniography to diagnose:  1) Ossified intracranial hematoma </vt:lpstr>
      <vt:lpstr>Слайд 54</vt:lpstr>
      <vt:lpstr>3) Foreign bodies in the cranial cavity</vt:lpstr>
      <vt:lpstr>Слайд 56</vt:lpstr>
      <vt:lpstr>Myelography </vt:lpstr>
      <vt:lpstr>Слайд 58</vt:lpstr>
      <vt:lpstr>Слайд 59</vt:lpstr>
      <vt:lpstr>Epidural hematoma </vt:lpstr>
      <vt:lpstr>4) Pnevmocephaly </vt:lpstr>
      <vt:lpstr>Слайд 62</vt:lpstr>
      <vt:lpstr>8) contusion</vt:lpstr>
      <vt:lpstr>Слайд 64</vt:lpstr>
      <vt:lpstr>Слайд 65</vt:lpstr>
      <vt:lpstr>MAGNETIC RESONANCE IMAGING</vt:lpstr>
      <vt:lpstr>NORMAL MRI</vt:lpstr>
      <vt:lpstr>MRI of the brain (intracerebral hematoma) </vt:lpstr>
      <vt:lpstr>Слайд 69</vt:lpstr>
      <vt:lpstr>MR angiography (axial view) </vt:lpstr>
      <vt:lpstr>Слайд 71</vt:lpstr>
      <vt:lpstr>3D CT Angiography</vt:lpstr>
      <vt:lpstr>Слайд 73</vt:lpstr>
      <vt:lpstr>Functional MRI of the brain (fMRI)</vt:lpstr>
      <vt:lpstr>Слайд 75</vt:lpstr>
      <vt:lpstr>CSF can be obtained by:</vt:lpstr>
      <vt:lpstr>Lumbar puncture</vt:lpstr>
      <vt:lpstr>CONTRAINDICATIONS  Absolute contraindications for lumbar puncture are the presence of infected skin over the needle entry site and the presence of unequal pressures between the supratentorial and infratentorial compartments. The latter is usually inferred from the following characteristic findings on computed tomography (CT) of the brain:  Midline shift Loss of suprachiasmatic and basilar cisterns Posterior fossa mass Loss of the superior cerebellar cistern Loss of the quadrigeminal plate cistern Relative contraindications for lumbar puncture include the following: Increased intracranial pressure (ICP) Coagulopathy Brain abscess Indications for performing brain CT scanning before lumbar puncture in patients with suspected meningitis include the following[8] :  Patients who are older than 60 years Patients who are immunocompromised Patients with known CNS lesions Patients who have had a seizure within 1 week of presentation Patients with an abnormal level of consciousness Patients with focal findings on neurologic examination Patients with papilledema seen on physical examination, with clinical suspicion of an elevated ICP</vt:lpstr>
      <vt:lpstr>Слайд 79</vt:lpstr>
      <vt:lpstr>Слайд 80</vt:lpstr>
      <vt:lpstr>Слайд 81</vt:lpstr>
      <vt:lpstr>Слайд 82</vt:lpstr>
      <vt:lpstr>COMPLICATIONS — LP is a relatively safe procedure, but minor and major complications can occur even when standard infection control measures and good technique are used. These complications include: - Cerebral herniation - Post-LP headache - Infection - Bleeding - Minor neurologic symptoms such as radicular pain or numbness - Late onset of epidermoid tumors of the thecal sac - Back pain</vt:lpstr>
      <vt:lpstr>Слайд 84</vt:lpstr>
      <vt:lpstr>Слайд 85</vt:lpstr>
      <vt:lpstr>Слайд 86</vt:lpstr>
      <vt:lpstr>Слайд 87</vt:lpstr>
      <vt:lpstr>Cerebral angiography </vt:lpstr>
      <vt:lpstr>Слайд 89</vt:lpstr>
      <vt:lpstr>Cerebral panangiography</vt:lpstr>
      <vt:lpstr>Endoscopic surgery </vt:lpstr>
      <vt:lpstr>THANK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Artem Stognii</dc:creator>
  <cp:lastModifiedBy>Asus</cp:lastModifiedBy>
  <cp:revision>184</cp:revision>
  <cp:lastPrinted>1601-01-01T00:00:00Z</cp:lastPrinted>
  <dcterms:created xsi:type="dcterms:W3CDTF">1601-01-01T00:00:00Z</dcterms:created>
  <dcterms:modified xsi:type="dcterms:W3CDTF">2023-02-13T09:47:28Z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