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</p:sldMasterIdLst>
  <p:sldIdLst>
    <p:sldId id="256" r:id="rId3"/>
    <p:sldId id="294" r:id="rId4"/>
    <p:sldId id="305" r:id="rId5"/>
    <p:sldId id="306" r:id="rId6"/>
    <p:sldId id="258" r:id="rId7"/>
    <p:sldId id="309" r:id="rId8"/>
    <p:sldId id="298" r:id="rId9"/>
    <p:sldId id="300" r:id="rId10"/>
    <p:sldId id="301" r:id="rId11"/>
    <p:sldId id="302" r:id="rId12"/>
    <p:sldId id="303" r:id="rId13"/>
    <p:sldId id="308" r:id="rId14"/>
    <p:sldId id="275" r:id="rId15"/>
  </p:sldIdLst>
  <p:sldSz cx="12192000" cy="6858000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74" d="100"/>
          <a:sy n="74" d="100"/>
        </p:scale>
        <p:origin x="-540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122363"/>
            <a:ext cx="103632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pPr/>
              <a:t>2/17/2022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82212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pPr/>
              <a:t>2/17/2022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02674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2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2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pPr/>
              <a:t>2/17/2022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359427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122363"/>
            <a:ext cx="103632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8EC1C8-74D4-48C6-BD08-FF11894728D6}" type="datetimeFigureOut">
              <a:rPr lang="ru-RU" smtClean="0"/>
              <a:t>17.02.2022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2AFA69-3123-4B9E-8ADB-E901FB01297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818961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8EC1C8-74D4-48C6-BD08-FF11894728D6}" type="datetimeFigureOut">
              <a:rPr lang="ru-RU" smtClean="0"/>
              <a:t>17.02.2022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2AFA69-3123-4B9E-8ADB-E901FB01297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4029035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8EC1C8-74D4-48C6-BD08-FF11894728D6}" type="datetimeFigureOut">
              <a:rPr lang="ru-RU" smtClean="0"/>
              <a:t>17.02.2022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2AFA69-3123-4B9E-8ADB-E901FB01297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537974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8EC1C8-74D4-48C6-BD08-FF11894728D6}" type="datetimeFigureOut">
              <a:rPr lang="ru-RU" smtClean="0"/>
              <a:t>17.02.2022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2AFA69-3123-4B9E-8ADB-E901FB01297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497038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7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8EC1C8-74D4-48C6-BD08-FF11894728D6}" type="datetimeFigureOut">
              <a:rPr lang="ru-RU" smtClean="0"/>
              <a:t>17.02.2022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2AFA69-3123-4B9E-8ADB-E901FB01297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699892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8EC1C8-74D4-48C6-BD08-FF11894728D6}" type="datetimeFigureOut">
              <a:rPr lang="ru-RU" smtClean="0"/>
              <a:t>17.02.2022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2AFA69-3123-4B9E-8ADB-E901FB01297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0869852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8EC1C8-74D4-48C6-BD08-FF11894728D6}" type="datetimeFigureOut">
              <a:rPr lang="ru-RU" smtClean="0"/>
              <a:t>17.02.2022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2AFA69-3123-4B9E-8ADB-E901FB01297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669706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8EC1C8-74D4-48C6-BD08-FF11894728D6}" type="datetimeFigureOut">
              <a:rPr lang="ru-RU" smtClean="0"/>
              <a:t>17.02.2022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2AFA69-3123-4B9E-8ADB-E901FB01297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18188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pPr/>
              <a:t>2/17/2022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100753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8EC1C8-74D4-48C6-BD08-FF11894728D6}" type="datetimeFigureOut">
              <a:rPr lang="ru-RU" smtClean="0"/>
              <a:t>17.02.2022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2AFA69-3123-4B9E-8ADB-E901FB01297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835832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8EC1C8-74D4-48C6-BD08-FF11894728D6}" type="datetimeFigureOut">
              <a:rPr lang="ru-RU" smtClean="0"/>
              <a:t>17.02.2022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2AFA69-3123-4B9E-8ADB-E901FB01297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7739775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8EC1C8-74D4-48C6-BD08-FF11894728D6}" type="datetimeFigureOut">
              <a:rPr lang="ru-RU" smtClean="0"/>
              <a:t>17.02.2022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2AFA69-3123-4B9E-8ADB-E901FB01297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09729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2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7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pPr/>
              <a:t>2/17/2022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32559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pPr/>
              <a:t>2/17/2022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26494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9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2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2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pPr/>
              <a:t>2/17/2022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32847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pPr/>
              <a:t>2/17/2022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54757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pPr/>
              <a:t>2/17/2022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81768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9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pPr/>
              <a:t>2/17/2022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86692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9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pPr/>
              <a:t>2/17/2022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87801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0613" y="1465729"/>
            <a:ext cx="10493188" cy="471123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BD9794-A4CC-42D0-9A65-24C6B9EF4076}" type="datetimeFigureOut">
              <a:rPr lang="en-US" smtClean="0"/>
              <a:pPr/>
              <a:t>2/17/2022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4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E8DF1E-33BB-4377-9A26-35481BA06C7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78542" y="1"/>
            <a:ext cx="10452847" cy="133773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521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8EC1C8-74D4-48C6-BD08-FF11894728D6}" type="datetimeFigureOut">
              <a:rPr lang="ru-RU" smtClean="0"/>
              <a:t>17.02.2022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2AFA69-3123-4B9E-8ADB-E901FB01297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65166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hyperlink" Target="http://www.way2drug.com/gusar/index.html" TargetMode="Externa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56B9164E-F0C3-4529-B582-59CC061445DA}"/>
              </a:ext>
            </a:extLst>
          </p:cNvPr>
          <p:cNvSpPr txBox="1"/>
          <p:nvPr/>
        </p:nvSpPr>
        <p:spPr>
          <a:xfrm>
            <a:off x="2751826" y="157404"/>
            <a:ext cx="6659593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uk-UA" dirty="0"/>
              <a:t>ХАРКІВСЬКИЙ НАЦІОНАЛЬНИЙ МЕДИЧНИЙ УНІВЕРСИТЕТ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dirty="0">
                <a:solidFill>
                  <a:prstClr val="black"/>
                </a:solidFill>
                <a:latin typeface="Calibri"/>
              </a:rPr>
              <a:t>К</a:t>
            </a:r>
            <a:r>
              <a:rPr kumimoji="0" lang="uk-UA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афедра</a:t>
            </a:r>
            <a:r>
              <a:rPr kumimoji="0" lang="uk-UA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медичної та біоорганічної хімії</a:t>
            </a:r>
          </a:p>
          <a:p>
            <a:pPr algn="ctr"/>
            <a:endParaRPr lang="uk-UA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C72FD07C-F442-44FD-B946-D198DCDB2FB3}"/>
              </a:ext>
            </a:extLst>
          </p:cNvPr>
          <p:cNvSpPr txBox="1"/>
          <p:nvPr/>
        </p:nvSpPr>
        <p:spPr>
          <a:xfrm>
            <a:off x="4535013" y="5453559"/>
            <a:ext cx="314196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8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uk-UA" sz="18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17 лютого </a:t>
            </a:r>
            <a:r>
              <a:rPr kumimoji="0" lang="uk-UA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2022 року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м. Харків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9F0612DE-48D6-441E-B94C-1AE654796831}"/>
              </a:ext>
            </a:extLst>
          </p:cNvPr>
          <p:cNvSpPr txBox="1"/>
          <p:nvPr/>
        </p:nvSpPr>
        <p:spPr>
          <a:xfrm>
            <a:off x="1579851" y="1689036"/>
            <a:ext cx="9052290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FF0000"/>
                </a:solidFill>
              </a:rPr>
              <a:t>ВИВЧЕННЯ ГОСТРО</a:t>
            </a:r>
            <a:r>
              <a:rPr lang="uk-UA" sz="2800" b="1" dirty="0">
                <a:solidFill>
                  <a:srgbClr val="FF0000"/>
                </a:solidFill>
              </a:rPr>
              <a:t>Ї ТОКСИЧНОСТІ ЗА ДОПОМОГОЮ ПРОГРАМИ </a:t>
            </a:r>
            <a:r>
              <a:rPr lang="en-US" sz="2800" b="1" dirty="0">
                <a:solidFill>
                  <a:srgbClr val="FF0000"/>
                </a:solidFill>
              </a:rPr>
              <a:t>GUSAR-online,</a:t>
            </a:r>
          </a:p>
          <a:p>
            <a:pPr algn="ctr"/>
            <a:r>
              <a:rPr lang="uk-UA" sz="2800" b="1" dirty="0">
                <a:solidFill>
                  <a:srgbClr val="FF0000"/>
                </a:solidFill>
              </a:rPr>
              <a:t>Присвячений Міжнародному дню жінок і дівчат у науці</a:t>
            </a:r>
            <a:endParaRPr lang="ru-RU" sz="2800" b="1" dirty="0">
              <a:solidFill>
                <a:srgbClr val="FF0000"/>
              </a:solidFill>
            </a:endParaRP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xmlns="" id="{2402C7CF-7FF8-43E1-BA0D-FA3EFF67EFD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46242"/>
            <a:ext cx="2065887" cy="1796088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834A9C8D-BBC8-4B42-B743-BF6812F86104}"/>
              </a:ext>
            </a:extLst>
          </p:cNvPr>
          <p:cNvSpPr txBox="1"/>
          <p:nvPr/>
        </p:nvSpPr>
        <p:spPr>
          <a:xfrm>
            <a:off x="9072283" y="5285020"/>
            <a:ext cx="311971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defTabSz="358775"/>
            <a:r>
              <a:rPr lang="uk-UA" dirty="0" smtClean="0"/>
              <a:t>Доповідач </a:t>
            </a:r>
            <a:r>
              <a:rPr lang="uk-UA" dirty="0"/>
              <a:t>– </a:t>
            </a:r>
            <a:r>
              <a:rPr lang="uk-UA" dirty="0" err="1"/>
              <a:t>к.фарм.н</a:t>
            </a:r>
            <a:r>
              <a:rPr lang="uk-UA" dirty="0"/>
              <a:t>., </a:t>
            </a:r>
          </a:p>
          <a:p>
            <a:pPr algn="just"/>
            <a:r>
              <a:rPr lang="uk-UA" dirty="0" err="1"/>
              <a:t>ст.викл</a:t>
            </a:r>
            <a:r>
              <a:rPr lang="uk-UA" dirty="0"/>
              <a:t>. Чаленко Н.М. 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15969C71-C55F-4D2F-9BC4-BE01D3B81C31}"/>
              </a:ext>
            </a:extLst>
          </p:cNvPr>
          <p:cNvSpPr txBox="1"/>
          <p:nvPr/>
        </p:nvSpPr>
        <p:spPr>
          <a:xfrm>
            <a:off x="4872625" y="867597"/>
            <a:ext cx="22040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/>
              <a:t>НАУКОВИЙ СЕМІНАР</a:t>
            </a:r>
          </a:p>
        </p:txBody>
      </p:sp>
      <p:pic>
        <p:nvPicPr>
          <p:cNvPr id="10" name="Picture 7" descr="ANd9GcRv7AMOqLl5WhhCy5i8k0F3mDmr-5f2uTQ5pDcWjeSsyNZbPhcUNQ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1977" y="3074031"/>
            <a:ext cx="4875504" cy="22726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 descr="C:\Users\234\Downloads\Емблема каф УКР.pn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33" t="4131" r="25128" b="50048"/>
          <a:stretch/>
        </p:blipFill>
        <p:spPr bwMode="auto">
          <a:xfrm>
            <a:off x="10419437" y="24773"/>
            <a:ext cx="1760845" cy="17034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8481634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36368" y="0"/>
            <a:ext cx="317830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err="1">
                <a:latin typeface="TimesNewRoman"/>
              </a:rPr>
              <a:t>Введення</a:t>
            </a:r>
            <a:r>
              <a:rPr lang="ru-RU" dirty="0">
                <a:latin typeface="TimesNewRoman"/>
              </a:rPr>
              <a:t> </a:t>
            </a:r>
            <a:r>
              <a:rPr lang="ru-RU" dirty="0" err="1">
                <a:latin typeface="TimesNewRoman"/>
              </a:rPr>
              <a:t>формули</a:t>
            </a:r>
            <a:r>
              <a:rPr lang="ru-RU" dirty="0">
                <a:latin typeface="TimesNewRoman"/>
              </a:rPr>
              <a:t> </a:t>
            </a:r>
            <a:r>
              <a:rPr lang="ru-RU" dirty="0" err="1">
                <a:latin typeface="TimesNewRoman"/>
              </a:rPr>
              <a:t>сполуки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0" y="445361"/>
            <a:ext cx="1065082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TimesNewRoman"/>
              </a:rPr>
              <a:t>	</a:t>
            </a:r>
            <a:r>
              <a:rPr lang="ru-RU" dirty="0" err="1">
                <a:latin typeface="TimesNewRoman"/>
              </a:rPr>
              <a:t>Програма</a:t>
            </a:r>
            <a:r>
              <a:rPr lang="ru-RU" dirty="0">
                <a:latin typeface="TimesNewRoman"/>
              </a:rPr>
              <a:t> </a:t>
            </a:r>
            <a:r>
              <a:rPr lang="ru-RU" dirty="0" err="1">
                <a:latin typeface="TimesNewRoman"/>
              </a:rPr>
              <a:t>містить</a:t>
            </a:r>
            <a:r>
              <a:rPr lang="ru-RU" dirty="0">
                <a:latin typeface="TimesNewRoman"/>
              </a:rPr>
              <a:t> </a:t>
            </a:r>
            <a:r>
              <a:rPr lang="ru-RU" dirty="0" err="1">
                <a:latin typeface="TimesNewRoman"/>
              </a:rPr>
              <a:t>вікно</a:t>
            </a:r>
            <a:r>
              <a:rPr lang="ru-RU" dirty="0">
                <a:latin typeface="TimesNewRoman"/>
              </a:rPr>
              <a:t> </a:t>
            </a:r>
            <a:r>
              <a:rPr lang="ru-RU" dirty="0" err="1">
                <a:latin typeface="TimesNewRoman"/>
              </a:rPr>
              <a:t>аплету</a:t>
            </a:r>
            <a:r>
              <a:rPr lang="ru-RU" dirty="0">
                <a:latin typeface="TimesNewRoman"/>
              </a:rPr>
              <a:t> </a:t>
            </a:r>
            <a:r>
              <a:rPr lang="ru-RU" dirty="0" err="1">
                <a:latin typeface="TimesNewRoman"/>
              </a:rPr>
              <a:t>Marvin</a:t>
            </a:r>
            <a:r>
              <a:rPr lang="ru-RU" dirty="0">
                <a:latin typeface="TimesNewRoman"/>
              </a:rPr>
              <a:t> JS для </a:t>
            </a:r>
            <a:r>
              <a:rPr lang="ru-RU" dirty="0" err="1">
                <a:latin typeface="TimesNewRoman"/>
              </a:rPr>
              <a:t>створення</a:t>
            </a:r>
            <a:r>
              <a:rPr lang="ru-RU" dirty="0">
                <a:latin typeface="TimesNewRoman"/>
              </a:rPr>
              <a:t> </a:t>
            </a:r>
            <a:r>
              <a:rPr lang="ru-RU" dirty="0" err="1">
                <a:latin typeface="TimesNewRoman"/>
              </a:rPr>
              <a:t>формули</a:t>
            </a:r>
            <a:r>
              <a:rPr lang="ru-RU" dirty="0">
                <a:latin typeface="TimesNewRoman"/>
              </a:rPr>
              <a:t> </a:t>
            </a:r>
            <a:r>
              <a:rPr lang="ru-RU" dirty="0" err="1">
                <a:latin typeface="TimesNewRoman"/>
              </a:rPr>
              <a:t>речовини</a:t>
            </a:r>
            <a:r>
              <a:rPr lang="ru-RU" dirty="0">
                <a:latin typeface="TimesNewRoman"/>
              </a:rPr>
              <a:t>:</a:t>
            </a:r>
            <a:endParaRPr lang="ru-RU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6368" y="814693"/>
            <a:ext cx="3950444" cy="511560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5548647" y="1437918"/>
            <a:ext cx="6096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just"/>
            <a:r>
              <a:rPr lang="ru-RU" dirty="0">
                <a:solidFill>
                  <a:prstClr val="black"/>
                </a:solidFill>
                <a:latin typeface="TimesNewRoman"/>
              </a:rPr>
              <a:t>	</a:t>
            </a:r>
            <a:r>
              <a:rPr lang="ru-RU" dirty="0" err="1">
                <a:solidFill>
                  <a:prstClr val="black"/>
                </a:solidFill>
                <a:latin typeface="TimesNewRoman"/>
              </a:rPr>
              <a:t>Натискаємо</a:t>
            </a:r>
            <a:r>
              <a:rPr lang="ru-RU" dirty="0">
                <a:solidFill>
                  <a:prstClr val="black"/>
                </a:solidFill>
                <a:latin typeface="TimesNewRoman"/>
              </a:rPr>
              <a:t> кнопку </a:t>
            </a:r>
            <a:r>
              <a:rPr lang="ru-RU" dirty="0" err="1">
                <a:solidFill>
                  <a:prstClr val="black"/>
                </a:solidFill>
                <a:latin typeface="TimesNewRoman"/>
              </a:rPr>
              <a:t>Рredict</a:t>
            </a:r>
            <a:r>
              <a:rPr lang="ru-RU" dirty="0">
                <a:solidFill>
                  <a:prstClr val="black"/>
                </a:solidFill>
                <a:latin typeface="TimesNewRoman"/>
              </a:rPr>
              <a:t> (</a:t>
            </a:r>
            <a:r>
              <a:rPr lang="ru-RU" dirty="0" err="1">
                <a:solidFill>
                  <a:prstClr val="black"/>
                </a:solidFill>
                <a:latin typeface="TimesNewRoman"/>
              </a:rPr>
              <a:t>Одержати</a:t>
            </a:r>
            <a:r>
              <a:rPr lang="ru-RU" dirty="0">
                <a:solidFill>
                  <a:prstClr val="black"/>
                </a:solidFill>
                <a:latin typeface="TimesNewRoman"/>
              </a:rPr>
              <a:t> прогноз) і у </a:t>
            </a:r>
            <a:r>
              <a:rPr lang="ru-RU" dirty="0" err="1">
                <a:solidFill>
                  <a:prstClr val="black"/>
                </a:solidFill>
                <a:latin typeface="TimesNewRoman"/>
              </a:rPr>
              <a:t>новій</a:t>
            </a:r>
            <a:r>
              <a:rPr lang="ru-RU" dirty="0">
                <a:solidFill>
                  <a:prstClr val="black"/>
                </a:solidFill>
                <a:latin typeface="TimesNewRoman"/>
              </a:rPr>
              <a:t> </a:t>
            </a:r>
            <a:r>
              <a:rPr lang="ru-RU" dirty="0" err="1">
                <a:solidFill>
                  <a:prstClr val="black"/>
                </a:solidFill>
                <a:latin typeface="TimesNewRoman"/>
              </a:rPr>
              <a:t>вкладці</a:t>
            </a:r>
            <a:r>
              <a:rPr lang="ru-RU" dirty="0">
                <a:solidFill>
                  <a:prstClr val="black"/>
                </a:solidFill>
                <a:latin typeface="TimesNewRoman"/>
              </a:rPr>
              <a:t> браузера </a:t>
            </a:r>
            <a:r>
              <a:rPr lang="ru-RU" dirty="0" err="1">
                <a:solidFill>
                  <a:prstClr val="black"/>
                </a:solidFill>
                <a:latin typeface="TimesNewRoman"/>
              </a:rPr>
              <a:t>відкривається</a:t>
            </a:r>
            <a:r>
              <a:rPr lang="ru-RU" dirty="0">
                <a:solidFill>
                  <a:prstClr val="black"/>
                </a:solidFill>
                <a:latin typeface="TimesNewRoman"/>
              </a:rPr>
              <a:t> </a:t>
            </a:r>
            <a:r>
              <a:rPr lang="ru-RU" dirty="0" err="1">
                <a:solidFill>
                  <a:prstClr val="black"/>
                </a:solidFill>
                <a:latin typeface="TimesNewRoman"/>
              </a:rPr>
              <a:t>таблиця</a:t>
            </a:r>
            <a:r>
              <a:rPr lang="ru-RU" dirty="0">
                <a:solidFill>
                  <a:prstClr val="black"/>
                </a:solidFill>
                <a:latin typeface="TimesNewRoman"/>
              </a:rPr>
              <a:t> з результатами </a:t>
            </a:r>
            <a:r>
              <a:rPr lang="ru-RU" dirty="0" err="1">
                <a:solidFill>
                  <a:prstClr val="black"/>
                </a:solidFill>
                <a:latin typeface="TimesNewRoman"/>
              </a:rPr>
              <a:t>розрахунку</a:t>
            </a:r>
            <a:r>
              <a:rPr lang="ru-RU" dirty="0">
                <a:solidFill>
                  <a:prstClr val="black"/>
                </a:solidFill>
                <a:latin typeface="TimesNewRoman"/>
              </a:rPr>
              <a:t> та </a:t>
            </a:r>
            <a:r>
              <a:rPr lang="ru-RU" dirty="0" err="1">
                <a:solidFill>
                  <a:prstClr val="black"/>
                </a:solidFill>
                <a:latin typeface="TimesNewRoman"/>
              </a:rPr>
              <a:t>розшифровкою</a:t>
            </a:r>
            <a:r>
              <a:rPr lang="ru-RU" dirty="0">
                <a:solidFill>
                  <a:prstClr val="black"/>
                </a:solidFill>
                <a:latin typeface="TimesNewRoman"/>
              </a:rPr>
              <a:t> </a:t>
            </a:r>
            <a:r>
              <a:rPr lang="ru-RU" dirty="0" err="1">
                <a:solidFill>
                  <a:prstClr val="black"/>
                </a:solidFill>
                <a:latin typeface="TimesNewRoman"/>
              </a:rPr>
              <a:t>умовних</a:t>
            </a:r>
            <a:r>
              <a:rPr lang="ru-RU" dirty="0">
                <a:solidFill>
                  <a:prstClr val="black"/>
                </a:solidFill>
                <a:latin typeface="TimesNewRoman"/>
              </a:rPr>
              <a:t> </a:t>
            </a:r>
            <a:r>
              <a:rPr lang="ru-RU" dirty="0" err="1">
                <a:solidFill>
                  <a:prstClr val="black"/>
                </a:solidFill>
                <a:latin typeface="TimesNewRoman"/>
              </a:rPr>
              <a:t>позначень</a:t>
            </a:r>
            <a:r>
              <a:rPr lang="ru-RU" dirty="0">
                <a:solidFill>
                  <a:prstClr val="black"/>
                </a:solidFill>
                <a:latin typeface="TimesNewRoman"/>
              </a:rPr>
              <a:t>.</a:t>
            </a:r>
            <a:endParaRPr lang="ru-RU" dirty="0">
              <a:solidFill>
                <a:prstClr val="black"/>
              </a:solidFill>
            </a:endParaRPr>
          </a:p>
        </p:txBody>
      </p:sp>
      <p:cxnSp>
        <p:nvCxnSpPr>
          <p:cNvPr id="6" name="Прямая со стрелкой 5"/>
          <p:cNvCxnSpPr/>
          <p:nvPr/>
        </p:nvCxnSpPr>
        <p:spPr>
          <a:xfrm flipH="1">
            <a:off x="3078051" y="2408349"/>
            <a:ext cx="4893972" cy="3013657"/>
          </a:xfrm>
          <a:prstGeom prst="straightConnector1">
            <a:avLst/>
          </a:prstGeom>
          <a:ln w="5715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3999694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820"/>
            <a:ext cx="12192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>
                <a:latin typeface="TimesNewRoman"/>
              </a:rPr>
              <a:t>Запуск </a:t>
            </a:r>
            <a:r>
              <a:rPr lang="ru-RU" dirty="0" err="1">
                <a:latin typeface="TimesNewRoman"/>
              </a:rPr>
              <a:t>прогнозування</a:t>
            </a:r>
            <a:endParaRPr lang="ru-RU" dirty="0">
              <a:latin typeface="TimesNewRoman"/>
            </a:endParaRPr>
          </a:p>
          <a:p>
            <a:r>
              <a:rPr lang="ru-RU" dirty="0">
                <a:latin typeface="TimesNewRoman"/>
              </a:rPr>
              <a:t>	</a:t>
            </a:r>
            <a:endParaRPr lang="ru-RU" dirty="0"/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8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910" y="620263"/>
            <a:ext cx="9415261" cy="5655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5967212" y="4190828"/>
            <a:ext cx="6096000" cy="1754326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ru-RU" dirty="0"/>
              <a:t>	</a:t>
            </a:r>
            <a:r>
              <a:rPr lang="ru-RU" dirty="0" err="1"/>
              <a:t>Одержані</a:t>
            </a:r>
            <a:r>
              <a:rPr lang="ru-RU" dirty="0"/>
              <a:t> </a:t>
            </a:r>
            <a:r>
              <a:rPr lang="ru-RU" dirty="0" err="1"/>
              <a:t>результати</a:t>
            </a:r>
            <a:r>
              <a:rPr lang="ru-RU" dirty="0"/>
              <a:t> </a:t>
            </a:r>
            <a:r>
              <a:rPr lang="ru-RU" dirty="0" err="1"/>
              <a:t>прогнозування</a:t>
            </a:r>
            <a:r>
              <a:rPr lang="ru-RU" dirty="0"/>
              <a:t> </a:t>
            </a:r>
            <a:r>
              <a:rPr lang="ru-RU" dirty="0" err="1"/>
              <a:t>гострої</a:t>
            </a:r>
            <a:r>
              <a:rPr lang="ru-RU" dirty="0"/>
              <a:t> </a:t>
            </a:r>
            <a:r>
              <a:rPr lang="ru-RU" dirty="0" err="1"/>
              <a:t>токсичності</a:t>
            </a:r>
            <a:r>
              <a:rPr lang="ru-RU" dirty="0"/>
              <a:t> для </a:t>
            </a:r>
            <a:r>
              <a:rPr lang="ru-RU" dirty="0" err="1"/>
              <a:t>молекули</a:t>
            </a:r>
            <a:r>
              <a:rPr lang="ru-RU" dirty="0"/>
              <a:t> </a:t>
            </a:r>
            <a:r>
              <a:rPr lang="ru-RU" dirty="0" err="1"/>
              <a:t>аніліну</a:t>
            </a:r>
            <a:r>
              <a:rPr lang="ru-RU" dirty="0"/>
              <a:t>. Результат представлено у </a:t>
            </a:r>
            <a:r>
              <a:rPr lang="ru-RU" dirty="0" err="1"/>
              <a:t>вигляді</a:t>
            </a:r>
            <a:r>
              <a:rPr lang="ru-RU" dirty="0"/>
              <a:t> </a:t>
            </a:r>
            <a:r>
              <a:rPr lang="ru-RU" dirty="0" err="1"/>
              <a:t>таблиці</a:t>
            </a:r>
            <a:r>
              <a:rPr lang="ru-RU" dirty="0"/>
              <a:t> з </a:t>
            </a:r>
            <a:r>
              <a:rPr lang="ru-RU" dirty="0" err="1"/>
              <a:t>зазначенням</a:t>
            </a:r>
            <a:r>
              <a:rPr lang="ru-RU" dirty="0"/>
              <a:t> </a:t>
            </a:r>
            <a:r>
              <a:rPr lang="en-US" dirty="0"/>
              <a:t>LD</a:t>
            </a:r>
            <a:r>
              <a:rPr lang="en-US" baseline="-25000" dirty="0"/>
              <a:t>50</a:t>
            </a:r>
            <a:r>
              <a:rPr lang="en-US" dirty="0"/>
              <a:t> </a:t>
            </a:r>
            <a:r>
              <a:rPr lang="ru-RU" dirty="0"/>
              <a:t>та </a:t>
            </a:r>
            <a:r>
              <a:rPr lang="ru-RU" dirty="0" err="1"/>
              <a:t>класу</a:t>
            </a:r>
            <a:r>
              <a:rPr lang="ru-RU" dirty="0"/>
              <a:t> </a:t>
            </a:r>
            <a:r>
              <a:rPr lang="ru-RU" dirty="0" err="1"/>
              <a:t>токсичності</a:t>
            </a:r>
            <a:r>
              <a:rPr lang="ru-RU" dirty="0"/>
              <a:t> для </a:t>
            </a:r>
            <a:r>
              <a:rPr lang="ru-RU" dirty="0" err="1"/>
              <a:t>різних</a:t>
            </a:r>
            <a:r>
              <a:rPr lang="ru-RU" dirty="0"/>
              <a:t> </a:t>
            </a:r>
            <a:r>
              <a:rPr lang="ru-RU" dirty="0" err="1"/>
              <a:t>способів</a:t>
            </a:r>
            <a:r>
              <a:rPr lang="ru-RU" dirty="0"/>
              <a:t> </a:t>
            </a:r>
            <a:r>
              <a:rPr lang="ru-RU" dirty="0" err="1"/>
              <a:t>введення</a:t>
            </a:r>
            <a:r>
              <a:rPr lang="ru-RU" dirty="0"/>
              <a:t>, а </a:t>
            </a:r>
            <a:r>
              <a:rPr lang="ru-RU" dirty="0" err="1"/>
              <a:t>також</a:t>
            </a:r>
            <a:r>
              <a:rPr lang="ru-RU" dirty="0"/>
              <a:t> </a:t>
            </a:r>
            <a:r>
              <a:rPr lang="ru-RU" dirty="0" err="1"/>
              <a:t>інформація</a:t>
            </a:r>
            <a:r>
              <a:rPr lang="ru-RU" dirty="0"/>
              <a:t>, </a:t>
            </a:r>
            <a:r>
              <a:rPr lang="ru-RU" dirty="0" err="1"/>
              <a:t>чи</a:t>
            </a:r>
            <a:r>
              <a:rPr lang="ru-RU" dirty="0"/>
              <a:t> </a:t>
            </a:r>
            <a:r>
              <a:rPr lang="ru-RU" dirty="0" err="1"/>
              <a:t>потрапляє</a:t>
            </a:r>
            <a:r>
              <a:rPr lang="ru-RU" dirty="0"/>
              <a:t> </a:t>
            </a:r>
            <a:r>
              <a:rPr lang="ru-RU" dirty="0" err="1"/>
              <a:t>сполука</a:t>
            </a:r>
            <a:r>
              <a:rPr lang="ru-RU" dirty="0"/>
              <a:t> в область </a:t>
            </a:r>
            <a:r>
              <a:rPr lang="ru-RU" dirty="0" err="1"/>
              <a:t>застосування</a:t>
            </a:r>
            <a:r>
              <a:rPr lang="ru-RU" dirty="0"/>
              <a:t> </a:t>
            </a:r>
            <a:r>
              <a:rPr lang="ru-RU" dirty="0" err="1"/>
              <a:t>моделі</a:t>
            </a:r>
            <a:r>
              <a:rPr lang="ru-RU" dirty="0"/>
              <a:t> </a:t>
            </a:r>
            <a:r>
              <a:rPr lang="ru-RU" dirty="0" err="1"/>
              <a:t>розрахунку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застосовується</a:t>
            </a:r>
            <a:r>
              <a:rPr lang="ru-RU" dirty="0"/>
              <a:t> в </a:t>
            </a:r>
            <a:r>
              <a:rPr lang="ru-RU" dirty="0" err="1"/>
              <a:t>програмі</a:t>
            </a:r>
            <a:r>
              <a:rPr lang="ru-RU" dirty="0"/>
              <a:t> (</a:t>
            </a:r>
            <a:r>
              <a:rPr lang="en-US" dirty="0"/>
              <a:t>in AD ‒ </a:t>
            </a:r>
            <a:r>
              <a:rPr lang="ru-RU" dirty="0" err="1"/>
              <a:t>потрапляє</a:t>
            </a:r>
            <a:r>
              <a:rPr lang="ru-RU" dirty="0"/>
              <a:t>; </a:t>
            </a:r>
            <a:r>
              <a:rPr lang="en-US" dirty="0"/>
              <a:t>out of AD – </a:t>
            </a:r>
            <a:r>
              <a:rPr lang="ru-RU" dirty="0" err="1"/>
              <a:t>ні</a:t>
            </a:r>
            <a:r>
              <a:rPr lang="ru-RU" dirty="0"/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279301198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300CA069-9BFE-4705-9723-534D00DD17A7}"/>
              </a:ext>
            </a:extLst>
          </p:cNvPr>
          <p:cNvSpPr txBox="1"/>
          <p:nvPr/>
        </p:nvSpPr>
        <p:spPr>
          <a:xfrm>
            <a:off x="2916999" y="0"/>
            <a:ext cx="6097044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800" b="1" dirty="0" err="1">
                <a:solidFill>
                  <a:srgbClr val="FF0000"/>
                </a:solidFill>
              </a:rPr>
              <a:t>Переваги</a:t>
            </a:r>
            <a:r>
              <a:rPr lang="ru-RU" sz="2800" b="1" dirty="0">
                <a:solidFill>
                  <a:srgbClr val="FF0000"/>
                </a:solidFill>
              </a:rPr>
              <a:t> </a:t>
            </a:r>
            <a:r>
              <a:rPr lang="ru-RU" sz="2800" b="1" dirty="0" err="1">
                <a:solidFill>
                  <a:srgbClr val="FF0000"/>
                </a:solidFill>
              </a:rPr>
              <a:t>моделі</a:t>
            </a:r>
            <a:r>
              <a:rPr lang="ru-RU" sz="2800" b="1" dirty="0">
                <a:solidFill>
                  <a:srgbClr val="FF0000"/>
                </a:solidFill>
              </a:rPr>
              <a:t> без тварин перед </a:t>
            </a:r>
            <a:r>
              <a:rPr lang="ru-RU" sz="2800" b="1" dirty="0" err="1">
                <a:solidFill>
                  <a:srgbClr val="FF0000"/>
                </a:solidFill>
              </a:rPr>
              <a:t>експериментами</a:t>
            </a:r>
            <a:r>
              <a:rPr lang="ru-RU" sz="2800" b="1" dirty="0">
                <a:solidFill>
                  <a:srgbClr val="FF0000"/>
                </a:solidFill>
              </a:rPr>
              <a:t> на тваринах</a:t>
            </a:r>
            <a:endParaRPr lang="uk-UA" sz="2800" b="1" dirty="0">
              <a:solidFill>
                <a:srgbClr val="FF0000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6349455E-3891-485F-A83E-20FD3A922C5C}"/>
              </a:ext>
            </a:extLst>
          </p:cNvPr>
          <p:cNvSpPr txBox="1"/>
          <p:nvPr/>
        </p:nvSpPr>
        <p:spPr>
          <a:xfrm>
            <a:off x="340812" y="1183648"/>
            <a:ext cx="11851188" cy="42131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lnSpc>
                <a:spcPct val="125000"/>
              </a:lnSpc>
              <a:buFont typeface="Wingdings" panose="05000000000000000000" pitchFamily="2" charset="2"/>
              <a:buChar char="Ø"/>
            </a:pPr>
            <a:r>
              <a:rPr lang="ru-RU" sz="2400" dirty="0"/>
              <a:t>Робота з альтернативами </a:t>
            </a:r>
            <a:r>
              <a:rPr lang="ru-RU" sz="2400" dirty="0" err="1"/>
              <a:t>виключає</a:t>
            </a:r>
            <a:r>
              <a:rPr lang="ru-RU" sz="2400" dirty="0"/>
              <a:t> </a:t>
            </a:r>
            <a:r>
              <a:rPr lang="ru-RU" sz="2400" dirty="0" err="1"/>
              <a:t>вплив</a:t>
            </a:r>
            <a:r>
              <a:rPr lang="ru-RU" sz="2400" dirty="0"/>
              <a:t> </a:t>
            </a:r>
            <a:r>
              <a:rPr lang="ru-RU" sz="2400" dirty="0" err="1"/>
              <a:t>емоцій</a:t>
            </a:r>
            <a:r>
              <a:rPr lang="ru-RU" sz="2400" dirty="0"/>
              <a:t>, </a:t>
            </a:r>
            <a:r>
              <a:rPr lang="ru-RU" sz="2400" dirty="0" err="1"/>
              <a:t>які</a:t>
            </a:r>
            <a:r>
              <a:rPr lang="ru-RU" sz="2400" dirty="0"/>
              <a:t> </a:t>
            </a:r>
            <a:r>
              <a:rPr lang="ru-RU" sz="2400" dirty="0" err="1"/>
              <a:t>виникають</a:t>
            </a:r>
            <a:r>
              <a:rPr lang="ru-RU" sz="2400" dirty="0"/>
              <a:t> при </a:t>
            </a:r>
            <a:r>
              <a:rPr lang="ru-RU" sz="2400" dirty="0" err="1"/>
              <a:t>взаємодії</a:t>
            </a:r>
            <a:r>
              <a:rPr lang="ru-RU" sz="2400" dirty="0"/>
              <a:t> з </a:t>
            </a:r>
            <a:r>
              <a:rPr lang="ru-RU" sz="2400" dirty="0" err="1"/>
              <a:t>мертвими</a:t>
            </a:r>
            <a:r>
              <a:rPr lang="ru-RU" sz="2400" dirty="0"/>
              <a:t> </a:t>
            </a:r>
            <a:r>
              <a:rPr lang="ru-RU" sz="2400" dirty="0" err="1"/>
              <a:t>чи</a:t>
            </a:r>
            <a:r>
              <a:rPr lang="ru-RU" sz="2400" dirty="0"/>
              <a:t> </a:t>
            </a:r>
            <a:r>
              <a:rPr lang="ru-RU" sz="2400" dirty="0" err="1"/>
              <a:t>живими</a:t>
            </a:r>
            <a:r>
              <a:rPr lang="ru-RU" sz="2400" dirty="0"/>
              <a:t> тваринами.</a:t>
            </a:r>
          </a:p>
          <a:p>
            <a:pPr marL="285750" indent="-285750">
              <a:lnSpc>
                <a:spcPct val="125000"/>
              </a:lnSpc>
              <a:buFont typeface="Wingdings" panose="05000000000000000000" pitchFamily="2" charset="2"/>
              <a:buChar char="Ø"/>
            </a:pPr>
            <a:r>
              <a:rPr lang="ru-RU" sz="2400" dirty="0"/>
              <a:t>У той час коли </a:t>
            </a:r>
            <a:r>
              <a:rPr lang="ru-RU" sz="2400" dirty="0" err="1"/>
              <a:t>певний</a:t>
            </a:r>
            <a:r>
              <a:rPr lang="ru-RU" sz="2400" dirty="0"/>
              <a:t> </a:t>
            </a:r>
            <a:r>
              <a:rPr lang="ru-RU" sz="2400" dirty="0" err="1"/>
              <a:t>експеримент</a:t>
            </a:r>
            <a:r>
              <a:rPr lang="ru-RU" sz="2400" dirty="0"/>
              <a:t> </a:t>
            </a:r>
            <a:r>
              <a:rPr lang="ru-RU" sz="2400" dirty="0" err="1"/>
              <a:t>може</a:t>
            </a:r>
            <a:r>
              <a:rPr lang="ru-RU" sz="2400" dirty="0"/>
              <a:t> бути проведений </a:t>
            </a:r>
            <a:r>
              <a:rPr lang="ru-RU" sz="2400" dirty="0" err="1"/>
              <a:t>лише</a:t>
            </a:r>
            <a:r>
              <a:rPr lang="ru-RU" sz="2400" dirty="0"/>
              <a:t> один раз, альтернативна модель </a:t>
            </a:r>
            <a:r>
              <a:rPr lang="ru-RU" sz="2400" dirty="0" err="1"/>
              <a:t>може</a:t>
            </a:r>
            <a:r>
              <a:rPr lang="ru-RU" sz="2400" dirty="0"/>
              <a:t> бути </a:t>
            </a:r>
            <a:r>
              <a:rPr lang="ru-RU" sz="2400" dirty="0" err="1"/>
              <a:t>використана</a:t>
            </a:r>
            <a:r>
              <a:rPr lang="ru-RU" sz="2400" dirty="0"/>
              <a:t> </a:t>
            </a:r>
            <a:r>
              <a:rPr lang="ru-RU" sz="2400" dirty="0" err="1"/>
              <a:t>знову</a:t>
            </a:r>
            <a:r>
              <a:rPr lang="ru-RU" sz="2400" dirty="0"/>
              <a:t> і </a:t>
            </a:r>
            <a:r>
              <a:rPr lang="ru-RU" sz="2400" dirty="0" err="1"/>
              <a:t>знову</a:t>
            </a:r>
            <a:r>
              <a:rPr lang="ru-RU" sz="2400" dirty="0"/>
              <a:t>.</a:t>
            </a:r>
          </a:p>
          <a:p>
            <a:pPr marL="285750" indent="-285750">
              <a:lnSpc>
                <a:spcPct val="125000"/>
              </a:lnSpc>
              <a:buFont typeface="Wingdings" panose="05000000000000000000" pitchFamily="2" charset="2"/>
              <a:buChar char="Ø"/>
            </a:pPr>
            <a:r>
              <a:rPr lang="ru-RU" sz="2400" dirty="0"/>
              <a:t>Модель </a:t>
            </a:r>
            <a:r>
              <a:rPr lang="ru-RU" sz="2400" dirty="0" err="1"/>
              <a:t>може</a:t>
            </a:r>
            <a:r>
              <a:rPr lang="ru-RU" sz="2400" dirty="0"/>
              <a:t> </a:t>
            </a:r>
            <a:r>
              <a:rPr lang="ru-RU" sz="2400" dirty="0" err="1"/>
              <a:t>мати</a:t>
            </a:r>
            <a:r>
              <a:rPr lang="ru-RU" sz="2400" dirty="0"/>
              <a:t> </a:t>
            </a:r>
            <a:r>
              <a:rPr lang="ru-RU" sz="2400" dirty="0" err="1"/>
              <a:t>вбудовану</a:t>
            </a:r>
            <a:r>
              <a:rPr lang="ru-RU" sz="2400" dirty="0"/>
              <a:t> систему </a:t>
            </a:r>
            <a:r>
              <a:rPr lang="ru-RU" sz="2400" dirty="0" err="1"/>
              <a:t>самооцінки</a:t>
            </a:r>
            <a:r>
              <a:rPr lang="ru-RU" sz="2400" dirty="0"/>
              <a:t>, </a:t>
            </a:r>
            <a:r>
              <a:rPr lang="ru-RU" sz="2400" dirty="0" err="1"/>
              <a:t>що</a:t>
            </a:r>
            <a:r>
              <a:rPr lang="ru-RU" sz="2400" dirty="0"/>
              <a:t> </a:t>
            </a:r>
            <a:r>
              <a:rPr lang="ru-RU" sz="2400" dirty="0" err="1"/>
              <a:t>дозволяє</a:t>
            </a:r>
            <a:r>
              <a:rPr lang="ru-RU" sz="2400" dirty="0"/>
              <a:t> </a:t>
            </a:r>
            <a:r>
              <a:rPr lang="ru-RU" sz="2400" dirty="0" err="1"/>
              <a:t>оцінити</a:t>
            </a:r>
            <a:r>
              <a:rPr lang="ru-RU" sz="2400" dirty="0"/>
              <a:t> </a:t>
            </a:r>
            <a:r>
              <a:rPr lang="ru-RU" sz="2400" dirty="0" err="1"/>
              <a:t>рівень</a:t>
            </a:r>
            <a:r>
              <a:rPr lang="ru-RU" sz="2400" dirty="0"/>
              <a:t> </a:t>
            </a:r>
            <a:r>
              <a:rPr lang="ru-RU" sz="2400" dirty="0" err="1"/>
              <a:t>досягнення</a:t>
            </a:r>
            <a:r>
              <a:rPr lang="ru-RU" sz="2400" dirty="0"/>
              <a:t> </a:t>
            </a:r>
            <a:r>
              <a:rPr lang="ru-RU" sz="2400" dirty="0" err="1"/>
              <a:t>цілей</a:t>
            </a:r>
            <a:r>
              <a:rPr lang="ru-RU" sz="2400" dirty="0"/>
              <a:t> </a:t>
            </a:r>
            <a:r>
              <a:rPr lang="ru-RU" sz="2400" dirty="0" err="1"/>
              <a:t>експерименту</a:t>
            </a:r>
            <a:r>
              <a:rPr lang="ru-RU" sz="2400" dirty="0"/>
              <a:t>.</a:t>
            </a:r>
          </a:p>
          <a:p>
            <a:pPr marL="285750" indent="-285750">
              <a:lnSpc>
                <a:spcPct val="125000"/>
              </a:lnSpc>
              <a:buFont typeface="Wingdings" panose="05000000000000000000" pitchFamily="2" charset="2"/>
              <a:buChar char="Ø"/>
            </a:pPr>
            <a:r>
              <a:rPr lang="ru-RU" sz="2400" dirty="0" err="1"/>
              <a:t>Альтернативи</a:t>
            </a:r>
            <a:r>
              <a:rPr lang="ru-RU" sz="2400" dirty="0"/>
              <a:t>, </a:t>
            </a:r>
            <a:r>
              <a:rPr lang="ru-RU" sz="2400" dirty="0" err="1"/>
              <a:t>що</a:t>
            </a:r>
            <a:r>
              <a:rPr lang="ru-RU" sz="2400" dirty="0"/>
              <a:t> </a:t>
            </a:r>
            <a:r>
              <a:rPr lang="ru-RU" sz="2400" dirty="0" err="1"/>
              <a:t>включають</a:t>
            </a:r>
            <a:r>
              <a:rPr lang="ru-RU" sz="2400" dirty="0"/>
              <a:t> </a:t>
            </a:r>
            <a:r>
              <a:rPr lang="ru-RU" sz="2400" dirty="0" err="1"/>
              <a:t>аудіовізуальні</a:t>
            </a:r>
            <a:r>
              <a:rPr lang="ru-RU" sz="2400" dirty="0"/>
              <a:t> </a:t>
            </a:r>
            <a:r>
              <a:rPr lang="ru-RU" sz="2400" dirty="0" err="1"/>
              <a:t>технології</a:t>
            </a:r>
            <a:r>
              <a:rPr lang="ru-RU" sz="2400" dirty="0"/>
              <a:t>, </a:t>
            </a:r>
            <a:r>
              <a:rPr lang="ru-RU" sz="2400" dirty="0" err="1"/>
              <a:t>надають</a:t>
            </a:r>
            <a:r>
              <a:rPr lang="ru-RU" sz="2400" dirty="0"/>
              <a:t> </a:t>
            </a:r>
            <a:r>
              <a:rPr lang="ru-RU" sz="2400" dirty="0" err="1"/>
              <a:t>можливість</a:t>
            </a:r>
            <a:r>
              <a:rPr lang="ru-RU" sz="2400" dirty="0"/>
              <a:t> </a:t>
            </a:r>
            <a:r>
              <a:rPr lang="ru-RU" sz="2400" dirty="0" err="1"/>
              <a:t>демонстрації</a:t>
            </a:r>
            <a:r>
              <a:rPr lang="ru-RU" sz="2400" dirty="0"/>
              <a:t> </a:t>
            </a:r>
            <a:r>
              <a:rPr lang="ru-RU" sz="2400" dirty="0" err="1"/>
              <a:t>явищ</a:t>
            </a:r>
            <a:r>
              <a:rPr lang="ru-RU" sz="2400" dirty="0"/>
              <a:t>, </a:t>
            </a:r>
            <a:r>
              <a:rPr lang="ru-RU" sz="2400" dirty="0" err="1"/>
              <a:t>які</a:t>
            </a:r>
            <a:r>
              <a:rPr lang="ru-RU" sz="2400" dirty="0"/>
              <a:t> </a:t>
            </a:r>
            <a:r>
              <a:rPr lang="ru-RU" sz="2400" dirty="0" err="1"/>
              <a:t>зазвичай</a:t>
            </a:r>
            <a:r>
              <a:rPr lang="ru-RU" sz="2400" dirty="0"/>
              <a:t> не </a:t>
            </a:r>
            <a:r>
              <a:rPr lang="ru-RU" sz="2400" dirty="0" err="1"/>
              <a:t>спостерігається</a:t>
            </a:r>
            <a:r>
              <a:rPr lang="ru-RU" sz="2400" dirty="0"/>
              <a:t> в </a:t>
            </a:r>
            <a:r>
              <a:rPr lang="ru-RU" sz="2400" dirty="0" err="1"/>
              <a:t>подібному</a:t>
            </a:r>
            <a:r>
              <a:rPr lang="ru-RU" sz="2400" dirty="0"/>
              <a:t> </a:t>
            </a:r>
            <a:r>
              <a:rPr lang="ru-RU" sz="2400" dirty="0" err="1"/>
              <a:t>експерименті</a:t>
            </a:r>
            <a:r>
              <a:rPr lang="ru-RU" sz="2400" dirty="0"/>
              <a:t> на </a:t>
            </a:r>
            <a:r>
              <a:rPr lang="ru-RU" sz="2400" dirty="0" err="1"/>
              <a:t>тварині</a:t>
            </a:r>
            <a:r>
              <a:rPr lang="ru-RU" sz="2400" dirty="0"/>
              <a:t>.</a:t>
            </a:r>
            <a:endParaRPr lang="uk-UA" sz="2400" dirty="0"/>
          </a:p>
        </p:txBody>
      </p:sp>
    </p:spTree>
    <p:extLst>
      <p:ext uri="{BB962C8B-B14F-4D97-AF65-F5344CB8AC3E}">
        <p14:creationId xmlns:p14="http://schemas.microsoft.com/office/powerpoint/2010/main" val="90719492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4BECCF5E-B2D5-413D-BBD7-231EB7B79907}"/>
              </a:ext>
            </a:extLst>
          </p:cNvPr>
          <p:cNvSpPr txBox="1"/>
          <p:nvPr/>
        </p:nvSpPr>
        <p:spPr>
          <a:xfrm>
            <a:off x="1995188" y="76875"/>
            <a:ext cx="8686993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5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Д я к у ю    з а   у в а г у !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A7D68E38-BE1C-414F-BDF4-BFD3F57AA7C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52504" y="1092538"/>
            <a:ext cx="8686992" cy="440140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2892957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storage.yandexcloud.net/wr4img/371102_26_i_05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87423" y="0"/>
            <a:ext cx="2587624" cy="38814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9363971" y="3981989"/>
            <a:ext cx="2234529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>
                <a:solidFill>
                  <a:srgbClr val="4A4A4A"/>
                </a:solidFill>
                <a:latin typeface="Georgia"/>
              </a:rPr>
              <a:t>Парацельс </a:t>
            </a:r>
          </a:p>
          <a:p>
            <a:pPr algn="ctr"/>
            <a:r>
              <a:rPr lang="ru-RU" dirty="0">
                <a:solidFill>
                  <a:srgbClr val="4A4A4A"/>
                </a:solidFill>
                <a:latin typeface="Georgia"/>
              </a:rPr>
              <a:t>(</a:t>
            </a:r>
            <a:r>
              <a:rPr lang="ru-RU" dirty="0" err="1">
                <a:solidFill>
                  <a:srgbClr val="4A4A4A"/>
                </a:solidFill>
                <a:latin typeface="Georgia"/>
              </a:rPr>
              <a:t>Філіп</a:t>
            </a:r>
            <a:r>
              <a:rPr lang="ru-RU" dirty="0">
                <a:solidFill>
                  <a:srgbClr val="4A4A4A"/>
                </a:solidFill>
                <a:latin typeface="Georgia"/>
              </a:rPr>
              <a:t> </a:t>
            </a:r>
            <a:r>
              <a:rPr lang="ru-RU" dirty="0" err="1">
                <a:solidFill>
                  <a:srgbClr val="4A4A4A"/>
                </a:solidFill>
                <a:latin typeface="Georgia"/>
              </a:rPr>
              <a:t>Ауреол</a:t>
            </a:r>
            <a:r>
              <a:rPr lang="ru-RU" dirty="0">
                <a:solidFill>
                  <a:srgbClr val="4A4A4A"/>
                </a:solidFill>
                <a:latin typeface="Georgia"/>
              </a:rPr>
              <a:t> Теофраст </a:t>
            </a:r>
            <a:r>
              <a:rPr lang="ru-RU" dirty="0" err="1">
                <a:solidFill>
                  <a:srgbClr val="4A4A4A"/>
                </a:solidFill>
                <a:latin typeface="Georgia"/>
              </a:rPr>
              <a:t>Бомбаст</a:t>
            </a:r>
            <a:r>
              <a:rPr lang="ru-RU" dirty="0">
                <a:solidFill>
                  <a:srgbClr val="4A4A4A"/>
                </a:solidFill>
                <a:latin typeface="Georgia"/>
              </a:rPr>
              <a:t> Фон </a:t>
            </a:r>
            <a:r>
              <a:rPr lang="ru-RU" dirty="0" err="1">
                <a:solidFill>
                  <a:srgbClr val="4A4A4A"/>
                </a:solidFill>
                <a:latin typeface="Georgia"/>
              </a:rPr>
              <a:t>Гогенгейм</a:t>
            </a:r>
            <a:r>
              <a:rPr lang="ru-RU" dirty="0">
                <a:solidFill>
                  <a:srgbClr val="4A4A4A"/>
                </a:solidFill>
                <a:latin typeface="Georgia"/>
              </a:rPr>
              <a:t>)</a:t>
            </a:r>
          </a:p>
          <a:p>
            <a:pPr algn="ctr"/>
            <a:r>
              <a:rPr lang="ru-RU" dirty="0">
                <a:solidFill>
                  <a:srgbClr val="4A4A4A"/>
                </a:solidFill>
                <a:latin typeface="Georgia"/>
              </a:rPr>
              <a:t>1493–1541 </a:t>
            </a:r>
            <a:r>
              <a:rPr lang="ru-RU" dirty="0" err="1">
                <a:solidFill>
                  <a:srgbClr val="4A4A4A"/>
                </a:solidFill>
                <a:latin typeface="Georgia"/>
              </a:rPr>
              <a:t>рр</a:t>
            </a:r>
            <a:r>
              <a:rPr lang="ru-RU" dirty="0">
                <a:solidFill>
                  <a:srgbClr val="4A4A4A"/>
                </a:solidFill>
                <a:latin typeface="Georgia"/>
              </a:rPr>
              <a:t>.</a:t>
            </a:r>
            <a:endParaRPr lang="ru-RU" b="0" i="0" dirty="0">
              <a:solidFill>
                <a:srgbClr val="4A4A4A"/>
              </a:solidFill>
              <a:effectLst/>
              <a:latin typeface="Georgia"/>
            </a:endParaRPr>
          </a:p>
        </p:txBody>
      </p:sp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141667" y="379283"/>
            <a:ext cx="10431888" cy="1072741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-17457" rIns="0" bIns="-17457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100" b="0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  <a:latin typeface="inherit"/>
                <a:cs typeface="Arial" pitchFamily="34" charset="0"/>
              </a:rPr>
              <a:t>	</a:t>
            </a:r>
            <a:r>
              <a:rPr kumimoji="0" lang="uk-UA" sz="3600" b="1" i="1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Book Antiqua" pitchFamily="18" charset="0"/>
                <a:cs typeface="Arial" pitchFamily="34" charset="0"/>
              </a:rPr>
              <a:t>Все - отрута, все - ліки; </a:t>
            </a:r>
            <a:r>
              <a:rPr kumimoji="0" lang="uk-UA" sz="3600" b="1" i="1" u="none" strike="noStrike" cap="none" normalizeH="0" dirty="0">
                <a:ln>
                  <a:noFill/>
                </a:ln>
                <a:solidFill>
                  <a:srgbClr val="FF0000"/>
                </a:solidFill>
                <a:effectLst/>
                <a:latin typeface="Book Antiqua" pitchFamily="18" charset="0"/>
                <a:cs typeface="Arial" pitchFamily="34" charset="0"/>
              </a:rPr>
              <a:t> </a:t>
            </a:r>
            <a:r>
              <a:rPr kumimoji="0" lang="uk-UA" sz="3600" b="1" i="1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Book Antiqua" pitchFamily="18" charset="0"/>
                <a:cs typeface="Arial" pitchFamily="34" charset="0"/>
              </a:rPr>
              <a:t>те та інше визначає доза. 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127" b="33176"/>
          <a:stretch/>
        </p:blipFill>
        <p:spPr bwMode="auto">
          <a:xfrm>
            <a:off x="602753" y="1567231"/>
            <a:ext cx="8207537" cy="422826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653722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81F33F07-2A42-4B2F-8F40-E77A22C8F51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8294" y="188176"/>
            <a:ext cx="2461848" cy="3330794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A9D07152-889B-4767-9822-5418244E2151}"/>
              </a:ext>
            </a:extLst>
          </p:cNvPr>
          <p:cNvSpPr txBox="1"/>
          <p:nvPr/>
        </p:nvSpPr>
        <p:spPr>
          <a:xfrm>
            <a:off x="4786662" y="639379"/>
            <a:ext cx="6097044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Альберт Швейцер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(1875 – 1965 </a:t>
            </a:r>
            <a:r>
              <a:rPr kumimoji="0" lang="ru-RU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рр</a:t>
            </a: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.)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Німецько-французький</a:t>
            </a: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ru-RU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протестантський</a:t>
            </a: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теолог, </a:t>
            </a:r>
            <a:r>
              <a:rPr kumimoji="0" lang="ru-RU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філософ</a:t>
            </a: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, </a:t>
            </a:r>
            <a:r>
              <a:rPr kumimoji="0" lang="ru-RU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лікар</a:t>
            </a: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, лауреат </a:t>
            </a:r>
            <a:r>
              <a:rPr kumimoji="0" lang="ru-RU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Нобелівської</a:t>
            </a: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ru-RU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премії</a:t>
            </a: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миру (1952 р.)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CCCC205B-2D47-4638-A0F9-34B07E8122B3}"/>
              </a:ext>
            </a:extLst>
          </p:cNvPr>
          <p:cNvSpPr txBox="1"/>
          <p:nvPr/>
        </p:nvSpPr>
        <p:spPr>
          <a:xfrm>
            <a:off x="207495" y="3554576"/>
            <a:ext cx="11711313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uk-UA" dirty="0"/>
              <a:t>	</a:t>
            </a:r>
            <a:r>
              <a:rPr lang="uk-UA" sz="2000" dirty="0"/>
              <a:t>«Ті люди, які проводять експерименти над тваринами, пов'язані з розробкою нових операцій чи із застосуванням нових медикаментів, тобто, які прищеплюють тваринам хвороби, щоб використовувати отримані результати для лікування </a:t>
            </a:r>
            <a:r>
              <a:rPr lang="uk-UA" sz="2000" dirty="0" err="1"/>
              <a:t>хвороб</a:t>
            </a:r>
            <a:r>
              <a:rPr lang="uk-UA" sz="2000" dirty="0"/>
              <a:t> людей, ніколи не повинні заспокоювати себе тим, що їх жорстокі дії переслідують шляхетні цілі. У кожному окремому випадку вони повинні зважити, чи існує насправді необхідність приносити цю тварину в жертву людству. Вони повинні бути постійно стурбовані тим, щоб послабити біль, наскільки це можливо…». («Культура та етика», 1923р.)</a:t>
            </a:r>
          </a:p>
        </p:txBody>
      </p:sp>
    </p:spTree>
    <p:extLst>
      <p:ext uri="{BB962C8B-B14F-4D97-AF65-F5344CB8AC3E}">
        <p14:creationId xmlns:p14="http://schemas.microsoft.com/office/powerpoint/2010/main" val="20453898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6ECACE52-9A00-4B88-B6E6-674B340B0860}"/>
              </a:ext>
            </a:extLst>
          </p:cNvPr>
          <p:cNvSpPr txBox="1"/>
          <p:nvPr/>
        </p:nvSpPr>
        <p:spPr>
          <a:xfrm>
            <a:off x="2215540" y="0"/>
            <a:ext cx="8043275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400" b="1" dirty="0" err="1">
                <a:solidFill>
                  <a:srgbClr val="FF0000"/>
                </a:solidFill>
              </a:rPr>
              <a:t>Принципи</a:t>
            </a:r>
            <a:r>
              <a:rPr lang="ru-RU" sz="2400" b="1" dirty="0">
                <a:solidFill>
                  <a:srgbClr val="FF0000"/>
                </a:solidFill>
              </a:rPr>
              <a:t> </a:t>
            </a:r>
            <a:r>
              <a:rPr lang="ru-RU" sz="2400" b="1" dirty="0" err="1">
                <a:solidFill>
                  <a:srgbClr val="FF0000"/>
                </a:solidFill>
              </a:rPr>
              <a:t>гуманної</a:t>
            </a:r>
            <a:r>
              <a:rPr lang="ru-RU" sz="2400" b="1" dirty="0">
                <a:solidFill>
                  <a:srgbClr val="FF0000"/>
                </a:solidFill>
              </a:rPr>
              <a:t> </a:t>
            </a:r>
            <a:r>
              <a:rPr lang="ru-RU" sz="2400" b="1" dirty="0" err="1">
                <a:solidFill>
                  <a:srgbClr val="FF0000"/>
                </a:solidFill>
              </a:rPr>
              <a:t>методології</a:t>
            </a:r>
            <a:r>
              <a:rPr lang="ru-RU" sz="2400" b="1" dirty="0">
                <a:solidFill>
                  <a:srgbClr val="FF0000"/>
                </a:solidFill>
              </a:rPr>
              <a:t> медико-</a:t>
            </a:r>
            <a:r>
              <a:rPr lang="ru-RU" sz="2400" b="1" dirty="0" err="1">
                <a:solidFill>
                  <a:srgbClr val="FF0000"/>
                </a:solidFill>
              </a:rPr>
              <a:t>біологічних</a:t>
            </a:r>
            <a:r>
              <a:rPr lang="ru-RU" sz="2400" b="1" dirty="0">
                <a:solidFill>
                  <a:srgbClr val="FF0000"/>
                </a:solidFill>
              </a:rPr>
              <a:t> </a:t>
            </a:r>
            <a:r>
              <a:rPr lang="ru-RU" sz="2400" b="1" dirty="0" err="1">
                <a:solidFill>
                  <a:srgbClr val="FF0000"/>
                </a:solidFill>
              </a:rPr>
              <a:t>експериментів</a:t>
            </a:r>
            <a:r>
              <a:rPr lang="ru-RU" sz="2400" b="1" dirty="0">
                <a:solidFill>
                  <a:srgbClr val="FF0000"/>
                </a:solidFill>
              </a:rPr>
              <a:t> на тваринах (принцип </a:t>
            </a:r>
            <a:r>
              <a:rPr lang="ru-RU" sz="2400" b="1" dirty="0" err="1">
                <a:solidFill>
                  <a:srgbClr val="FF0000"/>
                </a:solidFill>
              </a:rPr>
              <a:t>трьох</a:t>
            </a:r>
            <a:r>
              <a:rPr lang="ru-RU" sz="2400" b="1" dirty="0">
                <a:solidFill>
                  <a:srgbClr val="FF0000"/>
                </a:solidFill>
              </a:rPr>
              <a:t> </a:t>
            </a:r>
            <a:r>
              <a:rPr lang="ru-RU" sz="2400" b="1" dirty="0" err="1">
                <a:solidFill>
                  <a:srgbClr val="FF0000"/>
                </a:solidFill>
              </a:rPr>
              <a:t>Rs</a:t>
            </a:r>
            <a:r>
              <a:rPr lang="ru-RU" sz="2400" b="1" dirty="0">
                <a:solidFill>
                  <a:srgbClr val="FF0000"/>
                </a:solidFill>
              </a:rPr>
              <a:t>)</a:t>
            </a:r>
            <a:endParaRPr lang="uk-UA" sz="2400" b="1" dirty="0">
              <a:solidFill>
                <a:srgbClr val="FF0000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77330CF7-318D-4BAB-ACD4-0A45523C66F2}"/>
              </a:ext>
            </a:extLst>
          </p:cNvPr>
          <p:cNvSpPr txBox="1"/>
          <p:nvPr/>
        </p:nvSpPr>
        <p:spPr>
          <a:xfrm>
            <a:off x="207984" y="830997"/>
            <a:ext cx="8785704" cy="51229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50000"/>
              </a:lnSpc>
              <a:buAutoNum type="arabicPeriod"/>
            </a:pPr>
            <a:r>
              <a:rPr lang="uk-UA" sz="2000" b="1" dirty="0">
                <a:solidFill>
                  <a:srgbClr val="FF0000"/>
                </a:solidFill>
              </a:rPr>
              <a:t>Заміна (</a:t>
            </a:r>
            <a:r>
              <a:rPr lang="en-US" sz="2000" b="1" dirty="0">
                <a:solidFill>
                  <a:srgbClr val="FF0000"/>
                </a:solidFill>
              </a:rPr>
              <a:t>Replacement) </a:t>
            </a:r>
            <a:r>
              <a:rPr lang="uk-UA" sz="2000" dirty="0"/>
              <a:t>− використання замість живих тварин альтернативних матеріалів та методів.</a:t>
            </a:r>
          </a:p>
          <a:p>
            <a:pPr marL="342900" indent="-342900" algn="just">
              <a:lnSpc>
                <a:spcPct val="150000"/>
              </a:lnSpc>
              <a:buAutoNum type="arabicPeriod"/>
            </a:pPr>
            <a:r>
              <a:rPr lang="uk-UA" sz="2000" b="1" dirty="0">
                <a:solidFill>
                  <a:srgbClr val="FF0000"/>
                </a:solidFill>
              </a:rPr>
              <a:t>Скорочення (</a:t>
            </a:r>
            <a:r>
              <a:rPr lang="en-US" sz="2000" b="1" dirty="0">
                <a:solidFill>
                  <a:srgbClr val="FF0000"/>
                </a:solidFill>
              </a:rPr>
              <a:t>Reduction) </a:t>
            </a:r>
            <a:r>
              <a:rPr lang="en-US" sz="2000" dirty="0"/>
              <a:t>– </a:t>
            </a:r>
            <a:r>
              <a:rPr lang="uk-UA" sz="2000" dirty="0"/>
              <a:t>зменшення кількості тварин, що використовуються в експерименті. Моральний обов'язок експериментатора – досягнення відтворюваних результатів з використанням мінімальної кількості тварин.</a:t>
            </a:r>
          </a:p>
          <a:p>
            <a:pPr marL="342900" indent="-342900" algn="just">
              <a:lnSpc>
                <a:spcPct val="150000"/>
              </a:lnSpc>
              <a:buAutoNum type="arabicPeriod"/>
            </a:pPr>
            <a:r>
              <a:rPr lang="uk-UA" sz="2000" b="1" dirty="0">
                <a:solidFill>
                  <a:srgbClr val="FF0000"/>
                </a:solidFill>
              </a:rPr>
              <a:t> Удосконалення (</a:t>
            </a:r>
            <a:r>
              <a:rPr lang="en-US" sz="2000" b="1" dirty="0">
                <a:solidFill>
                  <a:srgbClr val="FF0000"/>
                </a:solidFill>
              </a:rPr>
              <a:t>Refinement) </a:t>
            </a:r>
            <a:r>
              <a:rPr lang="en-US" sz="2000" dirty="0"/>
              <a:t>– </a:t>
            </a:r>
            <a:r>
              <a:rPr lang="uk-UA" sz="2000" dirty="0"/>
              <a:t>удосконалення технології роботи з лабораторними тваринами. Експериментатор повинен звести до мінімуму біль, дискомфорт та незручності у піддослідних тварин. У разі йдеться не про захист лабораторних тварин від експерименту, а про їх захист у процесі експерименту.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5D3843DF-1171-44E8-832A-82538073E8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93689" y="1578279"/>
            <a:ext cx="3144554" cy="38705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05239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0099" y="432857"/>
            <a:ext cx="3982051" cy="2914650"/>
          </a:xfrm>
          <a:prstGeom prst="rect">
            <a:avLst/>
          </a:prstGeom>
        </p:spPr>
      </p:pic>
      <p:sp>
        <p:nvSpPr>
          <p:cNvPr id="5" name="Стрелка вправо 4"/>
          <p:cNvSpPr/>
          <p:nvPr/>
        </p:nvSpPr>
        <p:spPr>
          <a:xfrm>
            <a:off x="6177888" y="1282274"/>
            <a:ext cx="614149" cy="75124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0099" y="3665756"/>
            <a:ext cx="3921874" cy="2429303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3372" y="3665755"/>
            <a:ext cx="2410719" cy="2429303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3420277" y="-57217"/>
            <a:ext cx="6129370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600" dirty="0" err="1">
                <a:solidFill>
                  <a:prstClr val="black"/>
                </a:solidFill>
                <a:cs typeface="Times New Roman" panose="02020603050405020304" pitchFamily="18" charset="0"/>
              </a:rPr>
              <a:t>Заміна</a:t>
            </a:r>
            <a:r>
              <a:rPr lang="ru-RU" sz="2600" dirty="0">
                <a:solidFill>
                  <a:prstClr val="black"/>
                </a:solidFill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prstClr val="black"/>
                </a:solidFill>
                <a:cs typeface="Times New Roman" panose="02020603050405020304" pitchFamily="18" charset="0"/>
              </a:rPr>
              <a:t>хребетних</a:t>
            </a:r>
            <a:r>
              <a:rPr lang="ru-RU" sz="2600" dirty="0">
                <a:solidFill>
                  <a:prstClr val="black"/>
                </a:solidFill>
                <a:cs typeface="Times New Roman" panose="02020603050405020304" pitchFamily="18" charset="0"/>
              </a:rPr>
              <a:t> тварин на </a:t>
            </a:r>
            <a:r>
              <a:rPr lang="ru-RU" sz="2600" dirty="0" err="1">
                <a:solidFill>
                  <a:prstClr val="black"/>
                </a:solidFill>
                <a:cs typeface="Times New Roman" panose="02020603050405020304" pitchFamily="18" charset="0"/>
              </a:rPr>
              <a:t>безхребетних</a:t>
            </a:r>
            <a:endParaRPr lang="ru-RU" sz="2600" dirty="0">
              <a:solidFill>
                <a:prstClr val="black"/>
              </a:solidFill>
              <a:cs typeface="Times New Roman" panose="020206030504050203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471123" y="3206668"/>
            <a:ext cx="8189028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600" dirty="0" err="1">
                <a:solidFill>
                  <a:prstClr val="black"/>
                </a:solidFill>
                <a:cs typeface="Times New Roman" panose="02020603050405020304" pitchFamily="18" charset="0"/>
              </a:rPr>
              <a:t>Використання</a:t>
            </a:r>
            <a:r>
              <a:rPr lang="ru-RU" sz="2600" dirty="0">
                <a:solidFill>
                  <a:prstClr val="black"/>
                </a:solidFill>
                <a:cs typeface="Times New Roman" panose="02020603050405020304" pitchFamily="18" charset="0"/>
              </a:rPr>
              <a:t> культур тканин та </a:t>
            </a:r>
            <a:r>
              <a:rPr lang="ru-RU" sz="2600" dirty="0" err="1">
                <a:solidFill>
                  <a:prstClr val="black"/>
                </a:solidFill>
                <a:cs typeface="Times New Roman" panose="02020603050405020304" pitchFamily="18" charset="0"/>
              </a:rPr>
              <a:t>мікроорганізмів</a:t>
            </a:r>
            <a:endParaRPr lang="ru-RU" sz="2600" dirty="0">
              <a:solidFill>
                <a:prstClr val="black"/>
              </a:solidFill>
              <a:cs typeface="Times New Roman" panose="02020603050405020304" pitchFamily="18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4AFEAE88-588F-4779-8CA2-9238DBAC1B41}"/>
              </a:ext>
            </a:extLst>
          </p:cNvPr>
          <p:cNvSpPr txBox="1"/>
          <p:nvPr/>
        </p:nvSpPr>
        <p:spPr>
          <a:xfrm>
            <a:off x="3743515" y="6219411"/>
            <a:ext cx="609704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2800" b="1" dirty="0">
                <a:solidFill>
                  <a:srgbClr val="FF0000"/>
                </a:solidFill>
              </a:rPr>
              <a:t>Комп'ютерні та математичні методи</a:t>
            </a:r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xmlns="" id="{CCA68477-773A-4261-A8A7-4EBE2E7B7E2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23372" y="1887533"/>
            <a:ext cx="2410719" cy="1426618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xmlns="" id="{2B44B465-1910-4304-8667-8DB993EAEDE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523372" y="354213"/>
            <a:ext cx="2410718" cy="1471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50739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C485976D-267F-40D5-A4E1-B722675EA7B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35066" y="234079"/>
            <a:ext cx="3894550" cy="5488420"/>
          </a:xfrm>
          <a:prstGeom prst="rect">
            <a:avLst/>
          </a:prstGeom>
        </p:spPr>
      </p:pic>
      <p:pic>
        <p:nvPicPr>
          <p:cNvPr id="1026" name="Picture 2" descr="Информатика и Физика: (И5) 04. Управление компьютером. Вспоминаем приѐмы  управления компьютером">
            <a:extLst>
              <a:ext uri="{FF2B5EF4-FFF2-40B4-BE49-F238E27FC236}">
                <a16:creationId xmlns:a16="http://schemas.microsoft.com/office/drawing/2014/main" xmlns="" id="{158BD46D-68B8-4C85-8543-02D32FA60F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8462" y="995450"/>
            <a:ext cx="5131032" cy="43841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5968852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-13901" y="83357"/>
            <a:ext cx="12192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TimesNewRoman"/>
              </a:rPr>
              <a:t>	1. </a:t>
            </a:r>
            <a:r>
              <a:rPr lang="ru-RU" dirty="0" err="1">
                <a:latin typeface="TimesNewRoman"/>
              </a:rPr>
              <a:t>Перехід</a:t>
            </a:r>
            <a:r>
              <a:rPr lang="ru-RU" dirty="0">
                <a:latin typeface="TimesNewRoman"/>
              </a:rPr>
              <a:t> на </a:t>
            </a:r>
            <a:r>
              <a:rPr lang="ru-RU" dirty="0" err="1">
                <a:latin typeface="TimesNewRoman"/>
              </a:rPr>
              <a:t>сторінку</a:t>
            </a:r>
            <a:r>
              <a:rPr lang="ru-RU" dirty="0">
                <a:latin typeface="TimesNewRoman"/>
              </a:rPr>
              <a:t> </a:t>
            </a:r>
            <a:r>
              <a:rPr lang="ru-RU" dirty="0" err="1">
                <a:latin typeface="TimesNewRoman"/>
              </a:rPr>
              <a:t>програми</a:t>
            </a:r>
            <a:r>
              <a:rPr lang="ru-RU" dirty="0">
                <a:latin typeface="TimesNewRoman"/>
              </a:rPr>
              <a:t> </a:t>
            </a:r>
            <a:r>
              <a:rPr lang="ru-RU" dirty="0">
                <a:latin typeface="TimesNewRoman"/>
                <a:hlinkClick r:id="rId2"/>
              </a:rPr>
              <a:t>http://www.way2drug.com/gusar/index.html</a:t>
            </a:r>
            <a:r>
              <a:rPr lang="ru-RU" dirty="0">
                <a:latin typeface="TimesNewRoman"/>
              </a:rPr>
              <a:t>. На </a:t>
            </a:r>
            <a:r>
              <a:rPr lang="ru-RU" dirty="0" err="1">
                <a:latin typeface="TimesNewRoman"/>
              </a:rPr>
              <a:t>сторінці</a:t>
            </a:r>
            <a:r>
              <a:rPr lang="ru-RU" dirty="0">
                <a:latin typeface="TimesNewRoman"/>
              </a:rPr>
              <a:t> </a:t>
            </a:r>
            <a:r>
              <a:rPr lang="ru-RU" dirty="0" err="1">
                <a:latin typeface="TimesNewRoman"/>
              </a:rPr>
              <a:t>знаходиться</a:t>
            </a:r>
            <a:r>
              <a:rPr lang="ru-RU" dirty="0">
                <a:latin typeface="TimesNewRoman"/>
              </a:rPr>
              <a:t> </a:t>
            </a:r>
            <a:r>
              <a:rPr lang="ru-RU" dirty="0" err="1">
                <a:latin typeface="TimesNewRoman"/>
              </a:rPr>
              <a:t>загальна</a:t>
            </a:r>
            <a:r>
              <a:rPr lang="ru-RU" dirty="0">
                <a:latin typeface="TimesNewRoman"/>
              </a:rPr>
              <a:t> </a:t>
            </a:r>
            <a:r>
              <a:rPr lang="ru-RU" dirty="0" err="1">
                <a:latin typeface="TimesNewRoman"/>
              </a:rPr>
              <a:t>інформація</a:t>
            </a:r>
            <a:r>
              <a:rPr lang="ru-RU" dirty="0">
                <a:latin typeface="TimesNewRoman"/>
              </a:rPr>
              <a:t> про </a:t>
            </a:r>
            <a:r>
              <a:rPr lang="ru-RU" dirty="0" err="1">
                <a:latin typeface="TimesNewRoman"/>
              </a:rPr>
              <a:t>програму</a:t>
            </a:r>
            <a:r>
              <a:rPr lang="ru-RU" dirty="0">
                <a:latin typeface="TimesNewRoman"/>
              </a:rPr>
              <a:t> та </a:t>
            </a:r>
            <a:r>
              <a:rPr lang="ru-RU" dirty="0" err="1">
                <a:latin typeface="TimesNewRoman"/>
              </a:rPr>
              <a:t>новини</a:t>
            </a:r>
            <a:r>
              <a:rPr lang="ru-RU" dirty="0">
                <a:latin typeface="TimesNewRoman"/>
              </a:rPr>
              <a:t> про </a:t>
            </a:r>
            <a:r>
              <a:rPr lang="ru-RU" dirty="0" err="1">
                <a:latin typeface="TimesNewRoman"/>
              </a:rPr>
              <a:t>неї</a:t>
            </a:r>
            <a:r>
              <a:rPr lang="ru-RU" dirty="0">
                <a:latin typeface="TimesNewRoman"/>
              </a:rPr>
              <a:t>. </a:t>
            </a:r>
            <a:r>
              <a:rPr lang="ru-RU" dirty="0" err="1">
                <a:latin typeface="TimesNewRoman"/>
              </a:rPr>
              <a:t>Програма</a:t>
            </a:r>
            <a:r>
              <a:rPr lang="ru-RU" dirty="0">
                <a:latin typeface="TimesNewRoman"/>
              </a:rPr>
              <a:t> є у </a:t>
            </a:r>
            <a:r>
              <a:rPr lang="ru-RU" dirty="0" err="1">
                <a:latin typeface="TimesNewRoman"/>
              </a:rPr>
              <a:t>вільному</a:t>
            </a:r>
            <a:r>
              <a:rPr lang="ru-RU" dirty="0">
                <a:latin typeface="TimesNewRoman"/>
              </a:rPr>
              <a:t> </a:t>
            </a:r>
            <a:r>
              <a:rPr lang="ru-RU" dirty="0" err="1">
                <a:latin typeface="TimesNewRoman"/>
              </a:rPr>
              <a:t>доступі</a:t>
            </a:r>
            <a:r>
              <a:rPr lang="ru-RU" dirty="0">
                <a:latin typeface="TimesNewRoman"/>
              </a:rPr>
              <a:t> без </a:t>
            </a:r>
            <a:r>
              <a:rPr lang="ru-RU" dirty="0" err="1">
                <a:latin typeface="TimesNewRoman"/>
              </a:rPr>
              <a:t>реєстрації</a:t>
            </a:r>
            <a:r>
              <a:rPr lang="ru-RU" dirty="0">
                <a:latin typeface="TimesNewRoman"/>
              </a:rPr>
              <a:t>.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79282" y="2303035"/>
            <a:ext cx="378776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err="1"/>
              <a:t>Стартова</a:t>
            </a:r>
            <a:r>
              <a:rPr lang="ru-RU" b="1" dirty="0"/>
              <a:t> </a:t>
            </a:r>
            <a:r>
              <a:rPr lang="ru-RU" b="1" dirty="0" err="1"/>
              <a:t>сторінка</a:t>
            </a:r>
            <a:r>
              <a:rPr lang="ru-RU" b="1" dirty="0"/>
              <a:t> </a:t>
            </a:r>
            <a:r>
              <a:rPr lang="ru-RU" b="1" dirty="0" err="1"/>
              <a:t>програми</a:t>
            </a:r>
            <a:r>
              <a:rPr lang="ru-RU" b="1" dirty="0"/>
              <a:t> </a:t>
            </a:r>
            <a:r>
              <a:rPr lang="en-US" b="1" dirty="0"/>
              <a:t>GUSAR</a:t>
            </a:r>
            <a:endParaRPr lang="ru-RU" b="1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9724" y="729688"/>
            <a:ext cx="7482625" cy="579362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5611947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56123"/>
            <a:ext cx="12192000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25000"/>
              </a:lnSpc>
            </a:pPr>
            <a:r>
              <a:rPr lang="ru-RU" sz="1600" dirty="0">
                <a:latin typeface="Arial" pitchFamily="34" charset="0"/>
                <a:cs typeface="Arial" pitchFamily="34" charset="0"/>
              </a:rPr>
              <a:t>На </a:t>
            </a:r>
            <a:r>
              <a:rPr lang="ru-RU" sz="1600" dirty="0" err="1">
                <a:latin typeface="Arial" pitchFamily="34" charset="0"/>
                <a:cs typeface="Arial" pitchFamily="34" charset="0"/>
              </a:rPr>
              <a:t>стартовій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dirty="0" err="1">
                <a:latin typeface="Arial" pitchFamily="34" charset="0"/>
                <a:cs typeface="Arial" pitchFamily="34" charset="0"/>
              </a:rPr>
              <a:t>сторінці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dirty="0" err="1">
                <a:latin typeface="Arial" pitchFamily="34" charset="0"/>
                <a:cs typeface="Arial" pitchFamily="34" charset="0"/>
              </a:rPr>
              <a:t>програми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 є </a:t>
            </a:r>
            <a:r>
              <a:rPr lang="ru-RU" sz="1600" dirty="0" err="1">
                <a:latin typeface="Arial" pitchFamily="34" charset="0"/>
                <a:cs typeface="Arial" pitchFamily="34" charset="0"/>
              </a:rPr>
              <a:t>наступні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 вкладки:</a:t>
            </a:r>
          </a:p>
          <a:p>
            <a:pPr algn="just">
              <a:lnSpc>
                <a:spcPct val="125000"/>
              </a:lnSpc>
            </a:pPr>
            <a:r>
              <a:rPr lang="ru-RU" sz="1600" dirty="0">
                <a:latin typeface="Arial" pitchFamily="34" charset="0"/>
                <a:cs typeface="Arial" pitchFamily="34" charset="0"/>
              </a:rPr>
              <a:t>	‒ </a:t>
            </a:r>
            <a:r>
              <a:rPr lang="en-US" sz="1600" b="1" dirty="0">
                <a:latin typeface="Arial" pitchFamily="34" charset="0"/>
                <a:cs typeface="Arial" pitchFamily="34" charset="0"/>
              </a:rPr>
              <a:t>Acute Rat Toxicity 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- </a:t>
            </a:r>
            <a:r>
              <a:rPr lang="ru-RU" sz="1600" dirty="0" err="1">
                <a:latin typeface="Arial" pitchFamily="34" charset="0"/>
                <a:cs typeface="Arial" pitchFamily="34" charset="0"/>
              </a:rPr>
              <a:t>прогнозування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 і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n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silico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LD</a:t>
            </a:r>
            <a:r>
              <a:rPr lang="en-US" sz="1600" baseline="-25000" dirty="0">
                <a:latin typeface="Arial" pitchFamily="34" charset="0"/>
                <a:cs typeface="Arial" pitchFamily="34" charset="0"/>
              </a:rPr>
              <a:t>50 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для </a:t>
            </a:r>
            <a:r>
              <a:rPr lang="ru-RU" sz="1600" dirty="0" err="1">
                <a:latin typeface="Arial" pitchFamily="34" charset="0"/>
                <a:cs typeface="Arial" pitchFamily="34" charset="0"/>
              </a:rPr>
              <a:t>щурів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 за </a:t>
            </a:r>
            <a:r>
              <a:rPr lang="ru-RU" sz="1600" dirty="0" err="1">
                <a:latin typeface="Arial" pitchFamily="34" charset="0"/>
                <a:cs typeface="Arial" pitchFamily="34" charset="0"/>
              </a:rPr>
              <a:t>п’ятьма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 типами </a:t>
            </a:r>
            <a:r>
              <a:rPr lang="ru-RU" sz="1600" dirty="0" err="1">
                <a:latin typeface="Arial" pitchFamily="34" charset="0"/>
                <a:cs typeface="Arial" pitchFamily="34" charset="0"/>
              </a:rPr>
              <a:t>введення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 (</a:t>
            </a:r>
            <a:r>
              <a:rPr lang="ru-RU" sz="1600" dirty="0" err="1">
                <a:latin typeface="Arial" pitchFamily="34" charset="0"/>
                <a:cs typeface="Arial" pitchFamily="34" charset="0"/>
              </a:rPr>
              <a:t>оральний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, </a:t>
            </a:r>
            <a:r>
              <a:rPr lang="ru-RU" sz="1600" dirty="0" err="1">
                <a:latin typeface="Arial" pitchFamily="34" charset="0"/>
                <a:cs typeface="Arial" pitchFamily="34" charset="0"/>
              </a:rPr>
              <a:t>внутрішньовенний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, </a:t>
            </a:r>
            <a:r>
              <a:rPr lang="ru-RU" sz="1600" dirty="0" err="1">
                <a:latin typeface="Arial" pitchFamily="34" charset="0"/>
                <a:cs typeface="Arial" pitchFamily="34" charset="0"/>
              </a:rPr>
              <a:t>внутрішньочеревний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, </a:t>
            </a:r>
            <a:r>
              <a:rPr lang="ru-RU" sz="1600" dirty="0" err="1">
                <a:latin typeface="Arial" pitchFamily="34" charset="0"/>
                <a:cs typeface="Arial" pitchFamily="34" charset="0"/>
              </a:rPr>
              <a:t>підшкірний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, </a:t>
            </a:r>
            <a:r>
              <a:rPr lang="ru-RU" sz="1600" dirty="0" err="1">
                <a:latin typeface="Arial" pitchFamily="34" charset="0"/>
                <a:cs typeface="Arial" pitchFamily="34" charset="0"/>
              </a:rPr>
              <a:t>інгаляційний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). Для </a:t>
            </a:r>
            <a:r>
              <a:rPr lang="ru-RU" sz="1600" dirty="0" err="1">
                <a:latin typeface="Arial" pitchFamily="34" charset="0"/>
                <a:cs typeface="Arial" pitchFamily="34" charset="0"/>
              </a:rPr>
              <a:t>прогнозування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dirty="0" err="1">
                <a:latin typeface="Arial" pitchFamily="34" charset="0"/>
                <a:cs typeface="Arial" pitchFamily="34" charset="0"/>
              </a:rPr>
              <a:t>використовується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dirty="0" err="1">
                <a:latin typeface="Arial" pitchFamily="34" charset="0"/>
                <a:cs typeface="Arial" pitchFamily="34" charset="0"/>
              </a:rPr>
              <a:t>навчальна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dirty="0" err="1">
                <a:latin typeface="Arial" pitchFamily="34" charset="0"/>
                <a:cs typeface="Arial" pitchFamily="34" charset="0"/>
              </a:rPr>
              <a:t>вибірка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, створена на </a:t>
            </a:r>
            <a:r>
              <a:rPr lang="ru-RU" sz="1600" dirty="0" err="1">
                <a:latin typeface="Arial" pitchFamily="34" charset="0"/>
                <a:cs typeface="Arial" pitchFamily="34" charset="0"/>
              </a:rPr>
              <a:t>основі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dirty="0" err="1">
                <a:latin typeface="Arial" pitchFamily="34" charset="0"/>
                <a:cs typeface="Arial" pitchFamily="34" charset="0"/>
              </a:rPr>
              <a:t>даних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SYMYX MDL Toxicity Database, 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яка </a:t>
            </a:r>
            <a:r>
              <a:rPr lang="ru-RU" sz="1600" dirty="0" err="1">
                <a:latin typeface="Arial" pitchFamily="34" charset="0"/>
                <a:cs typeface="Arial" pitchFamily="34" charset="0"/>
              </a:rPr>
              <a:t>містить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dirty="0" err="1">
                <a:latin typeface="Arial" pitchFamily="34" charset="0"/>
                <a:cs typeface="Arial" pitchFamily="34" charset="0"/>
              </a:rPr>
              <a:t>інформацію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 про ~ 10000 </a:t>
            </a:r>
            <a:r>
              <a:rPr lang="ru-RU" sz="1600" dirty="0" err="1">
                <a:latin typeface="Arial" pitchFamily="34" charset="0"/>
                <a:cs typeface="Arial" pitchFamily="34" charset="0"/>
              </a:rPr>
              <a:t>хімічних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dirty="0" err="1">
                <a:latin typeface="Arial" pitchFamily="34" charset="0"/>
                <a:cs typeface="Arial" pitchFamily="34" charset="0"/>
              </a:rPr>
              <a:t>сполук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 з </a:t>
            </a:r>
            <a:r>
              <a:rPr lang="ru-RU" sz="1600" dirty="0" err="1">
                <a:latin typeface="Arial" pitchFamily="34" charset="0"/>
                <a:cs typeface="Arial" pitchFamily="34" charset="0"/>
              </a:rPr>
              <a:t>даними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 про </a:t>
            </a:r>
            <a:r>
              <a:rPr lang="ru-RU" sz="1600" dirty="0" err="1">
                <a:latin typeface="Arial" pitchFamily="34" charset="0"/>
                <a:cs typeface="Arial" pitchFamily="34" charset="0"/>
              </a:rPr>
              <a:t>гостру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dirty="0" err="1">
                <a:latin typeface="Arial" pitchFamily="34" charset="0"/>
                <a:cs typeface="Arial" pitchFamily="34" charset="0"/>
              </a:rPr>
              <a:t>токсичність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 для </a:t>
            </a:r>
            <a:r>
              <a:rPr lang="ru-RU" sz="1600" dirty="0" err="1">
                <a:latin typeface="Arial" pitchFamily="34" charset="0"/>
                <a:cs typeface="Arial" pitchFamily="34" charset="0"/>
              </a:rPr>
              <a:t>щурів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. </a:t>
            </a:r>
            <a:r>
              <a:rPr lang="ru-RU" sz="1600" dirty="0" err="1">
                <a:latin typeface="Arial" pitchFamily="34" charset="0"/>
                <a:cs typeface="Arial" pitchFamily="34" charset="0"/>
              </a:rPr>
              <a:t>Також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 для кожного шляху </a:t>
            </a:r>
            <a:r>
              <a:rPr lang="ru-RU" sz="1600" dirty="0" err="1">
                <a:latin typeface="Arial" pitchFamily="34" charset="0"/>
                <a:cs typeface="Arial" pitchFamily="34" charset="0"/>
              </a:rPr>
              <a:t>введення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dirty="0" err="1">
                <a:latin typeface="Arial" pitchFamily="34" charset="0"/>
                <a:cs typeface="Arial" pitchFamily="34" charset="0"/>
              </a:rPr>
              <a:t>зазначається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dirty="0" err="1">
                <a:latin typeface="Arial" pitchFamily="34" charset="0"/>
                <a:cs typeface="Arial" pitchFamily="34" charset="0"/>
              </a:rPr>
              <a:t>клас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dirty="0" err="1">
                <a:latin typeface="Arial" pitchFamily="34" charset="0"/>
                <a:cs typeface="Arial" pitchFamily="34" charset="0"/>
              </a:rPr>
              <a:t>токсичності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.</a:t>
            </a:r>
          </a:p>
          <a:p>
            <a:pPr algn="just">
              <a:lnSpc>
                <a:spcPct val="125000"/>
              </a:lnSpc>
            </a:pPr>
            <a:r>
              <a:rPr lang="ru-RU" sz="1600" dirty="0">
                <a:latin typeface="Arial" pitchFamily="34" charset="0"/>
                <a:cs typeface="Arial" pitchFamily="34" charset="0"/>
              </a:rPr>
              <a:t>	‒ </a:t>
            </a:r>
            <a:r>
              <a:rPr lang="en-US" sz="1600" b="1" dirty="0" err="1">
                <a:latin typeface="Arial" pitchFamily="34" charset="0"/>
                <a:cs typeface="Arial" pitchFamily="34" charset="0"/>
              </a:rPr>
              <a:t>Antitarget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- </a:t>
            </a:r>
            <a:r>
              <a:rPr lang="ru-RU" sz="1600" dirty="0" err="1">
                <a:latin typeface="Arial" pitchFamily="34" charset="0"/>
                <a:cs typeface="Arial" pitchFamily="34" charset="0"/>
              </a:rPr>
              <a:t>кількісне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dirty="0" err="1">
                <a:latin typeface="Arial" pitchFamily="34" charset="0"/>
                <a:cs typeface="Arial" pitchFamily="34" charset="0"/>
              </a:rPr>
              <a:t>прогнозування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dirty="0" err="1">
                <a:latin typeface="Arial" pitchFamily="34" charset="0"/>
                <a:cs typeface="Arial" pitchFamily="34" charset="0"/>
              </a:rPr>
              <a:t>антитаргетних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dirty="0" err="1">
                <a:latin typeface="Arial" pitchFamily="34" charset="0"/>
                <a:cs typeface="Arial" pitchFamily="34" charset="0"/>
              </a:rPr>
              <a:t>профілів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dirty="0" err="1">
                <a:latin typeface="Arial" pitchFamily="34" charset="0"/>
                <a:cs typeface="Arial" pitchFamily="34" charset="0"/>
              </a:rPr>
              <a:t>взаємодії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 для </a:t>
            </a:r>
            <a:r>
              <a:rPr lang="ru-RU" sz="1600" dirty="0" err="1">
                <a:latin typeface="Arial" pitchFamily="34" charset="0"/>
                <a:cs typeface="Arial" pitchFamily="34" charset="0"/>
              </a:rPr>
              <a:t>хімічних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dirty="0" err="1">
                <a:latin typeface="Arial" pitchFamily="34" charset="0"/>
                <a:cs typeface="Arial" pitchFamily="34" charset="0"/>
              </a:rPr>
              <a:t>сполук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. </a:t>
            </a:r>
            <a:r>
              <a:rPr lang="ru-RU" sz="1600" dirty="0" err="1">
                <a:latin typeface="Arial" pitchFamily="34" charset="0"/>
                <a:cs typeface="Arial" pitchFamily="34" charset="0"/>
              </a:rPr>
              <a:t>Моделі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QSAR 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для </a:t>
            </a:r>
            <a:r>
              <a:rPr lang="ru-RU" sz="1600" dirty="0" err="1">
                <a:latin typeface="Arial" pitchFamily="34" charset="0"/>
                <a:cs typeface="Arial" pitchFamily="34" charset="0"/>
              </a:rPr>
              <a:t>наборів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 з </a:t>
            </a:r>
            <a:r>
              <a:rPr lang="ru-RU" sz="1600" dirty="0" err="1">
                <a:latin typeface="Arial" pitchFamily="34" charset="0"/>
                <a:cs typeface="Arial" pitchFamily="34" charset="0"/>
              </a:rPr>
              <a:t>тридцяти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dirty="0" err="1">
                <a:latin typeface="Arial" pitchFamily="34" charset="0"/>
                <a:cs typeface="Arial" pitchFamily="34" charset="0"/>
              </a:rPr>
              <a:t>двох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dirty="0" err="1">
                <a:latin typeface="Arial" pitchFamily="34" charset="0"/>
                <a:cs typeface="Arial" pitchFamily="34" charset="0"/>
              </a:rPr>
              <a:t>кінцевих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dirty="0" err="1">
                <a:latin typeface="Arial" pitchFamily="34" charset="0"/>
                <a:cs typeface="Arial" pitchFamily="34" charset="0"/>
              </a:rPr>
              <a:t>точок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 (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IC50, Ki 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і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Kact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) </a:t>
            </a:r>
            <a:r>
              <a:rPr lang="ru-RU" sz="1600" dirty="0" err="1">
                <a:latin typeface="Arial" pitchFamily="34" charset="0"/>
                <a:cs typeface="Arial" pitchFamily="34" charset="0"/>
              </a:rPr>
              <a:t>включають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dirty="0" err="1">
                <a:latin typeface="Arial" pitchFamily="34" charset="0"/>
                <a:cs typeface="Arial" pitchFamily="34" charset="0"/>
              </a:rPr>
              <a:t>дані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 про 4000 </a:t>
            </a:r>
            <a:r>
              <a:rPr lang="ru-RU" sz="1600" dirty="0" err="1">
                <a:latin typeface="Arial" pitchFamily="34" charset="0"/>
                <a:cs typeface="Arial" pitchFamily="34" charset="0"/>
              </a:rPr>
              <a:t>хімічних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dirty="0" err="1">
                <a:latin typeface="Arial" pitchFamily="34" charset="0"/>
                <a:cs typeface="Arial" pitchFamily="34" charset="0"/>
              </a:rPr>
              <a:t>сполук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, </a:t>
            </a:r>
            <a:r>
              <a:rPr lang="ru-RU" sz="1600" dirty="0" err="1">
                <a:latin typeface="Arial" pitchFamily="34" charset="0"/>
                <a:cs typeface="Arial" pitchFamily="34" charset="0"/>
              </a:rPr>
              <a:t>що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dirty="0" err="1">
                <a:latin typeface="Arial" pitchFamily="34" charset="0"/>
                <a:cs typeface="Arial" pitchFamily="34" charset="0"/>
              </a:rPr>
              <a:t>взаємодіють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 з 18</a:t>
            </a:r>
          </a:p>
          <a:p>
            <a:pPr algn="just">
              <a:lnSpc>
                <a:spcPct val="125000"/>
              </a:lnSpc>
            </a:pPr>
            <a:r>
              <a:rPr lang="ru-RU" sz="1600" dirty="0" err="1">
                <a:latin typeface="Arial" pitchFamily="34" charset="0"/>
                <a:cs typeface="Arial" pitchFamily="34" charset="0"/>
              </a:rPr>
              <a:t>антитаргетними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dirty="0" err="1">
                <a:latin typeface="Arial" pitchFamily="34" charset="0"/>
                <a:cs typeface="Arial" pitchFamily="34" charset="0"/>
              </a:rPr>
              <a:t>білками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 (13 </a:t>
            </a:r>
            <a:r>
              <a:rPr lang="ru-RU" sz="1600" dirty="0" err="1">
                <a:latin typeface="Arial" pitchFamily="34" charset="0"/>
                <a:cs typeface="Arial" pitchFamily="34" charset="0"/>
              </a:rPr>
              <a:t>рецепторів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, 2 </a:t>
            </a:r>
            <a:r>
              <a:rPr lang="ru-RU" sz="1600" dirty="0" err="1">
                <a:latin typeface="Arial" pitchFamily="34" charset="0"/>
                <a:cs typeface="Arial" pitchFamily="34" charset="0"/>
              </a:rPr>
              <a:t>ферменти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 та 3 транспортера).</a:t>
            </a:r>
          </a:p>
          <a:p>
            <a:pPr algn="just">
              <a:lnSpc>
                <a:spcPct val="125000"/>
              </a:lnSpc>
            </a:pPr>
            <a:r>
              <a:rPr lang="ru-RU" sz="1600" dirty="0">
                <a:latin typeface="Arial" pitchFamily="34" charset="0"/>
                <a:cs typeface="Arial" pitchFamily="34" charset="0"/>
              </a:rPr>
              <a:t>	‒ </a:t>
            </a:r>
            <a:r>
              <a:rPr lang="en-US" sz="1600" b="1" dirty="0">
                <a:latin typeface="Arial" pitchFamily="34" charset="0"/>
                <a:cs typeface="Arial" pitchFamily="34" charset="0"/>
              </a:rPr>
              <a:t>Environmental 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- </a:t>
            </a:r>
            <a:r>
              <a:rPr lang="ru-RU" sz="1600" dirty="0" err="1">
                <a:latin typeface="Arial" pitchFamily="34" charset="0"/>
                <a:cs typeface="Arial" pitchFamily="34" charset="0"/>
              </a:rPr>
              <a:t>кількісний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 прогноз </a:t>
            </a:r>
            <a:r>
              <a:rPr lang="ru-RU" sz="1600" dirty="0" err="1">
                <a:latin typeface="Arial" pitchFamily="34" charset="0"/>
                <a:cs typeface="Arial" pitchFamily="34" charset="0"/>
              </a:rPr>
              <a:t>екотоксичності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dirty="0" err="1">
                <a:latin typeface="Arial" pitchFamily="34" charset="0"/>
                <a:cs typeface="Arial" pitchFamily="34" charset="0"/>
              </a:rPr>
              <a:t>хімічних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dirty="0" err="1">
                <a:latin typeface="Arial" pitchFamily="34" charset="0"/>
                <a:cs typeface="Arial" pitchFamily="34" charset="0"/>
              </a:rPr>
              <a:t>сполук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.</a:t>
            </a:r>
          </a:p>
          <a:p>
            <a:pPr algn="just">
              <a:lnSpc>
                <a:spcPct val="125000"/>
              </a:lnSpc>
            </a:pPr>
            <a:r>
              <a:rPr lang="ru-RU" sz="1600" dirty="0">
                <a:latin typeface="Arial" pitchFamily="34" charset="0"/>
                <a:cs typeface="Arial" pitchFamily="34" charset="0"/>
              </a:rPr>
              <a:t>	‒ </a:t>
            </a:r>
            <a:r>
              <a:rPr lang="en-US" sz="1600" b="1" dirty="0">
                <a:latin typeface="Arial" pitchFamily="34" charset="0"/>
                <a:cs typeface="Arial" pitchFamily="34" charset="0"/>
              </a:rPr>
              <a:t>QSAR Method 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- </a:t>
            </a:r>
            <a:r>
              <a:rPr lang="ru-RU" sz="1600" dirty="0" err="1">
                <a:latin typeface="Arial" pitchFamily="34" charset="0"/>
                <a:cs typeface="Arial" pitchFamily="34" charset="0"/>
              </a:rPr>
              <a:t>опис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 квантово-</a:t>
            </a:r>
            <a:r>
              <a:rPr lang="ru-RU" sz="1600" dirty="0" err="1">
                <a:latin typeface="Arial" pitchFamily="34" charset="0"/>
                <a:cs typeface="Arial" pitchFamily="34" charset="0"/>
              </a:rPr>
              <a:t>механічних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 характеристик, </a:t>
            </a:r>
            <a:r>
              <a:rPr lang="ru-RU" sz="1600" dirty="0" err="1">
                <a:latin typeface="Arial" pitchFamily="34" charset="0"/>
                <a:cs typeface="Arial" pitchFamily="34" charset="0"/>
              </a:rPr>
              <a:t>які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dirty="0" err="1">
                <a:latin typeface="Arial" pitchFamily="34" charset="0"/>
                <a:cs typeface="Arial" pitchFamily="34" charset="0"/>
              </a:rPr>
              <a:t>використовуються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 при </a:t>
            </a:r>
            <a:r>
              <a:rPr lang="ru-RU" sz="1600" dirty="0" err="1">
                <a:latin typeface="Arial" pitchFamily="34" charset="0"/>
                <a:cs typeface="Arial" pitchFamily="34" charset="0"/>
              </a:rPr>
              <a:t>проведенні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dirty="0" err="1">
                <a:latin typeface="Arial" pitchFamily="34" charset="0"/>
                <a:cs typeface="Arial" pitchFamily="34" charset="0"/>
              </a:rPr>
              <a:t>розрахунків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. </a:t>
            </a:r>
            <a:r>
              <a:rPr lang="ru-RU" sz="1600" dirty="0" err="1">
                <a:latin typeface="Arial" pitchFamily="34" charset="0"/>
                <a:cs typeface="Arial" pitchFamily="34" charset="0"/>
              </a:rPr>
              <a:t>Програма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dirty="0" err="1">
                <a:latin typeface="Arial" pitchFamily="34" charset="0"/>
                <a:cs typeface="Arial" pitchFamily="34" charset="0"/>
              </a:rPr>
              <a:t>використовує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dirty="0" err="1">
                <a:latin typeface="Arial" pitchFamily="34" charset="0"/>
                <a:cs typeface="Arial" pitchFamily="34" charset="0"/>
              </a:rPr>
              <a:t>дескриптори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QNA (</a:t>
            </a:r>
            <a:r>
              <a:rPr lang="ru-RU" sz="1600" dirty="0" err="1">
                <a:latin typeface="Arial" pitchFamily="34" charset="0"/>
                <a:cs typeface="Arial" pitchFamily="34" charset="0"/>
              </a:rPr>
              <a:t>значення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P 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та 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Q, </a:t>
            </a:r>
            <a:r>
              <a:rPr lang="ru-RU" sz="1600" dirty="0" err="1">
                <a:latin typeface="Arial" pitchFamily="34" charset="0"/>
                <a:cs typeface="Arial" pitchFamily="34" charset="0"/>
              </a:rPr>
              <a:t>розраховані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 для кожного атома </a:t>
            </a:r>
            <a:r>
              <a:rPr lang="ru-RU" sz="1600" dirty="0" err="1">
                <a:latin typeface="Arial" pitchFamily="34" charset="0"/>
                <a:cs typeface="Arial" pitchFamily="34" charset="0"/>
              </a:rPr>
              <a:t>молекули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). </a:t>
            </a:r>
            <a:r>
              <a:rPr lang="ru-RU" sz="1600" dirty="0" err="1">
                <a:latin typeface="Arial" pitchFamily="34" charset="0"/>
                <a:cs typeface="Arial" pitchFamily="34" charset="0"/>
              </a:rPr>
              <a:t>Розрахунок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dirty="0" err="1">
                <a:latin typeface="Arial" pitchFamily="34" charset="0"/>
                <a:cs typeface="Arial" pitchFamily="34" charset="0"/>
              </a:rPr>
              <a:t>значень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P 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і 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Q </a:t>
            </a:r>
            <a:r>
              <a:rPr lang="ru-RU" sz="1600" dirty="0" err="1">
                <a:latin typeface="Arial" pitchFamily="34" charset="0"/>
                <a:cs typeface="Arial" pitchFamily="34" charset="0"/>
              </a:rPr>
              <a:t>базується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 на </a:t>
            </a:r>
            <a:r>
              <a:rPr lang="ru-RU" sz="1600" dirty="0" err="1">
                <a:latin typeface="Arial" pitchFamily="34" charset="0"/>
                <a:cs typeface="Arial" pitchFamily="34" charset="0"/>
              </a:rPr>
              <a:t>матриці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dirty="0" err="1">
                <a:latin typeface="Arial" pitchFamily="34" charset="0"/>
                <a:cs typeface="Arial" pitchFamily="34" charset="0"/>
              </a:rPr>
              <a:t>зв'язності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, </a:t>
            </a:r>
            <a:r>
              <a:rPr lang="ru-RU" sz="1600" dirty="0" err="1">
                <a:latin typeface="Arial" pitchFamily="34" charset="0"/>
                <a:cs typeface="Arial" pitchFamily="34" charset="0"/>
              </a:rPr>
              <a:t>стандартних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dirty="0" err="1">
                <a:latin typeface="Arial" pitchFamily="34" charset="0"/>
                <a:cs typeface="Arial" pitchFamily="34" charset="0"/>
              </a:rPr>
              <a:t>значеннях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dirty="0" err="1">
                <a:latin typeface="Arial" pitchFamily="34" charset="0"/>
                <a:cs typeface="Arial" pitchFamily="34" charset="0"/>
              </a:rPr>
              <a:t>потенціалу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dirty="0" err="1">
                <a:latin typeface="Arial" pitchFamily="34" charset="0"/>
                <a:cs typeface="Arial" pitchFamily="34" charset="0"/>
              </a:rPr>
              <a:t>іонізації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 та </a:t>
            </a:r>
            <a:r>
              <a:rPr lang="ru-RU" sz="1600" dirty="0" err="1">
                <a:latin typeface="Arial" pitchFamily="34" charset="0"/>
                <a:cs typeface="Arial" pitchFamily="34" charset="0"/>
              </a:rPr>
              <a:t>спорідненості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dirty="0" err="1">
                <a:latin typeface="Arial" pitchFamily="34" charset="0"/>
                <a:cs typeface="Arial" pitchFamily="34" charset="0"/>
              </a:rPr>
              <a:t>електронів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dirty="0" err="1">
                <a:latin typeface="Arial" pitchFamily="34" charset="0"/>
                <a:cs typeface="Arial" pitchFamily="34" charset="0"/>
              </a:rPr>
              <a:t>атомів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 у</a:t>
            </a:r>
          </a:p>
          <a:p>
            <a:pPr algn="just">
              <a:lnSpc>
                <a:spcPct val="125000"/>
              </a:lnSpc>
            </a:pPr>
            <a:r>
              <a:rPr lang="ru-RU" sz="1600" dirty="0" err="1">
                <a:latin typeface="Arial" pitchFamily="34" charset="0"/>
                <a:cs typeface="Arial" pitchFamily="34" charset="0"/>
              </a:rPr>
              <a:t>молекулі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 . </a:t>
            </a:r>
            <a:r>
              <a:rPr lang="ru-RU" sz="1600" dirty="0" err="1">
                <a:latin typeface="Arial" pitchFamily="34" charset="0"/>
                <a:cs typeface="Arial" pitchFamily="34" charset="0"/>
              </a:rPr>
              <a:t>Загальна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dirty="0" err="1">
                <a:latin typeface="Arial" pitchFamily="34" charset="0"/>
                <a:cs typeface="Arial" pitchFamily="34" charset="0"/>
              </a:rPr>
              <a:t>оцінка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dirty="0" err="1">
                <a:latin typeface="Arial" pitchFamily="34" charset="0"/>
                <a:cs typeface="Arial" pitchFamily="34" charset="0"/>
              </a:rPr>
              <a:t>властивостей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dirty="0" err="1">
                <a:latin typeface="Arial" pitchFamily="34" charset="0"/>
                <a:cs typeface="Arial" pitchFamily="34" charset="0"/>
              </a:rPr>
              <a:t>хімічної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dirty="0" err="1">
                <a:latin typeface="Arial" pitchFamily="34" charset="0"/>
                <a:cs typeface="Arial" pitchFamily="34" charset="0"/>
              </a:rPr>
              <a:t>сполуки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dirty="0" err="1">
                <a:latin typeface="Arial" pitchFamily="34" charset="0"/>
                <a:cs typeface="Arial" pitchFamily="34" charset="0"/>
              </a:rPr>
              <a:t>розраховується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 як </a:t>
            </a:r>
            <a:r>
              <a:rPr lang="ru-RU" sz="1600" dirty="0" err="1">
                <a:latin typeface="Arial" pitchFamily="34" charset="0"/>
                <a:cs typeface="Arial" pitchFamily="34" charset="0"/>
              </a:rPr>
              <a:t>середнє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dirty="0" err="1">
                <a:latin typeface="Arial" pitchFamily="34" charset="0"/>
                <a:cs typeface="Arial" pitchFamily="34" charset="0"/>
              </a:rPr>
              <a:t>значення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dirty="0" err="1">
                <a:latin typeface="Arial" pitchFamily="34" charset="0"/>
                <a:cs typeface="Arial" pitchFamily="34" charset="0"/>
              </a:rPr>
              <a:t>функції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P 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та 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Q </a:t>
            </a:r>
            <a:r>
              <a:rPr lang="ru-RU" sz="1600" dirty="0" err="1">
                <a:latin typeface="Arial" pitchFamily="34" charset="0"/>
                <a:cs typeface="Arial" pitchFamily="34" charset="0"/>
              </a:rPr>
              <a:t>значень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dirty="0" err="1">
                <a:latin typeface="Arial" pitchFamily="34" charset="0"/>
                <a:cs typeface="Arial" pitchFamily="34" charset="0"/>
              </a:rPr>
              <a:t>атомів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dirty="0" err="1">
                <a:latin typeface="Arial" pitchFamily="34" charset="0"/>
                <a:cs typeface="Arial" pitchFamily="34" charset="0"/>
              </a:rPr>
              <a:t>молекули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 в </a:t>
            </a:r>
            <a:r>
              <a:rPr lang="ru-RU" sz="1600" dirty="0" err="1">
                <a:latin typeface="Arial" pitchFamily="34" charset="0"/>
                <a:cs typeface="Arial" pitchFamily="34" charset="0"/>
              </a:rPr>
              <a:t>просторі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dirty="0" err="1">
                <a:latin typeface="Arial" pitchFamily="34" charset="0"/>
                <a:cs typeface="Arial" pitchFamily="34" charset="0"/>
              </a:rPr>
              <a:t>дескрипторів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QNA.</a:t>
            </a:r>
          </a:p>
          <a:p>
            <a:pPr algn="just">
              <a:lnSpc>
                <a:spcPct val="125000"/>
              </a:lnSpc>
            </a:pPr>
            <a:r>
              <a:rPr lang="ru-RU" sz="1600" dirty="0">
                <a:latin typeface="Arial" pitchFamily="34" charset="0"/>
                <a:cs typeface="Arial" pitchFamily="34" charset="0"/>
              </a:rPr>
              <a:t>	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‒ </a:t>
            </a:r>
            <a:r>
              <a:rPr lang="en-US" sz="1600" b="1" dirty="0">
                <a:latin typeface="Arial" pitchFamily="34" charset="0"/>
                <a:cs typeface="Arial" pitchFamily="34" charset="0"/>
              </a:rPr>
              <a:t>Applicability Domain 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‒ </a:t>
            </a:r>
            <a:r>
              <a:rPr lang="ru-RU" sz="1600" dirty="0" err="1">
                <a:latin typeface="Arial" pitchFamily="34" charset="0"/>
                <a:cs typeface="Arial" pitchFamily="34" charset="0"/>
              </a:rPr>
              <a:t>сторінка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, </a:t>
            </a:r>
            <a:r>
              <a:rPr lang="ru-RU" sz="1600" dirty="0" err="1">
                <a:latin typeface="Arial" pitchFamily="34" charset="0"/>
                <a:cs typeface="Arial" pitchFamily="34" charset="0"/>
              </a:rPr>
              <a:t>що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dirty="0" err="1">
                <a:latin typeface="Arial" pitchFamily="34" charset="0"/>
                <a:cs typeface="Arial" pitchFamily="34" charset="0"/>
              </a:rPr>
              <a:t>містить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dirty="0" err="1">
                <a:latin typeface="Arial" pitchFamily="34" charset="0"/>
                <a:cs typeface="Arial" pitchFamily="34" charset="0"/>
              </a:rPr>
              <a:t>опис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dirty="0" err="1">
                <a:latin typeface="Arial" pitchFamily="34" charset="0"/>
                <a:cs typeface="Arial" pitchFamily="34" charset="0"/>
              </a:rPr>
              <a:t>параметрів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, </a:t>
            </a:r>
            <a:r>
              <a:rPr lang="ru-RU" sz="1600" dirty="0" err="1">
                <a:latin typeface="Arial" pitchFamily="34" charset="0"/>
                <a:cs typeface="Arial" pitchFamily="34" charset="0"/>
              </a:rPr>
              <a:t>пов'язаних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 з </a:t>
            </a:r>
            <a:r>
              <a:rPr lang="ru-RU" sz="1600" dirty="0" err="1">
                <a:latin typeface="Arial" pitchFamily="34" charset="0"/>
                <a:cs typeface="Arial" pitchFamily="34" charset="0"/>
              </a:rPr>
              <a:t>визначенням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dirty="0" err="1">
                <a:latin typeface="Arial" pitchFamily="34" charset="0"/>
                <a:cs typeface="Arial" pitchFamily="34" charset="0"/>
              </a:rPr>
              <a:t>реальності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 прогнозу для </a:t>
            </a:r>
            <a:r>
              <a:rPr lang="ru-RU" sz="1600" dirty="0" err="1">
                <a:latin typeface="Arial" pitchFamily="34" charset="0"/>
                <a:cs typeface="Arial" pitchFamily="34" charset="0"/>
              </a:rPr>
              <a:t>тестової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dirty="0" err="1">
                <a:latin typeface="Arial" pitchFamily="34" charset="0"/>
                <a:cs typeface="Arial" pitchFamily="34" charset="0"/>
              </a:rPr>
              <a:t>сполуки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.</a:t>
            </a:r>
          </a:p>
          <a:p>
            <a:pPr algn="just">
              <a:lnSpc>
                <a:spcPct val="125000"/>
              </a:lnSpc>
            </a:pPr>
            <a:r>
              <a:rPr lang="ru-RU" sz="1600" dirty="0">
                <a:latin typeface="Arial" pitchFamily="34" charset="0"/>
                <a:cs typeface="Arial" pitchFamily="34" charset="0"/>
              </a:rPr>
              <a:t>	‒ </a:t>
            </a:r>
            <a:r>
              <a:rPr lang="en-US" sz="1600" b="1" dirty="0">
                <a:latin typeface="Arial" pitchFamily="34" charset="0"/>
                <a:cs typeface="Arial" pitchFamily="34" charset="0"/>
              </a:rPr>
              <a:t>Consensus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- </a:t>
            </a:r>
            <a:r>
              <a:rPr lang="ru-RU" sz="1600" dirty="0" err="1">
                <a:latin typeface="Arial" pitchFamily="34" charset="0"/>
                <a:cs typeface="Arial" pitchFamily="34" charset="0"/>
              </a:rPr>
              <a:t>опис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 алгоритму </a:t>
            </a:r>
            <a:r>
              <a:rPr lang="ru-RU" sz="1600" dirty="0" err="1">
                <a:latin typeface="Arial" pitchFamily="34" charset="0"/>
                <a:cs typeface="Arial" pitchFamily="34" charset="0"/>
              </a:rPr>
              <a:t>проведення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dirty="0" err="1">
                <a:latin typeface="Arial" pitchFamily="34" charset="0"/>
                <a:cs typeface="Arial" pitchFamily="34" charset="0"/>
              </a:rPr>
              <a:t>розрахунків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.</a:t>
            </a:r>
          </a:p>
          <a:p>
            <a:pPr algn="just">
              <a:lnSpc>
                <a:spcPct val="125000"/>
              </a:lnSpc>
            </a:pPr>
            <a:r>
              <a:rPr lang="ru-RU" sz="1600" dirty="0">
                <a:latin typeface="Arial" pitchFamily="34" charset="0"/>
                <a:cs typeface="Arial" pitchFamily="34" charset="0"/>
              </a:rPr>
              <a:t>	‒</a:t>
            </a:r>
            <a:r>
              <a:rPr lang="ru-RU" sz="16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>
                <a:latin typeface="Arial" pitchFamily="34" charset="0"/>
                <a:cs typeface="Arial" pitchFamily="34" charset="0"/>
              </a:rPr>
              <a:t>References 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- </a:t>
            </a:r>
            <a:r>
              <a:rPr lang="ru-RU" sz="1600" dirty="0" err="1">
                <a:latin typeface="Arial" pitchFamily="34" charset="0"/>
                <a:cs typeface="Arial" pitchFamily="34" charset="0"/>
              </a:rPr>
              <a:t>посилання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 на </a:t>
            </a:r>
            <a:r>
              <a:rPr lang="ru-RU" sz="1600" dirty="0" err="1">
                <a:latin typeface="Arial" pitchFamily="34" charset="0"/>
                <a:cs typeface="Arial" pitchFamily="34" charset="0"/>
              </a:rPr>
              <a:t>літературні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dirty="0" err="1">
                <a:latin typeface="Arial" pitchFamily="34" charset="0"/>
                <a:cs typeface="Arial" pitchFamily="34" charset="0"/>
              </a:rPr>
              <a:t>джерела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 та </a:t>
            </a:r>
            <a:r>
              <a:rPr lang="ru-RU" sz="1600" dirty="0" err="1">
                <a:latin typeface="Arial" pitchFamily="34" charset="0"/>
                <a:cs typeface="Arial" pitchFamily="34" charset="0"/>
              </a:rPr>
              <a:t>бази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dirty="0" err="1">
                <a:latin typeface="Arial" pitchFamily="34" charset="0"/>
                <a:cs typeface="Arial" pitchFamily="34" charset="0"/>
              </a:rPr>
              <a:t>даних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4656295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46999"/>
            <a:ext cx="12192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>
                <a:latin typeface="TimesNewRoman"/>
              </a:rPr>
              <a:t>	</a:t>
            </a:r>
            <a:r>
              <a:rPr lang="ru-RU" b="1" dirty="0" err="1">
                <a:solidFill>
                  <a:srgbClr val="FF0000"/>
                </a:solidFill>
                <a:latin typeface="TimesNewRoman"/>
              </a:rPr>
              <a:t>Перехід</a:t>
            </a:r>
            <a:r>
              <a:rPr lang="ru-RU" b="1" dirty="0">
                <a:solidFill>
                  <a:srgbClr val="FF0000"/>
                </a:solidFill>
                <a:latin typeface="TimesNewRoman"/>
              </a:rPr>
              <a:t> до </a:t>
            </a:r>
            <a:r>
              <a:rPr lang="ru-RU" b="1" dirty="0" err="1">
                <a:solidFill>
                  <a:srgbClr val="FF0000"/>
                </a:solidFill>
                <a:latin typeface="TimesNewRoman"/>
              </a:rPr>
              <a:t>сторінки</a:t>
            </a:r>
            <a:r>
              <a:rPr lang="ru-RU" b="1" dirty="0">
                <a:solidFill>
                  <a:srgbClr val="FF0000"/>
                </a:solidFill>
                <a:latin typeface="TimesNewRoman"/>
              </a:rPr>
              <a:t> </a:t>
            </a:r>
            <a:r>
              <a:rPr lang="ru-RU" b="1" dirty="0" err="1">
                <a:solidFill>
                  <a:srgbClr val="FF0000"/>
                </a:solidFill>
                <a:latin typeface="TimesNewRoman"/>
              </a:rPr>
              <a:t>розрахунку</a:t>
            </a:r>
            <a:r>
              <a:rPr lang="ru-RU" b="1" dirty="0">
                <a:solidFill>
                  <a:srgbClr val="FF0000"/>
                </a:solidFill>
                <a:latin typeface="TimesNewRoman"/>
              </a:rPr>
              <a:t> </a:t>
            </a:r>
            <a:r>
              <a:rPr lang="ru-RU" b="1" dirty="0" err="1">
                <a:solidFill>
                  <a:srgbClr val="FF0000"/>
                </a:solidFill>
                <a:latin typeface="TimesNewRoman"/>
              </a:rPr>
              <a:t>токсичності</a:t>
            </a:r>
            <a:endParaRPr lang="ru-RU" b="1" dirty="0">
              <a:solidFill>
                <a:srgbClr val="FF0000"/>
              </a:solidFill>
              <a:latin typeface="TimesNewRoman"/>
            </a:endParaRPr>
          </a:p>
          <a:p>
            <a:r>
              <a:rPr lang="ru-RU" dirty="0">
                <a:latin typeface="TimesNewRoman"/>
              </a:rPr>
              <a:t>	Для переходу на </a:t>
            </a:r>
            <a:r>
              <a:rPr lang="ru-RU" dirty="0" err="1">
                <a:latin typeface="TimesNewRoman"/>
              </a:rPr>
              <a:t>сторінку</a:t>
            </a:r>
            <a:r>
              <a:rPr lang="ru-RU" dirty="0">
                <a:latin typeface="TimesNewRoman"/>
              </a:rPr>
              <a:t> </a:t>
            </a:r>
            <a:r>
              <a:rPr lang="ru-RU" dirty="0" err="1">
                <a:latin typeface="TimesNewRoman"/>
              </a:rPr>
              <a:t>розрахунку</a:t>
            </a:r>
            <a:r>
              <a:rPr lang="ru-RU" dirty="0">
                <a:latin typeface="TimesNewRoman"/>
              </a:rPr>
              <a:t> </a:t>
            </a:r>
            <a:r>
              <a:rPr lang="ru-RU" dirty="0" err="1">
                <a:latin typeface="TimesNewRoman"/>
              </a:rPr>
              <a:t>обираємо</a:t>
            </a:r>
            <a:r>
              <a:rPr lang="ru-RU" dirty="0">
                <a:latin typeface="TimesNewRoman"/>
              </a:rPr>
              <a:t> </a:t>
            </a:r>
            <a:r>
              <a:rPr lang="ru-RU" dirty="0" err="1">
                <a:latin typeface="TimesNewRoman"/>
              </a:rPr>
              <a:t>клавішу</a:t>
            </a:r>
            <a:r>
              <a:rPr lang="ru-RU" dirty="0">
                <a:latin typeface="TimesNewRoman"/>
              </a:rPr>
              <a:t> ≪</a:t>
            </a:r>
            <a:r>
              <a:rPr lang="ru-RU" b="1" dirty="0" err="1">
                <a:latin typeface="TimesNewRoman,Bold"/>
              </a:rPr>
              <a:t>Acute</a:t>
            </a:r>
            <a:r>
              <a:rPr lang="ru-RU" b="1" dirty="0">
                <a:latin typeface="TimesNewRoman,Bold"/>
              </a:rPr>
              <a:t> </a:t>
            </a:r>
            <a:r>
              <a:rPr lang="ru-RU" b="1" dirty="0" err="1">
                <a:latin typeface="TimesNewRoman,Bold"/>
              </a:rPr>
              <a:t>Rat</a:t>
            </a:r>
            <a:r>
              <a:rPr lang="ru-RU" b="1" dirty="0">
                <a:latin typeface="TimesNewRoman,Bold"/>
              </a:rPr>
              <a:t> </a:t>
            </a:r>
            <a:r>
              <a:rPr lang="en-US" b="1" dirty="0">
                <a:latin typeface="TimesNewRoman,Bold"/>
              </a:rPr>
              <a:t>Toxicity</a:t>
            </a:r>
            <a:r>
              <a:rPr lang="en-US" dirty="0">
                <a:latin typeface="TimesNewRoman"/>
              </a:rPr>
              <a:t>≫.</a:t>
            </a:r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4975" y="1418352"/>
            <a:ext cx="6677025" cy="543964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274" y="813242"/>
            <a:ext cx="8525814" cy="15445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4" name="Прямая со стрелкой 3"/>
          <p:cNvCxnSpPr/>
          <p:nvPr/>
        </p:nvCxnSpPr>
        <p:spPr>
          <a:xfrm flipH="1">
            <a:off x="3438659" y="693330"/>
            <a:ext cx="5164429" cy="892178"/>
          </a:xfrm>
          <a:prstGeom prst="straightConnector1">
            <a:avLst/>
          </a:prstGeom>
          <a:ln w="5715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053783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871</TotalTime>
  <Words>308</Words>
  <Application>Microsoft Office PowerPoint</Application>
  <PresentationFormat>Произвольный</PresentationFormat>
  <Paragraphs>50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13</vt:i4>
      </vt:variant>
    </vt:vector>
  </HeadingPairs>
  <TitlesOfParts>
    <vt:vector size="15" baseType="lpstr">
      <vt:lpstr>Office Theme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Андрей Чаленко</dc:creator>
  <cp:lastModifiedBy>234</cp:lastModifiedBy>
  <cp:revision>40</cp:revision>
  <cp:lastPrinted>2022-01-27T10:41:31Z</cp:lastPrinted>
  <dcterms:created xsi:type="dcterms:W3CDTF">2021-03-30T06:11:25Z</dcterms:created>
  <dcterms:modified xsi:type="dcterms:W3CDTF">2022-02-17T08:22:50Z</dcterms:modified>
</cp:coreProperties>
</file>