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4" r:id="rId7"/>
    <p:sldId id="261" r:id="rId8"/>
    <p:sldId id="266" r:id="rId9"/>
    <p:sldId id="267" r:id="rId10"/>
    <p:sldId id="268" r:id="rId11"/>
    <p:sldId id="269" r:id="rId12"/>
    <p:sldId id="270" r:id="rId13"/>
    <p:sldId id="271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91" autoAdjust="0"/>
    <p:restoredTop sz="94660"/>
  </p:normalViewPr>
  <p:slideViewPr>
    <p:cSldViewPr snapToGrid="0">
      <p:cViewPr varScale="1">
        <p:scale>
          <a:sx n="74" d="100"/>
          <a:sy n="74" d="100"/>
        </p:scale>
        <p:origin x="612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38BD7-3D3C-42E2-88F8-36D3F703CCF2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256BD-2535-4118-8E8E-7A7DC3F768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65913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38BD7-3D3C-42E2-88F8-36D3F703CCF2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256BD-2535-4118-8E8E-7A7DC3F768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0161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38BD7-3D3C-42E2-88F8-36D3F703CCF2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256BD-2535-4118-8E8E-7A7DC3F768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1030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38BD7-3D3C-42E2-88F8-36D3F703CCF2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256BD-2535-4118-8E8E-7A7DC3F768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27997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38BD7-3D3C-42E2-88F8-36D3F703CCF2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256BD-2535-4118-8E8E-7A7DC3F768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31377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38BD7-3D3C-42E2-88F8-36D3F703CCF2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256BD-2535-4118-8E8E-7A7DC3F768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4827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38BD7-3D3C-42E2-88F8-36D3F703CCF2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256BD-2535-4118-8E8E-7A7DC3F768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8342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38BD7-3D3C-42E2-88F8-36D3F703CCF2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256BD-2535-4118-8E8E-7A7DC3F768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3685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38BD7-3D3C-42E2-88F8-36D3F703CCF2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256BD-2535-4118-8E8E-7A7DC3F768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5965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38BD7-3D3C-42E2-88F8-36D3F703CCF2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256BD-2535-4118-8E8E-7A7DC3F768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1500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38BD7-3D3C-42E2-88F8-36D3F703CCF2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256BD-2535-4118-8E8E-7A7DC3F768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83207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038BD7-3D3C-42E2-88F8-36D3F703CCF2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0256BD-2535-4118-8E8E-7A7DC3F768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6059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1287887" y="206063"/>
            <a:ext cx="10904113" cy="61863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400" b="1" dirty="0" err="1">
                <a:solidFill>
                  <a:schemeClr val="accent2"/>
                </a:solidFill>
              </a:rPr>
              <a:t>Харк</a:t>
            </a:r>
            <a:r>
              <a:rPr lang="uk-UA" sz="2400" b="1" dirty="0">
                <a:solidFill>
                  <a:schemeClr val="accent2"/>
                </a:solidFill>
              </a:rPr>
              <a:t>і</a:t>
            </a:r>
            <a:r>
              <a:rPr lang="ru-RU" sz="2400" b="1" dirty="0" err="1">
                <a:solidFill>
                  <a:schemeClr val="accent2"/>
                </a:solidFill>
              </a:rPr>
              <a:t>вський</a:t>
            </a:r>
            <a:r>
              <a:rPr lang="ru-RU" sz="2400" b="1" dirty="0">
                <a:solidFill>
                  <a:schemeClr val="accent2"/>
                </a:solidFill>
              </a:rPr>
              <a:t> </a:t>
            </a:r>
            <a:r>
              <a:rPr lang="ru-RU" sz="2400" b="1" dirty="0" err="1">
                <a:solidFill>
                  <a:schemeClr val="accent2"/>
                </a:solidFill>
              </a:rPr>
              <a:t>національний</a:t>
            </a:r>
            <a:r>
              <a:rPr lang="ru-RU" sz="2400" b="1" dirty="0">
                <a:solidFill>
                  <a:schemeClr val="accent2"/>
                </a:solidFill>
              </a:rPr>
              <a:t> </a:t>
            </a:r>
            <a:r>
              <a:rPr lang="ru-RU" sz="2400" b="1" dirty="0" err="1">
                <a:solidFill>
                  <a:schemeClr val="accent2"/>
                </a:solidFill>
              </a:rPr>
              <a:t>медичний</a:t>
            </a:r>
            <a:r>
              <a:rPr lang="ru-RU" sz="2400" b="1" dirty="0">
                <a:solidFill>
                  <a:schemeClr val="accent2"/>
                </a:solidFill>
              </a:rPr>
              <a:t> </a:t>
            </a:r>
            <a:r>
              <a:rPr lang="ru-RU" sz="2400" b="1" dirty="0" err="1">
                <a:solidFill>
                  <a:schemeClr val="accent2"/>
                </a:solidFill>
              </a:rPr>
              <a:t>університет</a:t>
            </a:r>
            <a:r>
              <a:rPr lang="ru-RU" sz="2400" b="1" dirty="0">
                <a:solidFill>
                  <a:schemeClr val="accent2"/>
                </a:solidFill>
              </a:rPr>
              <a:t/>
            </a:r>
            <a:br>
              <a:rPr lang="ru-RU" sz="2400" b="1" dirty="0">
                <a:solidFill>
                  <a:schemeClr val="accent2"/>
                </a:solidFill>
              </a:rPr>
            </a:br>
            <a:r>
              <a:rPr lang="ru-RU" sz="2400" b="1" dirty="0">
                <a:solidFill>
                  <a:schemeClr val="accent2"/>
                </a:solidFill>
              </a:rPr>
              <a:t/>
            </a:r>
            <a:br>
              <a:rPr lang="ru-RU" sz="2400" b="1" dirty="0">
                <a:solidFill>
                  <a:schemeClr val="accent2"/>
                </a:solidFill>
              </a:rPr>
            </a:br>
            <a:r>
              <a:rPr lang="ru-RU" sz="2400" b="1" dirty="0">
                <a:solidFill>
                  <a:schemeClr val="accent2"/>
                </a:solidFill>
              </a:rPr>
              <a:t/>
            </a:r>
            <a:br>
              <a:rPr lang="ru-RU" sz="2400" b="1" dirty="0">
                <a:solidFill>
                  <a:schemeClr val="accent2"/>
                </a:solidFill>
              </a:rPr>
            </a:br>
            <a:r>
              <a:rPr lang="ru-RU" sz="2000" b="1" dirty="0">
                <a:solidFill>
                  <a:schemeClr val="accent2"/>
                </a:solidFill>
              </a:rPr>
              <a:t>Кафедра </a:t>
            </a:r>
            <a:r>
              <a:rPr lang="ru-RU" sz="2000" b="1" dirty="0" err="1">
                <a:solidFill>
                  <a:schemeClr val="accent2"/>
                </a:solidFill>
              </a:rPr>
              <a:t>медичної</a:t>
            </a:r>
            <a:r>
              <a:rPr lang="ru-RU" sz="2000" b="1" dirty="0">
                <a:solidFill>
                  <a:schemeClr val="accent2"/>
                </a:solidFill>
              </a:rPr>
              <a:t> та </a:t>
            </a:r>
            <a:r>
              <a:rPr lang="ru-RU" sz="2000" b="1" dirty="0" err="1">
                <a:solidFill>
                  <a:schemeClr val="accent2"/>
                </a:solidFill>
              </a:rPr>
              <a:t>біоорганічної</a:t>
            </a:r>
            <a:r>
              <a:rPr lang="ru-RU" sz="2000" b="1" dirty="0">
                <a:solidFill>
                  <a:schemeClr val="accent2"/>
                </a:solidFill>
              </a:rPr>
              <a:t> </a:t>
            </a:r>
            <a:r>
              <a:rPr lang="ru-RU" sz="2000" b="1" dirty="0" err="1">
                <a:solidFill>
                  <a:schemeClr val="accent2"/>
                </a:solidFill>
              </a:rPr>
              <a:t>хімії</a:t>
            </a:r>
            <a:r>
              <a:rPr lang="ru-RU" sz="2000" b="1" dirty="0">
                <a:solidFill>
                  <a:schemeClr val="accent2"/>
                </a:solidFill>
              </a:rPr>
              <a:t/>
            </a:r>
            <a:br>
              <a:rPr lang="ru-RU" sz="2000" b="1" dirty="0">
                <a:solidFill>
                  <a:schemeClr val="accent2"/>
                </a:solidFill>
              </a:rPr>
            </a:br>
            <a:r>
              <a:rPr lang="ru-RU" sz="2000" b="1" dirty="0">
                <a:solidFill>
                  <a:schemeClr val="accent2"/>
                </a:solidFill>
              </a:rPr>
              <a:t/>
            </a:r>
            <a:br>
              <a:rPr lang="ru-RU" sz="2000" b="1" dirty="0">
                <a:solidFill>
                  <a:schemeClr val="accent2"/>
                </a:solidFill>
              </a:rPr>
            </a:br>
            <a:r>
              <a:rPr lang="ru-RU" sz="2000" b="1" dirty="0">
                <a:solidFill>
                  <a:srgbClr val="006600"/>
                </a:solidFill>
              </a:rPr>
              <a:t/>
            </a:r>
            <a:br>
              <a:rPr lang="ru-RU" sz="2000" b="1" dirty="0">
                <a:solidFill>
                  <a:srgbClr val="006600"/>
                </a:solidFill>
              </a:rPr>
            </a:br>
            <a:r>
              <a:rPr lang="ru-RU" sz="2000" b="1" dirty="0">
                <a:solidFill>
                  <a:srgbClr val="006600"/>
                </a:solidFill>
              </a:rPr>
              <a:t/>
            </a:r>
            <a:br>
              <a:rPr lang="ru-RU" sz="2000" b="1" dirty="0">
                <a:solidFill>
                  <a:srgbClr val="006600"/>
                </a:solidFill>
              </a:rPr>
            </a:br>
            <a:endParaRPr lang="ru-RU" sz="2000" b="1" dirty="0">
              <a:solidFill>
                <a:srgbClr val="006600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ru-RU" sz="2000" b="1" dirty="0" err="1" smtClean="0">
                <a:solidFill>
                  <a:srgbClr val="006600"/>
                </a:solidFill>
              </a:rPr>
              <a:t>Лекція</a:t>
            </a:r>
            <a:r>
              <a:rPr lang="ru-RU" sz="2000" b="1" dirty="0" smtClean="0">
                <a:solidFill>
                  <a:srgbClr val="006600"/>
                </a:solidFill>
              </a:rPr>
              <a:t> </a:t>
            </a:r>
            <a:endParaRPr lang="ru-RU" sz="2000" b="1" dirty="0">
              <a:solidFill>
                <a:srgbClr val="006600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endParaRPr lang="ru-RU" sz="2000" b="1" dirty="0">
              <a:solidFill>
                <a:srgbClr val="006600"/>
              </a:solidFill>
            </a:endParaRPr>
          </a:p>
          <a:p>
            <a:pPr algn="ctr" eaLnBrk="1" hangingPunct="1"/>
            <a:r>
              <a:rPr lang="uk-UA" sz="2800" b="1" dirty="0" smtClean="0">
                <a:solidFill>
                  <a:srgbClr val="CC0000"/>
                </a:solidFill>
              </a:rPr>
              <a:t>БІОГЕННІ  </a:t>
            </a:r>
            <a:r>
              <a:rPr lang="en-US" sz="2800" b="1" dirty="0" smtClean="0">
                <a:solidFill>
                  <a:srgbClr val="CC0000"/>
                </a:solidFill>
              </a:rPr>
              <a:t>S</a:t>
            </a:r>
            <a:r>
              <a:rPr lang="uk-UA" sz="2800" b="1" dirty="0" smtClean="0">
                <a:solidFill>
                  <a:srgbClr val="CC0000"/>
                </a:solidFill>
              </a:rPr>
              <a:t>- та Р-ЕЛЕМЕНТИ</a:t>
            </a:r>
            <a:r>
              <a:rPr lang="uk-UA" sz="2800" b="1" dirty="0">
                <a:solidFill>
                  <a:srgbClr val="CC0000"/>
                </a:solidFill>
              </a:rPr>
              <a:t>.</a:t>
            </a:r>
            <a:r>
              <a:rPr lang="uk-UA" sz="2800" b="1" dirty="0" smtClean="0">
                <a:solidFill>
                  <a:srgbClr val="CC0000"/>
                </a:solidFill>
              </a:rPr>
              <a:t> БІОЛОГІЧНА РОЛЬ, ЗАСТОСУВАННЯ В МЕДИЦИНІ.</a:t>
            </a:r>
            <a:endParaRPr lang="uk-UA" sz="2800" b="1" dirty="0">
              <a:solidFill>
                <a:srgbClr val="CC0000"/>
              </a:solidFill>
            </a:endParaRPr>
          </a:p>
          <a:p>
            <a:pPr algn="just" eaLnBrk="1" hangingPunct="1"/>
            <a:endParaRPr lang="uk-UA" sz="2000" dirty="0">
              <a:solidFill>
                <a:srgbClr val="CC0000"/>
              </a:solidFill>
            </a:endParaRPr>
          </a:p>
          <a:p>
            <a:pPr algn="just" eaLnBrk="1" hangingPunct="1"/>
            <a:endParaRPr lang="uk-UA" sz="2000" dirty="0">
              <a:solidFill>
                <a:srgbClr val="CC0000"/>
              </a:solidFill>
            </a:endParaRPr>
          </a:p>
          <a:p>
            <a:pPr algn="r" eaLnBrk="1" hangingPunct="1"/>
            <a:endParaRPr lang="ru-RU" sz="2000" b="1" dirty="0">
              <a:solidFill>
                <a:srgbClr val="6600CC"/>
              </a:solidFill>
            </a:endParaRPr>
          </a:p>
          <a:p>
            <a:pPr algn="just" eaLnBrk="1" hangingPunct="1"/>
            <a:r>
              <a:rPr lang="uk-UA" sz="2000" b="1" dirty="0" smtClean="0">
                <a:solidFill>
                  <a:srgbClr val="6600CC"/>
                </a:solidFill>
              </a:rPr>
              <a:t>Лектор: доцент кафедри медичної та біоорганічної хімії Макаров В.О.</a:t>
            </a:r>
            <a:endParaRPr lang="uk-UA" sz="2000" b="1" dirty="0">
              <a:solidFill>
                <a:srgbClr val="6600CC"/>
              </a:solidFill>
            </a:endParaRPr>
          </a:p>
          <a:p>
            <a:pPr algn="ctr" eaLnBrk="1" hangingPunct="1"/>
            <a:endParaRPr lang="ru-RU" sz="2800" b="1" dirty="0">
              <a:solidFill>
                <a:srgbClr val="CC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45460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4577" y="357098"/>
            <a:ext cx="9052775" cy="884125"/>
          </a:xfrm>
        </p:spPr>
        <p:txBody>
          <a:bodyPr/>
          <a:lstStyle/>
          <a:p>
            <a:r>
              <a:rPr lang="uk-UA" b="1" dirty="0" smtClean="0"/>
              <a:t>Натрій</a:t>
            </a:r>
            <a:r>
              <a:rPr lang="uk-UA" dirty="0" smtClean="0"/>
              <a:t> – </a:t>
            </a:r>
            <a:r>
              <a:rPr lang="uk-UA" dirty="0" err="1" smtClean="0"/>
              <a:t>макроелемент</a:t>
            </a:r>
            <a:r>
              <a:rPr lang="uk-UA" dirty="0" smtClean="0"/>
              <a:t> (0,25%).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651" y="2506662"/>
            <a:ext cx="10515600" cy="4351338"/>
          </a:xfrm>
        </p:spPr>
        <p:txBody>
          <a:bodyPr/>
          <a:lstStyle/>
          <a:p>
            <a:r>
              <a:rPr lang="uk-UA" dirty="0" smtClean="0"/>
              <a:t>Основний </a:t>
            </a:r>
            <a:r>
              <a:rPr lang="uk-UA" dirty="0"/>
              <a:t>позаклітинний іон. </a:t>
            </a:r>
            <a:endParaRPr lang="ru-RU" dirty="0"/>
          </a:p>
          <a:p>
            <a:r>
              <a:rPr lang="uk-UA" dirty="0"/>
              <a:t>Біогенна роль: </a:t>
            </a:r>
            <a:endParaRPr lang="uk-UA" dirty="0" smtClean="0"/>
          </a:p>
          <a:p>
            <a:pPr marL="0" indent="0">
              <a:buNone/>
            </a:pPr>
            <a:r>
              <a:rPr lang="uk-UA" dirty="0" smtClean="0"/>
              <a:t>1</a:t>
            </a:r>
            <a:r>
              <a:rPr lang="uk-UA" dirty="0"/>
              <a:t>) забезпечує осмотичний тиск; </a:t>
            </a:r>
            <a:endParaRPr lang="uk-UA" dirty="0" smtClean="0"/>
          </a:p>
          <a:p>
            <a:pPr marL="0" indent="0">
              <a:buNone/>
            </a:pPr>
            <a:r>
              <a:rPr lang="uk-UA" dirty="0" smtClean="0"/>
              <a:t>2</a:t>
            </a:r>
            <a:r>
              <a:rPr lang="uk-UA" dirty="0"/>
              <a:t>) підтримує кислотно-основний стан організму; </a:t>
            </a:r>
            <a:endParaRPr lang="uk-UA" dirty="0" smtClean="0"/>
          </a:p>
          <a:p>
            <a:pPr marL="0" indent="0">
              <a:buNone/>
            </a:pPr>
            <a:r>
              <a:rPr lang="uk-UA" dirty="0" smtClean="0"/>
              <a:t>3</a:t>
            </a:r>
            <a:r>
              <a:rPr lang="uk-UA" dirty="0"/>
              <a:t>) бере участь у нервово-м'язовій передачі (виникнення </a:t>
            </a:r>
            <a:r>
              <a:rPr lang="uk-UA" dirty="0" err="1"/>
              <a:t>біопотенціалів</a:t>
            </a:r>
            <a:r>
              <a:rPr lang="uk-UA" dirty="0"/>
              <a:t>); </a:t>
            </a:r>
            <a:endParaRPr lang="uk-UA" dirty="0" smtClean="0"/>
          </a:p>
          <a:p>
            <a:pPr marL="0" indent="0">
              <a:buNone/>
            </a:pPr>
            <a:r>
              <a:rPr lang="uk-UA" dirty="0" smtClean="0"/>
              <a:t>4</a:t>
            </a:r>
            <a:r>
              <a:rPr lang="uk-UA" dirty="0"/>
              <a:t>) бере участь у водно-сольовому обміні; </a:t>
            </a:r>
            <a:endParaRPr lang="uk-UA" dirty="0" smtClean="0"/>
          </a:p>
          <a:p>
            <a:pPr marL="0" indent="0">
              <a:buNone/>
            </a:pPr>
            <a:r>
              <a:rPr lang="uk-UA" dirty="0" smtClean="0"/>
              <a:t>5</a:t>
            </a:r>
            <a:r>
              <a:rPr lang="uk-UA" dirty="0"/>
              <a:t>) впливає на роботу ферментів. </a:t>
            </a:r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08823"/>
            <a:ext cx="2615485" cy="261548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-55541" t="-37183" r="55541" b="37183"/>
          <a:stretch/>
        </p:blipFill>
        <p:spPr>
          <a:xfrm>
            <a:off x="6000750" y="2286000"/>
            <a:ext cx="619125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404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98819" y="326490"/>
            <a:ext cx="7455794" cy="587912"/>
          </a:xfrm>
        </p:spPr>
        <p:txBody>
          <a:bodyPr>
            <a:normAutofit fontScale="90000"/>
          </a:bodyPr>
          <a:lstStyle/>
          <a:p>
            <a:r>
              <a:rPr lang="uk-UA" b="1" dirty="0" smtClean="0"/>
              <a:t>Калій</a:t>
            </a:r>
            <a:r>
              <a:rPr lang="uk-UA" dirty="0" smtClean="0"/>
              <a:t> − </a:t>
            </a:r>
            <a:r>
              <a:rPr lang="uk-UA" dirty="0" err="1" smtClean="0"/>
              <a:t>макроелемент</a:t>
            </a:r>
            <a:r>
              <a:rPr lang="uk-UA" dirty="0" smtClean="0"/>
              <a:t> (0,22%).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902898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uk-UA" dirty="0" smtClean="0"/>
              <a:t>Основний </a:t>
            </a:r>
            <a:r>
              <a:rPr lang="uk-UA" dirty="0"/>
              <a:t>внутрішньоклітинний іон. </a:t>
            </a:r>
            <a:endParaRPr lang="ru-RU" dirty="0"/>
          </a:p>
          <a:p>
            <a:r>
              <a:rPr lang="uk-UA" dirty="0"/>
              <a:t>Біогенна </a:t>
            </a:r>
            <a:r>
              <a:rPr lang="uk-UA" dirty="0" smtClean="0"/>
              <a:t>роль:</a:t>
            </a:r>
          </a:p>
          <a:p>
            <a:pPr marL="514350" indent="-514350">
              <a:buAutoNum type="arabicParenR"/>
            </a:pPr>
            <a:r>
              <a:rPr lang="uk-UA" dirty="0" smtClean="0"/>
              <a:t>забезпечує </a:t>
            </a:r>
            <a:r>
              <a:rPr lang="uk-UA" dirty="0"/>
              <a:t>осмотичний тиск; </a:t>
            </a:r>
            <a:endParaRPr lang="uk-UA" dirty="0" smtClean="0"/>
          </a:p>
          <a:p>
            <a:pPr marL="514350" indent="-514350">
              <a:buAutoNum type="arabicParenR"/>
            </a:pPr>
            <a:r>
              <a:rPr lang="uk-UA" dirty="0" smtClean="0"/>
              <a:t> </a:t>
            </a:r>
            <a:r>
              <a:rPr lang="uk-UA" dirty="0"/>
              <a:t>забезпечує виникнення </a:t>
            </a:r>
            <a:r>
              <a:rPr lang="uk-UA" dirty="0" err="1" smtClean="0"/>
              <a:t>біопотенціалів</a:t>
            </a:r>
            <a:r>
              <a:rPr lang="uk-UA" dirty="0" smtClean="0"/>
              <a:t>, що </a:t>
            </a:r>
            <a:r>
              <a:rPr lang="uk-UA" dirty="0"/>
              <a:t>пов'язане із процесом нервової й м'язової збудливості й провідності; </a:t>
            </a:r>
            <a:endParaRPr lang="uk-UA" dirty="0" smtClean="0"/>
          </a:p>
          <a:p>
            <a:pPr marL="514350" indent="-514350">
              <a:buAutoNum type="arabicParenR"/>
            </a:pPr>
            <a:r>
              <a:rPr lang="uk-UA" dirty="0"/>
              <a:t> підтримує кислотно-основний стан</a:t>
            </a:r>
            <a:r>
              <a:rPr lang="uk-UA" dirty="0" smtClean="0"/>
              <a:t>;</a:t>
            </a:r>
          </a:p>
          <a:p>
            <a:pPr marL="514350" indent="-514350">
              <a:buAutoNum type="arabicParenR"/>
            </a:pPr>
            <a:r>
              <a:rPr lang="uk-UA" dirty="0"/>
              <a:t> бере участь у водно-сольовому обміні; </a:t>
            </a:r>
            <a:endParaRPr lang="uk-UA" dirty="0" smtClean="0"/>
          </a:p>
          <a:p>
            <a:pPr marL="514350" indent="-514350">
              <a:buAutoNum type="arabicParenR"/>
            </a:pPr>
            <a:r>
              <a:rPr lang="uk-UA" dirty="0"/>
              <a:t> бере участь у синтезі білків, вуглеводів; </a:t>
            </a:r>
            <a:endParaRPr lang="uk-UA" dirty="0" smtClean="0"/>
          </a:p>
          <a:p>
            <a:pPr marL="514350" indent="-514350">
              <a:buAutoNum type="arabicParenR"/>
            </a:pPr>
            <a:r>
              <a:rPr lang="uk-UA" dirty="0" smtClean="0"/>
              <a:t>впливає </a:t>
            </a:r>
            <a:r>
              <a:rPr lang="uk-UA" dirty="0"/>
              <a:t>на активність ферментів. </a:t>
            </a:r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8098"/>
            <a:ext cx="1905000" cy="1905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44288" y="4262907"/>
            <a:ext cx="4200945" cy="2410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3980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34862" y="365126"/>
            <a:ext cx="7928020" cy="858368"/>
          </a:xfrm>
        </p:spPr>
        <p:txBody>
          <a:bodyPr/>
          <a:lstStyle/>
          <a:p>
            <a:r>
              <a:rPr lang="uk-UA" b="1" dirty="0" smtClean="0"/>
              <a:t>Кальцій</a:t>
            </a:r>
            <a:r>
              <a:rPr lang="uk-UA" dirty="0" smtClean="0"/>
              <a:t> − </a:t>
            </a:r>
            <a:r>
              <a:rPr lang="uk-UA" dirty="0" err="1" smtClean="0"/>
              <a:t>макроелемент</a:t>
            </a:r>
            <a:r>
              <a:rPr lang="uk-UA" dirty="0" smtClean="0"/>
              <a:t> (1,4%).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97449" y="2031687"/>
            <a:ext cx="8844834" cy="4351338"/>
          </a:xfrm>
        </p:spPr>
        <p:txBody>
          <a:bodyPr>
            <a:normAutofit fontScale="77500" lnSpcReduction="20000"/>
          </a:bodyPr>
          <a:lstStyle/>
          <a:p>
            <a:r>
              <a:rPr lang="uk-UA" dirty="0" smtClean="0"/>
              <a:t>Добова </a:t>
            </a:r>
            <a:r>
              <a:rPr lang="uk-UA" dirty="0"/>
              <a:t>потреба 0,8-0,9 г. </a:t>
            </a:r>
            <a:endParaRPr lang="ru-RU" dirty="0"/>
          </a:p>
          <a:p>
            <a:r>
              <a:rPr lang="uk-UA" dirty="0"/>
              <a:t>Кальцій − основний компонент кісткової й зубної </a:t>
            </a:r>
            <a:r>
              <a:rPr lang="uk-UA" dirty="0" smtClean="0"/>
              <a:t>тканини у вигляді</a:t>
            </a:r>
            <a:r>
              <a:rPr lang="ru-RU" dirty="0" smtClean="0"/>
              <a:t> </a:t>
            </a:r>
            <a:r>
              <a:rPr lang="uk-UA" dirty="0" err="1" smtClean="0"/>
              <a:t>гідроксиапатиту</a:t>
            </a:r>
            <a:r>
              <a:rPr lang="uk-UA" dirty="0" smtClean="0"/>
              <a:t> </a:t>
            </a:r>
            <a:r>
              <a:rPr lang="uk-UA" dirty="0"/>
              <a:t>Са</a:t>
            </a:r>
            <a:r>
              <a:rPr lang="uk-UA" baseline="-25000" dirty="0"/>
              <a:t>5</a:t>
            </a:r>
            <a:r>
              <a:rPr lang="uk-UA" dirty="0"/>
              <a:t>(РО</a:t>
            </a:r>
            <a:r>
              <a:rPr lang="uk-UA" baseline="-25000" dirty="0"/>
              <a:t>4</a:t>
            </a:r>
            <a:r>
              <a:rPr lang="uk-UA" dirty="0"/>
              <a:t>)</a:t>
            </a:r>
            <a:r>
              <a:rPr lang="uk-UA" baseline="-25000" dirty="0"/>
              <a:t>3</a:t>
            </a:r>
            <a:r>
              <a:rPr lang="uk-UA" dirty="0"/>
              <a:t>ОН і Са</a:t>
            </a:r>
            <a:r>
              <a:rPr lang="uk-UA" baseline="-25000" dirty="0"/>
              <a:t>5</a:t>
            </a:r>
            <a:r>
              <a:rPr lang="uk-UA" dirty="0"/>
              <a:t>(РО</a:t>
            </a:r>
            <a:r>
              <a:rPr lang="uk-UA" baseline="-25000" dirty="0"/>
              <a:t>4</a:t>
            </a:r>
            <a:r>
              <a:rPr lang="uk-UA" dirty="0"/>
              <a:t>)</a:t>
            </a:r>
            <a:r>
              <a:rPr lang="uk-UA" baseline="-25000" dirty="0"/>
              <a:t>3</a:t>
            </a:r>
            <a:r>
              <a:rPr lang="uk-UA" dirty="0"/>
              <a:t>F – </a:t>
            </a:r>
            <a:r>
              <a:rPr lang="uk-UA" dirty="0" err="1"/>
              <a:t>фторапатиту</a:t>
            </a:r>
            <a:r>
              <a:rPr lang="uk-UA" dirty="0"/>
              <a:t>.</a:t>
            </a:r>
            <a:endParaRPr lang="ru-RU" dirty="0"/>
          </a:p>
          <a:p>
            <a:r>
              <a:rPr lang="uk-UA" dirty="0" smtClean="0"/>
              <a:t>Біогенна роль кальцію:</a:t>
            </a:r>
          </a:p>
          <a:p>
            <a:pPr marL="0" indent="0">
              <a:buNone/>
            </a:pPr>
            <a:r>
              <a:rPr lang="uk-UA" dirty="0" smtClean="0"/>
              <a:t> </a:t>
            </a:r>
            <a:r>
              <a:rPr lang="uk-UA" dirty="0"/>
              <a:t>1) у передачі нервових імпульсів (кальцій знижує збудливість кліток ЦНС), зменшення його концентрації приводить до збільшення збудливості (тетанія); </a:t>
            </a:r>
            <a:endParaRPr lang="uk-UA" dirty="0" smtClean="0"/>
          </a:p>
          <a:p>
            <a:pPr marL="0" indent="0">
              <a:buNone/>
            </a:pPr>
            <a:r>
              <a:rPr lang="uk-UA" dirty="0" smtClean="0"/>
              <a:t>2</a:t>
            </a:r>
            <a:r>
              <a:rPr lang="uk-UA" dirty="0"/>
              <a:t>) регулює роботу серця; </a:t>
            </a:r>
            <a:endParaRPr lang="uk-UA" dirty="0" smtClean="0"/>
          </a:p>
          <a:p>
            <a:pPr marL="0" indent="0">
              <a:buNone/>
            </a:pPr>
            <a:r>
              <a:rPr lang="uk-UA" dirty="0" smtClean="0"/>
              <a:t>3</a:t>
            </a:r>
            <a:r>
              <a:rPr lang="uk-UA" dirty="0"/>
              <a:t>) бере участь у згортанні крові; </a:t>
            </a:r>
            <a:endParaRPr lang="uk-UA" dirty="0" smtClean="0"/>
          </a:p>
          <a:p>
            <a:pPr marL="0" indent="0">
              <a:buNone/>
            </a:pPr>
            <a:r>
              <a:rPr lang="uk-UA" dirty="0" smtClean="0"/>
              <a:t>4</a:t>
            </a:r>
            <a:r>
              <a:rPr lang="uk-UA" dirty="0"/>
              <a:t>) входить до складу ферментів (</a:t>
            </a:r>
            <a:r>
              <a:rPr lang="uk-UA" dirty="0" err="1"/>
              <a:t>лецитінази</a:t>
            </a:r>
            <a:r>
              <a:rPr lang="uk-UA" dirty="0"/>
              <a:t>) і впливає на їхню активність; 5) впливає на кислотно-основний стан організму; </a:t>
            </a:r>
            <a:endParaRPr lang="uk-UA" dirty="0" smtClean="0"/>
          </a:p>
          <a:p>
            <a:pPr marL="0" indent="0">
              <a:buNone/>
            </a:pPr>
            <a:r>
              <a:rPr lang="uk-UA" dirty="0" smtClean="0"/>
              <a:t>6</a:t>
            </a:r>
            <a:r>
              <a:rPr lang="uk-UA" dirty="0"/>
              <a:t>) проявляє протизапальну й десенсибілізуючу дію. </a:t>
            </a:r>
            <a:endParaRPr lang="uk-UA" dirty="0" smtClean="0"/>
          </a:p>
          <a:p>
            <a:pPr marL="0" indent="0">
              <a:buNone/>
            </a:pPr>
            <a:r>
              <a:rPr lang="uk-UA" dirty="0" smtClean="0"/>
              <a:t>Іони </a:t>
            </a:r>
            <a:r>
              <a:rPr lang="uk-UA" dirty="0"/>
              <a:t>кальцію – біологічні антагоністи іонів натрію, калію, магнію.</a:t>
            </a:r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23494"/>
            <a:ext cx="285750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80213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9162" y="365126"/>
            <a:ext cx="7893676" cy="832610"/>
          </a:xfrm>
        </p:spPr>
        <p:txBody>
          <a:bodyPr/>
          <a:lstStyle/>
          <a:p>
            <a:r>
              <a:rPr lang="uk-UA" b="1" dirty="0" smtClean="0"/>
              <a:t>Магній</a:t>
            </a:r>
            <a:r>
              <a:rPr lang="uk-UA" dirty="0" smtClean="0"/>
              <a:t> – </a:t>
            </a:r>
            <a:r>
              <a:rPr lang="uk-UA" dirty="0" err="1" smtClean="0"/>
              <a:t>макроелемент</a:t>
            </a:r>
            <a:r>
              <a:rPr lang="uk-UA" dirty="0" smtClean="0"/>
              <a:t> (0,04%).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728935"/>
            <a:ext cx="7650051" cy="4530197"/>
          </a:xfrm>
        </p:spPr>
        <p:txBody>
          <a:bodyPr>
            <a:normAutofit fontScale="92500" lnSpcReduction="10000"/>
          </a:bodyPr>
          <a:lstStyle/>
          <a:p>
            <a:r>
              <a:rPr lang="uk-UA" dirty="0" smtClean="0"/>
              <a:t>Добова </a:t>
            </a:r>
            <a:r>
              <a:rPr lang="uk-UA" dirty="0"/>
              <a:t>потреба організму у магнії – 10 мг на 1 кг маси тіла людини.</a:t>
            </a:r>
            <a:endParaRPr lang="ru-RU" dirty="0"/>
          </a:p>
          <a:p>
            <a:r>
              <a:rPr lang="uk-UA" dirty="0"/>
              <a:t>Біогенна роль: </a:t>
            </a:r>
            <a:endParaRPr lang="uk-UA" dirty="0" smtClean="0"/>
          </a:p>
          <a:p>
            <a:pPr marL="0" indent="0">
              <a:buNone/>
            </a:pPr>
            <a:r>
              <a:rPr lang="uk-UA" dirty="0" smtClean="0"/>
              <a:t>1</a:t>
            </a:r>
            <a:r>
              <a:rPr lang="uk-UA" dirty="0"/>
              <a:t>) залежно від концентрації  блокує або забезпечує нервово-м'язову передачу; </a:t>
            </a:r>
            <a:endParaRPr lang="uk-UA" dirty="0" smtClean="0"/>
          </a:p>
          <a:p>
            <a:pPr marL="0" indent="0">
              <a:buNone/>
            </a:pPr>
            <a:r>
              <a:rPr lang="uk-UA" dirty="0" smtClean="0"/>
              <a:t>2</a:t>
            </a:r>
            <a:r>
              <a:rPr lang="uk-UA" dirty="0"/>
              <a:t>) гнітить центр подиху</a:t>
            </a:r>
            <a:r>
              <a:rPr lang="uk-UA" dirty="0" smtClean="0"/>
              <a:t>;</a:t>
            </a:r>
          </a:p>
          <a:p>
            <a:pPr marL="0" indent="0">
              <a:buNone/>
            </a:pPr>
            <a:r>
              <a:rPr lang="uk-UA" dirty="0" smtClean="0"/>
              <a:t>3</a:t>
            </a:r>
            <a:r>
              <a:rPr lang="uk-UA" dirty="0"/>
              <a:t>) гнітить судинно-</a:t>
            </a:r>
            <a:r>
              <a:rPr lang="uk-UA" dirty="0" err="1"/>
              <a:t>рухальний</a:t>
            </a:r>
            <a:r>
              <a:rPr lang="uk-UA" dirty="0"/>
              <a:t> центр, внаслідок чого знижує артеріальний тиск; </a:t>
            </a:r>
            <a:endParaRPr lang="uk-UA" dirty="0" smtClean="0"/>
          </a:p>
          <a:p>
            <a:pPr marL="0" indent="0">
              <a:buNone/>
            </a:pPr>
            <a:r>
              <a:rPr lang="uk-UA" dirty="0" smtClean="0"/>
              <a:t>4</a:t>
            </a:r>
            <a:r>
              <a:rPr lang="uk-UA" dirty="0"/>
              <a:t>) компонент і активатор деяких ферментів; </a:t>
            </a:r>
            <a:endParaRPr lang="uk-UA" dirty="0" smtClean="0"/>
          </a:p>
          <a:p>
            <a:pPr marL="0" indent="0">
              <a:buNone/>
            </a:pPr>
            <a:r>
              <a:rPr lang="uk-UA" dirty="0" smtClean="0"/>
              <a:t>5</a:t>
            </a:r>
            <a:r>
              <a:rPr lang="uk-UA" dirty="0"/>
              <a:t>) стимулює перистальтику кишечника й жовчовиділення.</a:t>
            </a:r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40204" t="13747" r="24641" b="17295"/>
          <a:stretch/>
        </p:blipFill>
        <p:spPr>
          <a:xfrm>
            <a:off x="0" y="17828"/>
            <a:ext cx="1635617" cy="171110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2836" y="3037481"/>
            <a:ext cx="4581525" cy="3752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65384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74583" y="326489"/>
            <a:ext cx="4158803" cy="665185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План лекції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3335" y="991674"/>
            <a:ext cx="11732654" cy="5756856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uk-UA" dirty="0" smtClean="0"/>
              <a:t>Хімічні елементи у живій природі і завдання хімії біогенних елементів.</a:t>
            </a:r>
          </a:p>
          <a:p>
            <a:pPr marL="514350" indent="-514350">
              <a:buFont typeface="+mj-lt"/>
              <a:buAutoNum type="arabicPeriod"/>
            </a:pPr>
            <a:r>
              <a:rPr lang="uk-UA" dirty="0" smtClean="0"/>
              <a:t>Вчення </a:t>
            </a:r>
            <a:r>
              <a:rPr lang="uk-UA" dirty="0" err="1" smtClean="0"/>
              <a:t>Вернадсткого</a:t>
            </a:r>
            <a:r>
              <a:rPr lang="uk-UA" dirty="0" smtClean="0"/>
              <a:t> В.І. та його послідовників про біосферу, ноосферу та роль живої речовини.</a:t>
            </a:r>
          </a:p>
          <a:p>
            <a:pPr marL="514350" indent="-514350">
              <a:buFont typeface="+mj-lt"/>
              <a:buAutoNum type="arabicPeriod"/>
            </a:pPr>
            <a:r>
              <a:rPr lang="uk-UA" dirty="0" smtClean="0"/>
              <a:t>Навколишнє середовище і вміст елементів в організмі людини.</a:t>
            </a:r>
          </a:p>
          <a:p>
            <a:pPr marL="514350" indent="-514350">
              <a:buFont typeface="+mj-lt"/>
              <a:buAutoNum type="arabicPeriod"/>
            </a:pPr>
            <a:r>
              <a:rPr lang="uk-UA" dirty="0" smtClean="0"/>
              <a:t>Класифікація біогенних елементів за різними ознаками.</a:t>
            </a:r>
          </a:p>
          <a:p>
            <a:pPr marL="514350" indent="-514350">
              <a:buFont typeface="+mj-lt"/>
              <a:buAutoNum type="arabicPeriod"/>
            </a:pPr>
            <a:r>
              <a:rPr lang="uk-UA" dirty="0" smtClean="0"/>
              <a:t>Синергізм і </a:t>
            </a:r>
            <a:r>
              <a:rPr lang="uk-UA" dirty="0" err="1" smtClean="0"/>
              <a:t>антогонізм</a:t>
            </a:r>
            <a:r>
              <a:rPr lang="uk-UA" dirty="0" smtClean="0"/>
              <a:t> в дії біогенних елементів на організм.</a:t>
            </a:r>
          </a:p>
          <a:p>
            <a:pPr marL="514350" indent="-514350">
              <a:buFont typeface="+mj-lt"/>
              <a:buAutoNum type="arabicPeriod"/>
            </a:pPr>
            <a:r>
              <a:rPr lang="uk-UA" dirty="0" smtClean="0"/>
              <a:t>Загальна характеристика і властивості атомів та сполук </a:t>
            </a:r>
            <a:r>
              <a:rPr lang="en-US" dirty="0" smtClean="0"/>
              <a:t>s</a:t>
            </a:r>
            <a:r>
              <a:rPr lang="uk-UA" dirty="0" smtClean="0"/>
              <a:t>-елементів.</a:t>
            </a:r>
          </a:p>
          <a:p>
            <a:pPr marL="514350" indent="-514350">
              <a:buFont typeface="+mj-lt"/>
              <a:buAutoNum type="arabicPeriod"/>
            </a:pPr>
            <a:r>
              <a:rPr lang="uk-UA" dirty="0" smtClean="0"/>
              <a:t>Біологічна роль </a:t>
            </a:r>
            <a:r>
              <a:rPr lang="en-US" dirty="0" smtClean="0"/>
              <a:t>s</a:t>
            </a:r>
            <a:r>
              <a:rPr lang="uk-UA" dirty="0" smtClean="0"/>
              <a:t>-елементів. Застосування у медицині.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27939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8033" y="305918"/>
            <a:ext cx="10515600" cy="1741823"/>
          </a:xfrm>
        </p:spPr>
        <p:txBody>
          <a:bodyPr/>
          <a:lstStyle/>
          <a:p>
            <a:r>
              <a:rPr lang="uk-UA" dirty="0"/>
              <a:t>Елементи, необхідні для побудови й життєдіяльності клітин і організмів, називають біогенними. В організмі людини знайдені 82 елемента із 91-го, які зустрічаються у природі, біогенна функція встановлена для 62-х.</a:t>
            </a:r>
            <a:endParaRPr lang="ru-RU" dirty="0"/>
          </a:p>
          <a:p>
            <a:endParaRPr lang="ru-RU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737900" y="1650776"/>
            <a:ext cx="4198937" cy="496728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28033" y="2934091"/>
            <a:ext cx="685732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Засновник вчення про біогенні елементи.</a:t>
            </a:r>
          </a:p>
          <a:p>
            <a:pPr algn="ctr"/>
            <a:r>
              <a:rPr lang="uk-U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Володимир Іванович Вернадський </a:t>
            </a:r>
            <a:r>
              <a:rPr lang="ru-RU" sz="2400" kern="1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(1863-1945)</a:t>
            </a:r>
          </a:p>
          <a:p>
            <a:pPr algn="ctr"/>
            <a:r>
              <a:rPr lang="uk-UA" sz="2400" dirty="0" smtClean="0"/>
              <a:t>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665469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689011" y="523764"/>
            <a:ext cx="8510588" cy="15113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dirty="0" err="1" smtClean="0"/>
              <a:t>Сімейства</a:t>
            </a:r>
            <a:r>
              <a:rPr lang="ru-RU" sz="4000" dirty="0" smtClean="0"/>
              <a:t> </a:t>
            </a:r>
            <a:r>
              <a:rPr lang="ru-RU" sz="4000" dirty="0" err="1" smtClean="0"/>
              <a:t>хімічних</a:t>
            </a:r>
            <a:r>
              <a:rPr lang="ru-RU" sz="4000" dirty="0" smtClean="0"/>
              <a:t> </a:t>
            </a:r>
            <a:r>
              <a:rPr lang="ru-RU" sz="4000" dirty="0" err="1" smtClean="0"/>
              <a:t>елементів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2400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Разташування</a:t>
            </a:r>
            <a:r>
              <a:rPr lang="ru-RU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sz="2400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сімейств</a:t>
            </a:r>
            <a:r>
              <a:rPr lang="ru-RU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sz="2400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хімічних</a:t>
            </a:r>
            <a:r>
              <a:rPr lang="ru-RU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sz="2400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елементів</a:t>
            </a:r>
            <a:r>
              <a:rPr lang="ru-RU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в </a:t>
            </a:r>
            <a:r>
              <a:rPr lang="ru-RU" sz="2400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періодичній</a:t>
            </a:r>
            <a:r>
              <a:rPr lang="ru-RU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sz="2400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системі</a:t>
            </a:r>
            <a:r>
              <a:rPr lang="ru-RU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Д.І. </a:t>
            </a:r>
            <a:r>
              <a:rPr lang="ru-RU" sz="2400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Менделєєва</a:t>
            </a:r>
            <a:r>
              <a:rPr lang="ru-RU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:</a:t>
            </a:r>
            <a:br>
              <a:rPr lang="ru-RU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endParaRPr lang="ru-RU" sz="24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5" name="Oval 4"/>
          <p:cNvSpPr>
            <a:spLocks noChangeArrowheads="1"/>
          </p:cNvSpPr>
          <p:nvPr/>
        </p:nvSpPr>
        <p:spPr bwMode="auto">
          <a:xfrm>
            <a:off x="1689011" y="2539889"/>
            <a:ext cx="2736850" cy="1512887"/>
          </a:xfrm>
          <a:prstGeom prst="ellipse">
            <a:avLst/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6000"/>
              <a:t>s-</a:t>
            </a:r>
            <a:endParaRPr lang="ru-RU" sz="6000"/>
          </a:p>
        </p:txBody>
      </p:sp>
      <p:sp>
        <p:nvSpPr>
          <p:cNvPr id="6" name="Oval 7"/>
          <p:cNvSpPr>
            <a:spLocks noChangeArrowheads="1"/>
          </p:cNvSpPr>
          <p:nvPr/>
        </p:nvSpPr>
        <p:spPr bwMode="auto">
          <a:xfrm>
            <a:off x="7016661" y="2468451"/>
            <a:ext cx="2736850" cy="1512888"/>
          </a:xfrm>
          <a:prstGeom prst="ellipse">
            <a:avLst/>
          </a:prstGeom>
          <a:solidFill>
            <a:srgbClr val="FFFF66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6000"/>
              <a:t>p-</a:t>
            </a:r>
            <a:endParaRPr lang="ru-RU" sz="6000"/>
          </a:p>
        </p:txBody>
      </p:sp>
      <p:sp>
        <p:nvSpPr>
          <p:cNvPr id="7" name="Oval 8"/>
          <p:cNvSpPr>
            <a:spLocks noChangeArrowheads="1"/>
          </p:cNvSpPr>
          <p:nvPr/>
        </p:nvSpPr>
        <p:spPr bwMode="auto">
          <a:xfrm>
            <a:off x="4424274" y="3332051"/>
            <a:ext cx="2736850" cy="15128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6000"/>
              <a:t>d-</a:t>
            </a:r>
            <a:endParaRPr lang="ru-RU" sz="6000"/>
          </a:p>
        </p:txBody>
      </p:sp>
      <p:sp>
        <p:nvSpPr>
          <p:cNvPr id="8" name="Text Box 13"/>
          <p:cNvSpPr txBox="1">
            <a:spLocks noChangeArrowheads="1"/>
          </p:cNvSpPr>
          <p:nvPr/>
        </p:nvSpPr>
        <p:spPr bwMode="auto">
          <a:xfrm>
            <a:off x="1689011" y="4021026"/>
            <a:ext cx="2416174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I A </a:t>
            </a:r>
            <a:r>
              <a:rPr lang="ru-RU" sz="24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і </a:t>
            </a:r>
            <a:r>
              <a:rPr lang="en-US" sz="2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II A</a:t>
            </a:r>
            <a:r>
              <a:rPr lang="ru-RU" sz="2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групи</a:t>
            </a:r>
            <a:r>
              <a:rPr lang="ru-RU" sz="2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2400" dirty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4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головні</a:t>
            </a:r>
            <a:r>
              <a:rPr lang="ru-RU" sz="24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підгрупи</a:t>
            </a:r>
            <a:endParaRPr lang="ru-RU" sz="24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9" name="Line 14"/>
          <p:cNvSpPr>
            <a:spLocks noChangeShapeType="1"/>
          </p:cNvSpPr>
          <p:nvPr/>
        </p:nvSpPr>
        <p:spPr bwMode="auto">
          <a:xfrm flipH="1">
            <a:off x="3849599" y="1892189"/>
            <a:ext cx="1366837" cy="7191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" name="Line 15"/>
          <p:cNvSpPr>
            <a:spLocks noChangeShapeType="1"/>
          </p:cNvSpPr>
          <p:nvPr/>
        </p:nvSpPr>
        <p:spPr bwMode="auto">
          <a:xfrm>
            <a:off x="5792699" y="1892189"/>
            <a:ext cx="0" cy="13668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" name="Line 16"/>
          <p:cNvSpPr>
            <a:spLocks noChangeShapeType="1"/>
          </p:cNvSpPr>
          <p:nvPr/>
        </p:nvSpPr>
        <p:spPr bwMode="auto">
          <a:xfrm>
            <a:off x="6584861" y="1892189"/>
            <a:ext cx="1008063" cy="6477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" name="Text Box 17"/>
          <p:cNvSpPr txBox="1">
            <a:spLocks noChangeArrowheads="1"/>
          </p:cNvSpPr>
          <p:nvPr/>
        </p:nvSpPr>
        <p:spPr bwMode="auto">
          <a:xfrm>
            <a:off x="7099211" y="4202001"/>
            <a:ext cx="3052439" cy="794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None/>
            </a:pPr>
            <a:r>
              <a:rPr lang="en-US" sz="2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III A</a:t>
            </a:r>
            <a:r>
              <a:rPr lang="ru-RU" sz="2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,</a:t>
            </a:r>
            <a:r>
              <a:rPr lang="en-US" sz="2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IV A</a:t>
            </a:r>
            <a:r>
              <a:rPr lang="ru-RU" sz="2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,</a:t>
            </a:r>
            <a:r>
              <a:rPr lang="en-US" sz="2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V A</a:t>
            </a:r>
            <a:r>
              <a:rPr lang="ru-RU" sz="2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,</a:t>
            </a:r>
            <a:r>
              <a:rPr lang="en-US" sz="2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VI A</a:t>
            </a:r>
            <a:r>
              <a:rPr lang="ru-RU" sz="2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,</a:t>
            </a:r>
            <a:r>
              <a:rPr lang="en-US" sz="2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VII A</a:t>
            </a:r>
            <a:endParaRPr lang="ru-RU" sz="24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r>
              <a:rPr lang="ru-RU" sz="24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головні</a:t>
            </a:r>
            <a:r>
              <a:rPr lang="ru-RU" sz="24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підгрупи</a:t>
            </a:r>
            <a:endParaRPr lang="ru-RU" sz="24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" name="Text Box 18"/>
          <p:cNvSpPr txBox="1">
            <a:spLocks noChangeArrowheads="1"/>
          </p:cNvSpPr>
          <p:nvPr/>
        </p:nvSpPr>
        <p:spPr bwMode="auto">
          <a:xfrm>
            <a:off x="3153067" y="5059251"/>
            <a:ext cx="5141151" cy="794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None/>
            </a:pPr>
            <a:r>
              <a:rPr lang="en-US" sz="2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III </a:t>
            </a:r>
            <a:r>
              <a:rPr lang="ru-RU" sz="2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В, </a:t>
            </a:r>
            <a:r>
              <a:rPr lang="en-US" sz="2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IV </a:t>
            </a:r>
            <a:r>
              <a:rPr lang="ru-RU" sz="2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В, </a:t>
            </a:r>
            <a:r>
              <a:rPr lang="en-US" sz="2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V </a:t>
            </a:r>
            <a:r>
              <a:rPr lang="ru-RU" sz="2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В, </a:t>
            </a:r>
            <a:r>
              <a:rPr lang="en-US" sz="2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VI </a:t>
            </a:r>
            <a:r>
              <a:rPr lang="ru-RU" sz="2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В, </a:t>
            </a:r>
            <a:r>
              <a:rPr lang="en-US" sz="2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VII </a:t>
            </a:r>
            <a:r>
              <a:rPr lang="ru-RU" sz="2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В, </a:t>
            </a:r>
            <a:r>
              <a:rPr lang="en-US" sz="2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VIII </a:t>
            </a:r>
            <a:r>
              <a:rPr lang="ru-RU" sz="2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В, </a:t>
            </a:r>
            <a:r>
              <a:rPr lang="en-US" sz="2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I </a:t>
            </a:r>
            <a:r>
              <a:rPr lang="ru-RU" sz="2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В, </a:t>
            </a:r>
            <a:r>
              <a:rPr lang="en-US" sz="2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II </a:t>
            </a:r>
            <a:r>
              <a:rPr lang="ru-RU" sz="2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В</a:t>
            </a:r>
          </a:p>
          <a:p>
            <a:pPr algn="ctr"/>
            <a:r>
              <a:rPr lang="ru-RU" sz="2400" b="1" dirty="0" err="1" smtClean="0"/>
              <a:t>побічні</a:t>
            </a:r>
            <a:r>
              <a:rPr lang="ru-RU" sz="2400" b="1" dirty="0" smtClean="0"/>
              <a:t>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підгрупи</a:t>
            </a:r>
            <a:endParaRPr lang="ru-RU" sz="24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516086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Rot="1" noChangeArrowheads="1"/>
          </p:cNvSpPr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sz="1400" b="1" i="1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sz="2000" b="1" i="1" u="sng" dirty="0" err="1" smtClean="0"/>
              <a:t>Незамінні</a:t>
            </a:r>
            <a:r>
              <a:rPr lang="ru-RU" sz="2000" u="sng" dirty="0" smtClean="0"/>
              <a:t> </a:t>
            </a:r>
            <a:r>
              <a:rPr lang="ru-RU" sz="2000" u="sng" dirty="0" err="1" smtClean="0"/>
              <a:t>елементи</a:t>
            </a:r>
            <a:r>
              <a:rPr lang="ru-RU" sz="2000" dirty="0" smtClean="0"/>
              <a:t> </a:t>
            </a:r>
            <a:r>
              <a:rPr lang="en-US" sz="2000" dirty="0" smtClean="0"/>
              <a:t>– </a:t>
            </a:r>
            <a:r>
              <a:rPr lang="ru-RU" sz="2000" dirty="0" err="1" smtClean="0"/>
              <a:t>завжди</a:t>
            </a:r>
            <a:r>
              <a:rPr lang="ru-RU" sz="2000" dirty="0" smtClean="0"/>
              <a:t> </a:t>
            </a:r>
            <a:r>
              <a:rPr lang="ru-RU" sz="2000" dirty="0" err="1" smtClean="0"/>
              <a:t>містяться</a:t>
            </a:r>
            <a:r>
              <a:rPr lang="ru-RU" sz="2000" dirty="0" smtClean="0"/>
              <a:t> в живому </a:t>
            </a:r>
            <a:r>
              <a:rPr lang="ru-RU" sz="2000" dirty="0" err="1" smtClean="0"/>
              <a:t>організмі</a:t>
            </a:r>
            <a:r>
              <a:rPr lang="ru-RU" sz="2000" dirty="0" smtClean="0"/>
              <a:t>, входят до складу </a:t>
            </a:r>
            <a:r>
              <a:rPr lang="ru-RU" sz="2000" dirty="0" err="1" smtClean="0"/>
              <a:t>його</a:t>
            </a:r>
            <a:r>
              <a:rPr lang="ru-RU" sz="2000" dirty="0" smtClean="0"/>
              <a:t> </a:t>
            </a:r>
            <a:r>
              <a:rPr lang="ru-RU" sz="2000" dirty="0" err="1" smtClean="0"/>
              <a:t>органічних</a:t>
            </a:r>
            <a:r>
              <a:rPr lang="ru-RU" sz="2000" dirty="0" smtClean="0"/>
              <a:t> і </a:t>
            </a:r>
            <a:r>
              <a:rPr lang="ru-RU" sz="2000" dirty="0" err="1" smtClean="0"/>
              <a:t>неорганічних</a:t>
            </a:r>
            <a:r>
              <a:rPr lang="ru-RU" sz="2000" dirty="0" smtClean="0"/>
              <a:t> сполук: </a:t>
            </a:r>
            <a:endParaRPr lang="en-US" sz="2000" dirty="0" smtClean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sz="2000" dirty="0" smtClean="0"/>
          </a:p>
          <a:p>
            <a:pPr algn="ctr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dirty="0" smtClean="0"/>
              <a:t>H</a:t>
            </a:r>
            <a:r>
              <a:rPr lang="ru-RU" dirty="0" smtClean="0"/>
              <a:t>, </a:t>
            </a:r>
            <a:r>
              <a:rPr lang="en-US" dirty="0" smtClean="0"/>
              <a:t>O</a:t>
            </a:r>
            <a:r>
              <a:rPr lang="ru-RU" dirty="0" smtClean="0"/>
              <a:t>, </a:t>
            </a:r>
            <a:r>
              <a:rPr lang="en-US" dirty="0" err="1" smtClean="0"/>
              <a:t>Ca</a:t>
            </a:r>
            <a:r>
              <a:rPr lang="ru-RU" dirty="0" smtClean="0"/>
              <a:t>, </a:t>
            </a:r>
            <a:r>
              <a:rPr lang="en-US" dirty="0" smtClean="0"/>
              <a:t>N</a:t>
            </a:r>
            <a:r>
              <a:rPr lang="ru-RU" dirty="0" smtClean="0"/>
              <a:t>, </a:t>
            </a:r>
            <a:r>
              <a:rPr lang="en-US" dirty="0" smtClean="0"/>
              <a:t>K</a:t>
            </a:r>
            <a:r>
              <a:rPr lang="ru-RU" dirty="0" smtClean="0"/>
              <a:t>, </a:t>
            </a:r>
            <a:r>
              <a:rPr lang="en-US" dirty="0" smtClean="0"/>
              <a:t>P</a:t>
            </a:r>
            <a:r>
              <a:rPr lang="ru-RU" dirty="0" smtClean="0"/>
              <a:t>, </a:t>
            </a:r>
            <a:r>
              <a:rPr lang="en-US" dirty="0" smtClean="0"/>
              <a:t>Na</a:t>
            </a:r>
            <a:r>
              <a:rPr lang="ru-RU" dirty="0" smtClean="0"/>
              <a:t>, </a:t>
            </a:r>
            <a:r>
              <a:rPr lang="en-US" dirty="0" smtClean="0"/>
              <a:t>S</a:t>
            </a:r>
            <a:r>
              <a:rPr lang="ru-RU" dirty="0" smtClean="0"/>
              <a:t>, </a:t>
            </a:r>
            <a:r>
              <a:rPr lang="en-US" dirty="0" smtClean="0"/>
              <a:t>Mg</a:t>
            </a:r>
            <a:r>
              <a:rPr lang="ru-RU" dirty="0" smtClean="0"/>
              <a:t>, </a:t>
            </a:r>
            <a:r>
              <a:rPr lang="en-US" dirty="0" err="1" smtClean="0"/>
              <a:t>Cl</a:t>
            </a:r>
            <a:r>
              <a:rPr lang="ru-RU" dirty="0" smtClean="0"/>
              <a:t>, </a:t>
            </a:r>
            <a:r>
              <a:rPr lang="en-US" dirty="0" smtClean="0"/>
              <a:t>C</a:t>
            </a:r>
            <a:r>
              <a:rPr lang="ru-RU" dirty="0" smtClean="0"/>
              <a:t>, </a:t>
            </a:r>
            <a:r>
              <a:rPr lang="en-US" dirty="0" smtClean="0"/>
              <a:t>I</a:t>
            </a:r>
            <a:r>
              <a:rPr lang="ru-RU" dirty="0" smtClean="0"/>
              <a:t>, </a:t>
            </a:r>
            <a:r>
              <a:rPr lang="en-US" dirty="0" err="1" smtClean="0"/>
              <a:t>Mn</a:t>
            </a:r>
            <a:r>
              <a:rPr lang="ru-RU" dirty="0" smtClean="0"/>
              <a:t>, </a:t>
            </a:r>
            <a:r>
              <a:rPr lang="en-US" dirty="0" smtClean="0"/>
              <a:t>Cu</a:t>
            </a:r>
            <a:r>
              <a:rPr lang="ru-RU" dirty="0" smtClean="0"/>
              <a:t>, </a:t>
            </a:r>
            <a:r>
              <a:rPr lang="en-US" dirty="0" smtClean="0"/>
              <a:t>Co</a:t>
            </a:r>
            <a:r>
              <a:rPr lang="ru-RU" dirty="0" smtClean="0"/>
              <a:t>, </a:t>
            </a:r>
            <a:r>
              <a:rPr lang="en-US" dirty="0" smtClean="0"/>
              <a:t>F</a:t>
            </a:r>
            <a:r>
              <a:rPr lang="uk-UA" dirty="0" smtClean="0"/>
              <a:t>е</a:t>
            </a:r>
            <a:r>
              <a:rPr lang="ru-RU" dirty="0" smtClean="0"/>
              <a:t>, </a:t>
            </a:r>
            <a:r>
              <a:rPr lang="en-US" dirty="0" smtClean="0"/>
              <a:t>Zn</a:t>
            </a:r>
            <a:r>
              <a:rPr lang="ru-RU" dirty="0" smtClean="0"/>
              <a:t>, </a:t>
            </a:r>
            <a:r>
              <a:rPr lang="en-US" dirty="0" smtClean="0"/>
              <a:t>Mo</a:t>
            </a:r>
            <a:r>
              <a:rPr lang="ru-RU" dirty="0" smtClean="0"/>
              <a:t>, </a:t>
            </a:r>
            <a:r>
              <a:rPr lang="en-US" dirty="0" smtClean="0"/>
              <a:t>V</a:t>
            </a:r>
            <a:r>
              <a:rPr lang="ru-RU" dirty="0" smtClean="0"/>
              <a:t>.</a:t>
            </a:r>
            <a:r>
              <a:rPr lang="ru-RU" sz="2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sz="2000" dirty="0" err="1"/>
              <a:t>Ї</a:t>
            </a:r>
            <a:r>
              <a:rPr lang="ru-RU" sz="2000" dirty="0" err="1" smtClean="0"/>
              <a:t>х</a:t>
            </a:r>
            <a:r>
              <a:rPr lang="ru-RU" sz="2000" dirty="0" smtClean="0"/>
              <a:t> </a:t>
            </a:r>
            <a:r>
              <a:rPr lang="ru-RU" sz="2000" dirty="0" err="1" smtClean="0"/>
              <a:t>дефіцит</a:t>
            </a:r>
            <a:r>
              <a:rPr lang="ru-RU" sz="2000" dirty="0" smtClean="0"/>
              <a:t> </a:t>
            </a:r>
            <a:r>
              <a:rPr lang="ru-RU" sz="2000" dirty="0" err="1" smtClean="0"/>
              <a:t>призводить</a:t>
            </a:r>
            <a:r>
              <a:rPr lang="ru-RU" sz="2000" dirty="0" smtClean="0"/>
              <a:t> до </a:t>
            </a:r>
            <a:r>
              <a:rPr lang="ru-RU" sz="2000" dirty="0" err="1" smtClean="0"/>
              <a:t>порушення</a:t>
            </a:r>
            <a:r>
              <a:rPr lang="ru-RU" sz="2000" dirty="0" smtClean="0"/>
              <a:t> </a:t>
            </a:r>
            <a:r>
              <a:rPr lang="ru-RU" sz="2000" dirty="0" err="1" smtClean="0"/>
              <a:t>життєдіяльності</a:t>
            </a:r>
            <a:r>
              <a:rPr lang="ru-RU" sz="2000" dirty="0" smtClean="0"/>
              <a:t>. </a:t>
            </a:r>
            <a:endParaRPr lang="en-US" sz="2000" dirty="0" smtClean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sz="2000" b="1" i="1" dirty="0" smtClean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sz="2000" b="1" i="1" dirty="0" smtClean="0"/>
          </a:p>
          <a:p>
            <a:pPr algn="ctr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sz="2000" b="1" i="1" u="sng" dirty="0" err="1" smtClean="0"/>
              <a:t>Примісні</a:t>
            </a:r>
            <a:r>
              <a:rPr lang="ru-RU" sz="2000" b="1" i="1" u="sng" dirty="0" smtClean="0"/>
              <a:t> </a:t>
            </a:r>
            <a:r>
              <a:rPr lang="ru-RU" sz="2000" u="sng" dirty="0" err="1" smtClean="0"/>
              <a:t>елементи</a:t>
            </a:r>
            <a:r>
              <a:rPr lang="ru-RU" sz="2000" dirty="0" smtClean="0"/>
              <a:t> </a:t>
            </a:r>
            <a:r>
              <a:rPr lang="en-US" sz="2000" dirty="0" smtClean="0"/>
              <a:t>– </a:t>
            </a:r>
            <a:r>
              <a:rPr lang="ru-RU" sz="2000" dirty="0" err="1" smtClean="0"/>
              <a:t>також</a:t>
            </a:r>
            <a:r>
              <a:rPr lang="ru-RU" sz="2000" dirty="0" smtClean="0"/>
              <a:t> </a:t>
            </a:r>
            <a:r>
              <a:rPr lang="ru-RU" sz="2000" dirty="0" err="1" smtClean="0"/>
              <a:t>завжди</a:t>
            </a:r>
            <a:r>
              <a:rPr lang="ru-RU" sz="2000" dirty="0" smtClean="0"/>
              <a:t> </a:t>
            </a:r>
            <a:r>
              <a:rPr lang="ru-RU" sz="2000" dirty="0" err="1" smtClean="0"/>
              <a:t>присутні</a:t>
            </a:r>
            <a:r>
              <a:rPr lang="ru-RU" sz="2000" dirty="0" smtClean="0"/>
              <a:t> в </a:t>
            </a:r>
            <a:r>
              <a:rPr lang="ru-RU" sz="2000" dirty="0" err="1" smtClean="0"/>
              <a:t>організмі</a:t>
            </a:r>
            <a:r>
              <a:rPr lang="ru-RU" sz="2000" dirty="0" smtClean="0"/>
              <a:t> </a:t>
            </a:r>
            <a:r>
              <a:rPr lang="ru-RU" sz="2000" dirty="0" err="1" smtClean="0"/>
              <a:t>тварин</a:t>
            </a:r>
            <a:r>
              <a:rPr lang="ru-RU" sz="2000" dirty="0" smtClean="0"/>
              <a:t> і </a:t>
            </a:r>
            <a:r>
              <a:rPr lang="ru-RU" sz="2000" dirty="0" err="1" smtClean="0"/>
              <a:t>людин</a:t>
            </a:r>
            <a:r>
              <a:rPr lang="ru-RU" sz="2000" dirty="0" smtClean="0"/>
              <a:t>: </a:t>
            </a:r>
            <a:endParaRPr lang="en-US" sz="2000" dirty="0" smtClean="0"/>
          </a:p>
          <a:p>
            <a:pPr algn="ctr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dirty="0" smtClean="0"/>
              <a:t>Ga</a:t>
            </a:r>
            <a:r>
              <a:rPr lang="ru-RU" dirty="0" smtClean="0"/>
              <a:t>, </a:t>
            </a:r>
            <a:r>
              <a:rPr lang="en-US" dirty="0" err="1" smtClean="0"/>
              <a:t>Sb</a:t>
            </a:r>
            <a:r>
              <a:rPr lang="ru-RU" dirty="0" smtClean="0"/>
              <a:t>, </a:t>
            </a:r>
            <a:r>
              <a:rPr lang="en-US" dirty="0" err="1" smtClean="0"/>
              <a:t>Sr</a:t>
            </a:r>
            <a:r>
              <a:rPr lang="ru-RU" dirty="0" smtClean="0"/>
              <a:t>, </a:t>
            </a:r>
            <a:r>
              <a:rPr lang="en-US" dirty="0" smtClean="0"/>
              <a:t>Br</a:t>
            </a:r>
            <a:r>
              <a:rPr lang="ru-RU" dirty="0" smtClean="0"/>
              <a:t>, </a:t>
            </a:r>
            <a:r>
              <a:rPr lang="en-US" dirty="0" smtClean="0"/>
              <a:t>B</a:t>
            </a:r>
            <a:r>
              <a:rPr lang="ru-RU" dirty="0" smtClean="0"/>
              <a:t>, </a:t>
            </a:r>
            <a:r>
              <a:rPr lang="en-US" dirty="0" smtClean="0"/>
              <a:t>Be</a:t>
            </a:r>
            <a:r>
              <a:rPr lang="ru-RU" dirty="0" smtClean="0"/>
              <a:t>, </a:t>
            </a:r>
            <a:r>
              <a:rPr lang="en-US" dirty="0" smtClean="0"/>
              <a:t>Li</a:t>
            </a:r>
            <a:r>
              <a:rPr lang="ru-RU" dirty="0" smtClean="0"/>
              <a:t>, </a:t>
            </a:r>
            <a:r>
              <a:rPr lang="en-US" dirty="0" smtClean="0"/>
              <a:t>Si</a:t>
            </a:r>
            <a:r>
              <a:rPr lang="ru-RU" dirty="0" smtClean="0"/>
              <a:t>, </a:t>
            </a:r>
            <a:r>
              <a:rPr lang="en-US" dirty="0" err="1" smtClean="0"/>
              <a:t>Sn</a:t>
            </a:r>
            <a:r>
              <a:rPr lang="ru-RU" dirty="0" smtClean="0"/>
              <a:t>, </a:t>
            </a:r>
            <a:r>
              <a:rPr lang="en-US" dirty="0" smtClean="0"/>
              <a:t>Cs</a:t>
            </a:r>
            <a:r>
              <a:rPr lang="ru-RU" dirty="0" smtClean="0"/>
              <a:t>, </a:t>
            </a:r>
            <a:r>
              <a:rPr lang="en-US" dirty="0" smtClean="0"/>
              <a:t>Al</a:t>
            </a:r>
            <a:r>
              <a:rPr lang="ru-RU" dirty="0" smtClean="0"/>
              <a:t>, </a:t>
            </a:r>
            <a:r>
              <a:rPr lang="en-US" dirty="0" smtClean="0"/>
              <a:t>Ba</a:t>
            </a:r>
            <a:r>
              <a:rPr lang="ru-RU" dirty="0" smtClean="0"/>
              <a:t>, </a:t>
            </a:r>
            <a:r>
              <a:rPr lang="en-US" dirty="0" err="1" smtClean="0"/>
              <a:t>Ge</a:t>
            </a:r>
            <a:r>
              <a:rPr lang="ru-RU" dirty="0" smtClean="0"/>
              <a:t>, </a:t>
            </a:r>
            <a:r>
              <a:rPr lang="en-US" dirty="0" smtClean="0"/>
              <a:t>As</a:t>
            </a:r>
            <a:r>
              <a:rPr lang="ru-RU" dirty="0" smtClean="0"/>
              <a:t>, </a:t>
            </a:r>
            <a:r>
              <a:rPr lang="en-US" dirty="0" err="1" smtClean="0"/>
              <a:t>Rb</a:t>
            </a:r>
            <a:r>
              <a:rPr lang="ru-RU" dirty="0" smtClean="0"/>
              <a:t>, </a:t>
            </a:r>
            <a:r>
              <a:rPr lang="en-US" dirty="0" smtClean="0"/>
              <a:t>Bi</a:t>
            </a:r>
            <a:r>
              <a:rPr lang="ru-RU" dirty="0" smtClean="0"/>
              <a:t>, </a:t>
            </a:r>
            <a:r>
              <a:rPr lang="en-US" dirty="0" smtClean="0"/>
              <a:t>Cd</a:t>
            </a:r>
            <a:r>
              <a:rPr lang="ru-RU" dirty="0" smtClean="0"/>
              <a:t>, </a:t>
            </a:r>
            <a:r>
              <a:rPr lang="en-US" dirty="0" smtClean="0"/>
              <a:t>Cr</a:t>
            </a:r>
            <a:r>
              <a:rPr lang="ru-RU" dirty="0" smtClean="0"/>
              <a:t>, </a:t>
            </a:r>
            <a:r>
              <a:rPr lang="en-US" dirty="0" smtClean="0"/>
              <a:t>Ni</a:t>
            </a:r>
            <a:r>
              <a:rPr lang="ru-RU" dirty="0" smtClean="0"/>
              <a:t>, </a:t>
            </a:r>
            <a:r>
              <a:rPr lang="en-US" dirty="0" smtClean="0"/>
              <a:t>Ti</a:t>
            </a:r>
            <a:r>
              <a:rPr lang="ru-RU" dirty="0" smtClean="0"/>
              <a:t>, </a:t>
            </a:r>
            <a:r>
              <a:rPr lang="en-US" dirty="0" smtClean="0"/>
              <a:t>Ag</a:t>
            </a:r>
            <a:r>
              <a:rPr lang="ru-RU" dirty="0" smtClean="0"/>
              <a:t>, </a:t>
            </a:r>
            <a:r>
              <a:rPr lang="en-US" dirty="0" smtClean="0"/>
              <a:t>Hg</a:t>
            </a:r>
            <a:r>
              <a:rPr lang="ru-RU" dirty="0" smtClean="0"/>
              <a:t>, </a:t>
            </a:r>
            <a:r>
              <a:rPr lang="en-US" dirty="0" smtClean="0"/>
              <a:t>U</a:t>
            </a:r>
            <a:r>
              <a:rPr lang="ru-RU" dirty="0" smtClean="0"/>
              <a:t>, </a:t>
            </a:r>
            <a:r>
              <a:rPr lang="en-US" dirty="0" smtClean="0"/>
              <a:t>Se</a:t>
            </a:r>
            <a:r>
              <a:rPr lang="ru-RU" dirty="0" smtClean="0"/>
              <a:t>. </a:t>
            </a:r>
            <a:endParaRPr lang="en-US" dirty="0" smtClean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sz="2000" dirty="0" err="1"/>
              <a:t>Ї</a:t>
            </a:r>
            <a:r>
              <a:rPr lang="ru-RU" sz="2000" dirty="0" err="1" smtClean="0"/>
              <a:t>х</a:t>
            </a:r>
            <a:r>
              <a:rPr lang="ru-RU" sz="2000" dirty="0" smtClean="0"/>
              <a:t> </a:t>
            </a:r>
            <a:r>
              <a:rPr lang="ru-RU" sz="2000" dirty="0" err="1" smtClean="0"/>
              <a:t>біологічна</a:t>
            </a:r>
            <a:r>
              <a:rPr lang="ru-RU" sz="2000" dirty="0" smtClean="0"/>
              <a:t> роль не </a:t>
            </a:r>
            <a:r>
              <a:rPr lang="ru-RU" sz="2000" dirty="0" err="1" smtClean="0"/>
              <a:t>завжди</a:t>
            </a:r>
            <a:r>
              <a:rPr lang="ru-RU" sz="2000" dirty="0" smtClean="0"/>
              <a:t> детально </a:t>
            </a:r>
            <a:r>
              <a:rPr lang="ru-RU" sz="2000" dirty="0" err="1" smtClean="0"/>
              <a:t>вивчена</a:t>
            </a:r>
            <a:r>
              <a:rPr lang="ru-RU" sz="2000" dirty="0" smtClean="0"/>
              <a:t>.</a:t>
            </a:r>
            <a:r>
              <a:rPr lang="ru-RU" sz="2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endParaRPr lang="en-US" sz="2000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sz="2000" b="1" i="1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sz="2000" b="1" i="1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z="2000" b="1" i="1" u="sng" dirty="0" smtClean="0"/>
              <a:t>M</a:t>
            </a:r>
            <a:r>
              <a:rPr lang="ru-RU" sz="2000" b="1" i="1" u="sng" dirty="0" err="1" smtClean="0"/>
              <a:t>ікропримісні</a:t>
            </a:r>
            <a:r>
              <a:rPr lang="ru-RU" sz="2000" b="1" i="1" u="sng" dirty="0" smtClean="0"/>
              <a:t> </a:t>
            </a:r>
            <a:r>
              <a:rPr lang="ru-RU" sz="2000" u="sng" dirty="0" err="1" smtClean="0"/>
              <a:t>елементи</a:t>
            </a:r>
            <a:r>
              <a:rPr lang="ru-RU" sz="2000" dirty="0" smtClean="0"/>
              <a:t>:</a:t>
            </a:r>
            <a:r>
              <a:rPr lang="ru-RU" sz="2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 algn="ctr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dirty="0" err="1" smtClean="0"/>
              <a:t>Sc</a:t>
            </a:r>
            <a:r>
              <a:rPr lang="ru-RU" dirty="0" smtClean="0"/>
              <a:t>, </a:t>
            </a:r>
            <a:r>
              <a:rPr lang="en-US" dirty="0" smtClean="0"/>
              <a:t>In</a:t>
            </a:r>
            <a:r>
              <a:rPr lang="ru-RU" dirty="0" smtClean="0"/>
              <a:t>, </a:t>
            </a:r>
            <a:r>
              <a:rPr lang="en-US" dirty="0" err="1" smtClean="0"/>
              <a:t>Tl</a:t>
            </a:r>
            <a:r>
              <a:rPr lang="ru-RU" dirty="0" smtClean="0"/>
              <a:t>, </a:t>
            </a:r>
            <a:r>
              <a:rPr lang="en-US" dirty="0" smtClean="0"/>
              <a:t>La</a:t>
            </a:r>
            <a:r>
              <a:rPr lang="ru-RU" dirty="0" smtClean="0"/>
              <a:t>, </a:t>
            </a:r>
            <a:r>
              <a:rPr lang="en-US" dirty="0" smtClean="0"/>
              <a:t>W</a:t>
            </a:r>
            <a:r>
              <a:rPr lang="ru-RU" dirty="0" smtClean="0"/>
              <a:t>, </a:t>
            </a:r>
            <a:r>
              <a:rPr lang="en-US" dirty="0" smtClean="0"/>
              <a:t>R</a:t>
            </a:r>
            <a:r>
              <a:rPr lang="ru-RU" dirty="0" smtClean="0"/>
              <a:t>е, </a:t>
            </a:r>
            <a:r>
              <a:rPr lang="en-US" dirty="0" smtClean="0"/>
              <a:t>Tb </a:t>
            </a:r>
            <a:r>
              <a:rPr lang="ru-RU" dirty="0" smtClean="0"/>
              <a:t>та </a:t>
            </a:r>
            <a:r>
              <a:rPr lang="ru-RU" dirty="0" err="1" smtClean="0"/>
              <a:t>ін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3516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Rot="1" noChangeArrowheads="1"/>
          </p:cNvSpPr>
          <p:nvPr/>
        </p:nvSpPr>
        <p:spPr>
          <a:xfrm>
            <a:off x="0" y="0"/>
            <a:ext cx="12299324" cy="68580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sz="2000" b="1" dirty="0" smtClean="0"/>
              <a:t>	</a:t>
            </a:r>
            <a:r>
              <a:rPr lang="ru-RU" sz="2000" b="1" dirty="0" err="1" smtClean="0"/>
              <a:t>Хімічний</a:t>
            </a:r>
            <a:r>
              <a:rPr lang="ru-RU" sz="2000" b="1" dirty="0" smtClean="0"/>
              <a:t>                                </a:t>
            </a:r>
            <a:r>
              <a:rPr lang="ru-RU" sz="2000" b="1" dirty="0" err="1" smtClean="0"/>
              <a:t>Добова</a:t>
            </a:r>
            <a:r>
              <a:rPr lang="ru-RU" sz="2000" b="1" dirty="0" smtClean="0"/>
              <a:t> потреба, в мг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sz="2000" b="1" dirty="0" smtClean="0"/>
              <a:t>       </a:t>
            </a:r>
            <a:r>
              <a:rPr lang="ru-RU" sz="2000" b="1" dirty="0" err="1" smtClean="0"/>
              <a:t>елемент</a:t>
            </a:r>
            <a:r>
              <a:rPr lang="ru-RU" sz="2000" b="1" dirty="0" smtClean="0"/>
              <a:t>                   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sz="2000" b="1" dirty="0" smtClean="0"/>
              <a:t>			       </a:t>
            </a:r>
            <a:r>
              <a:rPr lang="ru-RU" sz="2000" b="1" dirty="0" err="1" smtClean="0"/>
              <a:t>Дорослі</a:t>
            </a:r>
            <a:r>
              <a:rPr lang="ru-RU" sz="2000" b="1" dirty="0" smtClean="0"/>
              <a:t>                                                         </a:t>
            </a:r>
            <a:r>
              <a:rPr lang="ru-RU" sz="2000" b="1" dirty="0" err="1" smtClean="0"/>
              <a:t>Діти</a:t>
            </a:r>
            <a:endParaRPr lang="ru-RU" sz="2000" b="1" dirty="0" smtClean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sz="2000" b="1" dirty="0" err="1" smtClean="0"/>
              <a:t>Калій</a:t>
            </a:r>
            <a:r>
              <a:rPr lang="ru-RU" sz="2000" b="1" dirty="0" smtClean="0"/>
              <a:t>                         2000-5500                                                        530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sz="2000" b="1" dirty="0" err="1" smtClean="0"/>
              <a:t>Натрій</a:t>
            </a:r>
            <a:r>
              <a:rPr lang="ru-RU" sz="2000" b="1" dirty="0" smtClean="0"/>
              <a:t>                       1100-3300                                                        260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sz="2000" b="1" dirty="0" err="1" smtClean="0"/>
              <a:t>Кальцій</a:t>
            </a:r>
            <a:r>
              <a:rPr lang="ru-RU" sz="2000" b="1" dirty="0" smtClean="0"/>
              <a:t>                     800-1200                                                          420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sz="2000" b="1" dirty="0" err="1" smtClean="0"/>
              <a:t>Магній</a:t>
            </a:r>
            <a:r>
              <a:rPr lang="ru-RU" sz="2000" b="1" dirty="0" smtClean="0"/>
              <a:t>                       300-400                                                            60     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sz="2000" b="1" dirty="0" smtClean="0"/>
              <a:t>Цинк                           15                                                                     5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sz="2000" b="1" dirty="0" err="1" smtClean="0"/>
              <a:t>Залізо</a:t>
            </a:r>
            <a:r>
              <a:rPr lang="ru-RU" sz="2000" b="1" dirty="0" smtClean="0"/>
              <a:t>                         10-15                                                                7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sz="2000" b="1" dirty="0" err="1" smtClean="0"/>
              <a:t>Марганець</a:t>
            </a:r>
            <a:r>
              <a:rPr lang="ru-RU" sz="2000" b="1" dirty="0" smtClean="0"/>
              <a:t>               2-5                                                                    1,3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sz="2000" b="1" dirty="0" err="1" smtClean="0"/>
              <a:t>Мідь</a:t>
            </a:r>
            <a:r>
              <a:rPr lang="ru-RU" sz="2000" b="1" dirty="0" smtClean="0"/>
              <a:t>                          1,5-3,0                                                              1,0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sz="2000" b="1" dirty="0" smtClean="0"/>
              <a:t>Титан                          0,85                                                                 0,06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sz="2000" b="1" dirty="0" smtClean="0"/>
              <a:t>Хром                           0,05-0,20                                                         0,04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sz="2000" b="1" dirty="0" smtClean="0"/>
              <a:t>Кобальт                      около 0,2 	                                           0,001    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sz="2000" b="1" dirty="0" smtClean="0"/>
              <a:t>Хлор                           3200                                                                470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sz="2000" b="1" dirty="0" smtClean="0"/>
              <a:t>Йод                             0,15                                                                 0,07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sz="2000" b="1" dirty="0" smtClean="0"/>
              <a:t>Фтор                           1,5-4,0                                                             0,6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sz="2000" b="1" dirty="0" smtClean="0"/>
              <a:t>РО</a:t>
            </a:r>
            <a:r>
              <a:rPr lang="ru-RU" sz="2000" b="1" baseline="-25000" dirty="0" smtClean="0"/>
              <a:t>4</a:t>
            </a:r>
            <a:r>
              <a:rPr lang="ru-RU" sz="2000" b="1" dirty="0" smtClean="0"/>
              <a:t> </a:t>
            </a:r>
            <a:r>
              <a:rPr lang="ru-RU" sz="2000" b="1" baseline="30000" dirty="0" smtClean="0"/>
              <a:t>3- </a:t>
            </a:r>
            <a:r>
              <a:rPr lang="ru-RU" sz="2000" b="1" dirty="0" smtClean="0"/>
              <a:t>                          800-1200                                                         210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sz="2000" b="1" dirty="0" smtClean="0"/>
              <a:t>РО</a:t>
            </a:r>
            <a:r>
              <a:rPr lang="ru-RU" sz="2000" b="1" baseline="-25000" dirty="0" smtClean="0"/>
              <a:t>4</a:t>
            </a:r>
            <a:r>
              <a:rPr lang="ru-RU" sz="2000" b="1" dirty="0" smtClean="0"/>
              <a:t> </a:t>
            </a:r>
            <a:r>
              <a:rPr lang="ru-RU" sz="2000" b="1" baseline="30000" dirty="0" smtClean="0"/>
              <a:t>2-</a:t>
            </a:r>
            <a:r>
              <a:rPr lang="ru-RU" sz="2000" b="1" dirty="0" smtClean="0"/>
              <a:t>                           10                                                                      -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sz="1800" b="1" dirty="0"/>
          </a:p>
        </p:txBody>
      </p:sp>
    </p:spTree>
    <p:extLst>
      <p:ext uri="{BB962C8B-B14F-4D97-AF65-F5344CB8AC3E}">
        <p14:creationId xmlns:p14="http://schemas.microsoft.com/office/powerpoint/2010/main" val="1388985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9722476" cy="832610"/>
          </a:xfrm>
        </p:spPr>
        <p:txBody>
          <a:bodyPr/>
          <a:lstStyle/>
          <a:p>
            <a:pPr algn="ctr"/>
            <a:r>
              <a:rPr lang="uk-UA" dirty="0" smtClean="0"/>
              <a:t>Властивості </a:t>
            </a:r>
            <a:r>
              <a:rPr lang="ru-RU" b="1" dirty="0" err="1" smtClean="0"/>
              <a:t>атомів</a:t>
            </a:r>
            <a:r>
              <a:rPr lang="ru-RU" b="1" dirty="0" smtClean="0"/>
              <a:t> </a:t>
            </a:r>
            <a:r>
              <a:rPr lang="en-US" b="1" dirty="0" smtClean="0"/>
              <a:t>s-</a:t>
            </a:r>
            <a:r>
              <a:rPr lang="uk-UA" b="1" dirty="0" smtClean="0"/>
              <a:t>елементів</a:t>
            </a:r>
            <a:r>
              <a:rPr lang="ru-RU" b="1" dirty="0" smtClean="0"/>
              <a:t>:</a:t>
            </a:r>
            <a:r>
              <a:rPr lang="ru-RU" sz="3200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8789" y="1197736"/>
            <a:ext cx="11225011" cy="4979227"/>
          </a:xfrm>
        </p:spPr>
        <p:txBody>
          <a:bodyPr>
            <a:normAutofit fontScale="85000" lnSpcReduction="20000"/>
          </a:bodyPr>
          <a:lstStyle/>
          <a:p>
            <a:pPr fontAlgn="base"/>
            <a:r>
              <a:rPr lang="uk-UA" dirty="0"/>
              <a:t>Метали s-елементи енергійно взаємодіють із воднем, киснем, галогенами, сіркою з утворенням гідридів, оксидів або пероксидів, </a:t>
            </a:r>
            <a:r>
              <a:rPr lang="uk-UA" dirty="0" err="1"/>
              <a:t>галогенидів</a:t>
            </a:r>
            <a:r>
              <a:rPr lang="uk-UA" dirty="0"/>
              <a:t> і сульфідів, відповідно.</a:t>
            </a:r>
            <a:endParaRPr lang="ru-RU" dirty="0"/>
          </a:p>
          <a:p>
            <a:pPr marL="0" indent="0" algn="ctr" fontAlgn="base">
              <a:buNone/>
            </a:pPr>
            <a:r>
              <a:rPr lang="uk-UA" dirty="0"/>
              <a:t>2Na + H</a:t>
            </a:r>
            <a:r>
              <a:rPr lang="uk-UA" baseline="-25000" dirty="0"/>
              <a:t>2</a:t>
            </a:r>
            <a:r>
              <a:rPr lang="uk-UA" dirty="0"/>
              <a:t> ↔ 2NaН</a:t>
            </a:r>
            <a:endParaRPr lang="ru-RU" dirty="0"/>
          </a:p>
          <a:p>
            <a:pPr marL="0" indent="0" algn="ctr" fontAlgn="base">
              <a:buNone/>
            </a:pPr>
            <a:r>
              <a:rPr lang="uk-UA" dirty="0"/>
              <a:t>4Li + O</a:t>
            </a:r>
            <a:r>
              <a:rPr lang="uk-UA" baseline="-25000" dirty="0"/>
              <a:t>2</a:t>
            </a:r>
            <a:r>
              <a:rPr lang="uk-UA" dirty="0"/>
              <a:t> ↔ 2Li</a:t>
            </a:r>
            <a:r>
              <a:rPr lang="uk-UA" baseline="-25000" dirty="0"/>
              <a:t>2</a:t>
            </a:r>
            <a:r>
              <a:rPr lang="uk-UA" dirty="0"/>
              <a:t>O</a:t>
            </a:r>
            <a:endParaRPr lang="ru-RU" dirty="0"/>
          </a:p>
          <a:p>
            <a:pPr marL="0" indent="0" algn="ctr" fontAlgn="base">
              <a:buNone/>
            </a:pPr>
            <a:r>
              <a:rPr lang="uk-UA" dirty="0"/>
              <a:t>2K + O</a:t>
            </a:r>
            <a:r>
              <a:rPr lang="uk-UA" baseline="-25000" dirty="0"/>
              <a:t>2 </a:t>
            </a:r>
            <a:r>
              <a:rPr lang="uk-UA" dirty="0"/>
              <a:t>↔</a:t>
            </a:r>
            <a:r>
              <a:rPr lang="uk-UA" baseline="-25000" dirty="0"/>
              <a:t> </a:t>
            </a:r>
            <a:r>
              <a:rPr lang="uk-UA" dirty="0"/>
              <a:t>K</a:t>
            </a:r>
            <a:r>
              <a:rPr lang="uk-UA" baseline="-25000" dirty="0"/>
              <a:t>2</a:t>
            </a:r>
            <a:r>
              <a:rPr lang="uk-UA" dirty="0"/>
              <a:t>O</a:t>
            </a:r>
            <a:r>
              <a:rPr lang="uk-UA" baseline="-25000" dirty="0"/>
              <a:t>2</a:t>
            </a:r>
            <a:endParaRPr lang="ru-RU" dirty="0"/>
          </a:p>
          <a:p>
            <a:pPr marL="0" indent="0" algn="ctr" fontAlgn="base">
              <a:buNone/>
            </a:pPr>
            <a:r>
              <a:rPr lang="uk-UA" dirty="0" err="1"/>
              <a:t>Ca</a:t>
            </a:r>
            <a:r>
              <a:rPr lang="uk-UA" dirty="0"/>
              <a:t> + H</a:t>
            </a:r>
            <a:r>
              <a:rPr lang="uk-UA" baseline="-25000" dirty="0"/>
              <a:t>2</a:t>
            </a:r>
            <a:r>
              <a:rPr lang="uk-UA" dirty="0"/>
              <a:t>↔ CaН</a:t>
            </a:r>
            <a:r>
              <a:rPr lang="uk-UA" baseline="-25000" dirty="0"/>
              <a:t>2</a:t>
            </a:r>
            <a:endParaRPr lang="ru-RU" dirty="0"/>
          </a:p>
          <a:p>
            <a:pPr marL="0" indent="0" algn="ctr" fontAlgn="base">
              <a:buNone/>
            </a:pPr>
            <a:r>
              <a:rPr lang="uk-UA" dirty="0"/>
              <a:t>2Na + Cl</a:t>
            </a:r>
            <a:r>
              <a:rPr lang="uk-UA" baseline="-25000" dirty="0"/>
              <a:t>2</a:t>
            </a:r>
            <a:r>
              <a:rPr lang="uk-UA" dirty="0"/>
              <a:t> ↔ 2NaCl</a:t>
            </a:r>
            <a:endParaRPr lang="ru-RU" dirty="0"/>
          </a:p>
          <a:p>
            <a:pPr marL="0" indent="0" algn="ctr" fontAlgn="base">
              <a:buNone/>
            </a:pPr>
            <a:r>
              <a:rPr lang="uk-UA" dirty="0" err="1"/>
              <a:t>Ca</a:t>
            </a:r>
            <a:r>
              <a:rPr lang="uk-UA" dirty="0"/>
              <a:t> + Cl</a:t>
            </a:r>
            <a:r>
              <a:rPr lang="uk-UA" baseline="-25000" dirty="0"/>
              <a:t>2</a:t>
            </a:r>
            <a:r>
              <a:rPr lang="uk-UA" dirty="0"/>
              <a:t> ↔ CaCl</a:t>
            </a:r>
            <a:r>
              <a:rPr lang="uk-UA" baseline="-25000" dirty="0"/>
              <a:t>2</a:t>
            </a:r>
            <a:endParaRPr lang="ru-RU" dirty="0"/>
          </a:p>
          <a:p>
            <a:pPr marL="0" indent="0" algn="ctr" fontAlgn="base">
              <a:buNone/>
            </a:pPr>
            <a:r>
              <a:rPr lang="uk-UA" dirty="0"/>
              <a:t>2K + S ↔  K</a:t>
            </a:r>
            <a:r>
              <a:rPr lang="uk-UA" baseline="-25000" dirty="0"/>
              <a:t>2</a:t>
            </a:r>
            <a:r>
              <a:rPr lang="uk-UA" dirty="0"/>
              <a:t>S</a:t>
            </a:r>
            <a:endParaRPr lang="ru-RU" dirty="0"/>
          </a:p>
          <a:p>
            <a:pPr marL="0" indent="0" algn="ctr" fontAlgn="base">
              <a:buNone/>
            </a:pPr>
            <a:r>
              <a:rPr lang="uk-UA" dirty="0" err="1"/>
              <a:t>Mg</a:t>
            </a:r>
            <a:r>
              <a:rPr lang="uk-UA" dirty="0"/>
              <a:t> + S ↔ </a:t>
            </a:r>
            <a:r>
              <a:rPr lang="uk-UA" dirty="0" err="1"/>
              <a:t>Mg</a:t>
            </a:r>
            <a:r>
              <a:rPr lang="uk-UA" dirty="0"/>
              <a:t> S</a:t>
            </a:r>
            <a:endParaRPr lang="ru-RU" dirty="0"/>
          </a:p>
          <a:p>
            <a:pPr marL="0" indent="0" algn="ctr" fontAlgn="base">
              <a:buNone/>
            </a:pPr>
            <a:r>
              <a:rPr lang="uk-UA" dirty="0" err="1"/>
              <a:t>Mg</a:t>
            </a:r>
            <a:r>
              <a:rPr lang="uk-UA" dirty="0"/>
              <a:t> +O</a:t>
            </a:r>
            <a:r>
              <a:rPr lang="uk-UA" baseline="-25000" dirty="0"/>
              <a:t>2</a:t>
            </a:r>
            <a:r>
              <a:rPr lang="uk-UA" dirty="0"/>
              <a:t> ↔ 2MgО</a:t>
            </a:r>
            <a:endParaRPr lang="ru-RU" dirty="0"/>
          </a:p>
          <a:p>
            <a:pPr fontAlgn="base"/>
            <a:r>
              <a:rPr lang="uk-UA" dirty="0"/>
              <a:t>Оксиди й гідроксиди металів </a:t>
            </a:r>
            <a:r>
              <a:rPr lang="uk-UA" i="1" dirty="0"/>
              <a:t>s</a:t>
            </a:r>
            <a:r>
              <a:rPr lang="uk-UA" dirty="0"/>
              <a:t>-елементів мають основний характер, крім оксиду й гідроксиду берилію. Останні амфотерні. Гідроксиди </a:t>
            </a:r>
            <a:r>
              <a:rPr lang="uk-UA" dirty="0" err="1"/>
              <a:t>Li</a:t>
            </a:r>
            <a:r>
              <a:rPr lang="uk-UA" dirty="0"/>
              <a:t>, </a:t>
            </a:r>
            <a:r>
              <a:rPr lang="uk-UA" dirty="0" err="1"/>
              <a:t>Na</a:t>
            </a:r>
            <a:r>
              <a:rPr lang="uk-UA" dirty="0"/>
              <a:t>, K, </a:t>
            </a:r>
            <a:r>
              <a:rPr lang="uk-UA" dirty="0" err="1"/>
              <a:t>Rb</a:t>
            </a:r>
            <a:r>
              <a:rPr lang="uk-UA" dirty="0"/>
              <a:t>, </a:t>
            </a:r>
            <a:r>
              <a:rPr lang="uk-UA" dirty="0" err="1"/>
              <a:t>Cs</a:t>
            </a:r>
            <a:r>
              <a:rPr lang="uk-UA" dirty="0"/>
              <a:t>, </a:t>
            </a:r>
            <a:r>
              <a:rPr lang="uk-UA" dirty="0" err="1"/>
              <a:t>Ca</a:t>
            </a:r>
            <a:r>
              <a:rPr lang="uk-UA" dirty="0"/>
              <a:t>, </a:t>
            </a:r>
            <a:r>
              <a:rPr lang="uk-UA" dirty="0" err="1"/>
              <a:t>Sr</a:t>
            </a:r>
            <a:r>
              <a:rPr lang="uk-UA" dirty="0"/>
              <a:t>, </a:t>
            </a:r>
            <a:r>
              <a:rPr lang="uk-UA" dirty="0" err="1"/>
              <a:t>Ba</a:t>
            </a:r>
            <a:r>
              <a:rPr lang="uk-UA" dirty="0"/>
              <a:t> – сильні основи, які називаються лугами.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76285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0"/>
            <a:ext cx="11887199" cy="1283371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Біологічна роль </a:t>
            </a:r>
            <a:r>
              <a:rPr lang="en-US" dirty="0" smtClean="0"/>
              <a:t>s</a:t>
            </a:r>
            <a:r>
              <a:rPr lang="uk-UA" dirty="0" smtClean="0"/>
              <a:t>-елементів. Застосування у медицині.</a:t>
            </a:r>
            <a:endParaRPr lang="ru-RU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idx="1"/>
          </p:nvPr>
        </p:nvSpPr>
        <p:spPr>
          <a:xfrm>
            <a:off x="152400" y="1282700"/>
            <a:ext cx="11201400" cy="4894263"/>
          </a:xfrm>
          <a:noFill/>
          <a:ln/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uk-UA" sz="2000" dirty="0"/>
              <a:t>Один із шести елементів органогенів. 10% маси тіла людини відповідає гідрогену. Він є складовою частиною важливих органічних і неорганічних сполук, які відіграють велику біологічну роль в організмі людини: білки, нуклеїнові кислоти, вітаміни, гормони, ферменти й </a:t>
            </a:r>
            <a:r>
              <a:rPr lang="uk-UA" sz="2000" dirty="0" err="1"/>
              <a:t>т.д</a:t>
            </a:r>
            <a:r>
              <a:rPr lang="uk-UA" sz="2000" dirty="0"/>
              <a:t>. </a:t>
            </a:r>
            <a:endParaRPr lang="ru-RU" sz="2000" b="1" dirty="0" smtClean="0">
              <a:solidFill>
                <a:srgbClr val="FF0000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endParaRPr lang="ru-RU" sz="2000" b="1" dirty="0">
              <a:solidFill>
                <a:srgbClr val="FF0000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endParaRPr lang="ru-RU" sz="2000" b="1" dirty="0" smtClean="0">
              <a:solidFill>
                <a:srgbClr val="FF0000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b="1" dirty="0" err="1" smtClean="0"/>
              <a:t>Функціі</a:t>
            </a:r>
            <a:r>
              <a:rPr lang="ru-RU" sz="2000" b="1" dirty="0" smtClean="0"/>
              <a:t>: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b="1" dirty="0" smtClean="0"/>
              <a:t>- транспорт </a:t>
            </a:r>
            <a:r>
              <a:rPr lang="ru-RU" sz="2000" b="1" dirty="0" err="1" smtClean="0"/>
              <a:t>поживних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речовин</a:t>
            </a:r>
            <a:endParaRPr lang="ru-RU" sz="2000" b="1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b="1" dirty="0" smtClean="0"/>
              <a:t>- </a:t>
            </a:r>
            <a:r>
              <a:rPr lang="ru-RU" sz="2000" b="1" dirty="0" err="1" smtClean="0"/>
              <a:t>підтримка</a:t>
            </a:r>
            <a:r>
              <a:rPr lang="ru-RU" sz="2000" b="1" dirty="0" smtClean="0"/>
              <a:t> гомеостазу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b="1" dirty="0" smtClean="0"/>
              <a:t>- </a:t>
            </a:r>
            <a:r>
              <a:rPr lang="ru-RU" sz="2000" b="1" dirty="0" err="1" smtClean="0"/>
              <a:t>утворення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секретів</a:t>
            </a:r>
            <a:r>
              <a:rPr lang="ru-RU" sz="2000" b="1" dirty="0" smtClean="0"/>
              <a:t>, </a:t>
            </a:r>
            <a:r>
              <a:rPr lang="ru-RU" sz="2000" b="1" dirty="0" err="1"/>
              <a:t>е</a:t>
            </a:r>
            <a:r>
              <a:rPr lang="ru-RU" sz="2000" b="1" dirty="0" err="1" smtClean="0"/>
              <a:t>кскретів</a:t>
            </a:r>
            <a:endParaRPr lang="ru-RU" sz="2000" b="1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b="1" dirty="0" smtClean="0"/>
              <a:t>- </a:t>
            </a:r>
            <a:r>
              <a:rPr lang="ru-RU" sz="2000" b="1" dirty="0" err="1" smtClean="0"/>
              <a:t>забезпечення</a:t>
            </a:r>
            <a:r>
              <a:rPr lang="ru-RU" sz="2000" b="1" dirty="0" smtClean="0"/>
              <a:t> тургору тканин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b="1" dirty="0" smtClean="0"/>
              <a:t>- участь у </a:t>
            </a:r>
            <a:r>
              <a:rPr lang="ru-RU" sz="2000" b="1" dirty="0" err="1" smtClean="0"/>
              <a:t>всіх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біохімічних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процесах</a:t>
            </a:r>
            <a:endParaRPr lang="ru-RU" sz="2000" b="1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b="1" dirty="0" smtClean="0"/>
              <a:t>- </a:t>
            </a:r>
            <a:r>
              <a:rPr lang="ru-RU" sz="2000" b="1" dirty="0" err="1" smtClean="0"/>
              <a:t>універсальний</a:t>
            </a:r>
            <a:r>
              <a:rPr lang="ru-RU" sz="2000" b="1" dirty="0" smtClean="0"/>
              <a:t>  </a:t>
            </a:r>
            <a:r>
              <a:rPr lang="ru-RU" sz="2000" b="1" dirty="0" err="1" smtClean="0"/>
              <a:t>розчинник</a:t>
            </a:r>
            <a:r>
              <a:rPr lang="ru-RU" sz="2000" b="1" dirty="0" smtClean="0"/>
              <a:t>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sz="2000" b="1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sz="20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3150" y="2366963"/>
            <a:ext cx="3152775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8862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3183" y="167425"/>
            <a:ext cx="11160617" cy="6009538"/>
          </a:xfrm>
        </p:spPr>
        <p:txBody>
          <a:bodyPr/>
          <a:lstStyle/>
          <a:p>
            <a:pPr fontAlgn="base"/>
            <a:r>
              <a:rPr lang="uk-UA" dirty="0"/>
              <a:t>Вода необхідна для утворення секретів і екскретів, забезпечення тургору тканин. Препаратами води, які застосовуються у медицині, є вода для ін'єкцій і мінеральні води («Боржомі» - </a:t>
            </a:r>
            <a:r>
              <a:rPr lang="uk-UA" dirty="0" err="1"/>
              <a:t>гідрокарбонатно</a:t>
            </a:r>
            <a:r>
              <a:rPr lang="uk-UA" dirty="0"/>
              <a:t>-натрієва, «Миргородська» - </a:t>
            </a:r>
            <a:r>
              <a:rPr lang="uk-UA" dirty="0" err="1"/>
              <a:t>хлоридно</a:t>
            </a:r>
            <a:r>
              <a:rPr lang="uk-UA" dirty="0"/>
              <a:t>-натрієва, «Єсентуки-4» - </a:t>
            </a:r>
            <a:r>
              <a:rPr lang="uk-UA" dirty="0" err="1"/>
              <a:t>гідрокарбонатно</a:t>
            </a:r>
            <a:r>
              <a:rPr lang="uk-UA" dirty="0"/>
              <a:t>-</a:t>
            </a:r>
            <a:r>
              <a:rPr lang="uk-UA" dirty="0" err="1"/>
              <a:t>хлоридно</a:t>
            </a:r>
            <a:r>
              <a:rPr lang="uk-UA" dirty="0"/>
              <a:t>-натрієва, «Нарзан» - </a:t>
            </a:r>
            <a:r>
              <a:rPr lang="uk-UA" dirty="0" err="1"/>
              <a:t>сульфатно</a:t>
            </a:r>
            <a:r>
              <a:rPr lang="uk-UA" dirty="0"/>
              <a:t>-</a:t>
            </a:r>
            <a:r>
              <a:rPr lang="uk-UA" dirty="0" err="1"/>
              <a:t>гідрокарбонатно</a:t>
            </a:r>
            <a:r>
              <a:rPr lang="uk-UA" dirty="0"/>
              <a:t>-магнієво-кальцієва й інші). Пероксид водню H</a:t>
            </a:r>
            <a:r>
              <a:rPr lang="uk-UA" baseline="-25000" dirty="0"/>
              <a:t>2</a:t>
            </a:r>
            <a:r>
              <a:rPr lang="uk-UA" dirty="0"/>
              <a:t>O</a:t>
            </a:r>
            <a:r>
              <a:rPr lang="uk-UA" baseline="-25000" dirty="0"/>
              <a:t>2</a:t>
            </a:r>
            <a:r>
              <a:rPr lang="uk-UA" dirty="0"/>
              <a:t> застосовується у вигляді 3% розчину в якості дезінфікуючого й кровоспинного засобу.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3400" y="3891968"/>
            <a:ext cx="3200400" cy="2190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330150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4597</TotalTime>
  <Words>664</Words>
  <Application>Microsoft Office PowerPoint</Application>
  <PresentationFormat>Широкоэкранный</PresentationFormat>
  <Paragraphs>121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Wingdings</vt:lpstr>
      <vt:lpstr>Тема Office</vt:lpstr>
      <vt:lpstr>Презентация PowerPoint</vt:lpstr>
      <vt:lpstr>План лекції</vt:lpstr>
      <vt:lpstr>Презентация PowerPoint</vt:lpstr>
      <vt:lpstr>Презентация PowerPoint</vt:lpstr>
      <vt:lpstr>Презентация PowerPoint</vt:lpstr>
      <vt:lpstr>Презентация PowerPoint</vt:lpstr>
      <vt:lpstr>Властивості атомів s-елементів: </vt:lpstr>
      <vt:lpstr>Біологічна роль s-елементів. Застосування у медицині.</vt:lpstr>
      <vt:lpstr>Презентация PowerPoint</vt:lpstr>
      <vt:lpstr>Натрій – макроелемент (0,25%).</vt:lpstr>
      <vt:lpstr>Калій − макроелемент (0,22%).</vt:lpstr>
      <vt:lpstr>Кальцій − макроелемент (1,4%).</vt:lpstr>
      <vt:lpstr>Магній – макроелемент (0,04%).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18</cp:revision>
  <dcterms:created xsi:type="dcterms:W3CDTF">2018-02-23T09:46:34Z</dcterms:created>
  <dcterms:modified xsi:type="dcterms:W3CDTF">2018-04-11T07:34:07Z</dcterms:modified>
</cp:coreProperties>
</file>