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68" r:id="rId16"/>
    <p:sldId id="271" r:id="rId17"/>
    <p:sldId id="272" r:id="rId18"/>
    <p:sldId id="273" r:id="rId19"/>
    <p:sldId id="274" r:id="rId20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3380-8E98-49E6-9F4E-0C5917D529B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A21E6-CA73-4037-A45F-F7321044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401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3380-8E98-49E6-9F4E-0C5917D529B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A21E6-CA73-4037-A45F-F7321044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438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3380-8E98-49E6-9F4E-0C5917D529B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A21E6-CA73-4037-A45F-F7321044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320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3380-8E98-49E6-9F4E-0C5917D529B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A21E6-CA73-4037-A45F-F7321044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916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3380-8E98-49E6-9F4E-0C5917D529B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A21E6-CA73-4037-A45F-F7321044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475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3380-8E98-49E6-9F4E-0C5917D529B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A21E6-CA73-4037-A45F-F7321044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717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3380-8E98-49E6-9F4E-0C5917D529B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A21E6-CA73-4037-A45F-F7321044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967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3380-8E98-49E6-9F4E-0C5917D529B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A21E6-CA73-4037-A45F-F7321044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191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3380-8E98-49E6-9F4E-0C5917D529B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A21E6-CA73-4037-A45F-F7321044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959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3380-8E98-49E6-9F4E-0C5917D529B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A21E6-CA73-4037-A45F-F7321044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070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83380-8E98-49E6-9F4E-0C5917D529B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A21E6-CA73-4037-A45F-F7321044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15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83380-8E98-49E6-9F4E-0C5917D529B4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A21E6-CA73-4037-A45F-F7321044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21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38309" y="399440"/>
            <a:ext cx="11496541" cy="590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>
                <a:solidFill>
                  <a:schemeClr val="accent2"/>
                </a:solidFill>
              </a:rPr>
              <a:t>Харк</a:t>
            </a:r>
            <a:r>
              <a:rPr lang="uk-UA" sz="2400" b="1" dirty="0">
                <a:solidFill>
                  <a:schemeClr val="accent2"/>
                </a:solidFill>
              </a:rPr>
              <a:t>і</a:t>
            </a:r>
            <a:r>
              <a:rPr lang="ru-RU" sz="2400" b="1" dirty="0" err="1">
                <a:solidFill>
                  <a:schemeClr val="accent2"/>
                </a:solidFill>
              </a:rPr>
              <a:t>вський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національний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медичний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 err="1">
                <a:solidFill>
                  <a:schemeClr val="accent2"/>
                </a:solidFill>
              </a:rPr>
              <a:t>університет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>Кафедра </a:t>
            </a:r>
            <a:r>
              <a:rPr lang="ru-RU" sz="2000" b="1" dirty="0" err="1">
                <a:solidFill>
                  <a:schemeClr val="accent2"/>
                </a:solidFill>
              </a:rPr>
              <a:t>медичної</a:t>
            </a:r>
            <a:r>
              <a:rPr lang="ru-RU" sz="2000" b="1" dirty="0">
                <a:solidFill>
                  <a:schemeClr val="accent2"/>
                </a:solidFill>
              </a:rPr>
              <a:t> та </a:t>
            </a:r>
            <a:r>
              <a:rPr lang="ru-RU" sz="2000" b="1" dirty="0" err="1">
                <a:solidFill>
                  <a:schemeClr val="accent2"/>
                </a:solidFill>
              </a:rPr>
              <a:t>біоорганічної</a:t>
            </a: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 err="1">
                <a:solidFill>
                  <a:schemeClr val="accent2"/>
                </a:solidFill>
              </a:rPr>
              <a:t>хімії</a:t>
            </a: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chemeClr val="accent2"/>
                </a:solidFill>
              </a:rPr>
              <a:t/>
            </a:r>
            <a:br>
              <a:rPr lang="ru-RU" sz="2000" b="1" dirty="0">
                <a:solidFill>
                  <a:schemeClr val="accent2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 «</a:t>
            </a:r>
            <a:r>
              <a:rPr lang="ru-RU" sz="2000" b="1" dirty="0" err="1">
                <a:solidFill>
                  <a:srgbClr val="006600"/>
                </a:solidFill>
              </a:rPr>
              <a:t>Медична</a:t>
            </a:r>
            <a:r>
              <a:rPr lang="ru-RU" sz="2000" b="1" dirty="0">
                <a:solidFill>
                  <a:srgbClr val="006600"/>
                </a:solidFill>
              </a:rPr>
              <a:t> </a:t>
            </a:r>
            <a:r>
              <a:rPr lang="ru-RU" sz="2000" b="1" dirty="0" err="1">
                <a:solidFill>
                  <a:srgbClr val="006600"/>
                </a:solidFill>
              </a:rPr>
              <a:t>хімія</a:t>
            </a:r>
            <a:r>
              <a:rPr lang="ru-RU" sz="2000" b="1" dirty="0">
                <a:solidFill>
                  <a:srgbClr val="006600"/>
                </a:solidFill>
              </a:rPr>
              <a:t>»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endParaRPr lang="ru-RU" sz="2000" b="1" dirty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sz="2000" b="1" dirty="0" err="1">
                <a:solidFill>
                  <a:srgbClr val="006600"/>
                </a:solidFill>
              </a:rPr>
              <a:t>Лекція</a:t>
            </a:r>
            <a:r>
              <a:rPr lang="ru-RU" sz="2000" b="1" dirty="0">
                <a:solidFill>
                  <a:srgbClr val="006600"/>
                </a:solidFill>
              </a:rPr>
              <a:t> № </a:t>
            </a:r>
            <a:r>
              <a:rPr lang="ru-RU" sz="2000" b="1" dirty="0" smtClean="0">
                <a:solidFill>
                  <a:srgbClr val="006600"/>
                </a:solidFill>
              </a:rPr>
              <a:t>24</a:t>
            </a:r>
          </a:p>
          <a:p>
            <a:pPr algn="ctr" eaLnBrk="1" hangingPunct="1">
              <a:spcBef>
                <a:spcPct val="50000"/>
              </a:spcBef>
            </a:pPr>
            <a:endParaRPr lang="uk-UA" sz="2000" b="1" dirty="0" smtClean="0">
              <a:solidFill>
                <a:srgbClr val="0066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sz="2000" b="1" dirty="0">
              <a:solidFill>
                <a:srgbClr val="006600"/>
              </a:solidFill>
            </a:endParaRPr>
          </a:p>
          <a:p>
            <a:pPr algn="ctr"/>
            <a:r>
              <a:rPr lang="uk-UA" sz="4000" dirty="0" smtClean="0">
                <a:solidFill>
                  <a:srgbClr val="C00000"/>
                </a:solidFill>
              </a:rPr>
              <a:t>Фізико-хімія дисперсних систем</a:t>
            </a:r>
          </a:p>
          <a:p>
            <a:pPr algn="ctr"/>
            <a:endParaRPr lang="uk-UA" sz="2000" dirty="0">
              <a:solidFill>
                <a:srgbClr val="C00000"/>
              </a:solidFill>
            </a:endParaRPr>
          </a:p>
          <a:p>
            <a:pPr algn="r" eaLnBrk="1" hangingPunct="1"/>
            <a:r>
              <a:rPr lang="uk-UA" sz="2400" b="1" dirty="0">
                <a:solidFill>
                  <a:srgbClr val="6600CC"/>
                </a:solidFill>
              </a:rPr>
              <a:t>Лектор: доцент </a:t>
            </a:r>
            <a:r>
              <a:rPr lang="uk-UA" sz="2400" b="1" dirty="0" err="1">
                <a:solidFill>
                  <a:srgbClr val="6600CC"/>
                </a:solidFill>
              </a:rPr>
              <a:t>Петюніна</a:t>
            </a:r>
            <a:r>
              <a:rPr lang="uk-UA" sz="2400" b="1" dirty="0">
                <a:solidFill>
                  <a:srgbClr val="6600CC"/>
                </a:solidFill>
              </a:rPr>
              <a:t> В.М.</a:t>
            </a:r>
            <a:endParaRPr lang="ru-RU" sz="2400" b="1" dirty="0">
              <a:solidFill>
                <a:srgbClr val="6600CC"/>
              </a:solidFill>
            </a:endParaRPr>
          </a:p>
          <a:p>
            <a:pPr algn="ctr" eaLnBrk="1" hangingPunct="1"/>
            <a:endParaRPr lang="ru-RU" sz="2800" b="1" dirty="0">
              <a:solidFill>
                <a:srgbClr val="CC0000"/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405" y="1686125"/>
            <a:ext cx="1729534" cy="220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285" y="1808955"/>
            <a:ext cx="2272133" cy="227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581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14376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solidFill>
                  <a:srgbClr val="FF0000"/>
                </a:solidFill>
              </a:rPr>
              <a:t>Міцелярна теорія будови колоїдних частинок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14376"/>
            <a:ext cx="12192000" cy="6143624"/>
          </a:xfrm>
        </p:spPr>
        <p:txBody>
          <a:bodyPr/>
          <a:lstStyle/>
          <a:p>
            <a:pPr marL="0" indent="0" algn="ctr">
              <a:buNone/>
            </a:pPr>
            <a:r>
              <a:rPr lang="uk-UA" sz="3600" dirty="0"/>
              <a:t>CaCl</a:t>
            </a:r>
            <a:r>
              <a:rPr lang="uk-UA" sz="3600" baseline="-25000" dirty="0"/>
              <a:t>2</a:t>
            </a:r>
            <a:r>
              <a:rPr lang="uk-UA" sz="3600" dirty="0"/>
              <a:t> + H</a:t>
            </a:r>
            <a:r>
              <a:rPr lang="uk-UA" sz="3600" baseline="-25000" dirty="0"/>
              <a:t>2</a:t>
            </a:r>
            <a:r>
              <a:rPr lang="uk-UA" sz="3600" dirty="0"/>
              <a:t>CO</a:t>
            </a:r>
            <a:r>
              <a:rPr lang="uk-UA" sz="3600" baseline="-25000" dirty="0"/>
              <a:t>3 </a:t>
            </a:r>
            <a:r>
              <a:rPr lang="uk-UA" sz="3600" dirty="0"/>
              <a:t> </a:t>
            </a:r>
            <a:r>
              <a:rPr lang="uk-UA" sz="3600" dirty="0">
                <a:sym typeface="Symbol" panose="05050102010706020507" pitchFamily="18" charset="2"/>
              </a:rPr>
              <a:t></a:t>
            </a:r>
            <a:r>
              <a:rPr lang="uk-UA" sz="3600" dirty="0"/>
              <a:t> CaCO</a:t>
            </a:r>
            <a:r>
              <a:rPr lang="uk-UA" sz="3600" baseline="-25000" dirty="0"/>
              <a:t>3</a:t>
            </a:r>
            <a:r>
              <a:rPr lang="uk-UA" sz="3600" dirty="0"/>
              <a:t> </a:t>
            </a:r>
            <a:r>
              <a:rPr lang="uk-UA" sz="3600" dirty="0" smtClean="0"/>
              <a:t>↓+ </a:t>
            </a:r>
            <a:r>
              <a:rPr lang="uk-UA" sz="3600" dirty="0"/>
              <a:t>2HCl</a:t>
            </a:r>
            <a:endParaRPr lang="ru-RU" sz="3600" dirty="0"/>
          </a:p>
          <a:p>
            <a:pPr marL="0" indent="0" algn="ctr">
              <a:buNone/>
            </a:pPr>
            <a:r>
              <a:rPr lang="uk-UA" dirty="0"/>
              <a:t>CaCl</a:t>
            </a:r>
            <a:r>
              <a:rPr lang="uk-UA" baseline="-25000" dirty="0"/>
              <a:t>2</a:t>
            </a:r>
            <a:r>
              <a:rPr lang="uk-UA" dirty="0"/>
              <a:t> </a:t>
            </a:r>
            <a:r>
              <a:rPr lang="uk-UA" dirty="0">
                <a:sym typeface="Symbol" panose="05050102010706020507" pitchFamily="18" charset="2"/>
              </a:rPr>
              <a:t></a:t>
            </a:r>
            <a:r>
              <a:rPr lang="uk-UA" dirty="0"/>
              <a:t> Ca</a:t>
            </a:r>
            <a:r>
              <a:rPr lang="uk-UA" baseline="30000" dirty="0"/>
              <a:t>2+</a:t>
            </a:r>
            <a:r>
              <a:rPr lang="uk-UA" dirty="0"/>
              <a:t> + 2Cl</a:t>
            </a:r>
            <a:r>
              <a:rPr lang="uk-UA" baseline="30000" dirty="0"/>
              <a:t>–</a:t>
            </a:r>
            <a:endParaRPr lang="ru-RU" dirty="0"/>
          </a:p>
          <a:p>
            <a:pPr marL="0" indent="0">
              <a:buNone/>
            </a:pPr>
            <a:r>
              <a:rPr lang="uk-UA" i="1" dirty="0"/>
              <a:t> </a:t>
            </a:r>
            <a:r>
              <a:rPr lang="uk-UA" i="1" dirty="0" smtClean="0"/>
              <a:t>                                                           n</a:t>
            </a:r>
            <a:r>
              <a:rPr lang="uk-UA" i="1" dirty="0"/>
              <a:t> </a:t>
            </a:r>
            <a:r>
              <a:rPr lang="uk-UA" i="1" dirty="0" smtClean="0"/>
              <a:t>         n</a:t>
            </a:r>
            <a:r>
              <a:rPr lang="uk-UA" i="1" dirty="0"/>
              <a:t>	</a:t>
            </a:r>
            <a:r>
              <a:rPr lang="uk-UA" dirty="0"/>
              <a:t>    </a:t>
            </a:r>
            <a:r>
              <a:rPr lang="uk-UA" dirty="0" smtClean="0"/>
              <a:t>   2</a:t>
            </a:r>
            <a:r>
              <a:rPr lang="uk-UA" i="1" dirty="0" smtClean="0"/>
              <a:t>n</a:t>
            </a:r>
          </a:p>
          <a:p>
            <a:pPr marL="0" indent="0">
              <a:buNone/>
            </a:pPr>
            <a:r>
              <a:rPr lang="uk-UA" dirty="0" smtClean="0"/>
              <a:t>					</a:t>
            </a:r>
            <a:r>
              <a:rPr lang="uk-UA" u="sng" dirty="0" err="1" smtClean="0"/>
              <a:t>потенціалвизначальні</a:t>
            </a:r>
            <a:r>
              <a:rPr lang="uk-UA" u="sng" dirty="0" smtClean="0"/>
              <a:t> іони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{(CaCO</a:t>
            </a:r>
            <a:r>
              <a:rPr lang="uk-UA" baseline="-25000" dirty="0"/>
              <a:t>3</a:t>
            </a:r>
            <a:r>
              <a:rPr lang="uk-UA" dirty="0"/>
              <a:t>)</a:t>
            </a:r>
            <a:r>
              <a:rPr lang="uk-UA" baseline="-25000" dirty="0"/>
              <a:t>m		</a:t>
            </a:r>
            <a:r>
              <a:rPr lang="uk-UA" dirty="0"/>
              <a:t> nCa</a:t>
            </a:r>
            <a:r>
              <a:rPr lang="uk-UA" baseline="30000" dirty="0"/>
              <a:t>2+</a:t>
            </a:r>
            <a:r>
              <a:rPr lang="uk-UA" dirty="0"/>
              <a:t>(2n – x) </a:t>
            </a:r>
            <a:r>
              <a:rPr lang="uk-UA" dirty="0" err="1"/>
              <a:t>Cl</a:t>
            </a:r>
            <a:r>
              <a:rPr lang="uk-UA" baseline="30000" dirty="0"/>
              <a:t>–</a:t>
            </a:r>
            <a:r>
              <a:rPr lang="uk-UA" dirty="0"/>
              <a:t>}</a:t>
            </a:r>
            <a:r>
              <a:rPr lang="uk-UA" baseline="30000" dirty="0"/>
              <a:t>x+ 		</a:t>
            </a:r>
            <a:r>
              <a:rPr lang="uk-UA" dirty="0"/>
              <a:t>  </a:t>
            </a:r>
            <a:r>
              <a:rPr lang="uk-UA" dirty="0" err="1" smtClean="0"/>
              <a:t>xCl</a:t>
            </a:r>
            <a:r>
              <a:rPr lang="uk-UA" baseline="30000" dirty="0" smtClean="0"/>
              <a:t>–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     </a:t>
            </a:r>
            <a:r>
              <a:rPr lang="uk-UA" dirty="0" smtClean="0"/>
              <a:t>ядро            	       адсорбційний шар 	   </a:t>
            </a:r>
            <a:r>
              <a:rPr lang="uk-UA" sz="2400" dirty="0" smtClean="0"/>
              <a:t>дифузійний шар </a:t>
            </a:r>
            <a:r>
              <a:rPr lang="uk-UA" sz="2000" dirty="0" smtClean="0"/>
              <a:t>						 			</a:t>
            </a:r>
            <a:r>
              <a:rPr lang="uk-UA" dirty="0" err="1" smtClean="0"/>
              <a:t>протиіонів</a:t>
            </a:r>
            <a:r>
              <a:rPr lang="uk-UA" dirty="0" smtClean="0"/>
              <a:t>	</a:t>
            </a:r>
            <a:r>
              <a:rPr lang="uk-UA" dirty="0"/>
              <a:t> </a:t>
            </a:r>
            <a:r>
              <a:rPr lang="uk-UA" dirty="0" smtClean="0"/>
              <a:t>  </a:t>
            </a:r>
            <a:r>
              <a:rPr lang="uk-UA" dirty="0" err="1" smtClean="0"/>
              <a:t>протиіонів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uk-UA" dirty="0"/>
              <a:t>Дисоціація: H</a:t>
            </a:r>
            <a:r>
              <a:rPr lang="uk-UA" baseline="-25000" dirty="0"/>
              <a:t>2</a:t>
            </a:r>
            <a:r>
              <a:rPr lang="uk-UA" dirty="0"/>
              <a:t>CO</a:t>
            </a:r>
            <a:r>
              <a:rPr lang="uk-UA" baseline="-25000" dirty="0"/>
              <a:t>3</a:t>
            </a:r>
            <a:r>
              <a:rPr lang="uk-UA" dirty="0"/>
              <a:t> </a:t>
            </a:r>
            <a:r>
              <a:rPr lang="uk-UA" dirty="0">
                <a:sym typeface="Symbol" panose="05050102010706020507" pitchFamily="18" charset="2"/>
              </a:rPr>
              <a:t></a:t>
            </a:r>
            <a:r>
              <a:rPr lang="uk-UA" dirty="0"/>
              <a:t> H</a:t>
            </a:r>
            <a:r>
              <a:rPr lang="uk-UA" baseline="30000" dirty="0"/>
              <a:t>+</a:t>
            </a:r>
            <a:r>
              <a:rPr lang="uk-UA" dirty="0"/>
              <a:t> + HCO</a:t>
            </a:r>
            <a:r>
              <a:rPr lang="uk-UA" baseline="-25000" dirty="0"/>
              <a:t>3</a:t>
            </a:r>
            <a:r>
              <a:rPr lang="uk-UA" baseline="30000" dirty="0"/>
              <a:t>–</a:t>
            </a:r>
            <a:endParaRPr lang="ru-RU" dirty="0"/>
          </a:p>
          <a:p>
            <a:pPr marL="0" indent="0" algn="ctr">
              <a:buNone/>
            </a:pPr>
            <a:r>
              <a:rPr lang="uk-UA" dirty="0" smtClean="0"/>
              <a:t>		n</a:t>
            </a:r>
            <a:r>
              <a:rPr lang="uk-UA" dirty="0"/>
              <a:t>	  n	   n</a:t>
            </a:r>
            <a:endParaRPr lang="ru-RU" dirty="0"/>
          </a:p>
          <a:p>
            <a:pPr marL="0" indent="0" algn="ctr">
              <a:buNone/>
            </a:pPr>
            <a:r>
              <a:rPr lang="uk-UA" dirty="0"/>
              <a:t>{(CaCO</a:t>
            </a:r>
            <a:r>
              <a:rPr lang="uk-UA" baseline="-25000" dirty="0"/>
              <a:t>3</a:t>
            </a:r>
            <a:r>
              <a:rPr lang="uk-UA" dirty="0"/>
              <a:t>)</a:t>
            </a:r>
            <a:r>
              <a:rPr lang="uk-UA" baseline="-25000" dirty="0"/>
              <a:t>m</a:t>
            </a:r>
            <a:r>
              <a:rPr lang="uk-UA" dirty="0"/>
              <a:t> · n HCO</a:t>
            </a:r>
            <a:r>
              <a:rPr lang="uk-UA" baseline="-25000" dirty="0"/>
              <a:t>3</a:t>
            </a:r>
            <a:r>
              <a:rPr lang="uk-UA" baseline="30000" dirty="0"/>
              <a:t>–</a:t>
            </a:r>
            <a:r>
              <a:rPr lang="uk-UA" dirty="0"/>
              <a:t>(n – x) H</a:t>
            </a:r>
            <a:r>
              <a:rPr lang="uk-UA" baseline="30000" dirty="0"/>
              <a:t>+</a:t>
            </a:r>
            <a:r>
              <a:rPr lang="uk-UA" dirty="0"/>
              <a:t>}</a:t>
            </a:r>
            <a:r>
              <a:rPr lang="uk-UA" baseline="30000" dirty="0"/>
              <a:t>x–</a:t>
            </a:r>
            <a:r>
              <a:rPr lang="uk-UA" dirty="0"/>
              <a:t> x H</a:t>
            </a:r>
            <a:r>
              <a:rPr lang="uk-UA" baseline="30000" dirty="0"/>
              <a:t>+</a:t>
            </a:r>
            <a:endParaRPr lang="ru-RU" dirty="0"/>
          </a:p>
          <a:p>
            <a:pPr marL="0" indent="0" algn="ctr">
              <a:buNone/>
            </a:pPr>
            <a:r>
              <a:rPr lang="uk-UA" dirty="0" smtClean="0"/>
              <a:t>                                                     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000625" y="2757488"/>
            <a:ext cx="171450" cy="1857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 flipV="1">
            <a:off x="6286500" y="3200400"/>
            <a:ext cx="142875" cy="2857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8951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650" y="71439"/>
            <a:ext cx="10515600" cy="800100"/>
          </a:xfrm>
        </p:spPr>
        <p:txBody>
          <a:bodyPr/>
          <a:lstStyle/>
          <a:p>
            <a:pPr algn="ctr"/>
            <a:r>
              <a:rPr lang="uk-UA" dirty="0" err="1" smtClean="0">
                <a:solidFill>
                  <a:srgbClr val="FF0000"/>
                </a:solidFill>
              </a:rPr>
              <a:t>Електротермодинамічний</a:t>
            </a:r>
            <a:r>
              <a:rPr lang="uk-UA" dirty="0" smtClean="0">
                <a:solidFill>
                  <a:srgbClr val="FF0000"/>
                </a:solidFill>
              </a:rPr>
              <a:t> потенціал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71539"/>
            <a:ext cx="12192000" cy="5986460"/>
          </a:xfrm>
        </p:spPr>
        <p:txBody>
          <a:bodyPr>
            <a:normAutofit/>
          </a:bodyPr>
          <a:lstStyle/>
          <a:p>
            <a:r>
              <a:rPr lang="uk-UA" sz="3600" dirty="0"/>
              <a:t>Заряд гранули визначає величину </a:t>
            </a:r>
            <a:r>
              <a:rPr lang="el-GR" sz="3600" i="1" dirty="0" smtClean="0"/>
              <a:t>ξ</a:t>
            </a:r>
            <a:r>
              <a:rPr lang="uk-UA" sz="3600" dirty="0" smtClean="0"/>
              <a:t>-потенціалу </a:t>
            </a:r>
            <a:r>
              <a:rPr lang="uk-UA" sz="3600" dirty="0"/>
              <a:t>(дзета потенціалу) – електрокінетичного потенціалу. </a:t>
            </a:r>
            <a:r>
              <a:rPr lang="el-GR" sz="3600" i="1" dirty="0" smtClean="0"/>
              <a:t>ξ </a:t>
            </a:r>
            <a:r>
              <a:rPr lang="uk-UA" sz="3600" dirty="0" smtClean="0"/>
              <a:t>-</a:t>
            </a:r>
            <a:r>
              <a:rPr lang="uk-UA" sz="3600" dirty="0"/>
              <a:t>Потенціал – частина </a:t>
            </a:r>
            <a:r>
              <a:rPr lang="uk-UA" sz="3600" dirty="0" err="1"/>
              <a:t>електротермодинамічного</a:t>
            </a:r>
            <a:r>
              <a:rPr lang="uk-UA" sz="3600" dirty="0"/>
              <a:t> потенціалу, який виникає на межі між адсорбційним і дифузійним шаром. Величина його визначається різницею між загальним числом зарядів </a:t>
            </a:r>
            <a:r>
              <a:rPr lang="uk-UA" sz="3600" dirty="0" err="1"/>
              <a:t>потенціалвизначальних</a:t>
            </a:r>
            <a:r>
              <a:rPr lang="uk-UA" sz="3600" dirty="0"/>
              <a:t> іонів і числом зарядів </a:t>
            </a:r>
            <a:r>
              <a:rPr lang="uk-UA" sz="3600" dirty="0" err="1"/>
              <a:t>протиіонів</a:t>
            </a:r>
            <a:r>
              <a:rPr lang="uk-UA" sz="3600" dirty="0"/>
              <a:t>, що перебувають у адсорбційному шарі.</a:t>
            </a:r>
            <a:endParaRPr lang="ru-RU" sz="3600" dirty="0"/>
          </a:p>
          <a:p>
            <a:r>
              <a:rPr lang="uk-UA" sz="3600" dirty="0" err="1"/>
              <a:t>Електротермодинамічний</a:t>
            </a:r>
            <a:r>
              <a:rPr lang="uk-UA" sz="3600" dirty="0"/>
              <a:t> потенціал виникає на межі </a:t>
            </a:r>
            <a:r>
              <a:rPr lang="uk-UA" sz="3600" dirty="0" err="1"/>
              <a:t>потенціалвизначальні</a:t>
            </a:r>
            <a:r>
              <a:rPr lang="uk-UA" sz="3600" dirty="0"/>
              <a:t> іони–адсорбційний шар </a:t>
            </a:r>
            <a:r>
              <a:rPr lang="uk-UA" sz="3600" dirty="0" err="1"/>
              <a:t>протиіонів</a:t>
            </a:r>
            <a:r>
              <a:rPr lang="uk-UA" sz="3600" dirty="0"/>
              <a:t> (E-потенціал).</a:t>
            </a:r>
            <a:endParaRPr lang="ru-RU" sz="3600" dirty="0"/>
          </a:p>
          <a:p>
            <a:r>
              <a:rPr lang="el-GR" sz="3600" i="1" dirty="0" smtClean="0"/>
              <a:t>ξ</a:t>
            </a:r>
            <a:r>
              <a:rPr lang="uk-UA" sz="3600" dirty="0" smtClean="0"/>
              <a:t> </a:t>
            </a:r>
            <a:r>
              <a:rPr lang="uk-UA" sz="3600" dirty="0"/>
              <a:t>-Потенціал визначає стабільність колоїдної системи.</a:t>
            </a:r>
            <a:endParaRPr lang="ru-RU" sz="3600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9457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57249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Методи очищення колоїдних розчинів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8" y="2416433"/>
            <a:ext cx="6067078" cy="30688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20898" y="1174730"/>
            <a:ext cx="16065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4400" dirty="0" smtClean="0"/>
              <a:t>Діаліз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392258" y="1174730"/>
            <a:ext cx="25645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dirty="0" smtClean="0"/>
              <a:t>Електродіаліз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020898" y="5564981"/>
            <a:ext cx="1769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Діалізатор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7510849" y="5653743"/>
            <a:ext cx="2944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err="1" smtClean="0"/>
              <a:t>Електродіалізатор</a:t>
            </a:r>
            <a:endParaRPr lang="ru-RU" sz="2800" dirty="0"/>
          </a:p>
        </p:txBody>
      </p:sp>
      <p:pic>
        <p:nvPicPr>
          <p:cNvPr id="3074" name="Picture 2" descr="ÐÐ°ÑÑÐ¸Ð½ÐºÐ¸ Ð¿Ð¾ Ð·Ð°Ð¿ÑÐ¾ÑÑ ÐºÐ¾Ð¼Ð¿ÐµÐ½ÑÐ°ÑÑÐ¹Ð½Ð¸Ð¹ Ð´ÑÐ°Ð»ÑÐ·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6" t="25278" r="10920" b="24931"/>
          <a:stretch/>
        </p:blipFill>
        <p:spPr bwMode="auto">
          <a:xfrm>
            <a:off x="5982086" y="2394997"/>
            <a:ext cx="5520906" cy="2623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911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82400"/>
            <a:ext cx="12192000" cy="6000750"/>
          </a:xfrm>
        </p:spPr>
        <p:txBody>
          <a:bodyPr/>
          <a:lstStyle/>
          <a:p>
            <a:r>
              <a:rPr lang="uk-UA" dirty="0" smtClean="0"/>
              <a:t>Компенсаційний діаліз:</a:t>
            </a:r>
            <a:r>
              <a:rPr lang="uk-UA" dirty="0"/>
              <a:t> </a:t>
            </a:r>
            <a:r>
              <a:rPr lang="uk-UA" dirty="0" smtClean="0"/>
              <a:t>сутність компенсаційного діалізу полягає в тому, що рідина у діалізаторі омивається не чистим розчинником, а розчинами з різним вмістом обумовленої речовини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57249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Методи очищення колоїдних розчинів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73204" y="2805759"/>
            <a:ext cx="5045590" cy="30989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7175" y="2974889"/>
            <a:ext cx="27638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4000" dirty="0" err="1" smtClean="0"/>
              <a:t>Вівідіаліз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392248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90" t="-1085" r="223" b="4215"/>
          <a:stretch/>
        </p:blipFill>
        <p:spPr>
          <a:xfrm>
            <a:off x="742950" y="0"/>
            <a:ext cx="10601325" cy="67151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0075" y="0"/>
            <a:ext cx="2486026" cy="250031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027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00087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Молекулярно-кінетичні властивості колоїдних систем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00088"/>
            <a:ext cx="12192000" cy="6157912"/>
          </a:xfrm>
        </p:spPr>
        <p:txBody>
          <a:bodyPr>
            <a:normAutofit/>
          </a:bodyPr>
          <a:lstStyle/>
          <a:p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Осмотичний тиск </a:t>
            </a:r>
            <a:r>
              <a:rPr lang="uk-UA" dirty="0" smtClean="0"/>
              <a:t>має менші значення, що обумовлено більшим розміром частинок.</a:t>
            </a:r>
            <a:endParaRPr lang="ru-RU" dirty="0" smtClean="0"/>
          </a:p>
          <a:p>
            <a:pPr marL="0" indent="0">
              <a:buNone/>
            </a:pPr>
            <a:r>
              <a:rPr lang="uk-UA" dirty="0" smtClean="0"/>
              <a:t>Як </a:t>
            </a:r>
            <a:r>
              <a:rPr lang="uk-UA" dirty="0"/>
              <a:t>і для істинних, так і для колоїдних розчинів осмотичний тиск прямо пропорційний концентрації.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Величина осмотичного </a:t>
            </a:r>
            <a:r>
              <a:rPr lang="uk-UA" dirty="0"/>
              <a:t>тиску нестала, що пояснюється нестійкістю колоїдних розчинів, їхнім прагненням до укрупнення (агрегації) частинок дисперсної фази.</a:t>
            </a:r>
            <a:endParaRPr lang="ru-RU" dirty="0"/>
          </a:p>
          <a:p>
            <a:r>
              <a:rPr lang="uk-UA" b="1" i="1" u="sng" dirty="0" err="1" smtClean="0">
                <a:solidFill>
                  <a:schemeClr val="accent6">
                    <a:lumMod val="50000"/>
                  </a:schemeClr>
                </a:solidFill>
              </a:rPr>
              <a:t>Седиментаційно</a:t>
            </a:r>
            <a:r>
              <a:rPr lang="uk-UA" b="1" i="1" u="sng" dirty="0" smtClean="0">
                <a:solidFill>
                  <a:schemeClr val="accent6">
                    <a:lumMod val="50000"/>
                  </a:schemeClr>
                </a:solidFill>
              </a:rPr>
              <a:t>-дифузійна рівновага </a:t>
            </a:r>
            <a:r>
              <a:rPr lang="uk-UA" dirty="0" smtClean="0"/>
              <a:t>забезпечує кінетичну стійкість колоїдних розчинів. </a:t>
            </a:r>
          </a:p>
          <a:p>
            <a:pPr marL="0" indent="0">
              <a:buNone/>
            </a:pPr>
            <a:r>
              <a:rPr lang="uk-UA" dirty="0" smtClean="0"/>
              <a:t>На </a:t>
            </a:r>
            <a:r>
              <a:rPr lang="uk-UA" dirty="0"/>
              <a:t>розподіл частинок у дисперсній системі впливає два фактори – дифузія, обумовлена відцентровими силами внаслідок прагнення вирівняти концентрацію у повному обсязі, і гравітаційне поле (доцентрова сила</a:t>
            </a:r>
            <a:r>
              <a:rPr lang="uk-UA" dirty="0" smtClean="0"/>
              <a:t>).</a:t>
            </a:r>
          </a:p>
          <a:p>
            <a:pPr marL="0" indent="0">
              <a:buNone/>
            </a:pPr>
            <a:r>
              <a:rPr lang="uk-UA" dirty="0" smtClean="0"/>
              <a:t>Порушення </a:t>
            </a:r>
            <a:r>
              <a:rPr lang="uk-UA" dirty="0" err="1" smtClean="0"/>
              <a:t>седиментаційно</a:t>
            </a:r>
            <a:r>
              <a:rPr lang="uk-UA" dirty="0" smtClean="0"/>
              <a:t>-дифузійної рівноваги - седиментація.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8067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8225" y="0"/>
            <a:ext cx="10515600" cy="663575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Оптичні властивості колоїдних систем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4135"/>
            <a:ext cx="12191999" cy="6163865"/>
          </a:xfrm>
        </p:spPr>
        <p:txBody>
          <a:bodyPr>
            <a:normAutofit/>
          </a:bodyPr>
          <a:lstStyle/>
          <a:p>
            <a:r>
              <a:rPr lang="uk-UA" dirty="0" smtClean="0"/>
              <a:t>Колоїдні </a:t>
            </a:r>
            <a:r>
              <a:rPr lang="uk-UA" dirty="0"/>
              <a:t>системи відрізняються від істинних розчинів здатністю розсіювати світло, відоме як явище </a:t>
            </a:r>
            <a:r>
              <a:rPr lang="uk-UA" dirty="0" err="1" smtClean="0"/>
              <a:t>Тіндаля</a:t>
            </a:r>
            <a:r>
              <a:rPr lang="uk-UA" dirty="0" smtClean="0"/>
              <a:t> («конус </a:t>
            </a:r>
            <a:r>
              <a:rPr lang="uk-UA" dirty="0" err="1" smtClean="0"/>
              <a:t>Тіндаля</a:t>
            </a:r>
            <a:r>
              <a:rPr lang="uk-UA" dirty="0" smtClean="0"/>
              <a:t>»).</a:t>
            </a:r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pPr marL="0" indent="0">
              <a:buNone/>
            </a:pPr>
            <a:endParaRPr lang="uk-UA" dirty="0" smtClean="0"/>
          </a:p>
          <a:p>
            <a:endParaRPr lang="uk-UA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1" name="Picture 5" descr="ÐÐ°ÑÑÐ¸Ð½ÐºÐ¸ Ð¿Ð¾ Ð·Ð°Ð¿ÑÐ¾ÑÑ ÐµÑÐµÐºÑ Ð¢ÑÐ½Ð´Ð°Ð»Ñ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" t="7768" r="13998" b="7265"/>
          <a:stretch/>
        </p:blipFill>
        <p:spPr bwMode="auto">
          <a:xfrm>
            <a:off x="1471612" y="1737592"/>
            <a:ext cx="8943975" cy="501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5341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7999"/>
          </a:xfrm>
        </p:spPr>
        <p:txBody>
          <a:bodyPr>
            <a:normAutofit/>
          </a:bodyPr>
          <a:lstStyle/>
          <a:p>
            <a:r>
              <a:rPr lang="uk-UA" sz="3200" dirty="0" smtClean="0"/>
              <a:t>Закон Релея: інтенсивність розсіяного світла (I) прямо пропорційна кількості частинок (n), квадрату об'єму частинок (V</a:t>
            </a:r>
            <a:r>
              <a:rPr lang="uk-UA" sz="3200" baseline="30000" dirty="0" smtClean="0"/>
              <a:t>2</a:t>
            </a:r>
            <a:r>
              <a:rPr lang="uk-UA" sz="3200" dirty="0" smtClean="0"/>
              <a:t>) і обернено пропорційна четвертому ступеню від довжини хвилі (λ</a:t>
            </a:r>
            <a:r>
              <a:rPr lang="uk-UA" sz="3200" baseline="30000" dirty="0" smtClean="0"/>
              <a:t>4)</a:t>
            </a:r>
            <a:r>
              <a:rPr lang="uk-UA" sz="3200" dirty="0" smtClean="0"/>
              <a:t> падаючого світла:</a:t>
            </a:r>
          </a:p>
          <a:p>
            <a:endParaRPr lang="uk-UA" sz="3200" dirty="0"/>
          </a:p>
          <a:p>
            <a:endParaRPr lang="uk-UA" sz="3200" dirty="0" smtClean="0"/>
          </a:p>
          <a:p>
            <a:pPr marL="0" indent="0">
              <a:buNone/>
            </a:pPr>
            <a:r>
              <a:rPr lang="uk-UA" sz="3200" dirty="0"/>
              <a:t>Нефелометрія застосовується для кількісного визначення білка у сечі.</a:t>
            </a:r>
            <a:endParaRPr lang="ru-RU" sz="3200" dirty="0" smtClean="0"/>
          </a:p>
          <a:p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0280328"/>
              </p:ext>
            </p:extLst>
          </p:nvPr>
        </p:nvGraphicFramePr>
        <p:xfrm>
          <a:off x="4248149" y="1471612"/>
          <a:ext cx="2638426" cy="1350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Уравнение" r:id="rId3" imgW="812447" imgH="418918" progId="Equation.3">
                  <p:embed/>
                </p:oleObj>
              </mc:Choice>
              <mc:Fallback>
                <p:oleObj name="Уравнение" r:id="rId3" imgW="812447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8149" y="1471612"/>
                        <a:ext cx="2638426" cy="13506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4095151"/>
              </p:ext>
            </p:extLst>
          </p:nvPr>
        </p:nvGraphicFramePr>
        <p:xfrm>
          <a:off x="4400550" y="3836646"/>
          <a:ext cx="2675020" cy="1023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Уравнение" r:id="rId5" imgW="1091726" imgH="431613" progId="Equation.3">
                  <p:embed/>
                </p:oleObj>
              </mc:Choice>
              <mc:Fallback>
                <p:oleObj name="Уравнение" r:id="rId5" imgW="1091726" imgH="431613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0550" y="3836646"/>
                        <a:ext cx="2675020" cy="10234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8238731"/>
              </p:ext>
            </p:extLst>
          </p:nvPr>
        </p:nvGraphicFramePr>
        <p:xfrm>
          <a:off x="3914775" y="5389958"/>
          <a:ext cx="3540694" cy="1296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Уравнение" r:id="rId7" imgW="1358310" imgH="482391" progId="Equation.3">
                  <p:embed/>
                </p:oleObj>
              </mc:Choice>
              <mc:Fallback>
                <p:oleObj name="Уравнение" r:id="rId7" imgW="1358310" imgH="482391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4775" y="5389958"/>
                        <a:ext cx="3540694" cy="12965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87074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00088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Електрокінетичні властивості колоїдних систем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00090"/>
            <a:ext cx="5653088" cy="1671635"/>
          </a:xfrm>
        </p:spPr>
        <p:txBody>
          <a:bodyPr>
            <a:normAutofit/>
          </a:bodyPr>
          <a:lstStyle/>
          <a:p>
            <a:r>
              <a:rPr lang="uk-UA" dirty="0" smtClean="0"/>
              <a:t>Електрофоре</a:t>
            </a:r>
            <a:r>
              <a:rPr lang="uk-UA" i="1" dirty="0" smtClean="0"/>
              <a:t>з</a:t>
            </a:r>
            <a:r>
              <a:rPr lang="uk-UA" dirty="0" smtClean="0"/>
              <a:t> </a:t>
            </a:r>
            <a:r>
              <a:rPr lang="uk-UA" dirty="0"/>
              <a:t>– пересування твердої фази</a:t>
            </a:r>
            <a:r>
              <a:rPr lang="uk-UA" b="1" dirty="0"/>
              <a:t> </a:t>
            </a:r>
            <a:r>
              <a:rPr lang="uk-UA" dirty="0"/>
              <a:t>щодо рідкого середовища у зовнішньому електричному полі</a:t>
            </a:r>
            <a:r>
              <a:rPr lang="uk-UA" dirty="0" smtClean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15087" y="700089"/>
            <a:ext cx="555783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uk-UA" sz="2800" dirty="0" smtClean="0"/>
              <a:t>Електроосмос – пересування рідкого середовища щодо твердої фази у зовнішньому електричному полі.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" y="2371725"/>
            <a:ext cx="4029076" cy="43134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r="52500"/>
          <a:stretch/>
        </p:blipFill>
        <p:spPr>
          <a:xfrm>
            <a:off x="7048499" y="2280865"/>
            <a:ext cx="3681413" cy="44951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48499" y="6015038"/>
            <a:ext cx="143827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err="1" smtClean="0"/>
              <a:t>Кварцевий</a:t>
            </a:r>
            <a:endParaRPr lang="uk-UA" dirty="0" smtClean="0"/>
          </a:p>
          <a:p>
            <a:r>
              <a:rPr lang="uk-UA" dirty="0" smtClean="0"/>
              <a:t>пісок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5249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00088"/>
            <a:ext cx="12192000" cy="2085975"/>
          </a:xfrm>
        </p:spPr>
        <p:txBody>
          <a:bodyPr>
            <a:noAutofit/>
          </a:bodyPr>
          <a:lstStyle/>
          <a:p>
            <a:r>
              <a:rPr lang="uk-UA" sz="4400" b="1" i="1" u="sng" dirty="0" smtClean="0">
                <a:solidFill>
                  <a:schemeClr val="accent6">
                    <a:lumMod val="50000"/>
                  </a:schemeClr>
                </a:solidFill>
              </a:rPr>
              <a:t>Потенціал плину </a:t>
            </a:r>
            <a:r>
              <a:rPr lang="uk-UA" sz="4400" dirty="0" smtClean="0"/>
              <a:t>– різниця потенціалів між точками поточного дисперсійного середовища щодо нерухомої фази. Це явище зворотне електроосмосу.</a:t>
            </a:r>
            <a:endParaRPr lang="ru-RU" sz="4400" dirty="0" smtClean="0"/>
          </a:p>
          <a:p>
            <a:pPr marL="0" indent="0">
              <a:buNone/>
            </a:pPr>
            <a:endParaRPr lang="ru-RU" sz="4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00088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Електрокінетичні властивості колоїдних систем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200400"/>
            <a:ext cx="1219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sz="4800" b="1" i="1" u="sng" dirty="0" smtClean="0">
                <a:solidFill>
                  <a:schemeClr val="accent6">
                    <a:lumMod val="50000"/>
                  </a:schemeClr>
                </a:solidFill>
              </a:rPr>
              <a:t>Потенціал седиментації – </a:t>
            </a:r>
            <a:r>
              <a:rPr lang="uk-UA" sz="4800" dirty="0" smtClean="0"/>
              <a:t>різниця потенціалів між точками, що перебувають на різних висотах дисперсної фази, що рухається.</a:t>
            </a:r>
            <a:endParaRPr lang="ru-RU" sz="4800" dirty="0" smtClean="0"/>
          </a:p>
        </p:txBody>
      </p:sp>
    </p:spTree>
    <p:extLst>
      <p:ext uri="{BB962C8B-B14F-4D97-AF65-F5344CB8AC3E}">
        <p14:creationId xmlns:p14="http://schemas.microsoft.com/office/powerpoint/2010/main" val="3843764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19116"/>
            <a:ext cx="12192000" cy="57388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600" dirty="0"/>
              <a:t>1. Організм як складна сукупність дисперсних систем.</a:t>
            </a:r>
            <a:endParaRPr lang="ru-RU" sz="3600" dirty="0"/>
          </a:p>
          <a:p>
            <a:pPr marL="0" indent="0">
              <a:buNone/>
            </a:pPr>
            <a:r>
              <a:rPr lang="uk-UA" sz="3600" dirty="0"/>
              <a:t>2. Класифікація </a:t>
            </a:r>
            <a:r>
              <a:rPr lang="uk-UA" sz="3600" dirty="0" smtClean="0"/>
              <a:t>дисперсних.</a:t>
            </a:r>
            <a:endParaRPr lang="ru-RU" sz="3600" dirty="0"/>
          </a:p>
          <a:p>
            <a:pPr marL="0" indent="0">
              <a:buNone/>
            </a:pPr>
            <a:r>
              <a:rPr lang="uk-UA" sz="3600" dirty="0"/>
              <a:t>3. Методи одержання колоїдних розчинів.</a:t>
            </a:r>
            <a:endParaRPr lang="ru-RU" sz="3600" dirty="0"/>
          </a:p>
          <a:p>
            <a:pPr marL="0" indent="0">
              <a:buNone/>
            </a:pPr>
            <a:r>
              <a:rPr lang="uk-UA" sz="3600" dirty="0"/>
              <a:t>4. Міцелярна теорія будови колоїдних частинок. Електрокінетичний потенціал.</a:t>
            </a:r>
            <a:endParaRPr lang="ru-RU" sz="3600" dirty="0"/>
          </a:p>
          <a:p>
            <a:pPr marL="0" indent="0">
              <a:buNone/>
            </a:pPr>
            <a:r>
              <a:rPr lang="uk-UA" sz="3600" dirty="0" smtClean="0"/>
              <a:t>5. </a:t>
            </a:r>
            <a:r>
              <a:rPr lang="uk-UA" sz="3600" dirty="0"/>
              <a:t>Методи очищення колоїдних </a:t>
            </a:r>
            <a:r>
              <a:rPr lang="uk-UA" sz="3600" dirty="0" smtClean="0"/>
              <a:t>розчинів. Гемодіаліз </a:t>
            </a:r>
            <a:r>
              <a:rPr lang="uk-UA" sz="3600" dirty="0"/>
              <a:t>і апарат «штучна нирка».</a:t>
            </a:r>
            <a:endParaRPr lang="ru-RU" sz="3600" dirty="0"/>
          </a:p>
          <a:p>
            <a:pPr marL="0" indent="0">
              <a:buNone/>
            </a:pPr>
            <a:r>
              <a:rPr lang="uk-UA" sz="3600" dirty="0"/>
              <a:t>6. </a:t>
            </a:r>
            <a:r>
              <a:rPr lang="uk-UA" sz="4000" dirty="0" smtClean="0"/>
              <a:t>Молекулярно-кінетичні, оптичні та електрокінетичні </a:t>
            </a:r>
            <a:r>
              <a:rPr lang="uk-UA" sz="3600" dirty="0" smtClean="0"/>
              <a:t>властивості </a:t>
            </a:r>
            <a:r>
              <a:rPr lang="uk-UA" sz="3600" dirty="0"/>
              <a:t>колоїдних </a:t>
            </a:r>
            <a:r>
              <a:rPr lang="uk-UA" sz="3600" dirty="0" smtClean="0"/>
              <a:t>систем</a:t>
            </a:r>
            <a:r>
              <a:rPr lang="uk-UA" sz="3600" dirty="0"/>
              <a:t>.</a:t>
            </a:r>
            <a:endParaRPr lang="ru-RU" sz="36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4126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План лекції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11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57238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Організм як складна сукупність дисперсних систем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57239"/>
            <a:ext cx="12192000" cy="6100761"/>
          </a:xfrm>
        </p:spPr>
        <p:txBody>
          <a:bodyPr>
            <a:noAutofit/>
          </a:bodyPr>
          <a:lstStyle/>
          <a:p>
            <a:r>
              <a:rPr lang="uk-UA" sz="3600" b="1" i="1" dirty="0" smtClean="0">
                <a:solidFill>
                  <a:schemeClr val="accent6">
                    <a:lumMod val="50000"/>
                  </a:schemeClr>
                </a:solidFill>
              </a:rPr>
              <a:t>Колоїди в природі: </a:t>
            </a:r>
            <a:r>
              <a:rPr lang="uk-UA" sz="3600" dirty="0" smtClean="0"/>
              <a:t>ґрунт, </a:t>
            </a:r>
            <a:r>
              <a:rPr lang="uk-UA" sz="3600" dirty="0"/>
              <a:t>глина, природні води, повітря, хмари, дим, </a:t>
            </a:r>
            <a:r>
              <a:rPr lang="uk-UA" sz="3600" dirty="0" smtClean="0"/>
              <a:t>пил.</a:t>
            </a:r>
            <a:endParaRPr lang="ru-RU" sz="3600" dirty="0"/>
          </a:p>
          <a:p>
            <a:r>
              <a:rPr lang="uk-UA" sz="3600" b="1" i="1" dirty="0" smtClean="0">
                <a:solidFill>
                  <a:schemeClr val="accent6">
                    <a:lumMod val="50000"/>
                  </a:schemeClr>
                </a:solidFill>
              </a:rPr>
              <a:t>Колоїдні системи в організмі:</a:t>
            </a:r>
            <a:r>
              <a:rPr lang="uk-UA" sz="3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uk-UA" sz="3600" dirty="0" smtClean="0"/>
              <a:t>протоплазма клітини, кров, лімфа, плазма, спинномозкова рідина та ін. біологічні рідини.</a:t>
            </a:r>
          </a:p>
          <a:p>
            <a:r>
              <a:rPr lang="uk-UA" sz="3600" dirty="0" smtClean="0"/>
              <a:t>Білки, холестерин, глікоген і багато інших перебувають у </a:t>
            </a:r>
            <a:r>
              <a:rPr lang="uk-UA" sz="3600" b="1" i="1" dirty="0" smtClean="0">
                <a:solidFill>
                  <a:schemeClr val="accent6">
                    <a:lumMod val="50000"/>
                  </a:schemeClr>
                </a:solidFill>
              </a:rPr>
              <a:t>колоїдному стані</a:t>
            </a:r>
            <a:r>
              <a:rPr lang="uk-UA" sz="3600" dirty="0" smtClean="0"/>
              <a:t>.</a:t>
            </a:r>
          </a:p>
          <a:p>
            <a:pPr marL="0" indent="0" algn="ctr">
              <a:buNone/>
            </a:pPr>
            <a:r>
              <a:rPr lang="uk-UA" sz="3600" b="1" i="1" dirty="0" smtClean="0">
                <a:solidFill>
                  <a:schemeClr val="accent5">
                    <a:lumMod val="50000"/>
                  </a:schemeClr>
                </a:solidFill>
              </a:rPr>
              <a:t>Багато явищ</a:t>
            </a:r>
            <a:r>
              <a:rPr lang="uk-UA" sz="3600" b="1" i="1" dirty="0">
                <a:solidFill>
                  <a:schemeClr val="accent5">
                    <a:lumMod val="50000"/>
                  </a:schemeClr>
                </a:solidFill>
              </a:rPr>
              <a:t>, що відбуваються у живому організмі, можуть бути зрозумілі лише у міру пізнання природи колоїдного стану матерії.</a:t>
            </a:r>
            <a:endParaRPr lang="ru-RU" sz="3600" b="1" i="1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6467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79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b="1" i="1" dirty="0">
                <a:solidFill>
                  <a:schemeClr val="accent6">
                    <a:lumMod val="50000"/>
                  </a:schemeClr>
                </a:solidFill>
              </a:rPr>
              <a:t>Дисперсною </a:t>
            </a:r>
            <a:r>
              <a:rPr lang="uk-UA" sz="3600" dirty="0"/>
              <a:t>називається система, у якій речовина перебуває у стані більш-менш високої роздробленості (дисперсності) і рівномірно розподілена у навколишньому середовищі. Речовина називається </a:t>
            </a:r>
            <a:r>
              <a:rPr lang="uk-UA" sz="3600" b="1" i="1" dirty="0">
                <a:solidFill>
                  <a:schemeClr val="accent6">
                    <a:lumMod val="50000"/>
                  </a:schemeClr>
                </a:solidFill>
              </a:rPr>
              <a:t>дисперсна фаза</a:t>
            </a:r>
            <a:r>
              <a:rPr lang="uk-UA" sz="3600" dirty="0"/>
              <a:t>, навколишнє середовище – </a:t>
            </a:r>
            <a:r>
              <a:rPr lang="uk-UA" sz="3600" b="1" i="1" dirty="0">
                <a:solidFill>
                  <a:schemeClr val="accent6">
                    <a:lumMod val="50000"/>
                  </a:schemeClr>
                </a:solidFill>
              </a:rPr>
              <a:t>дисперсійне середовище</a:t>
            </a:r>
            <a:r>
              <a:rPr lang="uk-UA" sz="3600" dirty="0"/>
              <a:t>.</a:t>
            </a:r>
            <a:endParaRPr lang="ru-RU" sz="3600" dirty="0"/>
          </a:p>
          <a:p>
            <a:pPr algn="ctr"/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894" y="2581397"/>
            <a:ext cx="6272212" cy="427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36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300162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FF0000"/>
                </a:solidFill>
              </a:rPr>
              <a:t>Класифікація дисперсних систем за ступенем дисперсності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5304589"/>
              </p:ext>
            </p:extLst>
          </p:nvPr>
        </p:nvGraphicFramePr>
        <p:xfrm>
          <a:off x="0" y="1142999"/>
          <a:ext cx="12191999" cy="5715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73412"/>
                <a:gridCol w="2055771"/>
                <a:gridCol w="2613976"/>
                <a:gridCol w="4348840"/>
              </a:tblGrid>
              <a:tr h="12847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Типи систем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Розмір частинок, м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Дисперсність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Приклади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6195" marR="36195" marT="36195" marB="36195" anchor="ctr"/>
                </a:tc>
              </a:tr>
              <a:tr h="18607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Грубодисперсна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10</a:t>
                      </a:r>
                      <a:r>
                        <a:rPr lang="uk-UA" sz="2800" baseline="30000">
                          <a:effectLst/>
                        </a:rPr>
                        <a:t>–7</a:t>
                      </a:r>
                      <a:r>
                        <a:rPr lang="uk-UA" sz="2800">
                          <a:effectLst/>
                        </a:rPr>
                        <a:t>-10</a:t>
                      </a:r>
                      <a:r>
                        <a:rPr lang="uk-UA" sz="2800" baseline="30000">
                          <a:effectLst/>
                        </a:rPr>
                        <a:t>–4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10</a:t>
                      </a:r>
                      <a:r>
                        <a:rPr lang="uk-UA" sz="2800" baseline="30000">
                          <a:effectLst/>
                        </a:rPr>
                        <a:t>4</a:t>
                      </a:r>
                      <a:r>
                        <a:rPr lang="uk-UA" sz="2800">
                          <a:effectLst/>
                        </a:rPr>
                        <a:t>-10</a:t>
                      </a:r>
                      <a:r>
                        <a:rPr lang="uk-UA" sz="2800" baseline="30000">
                          <a:effectLst/>
                        </a:rPr>
                        <a:t>7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Видимі у звичайний мікроскоп:</a:t>
                      </a:r>
                      <a:endParaRPr lang="ru-RU" sz="2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емульсії, піна, суспензії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6195" marR="36195" marT="36195" marB="36195" anchor="ctr"/>
                </a:tc>
              </a:tr>
              <a:tr h="12847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Колоїдно-дисперсні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10</a:t>
                      </a:r>
                      <a:r>
                        <a:rPr lang="uk-UA" sz="2800" baseline="30000">
                          <a:effectLst/>
                        </a:rPr>
                        <a:t>–9</a:t>
                      </a:r>
                      <a:r>
                        <a:rPr lang="uk-UA" sz="2800">
                          <a:effectLst/>
                        </a:rPr>
                        <a:t>-10</a:t>
                      </a:r>
                      <a:r>
                        <a:rPr lang="uk-UA" sz="2800" baseline="30000">
                          <a:effectLst/>
                        </a:rPr>
                        <a:t>–7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10</a:t>
                      </a:r>
                      <a:r>
                        <a:rPr lang="uk-UA" sz="2800" baseline="30000">
                          <a:effectLst/>
                        </a:rPr>
                        <a:t>7</a:t>
                      </a:r>
                      <a:r>
                        <a:rPr lang="uk-UA" sz="2800">
                          <a:effectLst/>
                        </a:rPr>
                        <a:t>-10</a:t>
                      </a:r>
                      <a:r>
                        <a:rPr lang="uk-UA" sz="2800" baseline="30000">
                          <a:effectLst/>
                        </a:rPr>
                        <a:t>9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Видимі в ультрамікроскоп: сік рослин, золі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6195" marR="36195" marT="36195" marB="36195" anchor="ctr"/>
                </a:tc>
              </a:tr>
              <a:tr h="12847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Молекулярні й іонні розчини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менш 10</a:t>
                      </a:r>
                      <a:r>
                        <a:rPr lang="uk-UA" sz="2800" baseline="30000">
                          <a:effectLst/>
                        </a:rPr>
                        <a:t>–9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більше чим 10</a:t>
                      </a:r>
                      <a:r>
                        <a:rPr lang="uk-UA" sz="2800" baseline="30000">
                          <a:effectLst/>
                        </a:rPr>
                        <a:t>9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6195" marR="3619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Істинні розчини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36195" marR="36195" marT="36195" marB="3619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0512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00074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rgbClr val="FF0000"/>
                </a:solidFill>
              </a:rPr>
              <a:t>Класифікація дисперсних систем за агрегатним </a:t>
            </a:r>
            <a:r>
              <a:rPr lang="uk-UA" b="1" dirty="0" smtClean="0">
                <a:solidFill>
                  <a:srgbClr val="FF0000"/>
                </a:solidFill>
              </a:rPr>
              <a:t>станом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1623168"/>
              </p:ext>
            </p:extLst>
          </p:nvPr>
        </p:nvGraphicFramePr>
        <p:xfrm>
          <a:off x="0" y="800100"/>
          <a:ext cx="12191999" cy="61720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25201"/>
                <a:gridCol w="2488803"/>
                <a:gridCol w="3021669"/>
                <a:gridCol w="4556326"/>
              </a:tblGrid>
              <a:tr h="10007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Позначення системи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Дисперсійне середовище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Дисперсна фаза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Назва й приклади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</a:tr>
              <a:tr h="579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т/т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тверде тіло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тверде тіло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Тверді золі, мінерали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/>
                </a:tc>
              </a:tr>
              <a:tr h="10007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р/т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тверде тіло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рідина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Тверді емульсії, капілярні системи, ґрунти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/>
                </a:tc>
              </a:tr>
              <a:tr h="579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г/т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тверде тіло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газ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Пористі тіла, пінопласт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/>
                </a:tc>
              </a:tr>
              <a:tr h="579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т/р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рідина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тверде тіло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Суспензії, ліозолі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/>
                </a:tc>
              </a:tr>
              <a:tr h="579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р/р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рідина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рідина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Емульсії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/>
                </a:tc>
              </a:tr>
              <a:tr h="579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г/р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рідина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газ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Піни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/>
                </a:tc>
              </a:tr>
              <a:tr h="579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т/г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газ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тверде тіло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Пил, дим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/>
                </a:tc>
              </a:tr>
              <a:tr h="579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р/г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газ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</a:rPr>
                        <a:t>рідина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</a:rPr>
                        <a:t>Туман, хмари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MinionPro-Regular"/>
                        <a:ea typeface="Times New Roman" panose="02020603050405020304" pitchFamily="18" charset="0"/>
                        <a:cs typeface="MinionPro-Regular"/>
                      </a:endParaRPr>
                    </a:p>
                  </a:txBody>
                  <a:tcPr marL="53975" marR="53975" marT="53975" marB="5397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3580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8225" y="0"/>
            <a:ext cx="10515600" cy="957263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Ліофільні та ліофобні дисперсні системи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14388"/>
            <a:ext cx="12192000" cy="6043612"/>
          </a:xfrm>
        </p:spPr>
        <p:txBody>
          <a:bodyPr>
            <a:noAutofit/>
          </a:bodyPr>
          <a:lstStyle/>
          <a:p>
            <a:r>
              <a:rPr lang="uk-UA" sz="4400" dirty="0" smtClean="0"/>
              <a:t>Ліофільні (гідрофільні) дисперсні системи – системи, в яких взаємодія фази й середовища сильна</a:t>
            </a:r>
            <a:r>
              <a:rPr lang="uk-UA" sz="4400" dirty="0"/>
              <a:t>;</a:t>
            </a:r>
            <a:r>
              <a:rPr lang="uk-UA" sz="4400" dirty="0" smtClean="0"/>
              <a:t> внаслідок чого ці частинки добре </a:t>
            </a:r>
            <a:r>
              <a:rPr lang="uk-UA" sz="4400" dirty="0" err="1" smtClean="0"/>
              <a:t>сольватовані</a:t>
            </a:r>
            <a:r>
              <a:rPr lang="uk-UA" sz="4400" dirty="0"/>
              <a:t>;</a:t>
            </a:r>
            <a:r>
              <a:rPr lang="uk-UA" sz="4400" dirty="0" smtClean="0"/>
              <a:t> системи </a:t>
            </a:r>
            <a:r>
              <a:rPr lang="uk-UA" sz="4400" dirty="0" err="1" smtClean="0"/>
              <a:t>термодинамічно</a:t>
            </a:r>
            <a:r>
              <a:rPr lang="uk-UA" sz="4400" dirty="0" smtClean="0"/>
              <a:t> стабільні, здатні до </a:t>
            </a:r>
            <a:r>
              <a:rPr lang="uk-UA" sz="4400" dirty="0" err="1" smtClean="0"/>
              <a:t>самодиспергування</a:t>
            </a:r>
            <a:r>
              <a:rPr lang="uk-UA" sz="4400" dirty="0" smtClean="0"/>
              <a:t> (розчини ВМС).</a:t>
            </a:r>
          </a:p>
          <a:p>
            <a:r>
              <a:rPr lang="uk-UA" sz="4400" dirty="0" smtClean="0"/>
              <a:t>Ліофобні (гідрофобні) дисперсні системи – системи, в яких взаємодія фази й середовища мала; внаслідок чого ці системи – гетерогенні </a:t>
            </a:r>
            <a:r>
              <a:rPr lang="uk-UA" sz="4400" dirty="0" err="1" smtClean="0"/>
              <a:t>термодинамічно</a:t>
            </a:r>
            <a:r>
              <a:rPr lang="uk-UA" sz="4400" dirty="0" smtClean="0"/>
              <a:t> нестабільні (колоїдні розчини).</a:t>
            </a:r>
            <a:endParaRPr lang="ru-RU" sz="4400" dirty="0" smtClean="0"/>
          </a:p>
        </p:txBody>
      </p:sp>
    </p:spTree>
    <p:extLst>
      <p:ext uri="{BB962C8B-B14F-4D97-AF65-F5344CB8AC3E}">
        <p14:creationId xmlns:p14="http://schemas.microsoft.com/office/powerpoint/2010/main" val="1040260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213" y="0"/>
            <a:ext cx="10515600" cy="806450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Умови одержання колоїдних розчинів: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5788" y="1428750"/>
            <a:ext cx="10768012" cy="47482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5400" dirty="0" smtClean="0"/>
              <a:t>1) Наявність дисперсної фази й дисперсійного середовища; </a:t>
            </a:r>
          </a:p>
          <a:p>
            <a:pPr marL="0" indent="0">
              <a:buNone/>
            </a:pPr>
            <a:r>
              <a:rPr lang="uk-UA" sz="5400" dirty="0" smtClean="0"/>
              <a:t>2) Розмір дисперсної фази 10</a:t>
            </a:r>
            <a:r>
              <a:rPr lang="uk-UA" sz="5400" baseline="30000" dirty="0" smtClean="0"/>
              <a:t>–9</a:t>
            </a:r>
            <a:r>
              <a:rPr lang="uk-UA" sz="5400" dirty="0" smtClean="0"/>
              <a:t>-10</a:t>
            </a:r>
            <a:r>
              <a:rPr lang="uk-UA" sz="5400" baseline="30000" dirty="0" smtClean="0"/>
              <a:t>–7</a:t>
            </a:r>
            <a:r>
              <a:rPr lang="uk-UA" sz="5400" dirty="0" smtClean="0"/>
              <a:t> (від 1 до 100 нм); </a:t>
            </a:r>
          </a:p>
          <a:p>
            <a:pPr marL="0" indent="0">
              <a:buNone/>
            </a:pPr>
            <a:r>
              <a:rPr lang="uk-UA" sz="5400" dirty="0" smtClean="0"/>
              <a:t>3) Наявність стабілізатора.</a:t>
            </a:r>
            <a:endParaRPr lang="ru-RU" sz="5400" dirty="0" smtClean="0"/>
          </a:p>
          <a:p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173585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06450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Методи одержання колоїдних розчинів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06450"/>
            <a:ext cx="12192000" cy="6051550"/>
          </a:xfrm>
        </p:spPr>
        <p:txBody>
          <a:bodyPr>
            <a:normAutofit lnSpcReduction="10000"/>
          </a:bodyPr>
          <a:lstStyle/>
          <a:p>
            <a:r>
              <a:rPr lang="uk-UA" b="1" i="1" dirty="0" smtClean="0">
                <a:solidFill>
                  <a:schemeClr val="accent6">
                    <a:lumMod val="50000"/>
                  </a:schemeClr>
                </a:solidFill>
              </a:rPr>
              <a:t>Дисперсійний метод </a:t>
            </a:r>
            <a:r>
              <a:rPr lang="uk-UA" dirty="0" smtClean="0"/>
              <a:t>- фізичний метод.</a:t>
            </a:r>
          </a:p>
          <a:p>
            <a:pPr marL="0" indent="0">
              <a:buNone/>
            </a:pPr>
            <a:r>
              <a:rPr lang="uk-UA" dirty="0" smtClean="0"/>
              <a:t>Дисперсійний </a:t>
            </a:r>
            <a:r>
              <a:rPr lang="uk-UA" dirty="0"/>
              <a:t>полягає в тому, що дисперсна фаза подрібнюється до розмірів колоїдних </a:t>
            </a:r>
            <a:r>
              <a:rPr lang="uk-UA" dirty="0" smtClean="0"/>
              <a:t>частинок (млини, дроблення ультразвуком, пептизація, метод заміни розчинника, електричний метод). </a:t>
            </a:r>
          </a:p>
          <a:p>
            <a:pPr marL="0" indent="0">
              <a:buNone/>
            </a:pPr>
            <a:r>
              <a:rPr lang="uk-UA" dirty="0" smtClean="0"/>
              <a:t>У </a:t>
            </a:r>
            <a:r>
              <a:rPr lang="uk-UA" dirty="0"/>
              <a:t>випадку дисперсійних методів, стабілізатором є, як правило, третя речовина.</a:t>
            </a:r>
            <a:endParaRPr lang="ru-RU" dirty="0"/>
          </a:p>
          <a:p>
            <a:r>
              <a:rPr lang="uk-UA" b="1" i="1" dirty="0">
                <a:solidFill>
                  <a:schemeClr val="accent6">
                    <a:lumMod val="50000"/>
                  </a:schemeClr>
                </a:solidFill>
              </a:rPr>
              <a:t>Конденсаційний </a:t>
            </a:r>
            <a:r>
              <a:rPr lang="uk-UA" b="1" i="1" dirty="0" smtClean="0">
                <a:solidFill>
                  <a:schemeClr val="accent6">
                    <a:lumMod val="50000"/>
                  </a:schemeClr>
                </a:solidFill>
              </a:rPr>
              <a:t>метод </a:t>
            </a:r>
            <a:r>
              <a:rPr lang="uk-UA" dirty="0" smtClean="0"/>
              <a:t>- хімічний метод, </a:t>
            </a:r>
            <a:r>
              <a:rPr lang="uk-UA" dirty="0"/>
              <a:t>заснований на укрупненні частинок від розмірів молекули до розмірів колоїдних частинок.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Для </a:t>
            </a:r>
            <a:r>
              <a:rPr lang="uk-UA" dirty="0"/>
              <a:t>цього придатна хімічна реакція будь-якого типу, яка супроводжується утворенням важкорозчинної сполуки (ОВР, реакція обміну, реакція гідролізу та ін.).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Роль стабілізатора </a:t>
            </a:r>
            <a:r>
              <a:rPr lang="uk-UA" dirty="0"/>
              <a:t>виконує одна з реагуючих речовин, а саме, та, яку взяли у надлишку. </a:t>
            </a: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Для </a:t>
            </a:r>
            <a:r>
              <a:rPr lang="uk-UA" dirty="0"/>
              <a:t>утворився </a:t>
            </a:r>
            <a:r>
              <a:rPr lang="uk-UA" dirty="0" smtClean="0"/>
              <a:t>колоїдного розчину необхідно: </a:t>
            </a:r>
            <a:r>
              <a:rPr lang="uk-UA" dirty="0"/>
              <a:t>у дуже розведений розчин однієї речовини </a:t>
            </a:r>
            <a:r>
              <a:rPr lang="uk-UA" dirty="0" err="1" smtClean="0"/>
              <a:t>вливаюти</a:t>
            </a:r>
            <a:r>
              <a:rPr lang="uk-UA" dirty="0" smtClean="0"/>
              <a:t> </a:t>
            </a:r>
            <a:r>
              <a:rPr lang="uk-UA" dirty="0"/>
              <a:t>концентрований розчин іншої речовини при сильному перемішуванні.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31513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869</Words>
  <Application>Microsoft Office PowerPoint</Application>
  <PresentationFormat>Широкоэкранный</PresentationFormat>
  <Paragraphs>139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MinionPro-Regular</vt:lpstr>
      <vt:lpstr>Symbol</vt:lpstr>
      <vt:lpstr>Times New Roman</vt:lpstr>
      <vt:lpstr>Тема Office</vt:lpstr>
      <vt:lpstr>Уравнение</vt:lpstr>
      <vt:lpstr>Презентация PowerPoint</vt:lpstr>
      <vt:lpstr>План лекції</vt:lpstr>
      <vt:lpstr>Організм як складна сукупність дисперсних систем</vt:lpstr>
      <vt:lpstr>Презентация PowerPoint</vt:lpstr>
      <vt:lpstr>Класифікація дисперсних систем за ступенем дисперсності</vt:lpstr>
      <vt:lpstr>Класифікація дисперсних систем за агрегатним станом</vt:lpstr>
      <vt:lpstr>Ліофільні та ліофобні дисперсні системи </vt:lpstr>
      <vt:lpstr>Умови одержання колоїдних розчинів:</vt:lpstr>
      <vt:lpstr>Методи одержання колоїдних розчинів</vt:lpstr>
      <vt:lpstr>Міцелярна теорія будови колоїдних частинок</vt:lpstr>
      <vt:lpstr>Електротермодинамічний потенціал</vt:lpstr>
      <vt:lpstr>Методи очищення колоїдних розчинів</vt:lpstr>
      <vt:lpstr>Методи очищення колоїдних розчинів</vt:lpstr>
      <vt:lpstr>Презентация PowerPoint</vt:lpstr>
      <vt:lpstr>Молекулярно-кінетичні властивості колоїдних систем</vt:lpstr>
      <vt:lpstr>Оптичні властивості колоїдних систем</vt:lpstr>
      <vt:lpstr>Презентация PowerPoint</vt:lpstr>
      <vt:lpstr>Електрокінетичні властивості колоїдних систем</vt:lpstr>
      <vt:lpstr>Електрокінетичні властивості колоїдних систем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12</cp:revision>
  <cp:lastPrinted>2018-03-29T09:03:49Z</cp:lastPrinted>
  <dcterms:created xsi:type="dcterms:W3CDTF">2018-03-27T10:24:17Z</dcterms:created>
  <dcterms:modified xsi:type="dcterms:W3CDTF">2018-03-29T09:04:16Z</dcterms:modified>
</cp:coreProperties>
</file>