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9" r:id="rId2"/>
    <p:sldId id="310" r:id="rId3"/>
    <p:sldId id="270" r:id="rId4"/>
    <p:sldId id="304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307" r:id="rId13"/>
    <p:sldId id="278" r:id="rId14"/>
    <p:sldId id="279" r:id="rId15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6600"/>
    <a:srgbClr val="990000"/>
    <a:srgbClr val="0000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22" autoAdjust="0"/>
  </p:normalViewPr>
  <p:slideViewPr>
    <p:cSldViewPr>
      <p:cViewPr varScale="1">
        <p:scale>
          <a:sx n="42" d="100"/>
          <a:sy n="42" d="100"/>
        </p:scale>
        <p:origin x="38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DE1D4-19E5-4D11-9DF6-9273BFD3213C}" type="datetimeFigureOut">
              <a:rPr lang="uk-UA" smtClean="0"/>
              <a:t>11.04.2018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911BB-D255-4C49-B452-DC6C554849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78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911BB-D255-4C49-B452-DC6C5548493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13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CE55D-456D-47CB-BBCF-AC97FEED8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1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8D258-D7DD-4203-BA33-14741F502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1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A88A6-B148-4F67-9BC6-476AE7168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53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86CBD-F89E-4F17-83E2-17F7F9F01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9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79CB0-E98D-4843-9A2A-7167F7904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18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9983E-A329-4EF1-A56C-FC7D030FA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49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6490A-6C70-4C3C-AE4B-1355F98F4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8920A-8F72-4C97-994A-9A1B58360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1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0BA6-9176-4BDB-818D-A958CC76E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7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BC91B-7A77-4732-BA8F-01973FB9F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1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8337-F423-4AD9-A940-B9BF5B0E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6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0BB9F-5653-4C1F-999C-86D0A67F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8DE3EC-4F48-45A0-B85D-72C730F5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32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Нуклеїнові </a:t>
            </a:r>
            <a:r>
              <a:rPr lang="uk-UA" sz="32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кислоти</a:t>
            </a:r>
            <a:r>
              <a:rPr lang="ru-RU" sz="32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endParaRPr lang="ru-RU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0" dirty="0" smtClean="0">
                <a:solidFill>
                  <a:srgbClr val="6600CC"/>
                </a:solidFill>
              </a:rPr>
              <a:t>.</a:t>
            </a:r>
            <a:endParaRPr lang="ru-RU" sz="2000" b="1" i="0" dirty="0">
              <a:solidFill>
                <a:srgbClr val="66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5" y="5109273"/>
            <a:ext cx="873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>
                <a:solidFill>
                  <a:srgbClr val="6600CC"/>
                </a:solidFill>
              </a:rPr>
              <a:t>хімії Макаров В.О.</a:t>
            </a:r>
            <a:endParaRPr lang="uk-UA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0387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-16449" y="-19472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/>
              <a:t>  	</a:t>
            </a:r>
            <a:r>
              <a:rPr lang="ru-RU" dirty="0" err="1">
                <a:solidFill>
                  <a:srgbClr val="990000"/>
                </a:solidFill>
              </a:rPr>
              <a:t>Вторинна</a:t>
            </a:r>
            <a:r>
              <a:rPr lang="ru-RU" dirty="0">
                <a:solidFill>
                  <a:srgbClr val="990000"/>
                </a:solidFill>
              </a:rPr>
              <a:t> структура ДНК - </a:t>
            </a:r>
            <a:r>
              <a:rPr lang="ru-RU" dirty="0" err="1">
                <a:solidFill>
                  <a:srgbClr val="990000"/>
                </a:solidFill>
              </a:rPr>
              <a:t>просторова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організація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полінуклеотидних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ланцюгів</a:t>
            </a:r>
            <a:r>
              <a:rPr lang="ru-RU" dirty="0">
                <a:solidFill>
                  <a:srgbClr val="990000"/>
                </a:solidFill>
              </a:rPr>
              <a:t> - </a:t>
            </a:r>
            <a:r>
              <a:rPr lang="ru-RU" dirty="0" err="1">
                <a:solidFill>
                  <a:srgbClr val="990000"/>
                </a:solidFill>
              </a:rPr>
              <a:t>подвійна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 smtClean="0">
                <a:solidFill>
                  <a:srgbClr val="990000"/>
                </a:solidFill>
              </a:rPr>
              <a:t>праворучзакручена</a:t>
            </a:r>
            <a:r>
              <a:rPr lang="ru-RU" dirty="0" smtClean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спіраль</a:t>
            </a:r>
            <a:r>
              <a:rPr lang="ru-RU" dirty="0">
                <a:solidFill>
                  <a:srgbClr val="990000"/>
                </a:solidFill>
              </a:rPr>
              <a:t>, </a:t>
            </a:r>
            <a:r>
              <a:rPr lang="ru-RU" dirty="0" err="1">
                <a:solidFill>
                  <a:srgbClr val="990000"/>
                </a:solidFill>
              </a:rPr>
              <a:t>стабілізована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водневими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зв'язками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між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комплементарними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 smtClean="0">
                <a:solidFill>
                  <a:srgbClr val="990000"/>
                </a:solidFill>
              </a:rPr>
              <a:t>азотистими</a:t>
            </a:r>
            <a:r>
              <a:rPr lang="ru-RU" dirty="0" smtClean="0">
                <a:solidFill>
                  <a:srgbClr val="990000"/>
                </a:solidFill>
              </a:rPr>
              <a:t> основами </a:t>
            </a:r>
            <a:r>
              <a:rPr lang="ru-RU" dirty="0" err="1">
                <a:solidFill>
                  <a:srgbClr val="990000"/>
                </a:solidFill>
              </a:rPr>
              <a:t>двох</a:t>
            </a:r>
            <a:r>
              <a:rPr lang="ru-RU" dirty="0">
                <a:solidFill>
                  <a:srgbClr val="990000"/>
                </a:solidFill>
              </a:rPr>
              <a:t> ниток: </a:t>
            </a:r>
            <a:r>
              <a:rPr lang="en-US" dirty="0">
                <a:solidFill>
                  <a:srgbClr val="990000"/>
                </a:solidFill>
              </a:rPr>
              <a:t>d </a:t>
            </a:r>
            <a:r>
              <a:rPr lang="ru-RU" dirty="0" err="1">
                <a:solidFill>
                  <a:srgbClr val="990000"/>
                </a:solidFill>
              </a:rPr>
              <a:t>спіралі</a:t>
            </a:r>
            <a:r>
              <a:rPr lang="ru-RU" dirty="0">
                <a:solidFill>
                  <a:srgbClr val="990000"/>
                </a:solidFill>
              </a:rPr>
              <a:t> - 1,8-2,0 </a:t>
            </a:r>
            <a:r>
              <a:rPr lang="ru-RU" dirty="0" err="1">
                <a:solidFill>
                  <a:srgbClr val="990000"/>
                </a:solidFill>
              </a:rPr>
              <a:t>нм</a:t>
            </a:r>
            <a:r>
              <a:rPr lang="ru-RU" dirty="0">
                <a:solidFill>
                  <a:srgbClr val="990000"/>
                </a:solidFill>
              </a:rPr>
              <a:t>., в кожному витку 10 пар основ, </a:t>
            </a:r>
            <a:r>
              <a:rPr lang="ru-RU" dirty="0" err="1">
                <a:solidFill>
                  <a:srgbClr val="990000"/>
                </a:solidFill>
              </a:rPr>
              <a:t>крок</a:t>
            </a:r>
            <a:r>
              <a:rPr lang="ru-RU" dirty="0">
                <a:solidFill>
                  <a:srgbClr val="990000"/>
                </a:solidFill>
              </a:rPr>
              <a:t> </a:t>
            </a:r>
            <a:r>
              <a:rPr lang="ru-RU" dirty="0" err="1">
                <a:solidFill>
                  <a:srgbClr val="990000"/>
                </a:solidFill>
              </a:rPr>
              <a:t>спіралі</a:t>
            </a:r>
            <a:r>
              <a:rPr lang="ru-RU" dirty="0">
                <a:solidFill>
                  <a:srgbClr val="990000"/>
                </a:solidFill>
              </a:rPr>
              <a:t> - 3,4 </a:t>
            </a:r>
            <a:r>
              <a:rPr lang="ru-RU" dirty="0" err="1">
                <a:solidFill>
                  <a:srgbClr val="990000"/>
                </a:solidFill>
              </a:rPr>
              <a:t>нм</a:t>
            </a:r>
            <a:r>
              <a:rPr lang="ru-RU" dirty="0">
                <a:solidFill>
                  <a:srgbClr val="990000"/>
                </a:solidFill>
              </a:rPr>
              <a:t> .</a:t>
            </a:r>
          </a:p>
          <a:p>
            <a:pPr eaLnBrk="1" hangingPunct="1"/>
            <a:r>
              <a:rPr lang="ru-RU" dirty="0" err="1">
                <a:solidFill>
                  <a:srgbClr val="990000"/>
                </a:solidFill>
              </a:rPr>
              <a:t>Комплементарними</a:t>
            </a:r>
            <a:r>
              <a:rPr lang="ru-RU" dirty="0">
                <a:solidFill>
                  <a:srgbClr val="990000"/>
                </a:solidFill>
              </a:rPr>
              <a:t> парами є:</a:t>
            </a:r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algn="just" eaLnBrk="1" hangingPunct="1"/>
            <a:r>
              <a:rPr lang="ru-RU" dirty="0">
                <a:solidFill>
                  <a:srgbClr val="000099"/>
                </a:solidFill>
              </a:rPr>
              <a:t>	</a:t>
            </a:r>
            <a:endParaRPr lang="ru-RU" dirty="0"/>
          </a:p>
          <a:p>
            <a:pPr algn="just" eaLnBrk="1" hangingPunct="1"/>
            <a:r>
              <a:rPr lang="ru-RU" dirty="0"/>
              <a:t>	</a:t>
            </a:r>
            <a:r>
              <a:rPr lang="ru-RU" dirty="0" err="1"/>
              <a:t>Комплементарність</a:t>
            </a:r>
            <a:r>
              <a:rPr lang="ru-RU" dirty="0"/>
              <a:t> - </a:t>
            </a:r>
            <a:r>
              <a:rPr lang="ru-RU" dirty="0" err="1"/>
              <a:t>хімічна</a:t>
            </a:r>
            <a:r>
              <a:rPr lang="ru-RU" dirty="0"/>
              <a:t> основа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спадкових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.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нуклеотидної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 - </a:t>
            </a:r>
            <a:r>
              <a:rPr lang="ru-RU" dirty="0" err="1"/>
              <a:t>запорука</a:t>
            </a:r>
            <a:r>
              <a:rPr lang="ru-RU" dirty="0"/>
              <a:t> </a:t>
            </a:r>
            <a:r>
              <a:rPr lang="ru-RU" dirty="0" err="1"/>
              <a:t>безпомилкової</a:t>
            </a:r>
            <a:r>
              <a:rPr lang="ru-RU" dirty="0"/>
              <a:t>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генетичної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 </a:t>
            </a:r>
            <a:r>
              <a:rPr lang="ru-RU" dirty="0" err="1"/>
              <a:t>Мутації</a:t>
            </a:r>
            <a:r>
              <a:rPr lang="ru-RU" dirty="0"/>
              <a:t> -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нуклеотидної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:</a:t>
            </a:r>
          </a:p>
          <a:p>
            <a:pPr algn="just" eaLnBrk="1" hangingPunct="1"/>
            <a:r>
              <a:rPr lang="ru-RU" dirty="0" err="1"/>
              <a:t>зрушення</a:t>
            </a:r>
            <a:r>
              <a:rPr lang="ru-RU" dirty="0"/>
              <a:t> </a:t>
            </a:r>
            <a:r>
              <a:rPr lang="ru-RU" dirty="0" err="1"/>
              <a:t>таутомерної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: ​​</a:t>
            </a:r>
            <a:r>
              <a:rPr lang="ru-RU" dirty="0" err="1"/>
              <a:t>тимін</a:t>
            </a:r>
            <a:r>
              <a:rPr lang="ru-RU" dirty="0"/>
              <a:t> в </a:t>
            </a:r>
            <a:r>
              <a:rPr lang="ru-RU" dirty="0" err="1"/>
              <a:t>лактамной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не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комплементарної</a:t>
            </a:r>
            <a:r>
              <a:rPr lang="ru-RU" dirty="0"/>
              <a:t> пари з </a:t>
            </a:r>
            <a:r>
              <a:rPr lang="ru-RU" dirty="0" err="1"/>
              <a:t>гуаніном</a:t>
            </a:r>
            <a:r>
              <a:rPr lang="ru-RU" dirty="0"/>
              <a:t>, а в </a:t>
            </a:r>
            <a:r>
              <a:rPr lang="ru-RU" dirty="0" err="1"/>
              <a:t>лактімной</a:t>
            </a:r>
            <a:r>
              <a:rPr lang="ru-RU" dirty="0"/>
              <a:t> - </a:t>
            </a:r>
            <a:r>
              <a:rPr lang="ru-RU" dirty="0" err="1"/>
              <a:t>утворює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заміни</a:t>
            </a:r>
            <a:r>
              <a:rPr lang="ru-RU" dirty="0"/>
              <a:t> пари </a:t>
            </a:r>
            <a:r>
              <a:rPr lang="ru-RU" dirty="0" err="1"/>
              <a:t>тимін-аденін</a:t>
            </a:r>
            <a:r>
              <a:rPr lang="ru-RU" dirty="0"/>
              <a:t> на пару </a:t>
            </a:r>
            <a:r>
              <a:rPr lang="ru-RU" dirty="0" err="1"/>
              <a:t>тимін-гуанін</a:t>
            </a:r>
            <a:r>
              <a:rPr lang="ru-RU" dirty="0"/>
              <a:t>;</a:t>
            </a:r>
          </a:p>
          <a:p>
            <a:pPr algn="just" eaLnBrk="1" hangingPunct="1"/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чинників</a:t>
            </a:r>
            <a:r>
              <a:rPr lang="ru-RU" dirty="0"/>
              <a:t> і </a:t>
            </a:r>
            <a:r>
              <a:rPr lang="ru-RU" dirty="0" err="1"/>
              <a:t>випромінювань</a:t>
            </a:r>
            <a:r>
              <a:rPr lang="ru-RU" dirty="0"/>
              <a:t>: </a:t>
            </a:r>
            <a:r>
              <a:rPr lang="ru-RU" dirty="0" err="1" smtClean="0"/>
              <a:t>дезамынування</a:t>
            </a:r>
            <a:r>
              <a:rPr lang="ru-RU" dirty="0" smtClean="0"/>
              <a:t> </a:t>
            </a:r>
            <a:r>
              <a:rPr lang="ru-RU" dirty="0" err="1"/>
              <a:t>аміногрупи</a:t>
            </a:r>
            <a:r>
              <a:rPr lang="ru-RU" dirty="0"/>
              <a:t> в аденозин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</a:t>
            </a:r>
            <a:r>
              <a:rPr lang="ru-RU" dirty="0" err="1"/>
              <a:t>азотистої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заміни</a:t>
            </a:r>
            <a:r>
              <a:rPr lang="ru-RU" dirty="0"/>
              <a:t> пари А-Т на «</a:t>
            </a:r>
            <a:r>
              <a:rPr lang="ru-RU" dirty="0" err="1"/>
              <a:t>аномальну</a:t>
            </a:r>
            <a:r>
              <a:rPr lang="ru-RU" dirty="0"/>
              <a:t>» пару гипоксантин – цитозин.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89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752327"/>
              </p:ext>
            </p:extLst>
          </p:nvPr>
        </p:nvGraphicFramePr>
        <p:xfrm>
          <a:off x="503709" y="1300551"/>
          <a:ext cx="8136582" cy="2128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45" name="ISIS/Draw Sketch" r:id="rId3" imgW="6590293" imgH="1719428" progId="ISISServer">
                  <p:embed/>
                </p:oleObj>
              </mc:Choice>
              <mc:Fallback>
                <p:oleObj name="ISIS/Draw Sketch" r:id="rId3" imgW="6590293" imgH="1719428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09" y="1300551"/>
                        <a:ext cx="8136582" cy="21284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/>
              <a:t>	</a:t>
            </a:r>
            <a:r>
              <a:rPr lang="ru-RU" dirty="0" err="1"/>
              <a:t>Полінуклеотидні</a:t>
            </a:r>
            <a:r>
              <a:rPr lang="ru-RU" dirty="0"/>
              <a:t> </a:t>
            </a:r>
            <a:r>
              <a:rPr lang="ru-RU" dirty="0" err="1"/>
              <a:t>ланцюги</a:t>
            </a:r>
            <a:r>
              <a:rPr lang="ru-RU" dirty="0"/>
              <a:t> в </a:t>
            </a:r>
            <a:r>
              <a:rPr lang="ru-RU" dirty="0" err="1"/>
              <a:t>спіралі</a:t>
            </a:r>
            <a:r>
              <a:rPr lang="ru-RU" dirty="0"/>
              <a:t> </a:t>
            </a:r>
            <a:r>
              <a:rPr lang="ru-RU" dirty="0" err="1"/>
              <a:t>антипаралельні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/>
              <a:t>одного </a:t>
            </a:r>
            <a:r>
              <a:rPr lang="ru-RU" dirty="0" err="1"/>
              <a:t>ланцюга</a:t>
            </a:r>
            <a:r>
              <a:rPr lang="ru-RU" dirty="0"/>
              <a:t> </a:t>
            </a:r>
            <a:r>
              <a:rPr lang="ru-RU" dirty="0" err="1"/>
              <a:t>фосфодіефірні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 </a:t>
            </a:r>
            <a:r>
              <a:rPr lang="ru-RU" dirty="0" err="1"/>
              <a:t>утворюються</a:t>
            </a:r>
            <a:r>
              <a:rPr lang="ru-RU" dirty="0"/>
              <a:t> в </a:t>
            </a:r>
            <a:r>
              <a:rPr lang="ru-RU" dirty="0" err="1"/>
              <a:t>напрямку</a:t>
            </a:r>
            <a:r>
              <a:rPr lang="ru-RU" dirty="0"/>
              <a:t> 5 </a:t>
            </a:r>
            <a:r>
              <a:rPr lang="ru-RU" baseline="30000" dirty="0"/>
              <a:t>| </a:t>
            </a:r>
            <a:r>
              <a:rPr lang="ru-RU" dirty="0"/>
              <a:t>-3</a:t>
            </a:r>
            <a:r>
              <a:rPr lang="ru-RU" baseline="30000" dirty="0"/>
              <a:t>|</a:t>
            </a:r>
            <a:r>
              <a:rPr lang="ru-RU" dirty="0"/>
              <a:t>, в </a:t>
            </a:r>
            <a:r>
              <a:rPr lang="ru-RU" dirty="0" err="1"/>
              <a:t>іншій</a:t>
            </a:r>
            <a:r>
              <a:rPr lang="ru-RU" dirty="0"/>
              <a:t> - 3</a:t>
            </a:r>
            <a:r>
              <a:rPr lang="ru-RU" baseline="30000" dirty="0"/>
              <a:t>| </a:t>
            </a:r>
            <a:r>
              <a:rPr lang="ru-RU" dirty="0"/>
              <a:t>-5</a:t>
            </a:r>
            <a:r>
              <a:rPr lang="ru-RU" baseline="30000" dirty="0"/>
              <a:t>|</a:t>
            </a:r>
            <a:r>
              <a:rPr lang="ru-RU" dirty="0"/>
              <a:t>. Два </a:t>
            </a:r>
            <a:r>
              <a:rPr lang="ru-RU" dirty="0" err="1"/>
              <a:t>ланцюга</a:t>
            </a:r>
            <a:r>
              <a:rPr lang="ru-RU" dirty="0"/>
              <a:t> ДНК в </a:t>
            </a:r>
            <a:r>
              <a:rPr lang="ru-RU" dirty="0" err="1"/>
              <a:t>спіралі</a:t>
            </a:r>
            <a:r>
              <a:rPr lang="ru-RU" dirty="0"/>
              <a:t> не </a:t>
            </a:r>
            <a:r>
              <a:rPr lang="ru-RU" dirty="0" err="1"/>
              <a:t>ідентичні</a:t>
            </a:r>
            <a:r>
              <a:rPr lang="ru-RU" dirty="0"/>
              <a:t>, але </a:t>
            </a:r>
            <a:r>
              <a:rPr lang="ru-RU" dirty="0" err="1"/>
              <a:t>комплементарні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первинна</a:t>
            </a:r>
            <a:r>
              <a:rPr lang="ru-RU" dirty="0"/>
              <a:t> структура одного </a:t>
            </a:r>
            <a:r>
              <a:rPr lang="ru-RU" dirty="0" err="1"/>
              <a:t>ланцюга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первинну</a:t>
            </a:r>
            <a:r>
              <a:rPr lang="ru-RU" dirty="0"/>
              <a:t> структуру другого </a:t>
            </a:r>
            <a:r>
              <a:rPr lang="ru-RU" dirty="0" err="1"/>
              <a:t>ланцюга</a:t>
            </a:r>
            <a:r>
              <a:rPr lang="ru-RU" dirty="0"/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  <a:p>
            <a:pPr eaLnBrk="1" hangingPunct="1">
              <a:spcBef>
                <a:spcPct val="50000"/>
              </a:spcBef>
            </a:pPr>
            <a:endParaRPr lang="ru-RU" b="0" dirty="0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A72BD5-CCB5-4F77-8827-EAF0BDBA1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557"/>
            <a:ext cx="8748464" cy="553474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077AD1E-A2A0-41F3-96F8-D55E6C37E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248703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7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825D8E2-6390-40D2-8610-5D9A341C58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802" y="22455"/>
            <a:ext cx="6354198" cy="6858000"/>
          </a:xfrm>
          <a:prstGeom prst="rect">
            <a:avLst/>
          </a:prstGeom>
        </p:spPr>
      </p:pic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FC042D-9A96-4550-9E42-F10C8CE62EAC}"/>
              </a:ext>
            </a:extLst>
          </p:cNvPr>
          <p:cNvSpPr txBox="1"/>
          <p:nvPr/>
        </p:nvSpPr>
        <p:spPr>
          <a:xfrm>
            <a:off x="0" y="2420888"/>
            <a:ext cx="61964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Залежно від функцій</a:t>
            </a:r>
          </a:p>
          <a:p>
            <a:r>
              <a:rPr lang="uk-UA" dirty="0"/>
              <a:t>розрізняють три види РНК:</a:t>
            </a:r>
          </a:p>
          <a:p>
            <a:r>
              <a:rPr lang="uk-UA" dirty="0"/>
              <a:t>транспортна РНК (</a:t>
            </a:r>
            <a:r>
              <a:rPr lang="uk-UA" dirty="0" err="1"/>
              <a:t>тРНК</a:t>
            </a:r>
            <a:r>
              <a:rPr lang="uk-UA" dirty="0"/>
              <a:t>),</a:t>
            </a:r>
          </a:p>
          <a:p>
            <a:r>
              <a:rPr lang="uk-UA" dirty="0"/>
              <a:t>матрична РНК (</a:t>
            </a:r>
            <a:r>
              <a:rPr lang="uk-UA" dirty="0" err="1"/>
              <a:t>мРНК</a:t>
            </a:r>
            <a:r>
              <a:rPr lang="uk-UA" dirty="0"/>
              <a:t>)</a:t>
            </a:r>
          </a:p>
          <a:p>
            <a:r>
              <a:rPr lang="uk-UA" dirty="0"/>
              <a:t>і </a:t>
            </a:r>
            <a:r>
              <a:rPr lang="uk-UA" dirty="0" err="1"/>
              <a:t>рибосомна</a:t>
            </a:r>
            <a:r>
              <a:rPr lang="uk-UA" dirty="0"/>
              <a:t> РНК (</a:t>
            </a:r>
            <a:r>
              <a:rPr lang="uk-UA" dirty="0" err="1"/>
              <a:t>рРНК</a:t>
            </a:r>
            <a:r>
              <a:rPr lang="uk-UA" dirty="0"/>
              <a:t>).</a:t>
            </a:r>
          </a:p>
          <a:p>
            <a:r>
              <a:rPr lang="uk-UA" dirty="0"/>
              <a:t>Розрізняються за місцерозташуванням</a:t>
            </a:r>
          </a:p>
          <a:p>
            <a:r>
              <a:rPr lang="uk-UA" dirty="0"/>
              <a:t>в клітці, складом,</a:t>
            </a:r>
          </a:p>
          <a:p>
            <a:r>
              <a:rPr lang="uk-UA" dirty="0"/>
              <a:t>розмірами і функціями.</a:t>
            </a:r>
          </a:p>
          <a:p>
            <a:r>
              <a:rPr lang="uk-UA" dirty="0" err="1"/>
              <a:t>тРНК</a:t>
            </a:r>
            <a:r>
              <a:rPr lang="uk-UA" dirty="0"/>
              <a:t> (10-20% від усіх клітинних РНК) -</a:t>
            </a:r>
          </a:p>
          <a:p>
            <a:r>
              <a:rPr lang="uk-UA" dirty="0"/>
              <a:t>транспортування амінокислот до місця синтезу</a:t>
            </a:r>
          </a:p>
          <a:p>
            <a:r>
              <a:rPr lang="uk-UA" dirty="0"/>
              <a:t>білка - в рибосоми. Структура </a:t>
            </a:r>
            <a:r>
              <a:rPr lang="uk-UA" dirty="0" err="1"/>
              <a:t>тРНК</a:t>
            </a:r>
            <a:r>
              <a:rPr lang="uk-UA" dirty="0"/>
              <a:t> - єдиний ланцюг, яка в просторі утворює</a:t>
            </a:r>
          </a:p>
          <a:p>
            <a:r>
              <a:rPr lang="uk-UA" dirty="0"/>
              <a:t>вторинну структуру, що отримала</a:t>
            </a:r>
          </a:p>
          <a:p>
            <a:r>
              <a:rPr lang="uk-UA" dirty="0"/>
              <a:t>назву «лист конюшини».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defRPr/>
            </a:pPr>
            <a:r>
              <a:rPr lang="ru-RU" b="0" dirty="0"/>
              <a:t>	</a:t>
            </a:r>
            <a:r>
              <a:rPr lang="ru-RU" dirty="0">
                <a:solidFill>
                  <a:srgbClr val="660033"/>
                </a:solidFill>
              </a:rPr>
              <a:t>мРНК є матрицею для синтезу </a:t>
            </a:r>
            <a:r>
              <a:rPr lang="ru-RU" dirty="0" err="1">
                <a:solidFill>
                  <a:srgbClr val="660033"/>
                </a:solidFill>
              </a:rPr>
              <a:t>білка</a:t>
            </a:r>
            <a:r>
              <a:rPr lang="ru-RU" dirty="0">
                <a:solidFill>
                  <a:srgbClr val="660033"/>
                </a:solidFill>
              </a:rPr>
              <a:t>. </a:t>
            </a:r>
            <a:r>
              <a:rPr lang="ru-RU" dirty="0" err="1">
                <a:solidFill>
                  <a:srgbClr val="660033"/>
                </a:solidFill>
              </a:rPr>
              <a:t>Складається</a:t>
            </a:r>
            <a:r>
              <a:rPr lang="ru-RU" dirty="0">
                <a:solidFill>
                  <a:srgbClr val="660033"/>
                </a:solidFill>
              </a:rPr>
              <a:t> з одного </a:t>
            </a:r>
            <a:r>
              <a:rPr lang="ru-RU" dirty="0" err="1">
                <a:solidFill>
                  <a:srgbClr val="660033"/>
                </a:solidFill>
              </a:rPr>
              <a:t>ланцюга</a:t>
            </a:r>
            <a:r>
              <a:rPr lang="ru-RU" dirty="0">
                <a:solidFill>
                  <a:srgbClr val="660033"/>
                </a:solidFill>
              </a:rPr>
              <a:t>, </a:t>
            </a:r>
            <a:r>
              <a:rPr lang="ru-RU" dirty="0" err="1">
                <a:solidFill>
                  <a:srgbClr val="660033"/>
                </a:solidFill>
              </a:rPr>
              <a:t>довжина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якого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визначається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довжиною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синтезованої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білкової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молекули</a:t>
            </a:r>
            <a:r>
              <a:rPr lang="ru-RU" dirty="0">
                <a:solidFill>
                  <a:srgbClr val="660033"/>
                </a:solidFill>
              </a:rPr>
              <a:t>. Кодону ДНК </a:t>
            </a:r>
            <a:r>
              <a:rPr lang="ru-RU" dirty="0" err="1">
                <a:solidFill>
                  <a:srgbClr val="660033"/>
                </a:solidFill>
              </a:rPr>
              <a:t>відповідає</a:t>
            </a:r>
            <a:r>
              <a:rPr lang="ru-RU" dirty="0">
                <a:solidFill>
                  <a:srgbClr val="660033"/>
                </a:solidFill>
              </a:rPr>
              <a:t> антикодон у мРНК. До мРНК, </a:t>
            </a:r>
            <a:r>
              <a:rPr lang="ru-RU" dirty="0" err="1">
                <a:solidFill>
                  <a:srgbClr val="660033"/>
                </a:solidFill>
              </a:rPr>
              <a:t>що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знаходиться</a:t>
            </a:r>
            <a:r>
              <a:rPr lang="ru-RU" dirty="0">
                <a:solidFill>
                  <a:srgbClr val="660033"/>
                </a:solidFill>
              </a:rPr>
              <a:t> в </a:t>
            </a:r>
            <a:r>
              <a:rPr lang="ru-RU" dirty="0" err="1">
                <a:solidFill>
                  <a:srgbClr val="660033"/>
                </a:solidFill>
              </a:rPr>
              <a:t>рибосомі</a:t>
            </a:r>
            <a:r>
              <a:rPr lang="ru-RU" dirty="0">
                <a:solidFill>
                  <a:srgbClr val="660033"/>
                </a:solidFill>
              </a:rPr>
              <a:t>, приходить тРНК, яка </a:t>
            </a:r>
            <a:r>
              <a:rPr lang="ru-RU" dirty="0" err="1">
                <a:solidFill>
                  <a:srgbClr val="660033"/>
                </a:solidFill>
              </a:rPr>
              <a:t>несе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el-GR" dirty="0">
                <a:solidFill>
                  <a:srgbClr val="660033"/>
                </a:solidFill>
              </a:rPr>
              <a:t>α-</a:t>
            </a:r>
            <a:r>
              <a:rPr lang="ru-RU" dirty="0" err="1">
                <a:solidFill>
                  <a:srgbClr val="660033"/>
                </a:solidFill>
              </a:rPr>
              <a:t>амінокислоти</a:t>
            </a:r>
            <a:r>
              <a:rPr lang="ru-RU" dirty="0">
                <a:solidFill>
                  <a:srgbClr val="660033"/>
                </a:solidFill>
              </a:rPr>
              <a:t>.</a:t>
            </a:r>
          </a:p>
          <a:p>
            <a:pPr algn="just" eaLnBrk="1" hangingPunct="1">
              <a:defRPr/>
            </a:pPr>
            <a:r>
              <a:rPr lang="ru-RU" dirty="0">
                <a:solidFill>
                  <a:srgbClr val="660033"/>
                </a:solidFill>
              </a:rPr>
              <a:t>	</a:t>
            </a:r>
            <a:r>
              <a:rPr lang="ru-RU" dirty="0" err="1">
                <a:solidFill>
                  <a:srgbClr val="660033"/>
                </a:solidFill>
              </a:rPr>
              <a:t>Рибосомна</a:t>
            </a:r>
            <a:r>
              <a:rPr lang="ru-RU" dirty="0">
                <a:solidFill>
                  <a:srgbClr val="660033"/>
                </a:solidFill>
              </a:rPr>
              <a:t> РНК (рРНК) </a:t>
            </a:r>
            <a:r>
              <a:rPr lang="ru-RU" dirty="0" err="1">
                <a:solidFill>
                  <a:srgbClr val="660033"/>
                </a:solidFill>
              </a:rPr>
              <a:t>безпосередньо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приймає</a:t>
            </a:r>
            <a:r>
              <a:rPr lang="ru-RU" dirty="0">
                <a:solidFill>
                  <a:srgbClr val="660033"/>
                </a:solidFill>
              </a:rPr>
              <a:t> участь у </a:t>
            </a:r>
            <a:r>
              <a:rPr lang="ru-RU" dirty="0" err="1">
                <a:solidFill>
                  <a:srgbClr val="660033"/>
                </a:solidFill>
              </a:rPr>
              <a:t>синтезі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білків</a:t>
            </a:r>
            <a:r>
              <a:rPr lang="ru-RU" dirty="0">
                <a:solidFill>
                  <a:srgbClr val="660033"/>
                </a:solidFill>
              </a:rPr>
              <a:t> у рибосомах. На </a:t>
            </a:r>
            <a:r>
              <a:rPr lang="ru-RU" dirty="0" err="1">
                <a:solidFill>
                  <a:srgbClr val="660033"/>
                </a:solidFill>
              </a:rPr>
              <a:t>частку</a:t>
            </a:r>
            <a:r>
              <a:rPr lang="ru-RU" dirty="0">
                <a:solidFill>
                  <a:srgbClr val="660033"/>
                </a:solidFill>
              </a:rPr>
              <a:t> рРНК доводиться до 80% </a:t>
            </a:r>
            <a:r>
              <a:rPr lang="ru-RU" dirty="0" err="1">
                <a:solidFill>
                  <a:srgbClr val="660033"/>
                </a:solidFill>
              </a:rPr>
              <a:t>від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суми</a:t>
            </a:r>
            <a:r>
              <a:rPr lang="ru-RU" dirty="0">
                <a:solidFill>
                  <a:srgbClr val="660033"/>
                </a:solidFill>
              </a:rPr>
              <a:t> </a:t>
            </a:r>
            <a:r>
              <a:rPr lang="ru-RU" dirty="0" err="1">
                <a:solidFill>
                  <a:srgbClr val="660033"/>
                </a:solidFill>
              </a:rPr>
              <a:t>клітинних</a:t>
            </a:r>
            <a:r>
              <a:rPr lang="ru-RU" dirty="0">
                <a:solidFill>
                  <a:srgbClr val="660033"/>
                </a:solidFill>
              </a:rPr>
              <a:t> РНК.</a:t>
            </a:r>
          </a:p>
          <a:p>
            <a:pPr algn="ctr" eaLnBrk="1" hangingPunct="1">
              <a:defRPr/>
            </a:pPr>
            <a:r>
              <a:rPr lang="ru-RU" dirty="0"/>
              <a:t>	</a:t>
            </a:r>
            <a:r>
              <a:rPr lang="ru-RU" sz="2000" cap="all" dirty="0" err="1">
                <a:solidFill>
                  <a:srgbClr val="FF0000"/>
                </a:solidFill>
              </a:rPr>
              <a:t>Нуклеозидполіфосфати</a:t>
            </a:r>
            <a:endParaRPr lang="ru-RU" sz="2000" cap="all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dirty="0" err="1"/>
              <a:t>Утворення</a:t>
            </a:r>
            <a:r>
              <a:rPr lang="ru-RU" dirty="0"/>
              <a:t> АДФ АТФ</a:t>
            </a:r>
          </a:p>
          <a:p>
            <a:pPr eaLnBrk="1" hangingPunct="1">
              <a:defRPr/>
            </a:pPr>
            <a:r>
              <a:rPr lang="ru-RU" dirty="0" err="1"/>
              <a:t>супроводжується</a:t>
            </a:r>
            <a:endParaRPr lang="ru-RU" dirty="0"/>
          </a:p>
          <a:p>
            <a:pPr eaLnBrk="1" hangingPunct="1">
              <a:defRPr/>
            </a:pPr>
            <a:r>
              <a:rPr lang="ru-RU" dirty="0" err="1"/>
              <a:t>акумулюванням</a:t>
            </a:r>
            <a:endParaRPr lang="ru-RU" dirty="0"/>
          </a:p>
          <a:p>
            <a:pPr eaLnBrk="1" hangingPunct="1">
              <a:defRPr/>
            </a:pPr>
            <a:r>
              <a:rPr lang="ru-RU" dirty="0" err="1"/>
              <a:t>енергії</a:t>
            </a:r>
            <a:r>
              <a:rPr lang="ru-RU" dirty="0"/>
              <a:t> в </a:t>
            </a:r>
            <a:r>
              <a:rPr lang="ru-RU" smtClean="0"/>
              <a:t>ангідри-</a:t>
            </a:r>
            <a:endParaRPr lang="ru-RU" dirty="0"/>
          </a:p>
          <a:p>
            <a:pPr eaLnBrk="1" hangingPunct="1">
              <a:defRPr/>
            </a:pPr>
            <a:r>
              <a:rPr lang="ru-RU" dirty="0" err="1"/>
              <a:t>дних</a:t>
            </a:r>
            <a:r>
              <a:rPr lang="ru-RU" dirty="0"/>
              <a:t> (</a:t>
            </a:r>
            <a:r>
              <a:rPr lang="ru-RU" dirty="0" err="1"/>
              <a:t>макроергічних</a:t>
            </a:r>
            <a:r>
              <a:rPr lang="ru-RU" dirty="0"/>
              <a:t>)</a:t>
            </a:r>
          </a:p>
          <a:p>
            <a:pPr eaLnBrk="1" hangingPunct="1">
              <a:defRPr/>
            </a:pPr>
            <a:r>
              <a:rPr lang="ru-RU" dirty="0" err="1"/>
              <a:t>зв'язках</a:t>
            </a:r>
            <a:r>
              <a:rPr lang="ru-RU" dirty="0"/>
              <a:t> Р ~ </a:t>
            </a:r>
            <a:r>
              <a:rPr lang="en-US" dirty="0"/>
              <a:t>O. </a:t>
            </a:r>
            <a:r>
              <a:rPr lang="ru-RU" dirty="0"/>
              <a:t>При </a:t>
            </a:r>
            <a:r>
              <a:rPr lang="ru-RU" dirty="0" err="1"/>
              <a:t>гідролізі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АТФ і АДФ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енергія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(32 кДж / моль) </a:t>
            </a:r>
            <a:r>
              <a:rPr lang="ru-RU" dirty="0" err="1"/>
              <a:t>виділяється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і тому АТФ у</a:t>
            </a:r>
          </a:p>
          <a:p>
            <a:pPr eaLnBrk="1" hangingPunct="1">
              <a:defRPr/>
            </a:pPr>
            <a:r>
              <a:rPr lang="ru-RU" dirty="0" err="1"/>
              <a:t>біохімічних</a:t>
            </a:r>
            <a:endParaRPr lang="ru-RU" dirty="0"/>
          </a:p>
          <a:p>
            <a:pPr eaLnBrk="1" hangingPunct="1">
              <a:defRPr/>
            </a:pPr>
            <a:r>
              <a:rPr lang="ru-RU" dirty="0" err="1"/>
              <a:t>перетвореннях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(</a:t>
            </a:r>
            <a:r>
              <a:rPr lang="ru-RU" dirty="0" err="1"/>
              <a:t>супряжених</a:t>
            </a:r>
            <a:r>
              <a:rPr lang="ru-RU" dirty="0"/>
              <a:t> </a:t>
            </a:r>
            <a:r>
              <a:rPr lang="ru-RU" dirty="0" err="1"/>
              <a:t>реакціях</a:t>
            </a:r>
            <a:r>
              <a:rPr lang="ru-RU" dirty="0"/>
              <a:t>)</a:t>
            </a:r>
          </a:p>
          <a:p>
            <a:pPr eaLnBrk="1" hangingPunct="1">
              <a:defRPr/>
            </a:pPr>
            <a:r>
              <a:rPr lang="ru-RU" dirty="0" err="1"/>
              <a:t>виступає</a:t>
            </a:r>
            <a:r>
              <a:rPr lang="ru-RU" dirty="0"/>
              <a:t> у </a:t>
            </a:r>
            <a:r>
              <a:rPr lang="ru-RU" dirty="0" err="1"/>
              <a:t>якості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«</a:t>
            </a:r>
            <a:r>
              <a:rPr lang="ru-RU" dirty="0" err="1"/>
              <a:t>джерела</a:t>
            </a:r>
            <a:r>
              <a:rPr lang="ru-RU" dirty="0"/>
              <a:t>» </a:t>
            </a:r>
            <a:r>
              <a:rPr lang="ru-RU" dirty="0" err="1"/>
              <a:t>енергії</a:t>
            </a:r>
            <a:r>
              <a:rPr lang="ru-RU" dirty="0"/>
              <a:t>.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b="0" dirty="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98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849097"/>
              </p:ext>
            </p:extLst>
          </p:nvPr>
        </p:nvGraphicFramePr>
        <p:xfrm>
          <a:off x="2817813" y="2503488"/>
          <a:ext cx="6329362" cy="433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6" name="ISIS/Draw Sketch" r:id="rId3" imgW="6572160" imgH="4505040" progId="ISISServer">
                  <p:embed/>
                </p:oleObj>
              </mc:Choice>
              <mc:Fallback>
                <p:oleObj name="ISIS/Draw Sketch" r:id="rId3" imgW="6572160" imgH="450504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813" y="2503488"/>
                        <a:ext cx="6329362" cy="433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76263"/>
          </a:xfrm>
        </p:spPr>
        <p:txBody>
          <a:bodyPr/>
          <a:lstStyle/>
          <a:p>
            <a:r>
              <a:rPr lang="ru-RU" dirty="0"/>
              <a:t>ПЛАН ЛЕКЦІЇ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525963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ru-RU" sz="2000" dirty="0" smtClean="0"/>
              <a:t>Структура </a:t>
            </a:r>
            <a:r>
              <a:rPr lang="ru-RU" sz="2000" dirty="0"/>
              <a:t>та </a:t>
            </a:r>
            <a:r>
              <a:rPr lang="ru-RU" sz="2000" dirty="0" err="1"/>
              <a:t>біохімічні</a:t>
            </a:r>
            <a:r>
              <a:rPr lang="ru-RU" sz="2000" dirty="0"/>
              <a:t> </a:t>
            </a:r>
            <a:r>
              <a:rPr lang="ru-RU" sz="2000" dirty="0" err="1"/>
              <a:t>функції</a:t>
            </a:r>
            <a:r>
              <a:rPr lang="ru-RU" sz="2000" dirty="0"/>
              <a:t> </a:t>
            </a:r>
            <a:r>
              <a:rPr lang="ru-RU" sz="2000" dirty="0" err="1"/>
              <a:t>нуклеозидів</a:t>
            </a:r>
            <a:r>
              <a:rPr lang="ru-RU" sz="2000" dirty="0" smtClean="0"/>
              <a:t>, </a:t>
            </a:r>
            <a:r>
              <a:rPr lang="ru-RU" sz="2000" dirty="0" err="1"/>
              <a:t>нуклеотидів</a:t>
            </a:r>
            <a:r>
              <a:rPr lang="ru-RU" sz="2000" dirty="0"/>
              <a:t> та </a:t>
            </a:r>
            <a:r>
              <a:rPr lang="ru-RU" sz="2000" dirty="0" err="1"/>
              <a:t>нуклеїнових</a:t>
            </a:r>
            <a:r>
              <a:rPr lang="ru-RU" sz="2000" dirty="0"/>
              <a:t> кислот.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Нуклеозидполіфосфати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Нікотинаміднуклеотиди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658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2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b="0" dirty="0"/>
              <a:t> </a:t>
            </a:r>
            <a:r>
              <a:rPr lang="ru-RU" i="1" cap="all" dirty="0">
                <a:solidFill>
                  <a:srgbClr val="990000"/>
                </a:solidFill>
              </a:rPr>
              <a:t>Структура </a:t>
            </a:r>
            <a:r>
              <a:rPr lang="ru-RU" i="1" cap="all" dirty="0" smtClean="0">
                <a:solidFill>
                  <a:srgbClr val="990000"/>
                </a:solidFill>
              </a:rPr>
              <a:t>І </a:t>
            </a:r>
            <a:r>
              <a:rPr lang="ru-RU" i="1" cap="all" dirty="0" err="1" smtClean="0">
                <a:solidFill>
                  <a:srgbClr val="990000"/>
                </a:solidFill>
              </a:rPr>
              <a:t>бІохІМІЧНІ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 err="1" smtClean="0">
                <a:solidFill>
                  <a:srgbClr val="990000"/>
                </a:solidFill>
              </a:rPr>
              <a:t>функцІЇ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нуклеозидІв</a:t>
            </a:r>
            <a:r>
              <a:rPr lang="ru-RU" i="1" cap="all" dirty="0">
                <a:solidFill>
                  <a:srgbClr val="990000"/>
                </a:solidFill>
              </a:rPr>
              <a:t>,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нуклеотидІв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>
                <a:solidFill>
                  <a:srgbClr val="990000"/>
                </a:solidFill>
              </a:rPr>
              <a:t>І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endParaRPr lang="ru-RU" i="1" cap="all" dirty="0">
              <a:solidFill>
                <a:srgbClr val="990000"/>
              </a:solidFill>
            </a:endParaRPr>
          </a:p>
          <a:p>
            <a:pPr algn="ctr" eaLnBrk="1" hangingPunct="1">
              <a:defRPr/>
            </a:pPr>
            <a:r>
              <a:rPr lang="ru-RU" i="1" cap="all" dirty="0">
                <a:solidFill>
                  <a:srgbClr val="990000"/>
                </a:solidFill>
              </a:rPr>
              <a:t>                  </a:t>
            </a:r>
            <a:r>
              <a:rPr lang="ru-RU" i="1" cap="all" dirty="0" err="1" smtClean="0">
                <a:solidFill>
                  <a:srgbClr val="990000"/>
                </a:solidFill>
              </a:rPr>
              <a:t>нуклеЇновИх</a:t>
            </a:r>
            <a:r>
              <a:rPr lang="ru-RU" i="1" cap="all" dirty="0" smtClean="0">
                <a:solidFill>
                  <a:srgbClr val="990000"/>
                </a:solidFill>
              </a:rPr>
              <a:t> </a:t>
            </a:r>
            <a:r>
              <a:rPr lang="ru-RU" i="1" cap="all" dirty="0">
                <a:solidFill>
                  <a:srgbClr val="990000"/>
                </a:solidFill>
              </a:rPr>
              <a:t>кислот (НК).</a:t>
            </a:r>
          </a:p>
          <a:p>
            <a:pPr eaLnBrk="1" hangingPunct="1">
              <a:defRPr/>
            </a:pPr>
            <a:r>
              <a:rPr lang="ru-RU" b="0" dirty="0"/>
              <a:t>	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0" name="TextBox 1"/>
          <p:cNvSpPr txBox="1">
            <a:spLocks noChangeArrowheads="1"/>
          </p:cNvSpPr>
          <p:nvPr/>
        </p:nvSpPr>
        <p:spPr bwMode="auto">
          <a:xfrm>
            <a:off x="-32806" y="468721"/>
            <a:ext cx="885659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Nucleus – </a:t>
            </a:r>
            <a:r>
              <a:rPr lang="ru-RU" dirty="0"/>
              <a:t>ядро. 1868 г. – </a:t>
            </a:r>
            <a:r>
              <a:rPr lang="ru-RU" dirty="0" err="1"/>
              <a:t>Мишер</a:t>
            </a:r>
            <a:r>
              <a:rPr lang="ru-RU" dirty="0"/>
              <a:t> </a:t>
            </a:r>
            <a:r>
              <a:rPr lang="ru-RU" dirty="0" err="1"/>
              <a:t>виявив</a:t>
            </a:r>
            <a:r>
              <a:rPr lang="ru-RU" dirty="0"/>
              <a:t> НК.</a:t>
            </a:r>
          </a:p>
          <a:p>
            <a:pPr eaLnBrk="1" hangingPunct="1"/>
            <a:r>
              <a:rPr lang="ru-RU" dirty="0"/>
              <a:t>НК </a:t>
            </a:r>
            <a:r>
              <a:rPr lang="ru-RU" dirty="0">
                <a:latin typeface="Times New Roman"/>
                <a:cs typeface="Times New Roman"/>
              </a:rPr>
              <a:t>↔</a:t>
            </a:r>
            <a:r>
              <a:rPr lang="ru-RU" dirty="0"/>
              <a:t> в ядрах і в </a:t>
            </a:r>
            <a:r>
              <a:rPr lang="ru-RU" dirty="0" err="1"/>
              <a:t>протоплазмі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.</a:t>
            </a:r>
          </a:p>
          <a:p>
            <a:pPr eaLnBrk="1" hangingPunct="1"/>
            <a:r>
              <a:rPr lang="ru-RU" dirty="0"/>
              <a:t>НК – ВМС, </a:t>
            </a:r>
            <a:r>
              <a:rPr lang="ru-RU" dirty="0" err="1"/>
              <a:t>гетерополімери</a:t>
            </a:r>
            <a:r>
              <a:rPr lang="ru-RU" dirty="0"/>
              <a:t>, </a:t>
            </a:r>
            <a:r>
              <a:rPr lang="ru-RU" dirty="0" err="1"/>
              <a:t>відповідає</a:t>
            </a:r>
            <a:r>
              <a:rPr lang="ru-RU" dirty="0"/>
              <a:t> за </a:t>
            </a:r>
            <a:r>
              <a:rPr lang="ru-RU" dirty="0" err="1"/>
              <a:t>збереження</a:t>
            </a:r>
            <a:r>
              <a:rPr lang="ru-RU" dirty="0"/>
              <a:t> і передачу </a:t>
            </a:r>
            <a:r>
              <a:rPr lang="ru-RU" dirty="0" err="1"/>
              <a:t>генетичної</a:t>
            </a:r>
            <a:endParaRPr lang="ru-RU" dirty="0"/>
          </a:p>
          <a:p>
            <a:pPr eaLnBrk="1" hangingPunct="1"/>
            <a:r>
              <a:rPr lang="ru-RU" dirty="0" err="1"/>
              <a:t>інформації</a:t>
            </a:r>
            <a:r>
              <a:rPr lang="ru-RU" dirty="0"/>
              <a:t>;</a:t>
            </a:r>
          </a:p>
          <a:p>
            <a:pPr eaLnBrk="1" hangingPunct="1"/>
            <a:r>
              <a:rPr lang="ru-RU" dirty="0"/>
              <a:t>НК </a:t>
            </a:r>
            <a:r>
              <a:rPr lang="ru-RU" dirty="0" err="1"/>
              <a:t>контролює</a:t>
            </a:r>
            <a:r>
              <a:rPr lang="ru-RU" dirty="0"/>
              <a:t> </a:t>
            </a:r>
            <a:r>
              <a:rPr lang="ru-RU" dirty="0" err="1"/>
              <a:t>матричний</a:t>
            </a:r>
            <a:r>
              <a:rPr lang="ru-RU" dirty="0"/>
              <a:t> </a:t>
            </a:r>
            <a:r>
              <a:rPr lang="ru-RU" dirty="0" err="1"/>
              <a:t>біосинтез</a:t>
            </a:r>
            <a:r>
              <a:rPr lang="ru-RU" dirty="0"/>
              <a:t> </a:t>
            </a:r>
            <a:r>
              <a:rPr lang="ru-RU" dirty="0" err="1"/>
              <a:t>білка</a:t>
            </a:r>
            <a:r>
              <a:rPr lang="ru-RU" dirty="0"/>
              <a:t>.</a:t>
            </a:r>
          </a:p>
          <a:p>
            <a:pPr eaLnBrk="1" hangingPunct="1"/>
            <a:r>
              <a:rPr lang="ru-RU" dirty="0"/>
              <a:t>НК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складних</a:t>
            </a:r>
            <a:r>
              <a:rPr lang="ru-RU" dirty="0"/>
              <a:t> Б (</a:t>
            </a:r>
            <a:r>
              <a:rPr lang="ru-RU" dirty="0" err="1"/>
              <a:t>нуклеопротеїдів</a:t>
            </a:r>
            <a:r>
              <a:rPr lang="ru-RU" dirty="0"/>
              <a:t>)</a:t>
            </a:r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</p:txBody>
      </p:sp>
      <p:grpSp>
        <p:nvGrpSpPr>
          <p:cNvPr id="29701" name="Группа 25612"/>
          <p:cNvGrpSpPr>
            <a:grpSpLocks/>
          </p:cNvGrpSpPr>
          <p:nvPr/>
        </p:nvGrpSpPr>
        <p:grpSpPr bwMode="auto">
          <a:xfrm>
            <a:off x="4763" y="2314575"/>
            <a:ext cx="9090025" cy="4567048"/>
            <a:chOff x="2555776" y="2346351"/>
            <a:chExt cx="9366582" cy="4806920"/>
          </a:xfrm>
        </p:grpSpPr>
        <p:sp>
          <p:nvSpPr>
            <p:cNvPr id="29702" name="Прямоугольник 2"/>
            <p:cNvSpPr>
              <a:spLocks noChangeArrowheads="1"/>
            </p:cNvSpPr>
            <p:nvPr/>
          </p:nvSpPr>
          <p:spPr bwMode="auto">
            <a:xfrm>
              <a:off x="3311860" y="2346351"/>
              <a:ext cx="2705602" cy="42402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НУКЛЕОПРОТЕЇДИ</a:t>
              </a:r>
            </a:p>
          </p:txBody>
        </p:sp>
        <p:cxnSp>
          <p:nvCxnSpPr>
            <p:cNvPr id="29703" name="Прямая со стрелкой 4"/>
            <p:cNvCxnSpPr>
              <a:cxnSpLocks noChangeShapeType="1"/>
              <a:stCxn id="29702" idx="2"/>
            </p:cNvCxnSpPr>
            <p:nvPr/>
          </p:nvCxnSpPr>
          <p:spPr bwMode="auto">
            <a:xfrm flipH="1">
              <a:off x="4572002" y="2770371"/>
              <a:ext cx="92660" cy="3693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04" name="Прямая со стрелкой 6"/>
            <p:cNvCxnSpPr>
              <a:cxnSpLocks noChangeShapeType="1"/>
            </p:cNvCxnSpPr>
            <p:nvPr/>
          </p:nvCxnSpPr>
          <p:spPr bwMode="auto">
            <a:xfrm flipH="1">
              <a:off x="3311860" y="3134223"/>
              <a:ext cx="1260140" cy="43204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05" name="Прямая со стрелкой 8"/>
            <p:cNvCxnSpPr>
              <a:cxnSpLocks noChangeShapeType="1"/>
            </p:cNvCxnSpPr>
            <p:nvPr/>
          </p:nvCxnSpPr>
          <p:spPr bwMode="auto">
            <a:xfrm>
              <a:off x="4546848" y="3134223"/>
              <a:ext cx="1260140" cy="43204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06" name="TextBox 9"/>
            <p:cNvSpPr txBox="1">
              <a:spLocks noChangeArrowheads="1"/>
            </p:cNvSpPr>
            <p:nvPr/>
          </p:nvSpPr>
          <p:spPr bwMode="auto">
            <a:xfrm>
              <a:off x="4582439" y="2770371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  <p:sp>
          <p:nvSpPr>
            <p:cNvPr id="29707" name="Прямоугольник 10"/>
            <p:cNvSpPr>
              <a:spLocks noChangeArrowheads="1"/>
            </p:cNvSpPr>
            <p:nvPr/>
          </p:nvSpPr>
          <p:spPr bwMode="auto">
            <a:xfrm>
              <a:off x="2555776" y="3608186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Білок</a:t>
              </a:r>
              <a:endParaRPr lang="ru-RU" dirty="0"/>
            </a:p>
          </p:txBody>
        </p:sp>
        <p:sp>
          <p:nvSpPr>
            <p:cNvPr id="29708" name="TextBox 17"/>
            <p:cNvSpPr txBox="1">
              <a:spLocks noChangeArrowheads="1"/>
            </p:cNvSpPr>
            <p:nvPr/>
          </p:nvSpPr>
          <p:spPr bwMode="auto">
            <a:xfrm>
              <a:off x="6382933" y="3134223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  <p:sp>
          <p:nvSpPr>
            <p:cNvPr id="29709" name="Прямоугольник 11"/>
            <p:cNvSpPr>
              <a:spLocks noChangeArrowheads="1"/>
            </p:cNvSpPr>
            <p:nvPr/>
          </p:nvSpPr>
          <p:spPr bwMode="auto">
            <a:xfrm>
              <a:off x="5801946" y="3396108"/>
              <a:ext cx="648072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/>
                <a:t>НК</a:t>
              </a:r>
            </a:p>
          </p:txBody>
        </p:sp>
        <p:cxnSp>
          <p:nvCxnSpPr>
            <p:cNvPr id="29710" name="Прямая со стрелкой 13"/>
            <p:cNvCxnSpPr>
              <a:cxnSpLocks noChangeShapeType="1"/>
              <a:stCxn id="29709" idx="3"/>
            </p:cNvCxnSpPr>
            <p:nvPr/>
          </p:nvCxnSpPr>
          <p:spPr bwMode="auto">
            <a:xfrm>
              <a:off x="6450018" y="3624708"/>
              <a:ext cx="126014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1" name="Прямоугольник 14"/>
            <p:cNvSpPr>
              <a:spLocks noChangeArrowheads="1"/>
            </p:cNvSpPr>
            <p:nvPr/>
          </p:nvSpPr>
          <p:spPr bwMode="auto">
            <a:xfrm>
              <a:off x="7710158" y="3452532"/>
              <a:ext cx="180020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Нуклеотиди</a:t>
              </a:r>
              <a:endParaRPr lang="ru-RU" dirty="0"/>
            </a:p>
          </p:txBody>
        </p:sp>
        <p:cxnSp>
          <p:nvCxnSpPr>
            <p:cNvPr id="29712" name="Прямая со стрелкой 16"/>
            <p:cNvCxnSpPr>
              <a:cxnSpLocks noChangeShapeType="1"/>
            </p:cNvCxnSpPr>
            <p:nvPr/>
          </p:nvCxnSpPr>
          <p:spPr bwMode="auto">
            <a:xfrm flipH="1">
              <a:off x="7422126" y="3909732"/>
              <a:ext cx="792088" cy="35711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3" name="Прямоугольник 18"/>
            <p:cNvSpPr>
              <a:spLocks noChangeArrowheads="1"/>
            </p:cNvSpPr>
            <p:nvPr/>
          </p:nvSpPr>
          <p:spPr bwMode="auto">
            <a:xfrm>
              <a:off x="6720048" y="4266842"/>
              <a:ext cx="99011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/>
                <a:t>Н</a:t>
              </a:r>
              <a:r>
                <a:rPr lang="ru-RU" baseline="-25000"/>
                <a:t>3</a:t>
              </a:r>
              <a:r>
                <a:rPr lang="ru-RU"/>
                <a:t>РО</a:t>
              </a:r>
              <a:r>
                <a:rPr lang="ru-RU" baseline="-25000"/>
                <a:t>4</a:t>
              </a:r>
            </a:p>
          </p:txBody>
        </p:sp>
        <p:cxnSp>
          <p:nvCxnSpPr>
            <p:cNvPr id="29714" name="Прямая со стрелкой 20"/>
            <p:cNvCxnSpPr>
              <a:cxnSpLocks noChangeShapeType="1"/>
            </p:cNvCxnSpPr>
            <p:nvPr/>
          </p:nvCxnSpPr>
          <p:spPr bwMode="auto">
            <a:xfrm>
              <a:off x="8934294" y="3909732"/>
              <a:ext cx="864096" cy="58571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5" name="Прямоугольник 21"/>
            <p:cNvSpPr>
              <a:spLocks noChangeArrowheads="1"/>
            </p:cNvSpPr>
            <p:nvPr/>
          </p:nvSpPr>
          <p:spPr bwMode="auto">
            <a:xfrm>
              <a:off x="9387893" y="4495442"/>
              <a:ext cx="1728192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Нуклеозиди</a:t>
              </a:r>
              <a:endParaRPr lang="ru-RU" dirty="0"/>
            </a:p>
          </p:txBody>
        </p:sp>
        <p:cxnSp>
          <p:nvCxnSpPr>
            <p:cNvPr id="29716" name="Прямая со стрелкой 23"/>
            <p:cNvCxnSpPr>
              <a:cxnSpLocks noChangeShapeType="1"/>
            </p:cNvCxnSpPr>
            <p:nvPr/>
          </p:nvCxnSpPr>
          <p:spPr bwMode="auto">
            <a:xfrm flipH="1">
              <a:off x="8840650" y="4952642"/>
              <a:ext cx="1677820" cy="48975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7" name="Прямоугольник 24"/>
            <p:cNvSpPr>
              <a:spLocks noChangeArrowheads="1"/>
            </p:cNvSpPr>
            <p:nvPr/>
          </p:nvSpPr>
          <p:spPr bwMode="auto">
            <a:xfrm>
              <a:off x="5491769" y="5292898"/>
              <a:ext cx="3348880" cy="4320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Гетероцикличні</a:t>
              </a:r>
              <a:r>
                <a:rPr lang="ru-RU" dirty="0"/>
                <a:t> </a:t>
              </a:r>
              <a:r>
                <a:rPr lang="ru-RU" dirty="0" err="1"/>
                <a:t>сполуки</a:t>
              </a:r>
              <a:endParaRPr lang="ru-RU" dirty="0"/>
            </a:p>
          </p:txBody>
        </p:sp>
        <p:cxnSp>
          <p:nvCxnSpPr>
            <p:cNvPr id="29718" name="Прямая со стрелкой 26"/>
            <p:cNvCxnSpPr>
              <a:cxnSpLocks noChangeShapeType="1"/>
            </p:cNvCxnSpPr>
            <p:nvPr/>
          </p:nvCxnSpPr>
          <p:spPr bwMode="auto">
            <a:xfrm>
              <a:off x="10518470" y="4963494"/>
              <a:ext cx="179184" cy="76145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19" name="Прямоугольник 28"/>
            <p:cNvSpPr>
              <a:spLocks noChangeArrowheads="1"/>
            </p:cNvSpPr>
            <p:nvPr/>
          </p:nvSpPr>
          <p:spPr bwMode="auto">
            <a:xfrm>
              <a:off x="9875940" y="5724946"/>
              <a:ext cx="2046418" cy="122300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Альдопентози</a:t>
              </a:r>
              <a:r>
                <a:rPr lang="ru-RU" dirty="0"/>
                <a:t>:</a:t>
              </a:r>
            </a:p>
            <a:p>
              <a:endParaRPr lang="ru-RU" sz="800" dirty="0"/>
            </a:p>
            <a:p>
              <a:r>
                <a:rPr lang="ru-RU" dirty="0"/>
                <a:t>Рибоза</a:t>
              </a:r>
            </a:p>
            <a:p>
              <a:endParaRPr lang="ru-RU" sz="1100" dirty="0"/>
            </a:p>
            <a:p>
              <a:r>
                <a:rPr lang="ru-RU" dirty="0" err="1"/>
                <a:t>Дезоксирибоза</a:t>
              </a:r>
              <a:endParaRPr lang="ru-RU" dirty="0"/>
            </a:p>
          </p:txBody>
        </p:sp>
        <p:cxnSp>
          <p:nvCxnSpPr>
            <p:cNvPr id="29720" name="Прямая со стрелкой 25604"/>
            <p:cNvCxnSpPr>
              <a:cxnSpLocks noChangeShapeType="1"/>
            </p:cNvCxnSpPr>
            <p:nvPr/>
          </p:nvCxnSpPr>
          <p:spPr bwMode="auto">
            <a:xfrm flipH="1">
              <a:off x="9639382" y="6336448"/>
              <a:ext cx="222318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21" name="Прямая со стрелкой 25606"/>
            <p:cNvCxnSpPr>
              <a:cxnSpLocks noChangeShapeType="1"/>
            </p:cNvCxnSpPr>
            <p:nvPr/>
          </p:nvCxnSpPr>
          <p:spPr bwMode="auto">
            <a:xfrm flipH="1">
              <a:off x="9664245" y="6891935"/>
              <a:ext cx="21169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722" name="Прямоугольник 25607"/>
            <p:cNvSpPr>
              <a:spLocks noChangeArrowheads="1"/>
            </p:cNvSpPr>
            <p:nvPr/>
          </p:nvSpPr>
          <p:spPr bwMode="auto">
            <a:xfrm>
              <a:off x="8925498" y="6107849"/>
              <a:ext cx="699173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РНК</a:t>
              </a:r>
            </a:p>
          </p:txBody>
        </p:sp>
        <p:sp>
          <p:nvSpPr>
            <p:cNvPr id="29723" name="Прямоугольник 25610"/>
            <p:cNvSpPr>
              <a:spLocks noChangeArrowheads="1"/>
            </p:cNvSpPr>
            <p:nvPr/>
          </p:nvSpPr>
          <p:spPr bwMode="auto">
            <a:xfrm>
              <a:off x="8917356" y="6696071"/>
              <a:ext cx="746890" cy="4572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/>
                <a:t>ДНК</a:t>
              </a:r>
            </a:p>
          </p:txBody>
        </p:sp>
        <p:sp>
          <p:nvSpPr>
            <p:cNvPr id="29724" name="TextBox 25611"/>
            <p:cNvSpPr txBox="1">
              <a:spLocks noChangeArrowheads="1"/>
            </p:cNvSpPr>
            <p:nvPr/>
          </p:nvSpPr>
          <p:spPr bwMode="auto">
            <a:xfrm>
              <a:off x="9627137" y="5012854"/>
              <a:ext cx="1125849" cy="38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dirty="0" err="1"/>
                <a:t>гідроліз</a:t>
              </a:r>
              <a:endParaRPr lang="ru-RU" dirty="0"/>
            </a:p>
          </p:txBody>
        </p:sp>
      </p:grpSp>
      <p:cxnSp>
        <p:nvCxnSpPr>
          <p:cNvPr id="3" name="Прямая соединительная линия 2"/>
          <p:cNvCxnSpPr/>
          <p:nvPr/>
        </p:nvCxnSpPr>
        <p:spPr bwMode="auto">
          <a:xfrm>
            <a:off x="7108793" y="5888369"/>
            <a:ext cx="19859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Прямая соединительная линия 4"/>
          <p:cNvCxnSpPr/>
          <p:nvPr/>
        </p:nvCxnSpPr>
        <p:spPr bwMode="auto">
          <a:xfrm>
            <a:off x="7108793" y="6322754"/>
            <a:ext cx="198599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" y="11113"/>
            <a:ext cx="8863905" cy="45259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НК </a:t>
            </a:r>
            <a:r>
              <a:rPr lang="ru-RU" sz="1800" b="1" kern="1200" dirty="0" err="1">
                <a:solidFill>
                  <a:srgbClr val="000099"/>
                </a:solidFill>
              </a:rPr>
              <a:t>забезпечують</a:t>
            </a:r>
            <a:r>
              <a:rPr lang="ru-RU" sz="1800" b="1" kern="1200" dirty="0">
                <a:solidFill>
                  <a:srgbClr val="000099"/>
                </a:solidFill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kern="1200" dirty="0" err="1">
                <a:solidFill>
                  <a:srgbClr val="000000"/>
                </a:solidFill>
              </a:rPr>
              <a:t>зберігання</a:t>
            </a:r>
            <a:r>
              <a:rPr lang="ru-RU" sz="1800" b="1" kern="1200" dirty="0">
                <a:solidFill>
                  <a:srgbClr val="000000"/>
                </a:solidFill>
              </a:rPr>
              <a:t> та передачу </a:t>
            </a:r>
            <a:r>
              <a:rPr lang="ru-RU" sz="1800" b="1" kern="1200" dirty="0" err="1">
                <a:solidFill>
                  <a:srgbClr val="000000"/>
                </a:solidFill>
              </a:rPr>
              <a:t>спадкових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ознак</a:t>
            </a:r>
            <a:r>
              <a:rPr lang="ru-RU" sz="1800" b="1" kern="1200" dirty="0">
                <a:solidFill>
                  <a:srgbClr val="000000"/>
                </a:solidFill>
              </a:rPr>
              <a:t>,</a:t>
            </a: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ru-RU" sz="1800" b="1" kern="1200" dirty="0" err="1">
                <a:solidFill>
                  <a:srgbClr val="000000"/>
                </a:solidFill>
              </a:rPr>
              <a:t>управління</a:t>
            </a:r>
            <a:r>
              <a:rPr lang="ru-RU" sz="1800" b="1" kern="1200" dirty="0">
                <a:solidFill>
                  <a:srgbClr val="000000"/>
                </a:solidFill>
              </a:rPr>
              <a:t> синтезом </a:t>
            </a:r>
            <a:r>
              <a:rPr lang="ru-RU" sz="1800" b="1" kern="1200" dirty="0" err="1">
                <a:solidFill>
                  <a:srgbClr val="000000"/>
                </a:solidFill>
              </a:rPr>
              <a:t>клітинних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білків</a:t>
            </a:r>
            <a:r>
              <a:rPr lang="ru-RU" sz="1800" b="1" kern="1200" dirty="0">
                <a:solidFill>
                  <a:srgbClr val="000000"/>
                </a:solidFill>
              </a:rPr>
              <a:t>.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	НК </a:t>
            </a:r>
            <a:r>
              <a:rPr lang="ru-RU" sz="1800" b="1" kern="1200" dirty="0" err="1">
                <a:solidFill>
                  <a:srgbClr val="000000"/>
                </a:solidFill>
              </a:rPr>
              <a:t>входять</a:t>
            </a:r>
            <a:r>
              <a:rPr lang="ru-RU" sz="1800" b="1" kern="1200" dirty="0">
                <a:solidFill>
                  <a:srgbClr val="000000"/>
                </a:solidFill>
              </a:rPr>
              <a:t> в структуру </a:t>
            </a:r>
            <a:r>
              <a:rPr lang="ru-RU" sz="1800" b="1" kern="1200" dirty="0" err="1">
                <a:solidFill>
                  <a:srgbClr val="000000"/>
                </a:solidFill>
              </a:rPr>
              <a:t>складних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білків</a:t>
            </a:r>
            <a:r>
              <a:rPr lang="ru-RU" sz="1800" b="1" kern="1200" dirty="0">
                <a:solidFill>
                  <a:srgbClr val="000000"/>
                </a:solidFill>
              </a:rPr>
              <a:t> - </a:t>
            </a:r>
            <a:r>
              <a:rPr lang="ru-RU" sz="1800" b="1" kern="1200" dirty="0" err="1">
                <a:solidFill>
                  <a:srgbClr val="000000"/>
                </a:solidFill>
              </a:rPr>
              <a:t>нуклеопротеїдів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що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містяться</a:t>
            </a:r>
            <a:r>
              <a:rPr lang="ru-RU" sz="1800" b="1" kern="1200" dirty="0">
                <a:solidFill>
                  <a:srgbClr val="000000"/>
                </a:solidFill>
              </a:rPr>
              <a:t> у </a:t>
            </a:r>
            <a:r>
              <a:rPr lang="ru-RU" sz="1800" b="1" kern="1200" dirty="0" err="1">
                <a:solidFill>
                  <a:srgbClr val="000000"/>
                </a:solidFill>
              </a:rPr>
              <a:t>всіх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клітинах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організму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людини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тварин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рослин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бактерій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вірусів</a:t>
            </a:r>
            <a:r>
              <a:rPr lang="ru-RU" sz="1800" b="1" kern="1200" dirty="0">
                <a:solidFill>
                  <a:srgbClr val="000000"/>
                </a:solidFill>
              </a:rPr>
              <a:t>.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	</a:t>
            </a:r>
            <a:r>
              <a:rPr lang="ru-RU" sz="1800" b="1" kern="1200" dirty="0" err="1">
                <a:solidFill>
                  <a:srgbClr val="000000"/>
                </a:solidFill>
              </a:rPr>
              <a:t>Нуклеїнові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кислоти</a:t>
            </a:r>
            <a:r>
              <a:rPr lang="ru-RU" sz="1800" b="1" kern="1200" dirty="0">
                <a:solidFill>
                  <a:srgbClr val="000000"/>
                </a:solidFill>
              </a:rPr>
              <a:t> - </a:t>
            </a:r>
            <a:r>
              <a:rPr lang="ru-RU" sz="1800" b="1" kern="1200" dirty="0" err="1">
                <a:solidFill>
                  <a:srgbClr val="000000"/>
                </a:solidFill>
              </a:rPr>
              <a:t>полінуклеотіди</a:t>
            </a:r>
            <a:r>
              <a:rPr lang="ru-RU" sz="1800" b="1" kern="1200" dirty="0">
                <a:solidFill>
                  <a:srgbClr val="000000"/>
                </a:solidFill>
              </a:rPr>
              <a:t> - </a:t>
            </a:r>
            <a:r>
              <a:rPr lang="ru-RU" sz="1800" b="1" kern="1200" dirty="0" err="1">
                <a:solidFill>
                  <a:srgbClr val="000000"/>
                </a:solidFill>
              </a:rPr>
              <a:t>біополімери</a:t>
            </a:r>
            <a:r>
              <a:rPr lang="ru-RU" sz="1800" b="1" kern="1200" dirty="0">
                <a:solidFill>
                  <a:srgbClr val="000000"/>
                </a:solidFill>
              </a:rPr>
              <a:t>, мономерами </a:t>
            </a:r>
            <a:r>
              <a:rPr lang="ru-RU" sz="1800" b="1" kern="1200" dirty="0" err="1">
                <a:solidFill>
                  <a:srgbClr val="000000"/>
                </a:solidFill>
              </a:rPr>
              <a:t>яких</a:t>
            </a:r>
            <a:r>
              <a:rPr lang="ru-RU" sz="1800" b="1" kern="1200" dirty="0">
                <a:solidFill>
                  <a:srgbClr val="000000"/>
                </a:solidFill>
              </a:rPr>
              <a:t> є </a:t>
            </a:r>
            <a:r>
              <a:rPr lang="ru-RU" sz="1800" b="1" kern="1200" dirty="0" err="1">
                <a:solidFill>
                  <a:srgbClr val="000000"/>
                </a:solidFill>
              </a:rPr>
              <a:t>мононуклеотиди</a:t>
            </a:r>
            <a:r>
              <a:rPr lang="ru-RU" sz="1800" b="1" kern="1200" dirty="0">
                <a:solidFill>
                  <a:srgbClr val="000000"/>
                </a:solidFill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</a:rPr>
              <a:t>які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гідролізуються</a:t>
            </a:r>
            <a:r>
              <a:rPr lang="ru-RU" sz="1800" b="1" kern="1200" dirty="0">
                <a:solidFill>
                  <a:srgbClr val="000000"/>
                </a:solidFill>
              </a:rPr>
              <a:t> з </a:t>
            </a:r>
            <a:r>
              <a:rPr lang="ru-RU" sz="1800" b="1" kern="1200" dirty="0" err="1">
                <a:solidFill>
                  <a:srgbClr val="000000"/>
                </a:solidFill>
              </a:rPr>
              <a:t>утворенням</a:t>
            </a:r>
            <a:r>
              <a:rPr lang="ru-RU" sz="1800" b="1" kern="1200" dirty="0">
                <a:solidFill>
                  <a:srgbClr val="000000"/>
                </a:solidFill>
              </a:rPr>
              <a:t>: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ru-RU" sz="1800" b="1" kern="1200" dirty="0" err="1">
                <a:solidFill>
                  <a:srgbClr val="000000"/>
                </a:solidFill>
              </a:rPr>
              <a:t>піримідинової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або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пуринової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основи</a:t>
            </a:r>
            <a:r>
              <a:rPr lang="ru-RU" sz="1800" b="1" kern="1200" dirty="0">
                <a:solidFill>
                  <a:srgbClr val="000000"/>
                </a:solidFill>
              </a:rPr>
              <a:t>;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ru-RU" sz="1800" b="1" kern="1200" dirty="0" err="1">
                <a:solidFill>
                  <a:srgbClr val="000000"/>
                </a:solidFill>
              </a:rPr>
              <a:t>моносахаридів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рибози</a:t>
            </a:r>
            <a:r>
              <a:rPr lang="ru-RU" sz="1800" b="1" kern="1200" dirty="0">
                <a:solidFill>
                  <a:srgbClr val="000000"/>
                </a:solidFill>
              </a:rPr>
              <a:t> (РНК) </a:t>
            </a:r>
            <a:r>
              <a:rPr lang="ru-RU" sz="1800" b="1" kern="1200" dirty="0" err="1">
                <a:solidFill>
                  <a:srgbClr val="000000"/>
                </a:solidFill>
              </a:rPr>
              <a:t>або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дезоксирибози</a:t>
            </a:r>
            <a:r>
              <a:rPr lang="ru-RU" sz="1800" b="1" kern="1200" dirty="0">
                <a:solidFill>
                  <a:srgbClr val="000000"/>
                </a:solidFill>
              </a:rPr>
              <a:t> (ДНК);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>
                <a:solidFill>
                  <a:srgbClr val="000000"/>
                </a:solidFill>
              </a:rPr>
              <a:t>  </a:t>
            </a:r>
            <a:r>
              <a:rPr lang="ru-RU" sz="1800" b="1" kern="1200" dirty="0" err="1">
                <a:solidFill>
                  <a:srgbClr val="000000"/>
                </a:solidFill>
              </a:rPr>
              <a:t>фосфорної</a:t>
            </a:r>
            <a:r>
              <a:rPr lang="ru-RU" sz="1800" b="1" kern="1200" dirty="0">
                <a:solidFill>
                  <a:srgbClr val="000000"/>
                </a:solidFill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</a:rPr>
              <a:t>кислоти</a:t>
            </a:r>
            <a:r>
              <a:rPr lang="ru-RU" sz="1800" b="1" kern="1200" dirty="0">
                <a:solidFill>
                  <a:srgbClr val="000000"/>
                </a:solidFill>
              </a:rPr>
              <a:t>.</a:t>
            </a:r>
            <a:endParaRPr lang="ru-RU" dirty="0"/>
          </a:p>
        </p:txBody>
      </p:sp>
      <p:pic>
        <p:nvPicPr>
          <p:cNvPr id="24" name="Picture 2" descr="Картинки по запросу нуклеїнові кислоти">
            <a:extLst>
              <a:ext uri="{FF2B5EF4-FFF2-40B4-BE49-F238E27FC236}">
                <a16:creationId xmlns:a16="http://schemas.microsoft.com/office/drawing/2014/main" xmlns="" id="{6AC8A861-FE4E-4C25-A286-D940DEFE8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t="10698" r="14228" b="7267"/>
          <a:stretch/>
        </p:blipFill>
        <p:spPr bwMode="auto">
          <a:xfrm>
            <a:off x="28574" y="4643269"/>
            <a:ext cx="3870095" cy="222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>
            <a:extLst>
              <a:ext uri="{FF2B5EF4-FFF2-40B4-BE49-F238E27FC236}">
                <a16:creationId xmlns:a16="http://schemas.microsoft.com/office/drawing/2014/main" xmlns="" id="{5425AA5B-370A-49DE-9F0C-612150F3FBE1}"/>
              </a:ext>
            </a:extLst>
          </p:cNvPr>
          <p:cNvGrpSpPr/>
          <p:nvPr/>
        </p:nvGrpSpPr>
        <p:grpSpPr>
          <a:xfrm>
            <a:off x="381471" y="2964037"/>
            <a:ext cx="8608277" cy="3134390"/>
            <a:chOff x="2876491" y="3041630"/>
            <a:chExt cx="8608277" cy="2946397"/>
          </a:xfrm>
        </p:grpSpPr>
        <p:sp>
          <p:nvSpPr>
            <p:cNvPr id="2" name="Овал 1">
              <a:extLst>
                <a:ext uri="{FF2B5EF4-FFF2-40B4-BE49-F238E27FC236}">
                  <a16:creationId xmlns:a16="http://schemas.microsoft.com/office/drawing/2014/main" xmlns="" id="{552E1C46-5CD5-4A26-93E5-D3FC5A1A5E46}"/>
                </a:ext>
              </a:extLst>
            </p:cNvPr>
            <p:cNvSpPr/>
            <p:nvPr/>
          </p:nvSpPr>
          <p:spPr bwMode="auto">
            <a:xfrm>
              <a:off x="2876491" y="3102638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Нуклеїнова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кислота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ACA838D7-33EB-4DAA-8CD6-90CB681CE879}"/>
                </a:ext>
              </a:extLst>
            </p:cNvPr>
            <p:cNvSpPr/>
            <p:nvPr/>
          </p:nvSpPr>
          <p:spPr bwMode="auto">
            <a:xfrm>
              <a:off x="5427798" y="3102638"/>
              <a:ext cx="3032634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 err="1">
                  <a:latin typeface="Arial" charset="0"/>
                  <a:cs typeface="Arial" charset="0"/>
                </a:rPr>
                <a:t>Мононуклеотиди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="" id="{52F669B5-6BA8-47E5-BC62-8BAC01ED908A}"/>
                </a:ext>
              </a:extLst>
            </p:cNvPr>
            <p:cNvSpPr/>
            <p:nvPr/>
          </p:nvSpPr>
          <p:spPr bwMode="auto">
            <a:xfrm>
              <a:off x="8676456" y="3041630"/>
              <a:ext cx="2808312" cy="842095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Ортофосфорна</a:t>
              </a:r>
              <a:r>
                <a:rPr kumimoji="0" lang="uk-UA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кислота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3ABA249B-A4C0-425C-9456-83DF0803EBE2}"/>
                </a:ext>
              </a:extLst>
            </p:cNvPr>
            <p:cNvSpPr/>
            <p:nvPr/>
          </p:nvSpPr>
          <p:spPr bwMode="auto">
            <a:xfrm>
              <a:off x="5940152" y="4093268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8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Нуклеозиди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="" id="{C6BC34CC-4F41-4406-9228-70D2B7B9EDB1}"/>
                </a:ext>
              </a:extLst>
            </p:cNvPr>
            <p:cNvSpPr/>
            <p:nvPr/>
          </p:nvSpPr>
          <p:spPr bwMode="auto">
            <a:xfrm>
              <a:off x="6634972" y="5267947"/>
              <a:ext cx="2232248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Вуглеводи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427E7D48-2B24-4517-8156-C229CC088F6E}"/>
                </a:ext>
              </a:extLst>
            </p:cNvPr>
            <p:cNvSpPr/>
            <p:nvPr/>
          </p:nvSpPr>
          <p:spPr bwMode="auto">
            <a:xfrm>
              <a:off x="8729509" y="4093268"/>
              <a:ext cx="2702205" cy="72008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dirty="0">
                  <a:latin typeface="Arial" charset="0"/>
                  <a:cs typeface="Arial" charset="0"/>
                </a:rPr>
                <a:t>Гетероциклічні основи</a:t>
              </a:r>
              <a:endParaRPr kumimoji="0" lang="uk-UA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5" name="Прямая со стрелкой 4">
              <a:extLst>
                <a:ext uri="{FF2B5EF4-FFF2-40B4-BE49-F238E27FC236}">
                  <a16:creationId xmlns:a16="http://schemas.microsoft.com/office/drawing/2014/main" xmlns="" id="{BB0EDB36-1D35-4CE6-8119-CAE1E95F127C}"/>
                </a:ext>
              </a:extLst>
            </p:cNvPr>
            <p:cNvCxnSpPr>
              <a:stCxn id="2" idx="6"/>
              <a:endCxn id="6" idx="2"/>
            </p:cNvCxnSpPr>
            <p:nvPr/>
          </p:nvCxnSpPr>
          <p:spPr bwMode="auto">
            <a:xfrm>
              <a:off x="5108739" y="3462678"/>
              <a:ext cx="31905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Прямая со стрелкой 11">
              <a:extLst>
                <a:ext uri="{FF2B5EF4-FFF2-40B4-BE49-F238E27FC236}">
                  <a16:creationId xmlns:a16="http://schemas.microsoft.com/office/drawing/2014/main" xmlns="" id="{91D1F7A7-72EE-4F71-B4F6-A49E79770769}"/>
                </a:ext>
              </a:extLst>
            </p:cNvPr>
            <p:cNvCxnSpPr>
              <a:stCxn id="6" idx="6"/>
              <a:endCxn id="7" idx="2"/>
            </p:cNvCxnSpPr>
            <p:nvPr/>
          </p:nvCxnSpPr>
          <p:spPr bwMode="auto">
            <a:xfrm>
              <a:off x="8460432" y="3462678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xmlns="" id="{EA9538D8-4E31-4FEA-ACFA-B1826B00C6C6}"/>
                </a:ext>
              </a:extLst>
            </p:cNvPr>
            <p:cNvCxnSpPr>
              <a:stCxn id="8" idx="6"/>
              <a:endCxn id="10" idx="2"/>
            </p:cNvCxnSpPr>
            <p:nvPr/>
          </p:nvCxnSpPr>
          <p:spPr bwMode="auto">
            <a:xfrm>
              <a:off x="8172400" y="4453308"/>
              <a:ext cx="55710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Прямая со стрелкой 19">
              <a:extLst>
                <a:ext uri="{FF2B5EF4-FFF2-40B4-BE49-F238E27FC236}">
                  <a16:creationId xmlns:a16="http://schemas.microsoft.com/office/drawing/2014/main" xmlns="" id="{BD2A415E-3A3D-453C-A393-2E4ACC43F6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3044" y="3822718"/>
              <a:ext cx="0" cy="2705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Прямая со стрелкой 21">
              <a:extLst>
                <a:ext uri="{FF2B5EF4-FFF2-40B4-BE49-F238E27FC236}">
                  <a16:creationId xmlns:a16="http://schemas.microsoft.com/office/drawing/2014/main" xmlns="" id="{BC1D1498-3A81-4113-8887-FBCC9274B3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83044" y="4813348"/>
              <a:ext cx="0" cy="4655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94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dirty="0" err="1"/>
              <a:t>Вуглеводи</a:t>
            </a:r>
            <a:r>
              <a:rPr lang="ru-RU" dirty="0"/>
              <a:t>: </a:t>
            </a:r>
          </a:p>
          <a:p>
            <a:pPr algn="just" eaLnBrk="1" hangingPunct="1"/>
            <a:r>
              <a:rPr lang="ru-RU" dirty="0"/>
              <a:t>!!! </a:t>
            </a:r>
            <a:r>
              <a:rPr lang="ru-RU" dirty="0">
                <a:sym typeface="Symbol" pitchFamily="18" charset="2"/>
              </a:rPr>
              <a:t>-</a:t>
            </a:r>
            <a:r>
              <a:rPr lang="ru-RU" dirty="0" err="1">
                <a:sym typeface="Symbol" pitchFamily="18" charset="2"/>
              </a:rPr>
              <a:t>аномери</a:t>
            </a:r>
            <a:r>
              <a:rPr lang="ru-RU" dirty="0">
                <a:sym typeface="Symbol" pitchFamily="18" charset="2"/>
              </a:rPr>
              <a:t>, </a:t>
            </a:r>
          </a:p>
          <a:p>
            <a:pPr algn="just" eaLnBrk="1" hangingPunct="1"/>
            <a:r>
              <a:rPr lang="ru-RU" dirty="0" err="1">
                <a:sym typeface="Symbol" pitchFamily="18" charset="2"/>
              </a:rPr>
              <a:t>фуранозна</a:t>
            </a:r>
            <a:r>
              <a:rPr lang="ru-RU" dirty="0">
                <a:sym typeface="Symbol" pitchFamily="18" charset="2"/>
              </a:rPr>
              <a:t> форма</a:t>
            </a: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endParaRPr lang="ru-RU" dirty="0">
              <a:sym typeface="Symbol" pitchFamily="18" charset="2"/>
            </a:endParaRPr>
          </a:p>
          <a:p>
            <a:pPr algn="just" eaLnBrk="1" hangingPunct="1"/>
            <a:r>
              <a:rPr lang="ru-RU" dirty="0" err="1">
                <a:sym typeface="Symbol" pitchFamily="18" charset="2"/>
              </a:rPr>
              <a:t>Азотисті</a:t>
            </a:r>
            <a:r>
              <a:rPr lang="ru-RU" dirty="0">
                <a:sym typeface="Symbol" pitchFamily="18" charset="2"/>
              </a:rPr>
              <a:t> </a:t>
            </a:r>
            <a:r>
              <a:rPr lang="ru-RU" dirty="0" err="1">
                <a:sym typeface="Symbol" pitchFamily="18" charset="2"/>
              </a:rPr>
              <a:t>основи</a:t>
            </a:r>
            <a:r>
              <a:rPr lang="ru-RU" dirty="0">
                <a:sym typeface="Symbol" pitchFamily="18" charset="2"/>
              </a:rPr>
              <a:t>:</a:t>
            </a:r>
          </a:p>
          <a:p>
            <a:pPr eaLnBrk="1" hangingPunct="1"/>
            <a:r>
              <a:rPr lang="ru-RU" dirty="0">
                <a:sym typeface="Symbol" pitchFamily="18" charset="2"/>
              </a:rPr>
              <a:t>!!! Урацил – </a:t>
            </a:r>
            <a:r>
              <a:rPr lang="ru-RU" dirty="0" err="1">
                <a:sym typeface="Symbol" pitchFamily="18" charset="2"/>
              </a:rPr>
              <a:t>тільки</a:t>
            </a:r>
            <a:r>
              <a:rPr lang="ru-RU" dirty="0">
                <a:sym typeface="Symbol" pitchFamily="18" charset="2"/>
              </a:rPr>
              <a:t> РНК, </a:t>
            </a:r>
            <a:r>
              <a:rPr lang="ru-RU" dirty="0" err="1">
                <a:sym typeface="Symbol" pitchFamily="18" charset="2"/>
              </a:rPr>
              <a:t>Тимін</a:t>
            </a:r>
            <a:r>
              <a:rPr lang="ru-RU" dirty="0">
                <a:sym typeface="Symbol" pitchFamily="18" charset="2"/>
              </a:rPr>
              <a:t> – </a:t>
            </a:r>
            <a:r>
              <a:rPr lang="ru-RU" dirty="0" err="1">
                <a:sym typeface="Symbol" pitchFamily="18" charset="2"/>
              </a:rPr>
              <a:t>тільки</a:t>
            </a:r>
            <a:r>
              <a:rPr lang="ru-RU" dirty="0">
                <a:sym typeface="Symbol" pitchFamily="18" charset="2"/>
              </a:rPr>
              <a:t> ДНК, до складу </a:t>
            </a:r>
            <a:r>
              <a:rPr lang="ru-RU" dirty="0" err="1">
                <a:sym typeface="Symbol" pitchFamily="18" charset="2"/>
              </a:rPr>
              <a:t>нуклеїнових</a:t>
            </a:r>
            <a:r>
              <a:rPr lang="ru-RU" dirty="0">
                <a:sym typeface="Symbol" pitchFamily="18" charset="2"/>
              </a:rPr>
              <a:t> кислот </a:t>
            </a:r>
            <a:r>
              <a:rPr lang="ru-RU" dirty="0" err="1">
                <a:sym typeface="Symbol" pitchFamily="18" charset="2"/>
              </a:rPr>
              <a:t>азотисті</a:t>
            </a:r>
            <a:r>
              <a:rPr lang="ru-RU" dirty="0">
                <a:sym typeface="Symbol" pitchFamily="18" charset="2"/>
              </a:rPr>
              <a:t> </a:t>
            </a:r>
            <a:r>
              <a:rPr lang="ru-RU" dirty="0" err="1">
                <a:sym typeface="Symbol" pitchFamily="18" charset="2"/>
              </a:rPr>
              <a:t>основи</a:t>
            </a:r>
            <a:r>
              <a:rPr lang="ru-RU" dirty="0">
                <a:sym typeface="Symbol" pitchFamily="18" charset="2"/>
              </a:rPr>
              <a:t> </a:t>
            </a:r>
            <a:r>
              <a:rPr lang="ru-RU" dirty="0" err="1">
                <a:sym typeface="Symbol" pitchFamily="18" charset="2"/>
              </a:rPr>
              <a:t>входять</a:t>
            </a:r>
            <a:r>
              <a:rPr lang="ru-RU" dirty="0">
                <a:sym typeface="Symbol" pitchFamily="18" charset="2"/>
              </a:rPr>
              <a:t> в </a:t>
            </a:r>
            <a:r>
              <a:rPr lang="ru-RU" dirty="0" err="1">
                <a:solidFill>
                  <a:srgbClr val="FF0000"/>
                </a:solidFill>
                <a:sym typeface="Symbol" pitchFamily="18" charset="2"/>
              </a:rPr>
              <a:t>лактамній</a:t>
            </a:r>
            <a:r>
              <a:rPr lang="ru-RU" dirty="0">
                <a:solidFill>
                  <a:srgbClr val="FF0000"/>
                </a:solidFill>
                <a:sym typeface="Symbol" pitchFamily="18" charset="2"/>
              </a:rPr>
              <a:t> (</a:t>
            </a:r>
            <a:r>
              <a:rPr lang="ru-RU" dirty="0" err="1">
                <a:solidFill>
                  <a:srgbClr val="FF0000"/>
                </a:solidFill>
                <a:sym typeface="Symbol" pitchFamily="18" charset="2"/>
              </a:rPr>
              <a:t>оксо</a:t>
            </a:r>
            <a:r>
              <a:rPr lang="ru-RU" dirty="0">
                <a:solidFill>
                  <a:srgbClr val="FF0000"/>
                </a:solidFill>
                <a:sym typeface="Symbol" pitchFamily="18" charset="2"/>
              </a:rPr>
              <a:t>-) </a:t>
            </a:r>
            <a:r>
              <a:rPr lang="ru-RU" dirty="0" err="1">
                <a:solidFill>
                  <a:srgbClr val="FF0000"/>
                </a:solidFill>
                <a:sym typeface="Symbol" pitchFamily="18" charset="2"/>
              </a:rPr>
              <a:t>формі</a:t>
            </a:r>
            <a:r>
              <a:rPr lang="ru-RU" dirty="0">
                <a:solidFill>
                  <a:srgbClr val="FF0000"/>
                </a:solidFill>
                <a:sym typeface="Symbol" pitchFamily="18" charset="2"/>
              </a:rPr>
              <a:t>.</a:t>
            </a:r>
          </a:p>
          <a:p>
            <a:pPr eaLnBrk="1" hangingPunct="1"/>
            <a:endParaRPr lang="ru-RU" dirty="0">
              <a:sym typeface="Symbol" pitchFamily="18" charset="2"/>
            </a:endParaRPr>
          </a:p>
          <a:p>
            <a:pPr algn="ctr" eaLnBrk="1" hangingPunct="1"/>
            <a:r>
              <a:rPr lang="ru-RU" dirty="0">
                <a:sym typeface="Symbol" pitchFamily="18" charset="2"/>
              </a:rPr>
              <a:t>ПІРИМІДИНОВІ ОСНОВИ:</a:t>
            </a:r>
          </a:p>
          <a:p>
            <a:pPr eaLnBrk="1" hangingPunct="1"/>
            <a:endParaRPr lang="ru-RU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  <a:p>
            <a:pPr eaLnBrk="1" hangingPunct="1"/>
            <a:endParaRPr lang="ru-RU" b="0" dirty="0">
              <a:sym typeface="Symbol" pitchFamily="18" charset="2"/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48" name="Object 3"/>
          <p:cNvGraphicFramePr>
            <a:graphicFrameLocks noChangeAspect="1"/>
          </p:cNvGraphicFramePr>
          <p:nvPr/>
        </p:nvGraphicFramePr>
        <p:xfrm>
          <a:off x="3492500" y="404813"/>
          <a:ext cx="5437188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5" name="ISIS/Draw Sketch" r:id="rId3" imgW="4355800" imgH="1739776" progId="ISISServer">
                  <p:embed/>
                </p:oleObj>
              </mc:Choice>
              <mc:Fallback>
                <p:oleObj name="ISIS/Draw Sketch" r:id="rId3" imgW="4355800" imgH="1739776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04813"/>
                        <a:ext cx="5437188" cy="217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073985"/>
              </p:ext>
            </p:extLst>
          </p:nvPr>
        </p:nvGraphicFramePr>
        <p:xfrm>
          <a:off x="612775" y="4219575"/>
          <a:ext cx="8189913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6" name="ISIS/Draw Sketch" r:id="rId5" imgW="6295680" imgH="2038320" progId="ISISServer">
                  <p:embed/>
                </p:oleObj>
              </mc:Choice>
              <mc:Fallback>
                <p:oleObj name="ISIS/Draw Sketch" r:id="rId5" imgW="6295680" imgH="203832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4219575"/>
                        <a:ext cx="8189913" cy="264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6323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r>
              <a:rPr lang="ru-RU" b="0" dirty="0"/>
              <a:t>	</a:t>
            </a:r>
            <a:r>
              <a:rPr lang="ru-RU" dirty="0" smtClean="0"/>
              <a:t>Для </a:t>
            </a:r>
            <a:r>
              <a:rPr lang="ru-RU" dirty="0" err="1" smtClean="0"/>
              <a:t>оксопохідних</a:t>
            </a:r>
            <a:r>
              <a:rPr lang="ru-RU" dirty="0" smtClean="0"/>
              <a:t> </a:t>
            </a:r>
            <a:r>
              <a:rPr lang="ru-RU" dirty="0"/>
              <a:t>пурину і </a:t>
            </a:r>
            <a:r>
              <a:rPr lang="ru-RU" dirty="0" err="1"/>
              <a:t>піримідину</a:t>
            </a:r>
            <a:r>
              <a:rPr lang="ru-RU" dirty="0"/>
              <a:t> характерна лактам-</a:t>
            </a:r>
            <a:r>
              <a:rPr lang="ru-RU" dirty="0" err="1"/>
              <a:t>лактимна</a:t>
            </a:r>
            <a:r>
              <a:rPr lang="ru-RU" dirty="0"/>
              <a:t> </a:t>
            </a:r>
            <a:r>
              <a:rPr lang="ru-RU" dirty="0" err="1"/>
              <a:t>таутомерія</a:t>
            </a:r>
            <a:r>
              <a:rPr lang="ru-RU" dirty="0"/>
              <a:t>:</a:t>
            </a:r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885419"/>
              </p:ext>
            </p:extLst>
          </p:nvPr>
        </p:nvGraphicFramePr>
        <p:xfrm>
          <a:off x="2417763" y="555625"/>
          <a:ext cx="4511675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8" name="ISIS/Draw Sketch" r:id="rId3" imgW="3466800" imgH="1733400" progId="ISISServer">
                  <p:embed/>
                </p:oleObj>
              </mc:Choice>
              <mc:Fallback>
                <p:oleObj name="ISIS/Draw Sketch" r:id="rId3" imgW="3466800" imgH="173340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763" y="555625"/>
                        <a:ext cx="4511675" cy="225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171012"/>
              </p:ext>
            </p:extLst>
          </p:nvPr>
        </p:nvGraphicFramePr>
        <p:xfrm>
          <a:off x="2813050" y="3716338"/>
          <a:ext cx="3719513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9" name="ISIS/Draw Sketch" r:id="rId5" imgW="2857320" imgH="1914480" progId="ISISServer">
                  <p:embed/>
                </p:oleObj>
              </mc:Choice>
              <mc:Fallback>
                <p:oleObj name="ISIS/Draw Sketch" r:id="rId5" imgW="2857320" imgH="191448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3050" y="3716338"/>
                        <a:ext cx="3719513" cy="248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TextBox 1"/>
          <p:cNvSpPr txBox="1">
            <a:spLocks noChangeArrowheads="1"/>
          </p:cNvSpPr>
          <p:nvPr/>
        </p:nvSpPr>
        <p:spPr bwMode="auto">
          <a:xfrm>
            <a:off x="3203575" y="0"/>
            <a:ext cx="24833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/>
              <a:t>ПУРИНОВІ ОСНОВИ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146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</a:pP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Нуклеозиди</a:t>
            </a:r>
            <a:r>
              <a:rPr lang="ru-RU" dirty="0">
                <a:solidFill>
                  <a:srgbClr val="000099"/>
                </a:solidFill>
              </a:rPr>
              <a:t> (</a:t>
            </a:r>
            <a:r>
              <a:rPr lang="en-US" dirty="0">
                <a:solidFill>
                  <a:srgbClr val="000099"/>
                </a:solidFill>
              </a:rPr>
              <a:t>N-</a:t>
            </a:r>
            <a:r>
              <a:rPr lang="ru-RU" dirty="0" err="1">
                <a:solidFill>
                  <a:srgbClr val="000099"/>
                </a:solidFill>
              </a:rPr>
              <a:t>глікозиди</a:t>
            </a:r>
            <a:r>
              <a:rPr lang="ru-RU" dirty="0">
                <a:solidFill>
                  <a:srgbClr val="000099"/>
                </a:solidFill>
              </a:rPr>
              <a:t>), </a:t>
            </a:r>
            <a:r>
              <a:rPr lang="ru-RU" dirty="0" err="1">
                <a:solidFill>
                  <a:srgbClr val="000099"/>
                </a:solidFill>
              </a:rPr>
              <a:t>їх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 smtClean="0">
                <a:solidFill>
                  <a:srgbClr val="000099"/>
                </a:solidFill>
              </a:rPr>
              <a:t>агліконом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є </a:t>
            </a:r>
            <a:r>
              <a:rPr lang="ru-RU" dirty="0" err="1">
                <a:solidFill>
                  <a:srgbClr val="000099"/>
                </a:solidFill>
              </a:rPr>
              <a:t>гетероциклічні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основи</a:t>
            </a:r>
            <a:r>
              <a:rPr lang="ru-RU" dirty="0">
                <a:solidFill>
                  <a:srgbClr val="000099"/>
                </a:solidFill>
              </a:rPr>
              <a:t>, а </a:t>
            </a:r>
            <a:r>
              <a:rPr lang="ru-RU" dirty="0" err="1">
                <a:solidFill>
                  <a:srgbClr val="000099"/>
                </a:solidFill>
              </a:rPr>
              <a:t>цукровим</a:t>
            </a:r>
            <a:r>
              <a:rPr lang="ru-RU" dirty="0">
                <a:solidFill>
                  <a:srgbClr val="000099"/>
                </a:solidFill>
              </a:rPr>
              <a:t> фрагментом рибоза </a:t>
            </a:r>
            <a:r>
              <a:rPr lang="ru-RU" dirty="0" err="1">
                <a:solidFill>
                  <a:srgbClr val="000099"/>
                </a:solidFill>
              </a:rPr>
              <a:t>або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дезоксирибоза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 smtClean="0">
                <a:solidFill>
                  <a:srgbClr val="000099"/>
                </a:solidFill>
              </a:rPr>
              <a:t>рибонуклеозиди</a:t>
            </a:r>
            <a:r>
              <a:rPr lang="ru-RU" dirty="0">
                <a:solidFill>
                  <a:srgbClr val="000099"/>
                </a:solidFill>
              </a:rPr>
              <a:t>;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дезоксирибонуклеозид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Глікозидний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зв'язок</a:t>
            </a:r>
            <a:r>
              <a:rPr lang="ru-RU" dirty="0">
                <a:solidFill>
                  <a:srgbClr val="000099"/>
                </a:solidFill>
              </a:rPr>
              <a:t> (</a:t>
            </a:r>
            <a:r>
              <a:rPr lang="ru-RU" dirty="0" err="1">
                <a:solidFill>
                  <a:srgbClr val="000099"/>
                </a:solidFill>
              </a:rPr>
              <a:t>між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>
                <a:solidFill>
                  <a:srgbClr val="000099"/>
                </a:solidFill>
              </a:rPr>
              <a:t>моносахаридом)</a:t>
            </a:r>
          </a:p>
          <a:p>
            <a:pPr eaLnBrk="1" hangingPunct="1">
              <a:spcBef>
                <a:spcPts val="700"/>
              </a:spcBef>
            </a:pPr>
            <a:r>
              <a:rPr lang="ru-RU" dirty="0">
                <a:solidFill>
                  <a:srgbClr val="000099"/>
                </a:solidFill>
              </a:rPr>
              <a:t>і основою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здійснюється</a:t>
            </a:r>
            <a:r>
              <a:rPr lang="ru-RU" dirty="0">
                <a:solidFill>
                  <a:srgbClr val="000099"/>
                </a:solidFill>
              </a:rPr>
              <a:t> за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участю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 smtClean="0">
                <a:solidFill>
                  <a:srgbClr val="000099"/>
                </a:solidFill>
              </a:rPr>
              <a:t>глікозидного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гідроксилу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рибози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або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дезоксирибози</a:t>
            </a:r>
            <a:r>
              <a:rPr lang="ru-RU" dirty="0">
                <a:solidFill>
                  <a:srgbClr val="000099"/>
                </a:solidFill>
              </a:rPr>
              <a:t> (1С) і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першого</a:t>
            </a:r>
            <a:r>
              <a:rPr lang="ru-RU" dirty="0">
                <a:solidFill>
                  <a:srgbClr val="000099"/>
                </a:solidFill>
              </a:rPr>
              <a:t> атома </a:t>
            </a:r>
            <a:r>
              <a:rPr lang="en-US" dirty="0">
                <a:solidFill>
                  <a:srgbClr val="000099"/>
                </a:solidFill>
              </a:rPr>
              <a:t>N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піримідинової</a:t>
            </a:r>
            <a:r>
              <a:rPr lang="ru-RU" dirty="0">
                <a:solidFill>
                  <a:srgbClr val="000099"/>
                </a:solidFill>
              </a:rPr>
              <a:t> (1</a:t>
            </a:r>
            <a:r>
              <a:rPr lang="en-US" dirty="0">
                <a:solidFill>
                  <a:srgbClr val="000099"/>
                </a:solidFill>
              </a:rPr>
              <a:t>N) </a:t>
            </a:r>
            <a:r>
              <a:rPr lang="ru-RU" dirty="0" err="1">
                <a:solidFill>
                  <a:srgbClr val="000099"/>
                </a:solidFill>
              </a:rPr>
              <a:t>основи</a:t>
            </a:r>
            <a:endParaRPr lang="ru-RU" dirty="0">
              <a:solidFill>
                <a:srgbClr val="000099"/>
              </a:solidFill>
            </a:endParaRP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або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дев'ятого</a:t>
            </a:r>
            <a:r>
              <a:rPr lang="ru-RU" dirty="0">
                <a:solidFill>
                  <a:srgbClr val="000099"/>
                </a:solidFill>
              </a:rPr>
              <a:t> атому </a:t>
            </a:r>
            <a:r>
              <a:rPr lang="ru-RU" dirty="0" err="1">
                <a:solidFill>
                  <a:srgbClr val="000099"/>
                </a:solidFill>
              </a:rPr>
              <a:t>нітрогену</a:t>
            </a:r>
            <a:r>
              <a:rPr lang="ru-RU" dirty="0">
                <a:solidFill>
                  <a:srgbClr val="000099"/>
                </a:solidFill>
              </a:rPr>
              <a:t> (9</a:t>
            </a:r>
            <a:r>
              <a:rPr lang="en-US" dirty="0">
                <a:solidFill>
                  <a:srgbClr val="000099"/>
                </a:solidFill>
              </a:rPr>
              <a:t>N)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пуринової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основи</a:t>
            </a:r>
            <a:r>
              <a:rPr lang="ru-RU" dirty="0">
                <a:solidFill>
                  <a:srgbClr val="000099"/>
                </a:solidFill>
              </a:rPr>
              <a:t>.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Назви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нуклеозидів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піримідинового</a:t>
            </a:r>
            <a:r>
              <a:rPr lang="ru-RU" dirty="0">
                <a:solidFill>
                  <a:srgbClr val="000099"/>
                </a:solidFill>
              </a:rPr>
              <a:t> ряду: </a:t>
            </a:r>
            <a:r>
              <a:rPr lang="ru-RU" dirty="0" err="1">
                <a:solidFill>
                  <a:srgbClr val="000099"/>
                </a:solidFill>
              </a:rPr>
              <a:t>Ури</a:t>
            </a:r>
            <a:r>
              <a:rPr lang="ru-RU" dirty="0" err="1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>
                <a:solidFill>
                  <a:srgbClr val="000099"/>
                </a:solidFill>
              </a:rPr>
              <a:t>Тими</a:t>
            </a:r>
            <a:r>
              <a:rPr lang="ru-RU" dirty="0" err="1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>
                <a:solidFill>
                  <a:srgbClr val="000099"/>
                </a:solidFill>
              </a:rPr>
              <a:t>Цити</a:t>
            </a:r>
            <a:r>
              <a:rPr lang="ru-RU" dirty="0" err="1">
                <a:solidFill>
                  <a:srgbClr val="FF0000"/>
                </a:solidFill>
              </a:rPr>
              <a:t>дин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eaLnBrk="1" hangingPunct="1">
              <a:spcBef>
                <a:spcPts val="700"/>
              </a:spcBef>
            </a:pPr>
            <a:r>
              <a:rPr lang="ru-RU" dirty="0" err="1">
                <a:solidFill>
                  <a:srgbClr val="000099"/>
                </a:solidFill>
              </a:rPr>
              <a:t>Назви</a:t>
            </a:r>
            <a:r>
              <a:rPr lang="ru-RU" dirty="0">
                <a:solidFill>
                  <a:srgbClr val="000099"/>
                </a:solidFill>
              </a:rPr>
              <a:t> </a:t>
            </a:r>
            <a:r>
              <a:rPr lang="ru-RU" dirty="0" err="1">
                <a:solidFill>
                  <a:srgbClr val="000099"/>
                </a:solidFill>
              </a:rPr>
              <a:t>нуклеозидів</a:t>
            </a:r>
            <a:r>
              <a:rPr lang="ru-RU" dirty="0">
                <a:solidFill>
                  <a:srgbClr val="000099"/>
                </a:solidFill>
              </a:rPr>
              <a:t> пуринового ряду: Адено</a:t>
            </a:r>
            <a:r>
              <a:rPr lang="ru-RU" dirty="0">
                <a:solidFill>
                  <a:srgbClr val="FF0000"/>
                </a:solidFill>
              </a:rPr>
              <a:t>зин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err="1">
                <a:solidFill>
                  <a:srgbClr val="000099"/>
                </a:solidFill>
              </a:rPr>
              <a:t>Гуано</a:t>
            </a:r>
            <a:r>
              <a:rPr lang="ru-RU" dirty="0" err="1">
                <a:solidFill>
                  <a:srgbClr val="FF0000"/>
                </a:solidFill>
              </a:rPr>
              <a:t>зин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0" dirty="0">
              <a:solidFill>
                <a:srgbClr val="FF0000"/>
              </a:solidFill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379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118903"/>
              </p:ext>
            </p:extLst>
          </p:nvPr>
        </p:nvGraphicFramePr>
        <p:xfrm>
          <a:off x="3707904" y="1009755"/>
          <a:ext cx="5393234" cy="4075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2" name="ISIS/Draw Sketch" r:id="rId3" imgW="5368290" imgH="4845050" progId="ISISServer">
                  <p:embed/>
                </p:oleObj>
              </mc:Choice>
              <mc:Fallback>
                <p:oleObj name="ISIS/Draw Sketch" r:id="rId3" imgW="5368290" imgH="484505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009755"/>
                        <a:ext cx="5393234" cy="4075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0" dirty="0" err="1"/>
              <a:t>Нуклеотиди</a:t>
            </a:r>
            <a:r>
              <a:rPr lang="ru-RU" b="0" dirty="0"/>
              <a:t> - </a:t>
            </a:r>
            <a:r>
              <a:rPr lang="ru-RU" b="0" dirty="0" err="1"/>
              <a:t>продукти</a:t>
            </a:r>
            <a:r>
              <a:rPr lang="ru-RU" b="0" dirty="0"/>
              <a:t> </a:t>
            </a:r>
            <a:r>
              <a:rPr lang="ru-RU" b="0" dirty="0" err="1"/>
              <a:t>фосфорилювання</a:t>
            </a:r>
            <a:r>
              <a:rPr lang="ru-RU" b="0" dirty="0"/>
              <a:t> </a:t>
            </a:r>
            <a:r>
              <a:rPr lang="ru-RU" b="0" dirty="0" err="1"/>
              <a:t>нуклеозидів</a:t>
            </a:r>
            <a:r>
              <a:rPr lang="ru-RU" b="0" dirty="0"/>
              <a:t>. </a:t>
            </a:r>
            <a:r>
              <a:rPr lang="ru-RU" b="0" dirty="0" err="1"/>
              <a:t>Це</a:t>
            </a:r>
            <a:r>
              <a:rPr lang="ru-RU" b="0" dirty="0"/>
              <a:t> </a:t>
            </a:r>
            <a:r>
              <a:rPr lang="ru-RU" b="0" dirty="0" err="1"/>
              <a:t>фосфати</a:t>
            </a:r>
            <a:r>
              <a:rPr lang="ru-RU" b="0" dirty="0"/>
              <a:t> </a:t>
            </a:r>
            <a:r>
              <a:rPr lang="ru-RU" b="0" dirty="0" err="1"/>
              <a:t>нуклеозидів</a:t>
            </a:r>
            <a:r>
              <a:rPr lang="ru-RU" b="0" dirty="0"/>
              <a:t> по 5</a:t>
            </a:r>
            <a:r>
              <a:rPr lang="ru-RU" b="0" baseline="30000" dirty="0"/>
              <a:t>|</a:t>
            </a:r>
            <a:r>
              <a:rPr lang="ru-RU" b="0" dirty="0"/>
              <a:t> - </a:t>
            </a:r>
            <a:r>
              <a:rPr lang="ru-RU" b="0" dirty="0" err="1"/>
              <a:t>положенню</a:t>
            </a:r>
            <a:r>
              <a:rPr lang="ru-RU" b="0" dirty="0"/>
              <a:t> </a:t>
            </a:r>
            <a:r>
              <a:rPr lang="ru-RU" b="0" dirty="0" err="1"/>
              <a:t>залишку</a:t>
            </a:r>
            <a:r>
              <a:rPr lang="ru-RU" b="0" dirty="0"/>
              <a:t> моносахарида: </a:t>
            </a:r>
            <a:r>
              <a:rPr lang="ru-RU" b="0" dirty="0" err="1">
                <a:solidFill>
                  <a:srgbClr val="FF0000"/>
                </a:solidFill>
              </a:rPr>
              <a:t>рибонуклеотиди</a:t>
            </a:r>
            <a:r>
              <a:rPr lang="ru-RU" b="0" dirty="0">
                <a:solidFill>
                  <a:srgbClr val="FF0000"/>
                </a:solidFill>
              </a:rPr>
              <a:t>  (</a:t>
            </a:r>
            <a:r>
              <a:rPr lang="ru-RU" b="0" dirty="0" err="1">
                <a:solidFill>
                  <a:srgbClr val="FF0000"/>
                </a:solidFill>
              </a:rPr>
              <a:t>мономери</a:t>
            </a:r>
            <a:r>
              <a:rPr lang="ru-RU" b="0" dirty="0">
                <a:solidFill>
                  <a:srgbClr val="FF0000"/>
                </a:solidFill>
              </a:rPr>
              <a:t> РНК) </a:t>
            </a:r>
            <a:r>
              <a:rPr lang="ru-RU" b="0" dirty="0"/>
              <a:t>і </a:t>
            </a:r>
            <a:r>
              <a:rPr lang="ru-RU" b="0" dirty="0" err="1">
                <a:solidFill>
                  <a:srgbClr val="FF0000"/>
                </a:solidFill>
              </a:rPr>
              <a:t>дезоксирибонуклеотидів</a:t>
            </a:r>
            <a:r>
              <a:rPr lang="ru-RU" b="0" dirty="0">
                <a:solidFill>
                  <a:srgbClr val="FF0000"/>
                </a:solidFill>
              </a:rPr>
              <a:t> (</a:t>
            </a:r>
            <a:r>
              <a:rPr lang="ru-RU" b="0" dirty="0" err="1">
                <a:solidFill>
                  <a:srgbClr val="FF0000"/>
                </a:solidFill>
              </a:rPr>
              <a:t>мономери</a:t>
            </a:r>
            <a:r>
              <a:rPr lang="ru-RU" b="0" dirty="0">
                <a:solidFill>
                  <a:srgbClr val="FF0000"/>
                </a:solidFill>
              </a:rPr>
              <a:t> ДНК) </a:t>
            </a:r>
            <a:r>
              <a:rPr lang="ru-RU" b="0" dirty="0"/>
              <a:t>. </a:t>
            </a:r>
            <a:r>
              <a:rPr lang="ru-RU" b="0" dirty="0" err="1"/>
              <a:t>Фосфатна</a:t>
            </a:r>
            <a:r>
              <a:rPr lang="ru-RU" b="0" dirty="0"/>
              <a:t> </a:t>
            </a:r>
            <a:r>
              <a:rPr lang="ru-RU" b="0" dirty="0" err="1"/>
              <a:t>група</a:t>
            </a:r>
            <a:r>
              <a:rPr lang="ru-RU" b="0" dirty="0"/>
              <a:t> (</a:t>
            </a:r>
            <a:r>
              <a:rPr lang="ru-RU" b="0" dirty="0" err="1"/>
              <a:t>має</a:t>
            </a:r>
            <a:r>
              <a:rPr lang="ru-RU" b="0" dirty="0"/>
              <a:t> </a:t>
            </a:r>
            <a:r>
              <a:rPr lang="ru-RU" b="0" dirty="0" err="1"/>
              <a:t>кислотні</a:t>
            </a:r>
            <a:r>
              <a:rPr lang="ru-RU" b="0" dirty="0"/>
              <a:t> </a:t>
            </a:r>
            <a:r>
              <a:rPr lang="ru-RU" b="0" dirty="0" err="1"/>
              <a:t>властивості</a:t>
            </a:r>
            <a:r>
              <a:rPr lang="ru-RU" b="0" dirty="0"/>
              <a:t> ) </a:t>
            </a:r>
            <a:r>
              <a:rPr lang="ru-RU" b="0" dirty="0" err="1"/>
              <a:t>знаходиться</a:t>
            </a:r>
            <a:r>
              <a:rPr lang="ru-RU" b="0" dirty="0"/>
              <a:t> в 3 '</a:t>
            </a:r>
            <a:r>
              <a:rPr lang="ru-RU" b="0" dirty="0" err="1"/>
              <a:t>або</a:t>
            </a:r>
            <a:r>
              <a:rPr lang="ru-RU" b="0" dirty="0"/>
              <a:t> 5' </a:t>
            </a:r>
            <a:r>
              <a:rPr lang="ru-RU" b="0" dirty="0" err="1"/>
              <a:t>положенні</a:t>
            </a:r>
            <a:r>
              <a:rPr lang="ru-RU" b="0" dirty="0"/>
              <a:t> =&gt; </a:t>
            </a:r>
            <a:r>
              <a:rPr lang="ru-RU" b="0" dirty="0" err="1"/>
              <a:t>нуклеотиди</a:t>
            </a:r>
            <a:r>
              <a:rPr lang="ru-RU" b="0" dirty="0"/>
              <a:t> - </a:t>
            </a:r>
            <a:r>
              <a:rPr lang="ru-RU" b="0" dirty="0" err="1"/>
              <a:t>це</a:t>
            </a:r>
            <a:r>
              <a:rPr lang="ru-RU" b="0" dirty="0"/>
              <a:t> </a:t>
            </a:r>
            <a:r>
              <a:rPr lang="ru-RU" b="0" dirty="0" err="1"/>
              <a:t>естери</a:t>
            </a:r>
            <a:r>
              <a:rPr lang="ru-RU" b="0" dirty="0"/>
              <a:t> і </a:t>
            </a:r>
            <a:r>
              <a:rPr lang="ru-RU" b="0" dirty="0" err="1"/>
              <a:t>кислоти</a:t>
            </a:r>
            <a:r>
              <a:rPr lang="ru-RU" b="0" dirty="0"/>
              <a:t>.</a:t>
            </a:r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endParaRPr lang="ru-RU" b="0" dirty="0"/>
          </a:p>
          <a:p>
            <a:pPr eaLnBrk="1" hangingPunct="1"/>
            <a:r>
              <a:rPr lang="ru-RU" b="0" dirty="0" err="1"/>
              <a:t>Відомі</a:t>
            </a:r>
            <a:r>
              <a:rPr lang="ru-RU" b="0" dirty="0"/>
              <a:t> </a:t>
            </a:r>
            <a:r>
              <a:rPr lang="ru-RU" b="0" dirty="0" err="1"/>
              <a:t>нуклеотиди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/>
              <a:t>в </a:t>
            </a:r>
            <a:r>
              <a:rPr lang="ru-RU" b="0" dirty="0" err="1"/>
              <a:t>яких</a:t>
            </a:r>
            <a:r>
              <a:rPr lang="ru-RU" b="0" dirty="0"/>
              <a:t> </a:t>
            </a:r>
            <a:r>
              <a:rPr lang="ru-RU" b="0" dirty="0" err="1"/>
              <a:t>фосфорна</a:t>
            </a:r>
            <a:endParaRPr lang="ru-RU" b="0" dirty="0"/>
          </a:p>
          <a:p>
            <a:pPr eaLnBrk="1" hangingPunct="1"/>
            <a:r>
              <a:rPr lang="ru-RU" b="0" dirty="0"/>
              <a:t>кислота </a:t>
            </a:r>
            <a:r>
              <a:rPr lang="ru-RU" b="0" dirty="0" err="1"/>
              <a:t>етерифікує</a:t>
            </a:r>
            <a:endParaRPr lang="ru-RU" b="0" dirty="0"/>
          </a:p>
          <a:p>
            <a:pPr eaLnBrk="1" hangingPunct="1"/>
            <a:r>
              <a:rPr lang="ru-RU" b="0" dirty="0" err="1"/>
              <a:t>дві</a:t>
            </a:r>
            <a:r>
              <a:rPr lang="ru-RU" b="0" dirty="0"/>
              <a:t> ОН </a:t>
            </a:r>
            <a:r>
              <a:rPr lang="ru-RU" b="0" dirty="0" err="1"/>
              <a:t>групи</a:t>
            </a:r>
            <a:r>
              <a:rPr lang="ru-RU" b="0" dirty="0"/>
              <a:t> - 3 </a:t>
            </a:r>
            <a:r>
              <a:rPr lang="ru-RU" b="0" baseline="30000" dirty="0"/>
              <a:t>|</a:t>
            </a:r>
            <a:r>
              <a:rPr lang="ru-RU" b="0" dirty="0"/>
              <a:t> і 5 </a:t>
            </a:r>
            <a:r>
              <a:rPr lang="ru-RU" b="0" baseline="30000" dirty="0"/>
              <a:t>|</a:t>
            </a:r>
            <a:r>
              <a:rPr lang="ru-RU" b="0" dirty="0"/>
              <a:t>:</a:t>
            </a:r>
          </a:p>
          <a:p>
            <a:pPr eaLnBrk="1" hangingPunct="1"/>
            <a:r>
              <a:rPr lang="ru-RU" b="0" dirty="0" err="1"/>
              <a:t>циклічна</a:t>
            </a:r>
            <a:r>
              <a:rPr lang="ru-RU" b="0" dirty="0"/>
              <a:t> 3 </a:t>
            </a:r>
            <a:r>
              <a:rPr lang="ru-RU" b="0" baseline="30000" dirty="0"/>
              <a:t>|</a:t>
            </a:r>
            <a:r>
              <a:rPr lang="ru-RU" b="0" dirty="0"/>
              <a:t>, 5 </a:t>
            </a:r>
            <a:r>
              <a:rPr lang="ru-RU" b="0" baseline="30000" dirty="0"/>
              <a:t>|</a:t>
            </a:r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аденілова</a:t>
            </a:r>
            <a:r>
              <a:rPr lang="ru-RU" b="0" dirty="0"/>
              <a:t> (</a:t>
            </a:r>
            <a:r>
              <a:rPr lang="ru-RU" b="0" dirty="0" err="1"/>
              <a:t>цАМФ</a:t>
            </a:r>
            <a:r>
              <a:rPr lang="ru-RU" b="0" dirty="0"/>
              <a:t>)</a:t>
            </a:r>
          </a:p>
          <a:p>
            <a:pPr eaLnBrk="1" hangingPunct="1"/>
            <a:r>
              <a:rPr lang="ru-RU" b="0" dirty="0"/>
              <a:t>і </a:t>
            </a:r>
            <a:r>
              <a:rPr lang="ru-RU" b="0" dirty="0" err="1"/>
              <a:t>циклічна</a:t>
            </a:r>
            <a:r>
              <a:rPr lang="ru-RU" b="0" dirty="0"/>
              <a:t> 3 </a:t>
            </a:r>
            <a:r>
              <a:rPr lang="ru-RU" b="0" baseline="30000" dirty="0"/>
              <a:t>|</a:t>
            </a:r>
            <a:r>
              <a:rPr lang="ru-RU" b="0" dirty="0"/>
              <a:t>, 5 </a:t>
            </a:r>
            <a:r>
              <a:rPr lang="ru-RU" b="0" baseline="30000" dirty="0"/>
              <a:t>|</a:t>
            </a:r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гуанілова</a:t>
            </a:r>
            <a:r>
              <a:rPr lang="ru-RU" b="0" dirty="0"/>
              <a:t> (</a:t>
            </a:r>
            <a:r>
              <a:rPr lang="ru-RU" b="0" dirty="0" err="1"/>
              <a:t>цГМФ</a:t>
            </a:r>
            <a:r>
              <a:rPr lang="ru-RU" b="0" dirty="0"/>
              <a:t>)</a:t>
            </a:r>
          </a:p>
          <a:p>
            <a:pPr eaLnBrk="1" hangingPunct="1"/>
            <a:r>
              <a:rPr lang="ru-RU" b="0" dirty="0" err="1"/>
              <a:t>кислоти</a:t>
            </a:r>
            <a:r>
              <a:rPr lang="ru-RU" b="0" dirty="0"/>
              <a:t>.</a:t>
            </a:r>
            <a:endParaRPr lang="ru-RU" b="0" dirty="0">
              <a:solidFill>
                <a:srgbClr val="000099"/>
              </a:solidFill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48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011578"/>
              </p:ext>
            </p:extLst>
          </p:nvPr>
        </p:nvGraphicFramePr>
        <p:xfrm>
          <a:off x="2915816" y="4248150"/>
          <a:ext cx="5919788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7" name="ISIS/Draw Sketch" r:id="rId3" imgW="5378450" imgH="2369820" progId="ISISServer">
                  <p:embed/>
                </p:oleObj>
              </mc:Choice>
              <mc:Fallback>
                <p:oleObj name="ISIS/Draw Sketch" r:id="rId3" imgW="5378450" imgH="236982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4248150"/>
                        <a:ext cx="5919788" cy="260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C05118A-EEED-4B48-BF9A-5D5F88C8E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505" y="1268760"/>
            <a:ext cx="5814642" cy="28494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7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b="0" dirty="0"/>
              <a:t>	</a:t>
            </a:r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Утворення</a:t>
            </a:r>
            <a:r>
              <a:rPr lang="ru-RU" sz="2000" dirty="0">
                <a:solidFill>
                  <a:srgbClr val="660033"/>
                </a:solidFill>
              </a:rPr>
              <a:t> НК - </a:t>
            </a:r>
            <a:r>
              <a:rPr lang="ru-RU" sz="2000" dirty="0" err="1">
                <a:solidFill>
                  <a:srgbClr val="660033"/>
                </a:solidFill>
              </a:rPr>
              <a:t>полінуклеотіда</a:t>
            </a:r>
            <a:r>
              <a:rPr lang="ru-RU" sz="2000" dirty="0">
                <a:solidFill>
                  <a:srgbClr val="660033"/>
                </a:solidFill>
              </a:rPr>
              <a:t>:</a:t>
            </a: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Нуклеотиди</a:t>
            </a:r>
            <a:r>
              <a:rPr lang="ru-RU" sz="2000" dirty="0">
                <a:solidFill>
                  <a:srgbClr val="660033"/>
                </a:solidFill>
              </a:rPr>
              <a:t> </a:t>
            </a:r>
            <a:r>
              <a:rPr lang="ru-RU" sz="2000" dirty="0" err="1">
                <a:solidFill>
                  <a:srgbClr val="660033"/>
                </a:solidFill>
              </a:rPr>
              <a:t>зв'язуються</a:t>
            </a:r>
            <a:r>
              <a:rPr lang="ru-RU" sz="2000" dirty="0">
                <a:solidFill>
                  <a:srgbClr val="660033"/>
                </a:solidFill>
              </a:rPr>
              <a:t> фосфатною</a:t>
            </a: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групою</a:t>
            </a:r>
            <a:r>
              <a:rPr lang="ru-RU" sz="2000" dirty="0">
                <a:solidFill>
                  <a:srgbClr val="660033"/>
                </a:solidFill>
              </a:rPr>
              <a:t> з С-3 </a:t>
            </a:r>
            <a:r>
              <a:rPr lang="ru-RU" sz="2000" baseline="30000" dirty="0">
                <a:solidFill>
                  <a:srgbClr val="660033"/>
                </a:solidFill>
              </a:rPr>
              <a:t>| </a:t>
            </a:r>
            <a:r>
              <a:rPr lang="ru-RU" sz="2000" dirty="0">
                <a:solidFill>
                  <a:srgbClr val="660033"/>
                </a:solidFill>
              </a:rPr>
              <a:t>моносахариду</a:t>
            </a: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попереднього</a:t>
            </a:r>
            <a:r>
              <a:rPr lang="ru-RU" sz="2000" dirty="0">
                <a:solidFill>
                  <a:srgbClr val="660033"/>
                </a:solidFill>
              </a:rPr>
              <a:t> мононуклеотида і</a:t>
            </a:r>
          </a:p>
          <a:p>
            <a:pPr algn="just" eaLnBrk="1" hangingPunct="1"/>
            <a:r>
              <a:rPr lang="ru-RU" sz="2000" dirty="0">
                <a:solidFill>
                  <a:srgbClr val="660033"/>
                </a:solidFill>
              </a:rPr>
              <a:t>з С-5 </a:t>
            </a:r>
            <a:r>
              <a:rPr lang="ru-RU" sz="2000" baseline="30000" dirty="0">
                <a:solidFill>
                  <a:srgbClr val="660033"/>
                </a:solidFill>
              </a:rPr>
              <a:t>|</a:t>
            </a:r>
            <a:r>
              <a:rPr lang="ru-RU" sz="2000" dirty="0">
                <a:solidFill>
                  <a:srgbClr val="660033"/>
                </a:solidFill>
              </a:rPr>
              <a:t> </a:t>
            </a:r>
            <a:r>
              <a:rPr lang="ru-RU" sz="2000" dirty="0" err="1">
                <a:solidFill>
                  <a:srgbClr val="660033"/>
                </a:solidFill>
              </a:rPr>
              <a:t>подальшого</a:t>
            </a:r>
            <a:r>
              <a:rPr lang="ru-RU" sz="2000" dirty="0">
                <a:solidFill>
                  <a:srgbClr val="660033"/>
                </a:solidFill>
              </a:rPr>
              <a:t> мононуклеотида:</a:t>
            </a:r>
          </a:p>
          <a:p>
            <a:pPr algn="just" eaLnBrk="1" hangingPunct="1"/>
            <a:endParaRPr lang="ru-RU" sz="2000" dirty="0">
              <a:solidFill>
                <a:srgbClr val="660033"/>
              </a:solidFill>
            </a:endParaRP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Генетична</a:t>
            </a:r>
            <a:r>
              <a:rPr lang="ru-RU" sz="2000" dirty="0">
                <a:solidFill>
                  <a:srgbClr val="660033"/>
                </a:solidFill>
              </a:rPr>
              <a:t> </a:t>
            </a:r>
            <a:r>
              <a:rPr lang="ru-RU" sz="2000" dirty="0" err="1">
                <a:solidFill>
                  <a:srgbClr val="660033"/>
                </a:solidFill>
              </a:rPr>
              <a:t>інформація</a:t>
            </a:r>
            <a:r>
              <a:rPr lang="ru-RU" sz="2000" dirty="0">
                <a:solidFill>
                  <a:srgbClr val="660033"/>
                </a:solidFill>
              </a:rPr>
              <a:t> записана</a:t>
            </a:r>
          </a:p>
          <a:p>
            <a:pPr algn="just" eaLnBrk="1" hangingPunct="1"/>
            <a:r>
              <a:rPr lang="ru-RU" sz="2000" dirty="0">
                <a:solidFill>
                  <a:srgbClr val="660033"/>
                </a:solidFill>
              </a:rPr>
              <a:t>(</a:t>
            </a:r>
            <a:r>
              <a:rPr lang="ru-RU" sz="2000" dirty="0" err="1">
                <a:solidFill>
                  <a:srgbClr val="660033"/>
                </a:solidFill>
              </a:rPr>
              <a:t>закодована</a:t>
            </a:r>
            <a:r>
              <a:rPr lang="ru-RU" sz="2000" dirty="0">
                <a:solidFill>
                  <a:srgbClr val="660033"/>
                </a:solidFill>
              </a:rPr>
              <a:t>) в </a:t>
            </a:r>
            <a:r>
              <a:rPr lang="ru-RU" sz="2000" dirty="0" err="1">
                <a:solidFill>
                  <a:srgbClr val="660033"/>
                </a:solidFill>
              </a:rPr>
              <a:t>нуклеотидній</a:t>
            </a:r>
            <a:endParaRPr lang="ru-RU" sz="2000" dirty="0">
              <a:solidFill>
                <a:srgbClr val="660033"/>
              </a:solidFill>
            </a:endParaRPr>
          </a:p>
          <a:p>
            <a:pPr algn="just" eaLnBrk="1" hangingPunct="1"/>
            <a:r>
              <a:rPr lang="ru-RU" sz="2000" dirty="0" err="1">
                <a:solidFill>
                  <a:srgbClr val="660033"/>
                </a:solidFill>
              </a:rPr>
              <a:t>послідовності</a:t>
            </a:r>
            <a:r>
              <a:rPr lang="ru-RU" sz="2000" dirty="0">
                <a:solidFill>
                  <a:srgbClr val="660033"/>
                </a:solidFill>
              </a:rPr>
              <a:t> (</a:t>
            </a:r>
            <a:r>
              <a:rPr lang="ru-RU" sz="2000" dirty="0" err="1">
                <a:solidFill>
                  <a:srgbClr val="660033"/>
                </a:solidFill>
              </a:rPr>
              <a:t>первинна</a:t>
            </a:r>
            <a:r>
              <a:rPr lang="ru-RU" sz="2000" dirty="0">
                <a:solidFill>
                  <a:srgbClr val="660033"/>
                </a:solidFill>
              </a:rPr>
              <a:t> структура) ДНК.</a:t>
            </a:r>
            <a:endParaRPr lang="ru-RU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r>
              <a:rPr lang="ru-RU" b="0" dirty="0"/>
              <a:t>                                                                        </a:t>
            </a:r>
            <a:r>
              <a:rPr lang="ru-RU" sz="2400" dirty="0" err="1">
                <a:solidFill>
                  <a:srgbClr val="990000"/>
                </a:solidFill>
              </a:rPr>
              <a:t>дА</a:t>
            </a:r>
            <a:r>
              <a:rPr lang="ru-RU" sz="2400" dirty="0">
                <a:solidFill>
                  <a:srgbClr val="990000"/>
                </a:solidFill>
              </a:rPr>
              <a:t>- </a:t>
            </a:r>
            <a:r>
              <a:rPr lang="ru-RU" sz="2400" dirty="0" err="1">
                <a:solidFill>
                  <a:srgbClr val="990000"/>
                </a:solidFill>
              </a:rPr>
              <a:t>дЦ</a:t>
            </a:r>
            <a:r>
              <a:rPr lang="ru-RU" sz="2400" dirty="0">
                <a:solidFill>
                  <a:srgbClr val="990000"/>
                </a:solidFill>
              </a:rPr>
              <a:t>- </a:t>
            </a:r>
            <a:r>
              <a:rPr lang="ru-RU" sz="2400" dirty="0" err="1">
                <a:solidFill>
                  <a:srgbClr val="990000"/>
                </a:solidFill>
              </a:rPr>
              <a:t>дГ</a:t>
            </a:r>
            <a:r>
              <a:rPr lang="ru-RU" sz="2400" dirty="0">
                <a:solidFill>
                  <a:srgbClr val="990000"/>
                </a:solidFill>
              </a:rPr>
              <a:t>- Т</a:t>
            </a:r>
            <a:r>
              <a:rPr lang="ru-RU" b="0" dirty="0"/>
              <a:t> </a:t>
            </a:r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  <a:p>
            <a:pPr algn="just" eaLnBrk="1" hangingPunct="1"/>
            <a:endParaRPr lang="ru-RU" b="0" dirty="0"/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7892" name="Object 3"/>
          <p:cNvGraphicFramePr>
            <a:graphicFrameLocks noChangeAspect="1"/>
          </p:cNvGraphicFramePr>
          <p:nvPr/>
        </p:nvGraphicFramePr>
        <p:xfrm>
          <a:off x="3779838" y="0"/>
          <a:ext cx="4652962" cy="651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9" name="ISIS/Draw Sketch" r:id="rId3" imgW="5168458" imgH="7238894" progId="ISISServer">
                  <p:embed/>
                </p:oleObj>
              </mc:Choice>
              <mc:Fallback>
                <p:oleObj name="ISIS/Draw Sketch" r:id="rId3" imgW="5168458" imgH="7238894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0"/>
                        <a:ext cx="4652962" cy="6513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2941</TotalTime>
  <Words>428</Words>
  <Application>Microsoft Office PowerPoint</Application>
  <PresentationFormat>Экран (4:3)</PresentationFormat>
  <Paragraphs>211</Paragraphs>
  <Slides>14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Оформление по умолчанию</vt:lpstr>
      <vt:lpstr>ISIS/Draw Sketch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293</cp:revision>
  <cp:lastPrinted>2015-01-27T13:00:05Z</cp:lastPrinted>
  <dcterms:created xsi:type="dcterms:W3CDTF">2009-03-27T09:42:05Z</dcterms:created>
  <dcterms:modified xsi:type="dcterms:W3CDTF">2018-04-11T13:00:27Z</dcterms:modified>
</cp:coreProperties>
</file>