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5" r:id="rId2"/>
    <p:sldId id="266" r:id="rId3"/>
    <p:sldId id="267" r:id="rId4"/>
    <p:sldId id="268" r:id="rId5"/>
    <p:sldId id="271" r:id="rId6"/>
    <p:sldId id="272" r:id="rId7"/>
    <p:sldId id="273" r:id="rId8"/>
    <p:sldId id="274" r:id="rId9"/>
    <p:sldId id="270" r:id="rId10"/>
    <p:sldId id="275" r:id="rId11"/>
    <p:sldId id="256" r:id="rId12"/>
    <p:sldId id="257" r:id="rId13"/>
    <p:sldId id="258" r:id="rId14"/>
    <p:sldId id="259" r:id="rId15"/>
    <p:sldId id="260" r:id="rId16"/>
    <p:sldId id="261" r:id="rId17"/>
    <p:sldId id="262" r:id="rId18"/>
    <p:sldId id="263" r:id="rId19"/>
    <p:sldId id="276" r:id="rId20"/>
    <p:sldId id="269" r:id="rId2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7" d="100"/>
          <a:sy n="67" d="100"/>
        </p:scale>
        <p:origin x="1392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1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#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#3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AC7E767-C541-D24F-B96E-DB84EE409967}" type="doc">
      <dgm:prSet loTypeId="urn:microsoft.com/office/officeart/2005/8/layout/vList5" loCatId="list" qsTypeId="urn:microsoft.com/office/officeart/2005/8/quickstyle/simple1#1" qsCatId="simple" csTypeId="urn:microsoft.com/office/officeart/2005/8/colors/accent1_2#1" csCatId="accent1" phldr="1"/>
      <dgm:spPr/>
      <dgm:t>
        <a:bodyPr/>
        <a:lstStyle/>
        <a:p>
          <a:endParaRPr lang="pl-PL"/>
        </a:p>
      </dgm:t>
    </dgm:pt>
    <dgm:pt modelId="{29E28734-506A-3F48-8C5F-C3457DA4BB9E}">
      <dgm:prSet custT="1"/>
      <dgm:spPr/>
      <dgm:t>
        <a:bodyPr/>
        <a:lstStyle/>
        <a:p>
          <a:r>
            <a:rPr lang="uk-UA" sz="2400" b="0" i="0"/>
            <a:t>Визнання для освітніх цілей</a:t>
          </a:r>
          <a:endParaRPr lang="pl-PL" sz="2400"/>
        </a:p>
      </dgm:t>
    </dgm:pt>
    <dgm:pt modelId="{133B3075-9B94-4C42-8D39-26FB3FCDC609}" type="parTrans" cxnId="{BDBB7342-69F7-324C-BFFD-753165A9E92F}">
      <dgm:prSet/>
      <dgm:spPr/>
      <dgm:t>
        <a:bodyPr/>
        <a:lstStyle/>
        <a:p>
          <a:endParaRPr lang="pl-PL" sz="2400"/>
        </a:p>
      </dgm:t>
    </dgm:pt>
    <dgm:pt modelId="{17B07D9D-EAE6-1147-A620-2F43AF5703F4}" type="sibTrans" cxnId="{BDBB7342-69F7-324C-BFFD-753165A9E92F}">
      <dgm:prSet/>
      <dgm:spPr/>
      <dgm:t>
        <a:bodyPr/>
        <a:lstStyle/>
        <a:p>
          <a:endParaRPr lang="pl-PL" sz="2400"/>
        </a:p>
      </dgm:t>
    </dgm:pt>
    <dgm:pt modelId="{F43F37A4-7D2B-5140-86E9-22BAEDA468CB}">
      <dgm:prSet custT="1"/>
      <dgm:spPr/>
      <dgm:t>
        <a:bodyPr/>
        <a:lstStyle/>
        <a:p>
          <a:r>
            <a:rPr lang="uk-UA" sz="2400" b="0" i="0" dirty="0"/>
            <a:t>продовження навчання</a:t>
          </a:r>
          <a:endParaRPr lang="pl-PL" sz="2400" dirty="0"/>
        </a:p>
      </dgm:t>
    </dgm:pt>
    <dgm:pt modelId="{44E47C01-CB7C-A248-A2ED-973CD8D68368}" type="parTrans" cxnId="{FDE23690-DF3B-EC46-B349-B1B19ABDAB9E}">
      <dgm:prSet/>
      <dgm:spPr/>
      <dgm:t>
        <a:bodyPr/>
        <a:lstStyle/>
        <a:p>
          <a:endParaRPr lang="pl-PL" sz="2400"/>
        </a:p>
      </dgm:t>
    </dgm:pt>
    <dgm:pt modelId="{A4E8E586-89F0-3C4A-9070-F8B96026A175}" type="sibTrans" cxnId="{FDE23690-DF3B-EC46-B349-B1B19ABDAB9E}">
      <dgm:prSet/>
      <dgm:spPr/>
      <dgm:t>
        <a:bodyPr/>
        <a:lstStyle/>
        <a:p>
          <a:endParaRPr lang="pl-PL" sz="2400"/>
        </a:p>
      </dgm:t>
    </dgm:pt>
    <dgm:pt modelId="{CF1CBD8E-EB15-8540-8033-84D17446E66D}">
      <dgm:prSet custT="1"/>
      <dgm:spPr/>
      <dgm:t>
        <a:bodyPr/>
        <a:lstStyle/>
        <a:p>
          <a:r>
            <a:rPr lang="uk-UA" sz="2400" b="0" i="0"/>
            <a:t>зміна університету</a:t>
          </a:r>
          <a:endParaRPr lang="pl-PL" sz="2400"/>
        </a:p>
      </dgm:t>
    </dgm:pt>
    <dgm:pt modelId="{6F51518F-603A-F64D-8729-39CC76D4DFE2}" type="parTrans" cxnId="{478FEE0B-58BD-E442-A24E-64365E70CE1A}">
      <dgm:prSet/>
      <dgm:spPr/>
      <dgm:t>
        <a:bodyPr/>
        <a:lstStyle/>
        <a:p>
          <a:endParaRPr lang="pl-PL" sz="2400"/>
        </a:p>
      </dgm:t>
    </dgm:pt>
    <dgm:pt modelId="{8AF48A0F-A956-224A-9A00-FA869066D90F}" type="sibTrans" cxnId="{478FEE0B-58BD-E442-A24E-64365E70CE1A}">
      <dgm:prSet/>
      <dgm:spPr/>
      <dgm:t>
        <a:bodyPr/>
        <a:lstStyle/>
        <a:p>
          <a:endParaRPr lang="pl-PL" sz="2400"/>
        </a:p>
      </dgm:t>
    </dgm:pt>
    <dgm:pt modelId="{DC070EE9-4FDB-0B43-8EDC-5478A4C87364}">
      <dgm:prSet custT="1"/>
      <dgm:spPr/>
      <dgm:t>
        <a:bodyPr/>
        <a:lstStyle/>
        <a:p>
          <a:r>
            <a:rPr lang="uk-UA" sz="2400" b="0" i="0" dirty="0"/>
            <a:t>отримання наукового ступеню</a:t>
          </a:r>
          <a:endParaRPr lang="pl-PL" sz="2400" dirty="0"/>
        </a:p>
      </dgm:t>
    </dgm:pt>
    <dgm:pt modelId="{F51D08A6-1760-5642-B381-438BDFA4621C}" type="parTrans" cxnId="{43DBEF71-7B09-274D-B20F-262AAFC245CF}">
      <dgm:prSet/>
      <dgm:spPr/>
      <dgm:t>
        <a:bodyPr/>
        <a:lstStyle/>
        <a:p>
          <a:endParaRPr lang="pl-PL" sz="2400"/>
        </a:p>
      </dgm:t>
    </dgm:pt>
    <dgm:pt modelId="{CD51C222-175B-7149-85D6-94480E495D8D}" type="sibTrans" cxnId="{43DBEF71-7B09-274D-B20F-262AAFC245CF}">
      <dgm:prSet/>
      <dgm:spPr/>
      <dgm:t>
        <a:bodyPr/>
        <a:lstStyle/>
        <a:p>
          <a:endParaRPr lang="pl-PL" sz="2400"/>
        </a:p>
      </dgm:t>
    </dgm:pt>
    <dgm:pt modelId="{0DEE7A0D-937F-FC4E-BC44-A7BCD4209A95}">
      <dgm:prSet custT="1"/>
      <dgm:spPr/>
      <dgm:t>
        <a:bodyPr/>
        <a:lstStyle/>
        <a:p>
          <a:r>
            <a:rPr lang="uk-UA" sz="2400" b="0" i="0" dirty="0"/>
            <a:t>Визнання для професійних цілей (</a:t>
          </a:r>
          <a:r>
            <a:rPr lang="uk-UA" sz="2400" b="0" i="0" dirty="0" err="1"/>
            <a:t>нострифікація</a:t>
          </a:r>
          <a:r>
            <a:rPr lang="uk-UA" sz="2400" b="0" i="0" dirty="0"/>
            <a:t>)</a:t>
          </a:r>
          <a:endParaRPr lang="pl-PL" sz="2400" dirty="0"/>
        </a:p>
      </dgm:t>
    </dgm:pt>
    <dgm:pt modelId="{37FA099D-0BA6-AC42-940F-EE422E9E6824}" type="parTrans" cxnId="{5064AEA2-446E-8340-BF56-5302A5F90361}">
      <dgm:prSet/>
      <dgm:spPr/>
      <dgm:t>
        <a:bodyPr/>
        <a:lstStyle/>
        <a:p>
          <a:endParaRPr lang="pl-PL" sz="2400"/>
        </a:p>
      </dgm:t>
    </dgm:pt>
    <dgm:pt modelId="{910FE534-D03F-FD4D-82CA-57FE6AA6D0B6}" type="sibTrans" cxnId="{5064AEA2-446E-8340-BF56-5302A5F90361}">
      <dgm:prSet/>
      <dgm:spPr/>
      <dgm:t>
        <a:bodyPr/>
        <a:lstStyle/>
        <a:p>
          <a:endParaRPr lang="pl-PL" sz="2400"/>
        </a:p>
      </dgm:t>
    </dgm:pt>
    <dgm:pt modelId="{DCFC68E3-4E6D-EE45-AF35-1B7BBC00220C}">
      <dgm:prSet custT="1"/>
      <dgm:spPr/>
      <dgm:t>
        <a:bodyPr/>
        <a:lstStyle/>
        <a:p>
          <a:r>
            <a:rPr lang="uk-UA" sz="2400" b="0" i="0" dirty="0"/>
            <a:t>виконання професії</a:t>
          </a:r>
          <a:endParaRPr lang="pl-PL" sz="2400" dirty="0"/>
        </a:p>
      </dgm:t>
    </dgm:pt>
    <dgm:pt modelId="{324C81E9-B0D8-554E-9909-F6205758FBBB}" type="parTrans" cxnId="{484BD12A-5AFE-C848-8635-33222736B239}">
      <dgm:prSet/>
      <dgm:spPr/>
      <dgm:t>
        <a:bodyPr/>
        <a:lstStyle/>
        <a:p>
          <a:endParaRPr lang="pl-PL" sz="2400"/>
        </a:p>
      </dgm:t>
    </dgm:pt>
    <dgm:pt modelId="{4F542BF9-2D0C-AD42-BEAE-02C1E07EEF67}" type="sibTrans" cxnId="{484BD12A-5AFE-C848-8635-33222736B239}">
      <dgm:prSet/>
      <dgm:spPr/>
      <dgm:t>
        <a:bodyPr/>
        <a:lstStyle/>
        <a:p>
          <a:endParaRPr lang="pl-PL" sz="2400"/>
        </a:p>
      </dgm:t>
    </dgm:pt>
    <dgm:pt modelId="{2EF32D3B-58C0-5245-A05A-267B353CE262}" type="pres">
      <dgm:prSet presAssocID="{DAC7E767-C541-D24F-B96E-DB84EE409967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06787D8-916C-1D4E-A9F8-0931AF23AA7D}" type="pres">
      <dgm:prSet presAssocID="{29E28734-506A-3F48-8C5F-C3457DA4BB9E}" presName="linNode" presStyleCnt="0"/>
      <dgm:spPr/>
    </dgm:pt>
    <dgm:pt modelId="{C82B63EC-9BC9-A44D-AB38-504A54040B41}" type="pres">
      <dgm:prSet presAssocID="{29E28734-506A-3F48-8C5F-C3457DA4BB9E}" presName="parentText" presStyleLbl="node1" presStyleIdx="0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E224EF6-DB9B-7445-B7F4-7DA8DCD8D6A1}" type="pres">
      <dgm:prSet presAssocID="{29E28734-506A-3F48-8C5F-C3457DA4BB9E}" presName="descendantText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AB24015-E7D1-754F-A75A-28584A84532C}" type="pres">
      <dgm:prSet presAssocID="{17B07D9D-EAE6-1147-A620-2F43AF5703F4}" presName="sp" presStyleCnt="0"/>
      <dgm:spPr/>
    </dgm:pt>
    <dgm:pt modelId="{3A5854E0-5EF8-4D46-9007-C159F157D573}" type="pres">
      <dgm:prSet presAssocID="{0DEE7A0D-937F-FC4E-BC44-A7BCD4209A95}" presName="linNode" presStyleCnt="0"/>
      <dgm:spPr/>
    </dgm:pt>
    <dgm:pt modelId="{09E71CED-F76B-4E4D-805C-3A7CFBCEFC98}" type="pres">
      <dgm:prSet presAssocID="{0DEE7A0D-937F-FC4E-BC44-A7BCD4209A95}" presName="parentText" presStyleLbl="node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C467DD6-9E76-2A41-96AE-A7871A6B4694}" type="pres">
      <dgm:prSet presAssocID="{0DEE7A0D-937F-FC4E-BC44-A7BCD4209A95}" presName="descendantText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848E8C8-D6F0-4E21-9EA7-142D705643D4}" type="presOf" srcId="{DC070EE9-4FDB-0B43-8EDC-5478A4C87364}" destId="{3E224EF6-DB9B-7445-B7F4-7DA8DCD8D6A1}" srcOrd="0" destOrd="2" presId="urn:microsoft.com/office/officeart/2005/8/layout/vList5"/>
    <dgm:cxn modelId="{5064AEA2-446E-8340-BF56-5302A5F90361}" srcId="{DAC7E767-C541-D24F-B96E-DB84EE409967}" destId="{0DEE7A0D-937F-FC4E-BC44-A7BCD4209A95}" srcOrd="1" destOrd="0" parTransId="{37FA099D-0BA6-AC42-940F-EE422E9E6824}" sibTransId="{910FE534-D03F-FD4D-82CA-57FE6AA6D0B6}"/>
    <dgm:cxn modelId="{478FEE0B-58BD-E442-A24E-64365E70CE1A}" srcId="{29E28734-506A-3F48-8C5F-C3457DA4BB9E}" destId="{CF1CBD8E-EB15-8540-8033-84D17446E66D}" srcOrd="1" destOrd="0" parTransId="{6F51518F-603A-F64D-8729-39CC76D4DFE2}" sibTransId="{8AF48A0F-A956-224A-9A00-FA869066D90F}"/>
    <dgm:cxn modelId="{78C4D592-3791-475C-8F51-D206455CAA88}" type="presOf" srcId="{F43F37A4-7D2B-5140-86E9-22BAEDA468CB}" destId="{3E224EF6-DB9B-7445-B7F4-7DA8DCD8D6A1}" srcOrd="0" destOrd="0" presId="urn:microsoft.com/office/officeart/2005/8/layout/vList5"/>
    <dgm:cxn modelId="{BDBB7342-69F7-324C-BFFD-753165A9E92F}" srcId="{DAC7E767-C541-D24F-B96E-DB84EE409967}" destId="{29E28734-506A-3F48-8C5F-C3457DA4BB9E}" srcOrd="0" destOrd="0" parTransId="{133B3075-9B94-4C42-8D39-26FB3FCDC609}" sibTransId="{17B07D9D-EAE6-1147-A620-2F43AF5703F4}"/>
    <dgm:cxn modelId="{43DBEF71-7B09-274D-B20F-262AAFC245CF}" srcId="{29E28734-506A-3F48-8C5F-C3457DA4BB9E}" destId="{DC070EE9-4FDB-0B43-8EDC-5478A4C87364}" srcOrd="2" destOrd="0" parTransId="{F51D08A6-1760-5642-B381-438BDFA4621C}" sibTransId="{CD51C222-175B-7149-85D6-94480E495D8D}"/>
    <dgm:cxn modelId="{286B0CC5-EBDF-4333-9D02-5819E08F979F}" type="presOf" srcId="{DAC7E767-C541-D24F-B96E-DB84EE409967}" destId="{2EF32D3B-58C0-5245-A05A-267B353CE262}" srcOrd="0" destOrd="0" presId="urn:microsoft.com/office/officeart/2005/8/layout/vList5"/>
    <dgm:cxn modelId="{F67BD72E-9974-4C04-BA7A-1EB861993A19}" type="presOf" srcId="{CF1CBD8E-EB15-8540-8033-84D17446E66D}" destId="{3E224EF6-DB9B-7445-B7F4-7DA8DCD8D6A1}" srcOrd="0" destOrd="1" presId="urn:microsoft.com/office/officeart/2005/8/layout/vList5"/>
    <dgm:cxn modelId="{0355563C-E746-430D-87DF-70A8C78ABF81}" type="presOf" srcId="{0DEE7A0D-937F-FC4E-BC44-A7BCD4209A95}" destId="{09E71CED-F76B-4E4D-805C-3A7CFBCEFC98}" srcOrd="0" destOrd="0" presId="urn:microsoft.com/office/officeart/2005/8/layout/vList5"/>
    <dgm:cxn modelId="{FDE23690-DF3B-EC46-B349-B1B19ABDAB9E}" srcId="{29E28734-506A-3F48-8C5F-C3457DA4BB9E}" destId="{F43F37A4-7D2B-5140-86E9-22BAEDA468CB}" srcOrd="0" destOrd="0" parTransId="{44E47C01-CB7C-A248-A2ED-973CD8D68368}" sibTransId="{A4E8E586-89F0-3C4A-9070-F8B96026A175}"/>
    <dgm:cxn modelId="{484BD12A-5AFE-C848-8635-33222736B239}" srcId="{0DEE7A0D-937F-FC4E-BC44-A7BCD4209A95}" destId="{DCFC68E3-4E6D-EE45-AF35-1B7BBC00220C}" srcOrd="0" destOrd="0" parTransId="{324C81E9-B0D8-554E-9909-F6205758FBBB}" sibTransId="{4F542BF9-2D0C-AD42-BEAE-02C1E07EEF67}"/>
    <dgm:cxn modelId="{503D0AF0-120F-4457-A1F9-98130908CAA1}" type="presOf" srcId="{29E28734-506A-3F48-8C5F-C3457DA4BB9E}" destId="{C82B63EC-9BC9-A44D-AB38-504A54040B41}" srcOrd="0" destOrd="0" presId="urn:microsoft.com/office/officeart/2005/8/layout/vList5"/>
    <dgm:cxn modelId="{EDCE1CDE-55FA-4245-B080-164DA006534D}" type="presOf" srcId="{DCFC68E3-4E6D-EE45-AF35-1B7BBC00220C}" destId="{DC467DD6-9E76-2A41-96AE-A7871A6B4694}" srcOrd="0" destOrd="0" presId="urn:microsoft.com/office/officeart/2005/8/layout/vList5"/>
    <dgm:cxn modelId="{2D1CAED6-646D-4C08-BB52-5569CC214C17}" type="presParOf" srcId="{2EF32D3B-58C0-5245-A05A-267B353CE262}" destId="{E06787D8-916C-1D4E-A9F8-0931AF23AA7D}" srcOrd="0" destOrd="0" presId="urn:microsoft.com/office/officeart/2005/8/layout/vList5"/>
    <dgm:cxn modelId="{26A456FF-3236-488E-8758-B91111E4DB78}" type="presParOf" srcId="{E06787D8-916C-1D4E-A9F8-0931AF23AA7D}" destId="{C82B63EC-9BC9-A44D-AB38-504A54040B41}" srcOrd="0" destOrd="0" presId="urn:microsoft.com/office/officeart/2005/8/layout/vList5"/>
    <dgm:cxn modelId="{26F8DED9-364D-49E7-9321-09F81ACC2A1A}" type="presParOf" srcId="{E06787D8-916C-1D4E-A9F8-0931AF23AA7D}" destId="{3E224EF6-DB9B-7445-B7F4-7DA8DCD8D6A1}" srcOrd="1" destOrd="0" presId="urn:microsoft.com/office/officeart/2005/8/layout/vList5"/>
    <dgm:cxn modelId="{027B4C9F-1850-4EAE-8DC4-97BC75642AA6}" type="presParOf" srcId="{2EF32D3B-58C0-5245-A05A-267B353CE262}" destId="{0AB24015-E7D1-754F-A75A-28584A84532C}" srcOrd="1" destOrd="0" presId="urn:microsoft.com/office/officeart/2005/8/layout/vList5"/>
    <dgm:cxn modelId="{D3AC1DC1-1B97-4FA2-A16D-2A332E953037}" type="presParOf" srcId="{2EF32D3B-58C0-5245-A05A-267B353CE262}" destId="{3A5854E0-5EF8-4D46-9007-C159F157D573}" srcOrd="2" destOrd="0" presId="urn:microsoft.com/office/officeart/2005/8/layout/vList5"/>
    <dgm:cxn modelId="{5E11814E-C77B-4E7F-98D9-3B484686EBE2}" type="presParOf" srcId="{3A5854E0-5EF8-4D46-9007-C159F157D573}" destId="{09E71CED-F76B-4E4D-805C-3A7CFBCEFC98}" srcOrd="0" destOrd="0" presId="urn:microsoft.com/office/officeart/2005/8/layout/vList5"/>
    <dgm:cxn modelId="{C2EA4E31-DBAE-4568-858A-8B063EBB0505}" type="presParOf" srcId="{3A5854E0-5EF8-4D46-9007-C159F157D573}" destId="{DC467DD6-9E76-2A41-96AE-A7871A6B4694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FA538C6-1624-704F-8F4D-CAF2BC5376AF}" type="doc">
      <dgm:prSet loTypeId="urn:microsoft.com/office/officeart/2005/8/layout/vList2" loCatId="list" qsTypeId="urn:microsoft.com/office/officeart/2005/8/quickstyle/simple1#2" qsCatId="simple" csTypeId="urn:microsoft.com/office/officeart/2005/8/colors/accent1_2#2" csCatId="accent1" phldr="1"/>
      <dgm:spPr/>
      <dgm:t>
        <a:bodyPr/>
        <a:lstStyle/>
        <a:p>
          <a:endParaRPr lang="pl-PL"/>
        </a:p>
      </dgm:t>
    </dgm:pt>
    <dgm:pt modelId="{FE69CBA0-89C2-584B-8D09-EA1DECCFC0E0}">
      <dgm:prSet custT="1"/>
      <dgm:spPr/>
      <dgm:t>
        <a:bodyPr/>
        <a:lstStyle/>
        <a:p>
          <a:r>
            <a:rPr lang="uk-UA" sz="2400" b="0" i="0" dirty="0"/>
            <a:t>Визнання рівнозначності</a:t>
          </a:r>
          <a:endParaRPr lang="pl-PL" sz="2400" dirty="0"/>
        </a:p>
      </dgm:t>
    </dgm:pt>
    <dgm:pt modelId="{86D286FE-251C-A24F-88C0-749FC5E526B5}" type="parTrans" cxnId="{789D7A7D-3F62-544A-A1CA-EE8D28B1E496}">
      <dgm:prSet/>
      <dgm:spPr/>
      <dgm:t>
        <a:bodyPr/>
        <a:lstStyle/>
        <a:p>
          <a:endParaRPr lang="pl-PL" sz="2400"/>
        </a:p>
      </dgm:t>
    </dgm:pt>
    <dgm:pt modelId="{24922E3D-3E0C-6A44-92DE-F41A710D417B}" type="sibTrans" cxnId="{789D7A7D-3F62-544A-A1CA-EE8D28B1E496}">
      <dgm:prSet/>
      <dgm:spPr/>
      <dgm:t>
        <a:bodyPr/>
        <a:lstStyle/>
        <a:p>
          <a:endParaRPr lang="pl-PL" sz="2400"/>
        </a:p>
      </dgm:t>
    </dgm:pt>
    <dgm:pt modelId="{048817C8-3596-0A4E-B640-3F2422CEADFD}">
      <dgm:prSet custT="1"/>
      <dgm:spPr/>
      <dgm:t>
        <a:bodyPr/>
        <a:lstStyle/>
        <a:p>
          <a:r>
            <a:rPr lang="uk-UA" sz="2400" b="0" i="0"/>
            <a:t>Оцінка програмних мінімумів</a:t>
          </a:r>
          <a:endParaRPr lang="pl-PL" sz="2400"/>
        </a:p>
      </dgm:t>
    </dgm:pt>
    <dgm:pt modelId="{5AFCF788-0B08-3448-A290-6543441D255B}" type="parTrans" cxnId="{C20F564F-A1E0-3A4A-827B-5297D782A3E0}">
      <dgm:prSet/>
      <dgm:spPr/>
      <dgm:t>
        <a:bodyPr/>
        <a:lstStyle/>
        <a:p>
          <a:endParaRPr lang="pl-PL" sz="2400"/>
        </a:p>
      </dgm:t>
    </dgm:pt>
    <dgm:pt modelId="{DBEB4EDB-3D5C-DB4D-A9AC-9FF0830DA66D}" type="sibTrans" cxnId="{C20F564F-A1E0-3A4A-827B-5297D782A3E0}">
      <dgm:prSet/>
      <dgm:spPr/>
      <dgm:t>
        <a:bodyPr/>
        <a:lstStyle/>
        <a:p>
          <a:endParaRPr lang="pl-PL" sz="2400"/>
        </a:p>
      </dgm:t>
    </dgm:pt>
    <dgm:pt modelId="{7424DC63-5433-4F49-A49F-866212226BB3}">
      <dgm:prSet custT="1"/>
      <dgm:spPr/>
      <dgm:t>
        <a:bodyPr/>
        <a:lstStyle/>
        <a:p>
          <a:r>
            <a:rPr lang="uk-UA" sz="2400" b="0" i="0"/>
            <a:t>Здача програмних різниць</a:t>
          </a:r>
          <a:endParaRPr lang="pl-PL" sz="2400"/>
        </a:p>
      </dgm:t>
    </dgm:pt>
    <dgm:pt modelId="{EC934426-0BB7-134A-A110-0F1F2005DF2E}" type="parTrans" cxnId="{25736FAE-F470-334E-8CAE-DABD642D9CF7}">
      <dgm:prSet/>
      <dgm:spPr/>
      <dgm:t>
        <a:bodyPr/>
        <a:lstStyle/>
        <a:p>
          <a:endParaRPr lang="pl-PL" sz="2400"/>
        </a:p>
      </dgm:t>
    </dgm:pt>
    <dgm:pt modelId="{624C6F9E-BE02-CE49-8E4A-AAA42B410EFD}" type="sibTrans" cxnId="{25736FAE-F470-334E-8CAE-DABD642D9CF7}">
      <dgm:prSet/>
      <dgm:spPr/>
      <dgm:t>
        <a:bodyPr/>
        <a:lstStyle/>
        <a:p>
          <a:endParaRPr lang="pl-PL" sz="2400"/>
        </a:p>
      </dgm:t>
    </dgm:pt>
    <dgm:pt modelId="{0F34462D-F939-C645-AA00-4C1B1BF3A724}">
      <dgm:prSet custT="1"/>
      <dgm:spPr/>
      <dgm:t>
        <a:bodyPr/>
        <a:lstStyle/>
        <a:p>
          <a:r>
            <a:rPr lang="uk-UA" sz="2400" b="0" i="0"/>
            <a:t>Здача екзамену із польської мови (медична термінологія)</a:t>
          </a:r>
          <a:endParaRPr lang="pl-PL" sz="2400"/>
        </a:p>
      </dgm:t>
    </dgm:pt>
    <dgm:pt modelId="{49985060-487D-6E43-BE16-0CA48D03D838}" type="parTrans" cxnId="{0C33EB52-3E69-2144-8E02-C7AA11C9BF09}">
      <dgm:prSet/>
      <dgm:spPr/>
      <dgm:t>
        <a:bodyPr/>
        <a:lstStyle/>
        <a:p>
          <a:endParaRPr lang="pl-PL" sz="2400"/>
        </a:p>
      </dgm:t>
    </dgm:pt>
    <dgm:pt modelId="{B39E4CF2-8B8C-B041-A88D-3C10FCA17A20}" type="sibTrans" cxnId="{0C33EB52-3E69-2144-8E02-C7AA11C9BF09}">
      <dgm:prSet/>
      <dgm:spPr/>
      <dgm:t>
        <a:bodyPr/>
        <a:lstStyle/>
        <a:p>
          <a:endParaRPr lang="pl-PL" sz="2400"/>
        </a:p>
      </dgm:t>
    </dgm:pt>
    <dgm:pt modelId="{CC655971-6205-C943-B076-275756B4A3C4}">
      <dgm:prSet custT="1"/>
      <dgm:spPr/>
      <dgm:t>
        <a:bodyPr/>
        <a:lstStyle/>
        <a:p>
          <a:r>
            <a:rPr lang="uk-UA" sz="2400" b="0" i="0"/>
            <a:t>Нострифікаційний екзамен. Вартість 700-1200</a:t>
          </a:r>
          <a:r>
            <a:rPr lang="pl-PL" sz="2400" b="0" i="0"/>
            <a:t>$ </a:t>
          </a:r>
          <a:endParaRPr lang="pl-PL" sz="2400"/>
        </a:p>
      </dgm:t>
    </dgm:pt>
    <dgm:pt modelId="{C8A03E93-36B2-EE47-B406-059924CF3046}" type="parTrans" cxnId="{44B9A526-CB32-BB4F-A9F6-4601363E9D6F}">
      <dgm:prSet/>
      <dgm:spPr/>
      <dgm:t>
        <a:bodyPr/>
        <a:lstStyle/>
        <a:p>
          <a:endParaRPr lang="pl-PL" sz="2400"/>
        </a:p>
      </dgm:t>
    </dgm:pt>
    <dgm:pt modelId="{F71C1EFC-196E-E24A-A951-005EE4D015D9}" type="sibTrans" cxnId="{44B9A526-CB32-BB4F-A9F6-4601363E9D6F}">
      <dgm:prSet/>
      <dgm:spPr/>
      <dgm:t>
        <a:bodyPr/>
        <a:lstStyle/>
        <a:p>
          <a:endParaRPr lang="pl-PL" sz="2400"/>
        </a:p>
      </dgm:t>
    </dgm:pt>
    <dgm:pt modelId="{DA08D879-AA87-F34E-AAA1-40431FD520D9}">
      <dgm:prSet custT="1"/>
      <dgm:spPr/>
      <dgm:t>
        <a:bodyPr/>
        <a:lstStyle/>
        <a:p>
          <a:r>
            <a:rPr lang="uk-UA" sz="2400" b="0" i="0"/>
            <a:t>Обмежене право виконання професії</a:t>
          </a:r>
          <a:endParaRPr lang="pl-PL" sz="2400"/>
        </a:p>
      </dgm:t>
    </dgm:pt>
    <dgm:pt modelId="{CC11BDC0-4D3D-9E4C-BAB9-132AC0001889}" type="parTrans" cxnId="{FDB5E224-A546-8049-B869-1A9DA902AA4D}">
      <dgm:prSet/>
      <dgm:spPr/>
      <dgm:t>
        <a:bodyPr/>
        <a:lstStyle/>
        <a:p>
          <a:endParaRPr lang="pl-PL" sz="2400"/>
        </a:p>
      </dgm:t>
    </dgm:pt>
    <dgm:pt modelId="{52136C1E-5F57-0143-AFA9-BD773B0FA89B}" type="sibTrans" cxnId="{FDB5E224-A546-8049-B869-1A9DA902AA4D}">
      <dgm:prSet/>
      <dgm:spPr/>
      <dgm:t>
        <a:bodyPr/>
        <a:lstStyle/>
        <a:p>
          <a:endParaRPr lang="pl-PL" sz="2400"/>
        </a:p>
      </dgm:t>
    </dgm:pt>
    <dgm:pt modelId="{3B73F363-9C0A-DB47-BE26-449AA2AE9D21}">
      <dgm:prSet custT="1"/>
      <dgm:spPr/>
      <dgm:t>
        <a:bodyPr/>
        <a:lstStyle/>
        <a:p>
          <a:r>
            <a:rPr lang="uk-UA" sz="2400" b="0" i="0"/>
            <a:t>Нострифікаційний стаж</a:t>
          </a:r>
          <a:endParaRPr lang="pl-PL" sz="2400"/>
        </a:p>
      </dgm:t>
    </dgm:pt>
    <dgm:pt modelId="{977B6F9B-8E9F-DD40-B906-D31D7AE47AA2}" type="parTrans" cxnId="{C09FE582-4FB2-5D4F-B6DC-D4FA2AC700B7}">
      <dgm:prSet/>
      <dgm:spPr/>
      <dgm:t>
        <a:bodyPr/>
        <a:lstStyle/>
        <a:p>
          <a:endParaRPr lang="pl-PL" sz="2400"/>
        </a:p>
      </dgm:t>
    </dgm:pt>
    <dgm:pt modelId="{FB72AA3E-840F-834F-91CE-ED9F632FB236}" type="sibTrans" cxnId="{C09FE582-4FB2-5D4F-B6DC-D4FA2AC700B7}">
      <dgm:prSet/>
      <dgm:spPr/>
      <dgm:t>
        <a:bodyPr/>
        <a:lstStyle/>
        <a:p>
          <a:endParaRPr lang="pl-PL" sz="2400"/>
        </a:p>
      </dgm:t>
    </dgm:pt>
    <dgm:pt modelId="{176EAA80-2B32-0E4D-81F4-92D309DDEFA8}">
      <dgm:prSet custT="1"/>
      <dgm:spPr/>
      <dgm:t>
        <a:bodyPr/>
        <a:lstStyle/>
        <a:p>
          <a:r>
            <a:rPr lang="pl-PL" sz="2400" b="0" i="0"/>
            <a:t>12</a:t>
          </a:r>
          <a:r>
            <a:rPr lang="uk-UA" sz="2400" b="0" i="0"/>
            <a:t>-місячний стаж у медичній установі</a:t>
          </a:r>
          <a:endParaRPr lang="pl-PL" sz="2400"/>
        </a:p>
      </dgm:t>
    </dgm:pt>
    <dgm:pt modelId="{000EC907-EB66-3C46-A206-64DFAB63B746}" type="parTrans" cxnId="{FECB0A77-8293-B34F-A14D-B338DBCD7C40}">
      <dgm:prSet/>
      <dgm:spPr/>
      <dgm:t>
        <a:bodyPr/>
        <a:lstStyle/>
        <a:p>
          <a:endParaRPr lang="pl-PL" sz="2400"/>
        </a:p>
      </dgm:t>
    </dgm:pt>
    <dgm:pt modelId="{ADE66146-FB1A-C045-82AA-27E20E056A2A}" type="sibTrans" cxnId="{FECB0A77-8293-B34F-A14D-B338DBCD7C40}">
      <dgm:prSet/>
      <dgm:spPr/>
      <dgm:t>
        <a:bodyPr/>
        <a:lstStyle/>
        <a:p>
          <a:endParaRPr lang="pl-PL" sz="2400"/>
        </a:p>
      </dgm:t>
    </dgm:pt>
    <dgm:pt modelId="{A3E5D1CC-D105-F446-BBDC-A4B8E15F4A98}">
      <dgm:prSet custT="1"/>
      <dgm:spPr/>
      <dgm:t>
        <a:bodyPr/>
        <a:lstStyle/>
        <a:p>
          <a:r>
            <a:rPr lang="uk-UA" sz="2400" b="0" i="0"/>
            <a:t>Здача лікарського кваліфікаційного екзамену</a:t>
          </a:r>
          <a:endParaRPr lang="pl-PL" sz="2400"/>
        </a:p>
      </dgm:t>
    </dgm:pt>
    <dgm:pt modelId="{F4DDDF67-5669-5B40-91F1-D765D623E434}" type="parTrans" cxnId="{8EC8102B-D18B-064F-A74A-319FCE4EA456}">
      <dgm:prSet/>
      <dgm:spPr/>
      <dgm:t>
        <a:bodyPr/>
        <a:lstStyle/>
        <a:p>
          <a:endParaRPr lang="pl-PL" sz="2400"/>
        </a:p>
      </dgm:t>
    </dgm:pt>
    <dgm:pt modelId="{DCCCCBE2-4718-7A4B-88A1-A66DD2F31CDA}" type="sibTrans" cxnId="{8EC8102B-D18B-064F-A74A-319FCE4EA456}">
      <dgm:prSet/>
      <dgm:spPr/>
      <dgm:t>
        <a:bodyPr/>
        <a:lstStyle/>
        <a:p>
          <a:endParaRPr lang="pl-PL" sz="2400"/>
        </a:p>
      </dgm:t>
    </dgm:pt>
    <dgm:pt modelId="{2434AB31-5051-AB49-A00B-77FDD015EAB8}">
      <dgm:prSet custT="1"/>
      <dgm:spPr/>
      <dgm:t>
        <a:bodyPr/>
        <a:lstStyle/>
        <a:p>
          <a:r>
            <a:rPr lang="uk-UA" sz="2400" b="0" i="0"/>
            <a:t>Повне право виконання професії</a:t>
          </a:r>
          <a:endParaRPr lang="pl-PL" sz="2400"/>
        </a:p>
      </dgm:t>
    </dgm:pt>
    <dgm:pt modelId="{BA07D7C1-D327-194A-85BA-6D0692AF5335}" type="parTrans" cxnId="{6D3BED5B-941F-5C49-A0D0-BC918AED1CFC}">
      <dgm:prSet/>
      <dgm:spPr/>
      <dgm:t>
        <a:bodyPr/>
        <a:lstStyle/>
        <a:p>
          <a:endParaRPr lang="pl-PL" sz="2400"/>
        </a:p>
      </dgm:t>
    </dgm:pt>
    <dgm:pt modelId="{E91C1AC4-05A3-A046-A92D-8E4304276F1E}" type="sibTrans" cxnId="{6D3BED5B-941F-5C49-A0D0-BC918AED1CFC}">
      <dgm:prSet/>
      <dgm:spPr/>
      <dgm:t>
        <a:bodyPr/>
        <a:lstStyle/>
        <a:p>
          <a:endParaRPr lang="pl-PL" sz="2400"/>
        </a:p>
      </dgm:t>
    </dgm:pt>
    <dgm:pt modelId="{E3E7AFA6-A966-A143-926E-7DB450030DFD}" type="pres">
      <dgm:prSet presAssocID="{9FA538C6-1624-704F-8F4D-CAF2BC5376AF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BB90C50-3BA6-AD4B-B77F-362D988E2DD7}" type="pres">
      <dgm:prSet presAssocID="{FE69CBA0-89C2-584B-8D09-EA1DECCFC0E0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D810B5B-8EDE-1C44-B82A-323B395D82CE}" type="pres">
      <dgm:prSet presAssocID="{FE69CBA0-89C2-584B-8D09-EA1DECCFC0E0}" presName="child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82430CD-F9E7-1449-B25D-F5ED889AF92D}" type="pres">
      <dgm:prSet presAssocID="{DA08D879-AA87-F34E-AAA1-40431FD520D9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8EF78E6-57DD-B741-B5B9-B028996B66B0}" type="pres">
      <dgm:prSet presAssocID="{52136C1E-5F57-0143-AFA9-BD773B0FA89B}" presName="spacer" presStyleCnt="0"/>
      <dgm:spPr/>
    </dgm:pt>
    <dgm:pt modelId="{566373FD-450B-334D-944A-1EDF793327C6}" type="pres">
      <dgm:prSet presAssocID="{3B73F363-9C0A-DB47-BE26-449AA2AE9D21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592442D-F99C-8544-9343-A92507C68424}" type="pres">
      <dgm:prSet presAssocID="{3B73F363-9C0A-DB47-BE26-449AA2AE9D21}" presName="child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3512081-CA0E-4846-9B22-281889E1EB4C}" type="pres">
      <dgm:prSet presAssocID="{2434AB31-5051-AB49-A00B-77FDD015EAB8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DB5E224-A546-8049-B869-1A9DA902AA4D}" srcId="{9FA538C6-1624-704F-8F4D-CAF2BC5376AF}" destId="{DA08D879-AA87-F34E-AAA1-40431FD520D9}" srcOrd="1" destOrd="0" parTransId="{CC11BDC0-4D3D-9E4C-BAB9-132AC0001889}" sibTransId="{52136C1E-5F57-0143-AFA9-BD773B0FA89B}"/>
    <dgm:cxn modelId="{E0B15766-D7CC-4653-AEA8-96F0AA58BC4A}" type="presOf" srcId="{7424DC63-5433-4F49-A49F-866212226BB3}" destId="{CD810B5B-8EDE-1C44-B82A-323B395D82CE}" srcOrd="0" destOrd="1" presId="urn:microsoft.com/office/officeart/2005/8/layout/vList2"/>
    <dgm:cxn modelId="{C20F564F-A1E0-3A4A-827B-5297D782A3E0}" srcId="{FE69CBA0-89C2-584B-8D09-EA1DECCFC0E0}" destId="{048817C8-3596-0A4E-B640-3F2422CEADFD}" srcOrd="0" destOrd="0" parTransId="{5AFCF788-0B08-3448-A290-6543441D255B}" sibTransId="{DBEB4EDB-3D5C-DB4D-A9AC-9FF0830DA66D}"/>
    <dgm:cxn modelId="{6D3BED5B-941F-5C49-A0D0-BC918AED1CFC}" srcId="{9FA538C6-1624-704F-8F4D-CAF2BC5376AF}" destId="{2434AB31-5051-AB49-A00B-77FDD015EAB8}" srcOrd="3" destOrd="0" parTransId="{BA07D7C1-D327-194A-85BA-6D0692AF5335}" sibTransId="{E91C1AC4-05A3-A046-A92D-8E4304276F1E}"/>
    <dgm:cxn modelId="{6E213910-A244-499D-B85F-8D8C9C3B0BE6}" type="presOf" srcId="{0F34462D-F939-C645-AA00-4C1B1BF3A724}" destId="{CD810B5B-8EDE-1C44-B82A-323B395D82CE}" srcOrd="0" destOrd="2" presId="urn:microsoft.com/office/officeart/2005/8/layout/vList2"/>
    <dgm:cxn modelId="{16C91575-B571-41D7-9F3B-7EC35CDDF10E}" type="presOf" srcId="{9FA538C6-1624-704F-8F4D-CAF2BC5376AF}" destId="{E3E7AFA6-A966-A143-926E-7DB450030DFD}" srcOrd="0" destOrd="0" presId="urn:microsoft.com/office/officeart/2005/8/layout/vList2"/>
    <dgm:cxn modelId="{B3C9D24C-EAB1-4234-9F08-16120643ED5A}" type="presOf" srcId="{CC655971-6205-C943-B076-275756B4A3C4}" destId="{CD810B5B-8EDE-1C44-B82A-323B395D82CE}" srcOrd="0" destOrd="3" presId="urn:microsoft.com/office/officeart/2005/8/layout/vList2"/>
    <dgm:cxn modelId="{8EC8102B-D18B-064F-A74A-319FCE4EA456}" srcId="{3B73F363-9C0A-DB47-BE26-449AA2AE9D21}" destId="{A3E5D1CC-D105-F446-BBDC-A4B8E15F4A98}" srcOrd="1" destOrd="0" parTransId="{F4DDDF67-5669-5B40-91F1-D765D623E434}" sibTransId="{DCCCCBE2-4718-7A4B-88A1-A66DD2F31CDA}"/>
    <dgm:cxn modelId="{C09FE582-4FB2-5D4F-B6DC-D4FA2AC700B7}" srcId="{9FA538C6-1624-704F-8F4D-CAF2BC5376AF}" destId="{3B73F363-9C0A-DB47-BE26-449AA2AE9D21}" srcOrd="2" destOrd="0" parTransId="{977B6F9B-8E9F-DD40-B906-D31D7AE47AA2}" sibTransId="{FB72AA3E-840F-834F-91CE-ED9F632FB236}"/>
    <dgm:cxn modelId="{0C33EB52-3E69-2144-8E02-C7AA11C9BF09}" srcId="{FE69CBA0-89C2-584B-8D09-EA1DECCFC0E0}" destId="{0F34462D-F939-C645-AA00-4C1B1BF3A724}" srcOrd="2" destOrd="0" parTransId="{49985060-487D-6E43-BE16-0CA48D03D838}" sibTransId="{B39E4CF2-8B8C-B041-A88D-3C10FCA17A20}"/>
    <dgm:cxn modelId="{CDF3F970-7C42-4113-8F7E-18CA35F4D923}" type="presOf" srcId="{DA08D879-AA87-F34E-AAA1-40431FD520D9}" destId="{282430CD-F9E7-1449-B25D-F5ED889AF92D}" srcOrd="0" destOrd="0" presId="urn:microsoft.com/office/officeart/2005/8/layout/vList2"/>
    <dgm:cxn modelId="{789D7A7D-3F62-544A-A1CA-EE8D28B1E496}" srcId="{9FA538C6-1624-704F-8F4D-CAF2BC5376AF}" destId="{FE69CBA0-89C2-584B-8D09-EA1DECCFC0E0}" srcOrd="0" destOrd="0" parTransId="{86D286FE-251C-A24F-88C0-749FC5E526B5}" sibTransId="{24922E3D-3E0C-6A44-92DE-F41A710D417B}"/>
    <dgm:cxn modelId="{A8AD5821-E23A-4BD3-8D08-F4801EB3A692}" type="presOf" srcId="{A3E5D1CC-D105-F446-BBDC-A4B8E15F4A98}" destId="{7592442D-F99C-8544-9343-A92507C68424}" srcOrd="0" destOrd="1" presId="urn:microsoft.com/office/officeart/2005/8/layout/vList2"/>
    <dgm:cxn modelId="{09949B1E-55B5-4451-8A45-0409A9CDD86A}" type="presOf" srcId="{048817C8-3596-0A4E-B640-3F2422CEADFD}" destId="{CD810B5B-8EDE-1C44-B82A-323B395D82CE}" srcOrd="0" destOrd="0" presId="urn:microsoft.com/office/officeart/2005/8/layout/vList2"/>
    <dgm:cxn modelId="{25736FAE-F470-334E-8CAE-DABD642D9CF7}" srcId="{FE69CBA0-89C2-584B-8D09-EA1DECCFC0E0}" destId="{7424DC63-5433-4F49-A49F-866212226BB3}" srcOrd="1" destOrd="0" parTransId="{EC934426-0BB7-134A-A110-0F1F2005DF2E}" sibTransId="{624C6F9E-BE02-CE49-8E4A-AAA42B410EFD}"/>
    <dgm:cxn modelId="{9A430209-219E-4958-9995-88D27253B875}" type="presOf" srcId="{2434AB31-5051-AB49-A00B-77FDD015EAB8}" destId="{33512081-CA0E-4846-9B22-281889E1EB4C}" srcOrd="0" destOrd="0" presId="urn:microsoft.com/office/officeart/2005/8/layout/vList2"/>
    <dgm:cxn modelId="{A7410C0E-3EE2-4CCC-9FC6-BC2560ACD8AB}" type="presOf" srcId="{176EAA80-2B32-0E4D-81F4-92D309DDEFA8}" destId="{7592442D-F99C-8544-9343-A92507C68424}" srcOrd="0" destOrd="0" presId="urn:microsoft.com/office/officeart/2005/8/layout/vList2"/>
    <dgm:cxn modelId="{08D30BB1-3E25-4F90-85E5-F91765D288CD}" type="presOf" srcId="{3B73F363-9C0A-DB47-BE26-449AA2AE9D21}" destId="{566373FD-450B-334D-944A-1EDF793327C6}" srcOrd="0" destOrd="0" presId="urn:microsoft.com/office/officeart/2005/8/layout/vList2"/>
    <dgm:cxn modelId="{44B9A526-CB32-BB4F-A9F6-4601363E9D6F}" srcId="{FE69CBA0-89C2-584B-8D09-EA1DECCFC0E0}" destId="{CC655971-6205-C943-B076-275756B4A3C4}" srcOrd="3" destOrd="0" parTransId="{C8A03E93-36B2-EE47-B406-059924CF3046}" sibTransId="{F71C1EFC-196E-E24A-A951-005EE4D015D9}"/>
    <dgm:cxn modelId="{674EFFC9-BDE8-4E8D-B557-3268262438E2}" type="presOf" srcId="{FE69CBA0-89C2-584B-8D09-EA1DECCFC0E0}" destId="{BBB90C50-3BA6-AD4B-B77F-362D988E2DD7}" srcOrd="0" destOrd="0" presId="urn:microsoft.com/office/officeart/2005/8/layout/vList2"/>
    <dgm:cxn modelId="{FECB0A77-8293-B34F-A14D-B338DBCD7C40}" srcId="{3B73F363-9C0A-DB47-BE26-449AA2AE9D21}" destId="{176EAA80-2B32-0E4D-81F4-92D309DDEFA8}" srcOrd="0" destOrd="0" parTransId="{000EC907-EB66-3C46-A206-64DFAB63B746}" sibTransId="{ADE66146-FB1A-C045-82AA-27E20E056A2A}"/>
    <dgm:cxn modelId="{208B2C9B-386D-4A6D-BC8B-90D1A0A76492}" type="presParOf" srcId="{E3E7AFA6-A966-A143-926E-7DB450030DFD}" destId="{BBB90C50-3BA6-AD4B-B77F-362D988E2DD7}" srcOrd="0" destOrd="0" presId="urn:microsoft.com/office/officeart/2005/8/layout/vList2"/>
    <dgm:cxn modelId="{F3F425D3-05D3-4BB6-A4A1-BFA98B4C4FB5}" type="presParOf" srcId="{E3E7AFA6-A966-A143-926E-7DB450030DFD}" destId="{CD810B5B-8EDE-1C44-B82A-323B395D82CE}" srcOrd="1" destOrd="0" presId="urn:microsoft.com/office/officeart/2005/8/layout/vList2"/>
    <dgm:cxn modelId="{C954BDF7-0AEA-4156-9AFA-54B87F6C20D8}" type="presParOf" srcId="{E3E7AFA6-A966-A143-926E-7DB450030DFD}" destId="{282430CD-F9E7-1449-B25D-F5ED889AF92D}" srcOrd="2" destOrd="0" presId="urn:microsoft.com/office/officeart/2005/8/layout/vList2"/>
    <dgm:cxn modelId="{EF51C480-B3E0-4EAB-BD6D-E42C6E11EC04}" type="presParOf" srcId="{E3E7AFA6-A966-A143-926E-7DB450030DFD}" destId="{A8EF78E6-57DD-B741-B5B9-B028996B66B0}" srcOrd="3" destOrd="0" presId="urn:microsoft.com/office/officeart/2005/8/layout/vList2"/>
    <dgm:cxn modelId="{553E3D10-A475-4B7F-85CC-A60BEECBE48A}" type="presParOf" srcId="{E3E7AFA6-A966-A143-926E-7DB450030DFD}" destId="{566373FD-450B-334D-944A-1EDF793327C6}" srcOrd="4" destOrd="0" presId="urn:microsoft.com/office/officeart/2005/8/layout/vList2"/>
    <dgm:cxn modelId="{49C1F23A-5409-40D6-86C4-EF9BDF65A3BA}" type="presParOf" srcId="{E3E7AFA6-A966-A143-926E-7DB450030DFD}" destId="{7592442D-F99C-8544-9343-A92507C68424}" srcOrd="5" destOrd="0" presId="urn:microsoft.com/office/officeart/2005/8/layout/vList2"/>
    <dgm:cxn modelId="{34539ED8-9FB9-49E8-A889-21B89590C970}" type="presParOf" srcId="{E3E7AFA6-A966-A143-926E-7DB450030DFD}" destId="{33512081-CA0E-4846-9B22-281889E1EB4C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0BE573D-A51A-B640-9788-301060B9901D}" type="doc">
      <dgm:prSet loTypeId="urn:microsoft.com/office/officeart/2005/8/layout/vList5" loCatId="list" qsTypeId="urn:microsoft.com/office/officeart/2005/8/quickstyle/simple1#3" qsCatId="simple" csTypeId="urn:microsoft.com/office/officeart/2005/8/colors/accent1_2#3" csCatId="accent1" phldr="1"/>
      <dgm:spPr/>
      <dgm:t>
        <a:bodyPr/>
        <a:lstStyle/>
        <a:p>
          <a:endParaRPr lang="pl-PL"/>
        </a:p>
      </dgm:t>
    </dgm:pt>
    <dgm:pt modelId="{45C24A50-E1B5-9745-BE8B-904468CA7D8C}">
      <dgm:prSet/>
      <dgm:spPr/>
      <dgm:t>
        <a:bodyPr/>
        <a:lstStyle/>
        <a:p>
          <a:r>
            <a:rPr lang="uk-UA" b="0" i="0"/>
            <a:t>1142</a:t>
          </a:r>
          <a:endParaRPr lang="pl-PL"/>
        </a:p>
      </dgm:t>
    </dgm:pt>
    <dgm:pt modelId="{765F8E7D-8C4B-D949-A61B-6A2196529364}" type="parTrans" cxnId="{3030D584-130E-C142-8586-6D3D8C0A1E52}">
      <dgm:prSet/>
      <dgm:spPr/>
      <dgm:t>
        <a:bodyPr/>
        <a:lstStyle/>
        <a:p>
          <a:endParaRPr lang="pl-PL"/>
        </a:p>
      </dgm:t>
    </dgm:pt>
    <dgm:pt modelId="{13D17A51-E0E4-8B4E-864D-EF0ABA561BE9}" type="sibTrans" cxnId="{3030D584-130E-C142-8586-6D3D8C0A1E52}">
      <dgm:prSet/>
      <dgm:spPr/>
      <dgm:t>
        <a:bodyPr/>
        <a:lstStyle/>
        <a:p>
          <a:endParaRPr lang="pl-PL"/>
        </a:p>
      </dgm:t>
    </dgm:pt>
    <dgm:pt modelId="{361D5BC4-A876-8140-A345-FD63E2E98BFB}">
      <dgm:prSet/>
      <dgm:spPr/>
      <dgm:t>
        <a:bodyPr/>
        <a:lstStyle/>
        <a:p>
          <a:r>
            <a:rPr lang="uk-UA" b="0" i="0"/>
            <a:t>Кількість лікарів-іноземців у Польщі</a:t>
          </a:r>
          <a:endParaRPr lang="pl-PL"/>
        </a:p>
      </dgm:t>
    </dgm:pt>
    <dgm:pt modelId="{AF0BBA72-61A2-AC4E-9D0F-622774D9E282}" type="parTrans" cxnId="{D433998C-2024-224F-AC9A-7FC72D05A895}">
      <dgm:prSet/>
      <dgm:spPr/>
      <dgm:t>
        <a:bodyPr/>
        <a:lstStyle/>
        <a:p>
          <a:endParaRPr lang="pl-PL"/>
        </a:p>
      </dgm:t>
    </dgm:pt>
    <dgm:pt modelId="{7028DD5D-6EFE-B146-8B8E-AD6C1AD17B54}" type="sibTrans" cxnId="{D433998C-2024-224F-AC9A-7FC72D05A895}">
      <dgm:prSet/>
      <dgm:spPr/>
      <dgm:t>
        <a:bodyPr/>
        <a:lstStyle/>
        <a:p>
          <a:endParaRPr lang="pl-PL"/>
        </a:p>
      </dgm:t>
    </dgm:pt>
    <dgm:pt modelId="{95C5E2D4-580F-944B-92A5-70F0134FF313}">
      <dgm:prSet/>
      <dgm:spPr/>
      <dgm:t>
        <a:bodyPr/>
        <a:lstStyle/>
        <a:p>
          <a:r>
            <a:rPr lang="uk-UA" b="0" i="0"/>
            <a:t>314 (72)</a:t>
          </a:r>
          <a:endParaRPr lang="pl-PL"/>
        </a:p>
      </dgm:t>
    </dgm:pt>
    <dgm:pt modelId="{ADD9599C-6CDC-7E40-B1FB-9592AA6837DB}" type="parTrans" cxnId="{DE87CE02-D43D-A54D-8F23-8E5A397C910B}">
      <dgm:prSet/>
      <dgm:spPr/>
      <dgm:t>
        <a:bodyPr/>
        <a:lstStyle/>
        <a:p>
          <a:endParaRPr lang="pl-PL"/>
        </a:p>
      </dgm:t>
    </dgm:pt>
    <dgm:pt modelId="{8987C0B3-8E12-514E-B493-81127C8D7CEB}" type="sibTrans" cxnId="{DE87CE02-D43D-A54D-8F23-8E5A397C910B}">
      <dgm:prSet/>
      <dgm:spPr/>
      <dgm:t>
        <a:bodyPr/>
        <a:lstStyle/>
        <a:p>
          <a:endParaRPr lang="pl-PL"/>
        </a:p>
      </dgm:t>
    </dgm:pt>
    <dgm:pt modelId="{F16FBBEE-096D-B54A-BB66-6DB45E54DA7E}">
      <dgm:prSet/>
      <dgm:spPr/>
      <dgm:t>
        <a:bodyPr/>
        <a:lstStyle/>
        <a:p>
          <a:r>
            <a:rPr lang="uk-UA" b="0" i="0" dirty="0"/>
            <a:t>Кількість лікарів – громадян України у Польщі. +72 - стоматологи</a:t>
          </a:r>
          <a:endParaRPr lang="pl-PL" dirty="0"/>
        </a:p>
      </dgm:t>
    </dgm:pt>
    <dgm:pt modelId="{29DF9891-F72E-B34B-B837-9B774E21DBDE}" type="parTrans" cxnId="{BD308B96-4D7A-D145-AC8B-36BBB70A1026}">
      <dgm:prSet/>
      <dgm:spPr/>
      <dgm:t>
        <a:bodyPr/>
        <a:lstStyle/>
        <a:p>
          <a:endParaRPr lang="pl-PL"/>
        </a:p>
      </dgm:t>
    </dgm:pt>
    <dgm:pt modelId="{69DF11FD-AEEF-4C4A-9BF0-DB5B82192DC7}" type="sibTrans" cxnId="{BD308B96-4D7A-D145-AC8B-36BBB70A1026}">
      <dgm:prSet/>
      <dgm:spPr/>
      <dgm:t>
        <a:bodyPr/>
        <a:lstStyle/>
        <a:p>
          <a:endParaRPr lang="pl-PL"/>
        </a:p>
      </dgm:t>
    </dgm:pt>
    <dgm:pt modelId="{D158DD2A-19AB-8846-B77E-2181F3A7F362}">
      <dgm:prSet/>
      <dgm:spPr/>
      <dgm:t>
        <a:bodyPr/>
        <a:lstStyle/>
        <a:p>
          <a:r>
            <a:rPr lang="uk-UA" b="0" i="0"/>
            <a:t>138 (59)</a:t>
          </a:r>
          <a:endParaRPr lang="pl-PL"/>
        </a:p>
      </dgm:t>
    </dgm:pt>
    <dgm:pt modelId="{EA1A328C-4DE7-F84C-848A-F87B515CB404}" type="parTrans" cxnId="{36C5EFE9-66E7-FD4A-B530-C46972C35E7D}">
      <dgm:prSet/>
      <dgm:spPr/>
      <dgm:t>
        <a:bodyPr/>
        <a:lstStyle/>
        <a:p>
          <a:endParaRPr lang="pl-PL"/>
        </a:p>
      </dgm:t>
    </dgm:pt>
    <dgm:pt modelId="{A03A7189-B228-BF4F-93C1-1B57D81A78E9}" type="sibTrans" cxnId="{36C5EFE9-66E7-FD4A-B530-C46972C35E7D}">
      <dgm:prSet/>
      <dgm:spPr/>
      <dgm:t>
        <a:bodyPr/>
        <a:lstStyle/>
        <a:p>
          <a:endParaRPr lang="pl-PL"/>
        </a:p>
      </dgm:t>
    </dgm:pt>
    <dgm:pt modelId="{0BC115A1-57C5-0B44-B294-7A0861377546}">
      <dgm:prSet/>
      <dgm:spPr/>
      <dgm:t>
        <a:bodyPr/>
        <a:lstStyle/>
        <a:p>
          <a:r>
            <a:rPr lang="uk-UA" b="0" i="0" dirty="0"/>
            <a:t>Кількість лікарів – громадян Білорусі у Польщі. +59 - стоматологи</a:t>
          </a:r>
          <a:endParaRPr lang="pl-PL" dirty="0"/>
        </a:p>
      </dgm:t>
    </dgm:pt>
    <dgm:pt modelId="{1D91DAB1-834C-8347-A1E3-6E7FC2E6F5FF}" type="parTrans" cxnId="{45A0B023-3C41-4044-BBE1-7DE7FF027FF6}">
      <dgm:prSet/>
      <dgm:spPr/>
      <dgm:t>
        <a:bodyPr/>
        <a:lstStyle/>
        <a:p>
          <a:endParaRPr lang="pl-PL"/>
        </a:p>
      </dgm:t>
    </dgm:pt>
    <dgm:pt modelId="{60DA408D-9907-B449-9A7F-1EC7129A7681}" type="sibTrans" cxnId="{45A0B023-3C41-4044-BBE1-7DE7FF027FF6}">
      <dgm:prSet/>
      <dgm:spPr/>
      <dgm:t>
        <a:bodyPr/>
        <a:lstStyle/>
        <a:p>
          <a:endParaRPr lang="pl-PL"/>
        </a:p>
      </dgm:t>
    </dgm:pt>
    <dgm:pt modelId="{B824F658-A8C1-C04D-B4D3-3EE988EFA2BF}">
      <dgm:prSet/>
      <dgm:spPr/>
      <dgm:t>
        <a:bodyPr/>
        <a:lstStyle/>
        <a:p>
          <a:r>
            <a:rPr lang="uk-UA" b="0" i="0"/>
            <a:t>84 (35)</a:t>
          </a:r>
          <a:endParaRPr lang="pl-PL"/>
        </a:p>
      </dgm:t>
    </dgm:pt>
    <dgm:pt modelId="{501A6A6D-CFA7-DE45-B876-B40ED77C3073}" type="parTrans" cxnId="{08D6301F-68CA-0D4E-93D9-981AC47FF28E}">
      <dgm:prSet/>
      <dgm:spPr/>
      <dgm:t>
        <a:bodyPr/>
        <a:lstStyle/>
        <a:p>
          <a:endParaRPr lang="pl-PL"/>
        </a:p>
      </dgm:t>
    </dgm:pt>
    <dgm:pt modelId="{7340339B-D293-6B4C-BFF8-785694794D56}" type="sibTrans" cxnId="{08D6301F-68CA-0D4E-93D9-981AC47FF28E}">
      <dgm:prSet/>
      <dgm:spPr/>
      <dgm:t>
        <a:bodyPr/>
        <a:lstStyle/>
        <a:p>
          <a:endParaRPr lang="pl-PL"/>
        </a:p>
      </dgm:t>
    </dgm:pt>
    <dgm:pt modelId="{3318B124-78C0-1C47-9191-59441A78FA96}">
      <dgm:prSet/>
      <dgm:spPr/>
      <dgm:t>
        <a:bodyPr/>
        <a:lstStyle/>
        <a:p>
          <a:r>
            <a:rPr lang="uk-UA" b="0" i="0" dirty="0"/>
            <a:t>Кількість лікарів – громадян Німеччини у Польщі. +35 – стоматологи</a:t>
          </a:r>
          <a:endParaRPr lang="pl-PL" dirty="0"/>
        </a:p>
      </dgm:t>
    </dgm:pt>
    <dgm:pt modelId="{40EE4050-1AB6-024F-93D5-E4C17BD55813}" type="parTrans" cxnId="{9F397918-B0E6-2C41-9768-C00F6EFDBB53}">
      <dgm:prSet/>
      <dgm:spPr/>
      <dgm:t>
        <a:bodyPr/>
        <a:lstStyle/>
        <a:p>
          <a:endParaRPr lang="pl-PL"/>
        </a:p>
      </dgm:t>
    </dgm:pt>
    <dgm:pt modelId="{C2D026F5-D9A1-CE4D-A34D-5EBDA76EA94F}" type="sibTrans" cxnId="{9F397918-B0E6-2C41-9768-C00F6EFDBB53}">
      <dgm:prSet/>
      <dgm:spPr/>
      <dgm:t>
        <a:bodyPr/>
        <a:lstStyle/>
        <a:p>
          <a:endParaRPr lang="pl-PL"/>
        </a:p>
      </dgm:t>
    </dgm:pt>
    <dgm:pt modelId="{365E7F45-4514-7848-BA52-684076362A21}" type="pres">
      <dgm:prSet presAssocID="{20BE573D-A51A-B640-9788-301060B9901D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EE1709A-F307-D24C-B7C9-0E5FF6ADE184}" type="pres">
      <dgm:prSet presAssocID="{45C24A50-E1B5-9745-BE8B-904468CA7D8C}" presName="linNode" presStyleCnt="0"/>
      <dgm:spPr/>
    </dgm:pt>
    <dgm:pt modelId="{872400E2-EA71-1C4B-8DD1-28E92832C09A}" type="pres">
      <dgm:prSet presAssocID="{45C24A50-E1B5-9745-BE8B-904468CA7D8C}" presName="parentText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CAA0B01-4D03-5848-9D5A-462973B96660}" type="pres">
      <dgm:prSet presAssocID="{45C24A50-E1B5-9745-BE8B-904468CA7D8C}" presName="descendantText" presStyleLbl="align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0EE90AD-BA37-174B-BC6C-0307B24C4E08}" type="pres">
      <dgm:prSet presAssocID="{13D17A51-E0E4-8B4E-864D-EF0ABA561BE9}" presName="sp" presStyleCnt="0"/>
      <dgm:spPr/>
    </dgm:pt>
    <dgm:pt modelId="{19837C1B-2881-064F-A708-3D07E17FBED2}" type="pres">
      <dgm:prSet presAssocID="{95C5E2D4-580F-944B-92A5-70F0134FF313}" presName="linNode" presStyleCnt="0"/>
      <dgm:spPr/>
    </dgm:pt>
    <dgm:pt modelId="{F6963ABB-7535-F948-BA33-8350B88CC795}" type="pres">
      <dgm:prSet presAssocID="{95C5E2D4-580F-944B-92A5-70F0134FF313}" presName="parentText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48CD22C-EACC-214D-B8B3-FF19A9F6A386}" type="pres">
      <dgm:prSet presAssocID="{95C5E2D4-580F-944B-92A5-70F0134FF313}" presName="descendantText" presStyleLbl="align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E713883-C9D6-8D40-922A-D895C821190E}" type="pres">
      <dgm:prSet presAssocID="{8987C0B3-8E12-514E-B493-81127C8D7CEB}" presName="sp" presStyleCnt="0"/>
      <dgm:spPr/>
    </dgm:pt>
    <dgm:pt modelId="{8F8AECB8-0687-B746-8A97-8C399EBB16E9}" type="pres">
      <dgm:prSet presAssocID="{D158DD2A-19AB-8846-B77E-2181F3A7F362}" presName="linNode" presStyleCnt="0"/>
      <dgm:spPr/>
    </dgm:pt>
    <dgm:pt modelId="{E281171D-DD66-4A45-A5D1-21EAA736533A}" type="pres">
      <dgm:prSet presAssocID="{D158DD2A-19AB-8846-B77E-2181F3A7F362}" presName="parentText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D0B7286-AF8B-7C46-8CC9-858C8227D753}" type="pres">
      <dgm:prSet presAssocID="{D158DD2A-19AB-8846-B77E-2181F3A7F362}" presName="descendantText" presStyleLbl="align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4C3CFF7-35D9-2648-A838-06CF4D4F88A1}" type="pres">
      <dgm:prSet presAssocID="{A03A7189-B228-BF4F-93C1-1B57D81A78E9}" presName="sp" presStyleCnt="0"/>
      <dgm:spPr/>
    </dgm:pt>
    <dgm:pt modelId="{25D1DCBA-8FF8-FE4E-B163-FF442C34457D}" type="pres">
      <dgm:prSet presAssocID="{B824F658-A8C1-C04D-B4D3-3EE988EFA2BF}" presName="linNode" presStyleCnt="0"/>
      <dgm:spPr/>
    </dgm:pt>
    <dgm:pt modelId="{23A53953-3343-2043-A834-862DF9666ADA}" type="pres">
      <dgm:prSet presAssocID="{B824F658-A8C1-C04D-B4D3-3EE988EFA2BF}" presName="parentText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886B709-F21F-E04A-87A1-90B0F2923CF5}" type="pres">
      <dgm:prSet presAssocID="{B824F658-A8C1-C04D-B4D3-3EE988EFA2BF}" presName="descendantText" presStyleLbl="align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D49235A-7181-40D6-96D4-C5A5177D209F}" type="presOf" srcId="{95C5E2D4-580F-944B-92A5-70F0134FF313}" destId="{F6963ABB-7535-F948-BA33-8350B88CC795}" srcOrd="0" destOrd="0" presId="urn:microsoft.com/office/officeart/2005/8/layout/vList5"/>
    <dgm:cxn modelId="{05EC776E-F396-4630-A0B2-7AD222BEE60F}" type="presOf" srcId="{20BE573D-A51A-B640-9788-301060B9901D}" destId="{365E7F45-4514-7848-BA52-684076362A21}" srcOrd="0" destOrd="0" presId="urn:microsoft.com/office/officeart/2005/8/layout/vList5"/>
    <dgm:cxn modelId="{EF3479E8-1090-4E94-BF01-057B6B9F2342}" type="presOf" srcId="{D158DD2A-19AB-8846-B77E-2181F3A7F362}" destId="{E281171D-DD66-4A45-A5D1-21EAA736533A}" srcOrd="0" destOrd="0" presId="urn:microsoft.com/office/officeart/2005/8/layout/vList5"/>
    <dgm:cxn modelId="{4DD66694-FC25-49CB-924D-55A38875E692}" type="presOf" srcId="{3318B124-78C0-1C47-9191-59441A78FA96}" destId="{D886B709-F21F-E04A-87A1-90B0F2923CF5}" srcOrd="0" destOrd="0" presId="urn:microsoft.com/office/officeart/2005/8/layout/vList5"/>
    <dgm:cxn modelId="{BD308B96-4D7A-D145-AC8B-36BBB70A1026}" srcId="{95C5E2D4-580F-944B-92A5-70F0134FF313}" destId="{F16FBBEE-096D-B54A-BB66-6DB45E54DA7E}" srcOrd="0" destOrd="0" parTransId="{29DF9891-F72E-B34B-B837-9B774E21DBDE}" sibTransId="{69DF11FD-AEEF-4C4A-9BF0-DB5B82192DC7}"/>
    <dgm:cxn modelId="{66AC4F57-EB87-49BF-A412-77EEFEB720D0}" type="presOf" srcId="{B824F658-A8C1-C04D-B4D3-3EE988EFA2BF}" destId="{23A53953-3343-2043-A834-862DF9666ADA}" srcOrd="0" destOrd="0" presId="urn:microsoft.com/office/officeart/2005/8/layout/vList5"/>
    <dgm:cxn modelId="{D433998C-2024-224F-AC9A-7FC72D05A895}" srcId="{45C24A50-E1B5-9745-BE8B-904468CA7D8C}" destId="{361D5BC4-A876-8140-A345-FD63E2E98BFB}" srcOrd="0" destOrd="0" parTransId="{AF0BBA72-61A2-AC4E-9D0F-622774D9E282}" sibTransId="{7028DD5D-6EFE-B146-8B8E-AD6C1AD17B54}"/>
    <dgm:cxn modelId="{4647A066-DEE6-4EEF-8ECC-FF0F5C793ECC}" type="presOf" srcId="{45C24A50-E1B5-9745-BE8B-904468CA7D8C}" destId="{872400E2-EA71-1C4B-8DD1-28E92832C09A}" srcOrd="0" destOrd="0" presId="urn:microsoft.com/office/officeart/2005/8/layout/vList5"/>
    <dgm:cxn modelId="{36C5EFE9-66E7-FD4A-B530-C46972C35E7D}" srcId="{20BE573D-A51A-B640-9788-301060B9901D}" destId="{D158DD2A-19AB-8846-B77E-2181F3A7F362}" srcOrd="2" destOrd="0" parTransId="{EA1A328C-4DE7-F84C-848A-F87B515CB404}" sibTransId="{A03A7189-B228-BF4F-93C1-1B57D81A78E9}"/>
    <dgm:cxn modelId="{9F397918-B0E6-2C41-9768-C00F6EFDBB53}" srcId="{B824F658-A8C1-C04D-B4D3-3EE988EFA2BF}" destId="{3318B124-78C0-1C47-9191-59441A78FA96}" srcOrd="0" destOrd="0" parTransId="{40EE4050-1AB6-024F-93D5-E4C17BD55813}" sibTransId="{C2D026F5-D9A1-CE4D-A34D-5EBDA76EA94F}"/>
    <dgm:cxn modelId="{45A0B023-3C41-4044-BBE1-7DE7FF027FF6}" srcId="{D158DD2A-19AB-8846-B77E-2181F3A7F362}" destId="{0BC115A1-57C5-0B44-B294-7A0861377546}" srcOrd="0" destOrd="0" parTransId="{1D91DAB1-834C-8347-A1E3-6E7FC2E6F5FF}" sibTransId="{60DA408D-9907-B449-9A7F-1EC7129A7681}"/>
    <dgm:cxn modelId="{3030D584-130E-C142-8586-6D3D8C0A1E52}" srcId="{20BE573D-A51A-B640-9788-301060B9901D}" destId="{45C24A50-E1B5-9745-BE8B-904468CA7D8C}" srcOrd="0" destOrd="0" parTransId="{765F8E7D-8C4B-D949-A61B-6A2196529364}" sibTransId="{13D17A51-E0E4-8B4E-864D-EF0ABA561BE9}"/>
    <dgm:cxn modelId="{DE87CE02-D43D-A54D-8F23-8E5A397C910B}" srcId="{20BE573D-A51A-B640-9788-301060B9901D}" destId="{95C5E2D4-580F-944B-92A5-70F0134FF313}" srcOrd="1" destOrd="0" parTransId="{ADD9599C-6CDC-7E40-B1FB-9592AA6837DB}" sibTransId="{8987C0B3-8E12-514E-B493-81127C8D7CEB}"/>
    <dgm:cxn modelId="{4BB72842-4CC6-48E5-872B-B49E1323ACE5}" type="presOf" srcId="{F16FBBEE-096D-B54A-BB66-6DB45E54DA7E}" destId="{B48CD22C-EACC-214D-B8B3-FF19A9F6A386}" srcOrd="0" destOrd="0" presId="urn:microsoft.com/office/officeart/2005/8/layout/vList5"/>
    <dgm:cxn modelId="{955DFB9A-FA95-47C9-90DE-0CA50F3FA0B4}" type="presOf" srcId="{0BC115A1-57C5-0B44-B294-7A0861377546}" destId="{ED0B7286-AF8B-7C46-8CC9-858C8227D753}" srcOrd="0" destOrd="0" presId="urn:microsoft.com/office/officeart/2005/8/layout/vList5"/>
    <dgm:cxn modelId="{08D6301F-68CA-0D4E-93D9-981AC47FF28E}" srcId="{20BE573D-A51A-B640-9788-301060B9901D}" destId="{B824F658-A8C1-C04D-B4D3-3EE988EFA2BF}" srcOrd="3" destOrd="0" parTransId="{501A6A6D-CFA7-DE45-B876-B40ED77C3073}" sibTransId="{7340339B-D293-6B4C-BFF8-785694794D56}"/>
    <dgm:cxn modelId="{4C2A746F-B161-4A3D-BB24-1F8B2E482BB4}" type="presOf" srcId="{361D5BC4-A876-8140-A345-FD63E2E98BFB}" destId="{FCAA0B01-4D03-5848-9D5A-462973B96660}" srcOrd="0" destOrd="0" presId="urn:microsoft.com/office/officeart/2005/8/layout/vList5"/>
    <dgm:cxn modelId="{AED7CF71-B2E6-44B4-BDB9-BCE647FAD14A}" type="presParOf" srcId="{365E7F45-4514-7848-BA52-684076362A21}" destId="{FEE1709A-F307-D24C-B7C9-0E5FF6ADE184}" srcOrd="0" destOrd="0" presId="urn:microsoft.com/office/officeart/2005/8/layout/vList5"/>
    <dgm:cxn modelId="{5F4878B9-3767-4179-B5F1-0A82F225979B}" type="presParOf" srcId="{FEE1709A-F307-D24C-B7C9-0E5FF6ADE184}" destId="{872400E2-EA71-1C4B-8DD1-28E92832C09A}" srcOrd="0" destOrd="0" presId="urn:microsoft.com/office/officeart/2005/8/layout/vList5"/>
    <dgm:cxn modelId="{454B9DB9-4B45-40FD-9F0D-B8172AF8959B}" type="presParOf" srcId="{FEE1709A-F307-D24C-B7C9-0E5FF6ADE184}" destId="{FCAA0B01-4D03-5848-9D5A-462973B96660}" srcOrd="1" destOrd="0" presId="urn:microsoft.com/office/officeart/2005/8/layout/vList5"/>
    <dgm:cxn modelId="{5C611B03-4CE2-4E96-BE8F-94D0E2CB17CA}" type="presParOf" srcId="{365E7F45-4514-7848-BA52-684076362A21}" destId="{90EE90AD-BA37-174B-BC6C-0307B24C4E08}" srcOrd="1" destOrd="0" presId="urn:microsoft.com/office/officeart/2005/8/layout/vList5"/>
    <dgm:cxn modelId="{DCE2D959-49B3-4A24-8B05-D85C2CCD0216}" type="presParOf" srcId="{365E7F45-4514-7848-BA52-684076362A21}" destId="{19837C1B-2881-064F-A708-3D07E17FBED2}" srcOrd="2" destOrd="0" presId="urn:microsoft.com/office/officeart/2005/8/layout/vList5"/>
    <dgm:cxn modelId="{4A0B9325-D25D-4F14-9896-04B54185E9EB}" type="presParOf" srcId="{19837C1B-2881-064F-A708-3D07E17FBED2}" destId="{F6963ABB-7535-F948-BA33-8350B88CC795}" srcOrd="0" destOrd="0" presId="urn:microsoft.com/office/officeart/2005/8/layout/vList5"/>
    <dgm:cxn modelId="{2105FE76-A116-4C57-965E-44F425D4582E}" type="presParOf" srcId="{19837C1B-2881-064F-A708-3D07E17FBED2}" destId="{B48CD22C-EACC-214D-B8B3-FF19A9F6A386}" srcOrd="1" destOrd="0" presId="urn:microsoft.com/office/officeart/2005/8/layout/vList5"/>
    <dgm:cxn modelId="{7DB7A86E-CC74-473B-82C9-66DA4F9FD8F5}" type="presParOf" srcId="{365E7F45-4514-7848-BA52-684076362A21}" destId="{5E713883-C9D6-8D40-922A-D895C821190E}" srcOrd="3" destOrd="0" presId="urn:microsoft.com/office/officeart/2005/8/layout/vList5"/>
    <dgm:cxn modelId="{82893C95-99C2-4B07-AE05-801CFB0392AB}" type="presParOf" srcId="{365E7F45-4514-7848-BA52-684076362A21}" destId="{8F8AECB8-0687-B746-8A97-8C399EBB16E9}" srcOrd="4" destOrd="0" presId="urn:microsoft.com/office/officeart/2005/8/layout/vList5"/>
    <dgm:cxn modelId="{4FC9C4C3-A922-4D21-92D0-2B4A707E65DA}" type="presParOf" srcId="{8F8AECB8-0687-B746-8A97-8C399EBB16E9}" destId="{E281171D-DD66-4A45-A5D1-21EAA736533A}" srcOrd="0" destOrd="0" presId="urn:microsoft.com/office/officeart/2005/8/layout/vList5"/>
    <dgm:cxn modelId="{FCF6ECE9-2A43-4212-8578-2228E89ABEA4}" type="presParOf" srcId="{8F8AECB8-0687-B746-8A97-8C399EBB16E9}" destId="{ED0B7286-AF8B-7C46-8CC9-858C8227D753}" srcOrd="1" destOrd="0" presId="urn:microsoft.com/office/officeart/2005/8/layout/vList5"/>
    <dgm:cxn modelId="{6B09FA1A-F0DF-47E1-92DA-888A3459538C}" type="presParOf" srcId="{365E7F45-4514-7848-BA52-684076362A21}" destId="{54C3CFF7-35D9-2648-A838-06CF4D4F88A1}" srcOrd="5" destOrd="0" presId="urn:microsoft.com/office/officeart/2005/8/layout/vList5"/>
    <dgm:cxn modelId="{EAD29CA6-9428-4761-9594-C4F0DD4F5A49}" type="presParOf" srcId="{365E7F45-4514-7848-BA52-684076362A21}" destId="{25D1DCBA-8FF8-FE4E-B163-FF442C34457D}" srcOrd="6" destOrd="0" presId="urn:microsoft.com/office/officeart/2005/8/layout/vList5"/>
    <dgm:cxn modelId="{986868C1-0651-47F2-94B3-E1D78021C3B3}" type="presParOf" srcId="{25D1DCBA-8FF8-FE4E-B163-FF442C34457D}" destId="{23A53953-3343-2043-A834-862DF9666ADA}" srcOrd="0" destOrd="0" presId="urn:microsoft.com/office/officeart/2005/8/layout/vList5"/>
    <dgm:cxn modelId="{C395A25F-171D-4695-88D2-B9A2CB69063E}" type="presParOf" srcId="{25D1DCBA-8FF8-FE4E-B163-FF442C34457D}" destId="{D886B709-F21F-E04A-87A1-90B0F2923CF5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#2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#3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BF45E1-120E-43F2-93A5-2257B2262660}" type="datetimeFigureOut">
              <a:rPr lang="ru-RU"/>
              <a:pPr>
                <a:defRPr/>
              </a:pPr>
              <a:t>27.01.2020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282578-9F97-4297-9A96-CA8DAB4292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ACDED1-A62F-4168-BDD9-DDC3C707B125}" type="datetimeFigureOut">
              <a:rPr lang="ru-RU"/>
              <a:pPr>
                <a:defRPr/>
              </a:pPr>
              <a:t>27.01.2020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67C6AF-CA4B-4EB3-A75D-830919E6B1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D78607-7D9B-4FA5-A5EE-842711A91653}" type="datetimeFigureOut">
              <a:rPr lang="ru-RU"/>
              <a:pPr>
                <a:defRPr/>
              </a:pPr>
              <a:t>27.01.2020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E079A1-9642-4262-8068-99A4BBAC1F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D8F87C-A048-4772-BE6A-43038BF2F9E8}" type="datetimeFigureOut">
              <a:rPr lang="ru-RU"/>
              <a:pPr>
                <a:defRPr/>
              </a:pPr>
              <a:t>27.01.2020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714ED8-1BEF-45CC-850A-5F436AEC88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25FEF5-AE8F-445F-B5D6-2E253E3C7E35}" type="datetimeFigureOut">
              <a:rPr lang="ru-RU"/>
              <a:pPr>
                <a:defRPr/>
              </a:pPr>
              <a:t>27.01.2020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1A75CB-6FD6-41D2-88D3-A53D9C6B1B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F85316-BD17-427B-B6B9-012EBBAFFB62}" type="datetimeFigureOut">
              <a:rPr lang="ru-RU"/>
              <a:pPr>
                <a:defRPr/>
              </a:pPr>
              <a:t>27.01.2020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5F1BBB-657E-43A3-B2CC-3009126ED1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DF904F-7A8B-4909-82F4-FD0D1AEA5D7C}" type="datetimeFigureOut">
              <a:rPr lang="ru-RU"/>
              <a:pPr>
                <a:defRPr/>
              </a:pPr>
              <a:t>27.01.2020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DA2042-5823-442D-B7FC-BC6153453A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20E24A-E6F0-4E25-A18A-4305EC393A0C}" type="datetimeFigureOut">
              <a:rPr lang="ru-RU"/>
              <a:pPr>
                <a:defRPr/>
              </a:pPr>
              <a:t>27.01.2020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77D3C6-7D8A-4D80-9016-CE09F2F912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F7907C-17DA-4320-9BCF-536E9632C183}" type="datetimeFigureOut">
              <a:rPr lang="ru-RU"/>
              <a:pPr>
                <a:defRPr/>
              </a:pPr>
              <a:t>27.01.2020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21BB7F-0530-4B3A-B139-21D142964F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EA9F87-C982-4E5F-A74A-6575FA49BA3F}" type="datetimeFigureOut">
              <a:rPr lang="ru-RU"/>
              <a:pPr>
                <a:defRPr/>
              </a:pPr>
              <a:t>27.01.2020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D62DFA-C734-4DA3-932E-AD48B1D0F4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F8220F-F413-4BE2-9136-886345C4F76A}" type="datetimeFigureOut">
              <a:rPr lang="ru-RU"/>
              <a:pPr>
                <a:defRPr/>
              </a:pPr>
              <a:t>27.01.2020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8B2421-14BB-4BE1-B258-C5E5928BD09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28650" y="365125"/>
            <a:ext cx="78867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28650" y="1825625"/>
            <a:ext cx="7886700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D192429-9D52-43AC-B2DF-738B87525C2A}" type="datetimeFigureOut">
              <a:rPr lang="ru-RU"/>
              <a:pPr>
                <a:defRPr/>
              </a:pPr>
              <a:t>27.01.2020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E0FCF16-4815-4BF9-994C-FBB2FF9350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0" r:id="rId2"/>
    <p:sldLayoutId id="2147483669" r:id="rId3"/>
    <p:sldLayoutId id="2147483668" r:id="rId4"/>
    <p:sldLayoutId id="2147483667" r:id="rId5"/>
    <p:sldLayoutId id="2147483666" r:id="rId6"/>
    <p:sldLayoutId id="2147483665" r:id="rId7"/>
    <p:sldLayoutId id="2147483664" r:id="rId8"/>
    <p:sldLayoutId id="2147483663" r:id="rId9"/>
    <p:sldLayoutId id="2147483662" r:id="rId10"/>
    <p:sldLayoutId id="2147483661" r:id="rId11"/>
  </p:sldLayoutIdLst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msz.gov.pl/pl/p/brzesc_by_k_pl/wspolpraca_dwustronna1/edukacja/stypendia/" TargetMode="External"/><Relationship Id="rId2" Type="http://schemas.openxmlformats.org/officeDocument/2006/relationships/hyperlink" Target="https://nawa.gov.pl/programy-nawa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nauka.gov.pl/stypendia-ministra/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847128"/>
            <a:ext cx="9144000" cy="1325563"/>
          </a:xfrm>
        </p:spPr>
        <p:txBody>
          <a:bodyPr/>
          <a:lstStyle/>
          <a:p>
            <a:pPr algn="ctr"/>
            <a:r>
              <a:rPr lang="uk-UA" sz="4200" b="1" dirty="0" smtClean="0">
                <a:solidFill>
                  <a:srgbClr val="C00000"/>
                </a:solidFill>
                <a:latin typeface="+mn-lt"/>
              </a:rPr>
              <a:t>«Академічна доброчесність</a:t>
            </a:r>
            <a:r>
              <a:rPr lang="en-US" sz="4200" b="1" dirty="0" smtClean="0">
                <a:solidFill>
                  <a:srgbClr val="C00000"/>
                </a:solidFill>
                <a:latin typeface="+mn-lt"/>
              </a:rPr>
              <a:t> </a:t>
            </a:r>
            <a:r>
              <a:rPr lang="uk-UA" sz="4200" b="1" dirty="0" smtClean="0">
                <a:solidFill>
                  <a:srgbClr val="C00000"/>
                </a:solidFill>
                <a:latin typeface="+mn-lt"/>
              </a:rPr>
              <a:t>та правові </a:t>
            </a:r>
            <a:r>
              <a:rPr lang="uk-UA" sz="4200" b="1" dirty="0">
                <a:solidFill>
                  <a:srgbClr val="C00000"/>
                </a:solidFill>
                <a:latin typeface="+mn-lt"/>
              </a:rPr>
              <a:t>аспекти навчання </a:t>
            </a:r>
            <a:r>
              <a:rPr lang="uk-UA" sz="4200" b="1" dirty="0" smtClean="0">
                <a:solidFill>
                  <a:srgbClr val="C00000"/>
                </a:solidFill>
                <a:latin typeface="+mn-lt"/>
              </a:rPr>
              <a:t>у Польщі</a:t>
            </a:r>
            <a:r>
              <a:rPr lang="uk-UA" sz="4200" b="1" dirty="0" smtClean="0">
                <a:solidFill>
                  <a:srgbClr val="C00000"/>
                </a:solidFill>
                <a:latin typeface="+mn-lt"/>
              </a:rPr>
              <a:t>»,</a:t>
            </a:r>
            <a:br>
              <a:rPr lang="uk-UA" sz="4200" b="1" dirty="0" smtClean="0">
                <a:solidFill>
                  <a:srgbClr val="C00000"/>
                </a:solidFill>
                <a:latin typeface="+mn-lt"/>
              </a:rPr>
            </a:br>
            <a:r>
              <a:rPr lang="uk-UA" sz="28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присвячений Міжнародному дню студента</a:t>
            </a:r>
            <a:endParaRPr lang="uk-UA" sz="4200" b="1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764028" y="1361416"/>
            <a:ext cx="340041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2800" b="1" i="1" dirty="0" smtClean="0">
                <a:solidFill>
                  <a:schemeClr val="accent5">
                    <a:lumMod val="50000"/>
                  </a:schemeClr>
                </a:solidFill>
              </a:rPr>
              <a:t>Науковий семінар</a:t>
            </a:r>
            <a:endParaRPr lang="ru-RU" sz="2800" b="1" i="1" dirty="0">
              <a:latin typeface="Arial Black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523796" y="5182719"/>
            <a:ext cx="540717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400" b="1" dirty="0" smtClean="0"/>
              <a:t>Підготували: </a:t>
            </a:r>
          </a:p>
          <a:p>
            <a:r>
              <a:rPr lang="uk-UA" sz="2400" b="1" dirty="0" err="1"/>
              <a:t>к</a:t>
            </a:r>
            <a:r>
              <a:rPr lang="uk-UA" sz="2400" b="1" dirty="0" err="1" smtClean="0"/>
              <a:t>.фарм.н</a:t>
            </a:r>
            <a:r>
              <a:rPr lang="uk-UA" sz="2400" b="1" dirty="0" smtClean="0"/>
              <a:t>., </a:t>
            </a:r>
            <a:r>
              <a:rPr lang="uk-UA" sz="2400" b="1" dirty="0" err="1" smtClean="0"/>
              <a:t>ст.викл</a:t>
            </a:r>
            <a:r>
              <a:rPr lang="uk-UA" sz="2400" b="1" dirty="0" smtClean="0"/>
              <a:t>. Завада  О.О.,</a:t>
            </a:r>
          </a:p>
          <a:p>
            <a:r>
              <a:rPr lang="uk-UA" sz="2400" b="1" dirty="0" err="1"/>
              <a:t>к</a:t>
            </a:r>
            <a:r>
              <a:rPr lang="uk-UA" sz="2400" b="1" dirty="0" err="1" smtClean="0"/>
              <a:t>.хім.н</a:t>
            </a:r>
            <a:r>
              <a:rPr lang="uk-UA" sz="2400" b="1" dirty="0" smtClean="0"/>
              <a:t>., ас. </a:t>
            </a:r>
            <a:r>
              <a:rPr lang="uk-UA" sz="2400" b="1" dirty="0" err="1" smtClean="0"/>
              <a:t>Каліненко</a:t>
            </a:r>
            <a:r>
              <a:rPr lang="uk-UA" sz="2400" b="1" dirty="0" smtClean="0"/>
              <a:t> О.С</a:t>
            </a:r>
            <a:r>
              <a:rPr lang="uk-UA" sz="2400" dirty="0" smtClean="0"/>
              <a:t>.</a:t>
            </a:r>
            <a:endParaRPr lang="ru-RU" sz="2400" dirty="0"/>
          </a:p>
        </p:txBody>
      </p:sp>
      <p:pic>
        <p:nvPicPr>
          <p:cNvPr id="8" name="Рисунок 7" descr="F:\Фото\Стажировка 2019\IMG_20190919_205859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2492" y="3392790"/>
            <a:ext cx="2741900" cy="30726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156" y="0"/>
            <a:ext cx="1557337" cy="1557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3" descr="_2_en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6700" y="0"/>
            <a:ext cx="1044273" cy="1369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664493" y="242888"/>
            <a:ext cx="610790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b="1" dirty="0" smtClean="0"/>
              <a:t>ХАРКІВСЬКИЙ НАЦІОНАЛЬНИЙ МЕДИЧНИЙ УНІВЕРСИТЕТ</a:t>
            </a:r>
          </a:p>
          <a:p>
            <a:pPr algn="ctr"/>
            <a:r>
              <a:rPr lang="uk-UA" b="1" dirty="0" smtClean="0"/>
              <a:t>Кафедра медичної та біоорганічної хімія</a:t>
            </a:r>
            <a:endParaRPr lang="ru-RU" b="1" dirty="0"/>
          </a:p>
        </p:txBody>
      </p:sp>
      <p:sp>
        <p:nvSpPr>
          <p:cNvPr id="4" name="TextBox 3"/>
          <p:cNvSpPr txBox="1"/>
          <p:nvPr/>
        </p:nvSpPr>
        <p:spPr>
          <a:xfrm>
            <a:off x="3523796" y="3663831"/>
            <a:ext cx="42862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/>
              <a:t>15 січня 2020 р.</a:t>
            </a:r>
            <a:endParaRPr lang="ru-RU" sz="2400" b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993228"/>
            <a:ext cx="9144000" cy="4411224"/>
          </a:xfrm>
        </p:spPr>
        <p:txBody>
          <a:bodyPr/>
          <a:lstStyle/>
          <a:p>
            <a:pPr algn="ctr"/>
            <a:r>
              <a:rPr lang="ru-RU" b="1" u="sng" dirty="0" smtClean="0"/>
              <a:t>20.09.19 </a:t>
            </a:r>
          </a:p>
          <a:p>
            <a:pPr algn="just"/>
            <a:r>
              <a:rPr lang="uk-UA" sz="2400" dirty="0" smtClean="0"/>
              <a:t>9.00 - тестування рівня знань з польської мови на базі Вищого </a:t>
            </a:r>
            <a:r>
              <a:rPr lang="uk-UA" sz="2400" dirty="0" err="1" smtClean="0"/>
              <a:t>Семінаріуму</a:t>
            </a:r>
            <a:r>
              <a:rPr lang="uk-UA" sz="2400" dirty="0" smtClean="0"/>
              <a:t> Духовного UKSW (за бажанням). </a:t>
            </a:r>
          </a:p>
          <a:p>
            <a:pPr algn="just"/>
            <a:r>
              <a:rPr lang="uk-UA" sz="2400" dirty="0" smtClean="0"/>
              <a:t>10.30 – брифінг на тему легалізації перебування в Польщі та огляд основних правових та організаційних моментів навчання – легалізація документів, апостиль, </a:t>
            </a:r>
            <a:r>
              <a:rPr lang="uk-UA" sz="2400" dirty="0" err="1" smtClean="0"/>
              <a:t>нострифікація</a:t>
            </a:r>
            <a:r>
              <a:rPr lang="uk-UA" sz="2400" dirty="0" smtClean="0"/>
              <a:t>, переклади, вступна кампанія (Фундація ADD)</a:t>
            </a:r>
            <a:endParaRPr lang="uk-UA" sz="2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83779" y="0"/>
            <a:ext cx="8513379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i="1" dirty="0" smtClean="0">
                <a:solidFill>
                  <a:srgbClr val="C00000"/>
                </a:solidFill>
              </a:rPr>
              <a:t>ПРОГРАМА НАУКОВОГО СТАЖУВАННЯ </a:t>
            </a:r>
            <a:br>
              <a:rPr lang="ru-RU" sz="2000" b="1" i="1" dirty="0" smtClean="0">
                <a:solidFill>
                  <a:srgbClr val="C00000"/>
                </a:solidFill>
              </a:rPr>
            </a:br>
            <a:r>
              <a:rPr lang="ru-RU" sz="2000" b="1" i="1" dirty="0" smtClean="0">
                <a:solidFill>
                  <a:srgbClr val="C00000"/>
                </a:solidFill>
              </a:rPr>
              <a:t>«АКАДЕМІЧНА ДОБРОЧЕСНІСТЬ: ВИКЛИКИ СУЧАСНОСТІ», ВАРШАВА, 18 – 21 </a:t>
            </a:r>
            <a:r>
              <a:rPr lang="ru-RU" sz="2000" b="1" i="1" dirty="0" err="1" smtClean="0">
                <a:solidFill>
                  <a:srgbClr val="C00000"/>
                </a:solidFill>
              </a:rPr>
              <a:t>вересня</a:t>
            </a:r>
            <a:r>
              <a:rPr lang="ru-RU" sz="2000" b="1" i="1" dirty="0" smtClean="0">
                <a:solidFill>
                  <a:srgbClr val="C00000"/>
                </a:solidFill>
              </a:rPr>
              <a:t> 2019 року</a:t>
            </a:r>
            <a:endParaRPr lang="ru-RU" sz="2000" dirty="0"/>
          </a:p>
        </p:txBody>
      </p:sp>
      <p:pic>
        <p:nvPicPr>
          <p:cNvPr id="5" name="Рисунок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0400" y="3767958"/>
            <a:ext cx="3720663" cy="28850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Прямоугольник 3"/>
          <p:cNvSpPr>
            <a:spLocks noChangeArrowheads="1"/>
          </p:cNvSpPr>
          <p:nvPr/>
        </p:nvSpPr>
        <p:spPr bwMode="auto">
          <a:xfrm>
            <a:off x="381000" y="996950"/>
            <a:ext cx="8369300" cy="2586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uk-UA" sz="5400" dirty="0">
                <a:solidFill>
                  <a:srgbClr val="C00000"/>
                </a:solidFill>
                <a:latin typeface="Calibri" pitchFamily="34" charset="0"/>
              </a:rPr>
              <a:t>Правові аспекти навчання та наукової діяльності у Польщі</a:t>
            </a:r>
            <a:endParaRPr lang="ru-RU" sz="5400" dirty="0">
              <a:solidFill>
                <a:srgbClr val="C0000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Прямоугольник 3"/>
          <p:cNvSpPr>
            <a:spLocks noChangeArrowheads="1"/>
          </p:cNvSpPr>
          <p:nvPr/>
        </p:nvSpPr>
        <p:spPr bwMode="auto">
          <a:xfrm>
            <a:off x="3125788" y="41275"/>
            <a:ext cx="241617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uk-UA" sz="3600" dirty="0">
                <a:solidFill>
                  <a:srgbClr val="C00000"/>
                </a:solidFill>
                <a:latin typeface="Calibri" pitchFamily="34" charset="0"/>
              </a:rPr>
              <a:t>Типи освіти</a:t>
            </a:r>
            <a:endParaRPr lang="ru-RU" sz="3600" dirty="0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5" name="Prostokąt 4">
            <a:extLst>
              <a:ext uri="{FF2B5EF4-FFF2-40B4-BE49-F238E27FC236}"/>
            </a:extLst>
          </p:cNvPr>
          <p:cNvSpPr/>
          <p:nvPr/>
        </p:nvSpPr>
        <p:spPr>
          <a:xfrm rot="5400000">
            <a:off x="1691605" y="60742"/>
            <a:ext cx="413052" cy="2382252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000" dirty="0"/>
              <a:t>Бакалавр 3 </a:t>
            </a:r>
            <a:endParaRPr lang="pl-PL" sz="2000" dirty="0"/>
          </a:p>
        </p:txBody>
      </p:sp>
      <p:sp>
        <p:nvSpPr>
          <p:cNvPr id="7" name="Prostokąt 5">
            <a:extLst>
              <a:ext uri="{FF2B5EF4-FFF2-40B4-BE49-F238E27FC236}"/>
            </a:extLst>
          </p:cNvPr>
          <p:cNvSpPr/>
          <p:nvPr/>
        </p:nvSpPr>
        <p:spPr>
          <a:xfrm rot="5400000">
            <a:off x="1518221" y="1114347"/>
            <a:ext cx="413052" cy="1467851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000" dirty="0"/>
              <a:t>Магістр 2</a:t>
            </a:r>
            <a:endParaRPr lang="pl-PL" sz="2000" dirty="0"/>
          </a:p>
        </p:txBody>
      </p:sp>
      <p:sp>
        <p:nvSpPr>
          <p:cNvPr id="9" name="Prostokąt 15">
            <a:extLst>
              <a:ext uri="{FF2B5EF4-FFF2-40B4-BE49-F238E27FC236}"/>
            </a:extLst>
          </p:cNvPr>
          <p:cNvSpPr/>
          <p:nvPr/>
        </p:nvSpPr>
        <p:spPr>
          <a:xfrm rot="5400000">
            <a:off x="1662419" y="695770"/>
            <a:ext cx="384772" cy="345306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dirty="0"/>
              <a:t>Інженер 3,5-4</a:t>
            </a:r>
            <a:endParaRPr lang="pl-PL" dirty="0"/>
          </a:p>
        </p:txBody>
      </p:sp>
      <p:sp>
        <p:nvSpPr>
          <p:cNvPr id="11" name="Prostokąt 7">
            <a:extLst>
              <a:ext uri="{FF2B5EF4-FFF2-40B4-BE49-F238E27FC236}"/>
            </a:extLst>
          </p:cNvPr>
          <p:cNvSpPr/>
          <p:nvPr/>
        </p:nvSpPr>
        <p:spPr>
          <a:xfrm rot="5400000">
            <a:off x="2051383" y="1415060"/>
            <a:ext cx="360948" cy="44637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000" dirty="0">
                <a:solidFill>
                  <a:schemeClr val="accent4">
                    <a:lumMod val="50000"/>
                  </a:schemeClr>
                </a:solidFill>
              </a:rPr>
              <a:t>Єдине магістерське навчання 5</a:t>
            </a:r>
            <a:endParaRPr lang="pl-PL" sz="20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3" name="Prostokąt 18">
            <a:extLst>
              <a:ext uri="{FF2B5EF4-FFF2-40B4-BE49-F238E27FC236}"/>
            </a:extLst>
          </p:cNvPr>
          <p:cNvSpPr/>
          <p:nvPr/>
        </p:nvSpPr>
        <p:spPr>
          <a:xfrm rot="5400000">
            <a:off x="1544274" y="1780673"/>
            <a:ext cx="360948" cy="2550694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000" dirty="0"/>
              <a:t>Післядипломна 1-2</a:t>
            </a:r>
            <a:endParaRPr lang="pl-PL" sz="2000" dirty="0"/>
          </a:p>
        </p:txBody>
      </p:sp>
      <p:sp>
        <p:nvSpPr>
          <p:cNvPr id="15" name="Prostokąt 8">
            <a:extLst>
              <a:ext uri="{FF2B5EF4-FFF2-40B4-BE49-F238E27FC236}"/>
            </a:extLst>
          </p:cNvPr>
          <p:cNvSpPr/>
          <p:nvPr/>
        </p:nvSpPr>
        <p:spPr>
          <a:xfrm rot="5400000">
            <a:off x="1689906" y="2619728"/>
            <a:ext cx="377056" cy="345306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000" dirty="0"/>
              <a:t>Доктор філософії (</a:t>
            </a:r>
            <a:r>
              <a:rPr lang="pl-PL" sz="2000" dirty="0" err="1"/>
              <a:t>PhD</a:t>
            </a:r>
            <a:r>
              <a:rPr lang="pl-PL" sz="2000" dirty="0"/>
              <a:t>)</a:t>
            </a:r>
            <a:r>
              <a:rPr lang="uk-UA" sz="2000" dirty="0"/>
              <a:t> 4</a:t>
            </a:r>
            <a:endParaRPr lang="pl-PL" sz="2000" dirty="0"/>
          </a:p>
        </p:txBody>
      </p:sp>
      <p:pic>
        <p:nvPicPr>
          <p:cNvPr id="14344" name="Obraz 12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90988" y="1055688"/>
            <a:ext cx="4602162" cy="5554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5" name="Прямоугольник 16"/>
          <p:cNvSpPr>
            <a:spLocks noChangeArrowheads="1"/>
          </p:cNvSpPr>
          <p:nvPr/>
        </p:nvSpPr>
        <p:spPr bwMode="auto">
          <a:xfrm>
            <a:off x="5718175" y="687388"/>
            <a:ext cx="205105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uk-UA">
                <a:latin typeface="Calibri" pitchFamily="34" charset="0"/>
              </a:rPr>
              <a:t>Кількість іноземців</a:t>
            </a:r>
            <a:endParaRPr lang="pl-PL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1">
            <a:extLst>
              <a:ext uri="{FF2B5EF4-FFF2-40B4-BE49-F238E27FC236}"/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2725" y="530225"/>
            <a:ext cx="7004050" cy="534988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uk-UA" dirty="0">
                <a:solidFill>
                  <a:srgbClr val="C00000"/>
                </a:solidFill>
              </a:rPr>
              <a:t>Документи про освіту</a:t>
            </a:r>
            <a:endParaRPr lang="pl-PL" dirty="0">
              <a:solidFill>
                <a:srgbClr val="C00000"/>
              </a:solidFill>
            </a:endParaRPr>
          </a:p>
        </p:txBody>
      </p:sp>
      <p:sp>
        <p:nvSpPr>
          <p:cNvPr id="15362" name="pole tekstowe 4"/>
          <p:cNvSpPr txBox="1">
            <a:spLocks noChangeArrowheads="1"/>
          </p:cNvSpPr>
          <p:nvPr/>
        </p:nvSpPr>
        <p:spPr bwMode="auto">
          <a:xfrm>
            <a:off x="193675" y="1144588"/>
            <a:ext cx="2787650" cy="558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14313" indent="-214313">
              <a:buFont typeface="Arial" charset="0"/>
              <a:buChar char="•"/>
            </a:pPr>
            <a:r>
              <a:rPr lang="uk-UA">
                <a:latin typeface="Calibri" pitchFamily="34" charset="0"/>
              </a:rPr>
              <a:t>Свідоцтво закінчення молодшої школи</a:t>
            </a:r>
            <a:endParaRPr lang="pl-PL">
              <a:latin typeface="Calibri" pitchFamily="34" charset="0"/>
            </a:endParaRPr>
          </a:p>
          <a:p>
            <a:pPr marL="214313" indent="-214313">
              <a:buFont typeface="Arial" charset="0"/>
              <a:buChar char="•"/>
            </a:pPr>
            <a:endParaRPr lang="pl-PL">
              <a:latin typeface="Calibri" pitchFamily="34" charset="0"/>
            </a:endParaRPr>
          </a:p>
          <a:p>
            <a:pPr marL="214313" indent="-214313">
              <a:buFont typeface="Arial" charset="0"/>
              <a:buChar char="•"/>
            </a:pPr>
            <a:r>
              <a:rPr lang="uk-UA">
                <a:latin typeface="Calibri" pitchFamily="34" charset="0"/>
              </a:rPr>
              <a:t>Свідоцтво закінчення професійної школи</a:t>
            </a:r>
          </a:p>
          <a:p>
            <a:pPr marL="214313" indent="-214313">
              <a:buFont typeface="Arial" charset="0"/>
              <a:buChar char="•"/>
            </a:pPr>
            <a:endParaRPr lang="uk-UA">
              <a:latin typeface="Calibri" pitchFamily="34" charset="0"/>
            </a:endParaRPr>
          </a:p>
          <a:p>
            <a:pPr marL="214313" indent="-214313">
              <a:buFont typeface="Arial" charset="0"/>
              <a:buChar char="•"/>
            </a:pPr>
            <a:r>
              <a:rPr lang="uk-UA">
                <a:latin typeface="Calibri" pitchFamily="34" charset="0"/>
              </a:rPr>
              <a:t>Свідоцтво закінчення середньої школи (матгістратура/</a:t>
            </a:r>
          </a:p>
          <a:p>
            <a:pPr marL="214313" indent="-214313">
              <a:buFont typeface="Arial" charset="0"/>
              <a:buNone/>
            </a:pPr>
            <a:r>
              <a:rPr lang="uk-UA">
                <a:latin typeface="Calibri" pitchFamily="34" charset="0"/>
              </a:rPr>
              <a:t>     атестат)</a:t>
            </a:r>
          </a:p>
          <a:p>
            <a:pPr marL="214313" indent="-214313">
              <a:buFont typeface="Arial" charset="0"/>
              <a:buChar char="•"/>
            </a:pPr>
            <a:endParaRPr lang="uk-UA">
              <a:latin typeface="Calibri" pitchFamily="34" charset="0"/>
            </a:endParaRPr>
          </a:p>
          <a:p>
            <a:pPr marL="214313" indent="-214313">
              <a:buFont typeface="Arial" charset="0"/>
              <a:buChar char="•"/>
            </a:pPr>
            <a:r>
              <a:rPr lang="uk-UA">
                <a:latin typeface="Calibri" pitchFamily="34" charset="0"/>
              </a:rPr>
              <a:t>Диплом майстра</a:t>
            </a:r>
          </a:p>
          <a:p>
            <a:pPr marL="214313" indent="-214313">
              <a:buFont typeface="Arial" charset="0"/>
              <a:buChar char="•"/>
            </a:pPr>
            <a:endParaRPr lang="uk-UA">
              <a:latin typeface="Calibri" pitchFamily="34" charset="0"/>
            </a:endParaRPr>
          </a:p>
          <a:p>
            <a:pPr marL="214313" indent="-214313">
              <a:buFont typeface="Arial" charset="0"/>
              <a:buChar char="•"/>
            </a:pPr>
            <a:r>
              <a:rPr lang="uk-UA">
                <a:latin typeface="Calibri" pitchFamily="34" charset="0"/>
              </a:rPr>
              <a:t>Диплом бакалавра</a:t>
            </a:r>
          </a:p>
          <a:p>
            <a:pPr marL="214313" indent="-214313">
              <a:buFont typeface="Arial" charset="0"/>
              <a:buChar char="•"/>
            </a:pPr>
            <a:endParaRPr lang="uk-UA">
              <a:latin typeface="Calibri" pitchFamily="34" charset="0"/>
            </a:endParaRPr>
          </a:p>
          <a:p>
            <a:pPr marL="214313" indent="-214313">
              <a:buFont typeface="Arial" charset="0"/>
              <a:buChar char="•"/>
            </a:pPr>
            <a:r>
              <a:rPr lang="uk-UA">
                <a:latin typeface="Calibri" pitchFamily="34" charset="0"/>
              </a:rPr>
              <a:t>Диплом інженера</a:t>
            </a:r>
          </a:p>
          <a:p>
            <a:pPr marL="214313" indent="-214313">
              <a:buFont typeface="Arial" charset="0"/>
              <a:buChar char="•"/>
            </a:pPr>
            <a:endParaRPr lang="uk-UA">
              <a:latin typeface="Calibri" pitchFamily="34" charset="0"/>
            </a:endParaRPr>
          </a:p>
          <a:p>
            <a:pPr marL="214313" indent="-214313">
              <a:buFont typeface="Arial" charset="0"/>
              <a:buChar char="•"/>
            </a:pPr>
            <a:r>
              <a:rPr lang="uk-UA">
                <a:latin typeface="Calibri" pitchFamily="34" charset="0"/>
              </a:rPr>
              <a:t>Диплом магістра</a:t>
            </a:r>
          </a:p>
          <a:p>
            <a:pPr marL="214313" indent="-214313">
              <a:buFont typeface="Arial" charset="0"/>
              <a:buChar char="•"/>
            </a:pPr>
            <a:endParaRPr lang="uk-UA">
              <a:latin typeface="Calibri" pitchFamily="34" charset="0"/>
            </a:endParaRPr>
          </a:p>
          <a:p>
            <a:pPr marL="214313" indent="-214313">
              <a:buFont typeface="Arial" charset="0"/>
              <a:buChar char="•"/>
            </a:pPr>
            <a:r>
              <a:rPr lang="uk-UA">
                <a:latin typeface="Calibri" pitchFamily="34" charset="0"/>
              </a:rPr>
              <a:t>Диплом доктора</a:t>
            </a:r>
          </a:p>
        </p:txBody>
      </p:sp>
      <p:pic>
        <p:nvPicPr>
          <p:cNvPr id="15363" name="Obraz 8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213" y="1454150"/>
            <a:ext cx="285115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Obraz 10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43213" y="3863975"/>
            <a:ext cx="2874962" cy="204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Strzałka w prawo 11">
            <a:extLst>
              <a:ext uri="{FF2B5EF4-FFF2-40B4-BE49-F238E27FC236}"/>
            </a:extLst>
          </p:cNvPr>
          <p:cNvSpPr/>
          <p:nvPr/>
        </p:nvSpPr>
        <p:spPr>
          <a:xfrm>
            <a:off x="5694363" y="2460625"/>
            <a:ext cx="803275" cy="658813"/>
          </a:xfrm>
          <a:prstGeom prst="rightArrow">
            <a:avLst/>
          </a:prstGeom>
          <a:solidFill>
            <a:schemeClr val="accent2"/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l-PL" sz="1350"/>
          </a:p>
        </p:txBody>
      </p:sp>
      <p:sp>
        <p:nvSpPr>
          <p:cNvPr id="13" name="Strzałka w prawo 12">
            <a:extLst>
              <a:ext uri="{FF2B5EF4-FFF2-40B4-BE49-F238E27FC236}"/>
            </a:extLst>
          </p:cNvPr>
          <p:cNvSpPr/>
          <p:nvPr/>
        </p:nvSpPr>
        <p:spPr>
          <a:xfrm>
            <a:off x="5694363" y="4516438"/>
            <a:ext cx="803275" cy="658812"/>
          </a:xfrm>
          <a:prstGeom prst="rightArrow">
            <a:avLst/>
          </a:prstGeom>
          <a:solidFill>
            <a:schemeClr val="accent2"/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l-PL" sz="1350"/>
          </a:p>
        </p:txBody>
      </p:sp>
      <p:sp>
        <p:nvSpPr>
          <p:cNvPr id="14" name="pole tekstowe 13">
            <a:extLst>
              <a:ext uri="{FF2B5EF4-FFF2-40B4-BE49-F238E27FC236}"/>
            </a:extLst>
          </p:cNvPr>
          <p:cNvSpPr txBox="1"/>
          <p:nvPr/>
        </p:nvSpPr>
        <p:spPr>
          <a:xfrm>
            <a:off x="6686550" y="2444750"/>
            <a:ext cx="2093913" cy="714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1350" dirty="0">
                <a:latin typeface="+mn-lt"/>
                <a:cs typeface="+mn-cs"/>
              </a:rPr>
              <a:t>Свідоцтво закінчення середньої школи (магістратура/атестат)</a:t>
            </a:r>
            <a:endParaRPr lang="pl-PL" sz="1350" dirty="0">
              <a:latin typeface="+mn-lt"/>
              <a:cs typeface="+mn-cs"/>
            </a:endParaRPr>
          </a:p>
        </p:txBody>
      </p:sp>
      <p:sp>
        <p:nvSpPr>
          <p:cNvPr id="15" name="pole tekstowe 14">
            <a:extLst>
              <a:ext uri="{FF2B5EF4-FFF2-40B4-BE49-F238E27FC236}"/>
            </a:extLst>
          </p:cNvPr>
          <p:cNvSpPr txBox="1"/>
          <p:nvPr/>
        </p:nvSpPr>
        <p:spPr>
          <a:xfrm>
            <a:off x="6751638" y="4706938"/>
            <a:ext cx="2093912" cy="3000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1350" dirty="0">
                <a:latin typeface="+mn-lt"/>
                <a:cs typeface="+mn-cs"/>
              </a:rPr>
              <a:t>Диплом бакалавра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1">
            <a:extLst>
              <a:ext uri="{FF2B5EF4-FFF2-40B4-BE49-F238E27FC236}"/>
            </a:extLst>
          </p:cNvPr>
          <p:cNvSpPr>
            <a:spLocks noGrp="1"/>
          </p:cNvSpPr>
          <p:nvPr>
            <p:ph type="title"/>
          </p:nvPr>
        </p:nvSpPr>
        <p:spPr>
          <a:xfrm>
            <a:off x="2128838" y="430213"/>
            <a:ext cx="6829425" cy="536575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uk-UA" dirty="0">
                <a:solidFill>
                  <a:srgbClr val="C00000"/>
                </a:solidFill>
              </a:rPr>
              <a:t>Легалізація документів </a:t>
            </a:r>
            <a:endParaRPr lang="pl-PL" dirty="0">
              <a:solidFill>
                <a:srgbClr val="C00000"/>
              </a:solidFill>
            </a:endParaRPr>
          </a:p>
        </p:txBody>
      </p:sp>
      <p:pic>
        <p:nvPicPr>
          <p:cNvPr id="16386" name="Obraz 5"/>
          <p:cNvPicPr>
            <a:picLocks noChangeAspect="1"/>
          </p:cNvPicPr>
          <p:nvPr/>
        </p:nvPicPr>
        <p:blipFill>
          <a:blip r:embed="rId2" cstate="print"/>
          <a:srcRect l="2629" t="2217" r="2818"/>
          <a:stretch>
            <a:fillRect/>
          </a:stretch>
        </p:blipFill>
        <p:spPr bwMode="auto">
          <a:xfrm>
            <a:off x="290513" y="2486025"/>
            <a:ext cx="2481262" cy="325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7" name="Obraz 7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325" y="2487613"/>
            <a:ext cx="2220913" cy="325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Obraz 9"/>
          <p:cNvPicPr>
            <a:picLocks noChangeAspect="1"/>
          </p:cNvPicPr>
          <p:nvPr/>
        </p:nvPicPr>
        <p:blipFill>
          <a:blip r:embed="rId4" cstate="print"/>
          <a:srcRect l="53474" t="4750" r="4327" b="1903"/>
          <a:stretch>
            <a:fillRect/>
          </a:stretch>
        </p:blipFill>
        <p:spPr bwMode="auto">
          <a:xfrm>
            <a:off x="6189663" y="2486025"/>
            <a:ext cx="2211387" cy="325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9" name="pole tekstowe 10"/>
          <p:cNvSpPr txBox="1">
            <a:spLocks noChangeArrowheads="1"/>
          </p:cNvSpPr>
          <p:nvPr/>
        </p:nvSpPr>
        <p:spPr bwMode="auto">
          <a:xfrm>
            <a:off x="290513" y="1520825"/>
            <a:ext cx="2481262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uk-UA" sz="2400">
                <a:latin typeface="Calibri" pitchFamily="34" charset="0"/>
              </a:rPr>
              <a:t>Апостиль</a:t>
            </a:r>
            <a:endParaRPr lang="pl-PL" sz="2400">
              <a:latin typeface="Calibri" pitchFamily="34" charset="0"/>
            </a:endParaRPr>
          </a:p>
        </p:txBody>
      </p:sp>
      <p:sp>
        <p:nvSpPr>
          <p:cNvPr id="16390" name="pole tekstowe 11"/>
          <p:cNvSpPr txBox="1">
            <a:spLocks noChangeArrowheads="1"/>
          </p:cNvSpPr>
          <p:nvPr/>
        </p:nvSpPr>
        <p:spPr bwMode="auto">
          <a:xfrm>
            <a:off x="3235325" y="1403350"/>
            <a:ext cx="2443163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 sz="2400">
                <a:latin typeface="Calibri" pitchFamily="34" charset="0"/>
              </a:rPr>
              <a:t>Довідка про рівнозначність</a:t>
            </a:r>
            <a:endParaRPr lang="pl-PL" sz="2400">
              <a:latin typeface="Calibri" pitchFamily="34" charset="0"/>
            </a:endParaRPr>
          </a:p>
        </p:txBody>
      </p:sp>
      <p:sp>
        <p:nvSpPr>
          <p:cNvPr id="16391" name="pole tekstowe 12"/>
          <p:cNvSpPr txBox="1">
            <a:spLocks noChangeArrowheads="1"/>
          </p:cNvSpPr>
          <p:nvPr/>
        </p:nvSpPr>
        <p:spPr bwMode="auto">
          <a:xfrm>
            <a:off x="6143625" y="1336675"/>
            <a:ext cx="21844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uk-UA" sz="2400">
                <a:latin typeface="Calibri" pitchFamily="34" charset="0"/>
              </a:rPr>
              <a:t>Рада університету</a:t>
            </a:r>
            <a:endParaRPr lang="pl-PL" sz="240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>
            <a:extLst>
              <a:ext uri="{FF2B5EF4-FFF2-40B4-BE49-F238E27FC236}"/>
            </a:extLst>
          </p:cNvPr>
          <p:cNvSpPr>
            <a:spLocks noGrp="1"/>
          </p:cNvSpPr>
          <p:nvPr>
            <p:ph idx="1"/>
          </p:nvPr>
        </p:nvSpPr>
        <p:spPr>
          <a:xfrm>
            <a:off x="377564" y="871027"/>
            <a:ext cx="7643060" cy="3889208"/>
          </a:xfrm>
        </p:spPr>
        <p:txBody>
          <a:bodyPr rtlCol="0">
            <a:noAutofit/>
          </a:bodyPr>
          <a:lstStyle/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uk-UA" sz="2400" dirty="0">
                <a:highlight>
                  <a:srgbClr val="C0C0C0"/>
                </a:highlight>
              </a:rPr>
              <a:t>Зазвичай:</a:t>
            </a:r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uk-UA" sz="2400" dirty="0"/>
              <a:t>Документ про освіту</a:t>
            </a:r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uk-UA" sz="2400" dirty="0"/>
              <a:t>Анкета абітурієнта</a:t>
            </a:r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uk-UA" sz="2400" dirty="0"/>
              <a:t>Апостиль</a:t>
            </a:r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uk-UA" sz="2400" dirty="0"/>
              <a:t>Присяжний переклад </a:t>
            </a:r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uk-UA" sz="2400" dirty="0"/>
              <a:t>Медична довідка</a:t>
            </a:r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uk-UA" sz="2400" dirty="0"/>
              <a:t>Копія паспорту і візи</a:t>
            </a:r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uk-UA" sz="2400" dirty="0"/>
              <a:t>Сертифікат знання мови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uk-UA" sz="2400" dirty="0"/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uk-UA" sz="2400" dirty="0">
                <a:highlight>
                  <a:srgbClr val="C0C0C0"/>
                </a:highlight>
              </a:rPr>
              <a:t>Інколи:</a:t>
            </a:r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uk-UA" sz="2400" dirty="0"/>
              <a:t>Екзамени</a:t>
            </a:r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uk-UA" sz="2400" dirty="0"/>
              <a:t>Мотиваційний </a:t>
            </a:r>
            <a:r>
              <a:rPr lang="uk-UA" sz="2400" dirty="0" smtClean="0"/>
              <a:t>лист</a:t>
            </a:r>
            <a:endParaRPr lang="uk-UA" sz="2400" dirty="0"/>
          </a:p>
        </p:txBody>
      </p:sp>
      <p:sp>
        <p:nvSpPr>
          <p:cNvPr id="17410" name="Tytuł 1"/>
          <p:cNvSpPr>
            <a:spLocks noGrp="1"/>
          </p:cNvSpPr>
          <p:nvPr>
            <p:ph type="title"/>
          </p:nvPr>
        </p:nvSpPr>
        <p:spPr>
          <a:xfrm>
            <a:off x="1560787" y="334963"/>
            <a:ext cx="5013052" cy="536575"/>
          </a:xfrm>
        </p:spPr>
        <p:txBody>
          <a:bodyPr/>
          <a:lstStyle/>
          <a:p>
            <a:r>
              <a:rPr lang="uk-UA" sz="4000" dirty="0" smtClean="0">
                <a:solidFill>
                  <a:srgbClr val="C00000"/>
                </a:solidFill>
              </a:rPr>
              <a:t>Вступна кампанія</a:t>
            </a:r>
            <a:endParaRPr lang="pl-PL" sz="4000" dirty="0" smtClean="0">
              <a:solidFill>
                <a:srgbClr val="C00000"/>
              </a:solidFill>
            </a:endParaRPr>
          </a:p>
        </p:txBody>
      </p:sp>
      <p:sp>
        <p:nvSpPr>
          <p:cNvPr id="5" name="pole tekstowe 4">
            <a:extLst>
              <a:ext uri="{FF2B5EF4-FFF2-40B4-BE49-F238E27FC236}"/>
            </a:extLst>
          </p:cNvPr>
          <p:cNvSpPr txBox="1"/>
          <p:nvPr/>
        </p:nvSpPr>
        <p:spPr>
          <a:xfrm>
            <a:off x="3974483" y="1110594"/>
            <a:ext cx="4810408" cy="560842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200" dirty="0">
                <a:latin typeface="+mn-lt"/>
                <a:cs typeface="+mn-cs"/>
              </a:rPr>
              <a:t>Державні - 11 000 PLN/рік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200" dirty="0">
                <a:latin typeface="+mn-lt"/>
                <a:cs typeface="+mn-cs"/>
              </a:rPr>
              <a:t>Приватні - від 3 000 до 20 000 PLN/рік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200" dirty="0">
                <a:latin typeface="+mn-lt"/>
                <a:cs typeface="+mn-cs"/>
              </a:rPr>
              <a:t>Карта поляка – безкоштовно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200" dirty="0">
                <a:latin typeface="+mn-lt"/>
                <a:cs typeface="+mn-cs"/>
              </a:rPr>
              <a:t>Карта постійного перебування – безкоштовно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200" dirty="0">
                <a:latin typeface="+mn-lt"/>
                <a:cs typeface="+mn-cs"/>
              </a:rPr>
              <a:t>Громадяни - безкоштовно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uk-UA" sz="2200" dirty="0"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uk-UA" sz="2200" dirty="0"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200" dirty="0">
                <a:highlight>
                  <a:srgbClr val="C0C0C0"/>
                </a:highlight>
                <a:latin typeface="+mn-lt"/>
                <a:cs typeface="+mn-cs"/>
              </a:rPr>
              <a:t>Внутрішні стипендії: </a:t>
            </a:r>
            <a:r>
              <a:rPr lang="uk-UA" sz="2200" dirty="0">
                <a:latin typeface="+mn-lt"/>
                <a:cs typeface="+mn-cs"/>
              </a:rPr>
              <a:t>за результати в навчанні, на проживання, на харчування, соціальна та інші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uk-UA" sz="2200" dirty="0"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200" dirty="0">
                <a:highlight>
                  <a:srgbClr val="C0C0C0"/>
                </a:highlight>
                <a:latin typeface="+mn-lt"/>
                <a:cs typeface="+mn-cs"/>
              </a:rPr>
              <a:t>Зовнішні стипендії: </a:t>
            </a:r>
            <a:r>
              <a:rPr lang="uk-UA" sz="2200" dirty="0">
                <a:latin typeface="+mn-lt"/>
                <a:cs typeface="+mn-cs"/>
              </a:rPr>
              <a:t>Національна Агенція Міжнародних обмінів </a:t>
            </a:r>
            <a:r>
              <a:rPr lang="pl-PL" sz="2200" dirty="0">
                <a:latin typeface="+mn-lt"/>
                <a:cs typeface="+mn-cs"/>
                <a:hlinkClick r:id="rId2"/>
              </a:rPr>
              <a:t>NAWA</a:t>
            </a:r>
            <a:r>
              <a:rPr lang="pl-PL" sz="2200" dirty="0">
                <a:latin typeface="+mn-lt"/>
                <a:cs typeface="+mn-cs"/>
              </a:rPr>
              <a:t>; </a:t>
            </a:r>
            <a:r>
              <a:rPr lang="uk-UA" sz="2200" dirty="0">
                <a:latin typeface="+mn-lt"/>
                <a:cs typeface="+mn-cs"/>
              </a:rPr>
              <a:t>Міністерство Закордонних</a:t>
            </a:r>
            <a:r>
              <a:rPr lang="pl-PL" sz="2200" dirty="0">
                <a:latin typeface="+mn-lt"/>
                <a:cs typeface="+mn-cs"/>
              </a:rPr>
              <a:t> </a:t>
            </a:r>
            <a:r>
              <a:rPr lang="uk-UA" sz="2200" dirty="0">
                <a:latin typeface="+mn-lt"/>
                <a:cs typeface="+mn-cs"/>
              </a:rPr>
              <a:t>справ </a:t>
            </a:r>
            <a:r>
              <a:rPr lang="pl-PL" sz="2200" dirty="0">
                <a:latin typeface="+mn-lt"/>
                <a:cs typeface="+mn-cs"/>
                <a:hlinkClick r:id="rId3"/>
              </a:rPr>
              <a:t>MSZ</a:t>
            </a:r>
            <a:r>
              <a:rPr lang="pl-PL" sz="2200" dirty="0">
                <a:latin typeface="+mn-lt"/>
                <a:cs typeface="+mn-cs"/>
              </a:rPr>
              <a:t>; </a:t>
            </a:r>
            <a:r>
              <a:rPr lang="uk-UA" sz="2200" dirty="0">
                <a:latin typeface="+mn-lt"/>
                <a:cs typeface="+mn-cs"/>
              </a:rPr>
              <a:t>Міністерство Науки і Вищої Освіти </a:t>
            </a:r>
            <a:r>
              <a:rPr lang="pl-PL" sz="2200" dirty="0">
                <a:latin typeface="+mn-lt"/>
                <a:cs typeface="+mn-cs"/>
                <a:hlinkClick r:id="rId4"/>
              </a:rPr>
              <a:t>MNiSW</a:t>
            </a:r>
            <a:r>
              <a:rPr lang="pl-PL" sz="2200" dirty="0">
                <a:latin typeface="+mn-lt"/>
                <a:cs typeface="+mn-cs"/>
              </a:rPr>
              <a:t>; </a:t>
            </a:r>
            <a:r>
              <a:rPr lang="uk-UA" sz="2200" dirty="0">
                <a:latin typeface="+mn-lt"/>
                <a:cs typeface="+mn-cs"/>
              </a:rPr>
              <a:t>благодійні фонди.</a:t>
            </a:r>
            <a:r>
              <a:rPr lang="pl-PL" sz="2200" dirty="0">
                <a:latin typeface="+mn-lt"/>
                <a:cs typeface="+mn-cs"/>
              </a:rPr>
              <a:t> </a:t>
            </a:r>
            <a:endParaRPr lang="uk-UA" sz="2200" dirty="0"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/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1838" y="293688"/>
            <a:ext cx="6127750" cy="560387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uk-UA" dirty="0"/>
              <a:t>Визнання у країнах ЄС</a:t>
            </a:r>
            <a:endParaRPr lang="pl-PL" dirty="0"/>
          </a:p>
        </p:txBody>
      </p:sp>
      <p:graphicFrame>
        <p:nvGraphicFramePr>
          <p:cNvPr id="5" name="Symbol zastępczy zawartości 4">
            <a:extLst>
              <a:ext uri="{FF2B5EF4-FFF2-40B4-BE49-F238E27FC236}"/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502631" y="957263"/>
          <a:ext cx="7626956" cy="35696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8435" name="pole tekstowe 5"/>
          <p:cNvSpPr txBox="1">
            <a:spLocks noChangeArrowheads="1"/>
          </p:cNvSpPr>
          <p:nvPr/>
        </p:nvSpPr>
        <p:spPr bwMode="auto">
          <a:xfrm>
            <a:off x="649288" y="4759325"/>
            <a:ext cx="7637462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 sz="2200">
                <a:latin typeface="Calibri" pitchFamily="34" charset="0"/>
              </a:rPr>
              <a:t>Диплом, отриманий за межами Європейського Союзу і визнаний однією із країн ЄС – НЕ ВИЗНАЄТЬСЯ автоматично у всіх країнах союзу.</a:t>
            </a:r>
            <a:endParaRPr lang="pl-PL" sz="220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/>
            </a:extLst>
          </p:cNvPr>
          <p:cNvSpPr>
            <a:spLocks noGrp="1"/>
          </p:cNvSpPr>
          <p:nvPr>
            <p:ph type="title"/>
          </p:nvPr>
        </p:nvSpPr>
        <p:spPr>
          <a:xfrm>
            <a:off x="2624138" y="403225"/>
            <a:ext cx="4572000" cy="61595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pl-PL" dirty="0"/>
              <a:t> </a:t>
            </a:r>
            <a:r>
              <a:rPr lang="uk-UA" dirty="0" err="1">
                <a:solidFill>
                  <a:srgbClr val="C00000"/>
                </a:solidFill>
              </a:rPr>
              <a:t>Нострифікація</a:t>
            </a:r>
            <a:endParaRPr lang="pl-PL" dirty="0">
              <a:solidFill>
                <a:srgbClr val="C00000"/>
              </a:solidFill>
            </a:endParaRPr>
          </a:p>
        </p:txBody>
      </p:sp>
      <p:graphicFrame>
        <p:nvGraphicFramePr>
          <p:cNvPr id="6" name="Symbol zastępczy zawartości 5">
            <a:extLst>
              <a:ext uri="{FF2B5EF4-FFF2-40B4-BE49-F238E27FC236}"/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340206" y="1157289"/>
          <a:ext cx="8332307" cy="46122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ytuł 1"/>
          <p:cNvSpPr>
            <a:spLocks noGrp="1"/>
          </p:cNvSpPr>
          <p:nvPr>
            <p:ph type="title"/>
          </p:nvPr>
        </p:nvSpPr>
        <p:spPr>
          <a:xfrm>
            <a:off x="1492250" y="390525"/>
            <a:ext cx="6908800" cy="695325"/>
          </a:xfrm>
        </p:spPr>
        <p:txBody>
          <a:bodyPr/>
          <a:lstStyle/>
          <a:p>
            <a:r>
              <a:rPr lang="uk-UA" dirty="0" smtClean="0">
                <a:solidFill>
                  <a:srgbClr val="C00000"/>
                </a:solidFill>
              </a:rPr>
              <a:t>Українські лікарі у Польщі</a:t>
            </a:r>
            <a:endParaRPr lang="pl-PL" dirty="0" smtClean="0">
              <a:solidFill>
                <a:srgbClr val="C00000"/>
              </a:solidFill>
            </a:endParaRPr>
          </a:p>
        </p:txBody>
      </p:sp>
      <p:graphicFrame>
        <p:nvGraphicFramePr>
          <p:cNvPr id="7" name="Symbol zastępczy zawartości 6">
            <a:extLst>
              <a:ext uri="{FF2B5EF4-FFF2-40B4-BE49-F238E27FC236}"/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784622" y="1085851"/>
          <a:ext cx="7616428" cy="40879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pole tekstowe 7">
            <a:extLst>
              <a:ext uri="{FF2B5EF4-FFF2-40B4-BE49-F238E27FC236}"/>
            </a:extLst>
          </p:cNvPr>
          <p:cNvSpPr txBox="1"/>
          <p:nvPr/>
        </p:nvSpPr>
        <p:spPr>
          <a:xfrm>
            <a:off x="784225" y="5297488"/>
            <a:ext cx="6710363" cy="3000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sz="1350" dirty="0">
                <a:latin typeface="+mn-lt"/>
                <a:cs typeface="+mn-cs"/>
              </a:rPr>
              <a:t>* </a:t>
            </a:r>
            <a:r>
              <a:rPr lang="uk-UA" sz="1350" dirty="0">
                <a:latin typeface="+mn-lt"/>
                <a:cs typeface="+mn-cs"/>
              </a:rPr>
              <a:t>Станом на 26.03.2018</a:t>
            </a:r>
            <a:endParaRPr lang="pl-PL" sz="1350" dirty="0"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02981" y="1258066"/>
            <a:ext cx="8515350" cy="523437"/>
          </a:xfrm>
        </p:spPr>
        <p:txBody>
          <a:bodyPr/>
          <a:lstStyle/>
          <a:p>
            <a:r>
              <a:rPr lang="ru-RU" dirty="0" smtClean="0"/>
              <a:t>15.00 – </a:t>
            </a:r>
            <a:r>
              <a:rPr lang="ru-RU" dirty="0" err="1" smtClean="0"/>
              <a:t>візит</a:t>
            </a:r>
            <a:r>
              <a:rPr lang="ru-RU" dirty="0" smtClean="0"/>
              <a:t> до одного </a:t>
            </a:r>
            <a:r>
              <a:rPr lang="ru-RU" dirty="0" err="1" smtClean="0"/>
              <a:t>з</a:t>
            </a:r>
            <a:r>
              <a:rPr lang="ru-RU" dirty="0" smtClean="0"/>
              <a:t> </a:t>
            </a:r>
            <a:r>
              <a:rPr lang="ru-RU" dirty="0" err="1" smtClean="0"/>
              <a:t>варшавських</a:t>
            </a:r>
            <a:r>
              <a:rPr lang="ru-RU" dirty="0" smtClean="0"/>
              <a:t> </a:t>
            </a:r>
            <a:r>
              <a:rPr lang="ru-RU" dirty="0" err="1" smtClean="0"/>
              <a:t>університетів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 bwMode="auto">
          <a:xfrm>
            <a:off x="290945" y="0"/>
            <a:ext cx="8589818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1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ПРОГРАМА НАУКОВОГО СТАЖУВАННЯ </a:t>
            </a:r>
            <a:br>
              <a:rPr kumimoji="0" lang="ru-RU" sz="2000" b="1" i="1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2000" b="1" i="1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«АКАДЕМІЧНА ДОБРОЧЕСНІСТЬ: ВИКЛИКИ СУЧАСНОСТІ», ВАРШАВА, 18 – 21 </a:t>
            </a:r>
            <a:r>
              <a:rPr kumimoji="0" lang="ru-RU" sz="2000" b="1" i="1" u="none" strike="noStrike" kern="1200" cap="none" spc="0" normalizeH="0" baseline="0" noProof="0" dirty="0" err="1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вересня</a:t>
            </a:r>
            <a:r>
              <a:rPr kumimoji="0" lang="ru-RU" sz="2000" b="1" i="1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2019 року</a:t>
            </a:r>
            <a:endParaRPr kumimoji="0" lang="ru-RU" sz="2000" b="1" i="1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6" name="Рисунок 5" descr="C:\Documents and Settings\Admin\Local Settings\Temporary Internet Files\Content.Word\IMG_20190920_143433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82815" y="2412125"/>
            <a:ext cx="3941380" cy="38318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Documents and Settings\Admin\Local Settings\Temporary Internet Files\Content.Word\IMG_20190920_135601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82869" y="1844565"/>
            <a:ext cx="3130103" cy="46035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95746" y="357042"/>
            <a:ext cx="8210550" cy="2635540"/>
          </a:xfrm>
        </p:spPr>
        <p:txBody>
          <a:bodyPr/>
          <a:lstStyle/>
          <a:p>
            <a:pPr algn="ctr">
              <a:buNone/>
            </a:pPr>
            <a:r>
              <a:rPr lang="uk-UA" b="1" i="1" dirty="0" smtClean="0">
                <a:solidFill>
                  <a:srgbClr val="C00000"/>
                </a:solidFill>
              </a:rPr>
              <a:t>9 вересня – 21 </a:t>
            </a:r>
            <a:r>
              <a:rPr lang="uk-UA" b="1" i="1" dirty="0" err="1" smtClean="0">
                <a:solidFill>
                  <a:srgbClr val="C00000"/>
                </a:solidFill>
              </a:rPr>
              <a:t>вересня</a:t>
            </a:r>
            <a:r>
              <a:rPr lang="uk-UA" b="1" i="1" dirty="0" smtClean="0">
                <a:solidFill>
                  <a:srgbClr val="C00000"/>
                </a:solidFill>
              </a:rPr>
              <a:t> 2019 року у м. Варшава</a:t>
            </a:r>
            <a:endParaRPr lang="uk-UA" dirty="0" smtClean="0"/>
          </a:p>
          <a:p>
            <a:pPr algn="ctr">
              <a:lnSpc>
                <a:spcPct val="100000"/>
              </a:lnSpc>
              <a:buNone/>
            </a:pPr>
            <a:r>
              <a:rPr lang="uk-UA" dirty="0" smtClean="0"/>
              <a:t> Стажування організовано:</a:t>
            </a:r>
          </a:p>
          <a:p>
            <a:pPr algn="ctr">
              <a:lnSpc>
                <a:spcPct val="100000"/>
              </a:lnSpc>
              <a:buNone/>
            </a:pPr>
            <a:r>
              <a:rPr lang="uk-UA" dirty="0" smtClean="0"/>
              <a:t>Вищим Духовним </a:t>
            </a:r>
            <a:r>
              <a:rPr lang="uk-UA" dirty="0" err="1" smtClean="0"/>
              <a:t>Семінаріумом</a:t>
            </a:r>
            <a:r>
              <a:rPr lang="uk-UA" dirty="0" smtClean="0"/>
              <a:t> у Варшаві UKSW </a:t>
            </a:r>
          </a:p>
          <a:p>
            <a:pPr algn="ctr">
              <a:lnSpc>
                <a:spcPct val="100000"/>
              </a:lnSpc>
              <a:buNone/>
            </a:pPr>
            <a:r>
              <a:rPr lang="uk-UA" dirty="0" smtClean="0"/>
              <a:t>спільно із польсько-українською фундацією «Інститут Міжнародної Академічної і Наукової Співпраці» та Фундацією ADD.</a:t>
            </a:r>
            <a:endParaRPr lang="uk-UA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53491" y="3599274"/>
            <a:ext cx="2300512" cy="30093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Рисунок 8" descr="F:\Фото\Стажировка 2019\IMG_20190919_110905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98472" y="3491345"/>
            <a:ext cx="2531054" cy="30084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588" y="1103586"/>
            <a:ext cx="7731792" cy="53918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036618" y="271477"/>
            <a:ext cx="547254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uk-UA" sz="2800" b="1" i="1" dirty="0" smtClean="0">
                <a:solidFill>
                  <a:srgbClr val="C00000"/>
                </a:solidFill>
              </a:rPr>
              <a:t>ДЯКУЄМО  ЗА  УВАГУ!</a:t>
            </a:r>
            <a:endParaRPr lang="ru-RU" sz="2800" b="1" i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18654" y="606425"/>
            <a:ext cx="8437418" cy="2538557"/>
          </a:xfrm>
        </p:spPr>
        <p:txBody>
          <a:bodyPr/>
          <a:lstStyle/>
          <a:p>
            <a:pPr algn="just"/>
            <a:r>
              <a:rPr lang="uk-UA" dirty="0" smtClean="0"/>
              <a:t>Метою стажування стало  ознайомлення із європейськими підходами щодо питання наукового плагіату і популяризація академічної доброчесності, а також підвищення кваліфікації освітян та поглиблення співпраці в академічній та науковій галузі між Україною і Польщею</a:t>
            </a:r>
            <a:endParaRPr lang="uk-UA" dirty="0"/>
          </a:p>
        </p:txBody>
      </p:sp>
      <p:pic>
        <p:nvPicPr>
          <p:cNvPr id="7" name="Рисунок 6" descr="C:\Documents and Settings\Admin\Local Settings\Temporary Internet Files\Content.Word\IMG_20190920_112800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69818" y="3078322"/>
            <a:ext cx="3463637" cy="3585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Documents and Settings\Admin\Local Settings\Temporary Internet Files\Content.Word\IMG_20190920_113219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15345" y="3117271"/>
            <a:ext cx="3574473" cy="3519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0945" y="0"/>
            <a:ext cx="8589818" cy="1325563"/>
          </a:xfrm>
        </p:spPr>
        <p:txBody>
          <a:bodyPr/>
          <a:lstStyle/>
          <a:p>
            <a:pPr algn="ctr"/>
            <a:r>
              <a:rPr lang="ru-RU" sz="2000" b="1" i="1" dirty="0" smtClean="0">
                <a:solidFill>
                  <a:srgbClr val="C00000"/>
                </a:solidFill>
              </a:rPr>
              <a:t>ПРОГРАМА НАУКОВОГО СТАЖУВАННЯ </a:t>
            </a:r>
            <a:br>
              <a:rPr lang="ru-RU" sz="2000" b="1" i="1" dirty="0" smtClean="0">
                <a:solidFill>
                  <a:srgbClr val="C00000"/>
                </a:solidFill>
              </a:rPr>
            </a:br>
            <a:r>
              <a:rPr lang="ru-RU" sz="2000" b="1" i="1" dirty="0" smtClean="0">
                <a:solidFill>
                  <a:srgbClr val="C00000"/>
                </a:solidFill>
              </a:rPr>
              <a:t>«АКАДЕМІЧНА ДОБРОЧЕСНІСТЬ: ВИКЛИКИ СУЧАСНОСТІ», ВАРШАВА, 18 – 21 </a:t>
            </a:r>
            <a:r>
              <a:rPr lang="ru-RU" sz="2000" b="1" i="1" dirty="0" err="1" smtClean="0">
                <a:solidFill>
                  <a:srgbClr val="C00000"/>
                </a:solidFill>
              </a:rPr>
              <a:t>вересня</a:t>
            </a:r>
            <a:r>
              <a:rPr lang="ru-RU" sz="2000" b="1" i="1" dirty="0" smtClean="0">
                <a:solidFill>
                  <a:srgbClr val="C00000"/>
                </a:solidFill>
              </a:rPr>
              <a:t> 2019 року</a:t>
            </a:r>
            <a:endParaRPr lang="ru-RU" sz="2000" b="1" i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035915"/>
            <a:ext cx="8922328" cy="4351338"/>
          </a:xfrm>
        </p:spPr>
        <p:txBody>
          <a:bodyPr/>
          <a:lstStyle/>
          <a:p>
            <a:pPr algn="ctr">
              <a:buNone/>
            </a:pPr>
            <a:r>
              <a:rPr lang="uk-UA" sz="2400" b="1" u="sng" dirty="0" smtClean="0"/>
              <a:t>19.09.19</a:t>
            </a:r>
            <a:r>
              <a:rPr lang="uk-UA" sz="2400" b="1" dirty="0" smtClean="0"/>
              <a:t> </a:t>
            </a:r>
          </a:p>
          <a:p>
            <a:pPr algn="just">
              <a:buNone/>
            </a:pPr>
            <a:r>
              <a:rPr lang="uk-UA" sz="2400" dirty="0" smtClean="0"/>
              <a:t>9.30 – круглий стіл за участю польських експертів компанії </a:t>
            </a:r>
            <a:r>
              <a:rPr lang="uk-UA" sz="2400" dirty="0" err="1" smtClean="0"/>
              <a:t>Plagiat.pl</a:t>
            </a:r>
            <a:r>
              <a:rPr lang="uk-UA" sz="2400" dirty="0" smtClean="0"/>
              <a:t> </a:t>
            </a:r>
            <a:r>
              <a:rPr lang="uk-UA" sz="2400" dirty="0" err="1" smtClean="0"/>
              <a:t>“Запобігання</a:t>
            </a:r>
            <a:r>
              <a:rPr lang="uk-UA" sz="2400" dirty="0" smtClean="0"/>
              <a:t> плагіату в освітньому та науковому середовищі. Програмні засоби для виявлення можливого плагіату у наукових та академічних </a:t>
            </a:r>
            <a:r>
              <a:rPr lang="uk-UA" sz="2400" dirty="0" err="1" smtClean="0"/>
              <a:t>роботах”</a:t>
            </a:r>
            <a:r>
              <a:rPr lang="uk-UA" sz="2400" dirty="0" smtClean="0"/>
              <a:t> </a:t>
            </a:r>
          </a:p>
        </p:txBody>
      </p:sp>
      <p:sp>
        <p:nvSpPr>
          <p:cNvPr id="6146" name="AutoShape 2" descr="https://mail.ukr.net/attach/show/15790478892269797484/2/IMG-1a62d58513059e21a3887a5edc45aabf-V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8" name="Рисунок 7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6635" y="3091404"/>
            <a:ext cx="4070784" cy="3046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73782" y="3020291"/>
            <a:ext cx="3962400" cy="30883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3826" y="-133350"/>
            <a:ext cx="9020174" cy="1325563"/>
          </a:xfrm>
        </p:spPr>
        <p:txBody>
          <a:bodyPr/>
          <a:lstStyle/>
          <a:p>
            <a:pPr algn="ctr"/>
            <a:r>
              <a:rPr lang="ru-RU" sz="2000" b="1" dirty="0" err="1" smtClean="0">
                <a:solidFill>
                  <a:srgbClr val="C00000"/>
                </a:solidFill>
              </a:rPr>
              <a:t>Законодавча</a:t>
            </a:r>
            <a:r>
              <a:rPr lang="ru-RU" sz="2000" b="1" dirty="0" smtClean="0">
                <a:solidFill>
                  <a:srgbClr val="C00000"/>
                </a:solidFill>
              </a:rPr>
              <a:t> База </a:t>
            </a:r>
            <a:r>
              <a:rPr lang="ru-RU" sz="2000" b="1" dirty="0" err="1" smtClean="0">
                <a:solidFill>
                  <a:srgbClr val="C00000"/>
                </a:solidFill>
              </a:rPr>
              <a:t>України</a:t>
            </a:r>
            <a:r>
              <a:rPr lang="ru-RU" sz="2000" b="1" dirty="0" smtClean="0">
                <a:solidFill>
                  <a:srgbClr val="C00000"/>
                </a:solidFill>
              </a:rPr>
              <a:t>, яка </a:t>
            </a:r>
            <a:r>
              <a:rPr lang="ru-RU" sz="2000" b="1" dirty="0" err="1" smtClean="0">
                <a:solidFill>
                  <a:srgbClr val="C00000"/>
                </a:solidFill>
              </a:rPr>
              <a:t>стосується</a:t>
            </a:r>
            <a:r>
              <a:rPr lang="ru-RU" sz="2000" b="1" dirty="0" smtClean="0">
                <a:solidFill>
                  <a:srgbClr val="C00000"/>
                </a:solidFill>
              </a:rPr>
              <a:t> </a:t>
            </a:r>
            <a:r>
              <a:rPr lang="ru-RU" sz="2000" b="1" dirty="0" err="1" smtClean="0">
                <a:solidFill>
                  <a:srgbClr val="C00000"/>
                </a:solidFill>
              </a:rPr>
              <a:t>боротьби</a:t>
            </a:r>
            <a:r>
              <a:rPr lang="ru-RU" sz="2000" b="1" dirty="0" smtClean="0">
                <a:solidFill>
                  <a:srgbClr val="C00000"/>
                </a:solidFill>
              </a:rPr>
              <a:t> </a:t>
            </a:r>
            <a:r>
              <a:rPr lang="ru-RU" sz="2000" b="1" dirty="0" err="1" smtClean="0">
                <a:solidFill>
                  <a:srgbClr val="C00000"/>
                </a:solidFill>
              </a:rPr>
              <a:t>з</a:t>
            </a:r>
            <a:r>
              <a:rPr lang="ru-RU" sz="2000" b="1" dirty="0" smtClean="0">
                <a:solidFill>
                  <a:srgbClr val="C00000"/>
                </a:solidFill>
              </a:rPr>
              <a:t> </a:t>
            </a:r>
            <a:r>
              <a:rPr lang="ru-RU" sz="2000" b="1" dirty="0" err="1" smtClean="0">
                <a:solidFill>
                  <a:srgbClr val="C00000"/>
                </a:solidFill>
              </a:rPr>
              <a:t>плагіатом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61949" y="873125"/>
            <a:ext cx="8620125" cy="4351338"/>
          </a:xfrm>
        </p:spPr>
        <p:txBody>
          <a:bodyPr/>
          <a:lstStyle/>
          <a:p>
            <a:r>
              <a:rPr lang="uk-UA" sz="2000" dirty="0" smtClean="0"/>
              <a:t>Кроки з врегулювання принципів академічної доброчесності та боротьби з академічним плагіатом в Україні:</a:t>
            </a:r>
          </a:p>
          <a:p>
            <a:r>
              <a:rPr lang="uk-UA" sz="2000" b="1" dirty="0" smtClean="0"/>
              <a:t>1) 2006 рік - ратифікація Будапештської конвенції</a:t>
            </a:r>
          </a:p>
          <a:p>
            <a:pPr algn="just"/>
            <a:r>
              <a:rPr lang="uk-UA" sz="2000" dirty="0" smtClean="0"/>
              <a:t>Дана конвенція є першим міжнародним договором про злочини, вчинені через Інтернет та інші комп'ютерні мережі, і стосується, зокрема, порушень авторських прав, комп'ютерних  шахрайств, дитячої порнографії та порушень безпеки мережі.  Вона також містить ряд повноважень і процедур, таких як обшук комп'ютерних мереж і перехоплення</a:t>
            </a:r>
          </a:p>
          <a:p>
            <a:r>
              <a:rPr lang="uk-UA" sz="2000" b="1" dirty="0" smtClean="0"/>
              <a:t>2) 2015 рік - рішення про обов’язкову публікацію дисертацій відповідно до наказу тодішнього міністра освіти – Сергія </a:t>
            </a:r>
            <a:r>
              <a:rPr lang="uk-UA" sz="2000" b="1" dirty="0" err="1" smtClean="0"/>
              <a:t>Квіта</a:t>
            </a:r>
            <a:endParaRPr lang="uk-UA" sz="2000" b="1" dirty="0" smtClean="0"/>
          </a:p>
          <a:p>
            <a:pPr algn="just"/>
            <a:r>
              <a:rPr lang="uk-UA" sz="2000" dirty="0" smtClean="0"/>
              <a:t>Автори кандидатських та докторських дисертацій повинні  публікувати свої праці. Таке рішення призвело до зменшення кількості дисертацій і створило передумови для зниження рівня академічного плагіату в наукових роботах. Разом з тим, перебільшення допустимих рівнів запозичень спостерігається в  біля 20% дисертацій.</a:t>
            </a:r>
            <a:endParaRPr lang="uk-UA" sz="20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61974" y="835025"/>
            <a:ext cx="8353425" cy="4351338"/>
          </a:xfrm>
        </p:spPr>
        <p:txBody>
          <a:bodyPr/>
          <a:lstStyle/>
          <a:p>
            <a:r>
              <a:rPr lang="uk-UA" sz="2000" b="1" dirty="0" smtClean="0"/>
              <a:t>3) 2017 рік - зміни в ЗУ Про освіту. Стаття 42 Академічна доброчесність</a:t>
            </a:r>
          </a:p>
          <a:p>
            <a:pPr algn="just"/>
            <a:r>
              <a:rPr lang="uk-UA" sz="2000" dirty="0" smtClean="0"/>
              <a:t> Академічна доброчесність - це сукупність етичних принципів та визначених законом правил, якими мають керуватися учасники освітнього процесу під час навчання, викладання та провадження наукової (творчої) діяльності з метою забезпечення довіри до результатів навчання та/або наукових (творчих) досягнень</a:t>
            </a:r>
          </a:p>
          <a:p>
            <a:pPr algn="just"/>
            <a:r>
              <a:rPr lang="uk-UA" sz="2000" b="1" dirty="0" smtClean="0"/>
              <a:t>4) 2018 рік - рекомендації МОН</a:t>
            </a:r>
          </a:p>
          <a:p>
            <a:pPr algn="just"/>
            <a:r>
              <a:rPr lang="uk-UA" sz="2000" dirty="0" smtClean="0"/>
              <a:t> Закон України «Про освіту» визначає основні види порушень академічної доброчесності та відповідальність учасників освітнього процесу за такі порушення. Зокрема, відповідно до ч. 4 ст. 42 Закону, порушеннями академічної доброчесності є академічний плагіат, </a:t>
            </a:r>
            <a:r>
              <a:rPr lang="uk-UA" sz="2000" dirty="0" err="1" smtClean="0"/>
              <a:t>самоплагіат</a:t>
            </a:r>
            <a:r>
              <a:rPr lang="uk-UA" sz="2000" dirty="0" smtClean="0"/>
              <a:t>, фабрикація, фальсифікація, списування, обман, хабарництво та необ’єктивне оцінювання. Цей перелік може бути доповнений спеціальними законами, зокрема, Законом України «Про вищу  освіту».</a:t>
            </a:r>
            <a:endParaRPr lang="uk-UA" sz="20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57200" y="372160"/>
            <a:ext cx="809625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err="1" smtClean="0">
                <a:solidFill>
                  <a:srgbClr val="C00000"/>
                </a:solidFill>
              </a:rPr>
              <a:t>Законодавча</a:t>
            </a:r>
            <a:r>
              <a:rPr lang="ru-RU" b="1" dirty="0" smtClean="0">
                <a:solidFill>
                  <a:srgbClr val="C00000"/>
                </a:solidFill>
              </a:rPr>
              <a:t> База </a:t>
            </a:r>
            <a:r>
              <a:rPr lang="ru-RU" b="1" dirty="0" err="1" smtClean="0">
                <a:solidFill>
                  <a:srgbClr val="C00000"/>
                </a:solidFill>
              </a:rPr>
              <a:t>України</a:t>
            </a:r>
            <a:r>
              <a:rPr lang="ru-RU" b="1" dirty="0" smtClean="0">
                <a:solidFill>
                  <a:srgbClr val="C00000"/>
                </a:solidFill>
              </a:rPr>
              <a:t>, яка </a:t>
            </a:r>
            <a:r>
              <a:rPr lang="ru-RU" b="1" dirty="0" err="1" smtClean="0">
                <a:solidFill>
                  <a:srgbClr val="C00000"/>
                </a:solidFill>
              </a:rPr>
              <a:t>стосується</a:t>
            </a:r>
            <a:r>
              <a:rPr lang="ru-RU" b="1" dirty="0" smtClean="0">
                <a:solidFill>
                  <a:srgbClr val="C00000"/>
                </a:solidFill>
              </a:rPr>
              <a:t> </a:t>
            </a:r>
            <a:r>
              <a:rPr lang="ru-RU" b="1" dirty="0" err="1" smtClean="0">
                <a:solidFill>
                  <a:srgbClr val="C00000"/>
                </a:solidFill>
              </a:rPr>
              <a:t>боротьби</a:t>
            </a:r>
            <a:r>
              <a:rPr lang="ru-RU" b="1" dirty="0" smtClean="0">
                <a:solidFill>
                  <a:srgbClr val="C00000"/>
                </a:solidFill>
              </a:rPr>
              <a:t> </a:t>
            </a:r>
            <a:r>
              <a:rPr lang="ru-RU" b="1" dirty="0" err="1" smtClean="0">
                <a:solidFill>
                  <a:srgbClr val="C00000"/>
                </a:solidFill>
              </a:rPr>
              <a:t>з</a:t>
            </a:r>
            <a:r>
              <a:rPr lang="ru-RU" b="1" dirty="0" smtClean="0">
                <a:solidFill>
                  <a:srgbClr val="C00000"/>
                </a:solidFill>
              </a:rPr>
              <a:t> </a:t>
            </a:r>
            <a:r>
              <a:rPr lang="ru-RU" b="1" dirty="0" err="1" smtClean="0">
                <a:solidFill>
                  <a:srgbClr val="C00000"/>
                </a:solidFill>
              </a:rPr>
              <a:t>плагіатом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325563"/>
          </a:xfrm>
        </p:spPr>
        <p:txBody>
          <a:bodyPr/>
          <a:lstStyle/>
          <a:p>
            <a:pPr algn="just"/>
            <a:r>
              <a:rPr lang="uk-UA" sz="2000" b="1" dirty="0" smtClean="0">
                <a:solidFill>
                  <a:srgbClr val="C00000"/>
                </a:solidFill>
              </a:rPr>
              <a:t>Види відповідальності за порушення академічної доброчесності педагогічними, науково-педагогічними та науковими працівниками  закладів освіти: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80975" y="1172766"/>
            <a:ext cx="843915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dirty="0" smtClean="0"/>
              <a:t>- відмова у присудженні наукового ступеня чи присвоєнні вченого </a:t>
            </a:r>
          </a:p>
          <a:p>
            <a:r>
              <a:rPr lang="uk-UA" dirty="0" smtClean="0"/>
              <a:t>звання</a:t>
            </a:r>
          </a:p>
          <a:p>
            <a:r>
              <a:rPr lang="uk-UA" dirty="0" smtClean="0"/>
              <a:t>- позбавлення присудженого наукового (</a:t>
            </a:r>
            <a:r>
              <a:rPr lang="uk-UA" dirty="0" err="1" smtClean="0"/>
              <a:t>освітньо-творчого</a:t>
            </a:r>
            <a:r>
              <a:rPr lang="uk-UA" dirty="0" smtClean="0"/>
              <a:t>) ступеня чи </a:t>
            </a:r>
          </a:p>
          <a:p>
            <a:r>
              <a:rPr lang="uk-UA" dirty="0" smtClean="0"/>
              <a:t>присвоєного вченого звання</a:t>
            </a:r>
          </a:p>
          <a:p>
            <a:r>
              <a:rPr lang="uk-UA" dirty="0" smtClean="0"/>
              <a:t> - відмова в присвоєнні або позбавлення присвоєного педагогічного </a:t>
            </a:r>
          </a:p>
          <a:p>
            <a:r>
              <a:rPr lang="uk-UA" dirty="0" smtClean="0"/>
              <a:t>звання, кваліфікаційної категорії</a:t>
            </a:r>
          </a:p>
          <a:p>
            <a:r>
              <a:rPr lang="uk-UA" dirty="0" smtClean="0"/>
              <a:t>- позбавлення права брати участь у роботі визначених законом </a:t>
            </a:r>
          </a:p>
          <a:p>
            <a:r>
              <a:rPr lang="uk-UA" dirty="0" smtClean="0"/>
              <a:t>органів чи займати визначені законом посади</a:t>
            </a:r>
          </a:p>
          <a:p>
            <a:r>
              <a:rPr lang="uk-UA" dirty="0" smtClean="0"/>
              <a:t> - повторне проходження оцінювання (контрольна робота, іспит, залік тощо)</a:t>
            </a:r>
          </a:p>
          <a:p>
            <a:r>
              <a:rPr lang="uk-UA" dirty="0" smtClean="0"/>
              <a:t> - повторне проходження відповідного освітнього компонента освітньої програми</a:t>
            </a:r>
          </a:p>
          <a:p>
            <a:r>
              <a:rPr lang="uk-UA" dirty="0" smtClean="0"/>
              <a:t>- відрахування із закладу освіти (крім осіб, які здобувають загальну середню освіту)</a:t>
            </a:r>
          </a:p>
          <a:p>
            <a:r>
              <a:rPr lang="uk-UA" dirty="0" smtClean="0"/>
              <a:t> - позбавлення академічної </a:t>
            </a:r>
            <a:r>
              <a:rPr lang="uk-UA" dirty="0" err="1" smtClean="0"/>
              <a:t>стипендії-</a:t>
            </a:r>
            <a:r>
              <a:rPr lang="uk-UA" dirty="0" smtClean="0"/>
              <a:t> позбавлення наданих закладом освіти пільг з оплати навчання.</a:t>
            </a:r>
          </a:p>
          <a:p>
            <a:r>
              <a:rPr lang="uk-UA" dirty="0" smtClean="0"/>
              <a:t> За дії (бездіяльність), що цим Законом визнані порушенням академічної доброчесності, особа може бути притягнута до інших видів відповідальності з підстав та в порядку, визначених законом. (пункт 10 ст. 42 ЗУ Про освіту від 05.09.2017 № 2145-VIII)</a:t>
            </a:r>
          </a:p>
          <a:p>
            <a:endParaRPr lang="uk-UA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0716" y="406729"/>
            <a:ext cx="8607973" cy="4351338"/>
          </a:xfrm>
        </p:spPr>
        <p:txBody>
          <a:bodyPr/>
          <a:lstStyle/>
          <a:p>
            <a:r>
              <a:rPr lang="ru-RU" sz="2000" b="1" dirty="0" smtClean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5) 2018 </a:t>
            </a:r>
            <a:r>
              <a:rPr lang="ru-RU" sz="2000" b="1" dirty="0" err="1" smtClean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рік</a:t>
            </a:r>
            <a:r>
              <a:rPr lang="ru-RU" sz="2000" b="1" dirty="0" smtClean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 - </a:t>
            </a:r>
            <a:r>
              <a:rPr lang="ru-RU" sz="2000" b="1" dirty="0" err="1" smtClean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підписання</a:t>
            </a:r>
            <a:r>
              <a:rPr lang="ru-RU" sz="2000" b="1" dirty="0" smtClean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 Меморандуму </a:t>
            </a:r>
            <a:r>
              <a:rPr lang="ru-RU" sz="2000" b="1" dirty="0" err="1" smtClean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між</a:t>
            </a:r>
            <a:r>
              <a:rPr lang="ru-RU" sz="2000" b="1" dirty="0" smtClean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 </a:t>
            </a:r>
            <a:r>
              <a:rPr lang="ru-RU" sz="2000" b="1" dirty="0" err="1" smtClean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Міністерством</a:t>
            </a:r>
            <a:r>
              <a:rPr lang="ru-RU" sz="2000" b="1" dirty="0" smtClean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 </a:t>
            </a:r>
            <a:r>
              <a:rPr lang="ru-RU" sz="2000" b="1" dirty="0" err="1" smtClean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освіти</a:t>
            </a:r>
            <a:r>
              <a:rPr lang="ru-RU" sz="2000" b="1" dirty="0" smtClean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 </a:t>
            </a:r>
            <a:r>
              <a:rPr lang="ru-RU" sz="2000" b="1" dirty="0" err="1" smtClean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і</a:t>
            </a:r>
            <a:r>
              <a:rPr lang="ru-RU" sz="2000" b="1" dirty="0" smtClean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 науки </a:t>
            </a:r>
            <a:r>
              <a:rPr lang="ru-RU" sz="2000" b="1" dirty="0" err="1" smtClean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України</a:t>
            </a:r>
            <a:r>
              <a:rPr lang="ru-RU" sz="2000" b="1" dirty="0" smtClean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 </a:t>
            </a:r>
            <a:r>
              <a:rPr lang="ru-RU" sz="2000" b="1" dirty="0" err="1" smtClean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й</a:t>
            </a:r>
            <a:r>
              <a:rPr lang="ru-RU" sz="2000" b="1" dirty="0" smtClean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  ТОВ </a:t>
            </a:r>
            <a:r>
              <a:rPr lang="ru-RU" sz="2000" b="1" dirty="0" err="1" smtClean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Плагіат</a:t>
            </a:r>
            <a:endParaRPr lang="ru-RU" sz="2000" b="1" dirty="0" smtClean="0">
              <a:solidFill>
                <a:srgbClr val="C00000"/>
              </a:solidFill>
              <a:latin typeface="+mj-lt"/>
              <a:ea typeface="+mj-ea"/>
              <a:cs typeface="+mj-cs"/>
            </a:endParaRPr>
          </a:p>
          <a:p>
            <a:pPr algn="just"/>
            <a:r>
              <a:rPr lang="uk-UA" sz="2400" dirty="0" smtClean="0"/>
              <a:t>Пан Алі </a:t>
            </a:r>
            <a:r>
              <a:rPr lang="uk-UA" sz="2400" dirty="0" err="1" smtClean="0"/>
              <a:t>Тахмазов</a:t>
            </a:r>
            <a:r>
              <a:rPr lang="uk-UA" sz="2400" dirty="0" smtClean="0"/>
              <a:t> в кінці 2017 року звертався з ідеєю підписання Меморандуму. В 2018 році ідея була прийнята зі сторони МОН України – міністром пані Гриневич. Більшість ЗВО з обережністю ставилась до </a:t>
            </a:r>
            <a:r>
              <a:rPr lang="uk-UA" sz="2400" dirty="0" err="1" smtClean="0"/>
              <a:t>пілписання</a:t>
            </a:r>
            <a:r>
              <a:rPr lang="uk-UA" sz="2400" dirty="0" smtClean="0"/>
              <a:t> договорів з </a:t>
            </a:r>
            <a:r>
              <a:rPr lang="uk-UA" sz="2400" dirty="0" err="1" smtClean="0"/>
              <a:t>антиплагіатними</a:t>
            </a:r>
            <a:r>
              <a:rPr lang="uk-UA" sz="2400" dirty="0" smtClean="0"/>
              <a:t> компаніями, турбуючись про ризики пов’язані з репутацією закладів і реакцією </a:t>
            </a:r>
            <a:r>
              <a:rPr lang="uk-UA" sz="2400" dirty="0" err="1" smtClean="0"/>
              <a:t>міністрества</a:t>
            </a:r>
            <a:r>
              <a:rPr lang="uk-UA" sz="2400" dirty="0" smtClean="0"/>
              <a:t>. Меморандум підтвердив політику МОН в питаннях боротьби з академічним плагіатом. На жаль лише 10 % закладів, які підписали договір в рамках Меморандуму на </a:t>
            </a:r>
            <a:r>
              <a:rPr lang="uk-UA" sz="2400" dirty="0" err="1" smtClean="0"/>
              <a:t>льготних</a:t>
            </a:r>
            <a:r>
              <a:rPr lang="uk-UA" sz="2400" dirty="0" smtClean="0"/>
              <a:t> умовах користуються сервісом в повній мірі, перевіряючи бакалаврські та магістерські роботи. Більшість ЗВО приймають дипломні роботи, не перевіривши їх на наявність плагіату. Однією з головних причин університети називають відсутніх вимог зі сторони  МОН на відсутніх необхідного кошторису</a:t>
            </a:r>
            <a:endParaRPr lang="uk-UA" sz="24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0945" y="0"/>
            <a:ext cx="8589818" cy="1325563"/>
          </a:xfrm>
        </p:spPr>
        <p:txBody>
          <a:bodyPr/>
          <a:lstStyle/>
          <a:p>
            <a:pPr algn="ctr"/>
            <a:r>
              <a:rPr lang="ru-RU" sz="2000" b="1" i="1" dirty="0" smtClean="0">
                <a:solidFill>
                  <a:srgbClr val="C00000"/>
                </a:solidFill>
              </a:rPr>
              <a:t>ПРОГРАМА НАУКОВОГО СТАЖУВАННЯ </a:t>
            </a:r>
            <a:br>
              <a:rPr lang="ru-RU" sz="2000" b="1" i="1" dirty="0" smtClean="0">
                <a:solidFill>
                  <a:srgbClr val="C00000"/>
                </a:solidFill>
              </a:rPr>
            </a:br>
            <a:r>
              <a:rPr lang="ru-RU" sz="2000" b="1" i="1" dirty="0" smtClean="0">
                <a:solidFill>
                  <a:srgbClr val="C00000"/>
                </a:solidFill>
              </a:rPr>
              <a:t>«АКАДЕМІЧНА ДОБРОЧЕСНІСТЬ: ВИКЛИКИ СУЧАСНОСТІ», ВАРШАВА, 18 – 21 </a:t>
            </a:r>
            <a:r>
              <a:rPr lang="ru-RU" sz="2000" b="1" i="1" dirty="0" err="1" smtClean="0">
                <a:solidFill>
                  <a:srgbClr val="C00000"/>
                </a:solidFill>
              </a:rPr>
              <a:t>вересня</a:t>
            </a:r>
            <a:r>
              <a:rPr lang="ru-RU" sz="2000" b="1" i="1" dirty="0" smtClean="0">
                <a:solidFill>
                  <a:srgbClr val="C00000"/>
                </a:solidFill>
              </a:rPr>
              <a:t> 2019 року</a:t>
            </a:r>
            <a:endParaRPr lang="ru-RU" sz="2000" b="1" i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035915"/>
            <a:ext cx="8922328" cy="1192935"/>
          </a:xfrm>
        </p:spPr>
        <p:txBody>
          <a:bodyPr/>
          <a:lstStyle/>
          <a:p>
            <a:pPr algn="ctr">
              <a:buNone/>
            </a:pPr>
            <a:r>
              <a:rPr lang="uk-UA" sz="2400" b="1" u="sng" dirty="0" smtClean="0"/>
              <a:t>19.09.19</a:t>
            </a:r>
            <a:r>
              <a:rPr lang="uk-UA" sz="2400" b="1" dirty="0" smtClean="0"/>
              <a:t> </a:t>
            </a:r>
          </a:p>
          <a:p>
            <a:pPr algn="just">
              <a:buNone/>
            </a:pPr>
            <a:r>
              <a:rPr lang="uk-UA" sz="2400" dirty="0" smtClean="0"/>
              <a:t>15.20 – освітній візит до Сейму Республіки Польща </a:t>
            </a:r>
          </a:p>
        </p:txBody>
      </p:sp>
      <p:pic>
        <p:nvPicPr>
          <p:cNvPr id="4" name="Рисунок 3" descr="F:\Фото\Стажировка 2019\IMG_20190919_154410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9185" y="2128344"/>
            <a:ext cx="5659821" cy="35945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F:\Фото\Стажировка 2019\IMG_20190919_163932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69724" y="1781503"/>
            <a:ext cx="2837793" cy="47769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204950" y="6038220"/>
            <a:ext cx="655845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None/>
            </a:pPr>
            <a:r>
              <a:rPr lang="uk-UA" dirty="0" smtClean="0"/>
              <a:t>16.30 – екскурсія історичною частиною Варшави. </a:t>
            </a:r>
            <a:endParaRPr lang="uk-UA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203</TotalTime>
  <Words>1115</Words>
  <Application>Microsoft Office PowerPoint</Application>
  <PresentationFormat>Экран (4:3)</PresentationFormat>
  <Paragraphs>138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5" baseType="lpstr">
      <vt:lpstr>Arial</vt:lpstr>
      <vt:lpstr>Arial Black</vt:lpstr>
      <vt:lpstr>Calibri</vt:lpstr>
      <vt:lpstr>Calibri Light</vt:lpstr>
      <vt:lpstr>Тема Office</vt:lpstr>
      <vt:lpstr>«Академічна доброчесність та правові аспекти навчання у Польщі», присвячений Міжнародному дню студента</vt:lpstr>
      <vt:lpstr>Презентация PowerPoint</vt:lpstr>
      <vt:lpstr>Презентация PowerPoint</vt:lpstr>
      <vt:lpstr>ПРОГРАМА НАУКОВОГО СТАЖУВАННЯ  «АКАДЕМІЧНА ДОБРОЧЕСНІСТЬ: ВИКЛИКИ СУЧАСНОСТІ», ВАРШАВА, 18 – 21 вересня 2019 року</vt:lpstr>
      <vt:lpstr>Законодавча База України, яка стосується боротьби з плагіатом</vt:lpstr>
      <vt:lpstr>Презентация PowerPoint</vt:lpstr>
      <vt:lpstr>Види відповідальності за порушення академічної доброчесності педагогічними, науково-педагогічними та науковими працівниками  закладів освіти:</vt:lpstr>
      <vt:lpstr>Презентация PowerPoint</vt:lpstr>
      <vt:lpstr>ПРОГРАМА НАУКОВОГО СТАЖУВАННЯ  «АКАДЕМІЧНА ДОБРОЧЕСНІСТЬ: ВИКЛИКИ СУЧАСНОСТІ», ВАРШАВА, 18 – 21 вересня 2019 року</vt:lpstr>
      <vt:lpstr>Презентация PowerPoint</vt:lpstr>
      <vt:lpstr>Презентация PowerPoint</vt:lpstr>
      <vt:lpstr>Презентация PowerPoint</vt:lpstr>
      <vt:lpstr>Документи про освіту</vt:lpstr>
      <vt:lpstr>Легалізація документів </vt:lpstr>
      <vt:lpstr>Вступна кампанія</vt:lpstr>
      <vt:lpstr>Визнання у країнах ЄС</vt:lpstr>
      <vt:lpstr> Нострифікація</vt:lpstr>
      <vt:lpstr>Українські лікарі у Польщі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Пользователь Windows</cp:lastModifiedBy>
  <cp:revision>43</cp:revision>
  <dcterms:created xsi:type="dcterms:W3CDTF">2020-01-13T08:10:06Z</dcterms:created>
  <dcterms:modified xsi:type="dcterms:W3CDTF">2020-01-27T12:22:55Z</dcterms:modified>
</cp:coreProperties>
</file>