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4"/>
  </p:notesMasterIdLst>
  <p:sldIdLst>
    <p:sldId id="256" r:id="rId2"/>
    <p:sldId id="266" r:id="rId3"/>
    <p:sldId id="267" r:id="rId4"/>
    <p:sldId id="268" r:id="rId5"/>
    <p:sldId id="269" r:id="rId6"/>
    <p:sldId id="276" r:id="rId7"/>
    <p:sldId id="280" r:id="rId8"/>
    <p:sldId id="278" r:id="rId9"/>
    <p:sldId id="257" r:id="rId10"/>
    <p:sldId id="259" r:id="rId11"/>
    <p:sldId id="260" r:id="rId12"/>
    <p:sldId id="261" r:id="rId13"/>
    <p:sldId id="262" r:id="rId14"/>
    <p:sldId id="263" r:id="rId15"/>
    <p:sldId id="279" r:id="rId16"/>
    <p:sldId id="277" r:id="rId17"/>
    <p:sldId id="270" r:id="rId18"/>
    <p:sldId id="271" r:id="rId19"/>
    <p:sldId id="272" r:id="rId20"/>
    <p:sldId id="274" r:id="rId21"/>
    <p:sldId id="275" r:id="rId22"/>
    <p:sldId id="273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72" y="4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E69BF1-0060-41EB-BA8C-067E88AD8F98}" type="datetimeFigureOut">
              <a:rPr lang="ru-RU" smtClean="0"/>
              <a:t>30.10.2019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19083F-A5E6-4476-A6C4-31EA25C2D2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435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5"/>
          <p:cNvSpPr>
            <a:spLocks noGrp="1" noChangeArrowheads="1"/>
          </p:cNvSpPr>
          <p:nvPr>
            <p:ph type="sldNum" sz="quarter"/>
          </p:nvPr>
        </p:nvSpPr>
        <p:spPr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DB3F8518-F6CA-4EDE-A3E4-6C048601EFEC}" type="slidenum">
              <a:rPr lang="ru-RU" sz="1200">
                <a:solidFill>
                  <a:srgbClr val="000000"/>
                </a:solidFill>
              </a:rPr>
              <a:pPr eaLnBrk="1" hangingPunct="1"/>
              <a:t>16</a:t>
            </a:fld>
            <a:endParaRPr lang="ru-RU" sz="1200">
              <a:solidFill>
                <a:srgbClr val="000000"/>
              </a:solidFill>
            </a:endParaRPr>
          </a:p>
        </p:txBody>
      </p:sp>
      <p:sp>
        <p:nvSpPr>
          <p:cNvPr id="29697" name="Text Box 1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</p:sp>
      <p:sp>
        <p:nvSpPr>
          <p:cNvPr id="29698" name="Text Box 2"/>
          <p:cNvSpPr txBox="1">
            <a:spLocks noChangeArrowheads="1"/>
          </p:cNvSpPr>
          <p:nvPr/>
        </p:nvSpPr>
        <p:spPr bwMode="auto">
          <a:xfrm>
            <a:off x="684038" y="4344135"/>
            <a:ext cx="5491526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Font typeface="Times New Roman" charset="0"/>
              <a:buNone/>
              <a:defRPr/>
            </a:pPr>
            <a:endParaRPr lang="en-US">
              <a:latin typeface="Arial" charset="0"/>
              <a:ea typeface="ＭＳ Ｐゴシック" charset="0"/>
              <a:cs typeface="Microsoft YaHei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19083F-A5E6-4476-A6C4-31EA25C2D20E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85488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119F6-9AFE-4184-A052-23C4A337B4D1}" type="datetimeFigureOut">
              <a:rPr lang="en-US" smtClean="0"/>
              <a:t>10/30/2019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C867378-9FDA-4E4E-9417-35CB708D822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119F6-9AFE-4184-A052-23C4A337B4D1}" type="datetimeFigureOut">
              <a:rPr lang="en-US" smtClean="0"/>
              <a:t>10/30/2019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67378-9FDA-4E4E-9417-35CB708D82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119F6-9AFE-4184-A052-23C4A337B4D1}" type="datetimeFigureOut">
              <a:rPr lang="en-US" smtClean="0"/>
              <a:t>10/30/2019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67378-9FDA-4E4E-9417-35CB708D82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5313" cy="1128712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0E84E9-BAFC-4B86-9CC0-EA648FB5C91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17216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119F6-9AFE-4184-A052-23C4A337B4D1}" type="datetimeFigureOut">
              <a:rPr lang="en-US" smtClean="0"/>
              <a:t>10/30/2019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67378-9FDA-4E4E-9417-35CB708D82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119F6-9AFE-4184-A052-23C4A337B4D1}" type="datetimeFigureOut">
              <a:rPr lang="en-US" smtClean="0"/>
              <a:t>10/30/2019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67378-9FDA-4E4E-9417-35CB708D8224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119F6-9AFE-4184-A052-23C4A337B4D1}" type="datetimeFigureOut">
              <a:rPr lang="en-US" smtClean="0"/>
              <a:t>10/30/2019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67378-9FDA-4E4E-9417-35CB708D822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119F6-9AFE-4184-A052-23C4A337B4D1}" type="datetimeFigureOut">
              <a:rPr lang="en-US" smtClean="0"/>
              <a:t>10/30/2019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67378-9FDA-4E4E-9417-35CB708D8224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119F6-9AFE-4184-A052-23C4A337B4D1}" type="datetimeFigureOut">
              <a:rPr lang="en-US" smtClean="0"/>
              <a:t>10/30/2019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67378-9FDA-4E4E-9417-35CB708D82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119F6-9AFE-4184-A052-23C4A337B4D1}" type="datetimeFigureOut">
              <a:rPr lang="en-US" smtClean="0"/>
              <a:t>10/30/2019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67378-9FDA-4E4E-9417-35CB708D82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119F6-9AFE-4184-A052-23C4A337B4D1}" type="datetimeFigureOut">
              <a:rPr lang="en-US" smtClean="0"/>
              <a:t>10/30/2019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67378-9FDA-4E4E-9417-35CB708D82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119F6-9AFE-4184-A052-23C4A337B4D1}" type="datetimeFigureOut">
              <a:rPr lang="en-US" smtClean="0"/>
              <a:t>10/30/2019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67378-9FDA-4E4E-9417-35CB708D82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8E5119F6-9AFE-4184-A052-23C4A337B4D1}" type="datetimeFigureOut">
              <a:rPr lang="en-US" smtClean="0"/>
              <a:t>10/30/2019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CC867378-9FDA-4E4E-9417-35CB708D8224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41425" y="2680573"/>
            <a:ext cx="6912768" cy="2088232"/>
          </a:xfrm>
        </p:spPr>
        <p:txBody>
          <a:bodyPr>
            <a:noAutofit/>
          </a:bodyPr>
          <a:lstStyle/>
          <a:p>
            <a:r>
              <a:rPr lang="uk-UA" b="1" dirty="0" smtClean="0">
                <a:solidFill>
                  <a:schemeClr val="tx1"/>
                </a:solidFill>
              </a:rPr>
              <a:t>Науковий семінар</a:t>
            </a:r>
          </a:p>
          <a:p>
            <a:r>
              <a:rPr lang="uk-UA" b="1" dirty="0" smtClean="0">
                <a:solidFill>
                  <a:schemeClr val="tx1"/>
                </a:solidFill>
              </a:rPr>
              <a:t>«Участь у міжнародних конференціях як платформа для обміну досвідом з закордонними колегами»</a:t>
            </a:r>
            <a:endParaRPr lang="en-US" b="1" dirty="0">
              <a:solidFill>
                <a:schemeClr val="tx1"/>
              </a:solidFill>
            </a:endParaRP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640"/>
            <a:ext cx="2482850" cy="2493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C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5" descr="_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188641"/>
            <a:ext cx="2483768" cy="2493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1"/>
          <p:cNvSpPr txBox="1">
            <a:spLocks noChangeArrowheads="1"/>
          </p:cNvSpPr>
          <p:nvPr/>
        </p:nvSpPr>
        <p:spPr bwMode="auto">
          <a:xfrm>
            <a:off x="4079937" y="6093296"/>
            <a:ext cx="195245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26 </a:t>
            </a:r>
            <a:r>
              <a:rPr lang="ru-RU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жовтня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2019 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dirty="0">
                <a:solidFill>
                  <a:srgbClr val="000000"/>
                </a:solidFill>
                <a:latin typeface="Trebuchet MS" pitchFamily="34" charset="0"/>
                <a:cs typeface="Arial" charset="0"/>
              </a:rPr>
              <a:t>.</a:t>
            </a:r>
          </a:p>
        </p:txBody>
      </p:sp>
      <p:sp>
        <p:nvSpPr>
          <p:cNvPr id="7" name="TextBox 1"/>
          <p:cNvSpPr txBox="1">
            <a:spLocks noChangeArrowheads="1"/>
          </p:cNvSpPr>
          <p:nvPr/>
        </p:nvSpPr>
        <p:spPr bwMode="auto">
          <a:xfrm>
            <a:off x="6516216" y="4569801"/>
            <a:ext cx="2338589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Підготували: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оц. </a:t>
            </a:r>
            <a:r>
              <a:rPr lang="uk-UA" sz="2000" dirty="0" err="1" smtClean="0">
                <a:latin typeface="Times New Roman" pitchFamily="18" charset="0"/>
                <a:cs typeface="Times New Roman" pitchFamily="18" charset="0"/>
              </a:rPr>
              <a:t>Левашова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О.Л.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доц. </a:t>
            </a:r>
            <a:r>
              <a:rPr lang="uk-UA" sz="2000" dirty="0" err="1" smtClean="0">
                <a:latin typeface="Times New Roman" pitchFamily="18" charset="0"/>
                <a:cs typeface="Times New Roman" pitchFamily="18" charset="0"/>
              </a:rPr>
              <a:t>Тішакова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Т.С.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97221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60648"/>
            <a:ext cx="8856984" cy="1339552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2800" b="1" i="1" dirty="0" err="1"/>
              <a:t>Електрохімічна</a:t>
            </a:r>
            <a:r>
              <a:rPr lang="ru-RU" sz="2800" b="1" i="1" dirty="0"/>
              <a:t> </a:t>
            </a:r>
            <a:r>
              <a:rPr lang="ru-RU" sz="2800" b="1" i="1" dirty="0" err="1"/>
              <a:t>полімеризація</a:t>
            </a:r>
            <a:r>
              <a:rPr lang="ru-RU" sz="2800" b="1" i="1" dirty="0"/>
              <a:t> та </a:t>
            </a:r>
            <a:r>
              <a:rPr lang="ru-RU" sz="2800" b="1" i="1" dirty="0" err="1"/>
              <a:t>електрохромні</a:t>
            </a:r>
            <a:r>
              <a:rPr lang="ru-RU" sz="2800" b="1" i="1" dirty="0"/>
              <a:t> </a:t>
            </a:r>
            <a:r>
              <a:rPr lang="ru-RU" sz="2800" b="1" i="1" dirty="0" err="1"/>
              <a:t>властивості</a:t>
            </a:r>
            <a:r>
              <a:rPr lang="ru-RU" sz="2800" b="1" i="1" dirty="0"/>
              <a:t> </a:t>
            </a:r>
            <a:r>
              <a:rPr lang="ru-RU" sz="2800" b="1" i="1" dirty="0" err="1"/>
              <a:t>електроактивних</a:t>
            </a:r>
            <a:r>
              <a:rPr lang="ru-RU" sz="2800" b="1" i="1" dirty="0"/>
              <a:t> </a:t>
            </a:r>
            <a:r>
              <a:rPr lang="ru-RU" sz="2800" b="1" i="1" dirty="0" err="1"/>
              <a:t>дендримерів</a:t>
            </a:r>
            <a:r>
              <a:rPr lang="ru-RU" sz="2800" b="1" i="1" dirty="0"/>
              <a:t> на </a:t>
            </a:r>
            <a:r>
              <a:rPr lang="ru-RU" sz="2800" b="1" i="1" dirty="0" err="1"/>
              <a:t>основі</a:t>
            </a:r>
            <a:r>
              <a:rPr lang="ru-RU" sz="2800" b="1" i="1" dirty="0"/>
              <a:t> </a:t>
            </a:r>
            <a:r>
              <a:rPr lang="ru-RU" sz="2800" b="1" i="1" dirty="0" err="1"/>
              <a:t>флуорен-карбазолу</a:t>
            </a:r>
            <a:endParaRPr lang="ru-RU" sz="2800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916832"/>
            <a:ext cx="3744416" cy="4536504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ru-RU" dirty="0" err="1"/>
              <a:t>Кон'юговані</a:t>
            </a:r>
            <a:r>
              <a:rPr lang="ru-RU" dirty="0"/>
              <a:t> </a:t>
            </a:r>
            <a:r>
              <a:rPr lang="ru-RU" dirty="0" err="1"/>
              <a:t>електроактивні</a:t>
            </a:r>
            <a:r>
              <a:rPr lang="ru-RU" dirty="0"/>
              <a:t> </a:t>
            </a:r>
            <a:r>
              <a:rPr lang="ru-RU" dirty="0" err="1"/>
              <a:t>дендримери</a:t>
            </a:r>
            <a:r>
              <a:rPr lang="ru-RU" dirty="0"/>
              <a:t> -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привабливий</a:t>
            </a:r>
            <a:r>
              <a:rPr lang="ru-RU" dirty="0"/>
              <a:t> </a:t>
            </a:r>
            <a:r>
              <a:rPr lang="ru-RU" dirty="0" err="1"/>
              <a:t>клас</a:t>
            </a:r>
            <a:r>
              <a:rPr lang="ru-RU" dirty="0"/>
              <a:t> </a:t>
            </a:r>
            <a:r>
              <a:rPr lang="ru-RU" dirty="0" err="1"/>
              <a:t>органічних</a:t>
            </a:r>
            <a:r>
              <a:rPr lang="ru-RU" dirty="0"/>
              <a:t> </a:t>
            </a:r>
            <a:r>
              <a:rPr lang="ru-RU" dirty="0" err="1"/>
              <a:t>матеріалів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поєднують</a:t>
            </a:r>
            <a:r>
              <a:rPr lang="ru-RU" dirty="0"/>
              <a:t> в </a:t>
            </a:r>
            <a:r>
              <a:rPr lang="ru-RU" dirty="0" err="1"/>
              <a:t>собі</a:t>
            </a:r>
            <a:r>
              <a:rPr lang="ru-RU" dirty="0"/>
              <a:t> </a:t>
            </a:r>
            <a:r>
              <a:rPr lang="ru-RU" dirty="0" err="1"/>
              <a:t>хороші</a:t>
            </a:r>
            <a:r>
              <a:rPr lang="ru-RU" dirty="0"/>
              <a:t> </a:t>
            </a:r>
            <a:r>
              <a:rPr lang="ru-RU" dirty="0" err="1"/>
              <a:t>властивості</a:t>
            </a:r>
            <a:r>
              <a:rPr lang="ru-RU" dirty="0"/>
              <a:t> </a:t>
            </a:r>
            <a:r>
              <a:rPr lang="ru-RU" dirty="0" err="1"/>
              <a:t>передачі</a:t>
            </a:r>
            <a:r>
              <a:rPr lang="ru-RU" dirty="0"/>
              <a:t> заряду та </a:t>
            </a:r>
            <a:r>
              <a:rPr lang="ru-RU" dirty="0" err="1"/>
              <a:t>високу</a:t>
            </a:r>
            <a:r>
              <a:rPr lang="ru-RU" dirty="0"/>
              <a:t> </a:t>
            </a:r>
            <a:r>
              <a:rPr lang="ru-RU" dirty="0" err="1"/>
              <a:t>стійкість</a:t>
            </a:r>
            <a:r>
              <a:rPr lang="ru-RU" dirty="0"/>
              <a:t> для </a:t>
            </a:r>
            <a:r>
              <a:rPr lang="ru-RU" dirty="0" err="1" smtClean="0"/>
              <a:t>органічних</a:t>
            </a:r>
            <a:r>
              <a:rPr lang="ru-RU" dirty="0" smtClean="0"/>
              <a:t> </a:t>
            </a:r>
            <a:r>
              <a:rPr lang="ru-RU" dirty="0" err="1"/>
              <a:t>оптоелектронних</a:t>
            </a:r>
            <a:r>
              <a:rPr lang="ru-RU" dirty="0"/>
              <a:t> </a:t>
            </a:r>
            <a:r>
              <a:rPr lang="ru-RU" dirty="0" err="1" smtClean="0"/>
              <a:t>пристроїв</a:t>
            </a:r>
            <a:r>
              <a:rPr lang="ru-RU" dirty="0" smtClean="0"/>
              <a:t>. </a:t>
            </a:r>
            <a:r>
              <a:rPr lang="ru-RU" dirty="0" err="1"/>
              <a:t>Електроактивні</a:t>
            </a:r>
            <a:r>
              <a:rPr lang="ru-RU" dirty="0"/>
              <a:t> </a:t>
            </a:r>
            <a:r>
              <a:rPr lang="ru-RU" dirty="0" err="1"/>
              <a:t>матеріали</a:t>
            </a:r>
            <a:r>
              <a:rPr lang="ru-RU" dirty="0"/>
              <a:t> на </a:t>
            </a:r>
            <a:r>
              <a:rPr lang="ru-RU" dirty="0" err="1"/>
              <a:t>основі</a:t>
            </a:r>
            <a:r>
              <a:rPr lang="ru-RU" dirty="0"/>
              <a:t> </a:t>
            </a:r>
            <a:r>
              <a:rPr lang="ru-RU" dirty="0" err="1"/>
              <a:t>флуорену</a:t>
            </a:r>
            <a:r>
              <a:rPr lang="ru-RU" dirty="0"/>
              <a:t> особливо </a:t>
            </a:r>
            <a:r>
              <a:rPr lang="ru-RU" dirty="0" err="1"/>
              <a:t>важливі</a:t>
            </a:r>
            <a:r>
              <a:rPr lang="ru-RU" dirty="0"/>
              <a:t> для </a:t>
            </a:r>
            <a:r>
              <a:rPr lang="en-GB" dirty="0"/>
              <a:t>OLED </a:t>
            </a:r>
            <a:r>
              <a:rPr lang="ru-RU" dirty="0"/>
              <a:t>через </a:t>
            </a:r>
            <a:r>
              <a:rPr lang="ru-RU" dirty="0" err="1"/>
              <a:t>їх</a:t>
            </a:r>
            <a:r>
              <a:rPr lang="ru-RU" dirty="0"/>
              <a:t> легкий синтез, </a:t>
            </a:r>
            <a:r>
              <a:rPr lang="ru-RU" dirty="0" err="1"/>
              <a:t>хорошу</a:t>
            </a:r>
            <a:r>
              <a:rPr lang="ru-RU" dirty="0"/>
              <a:t> </a:t>
            </a:r>
            <a:r>
              <a:rPr lang="ru-RU" dirty="0" err="1"/>
              <a:t>технологічність</a:t>
            </a:r>
            <a:r>
              <a:rPr lang="ru-RU" dirty="0"/>
              <a:t> та </a:t>
            </a:r>
            <a:r>
              <a:rPr lang="ru-RU" dirty="0" err="1"/>
              <a:t>високий</a:t>
            </a:r>
            <a:r>
              <a:rPr lang="ru-RU" dirty="0"/>
              <a:t> </a:t>
            </a:r>
            <a:r>
              <a:rPr lang="ru-RU" dirty="0" err="1"/>
              <a:t>квантовий</a:t>
            </a:r>
            <a:r>
              <a:rPr lang="ru-RU" dirty="0"/>
              <a:t> </a:t>
            </a:r>
            <a:r>
              <a:rPr lang="ru-RU" dirty="0" err="1"/>
              <a:t>вихід</a:t>
            </a:r>
            <a:r>
              <a:rPr lang="ru-RU" dirty="0"/>
              <a:t> </a:t>
            </a:r>
            <a:r>
              <a:rPr lang="ru-RU" dirty="0" err="1"/>
              <a:t>флуоресценції</a:t>
            </a:r>
            <a:r>
              <a:rPr lang="ru-RU" dirty="0"/>
              <a:t> для </a:t>
            </a:r>
            <a:r>
              <a:rPr lang="ru-RU" dirty="0" err="1"/>
              <a:t>синього</a:t>
            </a:r>
            <a:r>
              <a:rPr lang="ru-RU" dirty="0"/>
              <a:t> </a:t>
            </a:r>
            <a:r>
              <a:rPr lang="ru-RU" dirty="0" err="1" smtClean="0"/>
              <a:t>світла</a:t>
            </a:r>
            <a:r>
              <a:rPr lang="ru-RU" dirty="0" smtClean="0"/>
              <a:t>. </a:t>
            </a:r>
            <a:r>
              <a:rPr lang="ru-RU" dirty="0" err="1"/>
              <a:t>Крім</a:t>
            </a:r>
            <a:r>
              <a:rPr lang="ru-RU" dirty="0"/>
              <a:t> того, </a:t>
            </a:r>
            <a:r>
              <a:rPr lang="ru-RU" dirty="0" err="1"/>
              <a:t>електроактивні</a:t>
            </a:r>
            <a:r>
              <a:rPr lang="ru-RU" dirty="0"/>
              <a:t> </a:t>
            </a:r>
            <a:r>
              <a:rPr lang="ru-RU" dirty="0" err="1"/>
              <a:t>структури</a:t>
            </a:r>
            <a:r>
              <a:rPr lang="ru-RU" dirty="0"/>
              <a:t> на </a:t>
            </a:r>
            <a:r>
              <a:rPr lang="ru-RU" dirty="0" err="1"/>
              <a:t>основі</a:t>
            </a:r>
            <a:r>
              <a:rPr lang="ru-RU" dirty="0"/>
              <a:t> </a:t>
            </a:r>
            <a:r>
              <a:rPr lang="ru-RU" dirty="0" err="1"/>
              <a:t>карбазолу</a:t>
            </a:r>
            <a:r>
              <a:rPr lang="ru-RU" dirty="0"/>
              <a:t> та </a:t>
            </a:r>
            <a:r>
              <a:rPr lang="ru-RU" dirty="0" err="1"/>
              <a:t>тіофену</a:t>
            </a:r>
            <a:r>
              <a:rPr lang="ru-RU" dirty="0"/>
              <a:t> </a:t>
            </a:r>
            <a:r>
              <a:rPr lang="ru-RU" dirty="0" err="1"/>
              <a:t>використовувались</a:t>
            </a:r>
            <a:r>
              <a:rPr lang="ru-RU" dirty="0"/>
              <a:t> як </a:t>
            </a:r>
            <a:r>
              <a:rPr lang="ru-RU" dirty="0" err="1"/>
              <a:t>транспортний</a:t>
            </a:r>
            <a:r>
              <a:rPr lang="ru-RU" dirty="0"/>
              <a:t> шар заряду в ОПВ та ЕКЗ </a:t>
            </a:r>
            <a:r>
              <a:rPr lang="ru-RU" dirty="0" err="1"/>
              <a:t>завдяки</a:t>
            </a:r>
            <a:r>
              <a:rPr lang="ru-RU" dirty="0"/>
              <a:t> </a:t>
            </a:r>
            <a:r>
              <a:rPr lang="ru-RU" dirty="0" err="1"/>
              <a:t>високій</a:t>
            </a:r>
            <a:r>
              <a:rPr lang="ru-RU" dirty="0"/>
              <a:t> </a:t>
            </a:r>
            <a:r>
              <a:rPr lang="ru-RU" dirty="0" err="1"/>
              <a:t>мобільності</a:t>
            </a:r>
            <a:r>
              <a:rPr lang="ru-RU" dirty="0"/>
              <a:t> </a:t>
            </a:r>
            <a:r>
              <a:rPr lang="ru-RU" dirty="0" err="1"/>
              <a:t>носія</a:t>
            </a:r>
            <a:r>
              <a:rPr lang="ru-RU" dirty="0"/>
              <a:t> заряду, </a:t>
            </a:r>
            <a:r>
              <a:rPr lang="ru-RU" dirty="0" err="1"/>
              <a:t>високій</a:t>
            </a:r>
            <a:r>
              <a:rPr lang="ru-RU" dirty="0"/>
              <a:t> </a:t>
            </a:r>
            <a:r>
              <a:rPr lang="ru-RU" dirty="0" err="1"/>
              <a:t>фотохімічній</a:t>
            </a:r>
            <a:r>
              <a:rPr lang="ru-RU" dirty="0"/>
              <a:t> та </a:t>
            </a:r>
            <a:r>
              <a:rPr lang="ru-RU" dirty="0" err="1"/>
              <a:t>тепловій</a:t>
            </a:r>
            <a:r>
              <a:rPr lang="ru-RU" dirty="0"/>
              <a:t> </a:t>
            </a:r>
            <a:r>
              <a:rPr lang="ru-RU" dirty="0" err="1" smtClean="0"/>
              <a:t>стабільності</a:t>
            </a:r>
            <a:r>
              <a:rPr lang="en-US" dirty="0"/>
              <a:t>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2040" y="1772816"/>
            <a:ext cx="3854492" cy="225535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5274" y="4028167"/>
            <a:ext cx="4371258" cy="129394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87033" y="5317919"/>
            <a:ext cx="1855860" cy="154008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33989" y="5517233"/>
            <a:ext cx="1613805" cy="1157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87570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936104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2800" dirty="0" err="1" smtClean="0"/>
              <a:t>Виготовлення</a:t>
            </a:r>
            <a:r>
              <a:rPr lang="ru-RU" sz="2800" dirty="0"/>
              <a:t> </a:t>
            </a:r>
            <a:r>
              <a:rPr lang="ru-RU" sz="2800" dirty="0" smtClean="0"/>
              <a:t>матер</a:t>
            </a:r>
            <a:r>
              <a:rPr lang="uk-UA" sz="2800" dirty="0"/>
              <a:t>і</a:t>
            </a:r>
            <a:r>
              <a:rPr lang="ru-RU" sz="2800" dirty="0" err="1" smtClean="0"/>
              <a:t>алів</a:t>
            </a:r>
            <a:r>
              <a:rPr lang="ru-RU" sz="2800" dirty="0" smtClean="0"/>
              <a:t> </a:t>
            </a:r>
            <a:r>
              <a:rPr lang="ru-RU" sz="2800" dirty="0" err="1" smtClean="0"/>
              <a:t>із</a:t>
            </a:r>
            <a:r>
              <a:rPr lang="ru-RU" sz="2800" dirty="0"/>
              <a:t> </a:t>
            </a:r>
            <a:r>
              <a:rPr lang="ru-RU" sz="2800" dirty="0" err="1" smtClean="0"/>
              <a:t>змінним</a:t>
            </a:r>
            <a:r>
              <a:rPr lang="ru-RU" sz="2800" dirty="0" smtClean="0"/>
              <a:t> </a:t>
            </a:r>
            <a:r>
              <a:rPr lang="ru-RU" sz="2800" dirty="0" err="1"/>
              <a:t>фазовим</a:t>
            </a:r>
            <a:r>
              <a:rPr lang="ru-RU" sz="2800" dirty="0"/>
              <a:t> </a:t>
            </a:r>
            <a:r>
              <a:rPr lang="ru-RU" sz="2800" dirty="0" smtClean="0"/>
              <a:t>станом на </a:t>
            </a:r>
            <a:r>
              <a:rPr lang="ru-RU" sz="2800" dirty="0" err="1" smtClean="0"/>
              <a:t>біо-основі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476871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err="1" smtClean="0"/>
              <a:t>Материали</a:t>
            </a:r>
            <a:r>
              <a:rPr lang="ru-RU" dirty="0" smtClean="0"/>
              <a:t> </a:t>
            </a:r>
            <a:r>
              <a:rPr lang="ru-RU" dirty="0" err="1" smtClean="0"/>
              <a:t>із</a:t>
            </a:r>
            <a:r>
              <a:rPr lang="ru-RU" dirty="0" smtClean="0"/>
              <a:t> </a:t>
            </a:r>
            <a:r>
              <a:rPr lang="ru-RU" dirty="0" err="1"/>
              <a:t>змінним</a:t>
            </a:r>
            <a:r>
              <a:rPr lang="ru-RU" dirty="0"/>
              <a:t> </a:t>
            </a:r>
            <a:r>
              <a:rPr lang="ru-RU" dirty="0" err="1"/>
              <a:t>фазовим</a:t>
            </a:r>
            <a:r>
              <a:rPr lang="ru-RU" dirty="0"/>
              <a:t> </a:t>
            </a:r>
            <a:r>
              <a:rPr lang="ru-RU" dirty="0" smtClean="0"/>
              <a:t>станом </a:t>
            </a:r>
            <a:r>
              <a:rPr lang="ru-RU" dirty="0" err="1" smtClean="0"/>
              <a:t>мають</a:t>
            </a:r>
            <a:r>
              <a:rPr lang="ru-RU" dirty="0" smtClean="0"/>
              <a:t> </a:t>
            </a:r>
            <a:r>
              <a:rPr lang="ru-RU" dirty="0" err="1" smtClean="0"/>
              <a:t>високу</a:t>
            </a:r>
            <a:r>
              <a:rPr lang="ru-RU" dirty="0"/>
              <a:t> </a:t>
            </a:r>
            <a:r>
              <a:rPr lang="ru-RU" dirty="0" err="1"/>
              <a:t>потужність</a:t>
            </a:r>
            <a:r>
              <a:rPr lang="ru-RU" dirty="0"/>
              <a:t> </a:t>
            </a:r>
            <a:r>
              <a:rPr lang="ru-RU" dirty="0" err="1" smtClean="0"/>
              <a:t>щодо</a:t>
            </a:r>
            <a:r>
              <a:rPr lang="ru-RU" dirty="0" smtClean="0"/>
              <a:t> </a:t>
            </a:r>
            <a:r>
              <a:rPr lang="ru-RU" dirty="0" err="1" smtClean="0"/>
              <a:t>накопичування</a:t>
            </a:r>
            <a:r>
              <a:rPr lang="ru-RU" dirty="0" smtClean="0"/>
              <a:t> </a:t>
            </a:r>
            <a:r>
              <a:rPr lang="ru-RU" dirty="0" err="1" smtClean="0"/>
              <a:t>енергії</a:t>
            </a:r>
            <a:r>
              <a:rPr lang="ru-RU" dirty="0"/>
              <a:t> та </a:t>
            </a:r>
            <a:r>
              <a:rPr lang="ru-RU" dirty="0" err="1"/>
              <a:t>невеликі</a:t>
            </a:r>
            <a:r>
              <a:rPr lang="ru-RU" dirty="0"/>
              <a:t> перепади </a:t>
            </a:r>
            <a:r>
              <a:rPr lang="ru-RU" dirty="0" err="1"/>
              <a:t>температури</a:t>
            </a:r>
            <a:r>
              <a:rPr lang="ru-RU" dirty="0"/>
              <a:t> </a:t>
            </a:r>
            <a:r>
              <a:rPr lang="ru-RU" dirty="0" err="1"/>
              <a:t>під</a:t>
            </a:r>
            <a:r>
              <a:rPr lang="ru-RU" dirty="0"/>
              <a:t> час </a:t>
            </a:r>
            <a:r>
              <a:rPr lang="ru-RU" dirty="0" err="1"/>
              <a:t>процесів</a:t>
            </a:r>
            <a:r>
              <a:rPr lang="ru-RU" dirty="0"/>
              <a:t> зарядки та </a:t>
            </a:r>
            <a:r>
              <a:rPr lang="ru-RU" dirty="0" err="1"/>
              <a:t>вивантаження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має</a:t>
            </a:r>
            <a:r>
              <a:rPr lang="ru-RU" dirty="0"/>
              <a:t> </a:t>
            </a:r>
            <a:r>
              <a:rPr lang="ru-RU" dirty="0" err="1"/>
              <a:t>ефективне</a:t>
            </a:r>
            <a:r>
              <a:rPr lang="ru-RU" dirty="0"/>
              <a:t> </a:t>
            </a:r>
            <a:r>
              <a:rPr lang="ru-RU" dirty="0" err="1"/>
              <a:t>застосування</a:t>
            </a:r>
            <a:r>
              <a:rPr lang="ru-RU" dirty="0"/>
              <a:t> </a:t>
            </a:r>
            <a:r>
              <a:rPr lang="ru-RU" dirty="0" smtClean="0"/>
              <a:t>як </a:t>
            </a:r>
            <a:r>
              <a:rPr lang="ru-RU" dirty="0" err="1" smtClean="0"/>
              <a:t>накопичувача</a:t>
            </a:r>
            <a:r>
              <a:rPr lang="ru-RU" dirty="0" smtClean="0"/>
              <a:t> </a:t>
            </a:r>
            <a:r>
              <a:rPr lang="ru-RU" dirty="0" err="1" smtClean="0"/>
              <a:t>енергії</a:t>
            </a:r>
            <a:r>
              <a:rPr lang="ru-RU" dirty="0"/>
              <a:t>. </a:t>
            </a:r>
            <a:r>
              <a:rPr lang="ru-RU" dirty="0" err="1"/>
              <a:t>Мікрокапсульоване</a:t>
            </a:r>
            <a:r>
              <a:rPr lang="ru-RU" dirty="0"/>
              <a:t> </a:t>
            </a:r>
            <a:r>
              <a:rPr lang="ru-RU" dirty="0" err="1"/>
              <a:t>кокосове</a:t>
            </a:r>
            <a:r>
              <a:rPr lang="ru-RU" dirty="0"/>
              <a:t> масло </a:t>
            </a:r>
            <a:r>
              <a:rPr lang="ru-RU" dirty="0" err="1"/>
              <a:t>було</a:t>
            </a:r>
            <a:r>
              <a:rPr lang="ru-RU" dirty="0"/>
              <a:t> </a:t>
            </a:r>
            <a:r>
              <a:rPr lang="ru-RU" dirty="0" err="1"/>
              <a:t>синтезовано</a:t>
            </a:r>
            <a:r>
              <a:rPr lang="ru-RU" dirty="0"/>
              <a:t> </a:t>
            </a:r>
            <a:r>
              <a:rPr lang="ru-RU" dirty="0" smtClean="0"/>
              <a:t>шляхом </a:t>
            </a:r>
            <a:r>
              <a:rPr lang="ru-RU" dirty="0" err="1"/>
              <a:t>суспензійної</a:t>
            </a:r>
            <a:r>
              <a:rPr lang="ru-RU" dirty="0"/>
              <a:t> </a:t>
            </a:r>
            <a:r>
              <a:rPr lang="ru-RU" dirty="0" err="1"/>
              <a:t>полімеризації</a:t>
            </a:r>
            <a:r>
              <a:rPr lang="ru-RU" dirty="0"/>
              <a:t>. </a:t>
            </a:r>
            <a:r>
              <a:rPr lang="ru-RU" dirty="0" err="1"/>
              <a:t>Ілюстрацію</a:t>
            </a:r>
            <a:r>
              <a:rPr lang="ru-RU" dirty="0"/>
              <a:t> </a:t>
            </a:r>
            <a:r>
              <a:rPr lang="ru-RU" dirty="0" err="1"/>
              <a:t>мікрокапсули</a:t>
            </a:r>
            <a:r>
              <a:rPr lang="ru-RU" dirty="0"/>
              <a:t> </a:t>
            </a:r>
            <a:r>
              <a:rPr lang="en-GB" dirty="0"/>
              <a:t>PCM </a:t>
            </a:r>
            <a:r>
              <a:rPr lang="ru-RU" dirty="0" err="1"/>
              <a:t>можна</a:t>
            </a:r>
            <a:r>
              <a:rPr lang="ru-RU" dirty="0"/>
              <a:t> </a:t>
            </a:r>
            <a:r>
              <a:rPr lang="ru-RU" dirty="0" err="1"/>
              <a:t>побачити</a:t>
            </a:r>
            <a:r>
              <a:rPr lang="ru-RU" dirty="0"/>
              <a:t> на </a:t>
            </a:r>
            <a:r>
              <a:rPr lang="ru-RU" dirty="0" err="1"/>
              <a:t>схемі</a:t>
            </a:r>
            <a:r>
              <a:rPr lang="ru-RU" dirty="0"/>
              <a:t>. У </a:t>
            </a:r>
            <a:r>
              <a:rPr lang="ru-RU" dirty="0" err="1"/>
              <a:t>процесі</a:t>
            </a:r>
            <a:r>
              <a:rPr lang="ru-RU" dirty="0"/>
              <a:t> </a:t>
            </a:r>
            <a:r>
              <a:rPr lang="ru-RU" dirty="0" err="1"/>
              <a:t>змішування</a:t>
            </a:r>
            <a:r>
              <a:rPr lang="ru-RU" dirty="0"/>
              <a:t> PCM, CO </a:t>
            </a:r>
            <a:r>
              <a:rPr lang="ru-RU" dirty="0" err="1"/>
              <a:t>потрапляли</a:t>
            </a:r>
            <a:r>
              <a:rPr lang="ru-RU" dirty="0"/>
              <a:t> в мережу </a:t>
            </a:r>
            <a:r>
              <a:rPr lang="ru-RU" dirty="0" err="1"/>
              <a:t>полімерів</a:t>
            </a:r>
            <a:r>
              <a:rPr lang="ru-RU" dirty="0"/>
              <a:t> </a:t>
            </a:r>
            <a:r>
              <a:rPr lang="ru-RU" dirty="0" err="1"/>
              <a:t>pSMA</a:t>
            </a:r>
            <a:r>
              <a:rPr lang="ru-RU" dirty="0"/>
              <a:t> без ковалентного </a:t>
            </a:r>
            <a:r>
              <a:rPr lang="ru-RU" dirty="0" err="1"/>
              <a:t>зв'язку</a:t>
            </a:r>
            <a:r>
              <a:rPr lang="ru-RU" dirty="0"/>
              <a:t>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596" y="4365104"/>
            <a:ext cx="3929888" cy="174076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4296961"/>
            <a:ext cx="4167967" cy="1877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53259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936104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2800" dirty="0" err="1"/>
              <a:t>Антигельмінтна</a:t>
            </a:r>
            <a:r>
              <a:rPr lang="ru-RU" sz="2800" dirty="0"/>
              <a:t> </a:t>
            </a:r>
            <a:r>
              <a:rPr lang="ru-RU" sz="2800" dirty="0" err="1"/>
              <a:t>активність</a:t>
            </a:r>
            <a:r>
              <a:rPr lang="ru-RU" sz="2800" dirty="0"/>
              <a:t> </a:t>
            </a:r>
            <a:r>
              <a:rPr lang="ru-RU" sz="2800" dirty="0" err="1"/>
              <a:t>субфракцій</a:t>
            </a:r>
            <a:r>
              <a:rPr lang="ru-RU" sz="2800" dirty="0"/>
              <a:t> </a:t>
            </a:r>
            <a:r>
              <a:rPr lang="ru-RU" sz="2800" dirty="0" err="1"/>
              <a:t>екстрактів</a:t>
            </a:r>
            <a:r>
              <a:rPr lang="ru-RU" sz="2800" dirty="0"/>
              <a:t> метанолу з </a:t>
            </a:r>
            <a:r>
              <a:rPr lang="ru-RU" sz="2800" dirty="0" err="1"/>
              <a:t>насіння</a:t>
            </a:r>
            <a:r>
              <a:rPr lang="ru-RU" sz="2800" dirty="0"/>
              <a:t> </a:t>
            </a:r>
            <a:r>
              <a:rPr lang="en-GB" sz="2800" i="1" dirty="0" smtClean="0"/>
              <a:t>Nigella </a:t>
            </a:r>
            <a:r>
              <a:rPr lang="en-GB" sz="2800" i="1" dirty="0" err="1" smtClean="0"/>
              <a:t>sativa</a:t>
            </a:r>
            <a:r>
              <a:rPr lang="en-GB" sz="2800" i="1" dirty="0" smtClean="0"/>
              <a:t> L.</a:t>
            </a:r>
            <a:endParaRPr lang="ru-RU" sz="28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20260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 err="1"/>
              <a:t>Вивчення</a:t>
            </a:r>
            <a:r>
              <a:rPr lang="ru-RU" dirty="0"/>
              <a:t> </a:t>
            </a:r>
            <a:r>
              <a:rPr lang="ru-RU" dirty="0" err="1"/>
              <a:t>традиційних</a:t>
            </a:r>
            <a:r>
              <a:rPr lang="ru-RU" dirty="0"/>
              <a:t> </a:t>
            </a:r>
            <a:r>
              <a:rPr lang="ru-RU" dirty="0" err="1"/>
              <a:t>рослинних</a:t>
            </a:r>
            <a:r>
              <a:rPr lang="ru-RU" dirty="0"/>
              <a:t> </a:t>
            </a:r>
            <a:r>
              <a:rPr lang="ru-RU" dirty="0" err="1"/>
              <a:t>протиглистових</a:t>
            </a:r>
            <a:r>
              <a:rPr lang="ru-RU" dirty="0"/>
              <a:t> </a:t>
            </a:r>
            <a:r>
              <a:rPr lang="ru-RU" dirty="0" err="1"/>
              <a:t>лікарських</a:t>
            </a:r>
            <a:r>
              <a:rPr lang="ru-RU" dirty="0"/>
              <a:t> </a:t>
            </a:r>
            <a:r>
              <a:rPr lang="ru-RU" dirty="0" err="1"/>
              <a:t>засобів</a:t>
            </a:r>
            <a:r>
              <a:rPr lang="ru-RU" dirty="0"/>
              <a:t> є </a:t>
            </a:r>
            <a:r>
              <a:rPr lang="ru-RU" dirty="0" err="1"/>
              <a:t>важливим</a:t>
            </a:r>
            <a:r>
              <a:rPr lang="ru-RU" dirty="0"/>
              <a:t> з точки </a:t>
            </a:r>
            <a:r>
              <a:rPr lang="ru-RU" dirty="0" err="1"/>
              <a:t>зору</a:t>
            </a:r>
            <a:r>
              <a:rPr lang="ru-RU" dirty="0"/>
              <a:t> </a:t>
            </a:r>
            <a:r>
              <a:rPr lang="ru-RU" dirty="0" err="1"/>
              <a:t>подолання</a:t>
            </a:r>
            <a:r>
              <a:rPr lang="ru-RU" dirty="0"/>
              <a:t> </a:t>
            </a:r>
            <a:r>
              <a:rPr lang="ru-RU" dirty="0" err="1"/>
              <a:t>побічних</a:t>
            </a:r>
            <a:r>
              <a:rPr lang="ru-RU" dirty="0"/>
              <a:t> </a:t>
            </a:r>
            <a:r>
              <a:rPr lang="ru-RU" dirty="0" err="1"/>
              <a:t>ефектів</a:t>
            </a:r>
            <a:r>
              <a:rPr lang="ru-RU" dirty="0"/>
              <a:t> </a:t>
            </a:r>
            <a:r>
              <a:rPr lang="ru-RU" dirty="0" err="1"/>
              <a:t>існуючих</a:t>
            </a:r>
            <a:r>
              <a:rPr lang="ru-RU" dirty="0"/>
              <a:t> </a:t>
            </a:r>
            <a:r>
              <a:rPr lang="ru-RU" dirty="0" err="1"/>
              <a:t>антигельмінтних</a:t>
            </a:r>
            <a:r>
              <a:rPr lang="ru-RU" dirty="0"/>
              <a:t> </a:t>
            </a:r>
            <a:r>
              <a:rPr lang="ru-RU" dirty="0" err="1"/>
              <a:t>препаратів</a:t>
            </a:r>
            <a:r>
              <a:rPr lang="ru-RU" dirty="0"/>
              <a:t> та </a:t>
            </a:r>
            <a:r>
              <a:rPr lang="ru-RU" dirty="0" err="1"/>
              <a:t>резистентних</a:t>
            </a:r>
            <a:r>
              <a:rPr lang="ru-RU" dirty="0"/>
              <a:t> </a:t>
            </a:r>
            <a:r>
              <a:rPr lang="ru-RU" dirty="0" err="1"/>
              <a:t>гельмінтів</a:t>
            </a:r>
            <a:r>
              <a:rPr lang="ru-RU" dirty="0"/>
              <a:t>, </a:t>
            </a:r>
            <a:r>
              <a:rPr lang="ru-RU" dirty="0" err="1"/>
              <a:t>розроблених</a:t>
            </a:r>
            <a:r>
              <a:rPr lang="ru-RU" dirty="0"/>
              <a:t> </a:t>
            </a:r>
            <a:r>
              <a:rPr lang="ru-RU" dirty="0" err="1"/>
              <a:t>проти</a:t>
            </a:r>
            <a:r>
              <a:rPr lang="ru-RU" dirty="0"/>
              <a:t> них. </a:t>
            </a:r>
            <a:r>
              <a:rPr lang="en-GB" i="1" dirty="0"/>
              <a:t>Nigella </a:t>
            </a:r>
            <a:r>
              <a:rPr lang="en-GB" i="1" dirty="0" err="1"/>
              <a:t>sativa</a:t>
            </a:r>
            <a:r>
              <a:rPr lang="en-GB" i="1" dirty="0"/>
              <a:t> </a:t>
            </a:r>
            <a:r>
              <a:rPr lang="en-GB" dirty="0"/>
              <a:t>-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однорічна</a:t>
            </a:r>
            <a:r>
              <a:rPr lang="ru-RU" dirty="0"/>
              <a:t> </a:t>
            </a:r>
            <a:r>
              <a:rPr lang="ru-RU" dirty="0" err="1"/>
              <a:t>квітуча</a:t>
            </a:r>
            <a:r>
              <a:rPr lang="ru-RU" dirty="0"/>
              <a:t> </a:t>
            </a:r>
            <a:r>
              <a:rPr lang="ru-RU" dirty="0" err="1"/>
              <a:t>рослина</a:t>
            </a:r>
            <a:r>
              <a:rPr lang="ru-RU" dirty="0"/>
              <a:t>, яка </a:t>
            </a:r>
            <a:r>
              <a:rPr lang="ru-RU" dirty="0" err="1"/>
              <a:t>має</a:t>
            </a:r>
            <a:r>
              <a:rPr lang="ru-RU" dirty="0"/>
              <a:t> </a:t>
            </a:r>
            <a:r>
              <a:rPr lang="ru-RU" dirty="0" err="1"/>
              <a:t>багато</a:t>
            </a:r>
            <a:r>
              <a:rPr lang="ru-RU" dirty="0"/>
              <a:t> </a:t>
            </a:r>
            <a:r>
              <a:rPr lang="ru-RU" dirty="0" err="1"/>
              <a:t>фармакологічних</a:t>
            </a:r>
            <a:r>
              <a:rPr lang="ru-RU" dirty="0"/>
              <a:t> </a:t>
            </a:r>
            <a:r>
              <a:rPr lang="ru-RU" dirty="0" err="1"/>
              <a:t>ефектів</a:t>
            </a:r>
            <a:r>
              <a:rPr lang="ru-RU" dirty="0"/>
              <a:t>, </a:t>
            </a:r>
            <a:r>
              <a:rPr lang="ru-RU" dirty="0" err="1"/>
              <a:t>включаючи</a:t>
            </a:r>
            <a:r>
              <a:rPr lang="ru-RU" dirty="0"/>
              <a:t> </a:t>
            </a:r>
            <a:r>
              <a:rPr lang="ru-RU" dirty="0" err="1"/>
              <a:t>протимікробні</a:t>
            </a:r>
            <a:r>
              <a:rPr lang="ru-RU" dirty="0"/>
              <a:t> та </a:t>
            </a:r>
            <a:r>
              <a:rPr lang="ru-RU" dirty="0" err="1"/>
              <a:t>антигельмінтні</a:t>
            </a:r>
            <a:r>
              <a:rPr lang="ru-RU" dirty="0"/>
              <a:t> </a:t>
            </a:r>
            <a:r>
              <a:rPr lang="ru-RU" dirty="0" err="1" smtClean="0"/>
              <a:t>властивості</a:t>
            </a:r>
            <a:r>
              <a:rPr lang="en-GB" dirty="0" smtClean="0"/>
              <a:t>. </a:t>
            </a:r>
            <a:r>
              <a:rPr lang="en-GB" i="1" dirty="0" err="1"/>
              <a:t>Caenorhabditis</a:t>
            </a:r>
            <a:r>
              <a:rPr lang="en-GB" i="1" dirty="0"/>
              <a:t> </a:t>
            </a:r>
            <a:r>
              <a:rPr lang="en-GB" i="1" dirty="0" err="1"/>
              <a:t>elegans</a:t>
            </a:r>
            <a:r>
              <a:rPr lang="en-GB" i="1" dirty="0"/>
              <a:t> </a:t>
            </a:r>
            <a:r>
              <a:rPr lang="en-GB" dirty="0"/>
              <a:t>- </a:t>
            </a:r>
            <a:r>
              <a:rPr lang="ru-RU" dirty="0" err="1"/>
              <a:t>це</a:t>
            </a:r>
            <a:r>
              <a:rPr lang="ru-RU" dirty="0"/>
              <a:t> невелика </a:t>
            </a:r>
            <a:r>
              <a:rPr lang="ru-RU" dirty="0" err="1"/>
              <a:t>вільноживуча</a:t>
            </a:r>
            <a:r>
              <a:rPr lang="ru-RU" dirty="0"/>
              <a:t> </a:t>
            </a:r>
            <a:r>
              <a:rPr lang="ru-RU" dirty="0" err="1"/>
              <a:t>прозора</a:t>
            </a:r>
            <a:r>
              <a:rPr lang="ru-RU" dirty="0"/>
              <a:t> нематода (кругляк), яка </a:t>
            </a:r>
            <a:r>
              <a:rPr lang="ru-RU" dirty="0" err="1"/>
              <a:t>зазвичай</a:t>
            </a:r>
            <a:r>
              <a:rPr lang="ru-RU" dirty="0"/>
              <a:t> </a:t>
            </a:r>
            <a:r>
              <a:rPr lang="ru-RU" dirty="0" err="1"/>
              <a:t>зустрічається</a:t>
            </a:r>
            <a:r>
              <a:rPr lang="ru-RU" dirty="0"/>
              <a:t> в </a:t>
            </a:r>
            <a:r>
              <a:rPr lang="ru-RU" dirty="0" err="1"/>
              <a:t>ґрунтовому</a:t>
            </a:r>
            <a:r>
              <a:rPr lang="ru-RU" dirty="0"/>
              <a:t> </a:t>
            </a:r>
            <a:r>
              <a:rPr lang="ru-RU" dirty="0" err="1" smtClean="0"/>
              <a:t>середовищі</a:t>
            </a:r>
            <a:r>
              <a:rPr lang="en-GB" dirty="0" smtClean="0"/>
              <a:t>. </a:t>
            </a:r>
            <a:r>
              <a:rPr lang="ru-RU" dirty="0"/>
              <a:t>У </a:t>
            </a:r>
            <a:r>
              <a:rPr lang="ru-RU" dirty="0" err="1"/>
              <a:t>цьому</a:t>
            </a:r>
            <a:r>
              <a:rPr lang="ru-RU" dirty="0"/>
              <a:t> </a:t>
            </a:r>
            <a:r>
              <a:rPr lang="ru-RU" dirty="0" err="1"/>
              <a:t>дослідженні</a:t>
            </a:r>
            <a:r>
              <a:rPr lang="ru-RU" dirty="0"/>
              <a:t> </a:t>
            </a:r>
            <a:r>
              <a:rPr lang="ru-RU" dirty="0" err="1"/>
              <a:t>дорослі</a:t>
            </a:r>
            <a:r>
              <a:rPr lang="ru-RU" dirty="0"/>
              <a:t> </a:t>
            </a:r>
            <a:r>
              <a:rPr lang="ru-RU" dirty="0" err="1"/>
              <a:t>нематоди</a:t>
            </a:r>
            <a:r>
              <a:rPr lang="ru-RU" dirty="0"/>
              <a:t> </a:t>
            </a:r>
            <a:r>
              <a:rPr lang="en-GB" i="1" dirty="0"/>
              <a:t>C. </a:t>
            </a:r>
            <a:r>
              <a:rPr lang="en-GB" i="1" dirty="0" err="1"/>
              <a:t>elegans</a:t>
            </a:r>
            <a:r>
              <a:rPr lang="en-GB" i="1" dirty="0"/>
              <a:t> </a:t>
            </a:r>
            <a:r>
              <a:rPr lang="ru-RU" dirty="0" err="1"/>
              <a:t>були</a:t>
            </a:r>
            <a:r>
              <a:rPr lang="ru-RU" dirty="0"/>
              <a:t> </a:t>
            </a:r>
            <a:r>
              <a:rPr lang="ru-RU" dirty="0" err="1"/>
              <a:t>використані</a:t>
            </a:r>
            <a:r>
              <a:rPr lang="ru-RU" dirty="0"/>
              <a:t> в </a:t>
            </a:r>
            <a:r>
              <a:rPr lang="ru-RU" dirty="0" err="1"/>
              <a:t>якості</a:t>
            </a:r>
            <a:r>
              <a:rPr lang="ru-RU" dirty="0"/>
              <a:t> </a:t>
            </a:r>
            <a:r>
              <a:rPr lang="ru-RU" dirty="0" err="1"/>
              <a:t>системи</a:t>
            </a:r>
            <a:r>
              <a:rPr lang="ru-RU" dirty="0"/>
              <a:t> </a:t>
            </a:r>
            <a:r>
              <a:rPr lang="ru-RU" dirty="0" err="1"/>
              <a:t>скринінгу</a:t>
            </a:r>
            <a:r>
              <a:rPr lang="ru-RU" dirty="0"/>
              <a:t> для </a:t>
            </a:r>
            <a:r>
              <a:rPr lang="ru-RU" dirty="0" err="1"/>
              <a:t>визначення</a:t>
            </a:r>
            <a:r>
              <a:rPr lang="ru-RU" dirty="0"/>
              <a:t> </a:t>
            </a:r>
            <a:r>
              <a:rPr lang="ru-RU" dirty="0" err="1"/>
              <a:t>ефективності</a:t>
            </a:r>
            <a:r>
              <a:rPr lang="ru-RU" dirty="0"/>
              <a:t> </a:t>
            </a:r>
            <a:r>
              <a:rPr lang="ru-RU" dirty="0" err="1"/>
              <a:t>антигельмінтної</a:t>
            </a:r>
            <a:r>
              <a:rPr lang="ru-RU" dirty="0"/>
              <a:t> </a:t>
            </a:r>
            <a:r>
              <a:rPr lang="ru-RU" dirty="0" err="1"/>
              <a:t>активності</a:t>
            </a:r>
            <a:r>
              <a:rPr lang="ru-RU" dirty="0"/>
              <a:t> </a:t>
            </a:r>
            <a:r>
              <a:rPr lang="ru-RU" dirty="0" err="1"/>
              <a:t>субфракцій</a:t>
            </a:r>
            <a:r>
              <a:rPr lang="ru-RU" dirty="0"/>
              <a:t> </a:t>
            </a:r>
            <a:r>
              <a:rPr lang="ru-RU" dirty="0" err="1"/>
              <a:t>екстракту</a:t>
            </a:r>
            <a:r>
              <a:rPr lang="ru-RU" dirty="0"/>
              <a:t> метанолу на </a:t>
            </a:r>
            <a:r>
              <a:rPr lang="en-GB" i="1" dirty="0"/>
              <a:t>N. </a:t>
            </a:r>
            <a:r>
              <a:rPr lang="en-GB" i="1" dirty="0" err="1"/>
              <a:t>sativa</a:t>
            </a:r>
            <a:r>
              <a:rPr lang="en-GB" i="1" dirty="0"/>
              <a:t> </a:t>
            </a:r>
            <a:r>
              <a:rPr lang="ru-RU" dirty="0" err="1"/>
              <a:t>проти</a:t>
            </a:r>
            <a:r>
              <a:rPr lang="ru-RU" dirty="0"/>
              <a:t> </a:t>
            </a:r>
            <a:r>
              <a:rPr lang="ru-RU" dirty="0" err="1"/>
              <a:t>паразитарних</a:t>
            </a:r>
            <a:r>
              <a:rPr lang="ru-RU" dirty="0"/>
              <a:t> нематод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uk-UA" b="1" dirty="0"/>
              <a:t>Матеріали і методи</a:t>
            </a:r>
          </a:p>
          <a:p>
            <a:pPr marL="0" indent="0">
              <a:buNone/>
            </a:pPr>
            <a:r>
              <a:rPr lang="uk-UA" dirty="0"/>
              <a:t>Екстракт </a:t>
            </a:r>
            <a:r>
              <a:rPr lang="en-GB" dirty="0" err="1"/>
              <a:t>MeOH</a:t>
            </a:r>
            <a:r>
              <a:rPr lang="en-GB" dirty="0"/>
              <a:t> </a:t>
            </a:r>
            <a:r>
              <a:rPr lang="uk-UA" dirty="0"/>
              <a:t>фракціонували </a:t>
            </a:r>
            <a:r>
              <a:rPr lang="uk-UA" dirty="0" smtClean="0"/>
              <a:t>у хроматографічній системі </a:t>
            </a:r>
            <a:r>
              <a:rPr lang="uk-UA" dirty="0"/>
              <a:t>рідина-рідина з використанням гексану, етилацетату та </a:t>
            </a:r>
            <a:r>
              <a:rPr lang="en-GB" dirty="0" err="1"/>
              <a:t>BuOH</a:t>
            </a:r>
            <a:r>
              <a:rPr lang="en-GB" dirty="0"/>
              <a:t>: H</a:t>
            </a:r>
            <a:r>
              <a:rPr lang="en-GB" baseline="-25000" dirty="0"/>
              <a:t>2</a:t>
            </a:r>
            <a:r>
              <a:rPr lang="en-GB" dirty="0"/>
              <a:t>O (70:30) </a:t>
            </a:r>
            <a:r>
              <a:rPr lang="uk-UA" dirty="0"/>
              <a:t>в якості елюентів та 3 фракції. Нематоди </a:t>
            </a:r>
            <a:r>
              <a:rPr lang="en-GB" i="1" dirty="0" err="1"/>
              <a:t>Caenorhabditis</a:t>
            </a:r>
            <a:r>
              <a:rPr lang="en-GB" i="1" dirty="0"/>
              <a:t> </a:t>
            </a:r>
            <a:r>
              <a:rPr lang="en-GB" i="1" dirty="0" err="1"/>
              <a:t>elegans</a:t>
            </a:r>
            <a:r>
              <a:rPr lang="en-GB" i="1" dirty="0"/>
              <a:t> </a:t>
            </a:r>
            <a:r>
              <a:rPr lang="uk-UA" dirty="0"/>
              <a:t>культивували в чашках Петрі </a:t>
            </a:r>
            <a:r>
              <a:rPr lang="en-GB" dirty="0"/>
              <a:t>NGM. </a:t>
            </a:r>
            <a:r>
              <a:rPr lang="uk-UA" dirty="0"/>
              <a:t>Спостереження, токсикологічне оцінювання та дослідження тривалості життя нематод вивчали шляхом порівняння різних груп, що складаються з різних </a:t>
            </a:r>
            <a:r>
              <a:rPr lang="uk-UA" dirty="0" err="1"/>
              <a:t>субфракційних</a:t>
            </a:r>
            <a:r>
              <a:rPr lang="uk-UA" dirty="0"/>
              <a:t> екстракцій та нематод </a:t>
            </a:r>
            <a:r>
              <a:rPr lang="en-GB" i="1" dirty="0" err="1"/>
              <a:t>Caenorhabditis</a:t>
            </a:r>
            <a:r>
              <a:rPr lang="en-GB" i="1" dirty="0"/>
              <a:t> </a:t>
            </a:r>
            <a:r>
              <a:rPr lang="en-GB" i="1" dirty="0" err="1"/>
              <a:t>elegans</a:t>
            </a:r>
            <a:r>
              <a:rPr lang="en-GB" i="1" dirty="0"/>
              <a:t> </a:t>
            </a:r>
            <a:r>
              <a:rPr lang="en-GB" dirty="0"/>
              <a:t>(</a:t>
            </a:r>
            <a:r>
              <a:rPr lang="uk-UA" dirty="0"/>
              <a:t>табл. 1 та 2).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5656" y="5661248"/>
            <a:ext cx="5400600" cy="1027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34885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16632"/>
            <a:ext cx="4667614" cy="331236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r="1162"/>
          <a:stretch/>
        </p:blipFill>
        <p:spPr>
          <a:xfrm>
            <a:off x="4667615" y="5030879"/>
            <a:ext cx="4320480" cy="178868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430620" y="4674623"/>
            <a:ext cx="32911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err="1" smtClean="0"/>
              <a:t>Відсоток</a:t>
            </a:r>
            <a:r>
              <a:rPr lang="ru-RU" sz="1600" dirty="0" smtClean="0"/>
              <a:t> </a:t>
            </a:r>
            <a:r>
              <a:rPr lang="ru-RU" sz="1600" dirty="0" err="1" smtClean="0"/>
              <a:t>виживання</a:t>
            </a:r>
            <a:r>
              <a:rPr lang="ru-RU" sz="1600" dirty="0" smtClean="0"/>
              <a:t> </a:t>
            </a:r>
            <a:r>
              <a:rPr lang="ru-RU" sz="1600" dirty="0"/>
              <a:t>за 3 </a:t>
            </a:r>
            <a:r>
              <a:rPr lang="ru-RU" sz="1600" dirty="0" err="1"/>
              <a:t>дні</a:t>
            </a:r>
            <a:endParaRPr lang="ru-RU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4667614" y="116632"/>
            <a:ext cx="444088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/>
              <a:t>Вимірювання</a:t>
            </a:r>
            <a:r>
              <a:rPr lang="ru-RU" dirty="0"/>
              <a:t> та </a:t>
            </a:r>
            <a:r>
              <a:rPr lang="ru-RU" dirty="0" err="1"/>
              <a:t>розрахунки</a:t>
            </a:r>
            <a:r>
              <a:rPr lang="ru-RU" dirty="0"/>
              <a:t> показали,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більшість</a:t>
            </a:r>
            <a:r>
              <a:rPr lang="ru-RU" dirty="0"/>
              <a:t> сполук у </a:t>
            </a:r>
            <a:r>
              <a:rPr lang="ru-RU" dirty="0" err="1"/>
              <a:t>метаноловому</a:t>
            </a:r>
            <a:r>
              <a:rPr lang="ru-RU" dirty="0"/>
              <a:t> </a:t>
            </a:r>
            <a:r>
              <a:rPr lang="ru-RU" dirty="0" err="1"/>
              <a:t>екстракті</a:t>
            </a:r>
            <a:r>
              <a:rPr lang="ru-RU" dirty="0"/>
              <a:t> </a:t>
            </a:r>
            <a:r>
              <a:rPr lang="ru-RU" dirty="0" err="1"/>
              <a:t>насіння</a:t>
            </a:r>
            <a:r>
              <a:rPr lang="ru-RU" dirty="0"/>
              <a:t> </a:t>
            </a:r>
            <a:r>
              <a:rPr lang="en-GB" dirty="0"/>
              <a:t>Nigella </a:t>
            </a:r>
            <a:r>
              <a:rPr lang="en-GB" dirty="0" err="1"/>
              <a:t>sativa</a:t>
            </a:r>
            <a:r>
              <a:rPr lang="en-GB" dirty="0"/>
              <a:t> </a:t>
            </a:r>
            <a:r>
              <a:rPr lang="ru-RU" dirty="0"/>
              <a:t>проникли в </a:t>
            </a:r>
            <a:r>
              <a:rPr lang="ru-RU" dirty="0" err="1"/>
              <a:t>субфракцію</a:t>
            </a:r>
            <a:r>
              <a:rPr lang="ru-RU" dirty="0"/>
              <a:t> </a:t>
            </a:r>
            <a:r>
              <a:rPr lang="ru-RU" dirty="0" err="1"/>
              <a:t>етилацетату</a:t>
            </a:r>
            <a:r>
              <a:rPr lang="ru-RU" dirty="0"/>
              <a:t>. При </a:t>
            </a:r>
            <a:r>
              <a:rPr lang="ru-RU" dirty="0" err="1"/>
              <a:t>токсикологічній</a:t>
            </a:r>
            <a:r>
              <a:rPr lang="ru-RU" dirty="0"/>
              <a:t> </a:t>
            </a:r>
            <a:r>
              <a:rPr lang="ru-RU" dirty="0" err="1"/>
              <a:t>оцінці</a:t>
            </a:r>
            <a:r>
              <a:rPr lang="ru-RU" dirty="0"/>
              <a:t> та </a:t>
            </a:r>
            <a:r>
              <a:rPr lang="ru-RU" dirty="0" err="1"/>
              <a:t>дослідженні</a:t>
            </a:r>
            <a:r>
              <a:rPr lang="ru-RU" dirty="0"/>
              <a:t> </a:t>
            </a:r>
            <a:r>
              <a:rPr lang="ru-RU" dirty="0" err="1"/>
              <a:t>тривалості</a:t>
            </a:r>
            <a:r>
              <a:rPr lang="ru-RU" dirty="0"/>
              <a:t> </a:t>
            </a:r>
            <a:r>
              <a:rPr lang="ru-RU" dirty="0" err="1"/>
              <a:t>життя</a:t>
            </a:r>
            <a:r>
              <a:rPr lang="ru-RU" dirty="0"/>
              <a:t> нематод </a:t>
            </a:r>
            <a:r>
              <a:rPr lang="ru-RU" dirty="0" err="1"/>
              <a:t>етилацетат</a:t>
            </a:r>
            <a:r>
              <a:rPr lang="ru-RU" dirty="0"/>
              <a:t> </a:t>
            </a:r>
            <a:r>
              <a:rPr lang="ru-RU" dirty="0" err="1"/>
              <a:t>спостерігався</a:t>
            </a:r>
            <a:r>
              <a:rPr lang="ru-RU" dirty="0"/>
              <a:t> як </a:t>
            </a:r>
            <a:r>
              <a:rPr lang="ru-RU" dirty="0" err="1"/>
              <a:t>найефективніший</a:t>
            </a:r>
            <a:r>
              <a:rPr lang="ru-RU" dirty="0"/>
              <a:t> </a:t>
            </a:r>
            <a:r>
              <a:rPr lang="ru-RU" dirty="0" err="1"/>
              <a:t>екстракт</a:t>
            </a:r>
            <a:r>
              <a:rPr lang="ru-RU" dirty="0"/>
              <a:t> </a:t>
            </a:r>
            <a:r>
              <a:rPr lang="ru-RU" dirty="0" err="1"/>
              <a:t>серед</a:t>
            </a:r>
            <a:r>
              <a:rPr lang="ru-RU" dirty="0"/>
              <a:t> </a:t>
            </a:r>
            <a:r>
              <a:rPr lang="ru-RU" dirty="0" err="1"/>
              <a:t>субфракційних</a:t>
            </a:r>
            <a:r>
              <a:rPr lang="ru-RU" dirty="0"/>
              <a:t> </a:t>
            </a:r>
            <a:r>
              <a:rPr lang="ru-RU" dirty="0" err="1"/>
              <a:t>екстрактів</a:t>
            </a:r>
            <a:r>
              <a:rPr lang="ru-RU" dirty="0"/>
              <a:t>, </a:t>
            </a:r>
            <a:r>
              <a:rPr lang="ru-RU" dirty="0" err="1"/>
              <a:t>тоді</a:t>
            </a:r>
            <a:r>
              <a:rPr lang="ru-RU" dirty="0"/>
              <a:t> як </a:t>
            </a:r>
            <a:r>
              <a:rPr lang="ru-RU" dirty="0" err="1"/>
              <a:t>гексановий</a:t>
            </a:r>
            <a:r>
              <a:rPr lang="ru-RU" dirty="0"/>
              <a:t> </a:t>
            </a:r>
            <a:r>
              <a:rPr lang="ru-RU" dirty="0" err="1"/>
              <a:t>екстракт</a:t>
            </a:r>
            <a:r>
              <a:rPr lang="ru-RU" dirty="0"/>
              <a:t> </a:t>
            </a:r>
            <a:r>
              <a:rPr lang="ru-RU" dirty="0" err="1"/>
              <a:t>був</a:t>
            </a:r>
            <a:r>
              <a:rPr lang="ru-RU" dirty="0"/>
              <a:t> слабо </a:t>
            </a:r>
            <a:r>
              <a:rPr lang="ru-RU" dirty="0" err="1"/>
              <a:t>токсичним</a:t>
            </a:r>
            <a:r>
              <a:rPr lang="ru-RU" dirty="0"/>
              <a:t> для нематод. Бутанол </a:t>
            </a:r>
            <a:r>
              <a:rPr lang="ru-RU" dirty="0" err="1"/>
              <a:t>вважався</a:t>
            </a:r>
            <a:r>
              <a:rPr lang="ru-RU" dirty="0"/>
              <a:t> </a:t>
            </a:r>
            <a:r>
              <a:rPr lang="ru-RU" dirty="0" err="1"/>
              <a:t>високотоксичним</a:t>
            </a:r>
            <a:r>
              <a:rPr lang="ru-RU" dirty="0"/>
              <a:t> для нематод при </a:t>
            </a:r>
            <a:r>
              <a:rPr lang="ru-RU" dirty="0" err="1"/>
              <a:t>заданих</a:t>
            </a:r>
            <a:r>
              <a:rPr lang="ru-RU" dirty="0"/>
              <a:t> </a:t>
            </a:r>
            <a:r>
              <a:rPr lang="ru-RU" dirty="0" err="1"/>
              <a:t>концентраціях</a:t>
            </a:r>
            <a:r>
              <a:rPr lang="ru-RU" dirty="0"/>
              <a:t>, </a:t>
            </a:r>
            <a:r>
              <a:rPr lang="ru-RU" dirty="0" err="1"/>
              <a:t>оскільки</a:t>
            </a:r>
            <a:r>
              <a:rPr lang="ru-RU" dirty="0"/>
              <a:t> </a:t>
            </a:r>
            <a:r>
              <a:rPr lang="ru-RU" dirty="0" err="1"/>
              <a:t>всі</a:t>
            </a:r>
            <a:r>
              <a:rPr lang="ru-RU" dirty="0"/>
              <a:t> </a:t>
            </a:r>
            <a:r>
              <a:rPr lang="ru-RU" dirty="0" err="1"/>
              <a:t>глисти</a:t>
            </a:r>
            <a:r>
              <a:rPr lang="ru-RU" dirty="0"/>
              <a:t> </a:t>
            </a:r>
            <a:r>
              <a:rPr lang="ru-RU" dirty="0" err="1"/>
              <a:t>загинули</a:t>
            </a:r>
            <a:r>
              <a:rPr lang="ru-RU" dirty="0"/>
              <a:t> </a:t>
            </a:r>
            <a:r>
              <a:rPr lang="ru-RU" dirty="0" err="1"/>
              <a:t>протягом</a:t>
            </a:r>
            <a:r>
              <a:rPr lang="ru-RU" dirty="0"/>
              <a:t> перших 24 год як в </a:t>
            </a:r>
            <a:r>
              <a:rPr lang="ru-RU" dirty="0" err="1"/>
              <a:t>екстракту</a:t>
            </a:r>
            <a:r>
              <a:rPr lang="ru-RU" dirty="0"/>
              <a:t> бутанолу, так і в </a:t>
            </a:r>
            <a:r>
              <a:rPr lang="ru-RU" dirty="0" err="1"/>
              <a:t>контрольній</a:t>
            </a:r>
            <a:r>
              <a:rPr lang="ru-RU" dirty="0"/>
              <a:t> </a:t>
            </a:r>
            <a:r>
              <a:rPr lang="ru-RU" dirty="0" err="1"/>
              <a:t>групі</a:t>
            </a:r>
            <a:r>
              <a:rPr lang="ru-RU" dirty="0"/>
              <a:t> бутанолу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73567" y="3861048"/>
            <a:ext cx="432048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/>
              <a:t>Висновок</a:t>
            </a:r>
            <a:endParaRPr lang="ru-RU" b="1" dirty="0"/>
          </a:p>
          <a:p>
            <a:r>
              <a:rPr lang="ru-RU" dirty="0" err="1"/>
              <a:t>Виявлено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субфракція</a:t>
            </a:r>
            <a:r>
              <a:rPr lang="ru-RU" dirty="0"/>
              <a:t> </a:t>
            </a:r>
            <a:r>
              <a:rPr lang="ru-RU" dirty="0" err="1"/>
              <a:t>етилацетатного</a:t>
            </a:r>
            <a:r>
              <a:rPr lang="ru-RU" dirty="0"/>
              <a:t> </a:t>
            </a:r>
            <a:r>
              <a:rPr lang="ru-RU" dirty="0" err="1"/>
              <a:t>екстракту</a:t>
            </a:r>
            <a:r>
              <a:rPr lang="ru-RU" dirty="0"/>
              <a:t> метанолу з </a:t>
            </a:r>
            <a:r>
              <a:rPr lang="ru-RU" dirty="0" err="1"/>
              <a:t>насіння</a:t>
            </a:r>
            <a:r>
              <a:rPr lang="ru-RU" dirty="0"/>
              <a:t> </a:t>
            </a:r>
            <a:r>
              <a:rPr lang="en-GB" i="1" dirty="0"/>
              <a:t>Nigella </a:t>
            </a:r>
            <a:r>
              <a:rPr lang="en-GB" i="1" dirty="0" err="1"/>
              <a:t>sativa</a:t>
            </a:r>
            <a:r>
              <a:rPr lang="en-GB" i="1" dirty="0"/>
              <a:t> </a:t>
            </a:r>
            <a:r>
              <a:rPr lang="ru-RU" dirty="0" err="1"/>
              <a:t>має</a:t>
            </a:r>
            <a:r>
              <a:rPr lang="ru-RU" dirty="0"/>
              <a:t> </a:t>
            </a:r>
            <a:r>
              <a:rPr lang="ru-RU" dirty="0" err="1"/>
              <a:t>потенційну</a:t>
            </a:r>
            <a:r>
              <a:rPr lang="ru-RU" dirty="0"/>
              <a:t> </a:t>
            </a:r>
            <a:r>
              <a:rPr lang="ru-RU" dirty="0" err="1"/>
              <a:t>антигельмінтну</a:t>
            </a:r>
            <a:r>
              <a:rPr lang="ru-RU" dirty="0"/>
              <a:t> </a:t>
            </a:r>
            <a:r>
              <a:rPr lang="ru-RU" dirty="0" err="1"/>
              <a:t>активність</a:t>
            </a:r>
            <a:r>
              <a:rPr lang="ru-RU" dirty="0"/>
              <a:t> </a:t>
            </a:r>
            <a:r>
              <a:rPr lang="ru-RU" dirty="0" err="1"/>
              <a:t>проти</a:t>
            </a:r>
            <a:r>
              <a:rPr lang="ru-RU" dirty="0"/>
              <a:t> </a:t>
            </a:r>
            <a:r>
              <a:rPr lang="en-GB" i="1" dirty="0" err="1"/>
              <a:t>Caenorhabditis</a:t>
            </a:r>
            <a:r>
              <a:rPr lang="en-GB" i="1" dirty="0"/>
              <a:t> </a:t>
            </a:r>
            <a:r>
              <a:rPr lang="en-GB" i="1" dirty="0" err="1"/>
              <a:t>elegans</a:t>
            </a:r>
            <a:r>
              <a:rPr lang="en-GB" dirty="0"/>
              <a:t>. </a:t>
            </a:r>
            <a:r>
              <a:rPr lang="ru-RU" dirty="0" err="1"/>
              <a:t>Вивчення</a:t>
            </a:r>
            <a:r>
              <a:rPr lang="ru-RU" dirty="0"/>
              <a:t> </a:t>
            </a:r>
            <a:r>
              <a:rPr lang="ru-RU" dirty="0" err="1"/>
              <a:t>екстракцій</a:t>
            </a:r>
            <a:r>
              <a:rPr lang="ru-RU" dirty="0"/>
              <a:t> </a:t>
            </a:r>
            <a:r>
              <a:rPr lang="ru-RU" dirty="0" err="1"/>
              <a:t>субфракції</a:t>
            </a:r>
            <a:r>
              <a:rPr lang="ru-RU" dirty="0"/>
              <a:t> </a:t>
            </a:r>
            <a:r>
              <a:rPr lang="ru-RU" dirty="0" err="1"/>
              <a:t>може</a:t>
            </a:r>
            <a:r>
              <a:rPr lang="ru-RU" dirty="0"/>
              <a:t> </a:t>
            </a:r>
            <a:r>
              <a:rPr lang="ru-RU" dirty="0" err="1"/>
              <a:t>дати</a:t>
            </a:r>
            <a:r>
              <a:rPr lang="ru-RU" dirty="0"/>
              <a:t> нам </a:t>
            </a:r>
            <a:r>
              <a:rPr lang="ru-RU" dirty="0" err="1"/>
              <a:t>змогу</a:t>
            </a:r>
            <a:r>
              <a:rPr lang="ru-RU" dirty="0"/>
              <a:t> </a:t>
            </a:r>
            <a:r>
              <a:rPr lang="ru-RU" dirty="0" err="1"/>
              <a:t>виявити</a:t>
            </a:r>
            <a:r>
              <a:rPr lang="ru-RU" dirty="0"/>
              <a:t> </a:t>
            </a:r>
            <a:r>
              <a:rPr lang="ru-RU" dirty="0" err="1"/>
              <a:t>ефективні</a:t>
            </a:r>
            <a:r>
              <a:rPr lang="ru-RU" dirty="0"/>
              <a:t> </a:t>
            </a:r>
            <a:r>
              <a:rPr lang="ru-RU" dirty="0" err="1"/>
              <a:t>сполуки</a:t>
            </a:r>
            <a:r>
              <a:rPr lang="ru-RU" dirty="0"/>
              <a:t> в </a:t>
            </a:r>
            <a:r>
              <a:rPr lang="ru-RU" dirty="0" err="1"/>
              <a:t>насінні</a:t>
            </a:r>
            <a:r>
              <a:rPr lang="ru-RU" dirty="0"/>
              <a:t> </a:t>
            </a:r>
            <a:r>
              <a:rPr lang="en-GB" i="1" dirty="0"/>
              <a:t>Nigella </a:t>
            </a:r>
            <a:r>
              <a:rPr lang="en-GB" i="1" dirty="0" err="1"/>
              <a:t>sativa</a:t>
            </a:r>
            <a:r>
              <a:rPr lang="en-GB" i="1" dirty="0"/>
              <a:t> </a:t>
            </a:r>
            <a:r>
              <a:rPr lang="ru-RU" dirty="0"/>
              <a:t>в </a:t>
            </a:r>
            <a:r>
              <a:rPr lang="ru-RU" dirty="0" err="1"/>
              <a:t>подальших</a:t>
            </a:r>
            <a:r>
              <a:rPr lang="ru-RU" dirty="0"/>
              <a:t> </a:t>
            </a:r>
            <a:r>
              <a:rPr lang="ru-RU" dirty="0" err="1"/>
              <a:t>дослідженнях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39217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77703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2800" dirty="0" err="1"/>
              <a:t>Антимікробна</a:t>
            </a:r>
            <a:r>
              <a:rPr lang="ru-RU" sz="2800" dirty="0"/>
              <a:t> </a:t>
            </a:r>
            <a:r>
              <a:rPr lang="ru-RU" sz="2800" dirty="0" err="1"/>
              <a:t>активність</a:t>
            </a:r>
            <a:r>
              <a:rPr lang="ru-RU" sz="2800" dirty="0"/>
              <a:t> </a:t>
            </a:r>
            <a:r>
              <a:rPr lang="ru-RU" sz="2800" dirty="0" err="1"/>
              <a:t>екстрактів</a:t>
            </a:r>
            <a:r>
              <a:rPr lang="ru-RU" sz="2800" dirty="0"/>
              <a:t> </a:t>
            </a:r>
            <a:r>
              <a:rPr lang="ru-RU" sz="2800" dirty="0" err="1"/>
              <a:t>насіння</a:t>
            </a:r>
            <a:r>
              <a:rPr lang="ru-RU" sz="2800" dirty="0"/>
              <a:t> </a:t>
            </a:r>
            <a:r>
              <a:rPr lang="en-GB" sz="2800" i="1" dirty="0"/>
              <a:t>Nigella </a:t>
            </a:r>
            <a:r>
              <a:rPr lang="en-GB" sz="2800" i="1" dirty="0" err="1"/>
              <a:t>sativa</a:t>
            </a:r>
            <a:endParaRPr lang="ru-RU" sz="28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6775" y="926361"/>
            <a:ext cx="8951358" cy="1638544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en-GB" sz="1700" i="1" dirty="0"/>
              <a:t>Nigella </a:t>
            </a:r>
            <a:r>
              <a:rPr lang="en-GB" sz="1700" i="1" dirty="0" err="1"/>
              <a:t>sativa</a:t>
            </a:r>
            <a:r>
              <a:rPr lang="en-GB" sz="1700" i="1" dirty="0"/>
              <a:t> </a:t>
            </a:r>
            <a:r>
              <a:rPr lang="en-GB" sz="1700" dirty="0"/>
              <a:t>(</a:t>
            </a:r>
            <a:r>
              <a:rPr lang="ru-RU" sz="1700" dirty="0"/>
              <a:t>родина </a:t>
            </a:r>
            <a:r>
              <a:rPr lang="en-GB" sz="1700" dirty="0" err="1"/>
              <a:t>Ranunculaceae</a:t>
            </a:r>
            <a:r>
              <a:rPr lang="en-GB" sz="1700" dirty="0"/>
              <a:t>), </a:t>
            </a:r>
            <a:r>
              <a:rPr lang="ru-RU" sz="1700" dirty="0" err="1"/>
              <a:t>відома</a:t>
            </a:r>
            <a:r>
              <a:rPr lang="ru-RU" sz="1700" dirty="0"/>
              <a:t> як </a:t>
            </a:r>
            <a:r>
              <a:rPr lang="ru-RU" sz="1700" dirty="0" err="1"/>
              <a:t>чорний</a:t>
            </a:r>
            <a:r>
              <a:rPr lang="ru-RU" sz="1700" dirty="0"/>
              <a:t> </a:t>
            </a:r>
            <a:r>
              <a:rPr lang="ru-RU" sz="1700" dirty="0" err="1"/>
              <a:t>кмин</a:t>
            </a:r>
            <a:r>
              <a:rPr lang="ru-RU" sz="1700" dirty="0"/>
              <a:t>, </a:t>
            </a:r>
            <a:r>
              <a:rPr lang="ru-RU" sz="1700" dirty="0" err="1"/>
              <a:t>використовується</a:t>
            </a:r>
            <a:r>
              <a:rPr lang="ru-RU" sz="1700" dirty="0"/>
              <a:t> в </a:t>
            </a:r>
            <a:r>
              <a:rPr lang="ru-RU" sz="1700" dirty="0" err="1"/>
              <a:t>традиційній</a:t>
            </a:r>
            <a:r>
              <a:rPr lang="ru-RU" sz="1700" dirty="0"/>
              <a:t> </a:t>
            </a:r>
            <a:r>
              <a:rPr lang="ru-RU" sz="1700" dirty="0" err="1"/>
              <a:t>медицині</a:t>
            </a:r>
            <a:r>
              <a:rPr lang="ru-RU" sz="1700" dirty="0"/>
              <a:t> для </a:t>
            </a:r>
            <a:r>
              <a:rPr lang="ru-RU" sz="1700" dirty="0" err="1"/>
              <a:t>лікування</a:t>
            </a:r>
            <a:r>
              <a:rPr lang="ru-RU" sz="1700" dirty="0"/>
              <a:t> </a:t>
            </a:r>
            <a:r>
              <a:rPr lang="ru-RU" sz="1700" dirty="0" err="1"/>
              <a:t>бактеріальних</a:t>
            </a:r>
            <a:r>
              <a:rPr lang="ru-RU" sz="1700" dirty="0"/>
              <a:t> </a:t>
            </a:r>
            <a:r>
              <a:rPr lang="ru-RU" sz="1700" dirty="0" err="1"/>
              <a:t>захворювань</a:t>
            </a:r>
            <a:r>
              <a:rPr lang="ru-RU" sz="1700" dirty="0"/>
              <a:t>. </a:t>
            </a:r>
            <a:r>
              <a:rPr lang="ru-RU" sz="1700" dirty="0" err="1"/>
              <a:t>Рослинний</a:t>
            </a:r>
            <a:r>
              <a:rPr lang="ru-RU" sz="1700" dirty="0"/>
              <a:t> </a:t>
            </a:r>
            <a:r>
              <a:rPr lang="ru-RU" sz="1700" dirty="0" err="1"/>
              <a:t>матеріал</a:t>
            </a:r>
            <a:r>
              <a:rPr lang="ru-RU" sz="1700" dirty="0"/>
              <a:t> </a:t>
            </a:r>
            <a:r>
              <a:rPr lang="ru-RU" sz="1700" dirty="0" err="1"/>
              <a:t>мацерували</a:t>
            </a:r>
            <a:r>
              <a:rPr lang="ru-RU" sz="1700" dirty="0"/>
              <a:t> </a:t>
            </a:r>
            <a:r>
              <a:rPr lang="ru-RU" sz="1700" dirty="0" err="1" smtClean="0"/>
              <a:t>етилацетатом</a:t>
            </a:r>
            <a:r>
              <a:rPr lang="ru-RU" sz="1700" dirty="0" smtClean="0"/>
              <a:t> </a:t>
            </a:r>
            <a:r>
              <a:rPr lang="ru-RU" sz="1700" dirty="0"/>
              <a:t>та </a:t>
            </a:r>
            <a:r>
              <a:rPr lang="ru-RU" sz="1700" dirty="0" smtClean="0"/>
              <a:t>метанолом, </a:t>
            </a:r>
            <a:r>
              <a:rPr lang="ru-RU" sz="1700" dirty="0" err="1" smtClean="0"/>
              <a:t>відповідно</a:t>
            </a:r>
            <a:r>
              <a:rPr lang="ru-RU" sz="1700" dirty="0" smtClean="0"/>
              <a:t>. </a:t>
            </a:r>
            <a:r>
              <a:rPr lang="ru-RU" sz="1700" dirty="0" err="1"/>
              <a:t>Антимікробну</a:t>
            </a:r>
            <a:r>
              <a:rPr lang="ru-RU" sz="1700" dirty="0"/>
              <a:t> </a:t>
            </a:r>
            <a:r>
              <a:rPr lang="ru-RU" sz="1700" dirty="0" err="1"/>
              <a:t>активність</a:t>
            </a:r>
            <a:r>
              <a:rPr lang="ru-RU" sz="1700" dirty="0"/>
              <a:t> </a:t>
            </a:r>
            <a:r>
              <a:rPr lang="ru-RU" sz="1700" dirty="0" err="1"/>
              <a:t>рослинних</a:t>
            </a:r>
            <a:r>
              <a:rPr lang="ru-RU" sz="1700" dirty="0"/>
              <a:t> </a:t>
            </a:r>
            <a:r>
              <a:rPr lang="ru-RU" sz="1700" dirty="0" err="1"/>
              <a:t>екстрактів</a:t>
            </a:r>
            <a:r>
              <a:rPr lang="ru-RU" sz="1700" dirty="0"/>
              <a:t> </a:t>
            </a:r>
            <a:r>
              <a:rPr lang="ru-RU" sz="1700" dirty="0" err="1"/>
              <a:t>досліджували</a:t>
            </a:r>
            <a:r>
              <a:rPr lang="ru-RU" sz="1700" dirty="0"/>
              <a:t> </a:t>
            </a:r>
            <a:r>
              <a:rPr lang="ru-RU" sz="1700" dirty="0" err="1"/>
              <a:t>проти</a:t>
            </a:r>
            <a:r>
              <a:rPr lang="ru-RU" sz="1700" dirty="0"/>
              <a:t> 20 </a:t>
            </a:r>
            <a:r>
              <a:rPr lang="ru-RU" sz="1700" dirty="0" err="1"/>
              <a:t>клінічних</a:t>
            </a:r>
            <a:r>
              <a:rPr lang="ru-RU" sz="1700" dirty="0"/>
              <a:t> </a:t>
            </a:r>
            <a:r>
              <a:rPr lang="ru-RU" sz="1700" dirty="0" err="1"/>
              <a:t>дріжджів</a:t>
            </a:r>
            <a:r>
              <a:rPr lang="ru-RU" sz="1700" dirty="0"/>
              <a:t>, 18 </a:t>
            </a:r>
            <a:r>
              <a:rPr lang="ru-RU" sz="1700" dirty="0" err="1"/>
              <a:t>клінічних</a:t>
            </a:r>
            <a:r>
              <a:rPr lang="ru-RU" sz="1700" dirty="0"/>
              <a:t> </a:t>
            </a:r>
            <a:r>
              <a:rPr lang="ru-RU" sz="1700" dirty="0" err="1"/>
              <a:t>ізолятів</a:t>
            </a:r>
            <a:r>
              <a:rPr lang="ru-RU" sz="1700" dirty="0"/>
              <a:t> </a:t>
            </a:r>
            <a:r>
              <a:rPr lang="ru-RU" sz="1700" dirty="0" err="1"/>
              <a:t>бактерій</a:t>
            </a:r>
            <a:r>
              <a:rPr lang="ru-RU" sz="1700" dirty="0"/>
              <a:t>, 8 </a:t>
            </a:r>
            <a:r>
              <a:rPr lang="ru-RU" sz="1700" dirty="0" err="1"/>
              <a:t>бактерій</a:t>
            </a:r>
            <a:r>
              <a:rPr lang="ru-RU" sz="1700" dirty="0"/>
              <a:t> та 3 </a:t>
            </a:r>
            <a:r>
              <a:rPr lang="ru-RU" sz="1700" dirty="0" err="1"/>
              <a:t>стандартних</a:t>
            </a:r>
            <a:r>
              <a:rPr lang="ru-RU" sz="1700" dirty="0"/>
              <a:t> </a:t>
            </a:r>
            <a:r>
              <a:rPr lang="ru-RU" sz="1700" dirty="0" err="1" smtClean="0"/>
              <a:t>штамів</a:t>
            </a:r>
            <a:r>
              <a:rPr lang="ru-RU" sz="1700" dirty="0" smtClean="0"/>
              <a:t> </a:t>
            </a:r>
            <a:r>
              <a:rPr lang="ru-RU" sz="1700" dirty="0" err="1"/>
              <a:t>дріжджів</a:t>
            </a:r>
            <a:r>
              <a:rPr lang="ru-RU" sz="1700" dirty="0"/>
              <a:t> за </a:t>
            </a:r>
            <a:r>
              <a:rPr lang="ru-RU" sz="1700" dirty="0" err="1"/>
              <a:t>допомогою</a:t>
            </a:r>
            <a:r>
              <a:rPr lang="ru-RU" sz="1700" dirty="0"/>
              <a:t> </a:t>
            </a:r>
            <a:r>
              <a:rPr lang="ru-RU" sz="1700" dirty="0" err="1"/>
              <a:t>аналізу</a:t>
            </a:r>
            <a:r>
              <a:rPr lang="ru-RU" sz="1700" dirty="0"/>
              <a:t> </a:t>
            </a:r>
            <a:r>
              <a:rPr lang="ru-RU" sz="1700" dirty="0" smtClean="0"/>
              <a:t>на </a:t>
            </a:r>
            <a:r>
              <a:rPr lang="ru-RU" sz="1700" dirty="0" err="1"/>
              <a:t>мікророзрідження</a:t>
            </a:r>
            <a:r>
              <a:rPr lang="ru-RU" sz="1700" dirty="0"/>
              <a:t> </a:t>
            </a:r>
            <a:r>
              <a:rPr lang="ru-RU" sz="1700" dirty="0" smtClean="0"/>
              <a:t>в </a:t>
            </a:r>
            <a:r>
              <a:rPr lang="ru-RU" sz="1700" dirty="0" err="1" smtClean="0"/>
              <a:t>бульйоні</a:t>
            </a:r>
            <a:r>
              <a:rPr lang="ru-RU" sz="1700" dirty="0" smtClean="0"/>
              <a:t>.</a:t>
            </a:r>
            <a:endParaRPr lang="ru-RU" sz="1700" dirty="0"/>
          </a:p>
        </p:txBody>
      </p:sp>
      <p:sp>
        <p:nvSpPr>
          <p:cNvPr id="4" name="TextBox 3"/>
          <p:cNvSpPr txBox="1"/>
          <p:nvPr/>
        </p:nvSpPr>
        <p:spPr>
          <a:xfrm>
            <a:off x="161970" y="2564905"/>
            <a:ext cx="325790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Екстракт</a:t>
            </a:r>
            <a:r>
              <a:rPr lang="ru-RU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ru-RU" sz="16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етилацетату</a:t>
            </a:r>
            <a:r>
              <a:rPr lang="ru-RU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ru-RU" sz="16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виявляв</a:t>
            </a:r>
            <a:r>
              <a:rPr lang="ru-RU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ru-RU" sz="16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інгібуючу</a:t>
            </a:r>
            <a:r>
              <a:rPr lang="ru-RU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ru-RU" sz="16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активність</a:t>
            </a:r>
            <a:r>
              <a:rPr lang="ru-RU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ru-RU" sz="16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щодо</a:t>
            </a:r>
            <a:r>
              <a:rPr lang="ru-RU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В. </a:t>
            </a:r>
            <a:r>
              <a:rPr lang="en-GB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cereus, </a:t>
            </a:r>
            <a:r>
              <a:rPr lang="ru-RU" sz="16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стандартних</a:t>
            </a:r>
            <a:r>
              <a:rPr lang="ru-RU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ru-RU" sz="16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штамів</a:t>
            </a:r>
            <a:r>
              <a:rPr lang="ru-RU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GB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S. </a:t>
            </a:r>
            <a:r>
              <a:rPr lang="en-GB" sz="16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aureus</a:t>
            </a:r>
            <a:r>
              <a:rPr lang="en-GB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ru-RU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та </a:t>
            </a:r>
            <a:r>
              <a:rPr lang="ru-RU" sz="16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клінічного</a:t>
            </a:r>
            <a:r>
              <a:rPr lang="ru-RU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ru-RU" sz="16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ізоляту</a:t>
            </a:r>
            <a:r>
              <a:rPr lang="ru-RU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GB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S. </a:t>
            </a:r>
            <a:r>
              <a:rPr lang="en-GB" sz="16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aureus</a:t>
            </a:r>
            <a:r>
              <a:rPr lang="en-GB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ru-RU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у </a:t>
            </a:r>
            <a:r>
              <a:rPr lang="ru-RU" sz="16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різних</a:t>
            </a:r>
            <a:r>
              <a:rPr lang="ru-RU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ru-RU" sz="16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концентраціях</a:t>
            </a:r>
            <a:r>
              <a:rPr lang="ru-RU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. </a:t>
            </a:r>
            <a:r>
              <a:rPr lang="ru-RU" sz="16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Екстракти</a:t>
            </a:r>
            <a:r>
              <a:rPr lang="ru-RU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метанолу та </a:t>
            </a:r>
            <a:r>
              <a:rPr lang="ru-RU" sz="16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етилацетат</a:t>
            </a:r>
            <a:r>
              <a:rPr lang="ru-RU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не </a:t>
            </a:r>
            <a:r>
              <a:rPr lang="ru-RU" sz="16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виявляють</a:t>
            </a:r>
            <a:r>
              <a:rPr lang="ru-RU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ru-RU" sz="16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інгібуючої</a:t>
            </a:r>
            <a:r>
              <a:rPr lang="ru-RU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ru-RU" sz="16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активності</a:t>
            </a:r>
            <a:r>
              <a:rPr lang="ru-RU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ru-RU" sz="16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проти</a:t>
            </a:r>
            <a:r>
              <a:rPr lang="ru-RU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ru-RU" sz="16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грамнегативних</a:t>
            </a:r>
            <a:r>
              <a:rPr lang="ru-RU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ru-RU" sz="16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бактерій</a:t>
            </a:r>
            <a:r>
              <a:rPr lang="ru-RU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та </a:t>
            </a:r>
            <a:r>
              <a:rPr lang="ru-RU" sz="16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дріжджових</a:t>
            </a:r>
            <a:r>
              <a:rPr lang="ru-RU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ru-RU" sz="16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ізолятів</a:t>
            </a:r>
            <a:r>
              <a:rPr lang="ru-RU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.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5088" y="2611663"/>
            <a:ext cx="5387829" cy="246102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66775" y="5301208"/>
            <a:ext cx="8796142" cy="1585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ru-RU" sz="16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entury Gothic"/>
              </a:rPr>
              <a:t>Однак</a:t>
            </a:r>
            <a:r>
              <a:rPr lang="ru-RU" sz="1600" dirty="0">
                <a:solidFill>
                  <a:prstClr val="black">
                    <a:lumMod val="50000"/>
                    <a:lumOff val="50000"/>
                  </a:prstClr>
                </a:solidFill>
                <a:latin typeface="Century Gothic"/>
              </a:rPr>
              <a:t> </a:t>
            </a:r>
            <a:r>
              <a:rPr lang="ru-RU" sz="16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entury Gothic"/>
              </a:rPr>
              <a:t>екстракти</a:t>
            </a:r>
            <a:r>
              <a:rPr lang="ru-RU" sz="1600" dirty="0">
                <a:solidFill>
                  <a:prstClr val="black">
                    <a:lumMod val="50000"/>
                    <a:lumOff val="50000"/>
                  </a:prstClr>
                </a:solidFill>
                <a:latin typeface="Century Gothic"/>
              </a:rPr>
              <a:t> </a:t>
            </a:r>
            <a:r>
              <a:rPr lang="ru-RU" sz="16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entury Gothic"/>
              </a:rPr>
              <a:t>цієї</a:t>
            </a:r>
            <a:r>
              <a:rPr lang="ru-RU" sz="1600" dirty="0">
                <a:solidFill>
                  <a:prstClr val="black">
                    <a:lumMod val="50000"/>
                    <a:lumOff val="50000"/>
                  </a:prstClr>
                </a:solidFill>
                <a:latin typeface="Century Gothic"/>
              </a:rPr>
              <a:t> </a:t>
            </a:r>
            <a:r>
              <a:rPr lang="ru-RU" sz="16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entury Gothic"/>
              </a:rPr>
              <a:t>рослини</a:t>
            </a:r>
            <a:r>
              <a:rPr lang="ru-RU" sz="1600" dirty="0">
                <a:solidFill>
                  <a:prstClr val="black">
                    <a:lumMod val="50000"/>
                    <a:lumOff val="50000"/>
                  </a:prstClr>
                </a:solidFill>
                <a:latin typeface="Century Gothic"/>
              </a:rPr>
              <a:t> з метанолом та </a:t>
            </a:r>
            <a:r>
              <a:rPr lang="ru-RU" sz="16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entury Gothic"/>
              </a:rPr>
              <a:t>етилацетатом</a:t>
            </a:r>
            <a:r>
              <a:rPr lang="ru-RU" sz="1600" dirty="0">
                <a:solidFill>
                  <a:prstClr val="black">
                    <a:lumMod val="50000"/>
                    <a:lumOff val="50000"/>
                  </a:prstClr>
                </a:solidFill>
                <a:latin typeface="Century Gothic"/>
              </a:rPr>
              <a:t> </a:t>
            </a:r>
            <a:r>
              <a:rPr lang="ru-RU" sz="16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entury Gothic"/>
              </a:rPr>
              <a:t>виявились</a:t>
            </a:r>
            <a:r>
              <a:rPr lang="ru-RU" sz="1600" dirty="0">
                <a:solidFill>
                  <a:prstClr val="black">
                    <a:lumMod val="50000"/>
                    <a:lumOff val="50000"/>
                  </a:prstClr>
                </a:solidFill>
                <a:latin typeface="Century Gothic"/>
              </a:rPr>
              <a:t> </a:t>
            </a:r>
            <a:r>
              <a:rPr lang="ru-RU" sz="16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entury Gothic"/>
              </a:rPr>
              <a:t>однаково</a:t>
            </a:r>
            <a:r>
              <a:rPr lang="ru-RU" sz="1600" dirty="0">
                <a:solidFill>
                  <a:prstClr val="black">
                    <a:lumMod val="50000"/>
                    <a:lumOff val="50000"/>
                  </a:prstClr>
                </a:solidFill>
                <a:latin typeface="Century Gothic"/>
              </a:rPr>
              <a:t> </a:t>
            </a:r>
            <a:r>
              <a:rPr lang="ru-RU" sz="16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entury Gothic"/>
              </a:rPr>
              <a:t>активними</a:t>
            </a:r>
            <a:r>
              <a:rPr lang="ru-RU" sz="1600" dirty="0">
                <a:solidFill>
                  <a:prstClr val="black">
                    <a:lumMod val="50000"/>
                    <a:lumOff val="50000"/>
                  </a:prstClr>
                </a:solidFill>
                <a:latin typeface="Century Gothic"/>
              </a:rPr>
              <a:t> </a:t>
            </a:r>
            <a:r>
              <a:rPr lang="ru-RU" sz="16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entury Gothic"/>
              </a:rPr>
              <a:t>щодо</a:t>
            </a:r>
            <a:r>
              <a:rPr lang="ru-RU" sz="1600" dirty="0">
                <a:solidFill>
                  <a:prstClr val="black">
                    <a:lumMod val="50000"/>
                    <a:lumOff val="50000"/>
                  </a:prstClr>
                </a:solidFill>
                <a:latin typeface="Century Gothic"/>
              </a:rPr>
              <a:t> </a:t>
            </a:r>
            <a:r>
              <a:rPr lang="ru-RU" sz="16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entury Gothic"/>
              </a:rPr>
              <a:t>бактерій</a:t>
            </a:r>
            <a:r>
              <a:rPr lang="ru-RU" sz="1600" dirty="0">
                <a:solidFill>
                  <a:prstClr val="black">
                    <a:lumMod val="50000"/>
                    <a:lumOff val="50000"/>
                  </a:prstClr>
                </a:solidFill>
                <a:latin typeface="Century Gothic"/>
              </a:rPr>
              <a:t>, </a:t>
            </a:r>
            <a:r>
              <a:rPr lang="ru-RU" sz="16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entury Gothic"/>
              </a:rPr>
              <a:t>що</a:t>
            </a:r>
            <a:r>
              <a:rPr lang="ru-RU" sz="1600" dirty="0">
                <a:solidFill>
                  <a:prstClr val="black">
                    <a:lumMod val="50000"/>
                    <a:lumOff val="50000"/>
                  </a:prstClr>
                </a:solidFill>
                <a:latin typeface="Century Gothic"/>
              </a:rPr>
              <a:t> </a:t>
            </a:r>
            <a:r>
              <a:rPr lang="ru-RU" sz="16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entury Gothic"/>
              </a:rPr>
              <a:t>грампозитивні</a:t>
            </a:r>
            <a:r>
              <a:rPr lang="ru-RU" sz="1600" dirty="0">
                <a:solidFill>
                  <a:prstClr val="black">
                    <a:lumMod val="50000"/>
                    <a:lumOff val="50000"/>
                  </a:prstClr>
                </a:solidFill>
                <a:latin typeface="Century Gothic"/>
              </a:rPr>
              <a:t>. На </a:t>
            </a:r>
            <a:r>
              <a:rPr lang="ru-RU" sz="16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entury Gothic"/>
              </a:rPr>
              <a:t>основі</a:t>
            </a:r>
            <a:r>
              <a:rPr lang="ru-RU" sz="1600" dirty="0">
                <a:solidFill>
                  <a:prstClr val="black">
                    <a:lumMod val="50000"/>
                    <a:lumOff val="50000"/>
                  </a:prstClr>
                </a:solidFill>
                <a:latin typeface="Century Gothic"/>
              </a:rPr>
              <a:t> </a:t>
            </a:r>
            <a:r>
              <a:rPr lang="ru-RU" sz="16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entury Gothic"/>
              </a:rPr>
              <a:t>отриманих</a:t>
            </a:r>
            <a:r>
              <a:rPr lang="ru-RU" sz="1600" dirty="0">
                <a:solidFill>
                  <a:prstClr val="black">
                    <a:lumMod val="50000"/>
                    <a:lumOff val="50000"/>
                  </a:prstClr>
                </a:solidFill>
                <a:latin typeface="Century Gothic"/>
              </a:rPr>
              <a:t> </a:t>
            </a:r>
            <a:r>
              <a:rPr lang="ru-RU" sz="16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entury Gothic"/>
              </a:rPr>
              <a:t>результатів</a:t>
            </a:r>
            <a:r>
              <a:rPr lang="ru-RU" sz="1600" dirty="0">
                <a:solidFill>
                  <a:prstClr val="black">
                    <a:lumMod val="50000"/>
                    <a:lumOff val="50000"/>
                  </a:prstClr>
                </a:solidFill>
                <a:latin typeface="Century Gothic"/>
              </a:rPr>
              <a:t> </a:t>
            </a:r>
            <a:r>
              <a:rPr lang="ru-RU" sz="16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entury Gothic"/>
              </a:rPr>
              <a:t>цього</a:t>
            </a:r>
            <a:r>
              <a:rPr lang="ru-RU" sz="1600" dirty="0">
                <a:solidFill>
                  <a:prstClr val="black">
                    <a:lumMod val="50000"/>
                    <a:lumOff val="50000"/>
                  </a:prstClr>
                </a:solidFill>
                <a:latin typeface="Century Gothic"/>
              </a:rPr>
              <a:t> </a:t>
            </a:r>
            <a:r>
              <a:rPr lang="ru-RU" sz="16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entury Gothic"/>
              </a:rPr>
              <a:t>дослідження</a:t>
            </a:r>
            <a:r>
              <a:rPr lang="ru-RU" sz="1600" dirty="0">
                <a:solidFill>
                  <a:prstClr val="black">
                    <a:lumMod val="50000"/>
                    <a:lumOff val="50000"/>
                  </a:prstClr>
                </a:solidFill>
                <a:latin typeface="Century Gothic"/>
              </a:rPr>
              <a:t> </a:t>
            </a:r>
            <a:r>
              <a:rPr lang="ru-RU" sz="16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entury Gothic"/>
              </a:rPr>
              <a:t>можна</a:t>
            </a:r>
            <a:r>
              <a:rPr lang="ru-RU" sz="1600" dirty="0">
                <a:solidFill>
                  <a:prstClr val="black">
                    <a:lumMod val="50000"/>
                    <a:lumOff val="50000"/>
                  </a:prstClr>
                </a:solidFill>
                <a:latin typeface="Century Gothic"/>
              </a:rPr>
              <a:t> </a:t>
            </a:r>
            <a:r>
              <a:rPr lang="ru-RU" sz="16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entury Gothic"/>
              </a:rPr>
              <a:t>зробити</a:t>
            </a:r>
            <a:r>
              <a:rPr lang="ru-RU" sz="1600" dirty="0">
                <a:solidFill>
                  <a:prstClr val="black">
                    <a:lumMod val="50000"/>
                    <a:lumOff val="50000"/>
                  </a:prstClr>
                </a:solidFill>
                <a:latin typeface="Century Gothic"/>
              </a:rPr>
              <a:t> </a:t>
            </a:r>
            <a:r>
              <a:rPr lang="ru-RU" sz="16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entury Gothic"/>
              </a:rPr>
              <a:t>висновок</a:t>
            </a:r>
            <a:r>
              <a:rPr lang="ru-RU" sz="1600" dirty="0">
                <a:solidFill>
                  <a:prstClr val="black">
                    <a:lumMod val="50000"/>
                    <a:lumOff val="50000"/>
                  </a:prstClr>
                </a:solidFill>
                <a:latin typeface="Century Gothic"/>
              </a:rPr>
              <a:t>, </a:t>
            </a:r>
            <a:r>
              <a:rPr lang="ru-RU" sz="16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entury Gothic"/>
              </a:rPr>
              <a:t>що</a:t>
            </a:r>
            <a:r>
              <a:rPr lang="ru-RU" sz="1600" dirty="0">
                <a:solidFill>
                  <a:prstClr val="black">
                    <a:lumMod val="50000"/>
                    <a:lumOff val="50000"/>
                  </a:prstClr>
                </a:solidFill>
                <a:latin typeface="Century Gothic"/>
              </a:rPr>
              <a:t> метанол та </a:t>
            </a:r>
            <a:r>
              <a:rPr lang="ru-RU" sz="16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entury Gothic"/>
              </a:rPr>
              <a:t>етилацетатні</a:t>
            </a:r>
            <a:r>
              <a:rPr lang="ru-RU" sz="1600" dirty="0">
                <a:solidFill>
                  <a:prstClr val="black">
                    <a:lumMod val="50000"/>
                    <a:lumOff val="50000"/>
                  </a:prstClr>
                </a:solidFill>
                <a:latin typeface="Century Gothic"/>
              </a:rPr>
              <a:t> </a:t>
            </a:r>
            <a:r>
              <a:rPr lang="ru-RU" sz="16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entury Gothic"/>
              </a:rPr>
              <a:t>екстракти</a:t>
            </a:r>
            <a:r>
              <a:rPr lang="ru-RU" sz="1600" dirty="0">
                <a:solidFill>
                  <a:prstClr val="black">
                    <a:lumMod val="50000"/>
                    <a:lumOff val="50000"/>
                  </a:prstClr>
                </a:solidFill>
                <a:latin typeface="Century Gothic"/>
              </a:rPr>
              <a:t> </a:t>
            </a:r>
            <a:r>
              <a:rPr lang="en-GB" sz="1600" dirty="0">
                <a:solidFill>
                  <a:prstClr val="black">
                    <a:lumMod val="50000"/>
                    <a:lumOff val="50000"/>
                  </a:prstClr>
                </a:solidFill>
                <a:latin typeface="Century Gothic"/>
              </a:rPr>
              <a:t>N. </a:t>
            </a:r>
            <a:r>
              <a:rPr lang="en-GB" sz="16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entury Gothic"/>
              </a:rPr>
              <a:t>sativa</a:t>
            </a:r>
            <a:r>
              <a:rPr lang="en-GB" sz="1600" dirty="0">
                <a:solidFill>
                  <a:prstClr val="black">
                    <a:lumMod val="50000"/>
                    <a:lumOff val="50000"/>
                  </a:prstClr>
                </a:solidFill>
                <a:latin typeface="Century Gothic"/>
              </a:rPr>
              <a:t> </a:t>
            </a:r>
            <a:r>
              <a:rPr lang="ru-RU" sz="16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entury Gothic"/>
              </a:rPr>
              <a:t>мають</a:t>
            </a:r>
            <a:r>
              <a:rPr lang="ru-RU" sz="1600" dirty="0">
                <a:solidFill>
                  <a:prstClr val="black">
                    <a:lumMod val="50000"/>
                    <a:lumOff val="50000"/>
                  </a:prstClr>
                </a:solidFill>
                <a:latin typeface="Century Gothic"/>
              </a:rPr>
              <a:t> </a:t>
            </a:r>
            <a:r>
              <a:rPr lang="ru-RU" sz="16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entury Gothic"/>
              </a:rPr>
              <a:t>більш</a:t>
            </a:r>
            <a:r>
              <a:rPr lang="ru-RU" sz="1600" dirty="0">
                <a:solidFill>
                  <a:prstClr val="black">
                    <a:lumMod val="50000"/>
                    <a:lumOff val="50000"/>
                  </a:prstClr>
                </a:solidFill>
                <a:latin typeface="Century Gothic"/>
              </a:rPr>
              <a:t> широкий спектр </a:t>
            </a:r>
            <a:r>
              <a:rPr lang="ru-RU" sz="16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entury Gothic"/>
              </a:rPr>
              <a:t>антимікробної</a:t>
            </a:r>
            <a:r>
              <a:rPr lang="ru-RU" sz="1600" dirty="0">
                <a:solidFill>
                  <a:prstClr val="black">
                    <a:lumMod val="50000"/>
                    <a:lumOff val="50000"/>
                  </a:prstClr>
                </a:solidFill>
                <a:latin typeface="Century Gothic"/>
              </a:rPr>
              <a:t> </a:t>
            </a:r>
            <a:r>
              <a:rPr lang="ru-RU" sz="16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entury Gothic"/>
              </a:rPr>
              <a:t>активності</a:t>
            </a:r>
            <a:r>
              <a:rPr lang="ru-RU" sz="1600" dirty="0">
                <a:solidFill>
                  <a:prstClr val="black">
                    <a:lumMod val="50000"/>
                    <a:lumOff val="50000"/>
                  </a:prstClr>
                </a:solidFill>
                <a:latin typeface="Century Gothic"/>
              </a:rPr>
              <a:t> </a:t>
            </a:r>
            <a:r>
              <a:rPr lang="ru-RU" sz="16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entury Gothic"/>
              </a:rPr>
              <a:t>проти</a:t>
            </a:r>
            <a:r>
              <a:rPr lang="ru-RU" sz="1600" dirty="0">
                <a:solidFill>
                  <a:prstClr val="black">
                    <a:lumMod val="50000"/>
                    <a:lumOff val="50000"/>
                  </a:prstClr>
                </a:solidFill>
                <a:latin typeface="Century Gothic"/>
              </a:rPr>
              <a:t> ряду </a:t>
            </a:r>
            <a:r>
              <a:rPr lang="ru-RU" sz="16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entury Gothic"/>
              </a:rPr>
              <a:t>грампозитивних</a:t>
            </a:r>
            <a:r>
              <a:rPr lang="ru-RU" sz="1600" dirty="0">
                <a:solidFill>
                  <a:prstClr val="black">
                    <a:lumMod val="50000"/>
                    <a:lumOff val="50000"/>
                  </a:prstClr>
                </a:solidFill>
                <a:latin typeface="Century Gothic"/>
              </a:rPr>
              <a:t> </a:t>
            </a:r>
            <a:r>
              <a:rPr lang="ru-RU" sz="16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entury Gothic"/>
              </a:rPr>
              <a:t>бактерій</a:t>
            </a:r>
            <a:r>
              <a:rPr lang="ru-RU" sz="1600" dirty="0">
                <a:solidFill>
                  <a:prstClr val="black">
                    <a:lumMod val="50000"/>
                    <a:lumOff val="50000"/>
                  </a:prstClr>
                </a:solidFill>
                <a:latin typeface="Century Gothic"/>
              </a:rPr>
              <a:t>.</a:t>
            </a:r>
          </a:p>
          <a:p>
            <a:pPr algn="just"/>
            <a:endParaRPr lang="ru-RU" sz="1700" dirty="0"/>
          </a:p>
        </p:txBody>
      </p:sp>
    </p:spTree>
    <p:extLst>
      <p:ext uri="{BB962C8B-B14F-4D97-AF65-F5344CB8AC3E}">
        <p14:creationId xmlns:p14="http://schemas.microsoft.com/office/powerpoint/2010/main" val="3796152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3640" y="2780928"/>
            <a:ext cx="8134672" cy="1470025"/>
          </a:xfrm>
        </p:spPr>
        <p:txBody>
          <a:bodyPr>
            <a:noAutofit/>
          </a:bodyPr>
          <a:lstStyle/>
          <a:p>
            <a:r>
              <a:rPr lang="en-US" sz="36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RESEARCH OF NEW EFFECTIVE ANALGESIC  AND ANTI-INFLAMMATORY DRUGS</a:t>
            </a:r>
            <a:endParaRPr lang="ru-RU" sz="36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30372" y="4725144"/>
            <a:ext cx="3947940" cy="1512168"/>
          </a:xfrm>
        </p:spPr>
        <p:txBody>
          <a:bodyPr>
            <a:normAutofit fontScale="92500" lnSpcReduction="20000"/>
          </a:bodyPr>
          <a:lstStyle/>
          <a:p>
            <a:pPr algn="l">
              <a:spcBef>
                <a:spcPts val="0"/>
              </a:spcBef>
            </a:pPr>
            <a:r>
              <a:rPr lang="en-GB" sz="2400" b="1" dirty="0">
                <a:solidFill>
                  <a:srgbClr val="0000FF"/>
                </a:solidFill>
              </a:rPr>
              <a:t>Candidate of Pharmaceutical </a:t>
            </a:r>
            <a:r>
              <a:rPr lang="en-GB" sz="2400" b="1" dirty="0" smtClean="0">
                <a:solidFill>
                  <a:srgbClr val="0000FF"/>
                </a:solidFill>
              </a:rPr>
              <a:t>Sciences, </a:t>
            </a:r>
            <a:r>
              <a:rPr lang="en-US" sz="2400" b="1" dirty="0" smtClean="0">
                <a:solidFill>
                  <a:srgbClr val="0000FF"/>
                </a:solidFill>
              </a:rPr>
              <a:t>Associate </a:t>
            </a:r>
            <a:r>
              <a:rPr lang="en-US" sz="2400" b="1" dirty="0">
                <a:solidFill>
                  <a:srgbClr val="0000FF"/>
                </a:solidFill>
              </a:rPr>
              <a:t>Professor, </a:t>
            </a:r>
            <a:endParaRPr lang="en-US" sz="2400" b="1" dirty="0" smtClean="0">
              <a:solidFill>
                <a:srgbClr val="0000FF"/>
              </a:solidFill>
            </a:endParaRPr>
          </a:p>
          <a:p>
            <a:pPr algn="l"/>
            <a:r>
              <a:rPr lang="en-US" sz="36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Olga </a:t>
            </a:r>
            <a:r>
              <a:rPr lang="en-US" sz="3600" b="1" i="1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Levashova</a:t>
            </a:r>
            <a:endParaRPr lang="ru-RU" sz="3600" b="1" i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84925" y="620688"/>
            <a:ext cx="66034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altLang="ru-RU" sz="2400" b="1" dirty="0">
                <a:solidFill>
                  <a:srgbClr val="0000FF"/>
                </a:solidFill>
              </a:rPr>
              <a:t>KHARKOV NATIONAL MEDICAL UNIVERSITY</a:t>
            </a:r>
            <a:endParaRPr lang="ru-RU" altLang="ru-RU" sz="2400" b="1" dirty="0">
              <a:solidFill>
                <a:srgbClr val="0000FF"/>
              </a:solidFill>
            </a:endParaRPr>
          </a:p>
          <a:p>
            <a:pPr algn="ctr">
              <a:defRPr/>
            </a:pPr>
            <a:r>
              <a:rPr lang="ru-RU" altLang="ru-RU" sz="2400" b="1" dirty="0">
                <a:solidFill>
                  <a:srgbClr val="0000FF"/>
                </a:solidFill>
              </a:rPr>
              <a:t> </a:t>
            </a:r>
            <a:r>
              <a:rPr lang="en-US" altLang="ru-RU" sz="2400" b="1" dirty="0">
                <a:solidFill>
                  <a:srgbClr val="0000FF"/>
                </a:solidFill>
              </a:rPr>
              <a:t>Medical and bioorganic chemistry </a:t>
            </a:r>
            <a:r>
              <a:rPr lang="en-US" altLang="ru-RU" sz="2400" b="1" dirty="0" smtClean="0">
                <a:solidFill>
                  <a:srgbClr val="0000FF"/>
                </a:solidFill>
              </a:rPr>
              <a:t>department</a:t>
            </a:r>
            <a:endParaRPr lang="ru-RU" alt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8950" y="260648"/>
            <a:ext cx="1780762" cy="1692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0298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827088" y="765175"/>
            <a:ext cx="6913562" cy="1296988"/>
          </a:xfrm>
        </p:spPr>
        <p:txBody>
          <a:bodyPr/>
          <a:lstStyle/>
          <a:p>
            <a:pPr eaLnBrk="1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1400" b="1" dirty="0" smtClean="0">
                <a:latin typeface="Times New Roman" pitchFamily="18" charset="0"/>
              </a:rPr>
              <a:t>MINISTRY OF HEALTH OF UKRAINE</a:t>
            </a:r>
            <a:br>
              <a:rPr lang="en-US" sz="1400" b="1" dirty="0" smtClean="0">
                <a:latin typeface="Times New Roman" pitchFamily="18" charset="0"/>
              </a:rPr>
            </a:br>
            <a:r>
              <a:rPr lang="uk-UA" sz="1400" b="1" dirty="0" smtClean="0">
                <a:latin typeface="Times New Roman" pitchFamily="18" charset="0"/>
              </a:rPr>
              <a:t>KHARKIV NATIONAL MEDICAL UNIVERSITY</a:t>
            </a:r>
            <a:r>
              <a:rPr lang="ru-RU" sz="1400" b="1" dirty="0" smtClean="0">
                <a:latin typeface="Times New Roman" pitchFamily="18" charset="0"/>
              </a:rPr>
              <a:t/>
            </a:r>
            <a:br>
              <a:rPr lang="ru-RU" sz="1400" b="1" dirty="0" smtClean="0">
                <a:latin typeface="Times New Roman" pitchFamily="18" charset="0"/>
              </a:rPr>
            </a:br>
            <a:r>
              <a:rPr lang="en-US" sz="1400" b="1" dirty="0" smtClean="0">
                <a:latin typeface="Times New Roman" pitchFamily="18" charset="0"/>
              </a:rPr>
              <a:t>NATIONAL UNIVERSITY OF PHARMACY</a:t>
            </a:r>
            <a:r>
              <a:rPr lang="uk-UA" sz="1400" b="1" dirty="0" smtClean="0">
                <a:latin typeface="Times New Roman" pitchFamily="18" charset="0"/>
              </a:rPr>
              <a:t/>
            </a:r>
            <a:br>
              <a:rPr lang="uk-UA" sz="1400" b="1" dirty="0" smtClean="0">
                <a:latin typeface="Times New Roman" pitchFamily="18" charset="0"/>
              </a:rPr>
            </a:br>
            <a:r>
              <a:rPr lang="uk-UA" sz="1400" b="1" dirty="0" smtClean="0">
                <a:latin typeface="Times New Roman" pitchFamily="18" charset="0"/>
              </a:rPr>
              <a:t>  </a:t>
            </a:r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STATE SCIENTIFIC INSTITUTION </a:t>
            </a:r>
            <a:r>
              <a:rPr lang="uk-UA" altLang="en-US" sz="1400" b="1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INSTITUTE FOR SINGLE CRYSTALS</a:t>
            </a:r>
            <a:r>
              <a:rPr lang="uk-UA" altLang="en-US" sz="1400" b="1" dirty="0" smtClean="0"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 OF NATIONAL ACADEMY OF SCIENCES OF UKRAINE</a:t>
            </a:r>
            <a:br>
              <a:rPr lang="uk-UA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1400" b="1" dirty="0" smtClean="0">
                <a:latin typeface="Times New Roman" pitchFamily="18" charset="0"/>
              </a:rPr>
              <a:t>(</a:t>
            </a:r>
            <a:r>
              <a:rPr lang="uk-UA" sz="1400" b="1" dirty="0" err="1" smtClean="0">
                <a:latin typeface="Times New Roman" pitchFamily="18" charset="0"/>
              </a:rPr>
              <a:t>Kharkiv</a:t>
            </a:r>
            <a:r>
              <a:rPr lang="uk-UA" sz="1400" b="1" dirty="0" smtClean="0">
                <a:latin typeface="Times New Roman" pitchFamily="18" charset="0"/>
              </a:rPr>
              <a:t>, </a:t>
            </a:r>
            <a:r>
              <a:rPr lang="uk-UA" sz="1400" b="1" dirty="0" err="1" smtClean="0">
                <a:latin typeface="Times New Roman" pitchFamily="18" charset="0"/>
              </a:rPr>
              <a:t>Ukraine</a:t>
            </a:r>
            <a:r>
              <a:rPr lang="uk-UA" sz="1400" b="1" dirty="0" smtClean="0">
                <a:latin typeface="Times New Roman" pitchFamily="18" charset="0"/>
              </a:rPr>
              <a:t>)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3924300" y="4149725"/>
            <a:ext cx="4565650" cy="1752600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spcBef>
                <a:spcPts val="3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1400" b="1" smtClean="0">
                <a:latin typeface="Times New Roman" charset="0"/>
              </a:rPr>
              <a:t>Authors</a:t>
            </a:r>
            <a:r>
              <a:rPr lang="uk-UA" sz="1400" b="1" smtClean="0">
                <a:latin typeface="Times New Roman" charset="0"/>
              </a:rPr>
              <a:t>:</a:t>
            </a:r>
          </a:p>
          <a:p>
            <a:pPr marL="0" indent="0" eaLnBrk="1" hangingPunct="1">
              <a:lnSpc>
                <a:spcPct val="80000"/>
              </a:lnSpc>
              <a:spcBef>
                <a:spcPts val="3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uk-UA" sz="1400" b="1" u="sng" smtClean="0">
                <a:solidFill>
                  <a:srgbClr val="3333CC"/>
                </a:solidFill>
                <a:latin typeface="Times New Roman" charset="0"/>
              </a:rPr>
              <a:t>Tishakova Tetyana Stanislavivna,</a:t>
            </a:r>
            <a:r>
              <a:rPr lang="uk-UA" sz="1400" smtClean="0">
                <a:solidFill>
                  <a:srgbClr val="3333CC"/>
                </a:solidFill>
                <a:latin typeface="Times New Roman" charset="0"/>
              </a:rPr>
              <a:t> </a:t>
            </a:r>
          </a:p>
          <a:p>
            <a:pPr marL="0" indent="0" eaLnBrk="1" hangingPunct="1">
              <a:lnSpc>
                <a:spcPct val="80000"/>
              </a:lnSpc>
              <a:spcBef>
                <a:spcPts val="3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uk-UA" sz="1400" smtClean="0">
                <a:latin typeface="Times New Roman" charset="0"/>
              </a:rPr>
              <a:t>PhD, associate professor</a:t>
            </a:r>
          </a:p>
          <a:p>
            <a:pPr marL="0" indent="0" eaLnBrk="1" hangingPunct="1">
              <a:lnSpc>
                <a:spcPct val="80000"/>
              </a:lnSpc>
              <a:spcBef>
                <a:spcPts val="3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uk-UA" sz="1400" b="1" smtClean="0">
                <a:solidFill>
                  <a:srgbClr val="333399"/>
                </a:solidFill>
                <a:latin typeface="Times New Roman" charset="0"/>
              </a:rPr>
              <a:t>Butko Yaroslava Oleksandrivna</a:t>
            </a:r>
            <a:r>
              <a:rPr lang="uk-UA" sz="1400" smtClean="0">
                <a:solidFill>
                  <a:srgbClr val="333399"/>
                </a:solidFill>
                <a:latin typeface="Times New Roman" charset="0"/>
              </a:rPr>
              <a:t>,</a:t>
            </a:r>
            <a:r>
              <a:rPr lang="uk-UA" sz="1400" smtClean="0">
                <a:latin typeface="Times New Roman" charset="0"/>
              </a:rPr>
              <a:t> </a:t>
            </a:r>
          </a:p>
          <a:p>
            <a:pPr marL="0" indent="0" eaLnBrk="1" hangingPunct="1">
              <a:lnSpc>
                <a:spcPct val="80000"/>
              </a:lnSpc>
              <a:spcBef>
                <a:spcPts val="3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uk-UA" sz="1400" smtClean="0">
                <a:latin typeface="Times New Roman" charset="0"/>
              </a:rPr>
              <a:t>Doctor of Pharmacy, professor              </a:t>
            </a:r>
            <a:r>
              <a:rPr lang="uk-UA" sz="1400" smtClean="0">
                <a:solidFill>
                  <a:srgbClr val="333399"/>
                </a:solidFill>
                <a:latin typeface="Times New Roman" charset="0"/>
              </a:rPr>
              <a:t> </a:t>
            </a:r>
          </a:p>
          <a:p>
            <a:pPr marL="0" indent="0" eaLnBrk="1" hangingPunct="1">
              <a:lnSpc>
                <a:spcPct val="80000"/>
              </a:lnSpc>
              <a:spcBef>
                <a:spcPts val="3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uk-UA" sz="1400" b="1" smtClean="0">
                <a:solidFill>
                  <a:srgbClr val="333399"/>
                </a:solidFill>
                <a:latin typeface="Times New Roman" charset="0"/>
              </a:rPr>
              <a:t>Lyapunov Mykola Oleksandrovich,</a:t>
            </a:r>
          </a:p>
          <a:p>
            <a:pPr marL="0" indent="0" eaLnBrk="1" hangingPunct="1">
              <a:lnSpc>
                <a:spcPct val="80000"/>
              </a:lnSpc>
              <a:spcBef>
                <a:spcPts val="3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uk-UA" sz="1400" smtClean="0">
                <a:latin typeface="Times New Roman" charset="0"/>
              </a:rPr>
              <a:t>Doctor of Pharmacy, professor </a:t>
            </a:r>
          </a:p>
          <a:p>
            <a:pPr marL="0" indent="0" algn="ctr" eaLnBrk="1" hangingPunct="1">
              <a:lnSpc>
                <a:spcPct val="80000"/>
              </a:lnSpc>
              <a:spcBef>
                <a:spcPts val="75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uk-UA" sz="200" smtClean="0"/>
              <a:t>  </a:t>
            </a:r>
          </a:p>
          <a:p>
            <a:pPr marL="0" indent="0" algn="ctr" eaLnBrk="1" hangingPunct="1">
              <a:lnSpc>
                <a:spcPct val="80000"/>
              </a:lnSpc>
              <a:spcBef>
                <a:spcPts val="3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900" smtClean="0"/>
              <a:t>          </a:t>
            </a: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287338" y="2351088"/>
            <a:ext cx="8059737" cy="2058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0" anchor="ctr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uk-UA" sz="2400" b="1">
                <a:solidFill>
                  <a:srgbClr val="000066"/>
                </a:solidFill>
                <a:latin typeface="Times New Roman" charset="0"/>
                <a:ea typeface="ＭＳ Ｐゴシック" charset="0"/>
                <a:cs typeface="Times New Roman" charset="0"/>
              </a:rPr>
              <a:t>DEVELOPMENT OF SAFE DERMATOLOGIC PREPARATION</a:t>
            </a:r>
            <a:r>
              <a:rPr lang="en-US" sz="2400" b="1">
                <a:solidFill>
                  <a:srgbClr val="000066"/>
                </a:solidFill>
                <a:latin typeface="Times New Roman" charset="0"/>
                <a:ea typeface="ＭＳ Ｐゴシック" charset="0"/>
                <a:cs typeface="Times New Roman" charset="0"/>
              </a:rPr>
              <a:t>S</a:t>
            </a:r>
            <a:r>
              <a:rPr lang="uk-UA" sz="2400" b="1">
                <a:solidFill>
                  <a:srgbClr val="000066"/>
                </a:solidFill>
                <a:latin typeface="Times New Roman" charset="0"/>
                <a:ea typeface="ＭＳ Ｐゴシック" charset="0"/>
                <a:cs typeface="Times New Roman" charset="0"/>
              </a:rPr>
              <a:t> WITH ACCOUNT OF NATURAL CONSTITUENTS OF SKIN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ru-RU" sz="2400">
              <a:solidFill>
                <a:srgbClr val="000066"/>
              </a:solidFill>
              <a:latin typeface="Arial" charset="0"/>
              <a:ea typeface="ＭＳ Ｐゴシック" charset="0"/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ru-RU">
              <a:solidFill>
                <a:srgbClr val="000000"/>
              </a:solidFill>
              <a:latin typeface="Arial" charset="0"/>
              <a:ea typeface="ＭＳ Ｐゴシック" charset="0"/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uk-UA">
                <a:solidFill>
                  <a:srgbClr val="000000"/>
                </a:solidFill>
                <a:latin typeface="Arial" charset="0"/>
                <a:ea typeface="ＭＳ Ｐゴシック" charset="0"/>
              </a:rPr>
              <a:t>                                     </a:t>
            </a: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76375" cy="1268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3077" name="AutoShape 5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Font typeface="Times New Roman" charset="0"/>
              <a:buNone/>
              <a:defRPr/>
            </a:pPr>
            <a:endParaRPr lang="en-US">
              <a:latin typeface="Arial" charset="0"/>
              <a:ea typeface="ＭＳ Ｐゴシック" charset="0"/>
            </a:endParaRPr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0"/>
            <a:ext cx="1368425" cy="1169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8646180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IMG-20190804-WA001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IMG-20190804-WA0012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IMG-20190804-WA0012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8" descr="IMG-20190804-WA0012.jp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10" descr="IMG-20190804-WA0012.jpg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12" descr="IMG-20190804-WA0012.jpg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9" name="Picture 13" descr="C:\Users\место7\Downloads\IMG-20190804-WA0012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40" y="280918"/>
            <a:ext cx="9143999" cy="6100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50785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IMG-20191004-WA000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IMG-20191004-WA0005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50" name="Picture 6" descr="C:\Users\место7\Downloads\IMG_20190805_10371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-31035"/>
            <a:ext cx="957706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593005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C:\Users\место7\Downloads\IMG-20191004-WA000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94792"/>
            <a:ext cx="88089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51509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место7\Downloads\IMG-20191004-WA004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90" y="404664"/>
            <a:ext cx="9147990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071600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место7\Downloads\IMG_20191023_14362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0"/>
            <a:ext cx="756084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199027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место7\Downloads\IMG_20191024_20161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0"/>
            <a:ext cx="6300192" cy="299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место7\Downloads\IMG_20191023_14382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53" y="3140968"/>
            <a:ext cx="4265915" cy="2924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место7\Downloads\IMG_20191023_143837 (1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140968"/>
            <a:ext cx="4752528" cy="2924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434756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132856"/>
            <a:ext cx="8229600" cy="1600200"/>
          </a:xfrm>
        </p:spPr>
        <p:txBody>
          <a:bodyPr/>
          <a:lstStyle/>
          <a:p>
            <a:r>
              <a:rPr lang="uk-UA" dirty="0" smtClean="0"/>
              <a:t>Дякую за увагу!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045751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место7\Downloads\IMG-20190730-WA00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32656"/>
            <a:ext cx="8124395" cy="6093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86934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место7\Downloads\IMG-20191004-WA005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6565"/>
            <a:ext cx="5340085" cy="4005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место7\Downloads\IMG-20191004-WA003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2348880"/>
            <a:ext cx="5652120" cy="4509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14929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место7\Downloads\IMG-20190717-WA00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0688"/>
            <a:ext cx="9144000" cy="612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11355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828181"/>
            <a:ext cx="8363272" cy="2481139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uk-UA" dirty="0"/>
              <a:t>Були виготовлені двокомпонентні плівки з </a:t>
            </a:r>
            <a:r>
              <a:rPr lang="uk-UA" dirty="0" err="1"/>
              <a:t>нановолокна</a:t>
            </a:r>
            <a:r>
              <a:rPr lang="uk-UA" dirty="0"/>
              <a:t> як універсальний підхід до адаптації реології та надання наділених функціональних можливостей </a:t>
            </a:r>
            <a:r>
              <a:rPr lang="uk-UA" dirty="0" err="1"/>
              <a:t>біоматеріалам</a:t>
            </a:r>
            <a:r>
              <a:rPr lang="uk-UA" dirty="0"/>
              <a:t>. Неткані пов'язки для рани виготовляються з природних джерел нанотехнологічним методом для швидкого відновлення ран особливо хворих на діабет. </a:t>
            </a:r>
            <a:r>
              <a:rPr lang="uk-UA" dirty="0" smtClean="0"/>
              <a:t> Для </a:t>
            </a:r>
            <a:r>
              <a:rPr lang="uk-UA" dirty="0"/>
              <a:t>таких цілей використовуються жовтий </a:t>
            </a:r>
            <a:r>
              <a:rPr lang="uk-UA" dirty="0" err="1"/>
              <a:t>тирличок</a:t>
            </a:r>
            <a:r>
              <a:rPr lang="uk-UA" dirty="0"/>
              <a:t> (</a:t>
            </a:r>
            <a:r>
              <a:rPr lang="uk-UA" i="1" dirty="0"/>
              <a:t>H. </a:t>
            </a:r>
            <a:r>
              <a:rPr lang="uk-UA" i="1" dirty="0" err="1"/>
              <a:t>perforatum</a:t>
            </a:r>
            <a:r>
              <a:rPr lang="uk-UA" i="1" dirty="0"/>
              <a:t> L.</a:t>
            </a:r>
            <a:r>
              <a:rPr lang="uk-UA" dirty="0"/>
              <a:t>) і календула (</a:t>
            </a:r>
            <a:r>
              <a:rPr lang="uk-UA" i="1" dirty="0" err="1"/>
              <a:t>Calendula</a:t>
            </a:r>
            <a:r>
              <a:rPr lang="uk-UA" i="1" dirty="0"/>
              <a:t> </a:t>
            </a:r>
            <a:r>
              <a:rPr lang="uk-UA" i="1" dirty="0" err="1"/>
              <a:t>officinalis</a:t>
            </a:r>
            <a:r>
              <a:rPr lang="uk-UA" dirty="0"/>
              <a:t>), оскільки вони мають дуже сильну протизапальну та </a:t>
            </a:r>
            <a:r>
              <a:rPr lang="uk-UA" dirty="0" err="1"/>
              <a:t>ранозагоювальну</a:t>
            </a:r>
            <a:r>
              <a:rPr lang="uk-UA" dirty="0"/>
              <a:t> дію на роздратовану, травмовану та опікову шкіру. Вони є антиоксидантом на шкірі і перешкоджають переродженню клітин, внаслідок цього вони знаходять застосування в діабетичних засобах для загоєння ран. </a:t>
            </a:r>
            <a:endParaRPr lang="en-US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280920" cy="1224136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uk-UA" sz="2400" dirty="0"/>
              <a:t>Виготовлення нетканих </a:t>
            </a:r>
            <a:r>
              <a:rPr lang="uk-UA" sz="2400" dirty="0" err="1" smtClean="0"/>
              <a:t>біокомпозитів</a:t>
            </a:r>
            <a:r>
              <a:rPr lang="uk-UA" sz="2400" dirty="0" smtClean="0"/>
              <a:t> </a:t>
            </a:r>
            <a:r>
              <a:rPr lang="uk-UA" sz="2400" dirty="0"/>
              <a:t>з </a:t>
            </a:r>
            <a:r>
              <a:rPr lang="uk-UA" sz="2400" dirty="0" err="1"/>
              <a:t>ранозагоювальними</a:t>
            </a:r>
            <a:r>
              <a:rPr lang="uk-UA" sz="2400" dirty="0"/>
              <a:t> властивостями </a:t>
            </a:r>
            <a:r>
              <a:rPr lang="uk-UA" sz="2400" dirty="0" smtClean="0"/>
              <a:t>за методом </a:t>
            </a:r>
            <a:r>
              <a:rPr lang="uk-UA" sz="2400" dirty="0" err="1"/>
              <a:t>електроспінінгу</a:t>
            </a:r>
            <a:endParaRPr lang="ru-RU" sz="2400" i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715641"/>
            <a:ext cx="6076950" cy="1857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656063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88640"/>
            <a:ext cx="8928992" cy="1224136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2400" dirty="0" err="1"/>
              <a:t>Дослідження</a:t>
            </a:r>
            <a:r>
              <a:rPr lang="ru-RU" sz="2400" dirty="0"/>
              <a:t> </a:t>
            </a:r>
            <a:r>
              <a:rPr lang="ru-RU" sz="2400" dirty="0" err="1"/>
              <a:t>антибактеріальної</a:t>
            </a:r>
            <a:r>
              <a:rPr lang="ru-RU" sz="2400" dirty="0"/>
              <a:t> </a:t>
            </a:r>
            <a:r>
              <a:rPr lang="ru-RU" sz="2400" dirty="0" err="1"/>
              <a:t>активності</a:t>
            </a:r>
            <a:r>
              <a:rPr lang="ru-RU" sz="2400" dirty="0"/>
              <a:t> </a:t>
            </a:r>
            <a:r>
              <a:rPr lang="ru-RU" sz="2400" dirty="0" err="1"/>
              <a:t>екстрактів</a:t>
            </a:r>
            <a:r>
              <a:rPr lang="ru-RU" sz="2400" dirty="0"/>
              <a:t>, </a:t>
            </a:r>
            <a:r>
              <a:rPr lang="ru-RU" sz="2400" dirty="0" err="1"/>
              <a:t>отриманих</a:t>
            </a:r>
            <a:r>
              <a:rPr lang="ru-RU" sz="2400" dirty="0"/>
              <a:t> </a:t>
            </a:r>
            <a:r>
              <a:rPr lang="ru-RU" sz="2400" dirty="0" err="1"/>
              <a:t>із</a:t>
            </a:r>
            <a:r>
              <a:rPr lang="ru-RU" sz="2400" dirty="0"/>
              <a:t> </a:t>
            </a:r>
            <a:r>
              <a:rPr lang="ru-RU" sz="2400" dirty="0" err="1"/>
              <a:t>рослини</a:t>
            </a:r>
            <a:r>
              <a:rPr lang="ru-RU" sz="2400" dirty="0"/>
              <a:t> </a:t>
            </a:r>
            <a:r>
              <a:rPr lang="en-GB" sz="2400" dirty="0" err="1"/>
              <a:t>Hypericum</a:t>
            </a:r>
            <a:r>
              <a:rPr lang="en-GB" sz="2400" dirty="0"/>
              <a:t> </a:t>
            </a:r>
            <a:r>
              <a:rPr lang="en-GB" sz="2400" dirty="0" err="1"/>
              <a:t>perforatum</a:t>
            </a:r>
            <a:r>
              <a:rPr lang="en-GB" sz="2400" dirty="0"/>
              <a:t> (</a:t>
            </a:r>
            <a:r>
              <a:rPr lang="ru-RU" sz="2400" dirty="0" err="1"/>
              <a:t>звіробій</a:t>
            </a:r>
            <a:r>
              <a:rPr lang="ru-RU" sz="2400" dirty="0"/>
              <a:t>) </a:t>
            </a:r>
            <a:r>
              <a:rPr lang="ru-RU" sz="2400" dirty="0" err="1"/>
              <a:t>проти</a:t>
            </a:r>
            <a:r>
              <a:rPr lang="ru-RU" sz="2400" dirty="0"/>
              <a:t> </a:t>
            </a:r>
            <a:r>
              <a:rPr lang="ru-RU" sz="2400" dirty="0" err="1"/>
              <a:t>грампозитивних</a:t>
            </a:r>
            <a:r>
              <a:rPr lang="ru-RU" sz="2400" dirty="0"/>
              <a:t> </a:t>
            </a:r>
            <a:r>
              <a:rPr lang="ru-RU" sz="2400" dirty="0" err="1"/>
              <a:t>бактерій</a:t>
            </a:r>
            <a:endParaRPr lang="ru-RU" sz="24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412777"/>
            <a:ext cx="8784976" cy="3384375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GB" i="1" dirty="0"/>
              <a:t>H. </a:t>
            </a:r>
            <a:r>
              <a:rPr lang="en-GB" i="1" dirty="0" err="1"/>
              <a:t>perforatum</a:t>
            </a:r>
            <a:r>
              <a:rPr lang="en-GB" i="1" dirty="0"/>
              <a:t> </a:t>
            </a:r>
            <a:r>
              <a:rPr lang="ru-RU" dirty="0" err="1"/>
              <a:t>досліджували</a:t>
            </a:r>
            <a:r>
              <a:rPr lang="ru-RU" dirty="0"/>
              <a:t> на предмет </a:t>
            </a:r>
            <a:r>
              <a:rPr lang="ru-RU" dirty="0" err="1"/>
              <a:t>антибактеріальної</a:t>
            </a:r>
            <a:r>
              <a:rPr lang="ru-RU" dirty="0"/>
              <a:t> </a:t>
            </a:r>
            <a:r>
              <a:rPr lang="ru-RU" dirty="0" err="1"/>
              <a:t>активності</a:t>
            </a:r>
            <a:r>
              <a:rPr lang="ru-RU" dirty="0"/>
              <a:t> та </a:t>
            </a:r>
            <a:r>
              <a:rPr lang="ru-RU" dirty="0" err="1"/>
              <a:t>біоактивних</a:t>
            </a:r>
            <a:r>
              <a:rPr lang="ru-RU" dirty="0"/>
              <a:t> </a:t>
            </a:r>
            <a:r>
              <a:rPr lang="ru-RU" dirty="0" err="1"/>
              <a:t>фітоконституентів</a:t>
            </a:r>
            <a:r>
              <a:rPr lang="ru-RU" dirty="0"/>
              <a:t>. </a:t>
            </a:r>
            <a:r>
              <a:rPr lang="ru-RU" dirty="0" err="1"/>
              <a:t>Екстракт</a:t>
            </a:r>
            <a:r>
              <a:rPr lang="ru-RU" dirty="0"/>
              <a:t> метанолу </a:t>
            </a:r>
            <a:r>
              <a:rPr lang="ru-RU" dirty="0" err="1"/>
              <a:t>виявляв</a:t>
            </a:r>
            <a:r>
              <a:rPr lang="ru-RU" dirty="0"/>
              <a:t> </a:t>
            </a:r>
            <a:r>
              <a:rPr lang="ru-RU" dirty="0" err="1"/>
              <a:t>високу</a:t>
            </a:r>
            <a:r>
              <a:rPr lang="ru-RU" dirty="0"/>
              <a:t> </a:t>
            </a:r>
            <a:r>
              <a:rPr lang="ru-RU" dirty="0" err="1"/>
              <a:t>антибактеріальну</a:t>
            </a:r>
            <a:r>
              <a:rPr lang="ru-RU" dirty="0"/>
              <a:t> </a:t>
            </a:r>
            <a:r>
              <a:rPr lang="ru-RU" dirty="0" err="1"/>
              <a:t>активність</a:t>
            </a:r>
            <a:r>
              <a:rPr lang="ru-RU" dirty="0"/>
              <a:t>, особливо для </a:t>
            </a:r>
            <a:r>
              <a:rPr lang="ru-RU" dirty="0" err="1"/>
              <a:t>грампозитивних</a:t>
            </a:r>
            <a:r>
              <a:rPr lang="ru-RU" dirty="0"/>
              <a:t> </a:t>
            </a:r>
            <a:r>
              <a:rPr lang="ru-RU" dirty="0" err="1"/>
              <a:t>штамів</a:t>
            </a:r>
            <a:r>
              <a:rPr lang="ru-RU" dirty="0"/>
              <a:t> </a:t>
            </a:r>
            <a:r>
              <a:rPr lang="ru-RU" dirty="0" err="1"/>
              <a:t>бактерій</a:t>
            </a:r>
            <a:r>
              <a:rPr lang="ru-RU" dirty="0"/>
              <a:t>. </a:t>
            </a:r>
            <a:r>
              <a:rPr lang="ru-RU" dirty="0" err="1"/>
              <a:t>Екстракт</a:t>
            </a:r>
            <a:r>
              <a:rPr lang="ru-RU" dirty="0"/>
              <a:t> метанолу </a:t>
            </a:r>
            <a:r>
              <a:rPr lang="ru-RU" dirty="0" err="1"/>
              <a:t>мав</a:t>
            </a:r>
            <a:r>
              <a:rPr lang="ru-RU" dirty="0"/>
              <a:t> </a:t>
            </a:r>
            <a:r>
              <a:rPr lang="ru-RU" dirty="0" err="1"/>
              <a:t>біоактивні</a:t>
            </a:r>
            <a:r>
              <a:rPr lang="ru-RU" dirty="0"/>
              <a:t> </a:t>
            </a:r>
            <a:r>
              <a:rPr lang="ru-RU" dirty="0" err="1"/>
              <a:t>фітоконституенти</a:t>
            </a:r>
            <a:r>
              <a:rPr lang="ru-RU" dirty="0"/>
              <a:t>, </a:t>
            </a:r>
            <a:r>
              <a:rPr lang="ru-RU" dirty="0" err="1"/>
              <a:t>такі</a:t>
            </a:r>
            <a:r>
              <a:rPr lang="ru-RU" dirty="0"/>
              <a:t> як </a:t>
            </a:r>
            <a:r>
              <a:rPr lang="ru-RU" dirty="0" err="1"/>
              <a:t>алкалоїди</a:t>
            </a:r>
            <a:r>
              <a:rPr lang="ru-RU" dirty="0"/>
              <a:t>, </a:t>
            </a:r>
            <a:r>
              <a:rPr lang="ru-RU" dirty="0" err="1"/>
              <a:t>дубильні</a:t>
            </a:r>
            <a:r>
              <a:rPr lang="ru-RU" dirty="0"/>
              <a:t> </a:t>
            </a:r>
            <a:r>
              <a:rPr lang="ru-RU" dirty="0" err="1"/>
              <a:t>речовини</a:t>
            </a:r>
            <a:r>
              <a:rPr lang="ru-RU" dirty="0"/>
              <a:t>, </a:t>
            </a:r>
            <a:r>
              <a:rPr lang="ru-RU" dirty="0" err="1"/>
              <a:t>феноліки</a:t>
            </a:r>
            <a:r>
              <a:rPr lang="ru-RU" dirty="0"/>
              <a:t> та флавоноїди у </a:t>
            </a:r>
            <a:r>
              <a:rPr lang="ru-RU" dirty="0" err="1" smtClean="0"/>
              <a:t>високих</a:t>
            </a:r>
            <a:r>
              <a:rPr lang="ru-RU" dirty="0" smtClean="0"/>
              <a:t> </a:t>
            </a:r>
            <a:r>
              <a:rPr lang="ru-RU" dirty="0" err="1" smtClean="0"/>
              <a:t>концентраціях</a:t>
            </a:r>
            <a:r>
              <a:rPr lang="ru-RU" dirty="0"/>
              <a:t>. </a:t>
            </a:r>
            <a:r>
              <a:rPr lang="ru-RU" dirty="0" err="1"/>
              <a:t>Антибактеріальна</a:t>
            </a:r>
            <a:r>
              <a:rPr lang="ru-RU" dirty="0"/>
              <a:t> </a:t>
            </a:r>
            <a:r>
              <a:rPr lang="ru-RU" dirty="0" err="1"/>
              <a:t>активність</a:t>
            </a:r>
            <a:r>
              <a:rPr lang="ru-RU" dirty="0"/>
              <a:t> </a:t>
            </a:r>
            <a:r>
              <a:rPr lang="ru-RU" dirty="0" err="1"/>
              <a:t>рослинних</a:t>
            </a:r>
            <a:r>
              <a:rPr lang="ru-RU" dirty="0"/>
              <a:t> </a:t>
            </a:r>
            <a:r>
              <a:rPr lang="ru-RU" dirty="0" err="1"/>
              <a:t>екстрактів</a:t>
            </a:r>
            <a:r>
              <a:rPr lang="ru-RU" dirty="0"/>
              <a:t> </a:t>
            </a:r>
            <a:r>
              <a:rPr lang="ru-RU" dirty="0" err="1"/>
              <a:t>спостерігалася</a:t>
            </a:r>
            <a:r>
              <a:rPr lang="ru-RU" dirty="0"/>
              <a:t> </a:t>
            </a:r>
            <a:r>
              <a:rPr lang="ru-RU" dirty="0" err="1"/>
              <a:t>проти</a:t>
            </a:r>
            <a:r>
              <a:rPr lang="ru-RU" dirty="0"/>
              <a:t> 99 </a:t>
            </a:r>
            <a:r>
              <a:rPr lang="ru-RU" dirty="0" err="1"/>
              <a:t>ізолятів</a:t>
            </a:r>
            <a:r>
              <a:rPr lang="ru-RU" dirty="0"/>
              <a:t> </a:t>
            </a:r>
            <a:r>
              <a:rPr lang="ru-RU" dirty="0" err="1"/>
              <a:t>клінічних</a:t>
            </a:r>
            <a:r>
              <a:rPr lang="ru-RU" dirty="0"/>
              <a:t> </a:t>
            </a:r>
            <a:r>
              <a:rPr lang="ru-RU" dirty="0" err="1"/>
              <a:t>бактерій</a:t>
            </a:r>
            <a:r>
              <a:rPr lang="ru-RU" dirty="0"/>
              <a:t> </a:t>
            </a:r>
            <a:r>
              <a:rPr lang="ru-RU" dirty="0" smtClean="0"/>
              <a:t>(14 </a:t>
            </a:r>
            <a:r>
              <a:rPr lang="ru-RU" dirty="0" err="1"/>
              <a:t>Резистентність</a:t>
            </a:r>
            <a:r>
              <a:rPr lang="ru-RU" dirty="0"/>
              <a:t> до </a:t>
            </a:r>
            <a:r>
              <a:rPr lang="ru-RU" dirty="0" err="1"/>
              <a:t>метициліну</a:t>
            </a:r>
            <a:r>
              <a:rPr lang="ru-RU" dirty="0"/>
              <a:t> </a:t>
            </a:r>
            <a:r>
              <a:rPr lang="en-GB" dirty="0"/>
              <a:t>Staphylococcus </a:t>
            </a:r>
            <a:r>
              <a:rPr lang="en-GB" dirty="0" err="1"/>
              <a:t>aureus</a:t>
            </a:r>
            <a:r>
              <a:rPr lang="en-GB" dirty="0"/>
              <a:t> (MRSA), 27 </a:t>
            </a:r>
            <a:r>
              <a:rPr lang="ru-RU" dirty="0"/>
              <a:t>до </a:t>
            </a:r>
            <a:r>
              <a:rPr lang="ru-RU" dirty="0" err="1"/>
              <a:t>метициліну</a:t>
            </a:r>
            <a:r>
              <a:rPr lang="ru-RU" dirty="0"/>
              <a:t>, </a:t>
            </a:r>
            <a:r>
              <a:rPr lang="ru-RU" dirty="0" err="1"/>
              <a:t>сприйнятливого</a:t>
            </a:r>
            <a:r>
              <a:rPr lang="ru-RU" dirty="0"/>
              <a:t> до </a:t>
            </a:r>
            <a:r>
              <a:rPr lang="ru-RU" dirty="0" err="1"/>
              <a:t>стафілокока</a:t>
            </a:r>
            <a:r>
              <a:rPr lang="ru-RU" dirty="0"/>
              <a:t> (</a:t>
            </a:r>
            <a:r>
              <a:rPr lang="en-GB" dirty="0"/>
              <a:t>MSSA), 20 </a:t>
            </a:r>
            <a:r>
              <a:rPr lang="ru-RU" dirty="0" err="1"/>
              <a:t>стійких</a:t>
            </a:r>
            <a:r>
              <a:rPr lang="ru-RU" dirty="0"/>
              <a:t> до </a:t>
            </a:r>
            <a:r>
              <a:rPr lang="ru-RU" dirty="0" err="1"/>
              <a:t>коагулази</a:t>
            </a:r>
            <a:r>
              <a:rPr lang="ru-RU" dirty="0"/>
              <a:t> </a:t>
            </a:r>
            <a:r>
              <a:rPr lang="ru-RU" dirty="0" err="1"/>
              <a:t>метицилінового</a:t>
            </a:r>
            <a:r>
              <a:rPr lang="ru-RU" dirty="0"/>
              <a:t> </a:t>
            </a:r>
            <a:r>
              <a:rPr lang="ru-RU" dirty="0" err="1"/>
              <a:t>стафілокока</a:t>
            </a:r>
            <a:r>
              <a:rPr lang="ru-RU" dirty="0"/>
              <a:t> (</a:t>
            </a:r>
            <a:r>
              <a:rPr lang="en-GB" dirty="0"/>
              <a:t>MR-</a:t>
            </a:r>
            <a:r>
              <a:rPr lang="en-GB" dirty="0" err="1"/>
              <a:t>CoNS</a:t>
            </a:r>
            <a:r>
              <a:rPr lang="en-GB" dirty="0"/>
              <a:t>), 5 </a:t>
            </a:r>
            <a:r>
              <a:rPr lang="ru-RU" dirty="0" err="1"/>
              <a:t>метицицину</a:t>
            </a:r>
            <a:r>
              <a:rPr lang="ru-RU" dirty="0"/>
              <a:t> </a:t>
            </a:r>
            <a:r>
              <a:rPr lang="ru-RU" dirty="0" err="1"/>
              <a:t>косегуцину</a:t>
            </a:r>
            <a:r>
              <a:rPr lang="ru-RU" dirty="0"/>
              <a:t> (</a:t>
            </a:r>
            <a:r>
              <a:rPr lang="ru-RU" dirty="0" err="1"/>
              <a:t>суспензію</a:t>
            </a:r>
            <a:r>
              <a:rPr lang="ru-RU" dirty="0"/>
              <a:t> </a:t>
            </a:r>
            <a:r>
              <a:rPr lang="ru-RU" dirty="0" err="1"/>
              <a:t>метицицину</a:t>
            </a:r>
            <a:r>
              <a:rPr lang="ru-RU" dirty="0"/>
              <a:t>) </a:t>
            </a:r>
            <a:r>
              <a:rPr lang="en-GB" dirty="0"/>
              <a:t>MS-</a:t>
            </a:r>
            <a:r>
              <a:rPr lang="en-GB" dirty="0" err="1"/>
              <a:t>CoNS</a:t>
            </a:r>
            <a:r>
              <a:rPr lang="en-GB" dirty="0"/>
              <a:t>), 4 Bacillus cereus, 4 Enterococcus </a:t>
            </a:r>
            <a:r>
              <a:rPr lang="en-GB" dirty="0" err="1"/>
              <a:t>faecium</a:t>
            </a:r>
            <a:r>
              <a:rPr lang="en-GB" dirty="0"/>
              <a:t>, 6 Enterococcus </a:t>
            </a:r>
            <a:r>
              <a:rPr lang="en-GB" dirty="0" err="1"/>
              <a:t>faecalis</a:t>
            </a:r>
            <a:r>
              <a:rPr lang="en-GB" dirty="0"/>
              <a:t>, 15 Enterococcus, 2 </a:t>
            </a:r>
            <a:r>
              <a:rPr lang="ru-RU" dirty="0" err="1"/>
              <a:t>ізолятів</a:t>
            </a:r>
            <a:r>
              <a:rPr lang="ru-RU" dirty="0"/>
              <a:t> </a:t>
            </a:r>
            <a:r>
              <a:rPr lang="ru-RU" dirty="0" err="1"/>
              <a:t>ентерококу</a:t>
            </a:r>
            <a:r>
              <a:rPr lang="ru-RU" dirty="0"/>
              <a:t> (</a:t>
            </a:r>
            <a:r>
              <a:rPr lang="en-GB" dirty="0"/>
              <a:t>VRE), </a:t>
            </a:r>
            <a:r>
              <a:rPr lang="ru-RU" dirty="0" err="1"/>
              <a:t>стійких</a:t>
            </a:r>
            <a:r>
              <a:rPr lang="ru-RU" dirty="0"/>
              <a:t> до </a:t>
            </a:r>
            <a:r>
              <a:rPr lang="ru-RU" dirty="0" err="1" smtClean="0"/>
              <a:t>ванкоміцину</a:t>
            </a:r>
            <a:r>
              <a:rPr lang="ru-RU" dirty="0" smtClean="0"/>
              <a:t>) </a:t>
            </a:r>
            <a:r>
              <a:rPr lang="ru-RU" dirty="0"/>
              <a:t>та </a:t>
            </a:r>
            <a:r>
              <a:rPr lang="ru-RU" dirty="0" err="1"/>
              <a:t>чотири</a:t>
            </a:r>
            <a:r>
              <a:rPr lang="ru-RU" dirty="0"/>
              <a:t> </a:t>
            </a:r>
            <a:r>
              <a:rPr lang="ru-RU" dirty="0" err="1"/>
              <a:t>стандартних</a:t>
            </a:r>
            <a:r>
              <a:rPr lang="ru-RU" dirty="0"/>
              <a:t> </a:t>
            </a:r>
            <a:r>
              <a:rPr lang="ru-RU" dirty="0" err="1"/>
              <a:t>штами</a:t>
            </a:r>
            <a:r>
              <a:rPr lang="ru-RU" dirty="0"/>
              <a:t>. </a:t>
            </a:r>
            <a:r>
              <a:rPr lang="ru-RU" dirty="0" err="1"/>
              <a:t>Результати</a:t>
            </a:r>
            <a:r>
              <a:rPr lang="ru-RU" dirty="0"/>
              <a:t> </a:t>
            </a:r>
            <a:r>
              <a:rPr lang="en-GB" dirty="0"/>
              <a:t>MIC</a:t>
            </a:r>
            <a:r>
              <a:rPr lang="en-GB" baseline="-25000" dirty="0"/>
              <a:t>50</a:t>
            </a:r>
            <a:r>
              <a:rPr lang="en-GB" dirty="0"/>
              <a:t> </a:t>
            </a:r>
            <a:r>
              <a:rPr lang="ru-RU" dirty="0"/>
              <a:t>та </a:t>
            </a:r>
            <a:r>
              <a:rPr lang="en-GB" dirty="0"/>
              <a:t>MIC</a:t>
            </a:r>
            <a:r>
              <a:rPr lang="en-GB" baseline="-25000" dirty="0"/>
              <a:t>90</a:t>
            </a:r>
            <a:r>
              <a:rPr lang="en-GB" dirty="0"/>
              <a:t> </a:t>
            </a:r>
            <a:r>
              <a:rPr lang="ru-RU" dirty="0" err="1"/>
              <a:t>клінічних</a:t>
            </a:r>
            <a:r>
              <a:rPr lang="ru-RU" dirty="0"/>
              <a:t> </a:t>
            </a:r>
            <a:r>
              <a:rPr lang="ru-RU" dirty="0" err="1"/>
              <a:t>ізолятів</a:t>
            </a:r>
            <a:r>
              <a:rPr lang="ru-RU" dirty="0"/>
              <a:t> </a:t>
            </a:r>
            <a:r>
              <a:rPr lang="ru-RU" dirty="0" err="1"/>
              <a:t>були</a:t>
            </a:r>
            <a:r>
              <a:rPr lang="ru-RU" dirty="0"/>
              <a:t> </a:t>
            </a:r>
            <a:r>
              <a:rPr lang="ru-RU" dirty="0" err="1"/>
              <a:t>показані</a:t>
            </a:r>
            <a:r>
              <a:rPr lang="ru-RU" dirty="0"/>
              <a:t> на </a:t>
            </a:r>
            <a:r>
              <a:rPr lang="ru-RU" dirty="0" err="1" smtClean="0"/>
              <a:t>малюнку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1720" y="4797152"/>
            <a:ext cx="4777886" cy="1915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7006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88640"/>
            <a:ext cx="8928992" cy="1224136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2400" dirty="0" err="1"/>
              <a:t>Дослідження</a:t>
            </a:r>
            <a:r>
              <a:rPr lang="ru-RU" sz="2400" dirty="0"/>
              <a:t> </a:t>
            </a:r>
            <a:r>
              <a:rPr lang="ru-RU" sz="2400" dirty="0" err="1"/>
              <a:t>антибактеріальної</a:t>
            </a:r>
            <a:r>
              <a:rPr lang="ru-RU" sz="2400" dirty="0"/>
              <a:t> </a:t>
            </a:r>
            <a:r>
              <a:rPr lang="ru-RU" sz="2400" dirty="0" err="1"/>
              <a:t>активності</a:t>
            </a:r>
            <a:r>
              <a:rPr lang="ru-RU" sz="2400" dirty="0"/>
              <a:t> </a:t>
            </a:r>
            <a:r>
              <a:rPr lang="ru-RU" sz="2400" dirty="0" err="1"/>
              <a:t>екстрактів</a:t>
            </a:r>
            <a:r>
              <a:rPr lang="ru-RU" sz="2400" dirty="0"/>
              <a:t>, </a:t>
            </a:r>
            <a:r>
              <a:rPr lang="ru-RU" sz="2400" dirty="0" err="1"/>
              <a:t>отриманих</a:t>
            </a:r>
            <a:r>
              <a:rPr lang="ru-RU" sz="2400" dirty="0"/>
              <a:t> </a:t>
            </a:r>
            <a:r>
              <a:rPr lang="ru-RU" sz="2400" dirty="0" err="1"/>
              <a:t>із</a:t>
            </a:r>
            <a:r>
              <a:rPr lang="ru-RU" sz="2400" dirty="0"/>
              <a:t> </a:t>
            </a:r>
            <a:r>
              <a:rPr lang="ru-RU" sz="2400" dirty="0" err="1"/>
              <a:t>рослини</a:t>
            </a:r>
            <a:r>
              <a:rPr lang="ru-RU" sz="2400" dirty="0"/>
              <a:t> </a:t>
            </a:r>
            <a:r>
              <a:rPr lang="en-GB" sz="2400" i="1" dirty="0" err="1"/>
              <a:t>Hypericum</a:t>
            </a:r>
            <a:r>
              <a:rPr lang="en-GB" sz="2400" i="1" dirty="0"/>
              <a:t> </a:t>
            </a:r>
            <a:r>
              <a:rPr lang="en-GB" sz="2400" i="1" dirty="0" err="1"/>
              <a:t>perforatum</a:t>
            </a:r>
            <a:r>
              <a:rPr lang="en-GB" sz="2400" i="1" dirty="0"/>
              <a:t> </a:t>
            </a:r>
            <a:r>
              <a:rPr lang="en-GB" sz="2400" dirty="0"/>
              <a:t>(</a:t>
            </a:r>
            <a:r>
              <a:rPr lang="ru-RU" sz="2400" dirty="0" err="1"/>
              <a:t>звіробій</a:t>
            </a:r>
            <a:r>
              <a:rPr lang="ru-RU" sz="2400" dirty="0"/>
              <a:t>) </a:t>
            </a:r>
            <a:r>
              <a:rPr lang="ru-RU" sz="2400" dirty="0" err="1"/>
              <a:t>проти</a:t>
            </a:r>
            <a:r>
              <a:rPr lang="ru-RU" sz="2400" dirty="0"/>
              <a:t> </a:t>
            </a:r>
            <a:r>
              <a:rPr lang="ru-RU" sz="2400" dirty="0" err="1"/>
              <a:t>грампозитивних</a:t>
            </a:r>
            <a:r>
              <a:rPr lang="ru-RU" sz="2400" dirty="0"/>
              <a:t> </a:t>
            </a:r>
            <a:r>
              <a:rPr lang="ru-RU" sz="2400" dirty="0" err="1"/>
              <a:t>бактерій</a:t>
            </a:r>
            <a:endParaRPr lang="ru-RU" sz="24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4437112"/>
            <a:ext cx="8229600" cy="1944216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i="1" dirty="0"/>
              <a:t>ВИСНОВОК</a:t>
            </a:r>
          </a:p>
          <a:p>
            <a:pPr marL="0" indent="0">
              <a:buNone/>
            </a:pPr>
            <a:r>
              <a:rPr lang="ru-RU" i="1" dirty="0" err="1"/>
              <a:t>Кожен</a:t>
            </a:r>
            <a:r>
              <a:rPr lang="ru-RU" i="1" dirty="0"/>
              <a:t> </a:t>
            </a:r>
            <a:r>
              <a:rPr lang="ru-RU" i="1" dirty="0" err="1"/>
              <a:t>екстракт</a:t>
            </a:r>
            <a:r>
              <a:rPr lang="ru-RU" i="1" dirty="0"/>
              <a:t> </a:t>
            </a:r>
            <a:r>
              <a:rPr lang="ru-RU" i="1" dirty="0" err="1"/>
              <a:t>має</a:t>
            </a:r>
            <a:r>
              <a:rPr lang="ru-RU" i="1" dirty="0"/>
              <a:t> </a:t>
            </a:r>
            <a:r>
              <a:rPr lang="ru-RU" i="1" dirty="0" err="1"/>
              <a:t>різну</a:t>
            </a:r>
            <a:r>
              <a:rPr lang="ru-RU" i="1" dirty="0"/>
              <a:t> </a:t>
            </a:r>
            <a:r>
              <a:rPr lang="ru-RU" i="1" dirty="0" err="1"/>
              <a:t>полярність</a:t>
            </a:r>
            <a:r>
              <a:rPr lang="ru-RU" i="1" dirty="0"/>
              <a:t> сполук. </a:t>
            </a:r>
            <a:r>
              <a:rPr lang="ru-RU" i="1" dirty="0" err="1"/>
              <a:t>Екстракт</a:t>
            </a:r>
            <a:r>
              <a:rPr lang="ru-RU" i="1" dirty="0"/>
              <a:t> </a:t>
            </a:r>
            <a:r>
              <a:rPr lang="ru-RU" i="1" dirty="0" err="1"/>
              <a:t>гексану</a:t>
            </a:r>
            <a:r>
              <a:rPr lang="ru-RU" i="1" dirty="0"/>
              <a:t> </a:t>
            </a:r>
            <a:r>
              <a:rPr lang="ru-RU" i="1" dirty="0" err="1"/>
              <a:t>включає</a:t>
            </a:r>
            <a:r>
              <a:rPr lang="ru-RU" i="1" dirty="0"/>
              <a:t> </a:t>
            </a:r>
            <a:r>
              <a:rPr lang="ru-RU" i="1" dirty="0" err="1"/>
              <a:t>переважно</a:t>
            </a:r>
            <a:r>
              <a:rPr lang="ru-RU" i="1" dirty="0"/>
              <a:t> </a:t>
            </a:r>
            <a:r>
              <a:rPr lang="ru-RU" i="1" dirty="0" err="1"/>
              <a:t>неполярні</a:t>
            </a:r>
            <a:r>
              <a:rPr lang="ru-RU" i="1" dirty="0"/>
              <a:t> </a:t>
            </a:r>
            <a:r>
              <a:rPr lang="ru-RU" i="1" dirty="0" err="1"/>
              <a:t>сполуки</a:t>
            </a:r>
            <a:r>
              <a:rPr lang="ru-RU" i="1" dirty="0"/>
              <a:t>. </a:t>
            </a:r>
            <a:r>
              <a:rPr lang="ru-RU" i="1" dirty="0" err="1"/>
              <a:t>Етилацетатний</a:t>
            </a:r>
            <a:r>
              <a:rPr lang="ru-RU" i="1" dirty="0"/>
              <a:t> </a:t>
            </a:r>
            <a:r>
              <a:rPr lang="ru-RU" i="1" dirty="0" err="1"/>
              <a:t>екстракт</a:t>
            </a:r>
            <a:r>
              <a:rPr lang="ru-RU" i="1" dirty="0"/>
              <a:t> </a:t>
            </a:r>
            <a:r>
              <a:rPr lang="ru-RU" i="1" dirty="0" err="1"/>
              <a:t>може</a:t>
            </a:r>
            <a:r>
              <a:rPr lang="ru-RU" i="1" dirty="0"/>
              <a:t> </a:t>
            </a:r>
            <a:r>
              <a:rPr lang="ru-RU" i="1" dirty="0" err="1"/>
              <a:t>мати</a:t>
            </a:r>
            <a:r>
              <a:rPr lang="ru-RU" i="1" dirty="0"/>
              <a:t> </a:t>
            </a:r>
            <a:r>
              <a:rPr lang="ru-RU" i="1" dirty="0" err="1"/>
              <a:t>сполуки</a:t>
            </a:r>
            <a:r>
              <a:rPr lang="ru-RU" i="1" dirty="0"/>
              <a:t> </a:t>
            </a:r>
            <a:r>
              <a:rPr lang="ru-RU" i="1" dirty="0" err="1"/>
              <a:t>середньої</a:t>
            </a:r>
            <a:r>
              <a:rPr lang="ru-RU" i="1" dirty="0"/>
              <a:t> </a:t>
            </a:r>
            <a:r>
              <a:rPr lang="ru-RU" i="1" dirty="0" err="1"/>
              <a:t>полярності</a:t>
            </a:r>
            <a:r>
              <a:rPr lang="ru-RU" i="1" dirty="0"/>
              <a:t>, а </a:t>
            </a:r>
            <a:r>
              <a:rPr lang="ru-RU" i="1" dirty="0" err="1"/>
              <a:t>екстракт</a:t>
            </a:r>
            <a:r>
              <a:rPr lang="ru-RU" i="1" dirty="0"/>
              <a:t> метанолу </a:t>
            </a:r>
            <a:r>
              <a:rPr lang="ru-RU" i="1" dirty="0" err="1"/>
              <a:t>містить</a:t>
            </a:r>
            <a:r>
              <a:rPr lang="ru-RU" i="1" dirty="0"/>
              <a:t> </a:t>
            </a:r>
            <a:r>
              <a:rPr lang="ru-RU" i="1" dirty="0" err="1"/>
              <a:t>сполуки</a:t>
            </a:r>
            <a:r>
              <a:rPr lang="ru-RU" i="1" dirty="0"/>
              <a:t> з </a:t>
            </a:r>
            <a:r>
              <a:rPr lang="ru-RU" i="1" dirty="0" err="1"/>
              <a:t>високою</a:t>
            </a:r>
            <a:r>
              <a:rPr lang="ru-RU" i="1" dirty="0"/>
              <a:t> </a:t>
            </a:r>
            <a:r>
              <a:rPr lang="ru-RU" i="1" dirty="0" err="1"/>
              <a:t>полярністю</a:t>
            </a:r>
            <a:r>
              <a:rPr lang="ru-RU" i="1" dirty="0"/>
              <a:t>. </a:t>
            </a:r>
            <a:r>
              <a:rPr lang="ru-RU" i="1" dirty="0" err="1"/>
              <a:t>Всі</a:t>
            </a:r>
            <a:r>
              <a:rPr lang="ru-RU" i="1" dirty="0"/>
              <a:t> </a:t>
            </a:r>
            <a:r>
              <a:rPr lang="ru-RU" i="1" dirty="0" err="1"/>
              <a:t>екстракти</a:t>
            </a:r>
            <a:r>
              <a:rPr lang="ru-RU" i="1" dirty="0"/>
              <a:t> проявляли </a:t>
            </a:r>
            <a:r>
              <a:rPr lang="ru-RU" i="1" dirty="0" err="1"/>
              <a:t>інгібіторну</a:t>
            </a:r>
            <a:r>
              <a:rPr lang="ru-RU" i="1" dirty="0"/>
              <a:t> </a:t>
            </a:r>
            <a:r>
              <a:rPr lang="ru-RU" i="1" dirty="0" err="1"/>
              <a:t>активність</a:t>
            </a:r>
            <a:r>
              <a:rPr lang="ru-RU" i="1" dirty="0"/>
              <a:t> як до </a:t>
            </a:r>
            <a:r>
              <a:rPr lang="ru-RU" i="1" dirty="0" err="1"/>
              <a:t>клінічних</a:t>
            </a:r>
            <a:r>
              <a:rPr lang="ru-RU" i="1" dirty="0"/>
              <a:t> </a:t>
            </a:r>
            <a:r>
              <a:rPr lang="ru-RU" i="1" dirty="0" err="1"/>
              <a:t>ізолятів</a:t>
            </a:r>
            <a:r>
              <a:rPr lang="ru-RU" i="1" dirty="0"/>
              <a:t>, так і до </a:t>
            </a:r>
            <a:r>
              <a:rPr lang="ru-RU" i="1" dirty="0" err="1"/>
              <a:t>стандартних</a:t>
            </a:r>
            <a:r>
              <a:rPr lang="ru-RU" i="1" dirty="0"/>
              <a:t> </a:t>
            </a:r>
            <a:r>
              <a:rPr lang="ru-RU" i="1" dirty="0" err="1"/>
              <a:t>штамів</a:t>
            </a:r>
            <a:r>
              <a:rPr lang="ru-RU" i="1" dirty="0"/>
              <a:t> у </a:t>
            </a:r>
            <a:r>
              <a:rPr lang="ru-RU" i="1" dirty="0" err="1"/>
              <a:t>різних</a:t>
            </a:r>
            <a:r>
              <a:rPr lang="ru-RU" i="1" dirty="0"/>
              <a:t> </a:t>
            </a:r>
            <a:r>
              <a:rPr lang="ru-RU" i="1" dirty="0" err="1"/>
              <a:t>концентраціях</a:t>
            </a:r>
            <a:r>
              <a:rPr lang="ru-RU" i="1" dirty="0"/>
              <a:t>. </a:t>
            </a:r>
            <a:r>
              <a:rPr lang="ru-RU" i="1" dirty="0" err="1"/>
              <a:t>Обидва</a:t>
            </a:r>
            <a:r>
              <a:rPr lang="ru-RU" i="1" dirty="0"/>
              <a:t> </a:t>
            </a:r>
            <a:r>
              <a:rPr lang="ru-RU" i="1" dirty="0" err="1"/>
              <a:t>екстракти</a:t>
            </a:r>
            <a:r>
              <a:rPr lang="ru-RU" i="1" dirty="0"/>
              <a:t> </a:t>
            </a:r>
            <a:r>
              <a:rPr lang="ru-RU" i="1" dirty="0" err="1"/>
              <a:t>гексану</a:t>
            </a:r>
            <a:r>
              <a:rPr lang="ru-RU" i="1" dirty="0"/>
              <a:t> </a:t>
            </a:r>
            <a:r>
              <a:rPr lang="ru-RU" i="1" dirty="0" err="1"/>
              <a:t>виявились</a:t>
            </a:r>
            <a:r>
              <a:rPr lang="ru-RU" i="1" dirty="0"/>
              <a:t> </a:t>
            </a:r>
            <a:r>
              <a:rPr lang="ru-RU" i="1" dirty="0" err="1"/>
              <a:t>ефективнішими</a:t>
            </a:r>
            <a:r>
              <a:rPr lang="ru-RU" i="1" dirty="0"/>
              <a:t>, </a:t>
            </a:r>
            <a:r>
              <a:rPr lang="ru-RU" i="1" dirty="0" err="1"/>
              <a:t>ніж</a:t>
            </a:r>
            <a:r>
              <a:rPr lang="ru-RU" i="1" dirty="0"/>
              <a:t> </a:t>
            </a:r>
            <a:r>
              <a:rPr lang="ru-RU" i="1" dirty="0" err="1"/>
              <a:t>інші</a:t>
            </a:r>
            <a:r>
              <a:rPr lang="ru-RU" i="1" dirty="0"/>
              <a:t> </a:t>
            </a:r>
            <a:r>
              <a:rPr lang="ru-RU" i="1" dirty="0" err="1"/>
              <a:t>екстракти</a:t>
            </a:r>
            <a:r>
              <a:rPr lang="ru-RU" i="1" dirty="0"/>
              <a:t> </a:t>
            </a:r>
            <a:r>
              <a:rPr lang="ru-RU" i="1" dirty="0" err="1"/>
              <a:t>проти</a:t>
            </a:r>
            <a:r>
              <a:rPr lang="ru-RU" i="1" dirty="0"/>
              <a:t> </a:t>
            </a:r>
            <a:r>
              <a:rPr lang="ru-RU" i="1" dirty="0" err="1"/>
              <a:t>грампозитивних</a:t>
            </a:r>
            <a:r>
              <a:rPr lang="ru-RU" i="1" dirty="0"/>
              <a:t> </a:t>
            </a:r>
            <a:r>
              <a:rPr lang="ru-RU" i="1" dirty="0" err="1"/>
              <a:t>бактерій</a:t>
            </a:r>
            <a:r>
              <a:rPr lang="ru-RU" i="1" dirty="0"/>
              <a:t>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839" y="1626539"/>
            <a:ext cx="8691687" cy="2549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25113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784976" cy="1152128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uk-UA" sz="3100" dirty="0" smtClean="0"/>
              <a:t>Синтез та характеристика заміщеного пептидом нового </a:t>
            </a:r>
            <a:r>
              <a:rPr lang="uk-UA" sz="3100" dirty="0" err="1" smtClean="0"/>
              <a:t>циклотрифосфазенового</a:t>
            </a:r>
            <a:r>
              <a:rPr lang="uk-UA" sz="3100" dirty="0" smtClean="0"/>
              <a:t> з'єднання</a:t>
            </a:r>
            <a:endParaRPr lang="en-US" sz="31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5" y="1556792"/>
            <a:ext cx="8476059" cy="5013176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uk-UA" sz="1600" dirty="0" err="1"/>
              <a:t>Фосфазени</a:t>
            </a:r>
            <a:r>
              <a:rPr lang="uk-UA" sz="1600" dirty="0"/>
              <a:t> - це молекули, які містять –P = N- зв’язки. Існує три важливих типи </a:t>
            </a:r>
            <a:r>
              <a:rPr lang="uk-UA" sz="1600" dirty="0" err="1"/>
              <a:t>фосфазенів</a:t>
            </a:r>
            <a:r>
              <a:rPr lang="uk-UA" sz="1600" dirty="0"/>
              <a:t>, такі як лінійний, циклічний та полі. Тример, </a:t>
            </a:r>
            <a:r>
              <a:rPr lang="uk-UA" sz="1600" dirty="0" err="1"/>
              <a:t>тетрамер</a:t>
            </a:r>
            <a:r>
              <a:rPr lang="uk-UA" sz="1600" dirty="0"/>
              <a:t> та лінійні </a:t>
            </a:r>
            <a:r>
              <a:rPr lang="uk-UA" sz="1600" dirty="0" err="1"/>
              <a:t>поліфосфазени</a:t>
            </a:r>
            <a:r>
              <a:rPr lang="uk-UA" sz="1600" dirty="0"/>
              <a:t> - найбільш відомі та вивчені типи </a:t>
            </a:r>
            <a:r>
              <a:rPr lang="uk-UA" sz="1600" dirty="0" err="1"/>
              <a:t>фосфазенів</a:t>
            </a:r>
            <a:r>
              <a:rPr lang="uk-UA" sz="1600" dirty="0"/>
              <a:t>. Похідні </a:t>
            </a:r>
            <a:r>
              <a:rPr lang="uk-UA" sz="1600" dirty="0" err="1"/>
              <a:t>фосфазену</a:t>
            </a:r>
            <a:r>
              <a:rPr lang="uk-UA" sz="1600" dirty="0"/>
              <a:t> мають різні фізичні та біологічні </a:t>
            </a:r>
            <a:r>
              <a:rPr lang="uk-UA" sz="1600" dirty="0" smtClean="0"/>
              <a:t>властивості. </a:t>
            </a:r>
          </a:p>
          <a:p>
            <a:pPr marL="0" indent="0" algn="just">
              <a:buNone/>
            </a:pPr>
            <a:r>
              <a:rPr lang="uk-UA" sz="1600" dirty="0" err="1" smtClean="0"/>
              <a:t>Біомедичне</a:t>
            </a:r>
            <a:r>
              <a:rPr lang="uk-UA" sz="1600" dirty="0" smtClean="0"/>
              <a:t> застосування: вони мають антимікробну, антибактеріальну, </a:t>
            </a:r>
            <a:r>
              <a:rPr lang="uk-UA" sz="1600" dirty="0"/>
              <a:t>проти </a:t>
            </a:r>
            <a:r>
              <a:rPr lang="uk-UA" sz="1600" dirty="0" err="1"/>
              <a:t>лейкемічну</a:t>
            </a:r>
            <a:r>
              <a:rPr lang="uk-UA" sz="1600" dirty="0"/>
              <a:t> та сильну протипухлинну активність. </a:t>
            </a:r>
            <a:endParaRPr lang="uk-UA" sz="16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4853" y="3182638"/>
            <a:ext cx="4803651" cy="35822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67544" y="3284984"/>
            <a:ext cx="3456384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spcBef>
                <a:spcPct val="20000"/>
              </a:spcBef>
            </a:pPr>
            <a:r>
              <a:rPr lang="uk-UA" sz="1600" dirty="0">
                <a:solidFill>
                  <a:prstClr val="black">
                    <a:lumMod val="50000"/>
                    <a:lumOff val="50000"/>
                  </a:prstClr>
                </a:solidFill>
                <a:latin typeface="Century Gothic"/>
              </a:rPr>
              <a:t>Пептиди відіграють важливу роль у метаболічних функціях живих організмів і, отже, у здоров’ї людини. Вони проявляють </a:t>
            </a:r>
            <a:r>
              <a:rPr lang="uk-UA" sz="16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entury Gothic"/>
              </a:rPr>
              <a:t>гормонологічну</a:t>
            </a:r>
            <a:r>
              <a:rPr lang="uk-UA" sz="1600" dirty="0">
                <a:solidFill>
                  <a:prstClr val="black">
                    <a:lumMod val="50000"/>
                    <a:lumOff val="50000"/>
                  </a:prstClr>
                </a:solidFill>
                <a:latin typeface="Century Gothic"/>
              </a:rPr>
              <a:t> або лікарсько-подібну діяльність, і їх можна класифікувати за способом їх дії як антимікробну, протипухлинну, </a:t>
            </a:r>
            <a:r>
              <a:rPr lang="uk-UA" sz="16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entury Gothic"/>
              </a:rPr>
              <a:t>антигіпертензивну</a:t>
            </a:r>
            <a:r>
              <a:rPr lang="uk-UA" sz="1600" dirty="0">
                <a:solidFill>
                  <a:prstClr val="black">
                    <a:lumMod val="50000"/>
                    <a:lumOff val="50000"/>
                  </a:prstClr>
                </a:solidFill>
                <a:latin typeface="Century Gothic"/>
              </a:rPr>
              <a:t>, </a:t>
            </a:r>
            <a:r>
              <a:rPr lang="uk-UA" sz="16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entury Gothic"/>
              </a:rPr>
              <a:t>опіоїдну</a:t>
            </a:r>
            <a:r>
              <a:rPr lang="uk-UA" sz="1600" dirty="0">
                <a:solidFill>
                  <a:prstClr val="black">
                    <a:lumMod val="50000"/>
                    <a:lumOff val="50000"/>
                  </a:prstClr>
                </a:solidFill>
                <a:latin typeface="Century Gothic"/>
              </a:rPr>
              <a:t>, </a:t>
            </a:r>
            <a:r>
              <a:rPr lang="uk-UA" sz="16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entury Gothic"/>
              </a:rPr>
              <a:t>імуномодулюючу</a:t>
            </a:r>
            <a:r>
              <a:rPr lang="uk-UA" sz="1600" dirty="0">
                <a:solidFill>
                  <a:prstClr val="black">
                    <a:lumMod val="50000"/>
                    <a:lumOff val="50000"/>
                  </a:prstClr>
                </a:solidFill>
                <a:latin typeface="Century Gothic"/>
              </a:rPr>
              <a:t>, зв'язування мінеральних речовин та антиоксидантну</a:t>
            </a:r>
            <a:r>
              <a:rPr lang="uk-UA" sz="16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Century Gothic"/>
              </a:rPr>
              <a:t>.</a:t>
            </a:r>
            <a:endParaRPr lang="en-US" sz="1600" dirty="0">
              <a:solidFill>
                <a:prstClr val="black">
                  <a:lumMod val="50000"/>
                  <a:lumOff val="50000"/>
                </a:prstClr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88216282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530</TotalTime>
  <Words>1179</Words>
  <Application>Microsoft Office PowerPoint</Application>
  <PresentationFormat>Экран (4:3)</PresentationFormat>
  <Paragraphs>55</Paragraphs>
  <Slides>22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Исполнительная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Виготовлення нетканих біокомпозитів з ранозагоювальними властивостями за методом електроспінінгу</vt:lpstr>
      <vt:lpstr>Дослідження антибактеріальної активності екстрактів, отриманих із рослини Hypericum perforatum (звіробій) проти грампозитивних бактерій</vt:lpstr>
      <vt:lpstr>Дослідження антибактеріальної активності екстрактів, отриманих із рослини Hypericum perforatum (звіробій) проти грампозитивних бактерій</vt:lpstr>
      <vt:lpstr>Синтез та характеристика заміщеного пептидом нового циклотрифосфазенового з'єднання</vt:lpstr>
      <vt:lpstr>Електрохімічна полімеризація та електрохромні властивості електроактивних дендримерів на основі флуорен-карбазолу</vt:lpstr>
      <vt:lpstr>Виготовлення матеріалів із змінним фазовим станом на біо-основі</vt:lpstr>
      <vt:lpstr>Антигельмінтна активність субфракцій екстрактів метанолу з насіння Nigella sativa L.</vt:lpstr>
      <vt:lpstr>Презентация PowerPoint</vt:lpstr>
      <vt:lpstr>Антимікробна активність екстрактів насіння Nigella sativa</vt:lpstr>
      <vt:lpstr>RESEARCH OF NEW EFFECTIVE ANALGESIC  AND ANTI-INFLAMMATORY DRUGS</vt:lpstr>
      <vt:lpstr>MINISTRY OF HEALTH OF UKRAINE KHARKIV NATIONAL MEDICAL UNIVERSITY NATIONAL UNIVERSITY OF PHARMACY   STATE SCIENTIFIC INSTITUTION “INSTITUTE FOR SINGLE CRYSTALS” OF NATIONAL ACADEMY OF SCIENCES OF UKRAINE (Kharkiv, Ukraine)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Дякую за увагу!</vt:lpstr>
    </vt:vector>
  </TitlesOfParts>
  <Company>DG Win&amp;Soft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himiya-hak1</dc:creator>
  <cp:lastModifiedBy>himiya-hak1</cp:lastModifiedBy>
  <cp:revision>30</cp:revision>
  <dcterms:created xsi:type="dcterms:W3CDTF">2019-10-22T06:25:16Z</dcterms:created>
  <dcterms:modified xsi:type="dcterms:W3CDTF">2019-10-30T14:00:43Z</dcterms:modified>
</cp:coreProperties>
</file>