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313" r:id="rId3"/>
    <p:sldId id="314" r:id="rId4"/>
    <p:sldId id="287" r:id="rId5"/>
    <p:sldId id="291" r:id="rId6"/>
    <p:sldId id="292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7" r:id="rId17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4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4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13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4.wmf"/><Relationship Id="rId1" Type="http://schemas.openxmlformats.org/officeDocument/2006/relationships/image" Target="../media/image17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4.wmf"/><Relationship Id="rId6" Type="http://schemas.openxmlformats.org/officeDocument/2006/relationships/image" Target="../media/image19.wmf"/><Relationship Id="rId5" Type="http://schemas.openxmlformats.org/officeDocument/2006/relationships/image" Target="../media/image17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7" tIns="45933" rIns="91867" bIns="459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24678"/>
            <a:ext cx="5487041" cy="4476512"/>
          </a:xfrm>
          <a:prstGeom prst="rect">
            <a:avLst/>
          </a:prstGeom>
        </p:spPr>
        <p:txBody>
          <a:bodyPr vert="horz" lIns="91867" tIns="45933" rIns="91867" bIns="459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BB5D7-704F-475F-8B4F-253FDACC4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9621-E4BD-4857-8B5A-6215BCADF5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FC51D-D808-4097-8649-1A48C4F3D7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D9F4-3CE4-4858-AB03-8E5B753FEC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27C3-C5BF-4EE7-A7FF-90898BD4AD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E8B6-96E2-4DF0-9D6A-98A2E49B88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0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E7F7-7597-4B81-AA1E-74B5A8D1B6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DB2B-0317-4B8E-9363-1E0C65D7FC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68A5-D96A-4A4C-BDFB-FB90353158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1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883-6C2A-434E-A7FB-992911699B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5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74ACE-C768-4116-AF90-8B89BEF882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79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E7C4D7-2FCA-4A5B-B7E7-DC3D5F2474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18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DF26D2-ED6D-4AEC-93D4-53FB369143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39C95-8932-4FBC-B8B9-3828B884DD4E}" type="slidenum">
              <a:rPr lang="ru-RU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2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image" Target="../media/image21.wmf"/><Relationship Id="rId10" Type="http://schemas.openxmlformats.org/officeDocument/2006/relationships/image" Target="../media/image19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33.bin"/><Relationship Id="rId14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17.wmf"/><Relationship Id="rId3" Type="http://schemas.openxmlformats.org/officeDocument/2006/relationships/oleObject" Target="../embeddings/oleObject37.bin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38.bin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41.bin"/><Relationship Id="rId4" Type="http://schemas.openxmlformats.org/officeDocument/2006/relationships/image" Target="../media/image4.wmf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4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45.bin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oleObject" Target="../embeddings/oleObject46.bin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image" Target="../media/image4.wmf"/><Relationship Id="rId9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9.png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8.wmf"/><Relationship Id="rId17" Type="http://schemas.openxmlformats.org/officeDocument/2006/relationships/image" Target="../media/image52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1.wmf"/><Relationship Id="rId9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15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13.wmf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2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b="1" dirty="0" err="1">
                <a:solidFill>
                  <a:srgbClr val="006600"/>
                </a:solidFill>
              </a:rPr>
              <a:t>Лекція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algn="ctr" eaLnBrk="1" hangingPunct="1"/>
            <a:r>
              <a:rPr lang="ru-RU" sz="4000" b="1" dirty="0" err="1" smtClean="0">
                <a:solidFill>
                  <a:srgbClr val="990000"/>
                </a:solidFill>
              </a:rPr>
              <a:t>Буферні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</a:rPr>
              <a:t>системи</a:t>
            </a:r>
            <a:r>
              <a:rPr lang="ru-RU" sz="4000" b="1" dirty="0" smtClean="0">
                <a:solidFill>
                  <a:srgbClr val="990000"/>
                </a:solidFill>
              </a:rPr>
              <a:t>, </a:t>
            </a:r>
            <a:r>
              <a:rPr lang="ru-RU" sz="4000" b="1" dirty="0" err="1" smtClean="0">
                <a:solidFill>
                  <a:srgbClr val="990000"/>
                </a:solidFill>
              </a:rPr>
              <a:t>класифікація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</a:p>
          <a:p>
            <a:pPr algn="ctr" eaLnBrk="1" hangingPunct="1"/>
            <a:r>
              <a:rPr lang="ru-RU" sz="4000" b="1" dirty="0" smtClean="0">
                <a:solidFill>
                  <a:srgbClr val="990000"/>
                </a:solidFill>
              </a:rPr>
              <a:t>та </a:t>
            </a:r>
            <a:r>
              <a:rPr lang="ru-RU" sz="4000" b="1" dirty="0" err="1" smtClean="0">
                <a:solidFill>
                  <a:srgbClr val="990000"/>
                </a:solidFill>
              </a:rPr>
              <a:t>механізм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</a:rPr>
              <a:t>дії</a:t>
            </a:r>
            <a:endParaRPr 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51571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хімії </a:t>
            </a:r>
            <a:r>
              <a:rPr lang="uk-UA" b="1" dirty="0" smtClean="0">
                <a:solidFill>
                  <a:srgbClr val="6600CC"/>
                </a:solidFill>
              </a:rPr>
              <a:t>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cap="all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sz="2800" b="1" i="1" cap="all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800" b="1" i="1" cap="all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800" b="1" i="1" cap="all" dirty="0">
                <a:solidFill>
                  <a:srgbClr val="FF0000"/>
                </a:solidFill>
                <a:cs typeface="+mn-cs"/>
              </a:rPr>
              <a:t> система</a:t>
            </a:r>
            <a:endParaRPr lang="ru-RU" sz="2000" b="1" i="1" cap="all" dirty="0">
              <a:solidFill>
                <a:srgbClr val="FF0000"/>
              </a:solidFill>
              <a:cs typeface="+mn-cs"/>
            </a:endParaRPr>
          </a:p>
          <a:p>
            <a:pPr algn="ctr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  (</a:t>
            </a:r>
            <a:r>
              <a:rPr lang="ru-RU" sz="2000" b="1" i="1" dirty="0" smtClean="0">
                <a:solidFill>
                  <a:srgbClr val="FF0000"/>
                </a:solidFill>
                <a:cs typeface="+mn-cs"/>
              </a:rPr>
              <a:t>рН=5,9-8,0!)</a:t>
            </a:r>
            <a:endParaRPr lang="ru-RU" sz="2000" b="1" i="1" dirty="0">
              <a:solidFill>
                <a:srgbClr val="FF0000"/>
              </a:solidFill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Буфер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двох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солей 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диг</a:t>
            </a:r>
            <a:r>
              <a:rPr lang="uk-UA" b="1" i="1" dirty="0" smtClean="0">
                <a:solidFill>
                  <a:srgbClr val="000000"/>
                </a:solidFill>
                <a:cs typeface="+mn-cs"/>
              </a:rPr>
              <a:t>і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дрофосфата</a:t>
            </a:r>
            <a:r>
              <a:rPr lang="ru-RU" b="1" i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FF0000"/>
                </a:solidFill>
                <a:cs typeface="+mn-cs"/>
              </a:rPr>
              <a:t>NaH</a:t>
            </a:r>
            <a:r>
              <a:rPr lang="en-US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b="1" dirty="0">
                <a:solidFill>
                  <a:srgbClr val="FF0000"/>
                </a:solidFill>
                <a:cs typeface="+mn-cs"/>
              </a:rPr>
              <a:t>PO</a:t>
            </a:r>
            <a:r>
              <a:rPr lang="en-US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гидрофосфату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FF0000"/>
                </a:solidFill>
                <a:cs typeface="+mn-cs"/>
              </a:rPr>
              <a:t>Na</a:t>
            </a:r>
            <a:r>
              <a:rPr lang="en-US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b="1" dirty="0">
                <a:solidFill>
                  <a:srgbClr val="FF0000"/>
                </a:solidFill>
                <a:cs typeface="+mn-cs"/>
              </a:rPr>
              <a:t>HPO</a:t>
            </a:r>
            <a:r>
              <a:rPr lang="en-US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.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проявляє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властивості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,            </a:t>
            </a:r>
            <a:r>
              <a:rPr lang="ru-RU" b="1" dirty="0" smtClean="0">
                <a:solidFill>
                  <a:srgbClr val="FF0000"/>
                </a:solidFill>
                <a:cs typeface="+mn-cs"/>
              </a:rPr>
              <a:t>    -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її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солі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.  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Фосфатна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система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містить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буферу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вона буде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взаємодіяти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гідрофосфат-іоном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Na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HPO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):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аніону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який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розглядати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слабку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кислоту.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Якщо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додати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ОН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то буфером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виявиться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інша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дигідрофосфат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вірніше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дигідрофосфат-іон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).</a:t>
            </a: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гідроксид-іонів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зв'язується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малодисоційовану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воду.</a:t>
            </a:r>
          </a:p>
        </p:txBody>
      </p:sp>
      <p:graphicFrame>
        <p:nvGraphicFramePr>
          <p:cNvPr id="101379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5363029"/>
              </p:ext>
            </p:extLst>
          </p:nvPr>
        </p:nvGraphicFramePr>
        <p:xfrm>
          <a:off x="1187624" y="1340768"/>
          <a:ext cx="77311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1" name="Формула" r:id="rId3" imgW="482400" imgH="228600" progId="Equation.3">
                  <p:embed/>
                </p:oleObj>
              </mc:Choice>
              <mc:Fallback>
                <p:oleObj name="Формула" r:id="rId3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340768"/>
                        <a:ext cx="773113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2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3" name="Object 1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87223376"/>
              </p:ext>
            </p:extLst>
          </p:nvPr>
        </p:nvGraphicFramePr>
        <p:xfrm>
          <a:off x="5436096" y="1795720"/>
          <a:ext cx="3281363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3" name="Формула" r:id="rId7" imgW="1892160" imgH="482400" progId="Equation.3">
                  <p:embed/>
                </p:oleObj>
              </mc:Choice>
              <mc:Fallback>
                <p:oleObj name="Формула" r:id="rId7" imgW="1892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795720"/>
                        <a:ext cx="3281363" cy="836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C0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192160"/>
              </p:ext>
            </p:extLst>
          </p:nvPr>
        </p:nvGraphicFramePr>
        <p:xfrm>
          <a:off x="4427984" y="1052736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4" name="Формула" r:id="rId9" imgW="507960" imgH="228600" progId="Equation.3">
                  <p:embed/>
                </p:oleObj>
              </mc:Choice>
              <mc:Fallback>
                <p:oleObj name="Формула" r:id="rId9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052736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97" name="Object 2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498685715"/>
              </p:ext>
            </p:extLst>
          </p:nvPr>
        </p:nvGraphicFramePr>
        <p:xfrm>
          <a:off x="2915816" y="3717032"/>
          <a:ext cx="29114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5" name="Формула" r:id="rId11" imgW="1625400" imgH="228600" progId="Equation.3">
                  <p:embed/>
                </p:oleObj>
              </mc:Choice>
              <mc:Fallback>
                <p:oleObj name="Формула" r:id="rId11" imgW="162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717032"/>
                        <a:ext cx="2911475" cy="4095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813503"/>
              </p:ext>
            </p:extLst>
          </p:nvPr>
        </p:nvGraphicFramePr>
        <p:xfrm>
          <a:off x="8028384" y="4059751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6" name="Формула" r:id="rId13" imgW="507960" imgH="228600" progId="Equation.3">
                  <p:embed/>
                </p:oleObj>
              </mc:Choice>
              <mc:Fallback>
                <p:oleObj name="Формула" r:id="rId1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4059751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574000"/>
              </p:ext>
            </p:extLst>
          </p:nvPr>
        </p:nvGraphicFramePr>
        <p:xfrm>
          <a:off x="2633662" y="5733256"/>
          <a:ext cx="38766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7" name="Формула" r:id="rId14" imgW="2158920" imgH="228600" progId="Equation.3">
                  <p:embed/>
                </p:oleObj>
              </mc:Choice>
              <mc:Fallback>
                <p:oleObj name="Формула" r:id="rId14" imgW="2158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662" y="5733256"/>
                        <a:ext cx="3876675" cy="411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8804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 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Величина </a:t>
            </a:r>
            <a:r>
              <a:rPr lang="ru-RU" b="1" i="1" dirty="0">
                <a:solidFill>
                  <a:srgbClr val="FF0000"/>
                </a:solidFill>
                <a:cs typeface="+mn-cs"/>
              </a:rPr>
              <a:t>рК</a:t>
            </a:r>
            <a:r>
              <a:rPr lang="ru-RU" b="1" i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ru-RU" b="1" i="1" dirty="0">
                <a:solidFill>
                  <a:srgbClr val="FF0000"/>
                </a:solidFill>
                <a:cs typeface="+mn-cs"/>
              </a:rPr>
              <a:t>(Н</a:t>
            </a:r>
            <a:r>
              <a:rPr lang="ru-RU" b="1" i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ru-RU" b="1" i="1" dirty="0">
                <a:solidFill>
                  <a:srgbClr val="FF0000"/>
                </a:solidFill>
                <a:cs typeface="+mn-cs"/>
              </a:rPr>
              <a:t>РО</a:t>
            </a:r>
            <a:r>
              <a:rPr lang="ru-RU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ru-RU" b="1" i="1" dirty="0">
                <a:solidFill>
                  <a:srgbClr val="FF0000"/>
                </a:solidFill>
                <a:cs typeface="+mn-cs"/>
              </a:rPr>
              <a:t>)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умовах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37 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0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6,8,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тому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рівняння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Гендерсона-Гассельбаха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для фосфатного буферу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набуває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вигляду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:      </a:t>
            </a:r>
          </a:p>
        </p:txBody>
      </p:sp>
      <p:graphicFrame>
        <p:nvGraphicFramePr>
          <p:cNvPr id="8192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5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6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0" name="Object 20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77521472"/>
              </p:ext>
            </p:extLst>
          </p:nvPr>
        </p:nvGraphicFramePr>
        <p:xfrm>
          <a:off x="3051175" y="1138238"/>
          <a:ext cx="25479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7" name="Формула" r:id="rId6" imgW="1498320" imgH="457200" progId="Equation.3">
                  <p:embed/>
                </p:oleObj>
              </mc:Choice>
              <mc:Fallback>
                <p:oleObj name="Формула" r:id="rId6" imgW="1498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1138238"/>
                        <a:ext cx="2547938" cy="7778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0" y="2289175"/>
            <a:ext cx="91440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>
                <a:solidFill>
                  <a:srgbClr val="000000"/>
                </a:solidFill>
                <a:cs typeface="+mn-cs"/>
              </a:rPr>
              <a:t>Розрахуємо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 = 7,4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):</a:t>
            </a:r>
          </a:p>
        </p:txBody>
      </p:sp>
      <p:sp>
        <p:nvSpPr>
          <p:cNvPr id="819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943105"/>
              </p:ext>
            </p:extLst>
          </p:nvPr>
        </p:nvGraphicFramePr>
        <p:xfrm>
          <a:off x="5146073" y="2141106"/>
          <a:ext cx="1253592" cy="88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8" name="Формула" r:id="rId8" imgW="647700" imgH="457200" progId="Equation.3">
                  <p:embed/>
                </p:oleObj>
              </mc:Choice>
              <mc:Fallback>
                <p:oleObj name="Формула" r:id="rId8" imgW="647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073" y="2141106"/>
                        <a:ext cx="1253592" cy="8866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6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901090"/>
              </p:ext>
            </p:extLst>
          </p:nvPr>
        </p:nvGraphicFramePr>
        <p:xfrm>
          <a:off x="2378075" y="3298825"/>
          <a:ext cx="45783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9" name="Формула" r:id="rId10" imgW="2692080" imgH="457200" progId="Equation.3">
                  <p:embed/>
                </p:oleObj>
              </mc:Choice>
              <mc:Fallback>
                <p:oleObj name="Формула" r:id="rId10" imgW="269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3298825"/>
                        <a:ext cx="4578350" cy="7778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7" name="Text Box 27"/>
          <p:cNvSpPr txBox="1">
            <a:spLocks noChangeArrowheads="1"/>
          </p:cNvSpPr>
          <p:nvPr/>
        </p:nvSpPr>
        <p:spPr bwMode="auto">
          <a:xfrm>
            <a:off x="0" y="4581525"/>
            <a:ext cx="9144000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= 7,4)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молярна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     у 4 рази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більше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ніж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молярна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     .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не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надмірна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будь-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якого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компонентів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виділяється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сечею.</a:t>
            </a: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       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система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має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меншу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буферну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ємність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ніж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, через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невелику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концентрацію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фосфатів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.</a:t>
            </a:r>
          </a:p>
        </p:txBody>
      </p:sp>
      <p:graphicFrame>
        <p:nvGraphicFramePr>
          <p:cNvPr id="8194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654312"/>
              </p:ext>
            </p:extLst>
          </p:nvPr>
        </p:nvGraphicFramePr>
        <p:xfrm>
          <a:off x="7308304" y="4581525"/>
          <a:ext cx="7731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0" name="Формула" r:id="rId12" imgW="482400" imgH="228600" progId="Equation.3">
                  <p:embed/>
                </p:oleObj>
              </mc:Choice>
              <mc:Fallback>
                <p:oleObj name="Формула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4581525"/>
                        <a:ext cx="77311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9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100206"/>
              </p:ext>
            </p:extLst>
          </p:nvPr>
        </p:nvGraphicFramePr>
        <p:xfrm>
          <a:off x="5146073" y="4848225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1" name="Формула" r:id="rId14" imgW="507960" imgH="228600" progId="Equation.3">
                  <p:embed/>
                </p:oleObj>
              </mc:Choice>
              <mc:Fallback>
                <p:oleObj name="Формула" r:id="rId14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073" y="4848225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1430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64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Білкові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і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амінокислотні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системи</a:t>
            </a:r>
            <a:endParaRPr lang="ru-RU" sz="2400" b="1" i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Молекули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містять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залишки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амінокислот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R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ведуть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себе 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як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амфоліти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. </a:t>
            </a:r>
            <a:r>
              <a:rPr lang="ru-RU" b="1" u="sng" dirty="0" err="1">
                <a:solidFill>
                  <a:srgbClr val="FF0000"/>
                </a:solidFill>
                <a:cs typeface="+mn-cs"/>
              </a:rPr>
              <a:t>Групи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: СООН – кислота(донор Н+), а </a:t>
            </a:r>
            <a:r>
              <a:rPr lang="en-US" b="1" u="sng" dirty="0">
                <a:solidFill>
                  <a:srgbClr val="FF0000"/>
                </a:solidFill>
                <a:cs typeface="+mn-cs"/>
              </a:rPr>
              <a:t>NH</a:t>
            </a:r>
            <a:r>
              <a:rPr lang="ru-RU" b="1" u="sng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ru-RU" b="1" u="sng" dirty="0">
                <a:solidFill>
                  <a:srgbClr val="FF0000"/>
                </a:solidFill>
                <a:cs typeface="+mn-cs"/>
              </a:rPr>
              <a:t> – основа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(акцептор Н+),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отже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протидіють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підкисленню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так і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дії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основ. Приклад: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найпростіша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амінокислота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b="1" dirty="0" err="1" smtClean="0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: 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        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/>
              <a:t>⇆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біполярный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цвіттеріон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).</a:t>
            </a:r>
          </a:p>
          <a:p>
            <a:r>
              <a:rPr lang="ru-RU" b="1" i="1" u="sng" dirty="0">
                <a:solidFill>
                  <a:srgbClr val="FF0000"/>
                </a:solidFill>
                <a:cs typeface="+mn-cs"/>
              </a:rPr>
              <a:t>При </a:t>
            </a:r>
            <a:r>
              <a:rPr lang="ru-RU" b="1" i="1" u="sng" dirty="0" err="1">
                <a:solidFill>
                  <a:srgbClr val="FF0000"/>
                </a:solidFill>
                <a:cs typeface="+mn-cs"/>
              </a:rPr>
              <a:t>додаванні</a:t>
            </a:r>
            <a:r>
              <a:rPr lang="ru-RU" b="1" i="1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i="1" u="sng" dirty="0" err="1">
                <a:solidFill>
                  <a:srgbClr val="FF0000"/>
                </a:solidFill>
                <a:cs typeface="+mn-cs"/>
              </a:rPr>
              <a:t>кислоти</a:t>
            </a:r>
            <a:r>
              <a:rPr lang="ru-RU" b="1" i="1" u="sng" dirty="0">
                <a:solidFill>
                  <a:srgbClr val="FF0000"/>
                </a:solidFill>
                <a:cs typeface="+mn-cs"/>
              </a:rPr>
              <a:t>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  <a:cs typeface="+mn-cs"/>
              </a:rPr>
              <a:t>NH</a:t>
            </a:r>
            <a:r>
              <a:rPr lang="ru-RU" sz="24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ru-RU" sz="24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400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400" b="1" baseline="30000" dirty="0">
                <a:solidFill>
                  <a:srgbClr val="FF0000"/>
                </a:solidFill>
                <a:cs typeface="+mn-cs"/>
              </a:rPr>
              <a:t>–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+ Н</a:t>
            </a:r>
            <a:r>
              <a:rPr lang="ru-RU" sz="24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NH</a:t>
            </a:r>
            <a:r>
              <a:rPr lang="ru-RU" sz="24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ru-RU" sz="24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400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Н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cs typeface="+mn-cs"/>
              </a:rPr>
              <a:t>		</a:t>
            </a:r>
            <a:r>
              <a:rPr lang="ru-RU" sz="1600" b="1" dirty="0">
                <a:solidFill>
                  <a:srgbClr val="FF0000"/>
                </a:solidFill>
                <a:cs typeface="+mn-cs"/>
              </a:rPr>
              <a:t>             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катіон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</a:p>
          <a:p>
            <a:pPr algn="just"/>
            <a:r>
              <a:rPr lang="ru-RU" sz="2000" b="1" i="1" u="sng" dirty="0">
                <a:solidFill>
                  <a:srgbClr val="0000CC"/>
                </a:solidFill>
                <a:cs typeface="+mn-cs"/>
              </a:rPr>
              <a:t>При </a:t>
            </a:r>
            <a:r>
              <a:rPr lang="ru-RU" sz="2000" b="1" i="1" u="sng" dirty="0" err="1">
                <a:solidFill>
                  <a:srgbClr val="0000CC"/>
                </a:solidFill>
              </a:rPr>
              <a:t>додаванні</a:t>
            </a:r>
            <a:r>
              <a:rPr lang="ru-RU" sz="2000" b="1" i="1" u="sng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i="1" u="sng" dirty="0" err="1">
                <a:solidFill>
                  <a:srgbClr val="0000CC"/>
                </a:solidFill>
                <a:cs typeface="+mn-cs"/>
              </a:rPr>
              <a:t>основи</a:t>
            </a:r>
            <a:r>
              <a:rPr lang="ru-RU" sz="2000" b="1" i="1" u="sng" dirty="0">
                <a:solidFill>
                  <a:srgbClr val="0000CC"/>
                </a:solidFill>
                <a:cs typeface="+mn-cs"/>
              </a:rPr>
              <a:t>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400" b="1" dirty="0">
                <a:solidFill>
                  <a:srgbClr val="0000CC"/>
                </a:solidFill>
                <a:cs typeface="+mn-cs"/>
              </a:rPr>
              <a:t>NH</a:t>
            </a:r>
            <a:r>
              <a:rPr lang="ru-RU" sz="2400" b="1" baseline="-25000" dirty="0">
                <a:solidFill>
                  <a:srgbClr val="0000CC"/>
                </a:solidFill>
                <a:cs typeface="+mn-cs"/>
              </a:rPr>
              <a:t>3</a:t>
            </a:r>
            <a:r>
              <a:rPr lang="ru-RU" sz="2400" b="1" baseline="30000" dirty="0">
                <a:solidFill>
                  <a:srgbClr val="0000CC"/>
                </a:solidFill>
                <a:cs typeface="+mn-cs"/>
              </a:rPr>
              <a:t>+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0000CC"/>
                </a:solidFill>
                <a:cs typeface="+mn-cs"/>
              </a:rPr>
              <a:t>CH</a:t>
            </a:r>
            <a:r>
              <a:rPr lang="ru-RU" sz="2400" b="1" baseline="-25000" dirty="0">
                <a:solidFill>
                  <a:srgbClr val="0000CC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0000CC"/>
                </a:solidFill>
                <a:cs typeface="+mn-cs"/>
              </a:rPr>
              <a:t>COO</a:t>
            </a:r>
            <a:r>
              <a:rPr lang="ru-RU" sz="2400" b="1" baseline="30000" dirty="0">
                <a:solidFill>
                  <a:srgbClr val="0000CC"/>
                </a:solidFill>
                <a:cs typeface="+mn-cs"/>
              </a:rPr>
              <a:t>–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 + ОН</a:t>
            </a:r>
            <a:r>
              <a:rPr lang="ru-RU" sz="2400" b="1" baseline="30000" dirty="0">
                <a:solidFill>
                  <a:srgbClr val="0000CC"/>
                </a:solidFill>
                <a:cs typeface="+mn-cs"/>
              </a:rPr>
              <a:t>–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0000CC"/>
                </a:solidFill>
                <a:cs typeface="+mn-cs"/>
                <a:sym typeface="Symbol" pitchFamily="18" charset="2"/>
              </a:rPr>
              <a:t>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 </a:t>
            </a:r>
            <a:r>
              <a:rPr lang="en-US" sz="2400" b="1" dirty="0">
                <a:solidFill>
                  <a:srgbClr val="0000CC"/>
                </a:solidFill>
                <a:cs typeface="+mn-cs"/>
              </a:rPr>
              <a:t>NH</a:t>
            </a:r>
            <a:r>
              <a:rPr lang="ru-RU" sz="2400" b="1" baseline="-25000" dirty="0">
                <a:solidFill>
                  <a:srgbClr val="0000CC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0000CC"/>
                </a:solidFill>
                <a:cs typeface="+mn-cs"/>
              </a:rPr>
              <a:t>CH</a:t>
            </a:r>
            <a:r>
              <a:rPr lang="ru-RU" sz="2400" b="1" baseline="-25000" dirty="0">
                <a:solidFill>
                  <a:srgbClr val="0000CC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–</a:t>
            </a:r>
            <a:r>
              <a:rPr lang="en-US" sz="2400" b="1" dirty="0">
                <a:solidFill>
                  <a:srgbClr val="0000CC"/>
                </a:solidFill>
                <a:cs typeface="+mn-cs"/>
              </a:rPr>
              <a:t>COO</a:t>
            </a:r>
            <a:r>
              <a:rPr lang="ru-RU" sz="2400" b="1" baseline="30000" dirty="0">
                <a:solidFill>
                  <a:srgbClr val="0000CC"/>
                </a:solidFill>
                <a:cs typeface="+mn-cs"/>
              </a:rPr>
              <a:t>–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 + Н</a:t>
            </a:r>
            <a:r>
              <a:rPr lang="ru-RU" sz="2400" b="1" baseline="-25000" dirty="0">
                <a:solidFill>
                  <a:srgbClr val="0000CC"/>
                </a:solidFill>
                <a:cs typeface="+mn-cs"/>
              </a:rPr>
              <a:t>2</a:t>
            </a:r>
            <a:r>
              <a:rPr lang="ru-RU" sz="2400" b="1" dirty="0">
                <a:solidFill>
                  <a:srgbClr val="0000CC"/>
                </a:solidFill>
                <a:cs typeface="+mn-cs"/>
              </a:rPr>
              <a:t>О</a:t>
            </a:r>
          </a:p>
          <a:p>
            <a:pPr algn="ctr"/>
            <a:r>
              <a:rPr lang="ru-RU" sz="2000" b="1" dirty="0">
                <a:solidFill>
                  <a:srgbClr val="0000CC"/>
                </a:solidFill>
                <a:cs typeface="+mn-cs"/>
              </a:rPr>
              <a:t>                                 </a:t>
            </a:r>
            <a:r>
              <a:rPr lang="ru-RU" sz="2000" b="1" dirty="0" err="1">
                <a:solidFill>
                  <a:srgbClr val="0000CC"/>
                </a:solidFill>
                <a:cs typeface="+mn-cs"/>
              </a:rPr>
              <a:t>аніон</a:t>
            </a:r>
            <a:endParaRPr lang="ru-RU" sz="2000" b="1" dirty="0">
              <a:solidFill>
                <a:srgbClr val="0000CC"/>
              </a:solidFill>
              <a:cs typeface="+mn-cs"/>
            </a:endParaRPr>
          </a:p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водних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розчинах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всі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форми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катіон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біполярний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знаходяться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рівновазі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тобто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cs typeface="+mn-cs"/>
              </a:rPr>
              <a:t> 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катіон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біполярний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кислотний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буфер;</a:t>
            </a:r>
          </a:p>
          <a:p>
            <a:pPr algn="ctr"/>
            <a:r>
              <a:rPr lang="ru-RU" sz="2000" b="1" dirty="0" err="1">
                <a:solidFill>
                  <a:srgbClr val="FF0000"/>
                </a:solidFill>
                <a:cs typeface="+mn-cs"/>
              </a:rPr>
              <a:t>аніон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біполярний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основний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буфер.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аналогічно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  <a:endParaRPr lang="ru-RU" b="1" dirty="0">
              <a:solidFill>
                <a:srgbClr val="7E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aphicFrame>
        <p:nvGraphicFramePr>
          <p:cNvPr id="86019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01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07504" y="0"/>
            <a:ext cx="9036496" cy="837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FF0000"/>
                </a:solidFill>
                <a:cs typeface="+mn-cs"/>
              </a:rPr>
              <a:t>Постійна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 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[H</a:t>
            </a:r>
            <a:r>
              <a:rPr lang="en-US" sz="20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]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−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необхідна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умова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життя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організму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!               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cs typeface="+mn-cs"/>
              </a:rPr>
              <a:t> рН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артер.крові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=7,4;  рН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венозної</a:t>
            </a:r>
            <a:r>
              <a:rPr lang="ru-RU" sz="2000" b="1" baseline="-25000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=7,35. </a:t>
            </a:r>
          </a:p>
          <a:p>
            <a:pPr algn="ctr"/>
            <a:r>
              <a:rPr lang="ru-RU" sz="2000" b="1" dirty="0" err="1">
                <a:solidFill>
                  <a:srgbClr val="FF0000"/>
                </a:solidFill>
                <a:cs typeface="+mn-cs"/>
              </a:rPr>
              <a:t>Фиізіологічні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коливання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рН 0,05-0,07.</a:t>
            </a:r>
          </a:p>
          <a:p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Стабільність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підтримується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гемоглобіновою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, фосфатною,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гідрокарбонатною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буферними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системами і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білками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плазми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є основною буферною системою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еритроцитів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велику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(75%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всієї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двох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форм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відновленого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(Н</a:t>
            </a:r>
            <a:r>
              <a:rPr lang="en-US" sz="2000" b="1" dirty="0" err="1">
                <a:solidFill>
                  <a:srgbClr val="FF0000"/>
                </a:solidFill>
                <a:cs typeface="+mn-cs"/>
              </a:rPr>
              <a:t>Hb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)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окисленого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HHbO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)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=8,2) 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=6,6)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взаємопов'язані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існують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єдина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система.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Умовно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поділяють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а)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утворена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гемоглобіном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);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KtHb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endParaRPr lang="ru-RU" sz="2000" b="1" i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i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dirty="0" smtClean="0">
              <a:cs typeface="+mn-cs"/>
            </a:endParaRPr>
          </a:p>
          <a:p>
            <a:pPr algn="just"/>
            <a:r>
              <a:rPr lang="ru-RU" sz="2000" b="1" dirty="0" smtClean="0">
                <a:cs typeface="+mn-cs"/>
              </a:rPr>
              <a:t>б</a:t>
            </a:r>
            <a:r>
              <a:rPr lang="ru-RU" sz="2000" b="1" dirty="0">
                <a:cs typeface="+mn-cs"/>
              </a:rPr>
              <a:t>)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утворена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оксигемоглобіном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 </a:t>
            </a:r>
            <a:r>
              <a:rPr lang="en-US" sz="2000" b="1" i="1" dirty="0">
                <a:cs typeface="+mn-cs"/>
              </a:rPr>
              <a:t>HHbO</a:t>
            </a:r>
            <a:r>
              <a:rPr lang="en-US" sz="2000" b="1" i="1" baseline="-25000" dirty="0">
                <a:cs typeface="+mn-cs"/>
              </a:rPr>
              <a:t>2</a:t>
            </a:r>
            <a:r>
              <a:rPr lang="uk-UA" sz="2000" b="1" dirty="0">
                <a:cs typeface="+mn-cs"/>
              </a:rPr>
              <a:t> – сильна кислота; 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KtHbO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оксигемоглобінової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cs typeface="+mn-cs"/>
              </a:rPr>
              <a:t>кислоти</a:t>
            </a:r>
            <a:r>
              <a:rPr lang="uk-UA" sz="2000" b="1" dirty="0" smtClean="0">
                <a:solidFill>
                  <a:srgbClr val="FF0000"/>
                </a:solidFill>
                <a:cs typeface="+mn-cs"/>
              </a:rPr>
              <a:t> </a:t>
            </a:r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7E0000"/>
                </a:solidFill>
                <a:cs typeface="+mn-cs"/>
              </a:rPr>
              <a:t>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  </a:t>
            </a: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endParaRPr lang="en-US" b="1" i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8704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7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7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682138"/>
              </p:ext>
            </p:extLst>
          </p:nvPr>
        </p:nvGraphicFramePr>
        <p:xfrm>
          <a:off x="3491880" y="4797152"/>
          <a:ext cx="1933278" cy="703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76" name="Формула" r:id="rId6" imgW="1257300" imgH="457200" progId="Equation.3">
                  <p:embed/>
                </p:oleObj>
              </mc:Choice>
              <mc:Fallback>
                <p:oleObj name="Формула" r:id="rId6" imgW="1257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797152"/>
                        <a:ext cx="1933278" cy="70327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815783"/>
              </p:ext>
            </p:extLst>
          </p:nvPr>
        </p:nvGraphicFramePr>
        <p:xfrm>
          <a:off x="6738628" y="6109828"/>
          <a:ext cx="2381077" cy="748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77" name="Формула" r:id="rId8" imgW="1536700" imgH="482600" progId="Equation.3">
                  <p:embed/>
                </p:oleObj>
              </mc:Choice>
              <mc:Fallback>
                <p:oleObj name="Формула" r:id="rId8" imgW="15367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628" y="6109828"/>
                        <a:ext cx="2381077" cy="74817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330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07504" y="958417"/>
            <a:ext cx="91440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Рівняння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Гендерсона-Гассельбаха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для </a:t>
            </a:r>
            <a:r>
              <a:rPr lang="ru-RU" sz="2000" b="1" i="1" dirty="0" err="1">
                <a:cs typeface="+mn-cs"/>
              </a:rPr>
              <a:t>цих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двох</a:t>
            </a:r>
            <a:r>
              <a:rPr lang="ru-RU" sz="2000" b="1" i="1" dirty="0">
                <a:cs typeface="+mn-cs"/>
              </a:rPr>
              <a:t> систем: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</a:p>
        </p:txBody>
      </p:sp>
      <p:graphicFrame>
        <p:nvGraphicFramePr>
          <p:cNvPr id="890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0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0" y="3992563"/>
            <a:ext cx="914400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 smtClean="0">
                <a:solidFill>
                  <a:srgbClr val="FF0000"/>
                </a:solidFill>
                <a:cs typeface="+mn-cs"/>
              </a:rPr>
              <a:t>більш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cs typeface="+mn-cs"/>
              </a:rPr>
              <a:t>слабка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кислота (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FF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FF0000"/>
                </a:solidFill>
                <a:cs typeface="+mn-cs"/>
              </a:rPr>
              <a:t>Hb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= 8,2; </a:t>
            </a:r>
            <a:r>
              <a:rPr lang="en-US" sz="2000" b="1" i="1" dirty="0" err="1">
                <a:solidFill>
                  <a:srgbClr val="FF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FF0000"/>
                </a:solidFill>
                <a:cs typeface="+mn-cs"/>
              </a:rPr>
              <a:t>HHb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= 6,3 </a:t>
            </a:r>
            <a:r>
              <a:rPr lang="ru-RU" sz="2000" b="1" i="1" dirty="0">
                <a:solidFill>
                  <a:srgbClr val="FF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FF0000"/>
                </a:solidFill>
                <a:cs typeface="+mn-cs"/>
                <a:sym typeface="Symbol" pitchFamily="18" charset="2"/>
              </a:rPr>
              <a:t>-9</a:t>
            </a:r>
            <a:r>
              <a:rPr lang="ru-RU" sz="2000" b="1" i="1" dirty="0">
                <a:solidFill>
                  <a:srgbClr val="FF0000"/>
                </a:solidFill>
                <a:cs typeface="+mn-cs"/>
                <a:sym typeface="Symbol" pitchFamily="18" charset="2"/>
              </a:rPr>
              <a:t>)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порівнянні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  <a:cs typeface="+mn-cs"/>
                <a:sym typeface="Symbol" pitchFamily="18" charset="2"/>
              </a:rPr>
              <a:t>оксигемоглобіном</a:t>
            </a:r>
            <a:r>
              <a:rPr lang="ru-RU" sz="20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(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FF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FF0000"/>
                </a:solidFill>
                <a:cs typeface="+mn-cs"/>
              </a:rPr>
              <a:t>Hb</a:t>
            </a:r>
            <a:r>
              <a:rPr lang="ru-RU" sz="2000" b="1" i="1" baseline="-25000" dirty="0">
                <a:solidFill>
                  <a:srgbClr val="FF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= 6,6; </a:t>
            </a:r>
            <a:r>
              <a:rPr lang="en-US" sz="2000" b="1" i="1" dirty="0" err="1">
                <a:solidFill>
                  <a:srgbClr val="FF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FF0000"/>
                </a:solidFill>
                <a:cs typeface="+mn-cs"/>
              </a:rPr>
              <a:t>HHb</a:t>
            </a:r>
            <a:r>
              <a:rPr lang="ru-RU" sz="2000" b="1" i="1" baseline="-25000" dirty="0">
                <a:solidFill>
                  <a:srgbClr val="FF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= 1,12 </a:t>
            </a:r>
            <a:r>
              <a:rPr lang="ru-RU" sz="2000" b="1" i="1" dirty="0">
                <a:solidFill>
                  <a:srgbClr val="FF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FF0000"/>
                </a:solidFill>
                <a:cs typeface="+mn-cs"/>
                <a:sym typeface="Symbol" pitchFamily="18" charset="2"/>
              </a:rPr>
              <a:t>-7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).          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cs typeface="+mn-cs"/>
                <a:sym typeface="Symbol" pitchFamily="18" charset="2"/>
              </a:rPr>
              <a:t>Hb</a:t>
            </a:r>
            <a:r>
              <a:rPr lang="en-US" sz="2000" b="1" baseline="30000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-</a:t>
            </a:r>
            <a:r>
              <a:rPr lang="ru-RU" sz="2000" b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є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аніонами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здатні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активніше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зв'язувати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ніж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оксигемоглобіну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.</a:t>
            </a:r>
            <a:endParaRPr lang="en-US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</a:t>
            </a:r>
            <a:endParaRPr lang="ru-RU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80621" y="1450859"/>
                <a:ext cx="4482124" cy="67197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=8,2+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621" y="1450859"/>
                <a:ext cx="4482124" cy="6719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47983" y="2708920"/>
                <a:ext cx="5195910" cy="67197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=6,6+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983" y="2708920"/>
                <a:ext cx="5195910" cy="6719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845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буферна</a:t>
            </a:r>
            <a:r>
              <a:rPr lang="ru-RU" sz="28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ємність</a:t>
            </a:r>
            <a:endParaRPr lang="ru-RU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  </a:t>
            </a:r>
          </a:p>
          <a:p>
            <a:pPr algn="just">
              <a:tabLst>
                <a:tab pos="265113" algn="l"/>
                <a:tab pos="530225" algn="l"/>
              </a:tabLst>
            </a:pPr>
            <a:r>
              <a:rPr lang="ru-RU" sz="2000" b="1" dirty="0">
                <a:solidFill>
                  <a:srgbClr val="FFF909"/>
                </a:solidFill>
                <a:cs typeface="+mn-cs"/>
              </a:rPr>
              <a:t>        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Кількісною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мірою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стійкості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 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є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буферна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ємність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  </a:t>
            </a:r>
            <a:r>
              <a:rPr lang="ru-RU" sz="2000" b="1" i="1" u="sng" dirty="0">
                <a:solidFill>
                  <a:srgbClr val="0000CC"/>
                </a:solidFill>
                <a:cs typeface="+mn-cs"/>
              </a:rPr>
              <a:t>Буферною </a:t>
            </a:r>
            <a:r>
              <a:rPr lang="ru-RU" sz="2000" b="1" i="1" u="sng" dirty="0" err="1">
                <a:solidFill>
                  <a:srgbClr val="0000CC"/>
                </a:solidFill>
                <a:cs typeface="+mn-cs"/>
              </a:rPr>
              <a:t>ємністю</a:t>
            </a:r>
            <a:r>
              <a:rPr lang="ru-RU" sz="2000" b="1" i="1" u="sng" dirty="0">
                <a:solidFill>
                  <a:srgbClr val="0000CC"/>
                </a:solidFill>
                <a:cs typeface="+mn-cs"/>
              </a:rPr>
              <a:t> (В</a:t>
            </a:r>
            <a:r>
              <a:rPr lang="ru-RU" sz="2000" b="1" dirty="0">
                <a:solidFill>
                  <a:srgbClr val="0000CC"/>
                </a:solidFill>
                <a:cs typeface="+mn-cs"/>
              </a:rPr>
              <a:t>)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називається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речовини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, яку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потрібно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додати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до одного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літру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буферного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щоб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змінити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рН на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одиницю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Вона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виражається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моль/л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частіше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ммоль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/л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визначається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за формулою:</a:t>
            </a:r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де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; </a:t>
            </a: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С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моль/л; </a:t>
            </a: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об'єм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л;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б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об’єм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л;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   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зміна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рН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викликана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додаванням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лугу.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7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8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4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43291857"/>
              </p:ext>
            </p:extLst>
          </p:nvPr>
        </p:nvGraphicFramePr>
        <p:xfrm>
          <a:off x="3491880" y="2584450"/>
          <a:ext cx="1854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9" name="Формула" r:id="rId6" imgW="927000" imgH="431640" progId="Equation.3">
                  <p:embed/>
                </p:oleObj>
              </mc:Choice>
              <mc:Fallback>
                <p:oleObj name="Формула" r:id="rId6" imgW="92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584450"/>
                        <a:ext cx="1854200" cy="863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81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</a:t>
            </a:r>
            <a:r>
              <a:rPr lang="ru-RU" dirty="0" err="1" smtClean="0">
                <a:solidFill>
                  <a:srgbClr val="FF0000"/>
                </a:solidFill>
              </a:rPr>
              <a:t>ЛЕКЦІЇ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. </a:t>
            </a:r>
            <a:r>
              <a:rPr lang="ru-RU" sz="2400" dirty="0" err="1"/>
              <a:t>Типи</a:t>
            </a:r>
            <a:r>
              <a:rPr lang="ru-RU" sz="2400" dirty="0"/>
              <a:t> </a:t>
            </a:r>
            <a:r>
              <a:rPr lang="ru-RU" sz="2400" dirty="0" err="1"/>
              <a:t>буферних</a:t>
            </a:r>
            <a:r>
              <a:rPr lang="ru-RU" sz="2400" dirty="0"/>
              <a:t> </a:t>
            </a:r>
            <a:r>
              <a:rPr lang="ru-RU" sz="2400" dirty="0" err="1"/>
              <a:t>розчинів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2</a:t>
            </a:r>
            <a:r>
              <a:rPr lang="ru-RU" sz="2400" dirty="0" smtClean="0"/>
              <a:t>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дія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організму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4</a:t>
            </a:r>
            <a:r>
              <a:rPr lang="ru-RU" sz="2400" dirty="0" smtClean="0"/>
              <a:t>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0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Типи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розчинів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Кислотні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кислотою і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сильною основою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+ 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COONa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+ NaHCO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Основні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основою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і сильною кислотою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Амфолітні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буферні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розчини</a:t>
            </a:r>
            <a:r>
              <a:rPr lang="uk-UA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амінокислоти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та 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білки</a:t>
            </a:r>
            <a:endParaRPr lang="ru-RU" b="1" i="1" dirty="0">
              <a:solidFill>
                <a:srgbClr val="000000"/>
              </a:solidFill>
              <a:cs typeface="+mn-cs"/>
            </a:endParaRPr>
          </a:p>
          <a:p>
            <a:endParaRPr lang="ru-RU" sz="2000" b="1" i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V="1">
            <a:off x="2195513" y="14843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124075" y="1916113"/>
            <a:ext cx="576263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2157413" y="396716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089150" y="4391025"/>
            <a:ext cx="5762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аміачному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один на одного: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i="1" dirty="0" err="1">
                <a:cs typeface="+mn-cs"/>
              </a:rPr>
              <a:t>Аміачний</a:t>
            </a:r>
            <a:r>
              <a:rPr lang="ru-RU" sz="2000" b="1" i="1" dirty="0">
                <a:cs typeface="+mn-cs"/>
              </a:rPr>
              <a:t> буфер </a:t>
            </a:r>
            <a:r>
              <a:rPr lang="ru-RU" sz="2000" b="1" i="1" dirty="0" err="1">
                <a:cs typeface="+mn-cs"/>
              </a:rPr>
              <a:t>складається</a:t>
            </a:r>
            <a:r>
              <a:rPr lang="ru-RU" sz="2000" b="1" i="1" dirty="0">
                <a:cs typeface="+mn-cs"/>
              </a:rPr>
              <a:t> з </a:t>
            </a:r>
            <a:r>
              <a:rPr lang="ru-RU" sz="2000" b="1" i="1" dirty="0" err="1">
                <a:cs typeface="+mn-cs"/>
              </a:rPr>
              <a:t>розчину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гідроксиду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і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хлориду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Гідроксид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є </a:t>
            </a:r>
            <a:r>
              <a:rPr lang="ru-RU" sz="2000" b="1" i="1" dirty="0" err="1">
                <a:cs typeface="+mn-cs"/>
              </a:rPr>
              <a:t>слабкою</a:t>
            </a:r>
            <a:r>
              <a:rPr lang="ru-RU" sz="2000" b="1" i="1" dirty="0">
                <a:cs typeface="+mn-cs"/>
              </a:rPr>
              <a:t> основою, </a:t>
            </a:r>
            <a:r>
              <a:rPr lang="ru-RU" sz="2000" b="1" i="1" dirty="0" err="1">
                <a:cs typeface="+mn-cs"/>
              </a:rPr>
              <a:t>він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частково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на </a:t>
            </a:r>
            <a:r>
              <a:rPr lang="ru-RU" sz="2000" b="1" i="1" dirty="0" err="1">
                <a:cs typeface="+mn-cs"/>
              </a:rPr>
              <a:t>іони</a:t>
            </a:r>
            <a:r>
              <a:rPr lang="ru-RU" sz="2000" b="1" i="1" dirty="0">
                <a:cs typeface="+mn-cs"/>
              </a:rPr>
              <a:t>, хлорид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повністю</a:t>
            </a:r>
            <a:r>
              <a:rPr lang="ru-RU" sz="2000" b="1" i="1" dirty="0">
                <a:cs typeface="+mn-cs"/>
              </a:rPr>
              <a:t>:</a:t>
            </a:r>
            <a:endParaRPr lang="ru-RU" sz="2000" b="1" dirty="0"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першої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рівноваги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записуємо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константу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другої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справедливий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3218" name="Object 3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8709347"/>
              </p:ext>
            </p:extLst>
          </p:nvPr>
        </p:nvGraphicFramePr>
        <p:xfrm>
          <a:off x="3716336" y="3475542"/>
          <a:ext cx="2382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38" name="Формула" r:id="rId3" imgW="1320480" imgH="457200" progId="Equation.3">
                  <p:embed/>
                </p:oleObj>
              </mc:Choice>
              <mc:Fallback>
                <p:oleObj name="Формула" r:id="rId3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6" y="3475542"/>
                        <a:ext cx="2382837" cy="825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3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0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1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2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2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4" name="Object 20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3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15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342619"/>
              </p:ext>
            </p:extLst>
          </p:nvPr>
        </p:nvGraphicFramePr>
        <p:xfrm>
          <a:off x="3513138" y="1941513"/>
          <a:ext cx="278606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4" name="Формула" r:id="rId11" imgW="1549080" imgH="482400" progId="Equation.3">
                  <p:embed/>
                </p:oleObj>
              </mc:Choice>
              <mc:Fallback>
                <p:oleObj name="Формула" r:id="rId11" imgW="15490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1941513"/>
                        <a:ext cx="2786062" cy="868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21" name="Object 3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16053018"/>
              </p:ext>
            </p:extLst>
          </p:nvPr>
        </p:nvGraphicFramePr>
        <p:xfrm>
          <a:off x="3817938" y="5070475"/>
          <a:ext cx="262731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5" name="Уравнение" r:id="rId13" imgW="1460160" imgH="228600" progId="Equation.3">
                  <p:embed/>
                </p:oleObj>
              </mc:Choice>
              <mc:Fallback>
                <p:oleObj name="Уравнение" r:id="rId13" imgW="1460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5070475"/>
                        <a:ext cx="2627312" cy="411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0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[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константи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</a:t>
            </a:r>
            <a:r>
              <a:rPr lang="en-US" sz="2000" b="1" baseline="-25000" dirty="0" err="1">
                <a:solidFill>
                  <a:srgbClr val="000000"/>
                </a:solidFill>
                <a:cs typeface="+mn-cs"/>
              </a:rPr>
              <a:t>b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недіссоційованної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амонію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дисоційована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молекул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вихідній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одноіменних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розчинів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):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буфер:  рН 8,4 – 10,3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2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3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4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60968"/>
              </p:ext>
            </p:extLst>
          </p:nvPr>
        </p:nvGraphicFramePr>
        <p:xfrm>
          <a:off x="3236913" y="1279525"/>
          <a:ext cx="255587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Формула" r:id="rId9" imgW="1422360" imgH="431640" progId="Equation.3">
                  <p:embed/>
                </p:oleObj>
              </mc:Choice>
              <mc:Fallback>
                <p:oleObj name="Формула" r:id="rId9" imgW="1422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13" y="1279525"/>
                        <a:ext cx="2555875" cy="7762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4120190" y="3901787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0" name="Object 2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69055465"/>
              </p:ext>
            </p:extLst>
          </p:nvPr>
        </p:nvGraphicFramePr>
        <p:xfrm>
          <a:off x="5075336" y="3722184"/>
          <a:ext cx="2799725" cy="99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6" name="Формула" r:id="rId11" imgW="1498320" imgH="533160" progId="Equation.3">
                  <p:embed/>
                </p:oleObj>
              </mc:Choice>
              <mc:Fallback>
                <p:oleObj name="Формула" r:id="rId11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336" y="3722184"/>
                        <a:ext cx="2799725" cy="9964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16134"/>
              </p:ext>
            </p:extLst>
          </p:nvPr>
        </p:nvGraphicFramePr>
        <p:xfrm>
          <a:off x="611560" y="4833490"/>
          <a:ext cx="241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7" name="Формула" r:id="rId13" imgW="914400" imgH="253800" progId="Equation.3">
                  <p:embed/>
                </p:oleObj>
              </mc:Choice>
              <mc:Fallback>
                <p:oleObj name="Формула" r:id="rId13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833490"/>
                        <a:ext cx="2413000" cy="600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7524328" y="4116913"/>
            <a:ext cx="268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3248314" y="4829502"/>
            <a:ext cx="2329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012241"/>
              </p:ext>
            </p:extLst>
          </p:nvPr>
        </p:nvGraphicFramePr>
        <p:xfrm>
          <a:off x="3851920" y="4920922"/>
          <a:ext cx="5016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Формула" r:id="rId15" imgW="2425680" imgH="431640" progId="Equation.3">
                  <p:embed/>
                </p:oleObj>
              </mc:Choice>
              <mc:Fallback>
                <p:oleObj name="Формула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920922"/>
                        <a:ext cx="5016500" cy="863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𝑝𝑂𝐻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02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400" b="1" i="1" cap="all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cs typeface="+mn-cs"/>
              </a:rPr>
              <a:t>дія</a:t>
            </a:r>
            <a:r>
              <a:rPr lang="ru-RU" sz="2400" b="1" i="1" cap="all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Розглянемо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ацетатного буферу 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(СН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СООН + 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</a:t>
            </a:r>
            <a:r>
              <a:rPr lang="en-US" sz="2000" b="1" i="1" dirty="0">
                <a:solidFill>
                  <a:srgbClr val="FF3300"/>
                </a:solidFill>
                <a:cs typeface="+mn-cs"/>
              </a:rPr>
              <a:t>Na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).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такого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сильної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кислоти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вона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взаємодіє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(акцептор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COONa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HCl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COOH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NaCl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9900"/>
                </a:solidFill>
                <a:cs typeface="+mn-cs"/>
              </a:rPr>
              <a:t> кислота,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тому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зменшується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незначно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Крім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того,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однойменного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іона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(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сильно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пригнічена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При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лугу,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нейтралізується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кислотою (донор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):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COOH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NaOH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COONa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гідроліз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пригнічений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отже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знову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залишається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незмінним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403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-34131" y="1412776"/>
            <a:ext cx="91440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Розглянемо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аміачного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буферу  (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OH + 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Cl)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основного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вона буде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нейтралізована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основою: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NH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OH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HCl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=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NH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Cl + 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O</a:t>
            </a:r>
            <a:endParaRPr lang="ru-RU" sz="28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Якщо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луг,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буде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взаємодіяти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сильної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основи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слабкої</a:t>
            </a:r>
            <a:r>
              <a:rPr lang="ru-RU" sz="2000" b="1" i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NH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Cl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NaOH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⇆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NH</a:t>
            </a:r>
            <a:r>
              <a:rPr lang="en-US" sz="2800" b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OH + 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NaCl</a:t>
            </a:r>
            <a:endParaRPr lang="en-US" sz="28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обох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випадках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0394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Буферні</a:t>
            </a:r>
            <a:r>
              <a:rPr lang="ru-RU" sz="32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системи</a:t>
            </a:r>
            <a:r>
              <a:rPr lang="ru-RU" sz="32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організму</a:t>
            </a:r>
            <a:endParaRPr lang="ru-RU" sz="32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Межі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проявляється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    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найбільшу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	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обміні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речовин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метаболізму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щодоби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організмі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≈2,5 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концентрованої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справляються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цим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підтримують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рН ≈7,4±0,04.</a:t>
            </a:r>
          </a:p>
          <a:p>
            <a:pPr algn="just"/>
            <a:r>
              <a:rPr lang="ru-RU" sz="2400" b="1" i="1" u="sng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бікарбонатна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sz="24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система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(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рН=6,0-8,0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)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гідрокарбонат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</p:txBody>
      </p:sp>
      <p:graphicFrame>
        <p:nvGraphicFramePr>
          <p:cNvPr id="77832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42107786"/>
              </p:ext>
            </p:extLst>
          </p:nvPr>
        </p:nvGraphicFramePr>
        <p:xfrm>
          <a:off x="3141663" y="3790950"/>
          <a:ext cx="2782887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58" name="Формула" r:id="rId3" imgW="1549080" imgH="482400" progId="Equation.3">
                  <p:embed/>
                </p:oleObj>
              </mc:Choice>
              <mc:Fallback>
                <p:oleObj name="Формула" r:id="rId3" imgW="15490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663" y="3790950"/>
                        <a:ext cx="2782887" cy="8667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5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60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0" y="4003675"/>
            <a:ext cx="914400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50800" y="4537075"/>
            <a:ext cx="8964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78503" y="4257457"/>
            <a:ext cx="91440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Величина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розчиненої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бікарбонату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</p:txBody>
      </p:sp>
      <p:graphicFrame>
        <p:nvGraphicFramePr>
          <p:cNvPr id="77842" name="Object 1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03127209"/>
              </p:ext>
            </p:extLst>
          </p:nvPr>
        </p:nvGraphicFramePr>
        <p:xfrm>
          <a:off x="3106659" y="5661248"/>
          <a:ext cx="3087688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61" name="Формула" r:id="rId8" imgW="1549080" imgH="457200" progId="Equation.3">
                  <p:embed/>
                </p:oleObj>
              </mc:Choice>
              <mc:Fallback>
                <p:oleObj name="Формула" r:id="rId8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659" y="5661248"/>
                        <a:ext cx="3087688" cy="9112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321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68263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 	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умовах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  <a:sym typeface="Symbol" pitchFamily="18" charset="2"/>
              </a:rPr>
              <a:t>плазми</a:t>
            </a:r>
            <a:r>
              <a:rPr lang="ru-RU" sz="20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  <a:sym typeface="Symbol" pitchFamily="18" charset="2"/>
              </a:rPr>
              <a:t>крові</a:t>
            </a:r>
            <a:r>
              <a:rPr lang="ru-RU" sz="20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 (при 37 </a:t>
            </a:r>
            <a:r>
              <a:rPr lang="ru-RU" sz="2000" b="1" baseline="30000" dirty="0">
                <a:solidFill>
                  <a:srgbClr val="FF0000"/>
                </a:solidFill>
                <a:cs typeface="+mn-cs"/>
                <a:sym typeface="Symbol" pitchFamily="18" charset="2"/>
              </a:rPr>
              <a:t>0</a:t>
            </a:r>
            <a:r>
              <a:rPr lang="ru-RU" sz="20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С) </a:t>
            </a:r>
            <a:r>
              <a:rPr lang="ru-RU" sz="2000" b="1" i="1" dirty="0">
                <a:solidFill>
                  <a:srgbClr val="FF0000"/>
                </a:solidFill>
                <a:cs typeface="+mn-cs"/>
                <a:sym typeface="Symbol" pitchFamily="18" charset="2"/>
              </a:rPr>
              <a:t>рК</a:t>
            </a:r>
            <a:r>
              <a:rPr lang="ru-RU" sz="2000" b="1" i="1" baseline="-25000" dirty="0">
                <a:solidFill>
                  <a:srgbClr val="FF0000"/>
                </a:solidFill>
                <a:cs typeface="+mn-cs"/>
                <a:sym typeface="Symbol" pitchFamily="18" charset="2"/>
              </a:rPr>
              <a:t>1</a:t>
            </a:r>
            <a:r>
              <a:rPr lang="ru-RU" sz="2000" b="1" i="1" dirty="0">
                <a:solidFill>
                  <a:srgbClr val="FF0000"/>
                </a:solidFill>
                <a:cs typeface="+mn-cs"/>
                <a:sym typeface="Symbol" pitchFamily="18" charset="2"/>
              </a:rPr>
              <a:t> = 6,1</a:t>
            </a:r>
            <a:r>
              <a:rPr lang="ru-RU" sz="20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.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За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рівняння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Гендерсона-Гассельбаха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розраховуємо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        та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при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 = 7,4:</a:t>
            </a:r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p:graphicFrame>
        <p:nvGraphicFramePr>
          <p:cNvPr id="79880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54444853"/>
              </p:ext>
            </p:extLst>
          </p:nvPr>
        </p:nvGraphicFramePr>
        <p:xfrm>
          <a:off x="755576" y="684601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0" name="Формула" r:id="rId3" imgW="444240" imgH="241200" progId="Equation.3">
                  <p:embed/>
                </p:oleObj>
              </mc:Choice>
              <mc:Fallback>
                <p:oleObj name="Формула" r:id="rId3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684601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6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2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9883" name="Object 11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13191313"/>
              </p:ext>
            </p:extLst>
          </p:nvPr>
        </p:nvGraphicFramePr>
        <p:xfrm>
          <a:off x="2486025" y="1179513"/>
          <a:ext cx="453390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3" name="Формула" r:id="rId8" imgW="2666880" imgH="939600" progId="Equation.3">
                  <p:embed/>
                </p:oleObj>
              </mc:Choice>
              <mc:Fallback>
                <p:oleObj name="Формула" r:id="rId8" imgW="266688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025" y="1179513"/>
                        <a:ext cx="4533900" cy="15970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0" y="4652963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0" y="2924175"/>
            <a:ext cx="9144000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Таким чином,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майже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20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разів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Надлишок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              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забезпечує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лужний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резерв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надходженні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в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кров в</a:t>
            </a:r>
            <a:r>
              <a:rPr lang="uk-UA" sz="2000" b="1" dirty="0" smtClean="0">
                <a:solidFill>
                  <a:srgbClr val="000000"/>
                </a:solidFill>
                <a:cs typeface="+mn-cs"/>
              </a:rPr>
              <a:t>і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дбувається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: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</a:t>
            </a:r>
          </a:p>
        </p:txBody>
      </p:sp>
      <p:graphicFrame>
        <p:nvGraphicFramePr>
          <p:cNvPr id="7988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205605"/>
              </p:ext>
            </p:extLst>
          </p:nvPr>
        </p:nvGraphicFramePr>
        <p:xfrm>
          <a:off x="1547018" y="3548881"/>
          <a:ext cx="70961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4" name="Формула" r:id="rId10" imgW="444240" imgH="241200" progId="Equation.3">
                  <p:embed/>
                </p:oleObj>
              </mc:Choice>
              <mc:Fallback>
                <p:oleObj name="Формула" r:id="rId10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018" y="3548881"/>
                        <a:ext cx="709613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633495"/>
              </p:ext>
            </p:extLst>
          </p:nvPr>
        </p:nvGraphicFramePr>
        <p:xfrm>
          <a:off x="179512" y="3976837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5" name="Формула" r:id="rId11" imgW="444240" imgH="241200" progId="Equation.3">
                  <p:embed/>
                </p:oleObj>
              </mc:Choice>
              <mc:Fallback>
                <p:oleObj name="Формула" r:id="rId11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976837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57835"/>
              </p:ext>
            </p:extLst>
          </p:nvPr>
        </p:nvGraphicFramePr>
        <p:xfrm>
          <a:off x="2946400" y="4532313"/>
          <a:ext cx="28717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6" name="Формула" r:id="rId12" imgW="1688760" imgH="241200" progId="Equation.3">
                  <p:embed/>
                </p:oleObj>
              </mc:Choice>
              <mc:Fallback>
                <p:oleObj name="Формула" r:id="rId12" imgW="1688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6400" y="4532313"/>
                        <a:ext cx="2871788" cy="4095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0" y="5300663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	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Надлишок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СО</a:t>
            </a:r>
            <a:r>
              <a:rPr lang="ru-RU" sz="2000" b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виводиться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через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легені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Таким чином,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</p:txBody>
      </p:sp>
      <p:graphicFrame>
        <p:nvGraphicFramePr>
          <p:cNvPr id="7989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308085"/>
              </p:ext>
            </p:extLst>
          </p:nvPr>
        </p:nvGraphicFramePr>
        <p:xfrm>
          <a:off x="2222644" y="5803901"/>
          <a:ext cx="903288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7" name="Формула" r:id="rId14" imgW="622080" imgH="457200" progId="Equation.3">
                  <p:embed/>
                </p:oleObj>
              </mc:Choice>
              <mc:Fallback>
                <p:oleObj name="Формула" r:id="rId14" imgW="62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644" y="5803901"/>
                        <a:ext cx="903288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795794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2350</TotalTime>
  <Words>878</Words>
  <Application>Microsoft Office PowerPoint</Application>
  <PresentationFormat>Экран (4:3)</PresentationFormat>
  <Paragraphs>179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Оформление по умолчанию</vt:lpstr>
      <vt:lpstr>1_Оформление по умолчанию</vt:lpstr>
      <vt:lpstr>Формула</vt:lpstr>
      <vt:lpstr>Уравнение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212</cp:revision>
  <cp:lastPrinted>2018-02-26T10:55:27Z</cp:lastPrinted>
  <dcterms:created xsi:type="dcterms:W3CDTF">2009-09-03T07:31:27Z</dcterms:created>
  <dcterms:modified xsi:type="dcterms:W3CDTF">2018-04-11T07:53:15Z</dcterms:modified>
</cp:coreProperties>
</file>