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wmv" ContentType="video/x-ms-wmv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294" r:id="rId3"/>
    <p:sldId id="295" r:id="rId4"/>
    <p:sldId id="296" r:id="rId5"/>
    <p:sldId id="298" r:id="rId6"/>
    <p:sldId id="293" r:id="rId7"/>
    <p:sldId id="257" r:id="rId8"/>
    <p:sldId id="290" r:id="rId9"/>
    <p:sldId id="288" r:id="rId10"/>
    <p:sldId id="291" r:id="rId11"/>
    <p:sldId id="289" r:id="rId12"/>
    <p:sldId id="292" r:id="rId13"/>
    <p:sldId id="299" r:id="rId14"/>
    <p:sldId id="300" r:id="rId15"/>
    <p:sldId id="302" r:id="rId16"/>
    <p:sldId id="301" r:id="rId17"/>
    <p:sldId id="259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19" r:id="rId35"/>
    <p:sldId id="320" r:id="rId36"/>
    <p:sldId id="321" r:id="rId37"/>
    <p:sldId id="322" r:id="rId38"/>
    <p:sldId id="323" r:id="rId39"/>
    <p:sldId id="324" r:id="rId40"/>
    <p:sldId id="325" r:id="rId41"/>
    <p:sldId id="326" r:id="rId42"/>
    <p:sldId id="327" r:id="rId43"/>
    <p:sldId id="328" r:id="rId44"/>
    <p:sldId id="329" r:id="rId45"/>
    <p:sldId id="330" r:id="rId46"/>
    <p:sldId id="331" r:id="rId47"/>
    <p:sldId id="332" r:id="rId48"/>
    <p:sldId id="333" r:id="rId49"/>
    <p:sldId id="334" r:id="rId50"/>
    <p:sldId id="335" r:id="rId51"/>
    <p:sldId id="336" r:id="rId52"/>
    <p:sldId id="337" r:id="rId53"/>
    <p:sldId id="338" r:id="rId54"/>
    <p:sldId id="339" r:id="rId55"/>
    <p:sldId id="340" r:id="rId56"/>
    <p:sldId id="341" r:id="rId57"/>
    <p:sldId id="342" r:id="rId58"/>
    <p:sldId id="343" r:id="rId5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8402E-0BE4-42FB-B69E-8BED130B6838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C5055-4D28-475E-9A42-D8AB9C8A4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2E548-D783-46A8-AD01-E0E1B1121B6C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gif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eyeweb.org/optics.htm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jpeg"/><Relationship Id="rId7" Type="http://schemas.microsoft.com/office/2007/relationships/media" Target="../media/media1.wmv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4.jpeg"/><Relationship Id="rId5" Type="http://schemas.openxmlformats.org/officeDocument/2006/relationships/image" Target="../media/image113.jpeg"/><Relationship Id="rId4" Type="http://schemas.openxmlformats.org/officeDocument/2006/relationships/image" Target="../media/image112.jpe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jpeg"/><Relationship Id="rId3" Type="http://schemas.openxmlformats.org/officeDocument/2006/relationships/image" Target="../media/image116.jpeg"/><Relationship Id="rId7" Type="http://schemas.openxmlformats.org/officeDocument/2006/relationships/image" Target="../media/image120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jpeg"/><Relationship Id="rId5" Type="http://schemas.openxmlformats.org/officeDocument/2006/relationships/image" Target="../media/image118.jpeg"/><Relationship Id="rId4" Type="http://schemas.openxmlformats.org/officeDocument/2006/relationships/image" Target="../media/image117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25470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ДОСЯГНЕННЯ ТА ЗАВДАННЯ ОФТАЛЬМОЛОГІЇ. </a:t>
            </a:r>
          </a:p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ФУНКЦІЇ ОКА В РІЗНОМУ ВІЦІ. 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ГОЛОВНІ ДІАГНОСТИЧНІ МЕТОДИ В ОФТАЛЬМОЛОГІЇ. 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РЕФРАКЦІЯ ОКА. 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“ЧЕРВОНЕ </a:t>
            </a:r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ОКО”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 – ДІАГНОСТИКА, НЕВІДКЛАДНА ДОПОМОГА ТА ПРОФІЛАКТИКА ЗАПАЛЕННЯ ПОВІК, СЛЬОЗОВИХ ОРГАНІВ, ОРБІТИ, </a:t>
            </a:r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КОН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ЮНКТИВИ, РОГІВКИ, СУДИННОЇ ОБОЛОНКИ. </a:t>
            </a:r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Лекція №1</a:t>
            </a:r>
          </a:p>
          <a:p>
            <a:pPr algn="ctr"/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Доцент кафедри офтальмології </a:t>
            </a:r>
          </a:p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Зубкова Дар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я Олександрівна</a:t>
            </a:r>
          </a:p>
          <a:p>
            <a:pPr algn="ctr"/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Дарья\Downloads\81.jpg"/>
          <p:cNvPicPr>
            <a:picLocks noChangeAspect="1" noChangeArrowheads="1"/>
          </p:cNvPicPr>
          <p:nvPr/>
        </p:nvPicPr>
        <p:blipFill>
          <a:blip r:embed="rId2"/>
          <a:srcRect b="13559"/>
          <a:stretch>
            <a:fillRect/>
          </a:stretch>
        </p:blipFill>
        <p:spPr bwMode="auto">
          <a:xfrm>
            <a:off x="0" y="4357694"/>
            <a:ext cx="5572132" cy="2592880"/>
          </a:xfrm>
          <a:prstGeom prst="rect">
            <a:avLst/>
          </a:prstGeom>
          <a:noFill/>
        </p:spPr>
      </p:pic>
      <p:pic>
        <p:nvPicPr>
          <p:cNvPr id="6" name="Picture 5" descr="C:\Users\Дарья\Downloads\51.jpg"/>
          <p:cNvPicPr>
            <a:picLocks noChangeAspect="1" noChangeArrowheads="1"/>
          </p:cNvPicPr>
          <p:nvPr/>
        </p:nvPicPr>
        <p:blipFill>
          <a:blip r:embed="rId3"/>
          <a:srcRect t="7012" b="13531"/>
          <a:stretch>
            <a:fillRect/>
          </a:stretch>
        </p:blipFill>
        <p:spPr bwMode="auto">
          <a:xfrm>
            <a:off x="0" y="-71462"/>
            <a:ext cx="5460075" cy="2428868"/>
          </a:xfrm>
          <a:prstGeom prst="rect">
            <a:avLst/>
          </a:prstGeom>
          <a:noFill/>
        </p:spPr>
      </p:pic>
      <p:pic>
        <p:nvPicPr>
          <p:cNvPr id="1026" name="Picture 2" descr="C:\Users\Дарья\Desktop\image00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4706" y="285728"/>
            <a:ext cx="3759294" cy="169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арья\Downloads\img-8_zvU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43" y="2285992"/>
            <a:ext cx="5057775" cy="2276475"/>
          </a:xfrm>
          <a:prstGeom prst="rect">
            <a:avLst/>
          </a:prstGeom>
          <a:noFill/>
        </p:spPr>
      </p:pic>
      <p:pic>
        <p:nvPicPr>
          <p:cNvPr id="1032" name="Picture 8" descr="C:\Users\Дарья\Downloads\241.png"/>
          <p:cNvPicPr>
            <a:picLocks noChangeAspect="1" noChangeArrowheads="1"/>
          </p:cNvPicPr>
          <p:nvPr/>
        </p:nvPicPr>
        <p:blipFill>
          <a:blip r:embed="rId6"/>
          <a:srcRect t="15406" b="52768"/>
          <a:stretch>
            <a:fillRect/>
          </a:stretch>
        </p:blipFill>
        <p:spPr bwMode="auto">
          <a:xfrm>
            <a:off x="5448300" y="4857760"/>
            <a:ext cx="3695700" cy="1643074"/>
          </a:xfrm>
          <a:prstGeom prst="rect">
            <a:avLst/>
          </a:prstGeom>
          <a:noFill/>
        </p:spPr>
      </p:pic>
      <p:pic>
        <p:nvPicPr>
          <p:cNvPr id="2050" name="Picture 2" descr="C:\Users\Дарья\Desktop\poliya-zreniya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08" t="18919" r="1948" b="4504"/>
          <a:stretch/>
        </p:blipFill>
        <p:spPr bwMode="auto">
          <a:xfrm>
            <a:off x="5580112" y="2599203"/>
            <a:ext cx="3520445" cy="162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Дарья\Desktop\prod_59c531f642b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1628" y="425672"/>
            <a:ext cx="1940133" cy="641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4414" y="-99392"/>
            <a:ext cx="707236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300" b="1" dirty="0" smtClean="0">
                <a:latin typeface="Arial" pitchFamily="34" charset="0"/>
                <a:cs typeface="Arial" pitchFamily="34" charset="0"/>
              </a:rPr>
              <a:t>МЕТОДИ ДОСЛІДЖЕННЯ ЗОРОВИХ ФУНКЦІЙ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476672"/>
            <a:ext cx="4071966" cy="2571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Для оцінки кольорового зору використовують спеціальні (пігментні) таблиці або спектральні пристрої.</a:t>
            </a:r>
          </a:p>
          <a:p>
            <a:pPr algn="ctr"/>
            <a:r>
              <a:rPr lang="uk-UA" dirty="0" err="1" smtClean="0">
                <a:latin typeface="Arial" pitchFamily="34" charset="0"/>
                <a:cs typeface="Arial" pitchFamily="34" charset="0"/>
              </a:rPr>
              <a:t>Діференціальна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діагностика основних форм та  ступені  розладу кольорового зору  базується на трикомпонентній теорії (червоний, зелений, синій)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300" b="1" dirty="0" smtClean="0">
                <a:latin typeface="Arial" pitchFamily="34" charset="0"/>
                <a:cs typeface="Arial" pitchFamily="34" charset="0"/>
              </a:rPr>
              <a:t>ДОСЛІДЖЕННЯ КОЛЬОРОВОГО ЗОРУ (КОЛЬОРОМЕТРІЯ</a:t>
            </a:r>
            <a:r>
              <a:rPr lang="uk-UA" sz="2400" dirty="0" smtClean="0"/>
              <a:t>) </a:t>
            </a:r>
            <a:endParaRPr lang="ru-RU" sz="2400" dirty="0"/>
          </a:p>
        </p:txBody>
      </p:sp>
      <p:pic>
        <p:nvPicPr>
          <p:cNvPr id="1027" name="Picture 3" descr="C:\Users\Дарья\Downloads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672"/>
            <a:ext cx="3071802" cy="2571768"/>
          </a:xfrm>
          <a:prstGeom prst="rect">
            <a:avLst/>
          </a:prstGeom>
          <a:noFill/>
        </p:spPr>
      </p:pic>
      <p:pic>
        <p:nvPicPr>
          <p:cNvPr id="10" name="Picture 2" descr="C:\Users\Дарья\Desktop\image06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171"/>
          <a:stretch/>
        </p:blipFill>
        <p:spPr bwMode="auto">
          <a:xfrm>
            <a:off x="214282" y="3714752"/>
            <a:ext cx="6715172" cy="302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рья\Desktop\image06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171"/>
          <a:stretch/>
        </p:blipFill>
        <p:spPr bwMode="auto">
          <a:xfrm>
            <a:off x="4714908" y="4357694"/>
            <a:ext cx="4500562" cy="250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Дарья\Downloads\dalt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57722"/>
            <a:ext cx="4857752" cy="2200278"/>
          </a:xfrm>
          <a:prstGeom prst="rect">
            <a:avLst/>
          </a:prstGeom>
          <a:noFill/>
        </p:spPr>
      </p:pic>
      <p:pic>
        <p:nvPicPr>
          <p:cNvPr id="7" name="Picture 2" descr="C:\Users\Дарья\Desktop\08d0408788f87f9b48f477eb2529b1e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500042"/>
            <a:ext cx="4286248" cy="359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Дарья\Downloads\color-response-2 (1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2" y="500042"/>
            <a:ext cx="5540571" cy="35719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300" b="1" dirty="0" smtClean="0">
                <a:latin typeface="Arial" pitchFamily="34" charset="0"/>
                <a:cs typeface="Arial" pitchFamily="34" charset="0"/>
              </a:rPr>
              <a:t>ДОСЛІДЖЕННЯ КОЛЬОРОВОГО ЗОРУ (КОЛЬОРОМЕТРІЯ</a:t>
            </a:r>
            <a:r>
              <a:rPr lang="uk-UA" sz="2400" dirty="0" smtClean="0"/>
              <a:t>)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82583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Методи оцінки анатомічного стану органу зору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00042"/>
            <a:ext cx="914400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latin typeface="Arial" pitchFamily="34" charset="0"/>
                <a:cs typeface="Arial" pitchFamily="34" charset="0"/>
              </a:rPr>
              <a:t>З анатомічної точку зору око може бути умовно поділено на передній та задній сегменти: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500174"/>
            <a:ext cx="3286116" cy="21431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Передній сегмент складається з:</a:t>
            </a:r>
          </a:p>
          <a:p>
            <a:pPr algn="ctr"/>
            <a:endParaRPr lang="uk-UA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Рогівки;</a:t>
            </a:r>
          </a:p>
          <a:p>
            <a:pPr>
              <a:buFont typeface="Wingdings" pitchFamily="2" charset="2"/>
              <a:buChar char="ü"/>
            </a:pP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Передньої камери;</a:t>
            </a:r>
          </a:p>
          <a:p>
            <a:pPr>
              <a:buFont typeface="Wingdings" pitchFamily="2" charset="2"/>
              <a:buChar char="ü"/>
            </a:pP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Райдужки;</a:t>
            </a:r>
          </a:p>
          <a:p>
            <a:pPr>
              <a:buFont typeface="Wingdings" pitchFamily="2" charset="2"/>
              <a:buChar char="ü"/>
            </a:pP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Кришталика.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1500174"/>
            <a:ext cx="2928926" cy="21431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Задній сегмент складається з:</a:t>
            </a:r>
          </a:p>
          <a:p>
            <a:pPr algn="ctr"/>
            <a:endParaRPr lang="uk-U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Скловидного тіла;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Сітківки;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1500174"/>
            <a:ext cx="3000396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Межою</a:t>
            </a: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між переднім за заднім сегментом ока є</a:t>
            </a:r>
          </a:p>
          <a:p>
            <a:pPr algn="ctr"/>
            <a:r>
              <a:rPr lang="uk-UA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Ірідо-кришталикова</a:t>
            </a:r>
            <a:r>
              <a:rPr lang="uk-U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діафрагма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221088"/>
            <a:ext cx="471487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latin typeface="Arial" pitchFamily="34" charset="0"/>
                <a:cs typeface="Arial" pitchFamily="34" charset="0"/>
              </a:rPr>
              <a:t>Для 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дослідженя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повік,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конюнктиви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, а також структур переднього відрізку ока використовують: 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біомикроскопію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4221088"/>
            <a:ext cx="4429124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latin typeface="Arial" pitchFamily="34" charset="0"/>
                <a:cs typeface="Arial" pitchFamily="34" charset="0"/>
              </a:rPr>
              <a:t>Для 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дослідженя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структур заднього відрізку ока використовують:  офтальмоскопію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D:\UNIVERSITY\Seminars\Topic 1 Anatomy and physiology visual system\Pictures\slit la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5871" y="419668"/>
            <a:ext cx="4408128" cy="3072974"/>
          </a:xfrm>
          <a:prstGeom prst="rect">
            <a:avLst/>
          </a:prstGeom>
          <a:noFill/>
        </p:spPr>
      </p:pic>
      <p:pic>
        <p:nvPicPr>
          <p:cNvPr id="1026" name="Picture 2" descr="C:\Users\Дарья\Desktop\shchelevaya-lampa-shchl-2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35" r="16122"/>
          <a:stretch/>
        </p:blipFill>
        <p:spPr bwMode="auto">
          <a:xfrm>
            <a:off x="-14063" y="188640"/>
            <a:ext cx="2425824" cy="343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БІОМІКРОСКОПІЯ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Дарья\Desktop\Без назван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59" y="1484784"/>
            <a:ext cx="2319045" cy="1537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арья\Desktop\s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6830" y="5252309"/>
            <a:ext cx="2747658" cy="206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Дарья\Desktop\raneniya-glaznogo-yabloka2 (1)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751" r="17924"/>
          <a:stretch/>
        </p:blipFill>
        <p:spPr bwMode="auto">
          <a:xfrm>
            <a:off x="3200277" y="4653136"/>
            <a:ext cx="2811883" cy="240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Дарья\Desktop\raneniya-glaznogo-yabloka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102" t="5441" r="27733"/>
          <a:stretch/>
        </p:blipFill>
        <p:spPr bwMode="auto">
          <a:xfrm>
            <a:off x="6223589" y="3212976"/>
            <a:ext cx="2740899" cy="221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Дарья\Desktop\slide_20 (1)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09" t="23906" r="6426" b="4297"/>
          <a:stretch/>
        </p:blipFill>
        <p:spPr bwMode="auto">
          <a:xfrm>
            <a:off x="107504" y="5096520"/>
            <a:ext cx="2976885" cy="192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Дарья\Desktop\Gerpeticheskij-keratyt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500" r="5312"/>
          <a:stretch/>
        </p:blipFill>
        <p:spPr bwMode="auto">
          <a:xfrm>
            <a:off x="3213742" y="3212976"/>
            <a:ext cx="2798418" cy="203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Дарья\Desktop\demodex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271" y="3212976"/>
            <a:ext cx="2955561" cy="188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6745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Дарья\Desktop\21976_html_m699a7ab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2190" y="5001736"/>
            <a:ext cx="2670026" cy="188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ГОНІОСКОПІЯ </a:t>
            </a:r>
            <a:r>
              <a:rPr lang="uk-UA" sz="2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2200" b="1" dirty="0" err="1" smtClean="0">
                <a:latin typeface="Arial" pitchFamily="34" charset="0"/>
                <a:cs typeface="Arial" pitchFamily="34" charset="0"/>
              </a:rPr>
              <a:t>дослідженя</a:t>
            </a:r>
            <a:r>
              <a:rPr lang="uk-UA" sz="2200" b="1" dirty="0" smtClean="0">
                <a:latin typeface="Arial" pitchFamily="34" charset="0"/>
                <a:cs typeface="Arial" pitchFamily="34" charset="0"/>
              </a:rPr>
              <a:t> кута передньої камери)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D:\UNIVERSITY\Seminars\Topic 1 Anatomy and physiology visual system\Pictures\3mirror lens exam.jpg"/>
          <p:cNvPicPr>
            <a:picLocks noChangeAspect="1" noChangeArrowheads="1"/>
          </p:cNvPicPr>
          <p:nvPr/>
        </p:nvPicPr>
        <p:blipFill>
          <a:blip r:embed="rId3" cstate="print"/>
          <a:srcRect t="19000"/>
          <a:stretch>
            <a:fillRect/>
          </a:stretch>
        </p:blipFill>
        <p:spPr bwMode="auto">
          <a:xfrm>
            <a:off x="4120047" y="518656"/>
            <a:ext cx="5060465" cy="3140968"/>
          </a:xfrm>
          <a:prstGeom prst="rect">
            <a:avLst/>
          </a:prstGeom>
          <a:noFill/>
        </p:spPr>
      </p:pic>
      <p:pic>
        <p:nvPicPr>
          <p:cNvPr id="3074" name="Picture 2" descr="C:\Users\Дарья\Desktop\397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880" y="518656"/>
            <a:ext cx="3048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арья\Desktop\retina.goldma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88" y="3731633"/>
            <a:ext cx="4192848" cy="315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Дарья\Desktop\21976_html_m29d7362b.g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61" b="14416"/>
          <a:stretch/>
        </p:blipFill>
        <p:spPr bwMode="auto">
          <a:xfrm>
            <a:off x="4233974" y="3677944"/>
            <a:ext cx="2670026" cy="201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0018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ОФТАЛЬМОСКОПІЯ (дослідження очного дна)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7" descr="D:\UNIVERSITY\Seminars\Topic 1 Anatomy and physiology visual system\Pictures\slit lamp+lens.jpg"/>
          <p:cNvPicPr>
            <a:picLocks noChangeAspect="1" noChangeArrowheads="1"/>
          </p:cNvPicPr>
          <p:nvPr/>
        </p:nvPicPr>
        <p:blipFill rotWithShape="1">
          <a:blip r:embed="rId2" cstate="print"/>
          <a:srcRect t="7938"/>
          <a:stretch/>
        </p:blipFill>
        <p:spPr bwMode="auto">
          <a:xfrm>
            <a:off x="3988762" y="476672"/>
            <a:ext cx="5184582" cy="345638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6512" y="476672"/>
            <a:ext cx="3600400" cy="1578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latin typeface="Arial" pitchFamily="34" charset="0"/>
                <a:cs typeface="Arial" pitchFamily="34" charset="0"/>
              </a:rPr>
              <a:t>Для проведення офтальмоскопії може використовуватися пряма та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зворотня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офтальмоскопія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Дарья\Desktop\oftalmoscop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564" y="2060848"/>
            <a:ext cx="3568452" cy="187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арья\Desktop\Oftalmoscopio_indirecto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9" r="8191" b="24266"/>
          <a:stretch/>
        </p:blipFill>
        <p:spPr bwMode="auto">
          <a:xfrm>
            <a:off x="0" y="3933055"/>
            <a:ext cx="3563888" cy="292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Дарья\Desktop\132056052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8763" y="3376281"/>
            <a:ext cx="5155238" cy="350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9844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err="1" smtClean="0">
                <a:latin typeface="Arial" pitchFamily="34" charset="0"/>
                <a:cs typeface="Arial" pitchFamily="34" charset="0"/>
              </a:rPr>
              <a:t>Тонометрія</a:t>
            </a: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 (вимірювання очного тиску)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Дарья\Desktop\97587-1-300x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23220"/>
            <a:ext cx="381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Дарья\Desktop\7d5662f77920dae16489c4b4003040f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752"/>
          <a:stretch/>
        </p:blipFill>
        <p:spPr bwMode="auto">
          <a:xfrm>
            <a:off x="3199137" y="476673"/>
            <a:ext cx="3047749" cy="258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Дарья\Desktop\PASCAL_tonomet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0900" y="504027"/>
            <a:ext cx="3068986" cy="255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9992" y="3429000"/>
            <a:ext cx="4680520" cy="2636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Норма ВОТ при безконтактних </a:t>
            </a:r>
          </a:p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методах вимірювання – 9-21 мм. </a:t>
            </a:r>
            <a:r>
              <a:rPr lang="uk-UA" dirty="0" err="1">
                <a:latin typeface="Arial" pitchFamily="34" charset="0"/>
                <a:cs typeface="Arial" pitchFamily="34" charset="0"/>
              </a:rPr>
              <a:t>р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т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. ст.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437756"/>
            <a:ext cx="4572000" cy="26281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Норма ВОТ при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аппланаціонному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методі вимірювання – 12-25 мм. </a:t>
            </a:r>
            <a:r>
              <a:rPr lang="uk-UA" dirty="0" err="1">
                <a:latin typeface="Arial" pitchFamily="34" charset="0"/>
                <a:cs typeface="Arial" pitchFamily="34" charset="0"/>
              </a:rPr>
              <a:t>р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т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. ст.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АУКА\Seminars\focal-point.jpg"/>
          <p:cNvPicPr>
            <a:picLocks noChangeAspect="1" noChangeArrowheads="1"/>
          </p:cNvPicPr>
          <p:nvPr/>
        </p:nvPicPr>
        <p:blipFill>
          <a:blip r:embed="rId2" cstate="print"/>
          <a:srcRect l="5601" t="9469" r="6639"/>
          <a:stretch>
            <a:fillRect/>
          </a:stretch>
        </p:blipFill>
        <p:spPr bwMode="auto">
          <a:xfrm>
            <a:off x="214282" y="4286256"/>
            <a:ext cx="3357586" cy="25717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86050" y="285728"/>
            <a:ext cx="6357950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Рефракція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ctr">
              <a:lnSpc>
                <a:spcPts val="2500"/>
              </a:lnSpc>
            </a:pPr>
            <a:r>
              <a:rPr lang="ru-RU" sz="2200" dirty="0" err="1">
                <a:latin typeface="Arial" pitchFamily="34" charset="0"/>
                <a:cs typeface="Arial" pitchFamily="34" charset="0"/>
              </a:rPr>
              <a:t>зміна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напрямку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променя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світла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(звуку,</a:t>
            </a:r>
          </a:p>
          <a:p>
            <a:pPr algn="ctr">
              <a:lnSpc>
                <a:spcPts val="2500"/>
              </a:lnSpc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тепла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тощо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) при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проходженні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 одного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середовища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інше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де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швидкість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хвилі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відрізняється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:\НАУКА\Seminars\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643174" cy="229617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7158" y="2252671"/>
            <a:ext cx="87868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Рефракційна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здатність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очей та будь-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яких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лінз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вимірюється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стандартній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одиниці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Діоптрія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D).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200" b="1" dirty="0">
                <a:latin typeface="Arial" pitchFamily="34" charset="0"/>
                <a:cs typeface="Arial" pitchFamily="34" charset="0"/>
              </a:rPr>
              <a:t>     </a:t>
            </a:r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Діоптрія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D) -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це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заломлююча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здатність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оптичної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системи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об'єктива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з фокусною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відстанню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(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f)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в 1 м.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     </a:t>
            </a:r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Діоптрія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D)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обратно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пропорційний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фокусній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відстані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(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f)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оптичної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системи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:.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D=1/f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133310" y="5072074"/>
            <a:ext cx="50106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latin typeface="Arial" pitchFamily="34" charset="0"/>
                <a:cs typeface="Arial" pitchFamily="34" charset="0"/>
              </a:rPr>
              <a:t>Фокусна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відстань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довжина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) -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це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відстань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між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оптичним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центром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об'єктива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його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основним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фокусом (фокусною точкою)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07521" y="3952415"/>
            <a:ext cx="928694" cy="357190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596875" y="6488668"/>
            <a:ext cx="3547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http://www.eyeweb.org/optics.htm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357290" y="1643050"/>
            <a:ext cx="1252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Physics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5000628" y="1285860"/>
            <a:ext cx="4143404" cy="371477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214422"/>
            <a:ext cx="4071934" cy="378621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57356" y="142852"/>
            <a:ext cx="5786478" cy="50006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531221" y="142852"/>
            <a:ext cx="4417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Існує</a:t>
            </a:r>
            <a:r>
              <a:rPr lang="ru-RU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два </a:t>
            </a:r>
            <a:r>
              <a:rPr lang="ru-RU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типи</a:t>
            </a:r>
            <a:r>
              <a:rPr lang="ru-RU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рефракції</a:t>
            </a:r>
            <a:r>
              <a:rPr lang="ru-RU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очей</a:t>
            </a:r>
            <a:endParaRPr lang="en-US" sz="2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14" y="1285860"/>
            <a:ext cx="392905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Фізична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рефракція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очей -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рефракційна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здатність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оптичної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системи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очей,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виражена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D</a:t>
            </a:r>
          </a:p>
          <a:p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Заломлюючі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середовища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ока:</a:t>
            </a:r>
          </a:p>
          <a:p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Рогівка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(40,0-45,0 D)</a:t>
            </a:r>
          </a:p>
          <a:p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Водниста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волога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(0,25-0,5 D)</a:t>
            </a:r>
          </a:p>
          <a:p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Кришталик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(12,0-18,0 D)</a:t>
            </a:r>
          </a:p>
          <a:p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Скловидне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тіло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(1,0-2,0 D)</a:t>
            </a:r>
          </a:p>
          <a:p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     ВСЬОГО 53,25-65,5 D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8" y="1455159"/>
            <a:ext cx="4286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Клінічна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рефракція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ока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характеризується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відповідністю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розташування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сітківки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фокальної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точки (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фокусування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Емметропія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Амметропія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D:\НАУКА\Seminars\R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646" y="5495924"/>
            <a:ext cx="2479404" cy="1362076"/>
          </a:xfrm>
          <a:prstGeom prst="rect">
            <a:avLst/>
          </a:prstGeom>
          <a:noFill/>
        </p:spPr>
      </p:pic>
      <p:pic>
        <p:nvPicPr>
          <p:cNvPr id="2051" name="Picture 3" descr="D:\НАУКА\Seminars\R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7" y="5445184"/>
            <a:ext cx="2571767" cy="1412816"/>
          </a:xfrm>
          <a:prstGeom prst="rect">
            <a:avLst/>
          </a:prstGeom>
          <a:noFill/>
        </p:spPr>
      </p:pic>
      <p:pic>
        <p:nvPicPr>
          <p:cNvPr id="2052" name="Picture 4" descr="D:\НАУКА\Seminars\R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5484429"/>
            <a:ext cx="2500330" cy="137357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500827" y="3500438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Гіперметропія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Hm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Міопія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(М)</a:t>
            </a:r>
          </a:p>
          <a:p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Астигматизм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AST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461511" y="5072074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Pic</a:t>
            </a:r>
            <a:r>
              <a:rPr lang="en-US" dirty="0" smtClean="0"/>
              <a:t>. 1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586244" y="507207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Pic.2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643834" y="507207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Pic.3</a:t>
            </a:r>
            <a:endParaRPr lang="ru-RU" dirty="0"/>
          </a:p>
        </p:txBody>
      </p:sp>
      <p:sp>
        <p:nvSpPr>
          <p:cNvPr id="24" name="Стрелка вниз 23"/>
          <p:cNvSpPr/>
          <p:nvPr/>
        </p:nvSpPr>
        <p:spPr>
          <a:xfrm rot="19789407">
            <a:off x="6786578" y="714356"/>
            <a:ext cx="50006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1735193">
            <a:off x="2053426" y="692017"/>
            <a:ext cx="50006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0021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300" b="1" dirty="0" smtClean="0">
                <a:latin typeface="Arial" pitchFamily="34" charset="0"/>
                <a:cs typeface="Arial" pitchFamily="34" charset="0"/>
              </a:rPr>
              <a:t>ЕКСІМЕР ЛАЗЕРНА КОРЕКЦІЯ АММЕТРОПІЙ (МІОПІЇ, ГІПЕРМЕТРОПІЇ, АСТИГМАТИЗМУ)</a:t>
            </a:r>
          </a:p>
        </p:txBody>
      </p:sp>
      <p:pic>
        <p:nvPicPr>
          <p:cNvPr id="3074" name="Picture 2" descr="C:\Users\Дарья\Desktop\metody_lazernoy_korrekcii_nazarme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63" t="4739" r="4332" b="4672"/>
          <a:stretch/>
        </p:blipFill>
        <p:spPr bwMode="auto">
          <a:xfrm>
            <a:off x="209550" y="1409701"/>
            <a:ext cx="8763000" cy="544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57290" y="142852"/>
            <a:ext cx="5000660" cy="57150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42852"/>
            <a:ext cx="50134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Емметропія</a:t>
            </a:r>
            <a:r>
              <a:rPr lang="ru-RU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співмірн</a:t>
            </a:r>
            <a:r>
              <a:rPr lang="uk-UA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рефракція</a:t>
            </a:r>
            <a:r>
              <a:rPr lang="ru-RU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" y="954008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err="1" smtClean="0">
                <a:latin typeface="Arial" pitchFamily="34" charset="0"/>
                <a:cs typeface="Arial" pitchFamily="34" charset="0"/>
              </a:rPr>
              <a:t>Розповсюдженність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45%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населення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світу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err="1" smtClean="0">
                <a:latin typeface="Arial" pitchFamily="34" charset="0"/>
                <a:cs typeface="Arial" pitchFamily="34" charset="0"/>
              </a:rPr>
              <a:t>Характеризується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відповідністю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розташування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сітківки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фокальної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точки (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фокусування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),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таким чином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передньо-задній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діаметр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очного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яблука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співвідносится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з фокусною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відстаню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err="1">
                <a:latin typeface="Arial" pitchFamily="34" charset="0"/>
                <a:cs typeface="Arial" pitchFamily="34" charset="0"/>
              </a:rPr>
              <a:t>Гострота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зору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1,0-2,0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err="1" smtClean="0">
                <a:latin typeface="Arial" pitchFamily="34" charset="0"/>
                <a:cs typeface="Arial" pitchFamily="34" charset="0"/>
              </a:rPr>
              <a:t>Найдальша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точка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чіткого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бачення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розташований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нескінченності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err="1">
                <a:latin typeface="Arial" pitchFamily="34" charset="0"/>
                <a:cs typeface="Arial" pitchFamily="34" charset="0"/>
              </a:rPr>
              <a:t>Найближча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точка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чіткого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зору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- 6 см (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серед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дітей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) до 40 см (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серед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дорослих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err="1" smtClean="0">
                <a:latin typeface="Arial" pitchFamily="34" charset="0"/>
                <a:cs typeface="Arial" pitchFamily="34" charset="0"/>
              </a:rPr>
              <a:t>Очне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дно –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нормальне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ДЗН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чіткий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блідо-рожевий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;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судинний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пучок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розташован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у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центрі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ДЗН;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співвідношення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діаметра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кровоносних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судин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артерій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проти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вен) -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2:3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err="1">
                <a:latin typeface="Arial" pitchFamily="34" charset="0"/>
                <a:cs typeface="Arial" pitchFamily="34" charset="0"/>
              </a:rPr>
              <a:t>Особливості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 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ДЗН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трохи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витягнуто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у вертикальному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напрямку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темпоральна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сторона диска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дещо бліда.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D:\НАУКА\Seminars\Em disc of optic nerve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7618" y="5000660"/>
            <a:ext cx="2806383" cy="1857364"/>
          </a:xfrm>
          <a:prstGeom prst="rect">
            <a:avLst/>
          </a:prstGeom>
          <a:noFill/>
        </p:spPr>
      </p:pic>
      <p:pic>
        <p:nvPicPr>
          <p:cNvPr id="7" name="Picture 2" descr="D:\НАУКА\Seminars\R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4596" y="0"/>
            <a:ext cx="2479404" cy="1362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1406" y="44624"/>
            <a:ext cx="6786610" cy="50006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-32" y="44624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Гіперметропія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неспівмірна</a:t>
            </a:r>
            <a:r>
              <a:rPr lang="uk-UA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(слабка) рефракція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D:\НАУКА\Seminars\R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70" y="0"/>
            <a:ext cx="2500330" cy="137357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62236" y="739725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latin typeface="Arial" pitchFamily="34" charset="0"/>
                <a:cs typeface="Arial" pitchFamily="34" charset="0"/>
              </a:rPr>
              <a:t>Поява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45%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населення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світу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Вона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характеризується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невідповідністю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положення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сітківки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та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фокальної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точки (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фокусування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), 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переднєзадній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діаметр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очного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яблука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є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коротшим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ніж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фокусна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відстань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тому фокус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знаходиться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позаду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сітківки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>
                <a:latin typeface="Arial" pitchFamily="34" charset="0"/>
                <a:cs typeface="Arial" pitchFamily="34" charset="0"/>
              </a:rPr>
              <a:t>Ступінь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гіперметропії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слабка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(до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2,0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D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),</a:t>
            </a:r>
            <a:r>
              <a:rPr lang="uk-UA" sz="1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                   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      </a:t>
            </a:r>
            <a:r>
              <a:rPr lang="uk-UA" sz="1600" b="1" dirty="0" smtClean="0">
                <a:latin typeface="Arial" pitchFamily="34" charset="0"/>
                <a:cs typeface="Arial" pitchFamily="34" charset="0"/>
              </a:rPr>
              <a:t>               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помірний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2,0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до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4,0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д);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                                         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високий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4,0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D)</a:t>
            </a:r>
          </a:p>
          <a:p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Гострота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зору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зменшується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але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у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випадку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слабкої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>
                <a:latin typeface="Arial" pitchFamily="34" charset="0"/>
                <a:cs typeface="Arial" pitchFamily="34" charset="0"/>
              </a:rPr>
              <a:t>Hm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це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може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бути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1,0-2,0</a:t>
            </a:r>
          </a:p>
          <a:p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Найдальша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точка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чіткого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бачення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відсутня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>
                <a:latin typeface="Arial" pitchFamily="34" charset="0"/>
                <a:cs typeface="Arial" pitchFamily="34" charset="0"/>
              </a:rPr>
              <a:t>Найближча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точка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чіткого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бачення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відсутня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у</a:t>
            </a:r>
          </a:p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випадку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середньї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та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високої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Hm</a:t>
            </a:r>
            <a:r>
              <a:rPr lang="uk-UA" sz="1600" b="1" dirty="0" smtClean="0">
                <a:latin typeface="Arial" pitchFamily="34" charset="0"/>
                <a:cs typeface="Arial" pitchFamily="34" charset="0"/>
              </a:rPr>
              <a:t>, і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з'являється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лише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випадку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слабкої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>
                <a:latin typeface="Arial" pitchFamily="34" charset="0"/>
                <a:cs typeface="Arial" pitchFamily="34" charset="0"/>
              </a:rPr>
              <a:t>Hm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Очне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дно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нормальне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ДЗН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чіткий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колір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блідо-рожевий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судинний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пучок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знаходиться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центрі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ДЗН,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 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співвідношення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діаметра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артерій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до вен - 2: 3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Особливості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ДЗН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круглий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і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має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однакове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забарвлення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у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всіх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областях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D:\НАУКА\Seminars\DON.jpg"/>
          <p:cNvPicPr>
            <a:picLocks noChangeAspect="1" noChangeArrowheads="1"/>
          </p:cNvPicPr>
          <p:nvPr/>
        </p:nvPicPr>
        <p:blipFill>
          <a:blip r:embed="rId3" cstate="print"/>
          <a:srcRect l="22900" t="57813" r="50733" b="8984"/>
          <a:stretch>
            <a:fillRect/>
          </a:stretch>
        </p:blipFill>
        <p:spPr bwMode="auto">
          <a:xfrm>
            <a:off x="6500826" y="4357694"/>
            <a:ext cx="257176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2844" y="142852"/>
            <a:ext cx="4786346" cy="42862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61504" y="140593"/>
            <a:ext cx="37664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Ускладення</a:t>
            </a:r>
            <a:r>
              <a:rPr lang="uk-UA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гіперметропії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D:\НАУКА\Seminars\Pictures\accommodativ strobism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0"/>
            <a:ext cx="4000495" cy="14249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764704"/>
            <a:ext cx="585788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Визнаження</a:t>
            </a:r>
            <a:r>
              <a:rPr lang="ru-RU" dirty="0" smtClean="0"/>
              <a:t> </a:t>
            </a:r>
            <a:r>
              <a:rPr lang="ru-RU" dirty="0" err="1" smtClean="0"/>
              <a:t>аккомодації</a:t>
            </a:r>
            <a:r>
              <a:rPr lang="ru-RU" dirty="0" smtClean="0"/>
              <a:t>→ </a:t>
            </a:r>
            <a:r>
              <a:rPr lang="ru-RU" dirty="0" err="1" smtClean="0"/>
              <a:t>аккомодативна</a:t>
            </a:r>
            <a:r>
              <a:rPr lang="ru-RU" dirty="0" smtClean="0"/>
              <a:t> м</a:t>
            </a:r>
            <a:r>
              <a:rPr lang="en-US" dirty="0" smtClean="0"/>
              <a:t>`</a:t>
            </a:r>
            <a:r>
              <a:rPr lang="ru-RU" dirty="0" err="1" smtClean="0"/>
              <a:t>язова</a:t>
            </a:r>
            <a:r>
              <a:rPr lang="ru-RU" dirty="0" smtClean="0"/>
              <a:t> </a:t>
            </a:r>
            <a:r>
              <a:rPr lang="ru-RU" dirty="0" err="1" smtClean="0"/>
              <a:t>астенопія</a:t>
            </a:r>
            <a:endParaRPr lang="ru-RU" dirty="0"/>
          </a:p>
          <a:p>
            <a:r>
              <a:rPr lang="ru-RU" dirty="0" err="1" smtClean="0"/>
              <a:t>Порушення</a:t>
            </a:r>
            <a:r>
              <a:rPr lang="ru-RU" dirty="0" smtClean="0"/>
              <a:t> </a:t>
            </a:r>
            <a:r>
              <a:rPr lang="ru-RU" dirty="0" err="1" smtClean="0"/>
              <a:t>бінокулярного</a:t>
            </a:r>
            <a:r>
              <a:rPr lang="ru-RU" dirty="0" smtClean="0"/>
              <a:t> </a:t>
            </a:r>
            <a:r>
              <a:rPr lang="ru-RU" dirty="0" err="1" smtClean="0"/>
              <a:t>зору</a:t>
            </a:r>
            <a:endParaRPr lang="ru-RU" dirty="0"/>
          </a:p>
          <a:p>
            <a:r>
              <a:rPr lang="ru-RU" dirty="0" err="1" smtClean="0"/>
              <a:t>Косоокість</a:t>
            </a:r>
            <a:r>
              <a:rPr lang="ru-RU" dirty="0" smtClean="0"/>
              <a:t> </a:t>
            </a:r>
            <a:r>
              <a:rPr lang="ru-RU" dirty="0"/>
              <a:t>(конвергентна, </a:t>
            </a:r>
            <a:r>
              <a:rPr lang="ru-RU" dirty="0" err="1"/>
              <a:t>непаретична</a:t>
            </a:r>
            <a:r>
              <a:rPr lang="ru-RU" dirty="0"/>
              <a:t>, </a:t>
            </a:r>
            <a:r>
              <a:rPr lang="ru-RU" dirty="0" err="1" smtClean="0"/>
              <a:t>аккомодаційна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/>
              <a:t>Блефарит</a:t>
            </a:r>
          </a:p>
          <a:p>
            <a:r>
              <a:rPr lang="ru-RU" dirty="0" err="1"/>
              <a:t>Амбліопія</a:t>
            </a:r>
            <a:r>
              <a:rPr lang="ru-RU" dirty="0"/>
              <a:t> - </a:t>
            </a:r>
            <a:r>
              <a:rPr lang="ru-RU" dirty="0" err="1"/>
              <a:t>часткова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повна</a:t>
            </a:r>
            <a:r>
              <a:rPr lang="ru-RU" dirty="0"/>
              <a:t> </a:t>
            </a:r>
            <a:r>
              <a:rPr lang="ru-RU" dirty="0" err="1"/>
              <a:t>втрата</a:t>
            </a:r>
            <a:r>
              <a:rPr lang="ru-RU" dirty="0"/>
              <a:t> </a:t>
            </a:r>
            <a:r>
              <a:rPr lang="ru-RU" dirty="0" err="1"/>
              <a:t>зору</a:t>
            </a:r>
            <a:r>
              <a:rPr lang="ru-RU" dirty="0"/>
              <a:t> в одному </a:t>
            </a:r>
            <a:r>
              <a:rPr lang="ru-RU" dirty="0" err="1" smtClean="0"/>
              <a:t>оці</a:t>
            </a:r>
            <a:r>
              <a:rPr lang="ru-RU" dirty="0" smtClean="0"/>
              <a:t>, причиною </a:t>
            </a:r>
            <a:r>
              <a:rPr lang="ru-RU" dirty="0" err="1" smtClean="0"/>
              <a:t>яких</a:t>
            </a:r>
            <a:r>
              <a:rPr lang="ru-RU" dirty="0" smtClean="0"/>
              <a:t> є </a:t>
            </a:r>
            <a:r>
              <a:rPr lang="ru-RU" dirty="0" err="1" smtClean="0"/>
              <a:t>умови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 smtClean="0"/>
              <a:t>нормальний</a:t>
            </a:r>
            <a:r>
              <a:rPr lang="ru-RU" dirty="0" smtClean="0"/>
              <a:t> </a:t>
            </a:r>
            <a:r>
              <a:rPr lang="ru-RU" dirty="0" err="1" smtClean="0"/>
              <a:t>розвиток</a:t>
            </a:r>
            <a:r>
              <a:rPr lang="ru-RU" dirty="0" smtClean="0"/>
              <a:t>  </a:t>
            </a:r>
            <a:r>
              <a:rPr lang="ru-RU" dirty="0" err="1" smtClean="0"/>
              <a:t>бачення</a:t>
            </a:r>
            <a:r>
              <a:rPr lang="ru-RU" dirty="0" smtClean="0"/>
              <a:t>, а </a:t>
            </a:r>
            <a:r>
              <a:rPr lang="ru-RU" dirty="0" err="1" smtClean="0"/>
              <a:t>саме</a:t>
            </a:r>
            <a:r>
              <a:rPr lang="ru-RU" dirty="0" smtClean="0"/>
              <a:t> </a:t>
            </a:r>
            <a:r>
              <a:rPr lang="ru-RU" dirty="0" err="1"/>
              <a:t>косоокість</a:t>
            </a:r>
            <a:r>
              <a:rPr lang="ru-RU" dirty="0"/>
              <a:t>, </a:t>
            </a:r>
            <a:r>
              <a:rPr lang="ru-RU" dirty="0" err="1"/>
              <a:t>езотропія</a:t>
            </a:r>
            <a:r>
              <a:rPr lang="ru-RU" dirty="0"/>
              <a:t>, </a:t>
            </a:r>
            <a:r>
              <a:rPr lang="ru-RU" dirty="0" err="1" smtClean="0"/>
              <a:t>екзотропія</a:t>
            </a:r>
            <a:r>
              <a:rPr lang="ru-RU" dirty="0" smtClean="0"/>
              <a:t> і </a:t>
            </a:r>
            <a:r>
              <a:rPr lang="ru-RU" dirty="0" err="1"/>
              <a:t>анізометропія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 err="1"/>
              <a:t>пацієнтів</a:t>
            </a:r>
            <a:r>
              <a:rPr lang="ru-RU" dirty="0"/>
              <a:t> з </a:t>
            </a:r>
            <a:r>
              <a:rPr lang="ru-RU" dirty="0" err="1"/>
              <a:t>амбліопією</a:t>
            </a:r>
            <a:r>
              <a:rPr lang="ru-RU" dirty="0"/>
              <a:t> </a:t>
            </a:r>
            <a:r>
              <a:rPr lang="ru-RU" dirty="0" err="1"/>
              <a:t>головний</a:t>
            </a:r>
            <a:r>
              <a:rPr lang="ru-RU" dirty="0"/>
              <a:t> </a:t>
            </a:r>
            <a:r>
              <a:rPr lang="ru-RU" dirty="0" err="1"/>
              <a:t>мозок</a:t>
            </a:r>
            <a:endParaRPr lang="ru-RU" dirty="0"/>
          </a:p>
          <a:p>
            <a:r>
              <a:rPr lang="ru-RU" dirty="0"/>
              <a:t>  </a:t>
            </a:r>
            <a:r>
              <a:rPr lang="ru-RU" dirty="0" err="1" smtClean="0"/>
              <a:t>надає</a:t>
            </a:r>
            <a:r>
              <a:rPr lang="ru-RU" dirty="0" smtClean="0"/>
              <a:t> </a:t>
            </a:r>
            <a:r>
              <a:rPr lang="ru-RU" dirty="0" err="1" smtClean="0"/>
              <a:t>перевагу</a:t>
            </a:r>
            <a:r>
              <a:rPr lang="ru-RU" dirty="0" smtClean="0"/>
              <a:t> одному оку </a:t>
            </a:r>
            <a:r>
              <a:rPr lang="ru-RU" dirty="0"/>
              <a:t>над </a:t>
            </a:r>
            <a:r>
              <a:rPr lang="ru-RU" dirty="0" err="1"/>
              <a:t>іншим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err="1"/>
              <a:t>Загальновідомо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smtClean="0"/>
              <a:t>синдром «</a:t>
            </a:r>
            <a:r>
              <a:rPr lang="ru-RU" dirty="0" err="1" smtClean="0"/>
              <a:t>ледачого</a:t>
            </a:r>
            <a:r>
              <a:rPr lang="ru-RU" dirty="0" smtClean="0"/>
              <a:t> ока»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амбліопія</a:t>
            </a:r>
            <a:r>
              <a:rPr lang="ru-RU" dirty="0" smtClean="0"/>
              <a:t>, </a:t>
            </a:r>
            <a:r>
              <a:rPr lang="ru-RU" dirty="0"/>
              <a:t>є поганим </a:t>
            </a:r>
            <a:r>
              <a:rPr lang="ru-RU" dirty="0" err="1" smtClean="0"/>
              <a:t>баченням</a:t>
            </a:r>
            <a:r>
              <a:rPr lang="ru-RU" dirty="0" smtClean="0"/>
              <a:t> ока, </a:t>
            </a:r>
            <a:r>
              <a:rPr lang="ru-RU" dirty="0"/>
              <a:t>яке не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чіткого</a:t>
            </a:r>
            <a:r>
              <a:rPr lang="ru-RU" dirty="0"/>
              <a:t> </a:t>
            </a:r>
            <a:r>
              <a:rPr lang="ru-RU" dirty="0" err="1"/>
              <a:t>зображення</a:t>
            </a:r>
            <a:r>
              <a:rPr lang="ru-RU" dirty="0"/>
              <a:t> </a:t>
            </a:r>
            <a:r>
              <a:rPr lang="ru-RU" dirty="0" smtClean="0"/>
              <a:t>головному </a:t>
            </a:r>
            <a:r>
              <a:rPr lang="ru-RU" dirty="0" err="1" smtClean="0"/>
              <a:t>мозку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амбліопії</a:t>
            </a:r>
            <a:r>
              <a:rPr lang="ru-RU" dirty="0"/>
              <a:t>: </a:t>
            </a:r>
            <a:r>
              <a:rPr lang="ru-RU" dirty="0" err="1"/>
              <a:t>надзвичайно</a:t>
            </a:r>
            <a:r>
              <a:rPr lang="ru-RU" dirty="0"/>
              <a:t> </a:t>
            </a:r>
            <a:r>
              <a:rPr lang="ru-RU" dirty="0" err="1"/>
              <a:t>слабкий</a:t>
            </a:r>
            <a:r>
              <a:rPr lang="ru-RU" dirty="0"/>
              <a:t> (</a:t>
            </a:r>
            <a:r>
              <a:rPr lang="en-US" dirty="0"/>
              <a:t>VA 0,8-0,9)</a:t>
            </a:r>
          </a:p>
          <a:p>
            <a:r>
              <a:rPr lang="en-US" dirty="0"/>
              <a:t>                                        </a:t>
            </a:r>
            <a:r>
              <a:rPr lang="ru-RU" dirty="0" err="1" smtClean="0"/>
              <a:t>слабкий</a:t>
            </a:r>
            <a:r>
              <a:rPr lang="ru-RU" dirty="0" smtClean="0"/>
              <a:t>(ВА </a:t>
            </a:r>
            <a:r>
              <a:rPr lang="ru-RU" dirty="0"/>
              <a:t>0,5-0,7),</a:t>
            </a:r>
          </a:p>
          <a:p>
            <a:r>
              <a:rPr lang="ru-RU" dirty="0"/>
              <a:t>                                        </a:t>
            </a:r>
            <a:r>
              <a:rPr lang="ru-RU" dirty="0" err="1"/>
              <a:t>помірний</a:t>
            </a:r>
            <a:r>
              <a:rPr lang="ru-RU" dirty="0"/>
              <a:t> (</a:t>
            </a:r>
            <a:r>
              <a:rPr lang="en-US" dirty="0"/>
              <a:t>VA 0,3-0,4),</a:t>
            </a:r>
          </a:p>
          <a:p>
            <a:r>
              <a:rPr lang="en-US" dirty="0"/>
              <a:t>                                       </a:t>
            </a:r>
            <a:r>
              <a:rPr lang="ru-RU" dirty="0" err="1"/>
              <a:t>високий</a:t>
            </a:r>
            <a:r>
              <a:rPr lang="ru-RU" dirty="0"/>
              <a:t> (ВА 0,2-0,05)</a:t>
            </a:r>
          </a:p>
          <a:p>
            <a:r>
              <a:rPr lang="ru-RU" dirty="0"/>
              <a:t>                                      </a:t>
            </a:r>
            <a:r>
              <a:rPr lang="ru-RU" dirty="0" err="1"/>
              <a:t>надмірно</a:t>
            </a:r>
            <a:r>
              <a:rPr lang="ru-RU" dirty="0"/>
              <a:t> </a:t>
            </a:r>
            <a:r>
              <a:rPr lang="ru-RU" dirty="0" err="1"/>
              <a:t>високий</a:t>
            </a:r>
            <a:r>
              <a:rPr lang="ru-RU" dirty="0"/>
              <a:t> (</a:t>
            </a:r>
            <a:r>
              <a:rPr lang="en-US" dirty="0"/>
              <a:t>VA </a:t>
            </a:r>
            <a:r>
              <a:rPr lang="ru-RU" dirty="0" err="1"/>
              <a:t>менше</a:t>
            </a:r>
            <a:r>
              <a:rPr lang="ru-RU" dirty="0"/>
              <a:t> 0,05)</a:t>
            </a:r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5" name="Picture 3" descr="D:\НАУКА\Seminars\Pictures\zeb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785926"/>
            <a:ext cx="3286116" cy="2621902"/>
          </a:xfrm>
          <a:prstGeom prst="rect">
            <a:avLst/>
          </a:prstGeom>
          <a:noFill/>
        </p:spPr>
      </p:pic>
      <p:pic>
        <p:nvPicPr>
          <p:cNvPr id="3077" name="Picture 5" descr="D:\НАУКА\Seminars\Pictures\Occludor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476750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596" y="214290"/>
            <a:ext cx="6143668" cy="57150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42910" y="283469"/>
            <a:ext cx="48048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Міопія</a:t>
            </a:r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неспівмірна</a:t>
            </a:r>
            <a:r>
              <a:rPr lang="uk-UA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(сильна) рефракція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3" descr="D:\НАУКА\Seminars\R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33" y="-24"/>
            <a:ext cx="2571767" cy="14128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857232"/>
            <a:ext cx="9144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Поширенність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10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%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населення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світу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Вона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характеризується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невідповідністю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розташування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сітківки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фокальної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точки (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фокусування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),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переднє-задній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діаметр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очного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яблука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довший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ніж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фокусна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відстань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таким чином, фокус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знаходиться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перед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сітківкою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>
                <a:latin typeface="Arial" pitchFamily="34" charset="0"/>
                <a:cs typeface="Arial" pitchFamily="34" charset="0"/>
              </a:rPr>
              <a:t>Класифікація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міопії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рефракційна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осьова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(структурна),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змішана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>
                <a:latin typeface="Arial" pitchFamily="34" charset="0"/>
                <a:cs typeface="Arial" pitchFamily="34" charset="0"/>
              </a:rPr>
              <a:t>Класифікація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міопії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прогресивна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стаціонарна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Ступінь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міопії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:     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слабкий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(до 3,0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D),</a:t>
            </a:r>
          </a:p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                                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помірний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3,0 до 6,0 д);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                                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високий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6,0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D)</a:t>
            </a:r>
          </a:p>
          <a:p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>
                <a:latin typeface="Arial" pitchFamily="34" charset="0"/>
                <a:cs typeface="Arial" pitchFamily="34" charset="0"/>
              </a:rPr>
              <a:t>Гострота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зору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знижена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Найдальша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точка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чіткого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бачення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залежить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ступеня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M </a:t>
            </a:r>
            <a:endParaRPr lang="uk-UA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M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1,0D-100</a:t>
            </a:r>
            <a:r>
              <a:rPr lang="uk-UA" sz="1600" b="1" dirty="0" smtClean="0">
                <a:latin typeface="Arial" pitchFamily="34" charset="0"/>
                <a:cs typeface="Arial" pitchFamily="34" charset="0"/>
              </a:rPr>
              <a:t> см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M10,0D-10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см)</a:t>
            </a:r>
          </a:p>
          <a:p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>
                <a:latin typeface="Arial" pitchFamily="34" charset="0"/>
                <a:cs typeface="Arial" pitchFamily="34" charset="0"/>
              </a:rPr>
              <a:t>Найближча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точка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чіткого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бачення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залежить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ступеня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M</a:t>
            </a:r>
          </a:p>
          <a:p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>
                <a:latin typeface="Arial" pitchFamily="34" charset="0"/>
                <a:cs typeface="Arial" pitchFamily="34" charset="0"/>
              </a:rPr>
              <a:t>Особливості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очей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: ДЗН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трохи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витягнуто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в горизонтальному 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напрямку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 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дегенеративні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зміни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у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випадку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аксіальної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короткозорості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D:\НАУКА\Seminars\DON.jpg"/>
          <p:cNvPicPr>
            <a:picLocks noChangeAspect="1" noChangeArrowheads="1"/>
          </p:cNvPicPr>
          <p:nvPr/>
        </p:nvPicPr>
        <p:blipFill>
          <a:blip r:embed="rId3" cstate="print"/>
          <a:srcRect l="52197" t="57813" r="21435" b="8984"/>
          <a:stretch>
            <a:fillRect/>
          </a:stretch>
        </p:blipFill>
        <p:spPr bwMode="auto">
          <a:xfrm>
            <a:off x="6572232" y="4429108"/>
            <a:ext cx="257176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214414" y="71414"/>
            <a:ext cx="3643338" cy="50006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18819" y="69155"/>
            <a:ext cx="29531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Ускладнення міопії: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D:\НАУКА\Seminars\M DON.jpg"/>
          <p:cNvPicPr>
            <a:picLocks noChangeAspect="1" noChangeArrowheads="1"/>
          </p:cNvPicPr>
          <p:nvPr/>
        </p:nvPicPr>
        <p:blipFill>
          <a:blip r:embed="rId2" cstate="print"/>
          <a:srcRect l="4395" t="25391" r="51659" b="31640"/>
          <a:stretch>
            <a:fillRect/>
          </a:stretch>
        </p:blipFill>
        <p:spPr bwMode="auto">
          <a:xfrm>
            <a:off x="6786578" y="285752"/>
            <a:ext cx="2143123" cy="1571612"/>
          </a:xfrm>
          <a:prstGeom prst="rect">
            <a:avLst/>
          </a:prstGeom>
          <a:noFill/>
        </p:spPr>
      </p:pic>
      <p:pic>
        <p:nvPicPr>
          <p:cNvPr id="1026" name="Picture 2" descr="D:\НАУКА\Seminars\Fuks spot.jpeg"/>
          <p:cNvPicPr>
            <a:picLocks noChangeAspect="1" noChangeArrowheads="1"/>
          </p:cNvPicPr>
          <p:nvPr/>
        </p:nvPicPr>
        <p:blipFill>
          <a:blip r:embed="rId3" cstate="print"/>
          <a:srcRect l="7124"/>
          <a:stretch>
            <a:fillRect/>
          </a:stretch>
        </p:blipFill>
        <p:spPr bwMode="auto">
          <a:xfrm>
            <a:off x="6786578" y="2214554"/>
            <a:ext cx="2143107" cy="202067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48680"/>
            <a:ext cx="664027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Дисбаланс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слабкістю</a:t>
            </a:r>
            <a:r>
              <a:rPr lang="ru-RU" dirty="0"/>
              <a:t> </a:t>
            </a:r>
            <a:r>
              <a:rPr lang="ru-RU" dirty="0" err="1" smtClean="0"/>
              <a:t>аккомодаціїта</a:t>
            </a:r>
            <a:r>
              <a:rPr lang="ru-RU" dirty="0" smtClean="0"/>
              <a:t> </a:t>
            </a:r>
            <a:r>
              <a:rPr lang="ru-RU" dirty="0" err="1"/>
              <a:t>перенапругою</a:t>
            </a:r>
            <a:endParaRPr lang="ru-RU" dirty="0"/>
          </a:p>
          <a:p>
            <a:r>
              <a:rPr lang="ru-RU" dirty="0" err="1" smtClean="0"/>
              <a:t>конвергенції</a:t>
            </a:r>
            <a:r>
              <a:rPr lang="ru-RU" dirty="0" smtClean="0"/>
              <a:t>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циклоспазму</a:t>
            </a:r>
            <a:r>
              <a:rPr lang="ru-RU" dirty="0"/>
              <a:t> → </a:t>
            </a:r>
            <a:r>
              <a:rPr lang="ru-RU" dirty="0" err="1"/>
              <a:t>помилкова</a:t>
            </a:r>
            <a:r>
              <a:rPr lang="ru-RU" dirty="0"/>
              <a:t> </a:t>
            </a:r>
            <a:r>
              <a:rPr lang="ru-RU" dirty="0" err="1"/>
              <a:t>міопія</a:t>
            </a:r>
            <a:r>
              <a:rPr lang="ru-RU" dirty="0"/>
              <a:t> → </a:t>
            </a:r>
            <a:endParaRPr lang="ru-RU" dirty="0" smtClean="0"/>
          </a:p>
          <a:p>
            <a:r>
              <a:rPr lang="ru-RU" dirty="0" err="1" smtClean="0"/>
              <a:t>справжня</a:t>
            </a:r>
            <a:r>
              <a:rPr lang="ru-RU" dirty="0" smtClean="0"/>
              <a:t> </a:t>
            </a:r>
            <a:r>
              <a:rPr lang="ru-RU" dirty="0" err="1"/>
              <a:t>короткозорість</a:t>
            </a:r>
            <a:endParaRPr lang="ru-RU" dirty="0"/>
          </a:p>
          <a:p>
            <a:r>
              <a:rPr lang="ru-RU" dirty="0" err="1"/>
              <a:t>Бінокулярні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зору</a:t>
            </a:r>
            <a:endParaRPr lang="ru-RU" dirty="0"/>
          </a:p>
          <a:p>
            <a:r>
              <a:rPr lang="ru-RU" dirty="0" err="1"/>
              <a:t>Косоокість</a:t>
            </a:r>
            <a:r>
              <a:rPr lang="ru-RU" dirty="0"/>
              <a:t> (</a:t>
            </a:r>
            <a:r>
              <a:rPr lang="ru-RU" dirty="0" err="1"/>
              <a:t>розбіжність</a:t>
            </a:r>
            <a:r>
              <a:rPr lang="ru-RU" dirty="0"/>
              <a:t> </a:t>
            </a:r>
            <a:r>
              <a:rPr lang="ru-RU" dirty="0" err="1"/>
              <a:t>непаретичних</a:t>
            </a:r>
            <a:r>
              <a:rPr lang="ru-RU" dirty="0"/>
              <a:t>)</a:t>
            </a:r>
          </a:p>
          <a:p>
            <a:r>
              <a:rPr lang="ru-RU" dirty="0" err="1" smtClean="0"/>
              <a:t>Амбліопія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-1" y="2704852"/>
            <a:ext cx="66402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Механічне</a:t>
            </a:r>
            <a:r>
              <a:rPr lang="ru-RU" dirty="0"/>
              <a:t> </a:t>
            </a:r>
            <a:r>
              <a:rPr lang="ru-RU" dirty="0" err="1"/>
              <a:t>розтягування</a:t>
            </a:r>
            <a:r>
              <a:rPr lang="ru-RU" dirty="0"/>
              <a:t> та </a:t>
            </a:r>
            <a:r>
              <a:rPr lang="ru-RU" dirty="0" err="1"/>
              <a:t>витончення</a:t>
            </a:r>
            <a:r>
              <a:rPr lang="ru-RU" dirty="0"/>
              <a:t> </a:t>
            </a:r>
            <a:r>
              <a:rPr lang="ru-RU" dirty="0" err="1"/>
              <a:t>хоріоїдної</a:t>
            </a:r>
            <a:r>
              <a:rPr lang="ru-RU" dirty="0"/>
              <a:t> та </a:t>
            </a:r>
            <a:r>
              <a:rPr lang="ru-RU" dirty="0" err="1"/>
              <a:t>сітківки</a:t>
            </a:r>
            <a:r>
              <a:rPr lang="ru-RU" dirty="0"/>
              <a:t> з </a:t>
            </a:r>
            <a:r>
              <a:rPr lang="ru-RU" dirty="0" err="1"/>
              <a:t>супутніми</a:t>
            </a:r>
            <a:r>
              <a:rPr lang="ru-RU" dirty="0"/>
              <a:t> </a:t>
            </a:r>
            <a:r>
              <a:rPr lang="ru-RU" dirty="0" err="1"/>
              <a:t>судинними</a:t>
            </a:r>
            <a:r>
              <a:rPr lang="ru-RU" dirty="0"/>
              <a:t> </a:t>
            </a:r>
            <a:r>
              <a:rPr lang="ru-RU" dirty="0" err="1"/>
              <a:t>розладами</a:t>
            </a:r>
            <a:r>
              <a:rPr lang="ru-RU" dirty="0"/>
              <a:t> (тромбозом та </a:t>
            </a:r>
            <a:r>
              <a:rPr lang="ru-RU" dirty="0" err="1"/>
              <a:t>кровотечею</a:t>
            </a:r>
            <a:r>
              <a:rPr lang="ru-RU" dirty="0"/>
              <a:t>) та </a:t>
            </a:r>
            <a:r>
              <a:rPr lang="ru-RU" dirty="0" err="1"/>
              <a:t>дегенеративними</a:t>
            </a:r>
            <a:r>
              <a:rPr lang="ru-RU" dirty="0"/>
              <a:t> </a:t>
            </a:r>
            <a:r>
              <a:rPr lang="ru-RU" dirty="0" err="1"/>
              <a:t>змінами</a:t>
            </a:r>
            <a:r>
              <a:rPr lang="ru-RU" dirty="0"/>
              <a:t> (</a:t>
            </a:r>
            <a:r>
              <a:rPr lang="ru-RU" dirty="0" err="1"/>
              <a:t>міопічний</a:t>
            </a:r>
            <a:r>
              <a:rPr lang="ru-RU" dirty="0"/>
              <a:t> конус, </a:t>
            </a:r>
            <a:r>
              <a:rPr lang="ru-RU" dirty="0" err="1"/>
              <a:t>задній</a:t>
            </a:r>
            <a:r>
              <a:rPr lang="ru-RU" dirty="0"/>
              <a:t> </a:t>
            </a:r>
            <a:r>
              <a:rPr lang="ru-RU" dirty="0" err="1"/>
              <a:t>стафілома</a:t>
            </a:r>
            <a:r>
              <a:rPr lang="ru-RU" dirty="0"/>
              <a:t>, </a:t>
            </a:r>
            <a:r>
              <a:rPr lang="ru-RU" dirty="0" smtClean="0"/>
              <a:t>локальна </a:t>
            </a:r>
            <a:r>
              <a:rPr lang="ru-RU" dirty="0" err="1" smtClean="0"/>
              <a:t>хоріоретинальна</a:t>
            </a:r>
            <a:r>
              <a:rPr lang="ru-RU" dirty="0" smtClean="0"/>
              <a:t> </a:t>
            </a:r>
            <a:r>
              <a:rPr lang="ru-RU" dirty="0" err="1" smtClean="0"/>
              <a:t>дегенерація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 err="1" smtClean="0"/>
              <a:t>Деструкція</a:t>
            </a:r>
            <a:r>
              <a:rPr lang="ru-RU" dirty="0" smtClean="0"/>
              <a:t> </a:t>
            </a:r>
            <a:r>
              <a:rPr lang="ru-RU" dirty="0" err="1" smtClean="0"/>
              <a:t>скловидного</a:t>
            </a:r>
            <a:r>
              <a:rPr lang="ru-RU" dirty="0" smtClean="0"/>
              <a:t> </a:t>
            </a:r>
            <a:r>
              <a:rPr lang="ru-RU" dirty="0" err="1" smtClean="0"/>
              <a:t>тіла</a:t>
            </a:r>
            <a:r>
              <a:rPr lang="ru-RU" dirty="0" smtClean="0"/>
              <a:t>+ </a:t>
            </a:r>
            <a:r>
              <a:rPr lang="ru-RU" dirty="0" err="1" smtClean="0"/>
              <a:t>відшарування</a:t>
            </a:r>
            <a:r>
              <a:rPr lang="ru-RU" dirty="0" smtClean="0"/>
              <a:t> </a:t>
            </a:r>
            <a:r>
              <a:rPr lang="ru-RU" dirty="0" err="1" smtClean="0"/>
              <a:t>скловидного</a:t>
            </a:r>
            <a:r>
              <a:rPr lang="ru-RU" dirty="0" smtClean="0"/>
              <a:t> </a:t>
            </a:r>
            <a:r>
              <a:rPr lang="ru-RU" dirty="0" err="1" smtClean="0"/>
              <a:t>тіла</a:t>
            </a:r>
            <a:r>
              <a:rPr lang="ru-RU" dirty="0" smtClean="0"/>
              <a:t>+ </a:t>
            </a:r>
            <a:r>
              <a:rPr lang="ru-RU" dirty="0" err="1" smtClean="0"/>
              <a:t>гемофтальм</a:t>
            </a:r>
            <a:r>
              <a:rPr lang="ru-RU" dirty="0" smtClean="0"/>
              <a:t>; </a:t>
            </a:r>
            <a:r>
              <a:rPr lang="ru-RU" dirty="0" err="1" smtClean="0"/>
              <a:t>Ускладнена</a:t>
            </a:r>
            <a:r>
              <a:rPr lang="ru-RU" dirty="0" smtClean="0"/>
              <a:t> катаракта; </a:t>
            </a:r>
            <a:r>
              <a:rPr lang="ru-RU" dirty="0" err="1" smtClean="0"/>
              <a:t>Відшарування</a:t>
            </a:r>
            <a:r>
              <a:rPr lang="ru-RU" dirty="0" smtClean="0"/>
              <a:t> </a:t>
            </a:r>
            <a:r>
              <a:rPr lang="ru-RU" dirty="0" err="1"/>
              <a:t>сітківки</a:t>
            </a:r>
            <a:endParaRPr lang="ru-RU" dirty="0"/>
          </a:p>
          <a:p>
            <a:r>
              <a:rPr lang="ru-RU" dirty="0"/>
              <a:t>Глаукома </a:t>
            </a:r>
            <a:r>
              <a:rPr lang="ru-RU" dirty="0" smtClean="0"/>
              <a:t>у </a:t>
            </a:r>
            <a:r>
              <a:rPr lang="ru-RU" dirty="0" err="1" smtClean="0"/>
              <a:t>середньому</a:t>
            </a:r>
            <a:r>
              <a:rPr lang="ru-RU" dirty="0" smtClean="0"/>
              <a:t> </a:t>
            </a:r>
            <a:r>
              <a:rPr lang="ru-RU" dirty="0" err="1" smtClean="0"/>
              <a:t>віці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8" name="Picture 4" descr="D:\НАУКА\Seminars\local ret. detachment.jpg"/>
          <p:cNvPicPr>
            <a:picLocks noChangeAspect="1" noChangeArrowheads="1"/>
          </p:cNvPicPr>
          <p:nvPr/>
        </p:nvPicPr>
        <p:blipFill>
          <a:blip r:embed="rId4" cstate="print"/>
          <a:srcRect l="5172" r="5172" b="11666"/>
          <a:stretch>
            <a:fillRect/>
          </a:stretch>
        </p:blipFill>
        <p:spPr bwMode="auto">
          <a:xfrm>
            <a:off x="6858016" y="4643446"/>
            <a:ext cx="2032654" cy="2071735"/>
          </a:xfrm>
          <a:prstGeom prst="rect">
            <a:avLst/>
          </a:prstGeom>
          <a:noFill/>
        </p:spPr>
      </p:pic>
      <p:pic>
        <p:nvPicPr>
          <p:cNvPr id="1029" name="Picture 5" descr="D:\НАУКА\Seminars\В-скан дестр СТ.jpg"/>
          <p:cNvPicPr>
            <a:picLocks noChangeAspect="1" noChangeArrowheads="1"/>
          </p:cNvPicPr>
          <p:nvPr/>
        </p:nvPicPr>
        <p:blipFill>
          <a:blip r:embed="rId5" cstate="print"/>
          <a:srcRect l="10937" t="18750" r="20312" b="12500"/>
          <a:stretch>
            <a:fillRect/>
          </a:stretch>
        </p:blipFill>
        <p:spPr bwMode="auto">
          <a:xfrm>
            <a:off x="571472" y="4929198"/>
            <a:ext cx="2476517" cy="1857388"/>
          </a:xfrm>
          <a:prstGeom prst="rect">
            <a:avLst/>
          </a:prstGeom>
          <a:noFill/>
        </p:spPr>
      </p:pic>
      <p:pic>
        <p:nvPicPr>
          <p:cNvPr id="1030" name="Picture 6" descr="D:\НАУКА\Seminars\В-скан отслойки сетчатк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4929198"/>
            <a:ext cx="2390527" cy="18573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7726" y="2295298"/>
            <a:ext cx="3675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/>
              <a:t>Ускладнення</a:t>
            </a:r>
            <a:r>
              <a:rPr lang="ru-RU" b="1" dirty="0"/>
              <a:t> дегенеративно</a:t>
            </a:r>
            <a:r>
              <a:rPr lang="uk-UA" b="1" dirty="0"/>
              <a:t>ї </a:t>
            </a:r>
            <a:r>
              <a:rPr lang="uk-UA" b="1" dirty="0" err="1"/>
              <a:t>міоії</a:t>
            </a:r>
            <a:r>
              <a:rPr lang="uk-UA" b="1" dirty="0"/>
              <a:t>: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1357290" y="5572140"/>
            <a:ext cx="7786710" cy="1169228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285984" y="3929066"/>
            <a:ext cx="6858016" cy="1500198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28662" y="3143248"/>
            <a:ext cx="6667674" cy="642942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-1" y="2214554"/>
            <a:ext cx="2078005" cy="785818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28662" y="5541039"/>
            <a:ext cx="8715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Астигматизм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правилом -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вертикальний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меридіан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крутіший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Астигматизм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проти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правила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горизонтальний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меридіан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крутіший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Астигматизм з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косими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вісями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найкрутіша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крива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лежить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 косому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меридіані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87824" y="1776806"/>
            <a:ext cx="1857388" cy="50006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20" y="142852"/>
            <a:ext cx="3500462" cy="42862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75088" y="140593"/>
            <a:ext cx="26580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Астигматизм</a:t>
            </a:r>
            <a:r>
              <a:rPr lang="en-US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Ast</a:t>
            </a:r>
            <a:r>
              <a:rPr lang="en-US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200" dirty="0">
              <a:solidFill>
                <a:schemeClr val="bg1"/>
              </a:solidFill>
            </a:endParaRPr>
          </a:p>
        </p:txBody>
      </p:sp>
      <p:pic>
        <p:nvPicPr>
          <p:cNvPr id="4099" name="Picture 3" descr="D:\НАУКА\Seminars\Pictures\AST1.jpg"/>
          <p:cNvPicPr>
            <a:picLocks noChangeAspect="1" noChangeArrowheads="1"/>
          </p:cNvPicPr>
          <p:nvPr/>
        </p:nvPicPr>
        <p:blipFill>
          <a:blip r:embed="rId2" cstate="print"/>
          <a:srcRect l="5273" t="9954" r="2120" b="10406"/>
          <a:stretch>
            <a:fillRect/>
          </a:stretch>
        </p:blipFill>
        <p:spPr bwMode="auto">
          <a:xfrm>
            <a:off x="6635008" y="0"/>
            <a:ext cx="2508991" cy="22859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5984" y="3895888"/>
            <a:ext cx="714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Простий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знаходиться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одному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меридіані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знаходиться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іншому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Складний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(один і той же тип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знаходиться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обох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основних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меридіанах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але з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різним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ступенем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Змішаний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різні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типи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основних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меридіанах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72487"/>
            <a:ext cx="67497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Тип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амметропії</a:t>
            </a:r>
            <a:r>
              <a:rPr lang="ru-RU" dirty="0">
                <a:latin typeface="Arial" pitchFamily="34" charset="0"/>
                <a:cs typeface="Arial" pitchFamily="34" charset="0"/>
              </a:rPr>
              <a:t>, коли один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меридіан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істотно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 err="1">
                <a:latin typeface="Arial" pitchFamily="34" charset="0"/>
                <a:cs typeface="Arial" pitchFamily="34" charset="0"/>
              </a:rPr>
              <a:t>більш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вигнутий</a:t>
            </a:r>
            <a:r>
              <a:rPr 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ніж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меридіан</a:t>
            </a:r>
            <a:r>
              <a:rPr 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перпендикулярний</a:t>
            </a:r>
            <a:r>
              <a:rPr lang="ru-RU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нього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→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що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призводить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до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виникнення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декількох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фокусів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перед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>
                <a:latin typeface="Arial" pitchFamily="34" charset="0"/>
                <a:cs typeface="Arial" pitchFamily="34" charset="0"/>
              </a:rPr>
              <a:t> позади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сітківки</a:t>
            </a:r>
            <a:r>
              <a:rPr lang="ru-RU" dirty="0">
                <a:latin typeface="Arial" pitchFamily="34" charset="0"/>
                <a:cs typeface="Arial" pitchFamily="34" charset="0"/>
              </a:rPr>
              <a:t> (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обидва</a:t>
            </a:r>
            <a:r>
              <a:rPr lang="ru-RU" dirty="0"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43240" y="1773977"/>
            <a:ext cx="14955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Типи </a:t>
            </a:r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AST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214554"/>
            <a:ext cx="2078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Рогівковий</a:t>
            </a:r>
          </a:p>
          <a:p>
            <a:r>
              <a:rPr lang="uk-UA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Кришталиковий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03531" y="3068960"/>
            <a:ext cx="663412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Регулярний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основні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меридіани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перпендикулярні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Нерегулярний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основні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меридіани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не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перпендикулярні</a:t>
            </a:r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4786313" y="2214554"/>
            <a:ext cx="1511761" cy="500066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57752" y="4293096"/>
            <a:ext cx="3710118" cy="493226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13436" y="1071546"/>
            <a:ext cx="3344844" cy="785818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10" y="1214422"/>
            <a:ext cx="2599366" cy="500066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7422" y="285728"/>
            <a:ext cx="4572032" cy="57150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32751" y="357166"/>
            <a:ext cx="41967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Дослідження рефракції</a:t>
            </a:r>
            <a:endParaRPr lang="ru-RU" sz="2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214422"/>
            <a:ext cx="2599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Суб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`</a:t>
            </a:r>
            <a:r>
              <a:rPr lang="uk-UA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єктивний</a:t>
            </a:r>
            <a:r>
              <a:rPr lang="uk-UA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метод: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2" y="1071546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`</a:t>
            </a:r>
            <a:r>
              <a:rPr lang="uk-UA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єктивний</a:t>
            </a:r>
            <a:r>
              <a:rPr lang="uk-UA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метод:</a:t>
            </a:r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циклоплегична</a:t>
            </a:r>
            <a:r>
              <a:rPr lang="uk-UA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рефракція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D:\НАУКА\Seminars\Pictures\очковая коррек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928802"/>
            <a:ext cx="2381250" cy="1428750"/>
          </a:xfrm>
          <a:prstGeom prst="rect">
            <a:avLst/>
          </a:prstGeom>
          <a:noFill/>
        </p:spPr>
      </p:pic>
      <p:pic>
        <p:nvPicPr>
          <p:cNvPr id="5123" name="Picture 3" descr="D:\НАУКА\Seminars\Pictures\автокераторефрактометр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5000636"/>
            <a:ext cx="2253418" cy="1547347"/>
          </a:xfrm>
          <a:prstGeom prst="rect">
            <a:avLst/>
          </a:prstGeom>
          <a:noFill/>
        </p:spPr>
      </p:pic>
      <p:pic>
        <p:nvPicPr>
          <p:cNvPr id="5124" name="Picture 4" descr="D:\НАУКА\Seminars\Pictures\skiaskop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714620"/>
            <a:ext cx="1774856" cy="1428759"/>
          </a:xfrm>
          <a:prstGeom prst="rect">
            <a:avLst/>
          </a:prstGeom>
          <a:noFill/>
        </p:spPr>
      </p:pic>
      <p:pic>
        <p:nvPicPr>
          <p:cNvPr id="5125" name="Picture 5" descr="D:\НАУКА\Seminars\Pictures\набор пробных линз.jpg"/>
          <p:cNvPicPr>
            <a:picLocks noChangeAspect="1" noChangeArrowheads="1"/>
          </p:cNvPicPr>
          <p:nvPr/>
        </p:nvPicPr>
        <p:blipFill>
          <a:blip r:embed="rId5" cstate="print"/>
          <a:srcRect l="13793" r="13793"/>
          <a:stretch>
            <a:fillRect/>
          </a:stretch>
        </p:blipFill>
        <p:spPr bwMode="auto">
          <a:xfrm>
            <a:off x="0" y="3286124"/>
            <a:ext cx="2214578" cy="2047473"/>
          </a:xfrm>
          <a:prstGeom prst="rect">
            <a:avLst/>
          </a:prstGeom>
          <a:noFill/>
        </p:spPr>
      </p:pic>
      <p:pic>
        <p:nvPicPr>
          <p:cNvPr id="5126" name="Picture 6" descr="D:\НАУКА\Seminars\Pictures\фороптерJPG.JPG"/>
          <p:cNvPicPr>
            <a:picLocks noChangeAspect="1" noChangeArrowheads="1"/>
          </p:cNvPicPr>
          <p:nvPr/>
        </p:nvPicPr>
        <p:blipFill>
          <a:blip r:embed="rId6" cstate="print"/>
          <a:srcRect l="9615" t="10817" b="4807"/>
          <a:stretch>
            <a:fillRect/>
          </a:stretch>
        </p:blipFill>
        <p:spPr bwMode="auto">
          <a:xfrm>
            <a:off x="2214546" y="4071918"/>
            <a:ext cx="2238382" cy="278608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786314" y="2285992"/>
            <a:ext cx="1511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Скіаскопія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57752" y="4293096"/>
            <a:ext cx="3710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uk-UA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втокераторефрактометрія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57298"/>
            <a:ext cx="6665607" cy="2516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100" b="1" dirty="0" err="1">
                <a:latin typeface="Arial" pitchFamily="34" charset="0"/>
                <a:cs typeface="Arial" pitchFamily="34" charset="0"/>
              </a:rPr>
              <a:t>Окуляри</a:t>
            </a:r>
            <a:endParaRPr lang="ru-RU" sz="21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100" b="1" dirty="0">
                <a:latin typeface="Arial" pitchFamily="34" charset="0"/>
                <a:cs typeface="Arial" pitchFamily="34" charset="0"/>
              </a:rPr>
              <a:t>   </a:t>
            </a:r>
            <a:r>
              <a:rPr lang="ru-RU" sz="2100" b="1" dirty="0" err="1">
                <a:latin typeface="Arial" pitchFamily="34" charset="0"/>
                <a:cs typeface="Arial" pitchFamily="34" charset="0"/>
              </a:rPr>
              <a:t>М'які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b="1" dirty="0" err="1">
                <a:latin typeface="Arial" pitchFamily="34" charset="0"/>
                <a:cs typeface="Arial" pitchFamily="34" charset="0"/>
              </a:rPr>
              <a:t>контактні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b="1" dirty="0" err="1">
                <a:latin typeface="Arial" pitchFamily="34" charset="0"/>
                <a:cs typeface="Arial" pitchFamily="34" charset="0"/>
              </a:rPr>
              <a:t>лінзи</a:t>
            </a:r>
            <a:endParaRPr lang="ru-RU" sz="21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100" b="1" dirty="0">
                <a:latin typeface="Arial" pitchFamily="34" charset="0"/>
                <a:cs typeface="Arial" pitchFamily="34" charset="0"/>
              </a:rPr>
              <a:t>   </a:t>
            </a:r>
            <a:r>
              <a:rPr lang="ru-RU" sz="2100" b="1" dirty="0" err="1" smtClean="0">
                <a:latin typeface="Arial" pitchFamily="34" charset="0"/>
                <a:cs typeface="Arial" pitchFamily="34" charset="0"/>
              </a:rPr>
              <a:t>Жорсткі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2100" b="1" dirty="0" err="1" smtClean="0">
                <a:latin typeface="Arial" pitchFamily="34" charset="0"/>
                <a:cs typeface="Arial" pitchFamily="34" charset="0"/>
              </a:rPr>
              <a:t>нічні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2100" b="1" dirty="0" err="1">
                <a:latin typeface="Arial" pitchFamily="34" charset="0"/>
                <a:cs typeface="Arial" pitchFamily="34" charset="0"/>
              </a:rPr>
              <a:t>контактні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b="1" dirty="0" err="1">
                <a:latin typeface="Arial" pitchFamily="34" charset="0"/>
                <a:cs typeface="Arial" pitchFamily="34" charset="0"/>
              </a:rPr>
              <a:t>лінзи</a:t>
            </a:r>
            <a:endParaRPr lang="ru-RU" sz="21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100" b="1" dirty="0">
                <a:latin typeface="Arial" pitchFamily="34" charset="0"/>
                <a:cs typeface="Arial" pitchFamily="34" charset="0"/>
              </a:rPr>
              <a:t>   Фоторефрактивна </a:t>
            </a:r>
            <a:r>
              <a:rPr lang="ru-RU" sz="2100" b="1" dirty="0" err="1">
                <a:latin typeface="Arial" pitchFamily="34" charset="0"/>
                <a:cs typeface="Arial" pitchFamily="34" charset="0"/>
              </a:rPr>
              <a:t>хірургія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 (ЕКСИМЕР ЛАЗЕР)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100" b="1" dirty="0">
                <a:latin typeface="Arial" pitchFamily="34" charset="0"/>
                <a:cs typeface="Arial" pitchFamily="34" charset="0"/>
              </a:rPr>
              <a:t>    </a:t>
            </a:r>
            <a:r>
              <a:rPr lang="ru-RU" sz="2100" b="1" dirty="0" err="1">
                <a:latin typeface="Arial" pitchFamily="34" charset="0"/>
                <a:cs typeface="Arial" pitchFamily="34" charset="0"/>
              </a:rPr>
              <a:t>Інтраокулярні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b="1" dirty="0" err="1">
                <a:latin typeface="Arial" pitchFamily="34" charset="0"/>
                <a:cs typeface="Arial" pitchFamily="34" charset="0"/>
              </a:rPr>
              <a:t>лінзи</a:t>
            </a:r>
            <a:endParaRPr lang="ru-RU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8596" y="142852"/>
            <a:ext cx="4857784" cy="71438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b="1" dirty="0" smtClean="0">
                <a:latin typeface="Arial" pitchFamily="34" charset="0"/>
                <a:cs typeface="Arial" pitchFamily="34" charset="0"/>
              </a:rPr>
              <a:t>Корекція </a:t>
            </a:r>
            <a:r>
              <a:rPr lang="uk-UA" sz="2200" b="1" dirty="0" err="1" smtClean="0">
                <a:latin typeface="Arial" pitchFamily="34" charset="0"/>
                <a:cs typeface="Arial" pitchFamily="34" charset="0"/>
              </a:rPr>
              <a:t>амметропії</a:t>
            </a:r>
            <a:r>
              <a:rPr lang="uk-UA" sz="2200" b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 descr="D:\НАУКА\Seminars\Pictures\I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602600"/>
            <a:ext cx="2428892" cy="2255400"/>
          </a:xfrm>
          <a:prstGeom prst="rect">
            <a:avLst/>
          </a:prstGeom>
          <a:noFill/>
        </p:spPr>
      </p:pic>
      <p:pic>
        <p:nvPicPr>
          <p:cNvPr id="6148" name="Picture 4" descr="D:\НАУКА\Seminars\Pictures\LASIK-Surgery-pictu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2386" y="214290"/>
            <a:ext cx="2691613" cy="3477236"/>
          </a:xfrm>
          <a:prstGeom prst="rect">
            <a:avLst/>
          </a:prstGeom>
          <a:noFill/>
        </p:spPr>
      </p:pic>
      <p:pic>
        <p:nvPicPr>
          <p:cNvPr id="6149" name="Picture 5" descr="D:\НАУКА\Seminars\Pictures\spectecl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5949"/>
            <a:ext cx="2657147" cy="2212075"/>
          </a:xfrm>
          <a:prstGeom prst="rect">
            <a:avLst/>
          </a:prstGeom>
          <a:noFill/>
        </p:spPr>
      </p:pic>
      <p:pic>
        <p:nvPicPr>
          <p:cNvPr id="6150" name="Picture 6" descr="D:\НАУКА\Seminars\Pictures\SC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4643446"/>
            <a:ext cx="3321831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2071678"/>
            <a:ext cx="9144000" cy="1428760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3643314"/>
            <a:ext cx="6072198" cy="3214686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" y="3998238"/>
            <a:ext cx="6143636" cy="2239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Опуклі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(+)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лінзи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конвергентні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лінзи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використовуються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корекції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Hm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Pb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афакії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  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Увыгнуты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(-)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лінзи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дивергентні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лінз</a:t>
            </a:r>
            <a:r>
              <a:rPr lang="uk-UA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використовуються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корекції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500042"/>
            <a:ext cx="4643470" cy="50006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8906" y="571480"/>
            <a:ext cx="3193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Типи </a:t>
            </a:r>
            <a:r>
              <a:rPr lang="uk-UA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коррегуючих</a:t>
            </a:r>
            <a:r>
              <a:rPr lang="uk-UA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лінз:</a:t>
            </a:r>
            <a:endParaRPr lang="en-US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2858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-19086" y="2025299"/>
            <a:ext cx="91630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Сферичні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лінзи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sph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=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рівні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кривизни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всіх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меридіанах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 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Циліндричні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циліндрові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торичні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лінзи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один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меридіан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вигнутий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більше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ніж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інший</a:t>
            </a:r>
            <a:endParaRPr lang="ru-RU" dirty="0"/>
          </a:p>
        </p:txBody>
      </p:sp>
      <p:pic>
        <p:nvPicPr>
          <p:cNvPr id="7170" name="Picture 2" descr="D:\НАУКА\Seminars\Pictures\types of lens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3710" y="3643314"/>
            <a:ext cx="2380290" cy="3214686"/>
          </a:xfrm>
          <a:prstGeom prst="rect">
            <a:avLst/>
          </a:prstGeom>
          <a:noFill/>
        </p:spPr>
      </p:pic>
      <p:pic>
        <p:nvPicPr>
          <p:cNvPr id="10" name="Picture 5" descr="D:\НАУКА\Seminars\Pictures\набор пробных линз.jpg"/>
          <p:cNvPicPr>
            <a:picLocks noChangeAspect="1" noChangeArrowheads="1"/>
          </p:cNvPicPr>
          <p:nvPr/>
        </p:nvPicPr>
        <p:blipFill>
          <a:blip r:embed="rId3" cstate="print"/>
          <a:srcRect l="13793" r="13793"/>
          <a:stretch>
            <a:fillRect/>
          </a:stretch>
        </p:blipFill>
        <p:spPr bwMode="auto">
          <a:xfrm>
            <a:off x="6929454" y="0"/>
            <a:ext cx="2214546" cy="2047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214546" y="-24"/>
            <a:ext cx="4357718" cy="57150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28860" y="-24"/>
            <a:ext cx="33623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Корекція </a:t>
            </a:r>
            <a:r>
              <a:rPr lang="uk-UA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гіперметропії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5897614"/>
              </p:ext>
            </p:extLst>
          </p:nvPr>
        </p:nvGraphicFramePr>
        <p:xfrm>
          <a:off x="0" y="500042"/>
          <a:ext cx="9144000" cy="5839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306"/>
                <a:gridCol w="5500694"/>
              </a:tblGrid>
              <a:tr h="505145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Клінічні особливості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err="1" smtClean="0">
                          <a:latin typeface="Arial" pitchFamily="34" charset="0"/>
                          <a:cs typeface="Arial" pitchFamily="34" charset="0"/>
                        </a:rPr>
                        <a:t>Коррекція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26430"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А обох очей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 1,0</a:t>
                      </a:r>
                    </a:p>
                    <a:p>
                      <a:pPr algn="just"/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Стабільний бінокулярний зір</a:t>
                      </a:r>
                      <a:endParaRPr lang="en-U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Відсутня астенопія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6398"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err="1" smtClean="0">
                          <a:latin typeface="Arial" pitchFamily="34" charset="0"/>
                          <a:cs typeface="Arial" pitchFamily="34" charset="0"/>
                        </a:rPr>
                        <a:t>Hm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більша ніж 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3,5 D </a:t>
                      </a:r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серед маленьких дітей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000" b="1" dirty="0" smtClean="0">
                          <a:latin typeface="Arial" pitchFamily="34" charset="0"/>
                          <a:cs typeface="Arial" pitchFamily="34" charset="0"/>
                        </a:rPr>
                        <a:t>Постійна окулярна</a:t>
                      </a:r>
                      <a:r>
                        <a:rPr lang="uk-UA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корекція с тенденцією до максимальної </a:t>
                      </a:r>
                      <a:r>
                        <a:rPr lang="uk-UA" sz="20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коррекції</a:t>
                      </a:r>
                      <a:r>
                        <a:rPr lang="uk-UA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Hm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Якщо не буде тенденції до косоокості та </a:t>
                      </a:r>
                      <a:r>
                        <a:rPr lang="uk-UA" sz="2000" dirty="0" err="1" smtClean="0">
                          <a:latin typeface="Arial" pitchFamily="34" charset="0"/>
                          <a:cs typeface="Arial" pitchFamily="34" charset="0"/>
                        </a:rPr>
                        <a:t>амбліопії</a:t>
                      </a:r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, то у віці 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6-7 </a:t>
                      </a:r>
                      <a:r>
                        <a:rPr lang="uk-UA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років окуляри </a:t>
                      </a:r>
                      <a:r>
                        <a:rPr lang="uk-UA" sz="20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можно</a:t>
                      </a:r>
                      <a:r>
                        <a:rPr lang="uk-UA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буде не призначати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04359">
                <a:tc>
                  <a:txBody>
                    <a:bodyPr/>
                    <a:lstStyle/>
                    <a:p>
                      <a:pPr algn="just"/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Астенопія</a:t>
                      </a:r>
                      <a:endParaRPr lang="en-U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або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just"/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Зниження гостроти зору хоча б в одному оці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1" dirty="0" smtClean="0">
                          <a:latin typeface="Arial" pitchFamily="34" charset="0"/>
                          <a:cs typeface="Arial" pitchFamily="34" charset="0"/>
                        </a:rPr>
                        <a:t>Постійна окулярна</a:t>
                      </a:r>
                      <a:r>
                        <a:rPr lang="uk-UA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корекція с тенденцією до максимальної </a:t>
                      </a:r>
                      <a:r>
                        <a:rPr lang="uk-UA" sz="20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коррекції</a:t>
                      </a:r>
                      <a:r>
                        <a:rPr lang="uk-UA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Hm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З урахуванням індивідуальної </a:t>
                      </a:r>
                      <a:r>
                        <a:rPr lang="uk-UA" sz="2000" dirty="0" err="1" smtClean="0">
                          <a:latin typeface="Arial" pitchFamily="34" charset="0"/>
                          <a:cs typeface="Arial" pitchFamily="34" charset="0"/>
                        </a:rPr>
                        <a:t>переносимості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20707"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Постійна чи періодична збіжна косоокість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1" dirty="0" smtClean="0">
                          <a:latin typeface="Arial" pitchFamily="34" charset="0"/>
                          <a:cs typeface="Arial" pitchFamily="34" charset="0"/>
                        </a:rPr>
                        <a:t>Постійна окулярна</a:t>
                      </a:r>
                      <a:r>
                        <a:rPr lang="uk-UA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корекція 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as a rule to 1,0 D less than </a:t>
                      </a:r>
                      <a:r>
                        <a:rPr lang="en-US" sz="2000" dirty="0" err="1" smtClean="0">
                          <a:latin typeface="Arial" pitchFamily="34" charset="0"/>
                          <a:cs typeface="Arial" pitchFamily="34" charset="0"/>
                        </a:rPr>
                        <a:t>cycloplegic</a:t>
                      </a:r>
                      <a:r>
                        <a:rPr lang="en-US" sz="2000" baseline="0" dirty="0" smtClean="0">
                          <a:latin typeface="Arial" pitchFamily="34" charset="0"/>
                          <a:cs typeface="Arial" pitchFamily="34" charset="0"/>
                        </a:rPr>
                        <a:t> refraction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9500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Постійна чи періодична розбіжна косоокість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Spectacles should be prescribed only when visual acuity is les than 0,7-0,8 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0021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300" b="1" dirty="0" smtClean="0">
                <a:latin typeface="Arial" pitchFamily="34" charset="0"/>
                <a:cs typeface="Arial" pitchFamily="34" charset="0"/>
              </a:rPr>
              <a:t>ФАКОЕМУЛЬСИФІКАЦІЯ КАТАРАКТИ З ВИКОРИСТАННЯМ ФЕМТО ЛАЗЕРА</a:t>
            </a:r>
          </a:p>
        </p:txBody>
      </p:sp>
      <p:pic>
        <p:nvPicPr>
          <p:cNvPr id="4098" name="Picture 2" descr="C:\Users\Дарья\Desktop\phaecoemulsification-stages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8928992" cy="1931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арья\Desktop\iol-alk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496" y="4074066"/>
            <a:ext cx="7480920" cy="225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71736" y="214290"/>
            <a:ext cx="3786214" cy="71438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000364" y="354907"/>
            <a:ext cx="25635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uk-UA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оррекція</a:t>
            </a:r>
            <a:r>
              <a:rPr lang="uk-UA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МІОПІЇ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41171910"/>
              </p:ext>
            </p:extLst>
          </p:nvPr>
        </p:nvGraphicFramePr>
        <p:xfrm>
          <a:off x="0" y="1285860"/>
          <a:ext cx="9144000" cy="4890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4572000"/>
              </a:tblGrid>
              <a:tr h="865285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Клінічні особливості</a:t>
                      </a:r>
                      <a:endParaRPr lang="ru-RU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err="1" smtClean="0">
                          <a:latin typeface="Arial" pitchFamily="34" charset="0"/>
                          <a:cs typeface="Arial" pitchFamily="34" charset="0"/>
                        </a:rPr>
                        <a:t>Коррекція</a:t>
                      </a:r>
                      <a:endParaRPr lang="ru-RU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06886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M </a:t>
                      </a:r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слабого та середнього ступеня</a:t>
                      </a:r>
                      <a:endParaRPr lang="ru-RU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Знижена </a:t>
                      </a:r>
                      <a:r>
                        <a:rPr lang="uk-UA" sz="2000" dirty="0" err="1" smtClean="0">
                          <a:latin typeface="Arial" pitchFamily="34" charset="0"/>
                          <a:cs typeface="Arial" pitchFamily="34" charset="0"/>
                        </a:rPr>
                        <a:t>аккомодація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Повна корекція для далекої відстані</a:t>
                      </a:r>
                      <a:endParaRPr lang="en-U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</a:p>
                    <a:p>
                      <a:pPr algn="ctr"/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слабші окуляри для близької відстані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0688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Нормальна </a:t>
                      </a:r>
                      <a:r>
                        <a:rPr lang="uk-UA" sz="2000" dirty="0" err="1" smtClean="0">
                          <a:latin typeface="Arial" pitchFamily="34" charset="0"/>
                          <a:cs typeface="Arial" pitchFamily="34" charset="0"/>
                        </a:rPr>
                        <a:t>аккомодація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0" dirty="0" smtClean="0">
                          <a:latin typeface="Arial" pitchFamily="34" charset="0"/>
                          <a:cs typeface="Arial" pitchFamily="34" charset="0"/>
                        </a:rPr>
                        <a:t>Постійна повна корекція окулярами</a:t>
                      </a:r>
                      <a:endParaRPr lang="en-US" sz="20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50728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M </a:t>
                      </a:r>
                      <a:r>
                        <a:rPr lang="uk-UA" sz="2000" dirty="0" smtClean="0">
                          <a:latin typeface="Arial" pitchFamily="34" charset="0"/>
                          <a:cs typeface="Arial" pitchFamily="34" charset="0"/>
                        </a:rPr>
                        <a:t>високо ступеня</a:t>
                      </a:r>
                      <a:endParaRPr lang="ru-RU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0" dirty="0" smtClean="0">
                          <a:latin typeface="Arial" pitchFamily="34" charset="0"/>
                          <a:cs typeface="Arial" pitchFamily="34" charset="0"/>
                        </a:rPr>
                        <a:t>Постійна окулярна корекція для далекої та близької відстані</a:t>
                      </a:r>
                      <a:r>
                        <a:rPr lang="en-US" sz="2000" b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sz="2000" b="0" dirty="0" smtClean="0">
                          <a:latin typeface="Arial" pitchFamily="34" charset="0"/>
                          <a:cs typeface="Arial" pitchFamily="34" charset="0"/>
                        </a:rPr>
                        <a:t>з </a:t>
                      </a:r>
                      <a:r>
                        <a:rPr lang="uk-UA" sz="2000" b="0" dirty="0" err="1" smtClean="0">
                          <a:latin typeface="Arial" pitchFamily="34" charset="0"/>
                          <a:cs typeface="Arial" pitchFamily="34" charset="0"/>
                        </a:rPr>
                        <a:t>тенденсією</a:t>
                      </a:r>
                      <a:r>
                        <a:rPr lang="uk-UA" sz="2000" b="0" dirty="0" smtClean="0">
                          <a:latin typeface="Arial" pitchFamily="34" charset="0"/>
                          <a:cs typeface="Arial" pitchFamily="34" charset="0"/>
                        </a:rPr>
                        <a:t> до повної </a:t>
                      </a:r>
                      <a:r>
                        <a:rPr lang="uk-UA" sz="2000" b="0" dirty="0" err="1" smtClean="0">
                          <a:latin typeface="Arial" pitchFamily="34" charset="0"/>
                          <a:cs typeface="Arial" pitchFamily="34" charset="0"/>
                        </a:rPr>
                        <a:t>переносимої</a:t>
                      </a:r>
                      <a:r>
                        <a:rPr lang="uk-UA" sz="2000" b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sz="2000" b="0" dirty="0" err="1" smtClean="0">
                          <a:latin typeface="Arial" pitchFamily="34" charset="0"/>
                          <a:cs typeface="Arial" pitchFamily="34" charset="0"/>
                        </a:rPr>
                        <a:t>коррекції</a:t>
                      </a:r>
                      <a:endParaRPr lang="ru-RU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286116" y="-24"/>
            <a:ext cx="2571768" cy="85725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592829" y="16353"/>
            <a:ext cx="19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Аккомодація</a:t>
            </a:r>
            <a:endParaRPr lang="uk-UA" sz="2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Пресбіопія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7" y="785794"/>
            <a:ext cx="8358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Arial" pitchFamily="34" charset="0"/>
                <a:cs typeface="Arial" pitchFamily="34" charset="0"/>
              </a:rPr>
              <a:t>Акомодація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це процес за допомогою якого око змінює свою оптичну силу для втримання чіткого зображення на різних відстанях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uk-UA" sz="2000" b="1" dirty="0" err="1" smtClean="0">
                <a:latin typeface="Arial" pitchFamily="34" charset="0"/>
                <a:cs typeface="Arial" pitchFamily="34" charset="0"/>
              </a:rPr>
              <a:t>Пресбіопія</a:t>
            </a: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 (вікова </a:t>
            </a:r>
            <a:r>
              <a:rPr lang="uk-UA" sz="2000" b="1" dirty="0" err="1" smtClean="0">
                <a:latin typeface="Arial" pitchFamily="34" charset="0"/>
                <a:cs typeface="Arial" pitchFamily="34" charset="0"/>
              </a:rPr>
              <a:t>гіперметропія</a:t>
            </a: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стан, який з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являється через послаблення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аккомодації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з віком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2476855"/>
              </p:ext>
            </p:extLst>
          </p:nvPr>
        </p:nvGraphicFramePr>
        <p:xfrm>
          <a:off x="0" y="3143248"/>
          <a:ext cx="9144000" cy="3714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724584">
                <a:tc>
                  <a:txBody>
                    <a:bodyPr/>
                    <a:lstStyle/>
                    <a:p>
                      <a:r>
                        <a:rPr lang="uk-UA" dirty="0" smtClean="0"/>
                        <a:t>Вік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 1,0 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Hm</a:t>
                      </a:r>
                      <a:r>
                        <a:rPr lang="en-US" dirty="0" smtClean="0"/>
                        <a:t> 1,0 D</a:t>
                      </a:r>
                      <a:endParaRPr lang="ru-RU" dirty="0"/>
                    </a:p>
                  </a:txBody>
                  <a:tcPr/>
                </a:tc>
              </a:tr>
              <a:tr h="724584">
                <a:tc>
                  <a:txBody>
                    <a:bodyPr/>
                    <a:lstStyle/>
                    <a:p>
                      <a:r>
                        <a:rPr lang="en-US" dirty="0" smtClean="0"/>
                        <a:t>40 </a:t>
                      </a:r>
                      <a:r>
                        <a:rPr lang="uk-UA" dirty="0" smtClean="0"/>
                        <a:t>років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Sph+1,0 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Sph+2,0 D</a:t>
                      </a:r>
                      <a:endParaRPr lang="ru-RU" dirty="0"/>
                    </a:p>
                  </a:txBody>
                  <a:tcPr/>
                </a:tc>
              </a:tr>
              <a:tr h="816417">
                <a:tc>
                  <a:txBody>
                    <a:bodyPr/>
                    <a:lstStyle/>
                    <a:p>
                      <a:r>
                        <a:rPr lang="en-US" dirty="0" smtClean="0"/>
                        <a:t>50 </a:t>
                      </a:r>
                      <a:r>
                        <a:rPr lang="uk-UA" dirty="0" smtClean="0"/>
                        <a:t>років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Sph+2,0 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Sph+1,0 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Sph+3,0 D</a:t>
                      </a:r>
                      <a:endParaRPr lang="ru-RU" dirty="0"/>
                    </a:p>
                  </a:txBody>
                  <a:tcPr/>
                </a:tc>
              </a:tr>
              <a:tr h="724584">
                <a:tc>
                  <a:txBody>
                    <a:bodyPr/>
                    <a:lstStyle/>
                    <a:p>
                      <a:r>
                        <a:rPr lang="en-US" dirty="0" smtClean="0"/>
                        <a:t>60 </a:t>
                      </a:r>
                      <a:r>
                        <a:rPr lang="uk-UA" dirty="0" smtClean="0"/>
                        <a:t>років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Sph+3,0 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Sph+2,0 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Sph+4,0 D</a:t>
                      </a:r>
                      <a:endParaRPr lang="ru-RU" dirty="0"/>
                    </a:p>
                  </a:txBody>
                  <a:tcPr/>
                </a:tc>
              </a:tr>
              <a:tr h="724584">
                <a:tc>
                  <a:txBody>
                    <a:bodyPr/>
                    <a:lstStyle/>
                    <a:p>
                      <a:r>
                        <a:rPr lang="en-US" dirty="0" smtClean="0"/>
                        <a:t>70 </a:t>
                      </a:r>
                      <a:r>
                        <a:rPr lang="uk-UA" dirty="0" smtClean="0"/>
                        <a:t>років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Sph+3,0 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Sph+2,0 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Sph+4,0 D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928926" y="2357430"/>
            <a:ext cx="3214710" cy="71438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latin typeface="Arial" pitchFamily="34" charset="0"/>
                <a:cs typeface="Arial" pitchFamily="34" charset="0"/>
              </a:rPr>
              <a:t>Корекція </a:t>
            </a:r>
            <a:r>
              <a:rPr lang="uk-UA" sz="2000" b="1" dirty="0" err="1" smtClean="0">
                <a:latin typeface="Arial" pitchFamily="34" charset="0"/>
                <a:cs typeface="Arial" pitchFamily="34" charset="0"/>
              </a:rPr>
              <a:t>пресбіопії</a:t>
            </a: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28596" y="0"/>
            <a:ext cx="8358246" cy="128586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5720" y="0"/>
            <a:ext cx="88582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 </a:t>
            </a:r>
            <a:r>
              <a:rPr lang="uk-UA" sz="2800" dirty="0" smtClean="0"/>
              <a:t>Червоне око</a:t>
            </a:r>
            <a:endParaRPr lang="en-US" sz="2800" dirty="0" smtClean="0"/>
          </a:p>
          <a:p>
            <a:pPr algn="ctr"/>
            <a:r>
              <a:rPr lang="en-US" sz="2800" dirty="0" smtClean="0"/>
              <a:t>(</a:t>
            </a:r>
            <a:r>
              <a:rPr lang="uk-UA" sz="2800" dirty="0" err="1" smtClean="0"/>
              <a:t>кон</a:t>
            </a:r>
            <a:r>
              <a:rPr lang="en-US" sz="2800" dirty="0" smtClean="0"/>
              <a:t>`</a:t>
            </a:r>
            <a:r>
              <a:rPr lang="uk-UA" sz="2800" dirty="0" err="1" smtClean="0"/>
              <a:t>юнктивіти</a:t>
            </a:r>
            <a:r>
              <a:rPr lang="en-US" sz="2800" dirty="0" smtClean="0"/>
              <a:t>, </a:t>
            </a:r>
            <a:r>
              <a:rPr lang="uk-UA" sz="2800" dirty="0" smtClean="0"/>
              <a:t>кератити, </a:t>
            </a:r>
            <a:r>
              <a:rPr lang="uk-UA" sz="2800" dirty="0" err="1" smtClean="0"/>
              <a:t>увеїти</a:t>
            </a:r>
            <a:r>
              <a:rPr lang="en-US" sz="2800" dirty="0" smtClean="0"/>
              <a:t>, </a:t>
            </a:r>
            <a:r>
              <a:rPr lang="uk-UA" sz="2800" dirty="0" err="1" smtClean="0"/>
              <a:t>ендофтальміти</a:t>
            </a:r>
            <a:r>
              <a:rPr lang="en-US" sz="2800" dirty="0" smtClean="0"/>
              <a:t>,</a:t>
            </a:r>
          </a:p>
          <a:p>
            <a:pPr algn="ctr"/>
            <a:r>
              <a:rPr lang="en-US" sz="2800" dirty="0" smtClean="0"/>
              <a:t> </a:t>
            </a:r>
            <a:r>
              <a:rPr lang="uk-UA" sz="2800" smtClean="0"/>
              <a:t>панофтальміти</a:t>
            </a:r>
            <a:r>
              <a:rPr lang="en-US" sz="2800" smtClean="0"/>
              <a:t>).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942" t="3326" r="1942"/>
          <a:stretch>
            <a:fillRect/>
          </a:stretch>
        </p:blipFill>
        <p:spPr bwMode="auto">
          <a:xfrm>
            <a:off x="1214414" y="1357298"/>
            <a:ext cx="7072362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85852" y="1714488"/>
            <a:ext cx="1143008" cy="78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1714488"/>
            <a:ext cx="1714512" cy="10001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4929198"/>
            <a:ext cx="1285884" cy="15716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5000636"/>
            <a:ext cx="1785950" cy="18573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6072182"/>
            <a:ext cx="1643074" cy="78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71438" y="5429264"/>
            <a:ext cx="8929718" cy="114300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14348" y="0"/>
            <a:ext cx="7500990" cy="92867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1438" y="1500174"/>
            <a:ext cx="8929718" cy="100013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643702" y="2928934"/>
            <a:ext cx="2214546" cy="150019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86116" y="2928934"/>
            <a:ext cx="3143240" cy="142876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8" y="2928934"/>
            <a:ext cx="3071802" cy="142876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928934"/>
            <a:ext cx="32146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пальпебральна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тарзальна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        орбітальна</a:t>
            </a:r>
          </a:p>
          <a:p>
            <a:r>
              <a:rPr lang="uk-UA" sz="1600" dirty="0" smtClean="0">
                <a:latin typeface="Arial" pitchFamily="34" charset="0"/>
                <a:cs typeface="Arial" pitchFamily="34" charset="0"/>
              </a:rPr>
              <a:t>  фіксована              мобільна</a:t>
            </a:r>
          </a:p>
          <a:p>
            <a:r>
              <a:rPr lang="uk-UA" sz="1600" dirty="0" smtClean="0">
                <a:latin typeface="Arial" pitchFamily="34" charset="0"/>
                <a:cs typeface="Arial" pitchFamily="34" charset="0"/>
              </a:rPr>
              <a:t>   до тканин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                   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06" y="1069287"/>
            <a:ext cx="57866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 err="1" smtClean="0">
                <a:latin typeface="Arial" pitchFamily="34" charset="0"/>
                <a:cs typeface="Arial" pitchFamily="34" charset="0"/>
              </a:rPr>
              <a:t>Анатомічни</a:t>
            </a:r>
            <a:r>
              <a:rPr lang="uk-UA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b="1" dirty="0" err="1" smtClean="0">
                <a:latin typeface="Arial" pitchFamily="34" charset="0"/>
                <a:cs typeface="Arial" pitchFamily="34" charset="0"/>
              </a:rPr>
              <a:t>особливости</a:t>
            </a:r>
            <a:r>
              <a:rPr lang="uk-UA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b="1" dirty="0" err="1" smtClean="0">
                <a:latin typeface="Arial" pitchFamily="34" charset="0"/>
                <a:cs typeface="Arial" pitchFamily="34" charset="0"/>
              </a:rPr>
              <a:t>кон</a:t>
            </a:r>
            <a:r>
              <a:rPr lang="en-US" sz="2000" b="1" dirty="0" smtClean="0"/>
              <a:t> ` </a:t>
            </a:r>
            <a:r>
              <a:rPr lang="uk-UA" sz="2000" b="1" dirty="0" err="1" smtClean="0"/>
              <a:t>юнктиви</a:t>
            </a:r>
            <a:r>
              <a:rPr lang="uk-UA" sz="2000" b="1" dirty="0" smtClean="0"/>
              <a:t>: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2" y="1428736"/>
            <a:ext cx="9144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кон</a:t>
            </a:r>
            <a:r>
              <a:rPr lang="en-US" sz="2400" b="1" dirty="0" smtClean="0"/>
              <a:t>`</a:t>
            </a:r>
            <a:r>
              <a:rPr lang="uk-UA" sz="2400" b="1" dirty="0" err="1" smtClean="0"/>
              <a:t>юнктива</a:t>
            </a:r>
            <a:r>
              <a:rPr lang="uk-UA" sz="2400" b="1" dirty="0" smtClean="0"/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полупрозора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слизова мембрана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яка покриває внутрішню поверхню повік і передню поверхню ока, за виключенням рогівки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3108" y="2500306"/>
            <a:ext cx="4714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err="1" smtClean="0">
                <a:cs typeface="Arial" pitchFamily="34" charset="0"/>
              </a:rPr>
              <a:t>кон</a:t>
            </a:r>
            <a:r>
              <a:rPr lang="en-US" sz="2000" b="1" dirty="0" smtClean="0"/>
              <a:t> ` </a:t>
            </a:r>
            <a:r>
              <a:rPr lang="uk-UA" sz="2000" b="1" dirty="0" err="1" smtClean="0"/>
              <a:t>юнктива</a:t>
            </a:r>
            <a:r>
              <a:rPr lang="uk-UA" sz="2000" b="1" dirty="0" smtClean="0"/>
              <a:t> має 3 частини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          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8245" y="3500438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4429132"/>
            <a:ext cx="8511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Закриті повіки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формують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щілеподібну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кон</a:t>
            </a:r>
            <a:r>
              <a:rPr lang="en-US" sz="2000" b="1" dirty="0" smtClean="0"/>
              <a:t> `</a:t>
            </a:r>
            <a:r>
              <a:rPr lang="uk-UA" sz="2000" b="1" dirty="0" err="1" smtClean="0"/>
              <a:t>юнктивальну</a:t>
            </a:r>
            <a:r>
              <a:rPr lang="uk-UA" sz="2000" b="1" dirty="0" smtClean="0"/>
              <a:t> порожнину</a:t>
            </a:r>
            <a:endParaRPr lang="ru-RU" sz="2000" dirty="0"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6116" y="2928934"/>
            <a:ext cx="314327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бульбарна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склеральна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кон</a:t>
            </a:r>
            <a:r>
              <a:rPr lang="en-US" b="1" dirty="0" smtClean="0"/>
              <a:t> `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юнктива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   півмісяцеві складки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       слізне м</a:t>
            </a:r>
            <a:r>
              <a:rPr lang="en-US" b="1" dirty="0" smtClean="0"/>
              <a:t> `</a:t>
            </a:r>
            <a:r>
              <a:rPr lang="uk-UA" b="1" dirty="0" err="1" smtClean="0"/>
              <a:t>ясце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15140" y="3143248"/>
            <a:ext cx="2143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atin typeface="Arial" pitchFamily="34" charset="0"/>
                <a:cs typeface="Arial" pitchFamily="34" charset="0"/>
              </a:rPr>
              <a:t>звід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uk-UA" b="1" dirty="0" smtClean="0">
                <a:latin typeface="Arial" pitchFamily="34" charset="0"/>
                <a:cs typeface="Arial" pitchFamily="34" charset="0"/>
              </a:rPr>
              <a:t>верхній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нижній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3836" y="142852"/>
            <a:ext cx="73578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/>
              <a:t>ЧЕРВОНЕ ОКО ЧЕРЕЗ ЗАПАЛЕННЯ КОН</a:t>
            </a:r>
            <a:r>
              <a:rPr lang="en-US" sz="2200" b="1" dirty="0" smtClean="0"/>
              <a:t>`</a:t>
            </a:r>
            <a:r>
              <a:rPr lang="ru-RU" sz="2200" b="1" dirty="0" smtClean="0"/>
              <a:t>ЮНКТИВИ</a:t>
            </a:r>
            <a:endParaRPr lang="en-US" sz="2200" b="1" dirty="0" smtClean="0"/>
          </a:p>
          <a:p>
            <a:pPr algn="ctr"/>
            <a:r>
              <a:rPr lang="en-US" sz="2200" b="1" dirty="0" smtClean="0"/>
              <a:t> (</a:t>
            </a:r>
            <a:r>
              <a:rPr lang="ru-RU" sz="2200" b="1" dirty="0" smtClean="0"/>
              <a:t>КОН</a:t>
            </a:r>
            <a:r>
              <a:rPr lang="en-US" sz="2200" b="1" dirty="0" smtClean="0"/>
              <a:t>`</a:t>
            </a:r>
            <a:r>
              <a:rPr lang="ru-RU" sz="2200" b="1" dirty="0" smtClean="0"/>
              <a:t>ЮНКТИВ</a:t>
            </a:r>
            <a:r>
              <a:rPr lang="uk-UA" sz="2200" b="1" dirty="0" smtClean="0"/>
              <a:t>ІТИ</a:t>
            </a:r>
            <a:r>
              <a:rPr lang="en-US" sz="2200" b="1" dirty="0" smtClean="0"/>
              <a:t>)</a:t>
            </a:r>
            <a:endParaRPr lang="ru-RU" sz="2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2844" y="5572140"/>
            <a:ext cx="8643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uk-UA" dirty="0" smtClean="0">
                <a:cs typeface="Arial" pitchFamily="34" charset="0"/>
              </a:rPr>
              <a:t>Механічний захист завдяки багатій чутливій іннервації;</a:t>
            </a:r>
            <a:r>
              <a:rPr lang="en-US" dirty="0" smtClean="0"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cs typeface="Arial" pitchFamily="34" charset="0"/>
              </a:rPr>
              <a:t>Бар</a:t>
            </a:r>
            <a:r>
              <a:rPr lang="en-US" dirty="0" smtClean="0"/>
              <a:t> ` </a:t>
            </a:r>
            <a:r>
              <a:rPr lang="uk-UA" dirty="0" err="1" smtClean="0"/>
              <a:t>єрна</a:t>
            </a:r>
            <a:r>
              <a:rPr lang="uk-UA" dirty="0" smtClean="0"/>
              <a:t> функція завдяки великій кількості </a:t>
            </a:r>
            <a:r>
              <a:rPr lang="uk-UA" dirty="0" err="1" smtClean="0"/>
              <a:t>лімфоїдних</a:t>
            </a:r>
            <a:r>
              <a:rPr lang="uk-UA" dirty="0" smtClean="0"/>
              <a:t> елементів</a:t>
            </a:r>
            <a:r>
              <a:rPr lang="en-US" dirty="0" smtClean="0">
                <a:cs typeface="Arial" pitchFamily="34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cs typeface="Arial" pitchFamily="34" charset="0"/>
              </a:rPr>
              <a:t>Базальна продукція сльози, що забезпечує зволоження та трофіку рогівки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818896" y="4929198"/>
            <a:ext cx="32603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 smtClean="0">
                <a:cs typeface="Arial" pitchFamily="34" charset="0"/>
              </a:rPr>
              <a:t>Функції </a:t>
            </a:r>
            <a:r>
              <a:rPr lang="uk-UA" sz="2200" b="1" dirty="0" err="1" smtClean="0">
                <a:cs typeface="Arial" pitchFamily="34" charset="0"/>
              </a:rPr>
              <a:t>кон</a:t>
            </a:r>
            <a:r>
              <a:rPr lang="en-US" sz="2200" b="1" dirty="0" smtClean="0"/>
              <a:t> `</a:t>
            </a:r>
            <a:r>
              <a:rPr lang="uk-UA" sz="2200" b="1" dirty="0" err="1" smtClean="0"/>
              <a:t>юнктиви</a:t>
            </a:r>
            <a:r>
              <a:rPr lang="uk-UA" sz="2200" b="1" dirty="0" smtClean="0"/>
              <a:t>: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32" y="1500174"/>
            <a:ext cx="92365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Екзогенний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кон</a:t>
            </a:r>
            <a:r>
              <a:rPr lang="en-US" sz="2000" dirty="0" smtClean="0"/>
              <a:t>`</a:t>
            </a:r>
            <a:r>
              <a:rPr lang="uk-UA" sz="2000" dirty="0" err="1" smtClean="0"/>
              <a:t>юнктивіт</a:t>
            </a:r>
            <a:r>
              <a:rPr lang="uk-UA" sz="2000" dirty="0" smtClean="0"/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бактеріальний, вірусний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1200" dirty="0" err="1" smtClean="0">
                <a:latin typeface="Arial" pitchFamily="34" charset="0"/>
                <a:cs typeface="Arial" pitchFamily="34" charset="0"/>
              </a:rPr>
              <a:t>хламідійний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грибковий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спричинений фізичними </a:t>
            </a:r>
          </a:p>
          <a:p>
            <a:r>
              <a:rPr lang="uk-UA" sz="12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або хімічними агентами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алергічний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 )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Ендогенний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кон</a:t>
            </a:r>
            <a:r>
              <a:rPr lang="en-US" sz="2000" dirty="0" smtClean="0"/>
              <a:t>`</a:t>
            </a:r>
            <a:r>
              <a:rPr lang="uk-UA" sz="2000" dirty="0" err="1" smtClean="0"/>
              <a:t>юнктивіт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 на тлі соматичної патології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1200" dirty="0" err="1" smtClean="0">
                <a:latin typeface="Arial" pitchFamily="34" charset="0"/>
                <a:cs typeface="Arial" pitchFamily="34" charset="0"/>
              </a:rPr>
              <a:t>аутоімунний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 завдяки синдрому сухого ока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Кератокон</a:t>
            </a:r>
            <a:r>
              <a:rPr lang="en-US" sz="2000" dirty="0" smtClean="0"/>
              <a:t>`</a:t>
            </a:r>
            <a:r>
              <a:rPr lang="uk-UA" sz="2000" dirty="0" err="1" smtClean="0"/>
              <a:t>юнктивіт</a:t>
            </a:r>
            <a:r>
              <a:rPr lang="uk-UA" sz="2000" dirty="0" smtClean="0"/>
              <a:t> з невідомої причини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1200" dirty="0" err="1" smtClean="0">
                <a:latin typeface="Arial" pitchFamily="34" charset="0"/>
                <a:cs typeface="Arial" pitchFamily="34" charset="0"/>
              </a:rPr>
              <a:t>ідіопатичний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85720" y="214290"/>
            <a:ext cx="1990740" cy="27622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14480" y="3929066"/>
            <a:ext cx="6357982" cy="64294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28662" y="2643182"/>
            <a:ext cx="7572428" cy="64294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71604" y="928670"/>
            <a:ext cx="6500858" cy="64294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1069287"/>
            <a:ext cx="6576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cs typeface="Arial" pitchFamily="34" charset="0"/>
              </a:rPr>
              <a:t>Етіологічна класифікація </a:t>
            </a:r>
            <a:r>
              <a:rPr lang="uk-UA" sz="2400" b="1" dirty="0" err="1" smtClean="0">
                <a:cs typeface="Arial" pitchFamily="34" charset="0"/>
              </a:rPr>
              <a:t>кон</a:t>
            </a:r>
            <a:r>
              <a:rPr lang="en-US" sz="2400" b="1" dirty="0" smtClean="0"/>
              <a:t>`</a:t>
            </a:r>
            <a:r>
              <a:rPr lang="uk-UA" sz="2400" b="1" dirty="0" err="1" smtClean="0"/>
              <a:t>юнктивітів</a:t>
            </a:r>
            <a:r>
              <a:rPr lang="uk-UA" sz="2400" b="1" dirty="0" smtClean="0"/>
              <a:t>:</a:t>
            </a:r>
            <a:endParaRPr lang="ru-RU" sz="2400" b="1" dirty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2714620"/>
            <a:ext cx="69294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cs typeface="Arial" pitchFamily="34" charset="0"/>
              </a:rPr>
              <a:t>За перебігом </a:t>
            </a:r>
            <a:r>
              <a:rPr lang="uk-UA" sz="2200" b="1" dirty="0" err="1" smtClean="0">
                <a:cs typeface="Arial" pitchFamily="34" charset="0"/>
              </a:rPr>
              <a:t>кон</a:t>
            </a:r>
            <a:r>
              <a:rPr lang="en-US" sz="2200" b="1" dirty="0" smtClean="0"/>
              <a:t>`</a:t>
            </a:r>
            <a:r>
              <a:rPr lang="uk-UA" sz="2200" b="1" dirty="0" err="1" smtClean="0"/>
              <a:t>юнктивіти</a:t>
            </a:r>
            <a:r>
              <a:rPr lang="uk-UA" sz="2200" b="1" dirty="0" smtClean="0"/>
              <a:t> поділяються на</a:t>
            </a:r>
            <a:r>
              <a:rPr lang="uk-UA" sz="2000" b="1" dirty="0" smtClean="0"/>
              <a:t>: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9966" y="3221180"/>
            <a:ext cx="50501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Гострі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тривалість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меньше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4 тижнів</a:t>
            </a:r>
            <a:r>
              <a:rPr lang="en-US" sz="2000" dirty="0" smtClean="0"/>
              <a:t>.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Хронічні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тривалість більше ніж 4 тижні</a:t>
            </a:r>
            <a:r>
              <a:rPr lang="en-US" sz="2000" dirty="0" smtClean="0"/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28794" y="4069683"/>
            <a:ext cx="58579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cs typeface="Arial" pitchFamily="34" charset="0"/>
              </a:rPr>
              <a:t>Клінічна класифікація </a:t>
            </a:r>
            <a:r>
              <a:rPr lang="uk-UA" sz="2200" b="1" dirty="0" err="1" smtClean="0">
                <a:cs typeface="Arial" pitchFamily="34" charset="0"/>
              </a:rPr>
              <a:t>кон</a:t>
            </a:r>
            <a:r>
              <a:rPr lang="en-US" sz="2200" b="1" dirty="0" smtClean="0"/>
              <a:t> `</a:t>
            </a:r>
            <a:r>
              <a:rPr lang="uk-UA" sz="2200" b="1" dirty="0" err="1" smtClean="0"/>
              <a:t>юнктивітів</a:t>
            </a:r>
            <a:r>
              <a:rPr lang="uk-UA" sz="2200" b="1" dirty="0" smtClean="0"/>
              <a:t>:</a:t>
            </a:r>
            <a:endParaRPr lang="ru-RU" sz="2200" b="1" dirty="0"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911" y="5177395"/>
            <a:ext cx="23468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uk-UA" sz="2000" b="1" dirty="0" smtClean="0">
                <a:solidFill>
                  <a:srgbClr val="FF0000"/>
                </a:solidFill>
              </a:rPr>
              <a:t>БАКТЕРІАЛЬНІ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uk-UA" sz="2000" b="1" dirty="0" smtClean="0">
                <a:solidFill>
                  <a:srgbClr val="FF0000"/>
                </a:solidFill>
              </a:rPr>
              <a:t>ВІРУСНІ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uk-UA" sz="2000" b="1" dirty="0" smtClean="0">
                <a:solidFill>
                  <a:srgbClr val="FF0000"/>
                </a:solidFill>
              </a:rPr>
              <a:t>ПАРАЗИТИЧНІ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uk-UA" sz="2000" b="1" dirty="0" smtClean="0">
                <a:solidFill>
                  <a:srgbClr val="FF0000"/>
                </a:solidFill>
              </a:rPr>
              <a:t>ГРИБКОВІ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1996" y="4702742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ІНФЕКЦІЙНІ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571868" y="4702742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НЕІНФЕКЦІЙНІ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500299" y="4990470"/>
            <a:ext cx="66437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uk-UA" sz="2000" b="1" dirty="0" smtClean="0">
                <a:solidFill>
                  <a:srgbClr val="FF0000"/>
                </a:solidFill>
              </a:rPr>
              <a:t>Завдяки </a:t>
            </a:r>
            <a:r>
              <a:rPr lang="uk-UA" sz="2000" b="1" dirty="0" err="1" smtClean="0">
                <a:solidFill>
                  <a:srgbClr val="FF0000"/>
                </a:solidFill>
              </a:rPr>
              <a:t>постійнному</a:t>
            </a:r>
            <a:r>
              <a:rPr lang="uk-UA" sz="2000" b="1" dirty="0" smtClean="0">
                <a:solidFill>
                  <a:srgbClr val="FF0000"/>
                </a:solidFill>
              </a:rPr>
              <a:t> подразненню </a:t>
            </a:r>
            <a:r>
              <a:rPr lang="en-US" sz="2000" b="1" dirty="0" smtClean="0">
                <a:solidFill>
                  <a:srgbClr val="FF0000"/>
                </a:solidFill>
              </a:rPr>
              <a:t>(</a:t>
            </a:r>
            <a:r>
              <a:rPr lang="uk-UA" sz="2000" b="1" dirty="0" smtClean="0">
                <a:solidFill>
                  <a:srgbClr val="FF0000"/>
                </a:solidFill>
              </a:rPr>
              <a:t> синдром                        сухого ока, не виправлені аметропії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uk-UA" sz="2000" b="1" dirty="0" smtClean="0">
                <a:solidFill>
                  <a:srgbClr val="FF0000"/>
                </a:solidFill>
              </a:rPr>
              <a:t>АЛЕРГІЧНІ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uk-UA" sz="2000" b="1" dirty="0" smtClean="0">
                <a:solidFill>
                  <a:srgbClr val="FF0000"/>
                </a:solidFill>
              </a:rPr>
              <a:t>ТОКСИЧНІ</a:t>
            </a:r>
            <a:r>
              <a:rPr lang="en-US" sz="2000" b="1" dirty="0" smtClean="0">
                <a:solidFill>
                  <a:srgbClr val="FF0000"/>
                </a:solidFill>
              </a:rPr>
              <a:t> (</a:t>
            </a:r>
            <a:r>
              <a:rPr lang="uk-UA" sz="2000" b="1" dirty="0" smtClean="0">
                <a:solidFill>
                  <a:srgbClr val="FF0000"/>
                </a:solidFill>
              </a:rPr>
              <a:t> завдяки диму, пилу тощо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uk-UA" sz="2000" b="1" dirty="0" smtClean="0">
                <a:solidFill>
                  <a:srgbClr val="FF0000"/>
                </a:solidFill>
              </a:rPr>
              <a:t>Як результат іншого захворювання </a:t>
            </a:r>
            <a:r>
              <a:rPr lang="en-US" sz="2000" b="1" dirty="0" smtClean="0">
                <a:solidFill>
                  <a:srgbClr val="FF0000"/>
                </a:solidFill>
              </a:rPr>
              <a:t>(</a:t>
            </a:r>
            <a:r>
              <a:rPr lang="uk-UA" sz="2000" b="1" dirty="0" smtClean="0">
                <a:solidFill>
                  <a:srgbClr val="FF0000"/>
                </a:solidFill>
              </a:rPr>
              <a:t> синдром </a:t>
            </a:r>
            <a:r>
              <a:rPr lang="uk-UA" sz="2000" b="1" dirty="0" err="1" smtClean="0">
                <a:solidFill>
                  <a:srgbClr val="FF0000"/>
                </a:solidFill>
              </a:rPr>
              <a:t>Стівенса-Джонса</a:t>
            </a:r>
            <a:r>
              <a:rPr lang="uk-UA" sz="2000" b="1" dirty="0" smtClean="0">
                <a:solidFill>
                  <a:srgbClr val="FF0000"/>
                </a:solidFill>
              </a:rPr>
              <a:t>)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142852"/>
            <a:ext cx="8858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err="1" smtClean="0"/>
              <a:t>Кон</a:t>
            </a:r>
            <a:r>
              <a:rPr lang="en-US" sz="2000" b="1" dirty="0" smtClean="0"/>
              <a:t> ` </a:t>
            </a:r>
            <a:r>
              <a:rPr lang="uk-UA" sz="2000" dirty="0" err="1" smtClean="0"/>
              <a:t>юнктивіт</a:t>
            </a:r>
            <a:r>
              <a:rPr lang="uk-UA" sz="2000" dirty="0" smtClean="0"/>
              <a:t> це </a:t>
            </a:r>
            <a:r>
              <a:rPr lang="uk-UA" sz="2000" dirty="0" err="1" smtClean="0"/>
              <a:t>запальння</a:t>
            </a:r>
            <a:r>
              <a:rPr lang="uk-UA" sz="2000" dirty="0" smtClean="0"/>
              <a:t> </a:t>
            </a:r>
            <a:r>
              <a:rPr lang="uk-UA" sz="2000" dirty="0" err="1" smtClean="0"/>
              <a:t>кон</a:t>
            </a:r>
            <a:r>
              <a:rPr lang="en-US" sz="2000" dirty="0" smtClean="0"/>
              <a:t> `</a:t>
            </a:r>
            <a:r>
              <a:rPr lang="uk-UA" sz="2000" dirty="0" err="1" smtClean="0"/>
              <a:t>юнктиви</a:t>
            </a:r>
            <a:r>
              <a:rPr lang="uk-UA" sz="2000" dirty="0" smtClean="0"/>
              <a:t>, що характеризується </a:t>
            </a:r>
            <a:r>
              <a:rPr lang="en-US" sz="2000" dirty="0" smtClean="0"/>
              <a:t> </a:t>
            </a:r>
            <a:r>
              <a:rPr lang="uk-UA" sz="2000" dirty="0" err="1" smtClean="0"/>
              <a:t>вазодилятацією</a:t>
            </a:r>
            <a:r>
              <a:rPr lang="uk-UA" sz="2000" dirty="0" smtClean="0"/>
              <a:t>, інфільтрацією тканини та </a:t>
            </a:r>
            <a:r>
              <a:rPr lang="uk-UA" sz="2000" dirty="0" err="1" smtClean="0"/>
              <a:t>екссудацією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4786314" y="4286256"/>
            <a:ext cx="4357686" cy="78581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14876" y="4303455"/>
            <a:ext cx="44291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latin typeface="Arial" pitchFamily="34" charset="0"/>
                <a:cs typeface="Arial" pitchFamily="34" charset="0"/>
              </a:rPr>
              <a:t>Типи виділень з </a:t>
            </a:r>
            <a:r>
              <a:rPr lang="uk-UA" sz="2000" b="1" dirty="0" err="1" smtClean="0">
                <a:latin typeface="Arial" pitchFamily="34" charset="0"/>
                <a:cs typeface="Arial" pitchFamily="34" charset="0"/>
              </a:rPr>
              <a:t>кон</a:t>
            </a:r>
            <a:r>
              <a:rPr lang="en-US" sz="2000" b="1" dirty="0" smtClean="0"/>
              <a:t>`</a:t>
            </a:r>
            <a:r>
              <a:rPr lang="uk-UA" sz="2000" b="1" dirty="0" err="1" smtClean="0"/>
              <a:t>юнктивальної</a:t>
            </a:r>
            <a:r>
              <a:rPr lang="uk-UA" sz="2000" b="1" dirty="0" smtClean="0"/>
              <a:t> порожнини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algn="ctr"/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гнійні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бактерії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),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серозні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віруси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),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слизові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алергія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),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гнійно-слизові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бактерії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віруси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пінні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гриби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алергія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43438" y="1785926"/>
            <a:ext cx="4214842" cy="3571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143372" y="1714488"/>
            <a:ext cx="50165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latin typeface="Arial" pitchFamily="34" charset="0"/>
                <a:cs typeface="Arial" pitchFamily="34" charset="0"/>
              </a:rPr>
              <a:t>Кон</a:t>
            </a:r>
            <a:r>
              <a:rPr lang="en-US" sz="2000" b="1" dirty="0" smtClean="0"/>
              <a:t>`</a:t>
            </a:r>
            <a:r>
              <a:rPr lang="uk-UA" sz="2000" b="1" dirty="0" err="1" smtClean="0"/>
              <a:t>юнктивальна</a:t>
            </a:r>
            <a:r>
              <a:rPr lang="uk-UA" sz="2000" b="1" dirty="0" smtClean="0"/>
              <a:t> гіперемія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sz="2000" dirty="0" err="1" smtClean="0">
                <a:cs typeface="Arial" pitchFamily="34" charset="0"/>
              </a:rPr>
              <a:t>кон</a:t>
            </a:r>
            <a:r>
              <a:rPr lang="en-US" sz="2000" dirty="0" smtClean="0"/>
              <a:t>`</a:t>
            </a:r>
            <a:r>
              <a:rPr lang="uk-UA" sz="2000" dirty="0" err="1" smtClean="0"/>
              <a:t>юнктива</a:t>
            </a:r>
            <a:r>
              <a:rPr lang="uk-UA" sz="2000" dirty="0" smtClean="0"/>
              <a:t> яскраво червоного кольору</a:t>
            </a:r>
            <a:r>
              <a:rPr lang="uk-UA" sz="2000" b="1" dirty="0" smtClean="0"/>
              <a:t>;</a:t>
            </a:r>
            <a:r>
              <a:rPr lang="en-US" sz="2000" dirty="0" smtClean="0">
                <a:cs typeface="Arial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почервоніння зменшує інтенсивність у напрямку до рогівки;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розширені судини рухаються при переміщенні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кон</a:t>
            </a:r>
            <a:r>
              <a:rPr lang="en-US" sz="2000" dirty="0" smtClean="0"/>
              <a:t>`</a:t>
            </a:r>
            <a:r>
              <a:rPr lang="uk-UA" sz="2000" dirty="0" err="1" smtClean="0"/>
              <a:t>юнктиви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14612" y="71438"/>
            <a:ext cx="3714776" cy="7143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857488" y="214290"/>
            <a:ext cx="34778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 smtClean="0">
                <a:cs typeface="Arial" pitchFamily="34" charset="0"/>
              </a:rPr>
              <a:t>Прояви </a:t>
            </a:r>
            <a:r>
              <a:rPr lang="uk-UA" sz="2200" b="1" dirty="0" err="1" smtClean="0">
                <a:cs typeface="Arial" pitchFamily="34" charset="0"/>
              </a:rPr>
              <a:t>кон</a:t>
            </a:r>
            <a:r>
              <a:rPr lang="en-US" sz="2200" b="1" dirty="0" smtClean="0"/>
              <a:t> `</a:t>
            </a:r>
            <a:r>
              <a:rPr lang="uk-UA" sz="2200" b="1" dirty="0" err="1" smtClean="0"/>
              <a:t>юнктивіта</a:t>
            </a:r>
            <a:r>
              <a:rPr lang="uk-UA" sz="2200" b="1" dirty="0" smtClean="0"/>
              <a:t>:</a:t>
            </a:r>
            <a:endParaRPr lang="ru-RU" sz="2200" b="1" dirty="0"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298" y="857232"/>
            <a:ext cx="93494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000" dirty="0" err="1" smtClean="0">
                <a:cs typeface="Arial" pitchFamily="34" charset="0"/>
              </a:rPr>
              <a:t>Кон</a:t>
            </a:r>
            <a:r>
              <a:rPr lang="en-US" sz="2000" b="1" dirty="0" smtClean="0"/>
              <a:t> `</a:t>
            </a:r>
            <a:r>
              <a:rPr lang="uk-UA" sz="2000" b="1" dirty="0" err="1" smtClean="0"/>
              <a:t>юнктивальна</a:t>
            </a:r>
            <a:r>
              <a:rPr lang="uk-UA" sz="2000" b="1" dirty="0" smtClean="0"/>
              <a:t> гіперемія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uk-UA" sz="2000" dirty="0" smtClean="0">
                <a:cs typeface="Arial" pitchFamily="34" charset="0"/>
              </a:rPr>
              <a:t>набряк </a:t>
            </a:r>
            <a:r>
              <a:rPr lang="uk-UA" sz="2000" dirty="0" err="1" smtClean="0">
                <a:cs typeface="Arial" pitchFamily="34" charset="0"/>
              </a:rPr>
              <a:t>кон</a:t>
            </a:r>
            <a:r>
              <a:rPr lang="en-US" sz="2000" b="1" dirty="0" smtClean="0"/>
              <a:t> ` </a:t>
            </a:r>
            <a:r>
              <a:rPr lang="uk-UA" sz="2000" b="1" dirty="0" err="1" smtClean="0"/>
              <a:t>юнктиви</a:t>
            </a:r>
            <a:r>
              <a:rPr lang="uk-UA" sz="2000" b="1" dirty="0" smtClean="0"/>
              <a:t> (повік)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uk-UA" sz="2000" dirty="0" smtClean="0">
                <a:cs typeface="Arial" pitchFamily="34" charset="0"/>
              </a:rPr>
              <a:t>виділення з </a:t>
            </a:r>
          </a:p>
          <a:p>
            <a:pPr algn="ctr"/>
            <a:r>
              <a:rPr lang="uk-UA" sz="2000" dirty="0" err="1" smtClean="0">
                <a:cs typeface="Arial" pitchFamily="34" charset="0"/>
              </a:rPr>
              <a:t>кон</a:t>
            </a:r>
            <a:r>
              <a:rPr lang="en-US" sz="2000" b="1" dirty="0" smtClean="0"/>
              <a:t>`</a:t>
            </a:r>
            <a:r>
              <a:rPr lang="uk-UA" sz="2000" b="1" dirty="0" err="1" smtClean="0"/>
              <a:t>юнктивальної</a:t>
            </a:r>
            <a:r>
              <a:rPr lang="uk-UA" sz="2000" b="1" dirty="0" smtClean="0"/>
              <a:t> порожнини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uk-UA" sz="2000" dirty="0" smtClean="0">
                <a:cs typeface="Arial" pitchFamily="34" charset="0"/>
              </a:rPr>
              <a:t>відчуття стороннього тіла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ru-RU" sz="2000" dirty="0">
              <a:cs typeface="Arial" pitchFamily="34" charset="0"/>
            </a:endParaRPr>
          </a:p>
        </p:txBody>
      </p:sp>
      <p:pic>
        <p:nvPicPr>
          <p:cNvPr id="1026" name="Picture 2" descr="D:\НАУКА\Seminars\Topic 5 Dis of Conjunctiva, Cornea, Sclera\Pictures\Bac conjun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73098"/>
            <a:ext cx="4071934" cy="2627801"/>
          </a:xfrm>
          <a:prstGeom prst="rect">
            <a:avLst/>
          </a:prstGeom>
          <a:noFill/>
        </p:spPr>
      </p:pic>
      <p:pic>
        <p:nvPicPr>
          <p:cNvPr id="1027" name="Picture 3" descr="D:\НАУКА\Seminars\Topic 5 Dis of Conjunctiva, Cornea, Sclera\Pictures\cojunctivit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85926"/>
            <a:ext cx="4071934" cy="2503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UNIVERSITY\Seminars\Topic 5 Dis of Conjunctiva, Cornea, Sclera\Pictures\sings of conjunct.png"/>
          <p:cNvPicPr>
            <a:picLocks noChangeAspect="1" noChangeArrowheads="1"/>
          </p:cNvPicPr>
          <p:nvPr/>
        </p:nvPicPr>
        <p:blipFill>
          <a:blip r:embed="rId2"/>
          <a:srcRect l="1290" t="4762" r="2261" b="2381"/>
          <a:stretch>
            <a:fillRect/>
          </a:stretch>
        </p:blipFill>
        <p:spPr bwMode="auto">
          <a:xfrm>
            <a:off x="-64" y="571480"/>
            <a:ext cx="9144064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NIVERSITY\Seminars\Topic 5 Dis of Conjunctiva, Cornea, Sclera\Pictures\adenoviral conjunct.jpg"/>
          <p:cNvPicPr>
            <a:picLocks noChangeAspect="1" noChangeArrowheads="1"/>
          </p:cNvPicPr>
          <p:nvPr/>
        </p:nvPicPr>
        <p:blipFill>
          <a:blip r:embed="rId2"/>
          <a:srcRect r="6165" b="10870"/>
          <a:stretch>
            <a:fillRect/>
          </a:stretch>
        </p:blipFill>
        <p:spPr bwMode="auto">
          <a:xfrm>
            <a:off x="0" y="0"/>
            <a:ext cx="4286248" cy="2880943"/>
          </a:xfrm>
          <a:prstGeom prst="rect">
            <a:avLst/>
          </a:prstGeom>
          <a:noFill/>
        </p:spPr>
      </p:pic>
      <p:pic>
        <p:nvPicPr>
          <p:cNvPr id="2051" name="Picture 3" descr="D:\UNIVERSITY\Seminars\Topic 5 Dis of Conjunctiva, Cornea, Sclera\Pictures\follicular herpetic conjunctivitis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143248"/>
            <a:ext cx="2939164" cy="1714512"/>
          </a:xfrm>
          <a:prstGeom prst="rect">
            <a:avLst/>
          </a:prstGeom>
          <a:noFill/>
        </p:spPr>
      </p:pic>
      <p:pic>
        <p:nvPicPr>
          <p:cNvPr id="2052" name="Picture 4" descr="D:\UNIVERSITY\Seminars\Topic 5 Dis of Conjunctiva, Cornea, Sclera\Pictures\follicular herpetic conjunctiviti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143248"/>
            <a:ext cx="2466975" cy="1847850"/>
          </a:xfrm>
          <a:prstGeom prst="rect">
            <a:avLst/>
          </a:prstGeom>
          <a:noFill/>
        </p:spPr>
      </p:pic>
      <p:pic>
        <p:nvPicPr>
          <p:cNvPr id="2053" name="Picture 5" descr="D:\UNIVERSITY\Seminars\Topic 5 Dis of Conjunctiva, Cornea, Sclera\Pictures\herpetic conjunc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2928935"/>
            <a:ext cx="3869559" cy="2571768"/>
          </a:xfrm>
          <a:prstGeom prst="rect">
            <a:avLst/>
          </a:prstGeom>
          <a:noFill/>
        </p:spPr>
      </p:pic>
      <p:pic>
        <p:nvPicPr>
          <p:cNvPr id="2054" name="Picture 6" descr="D:\UNIVERSITY\Seminars\Topic 5 Dis of Conjunctiva, Cornea, Sclera\Pictures\picornaviruses conjunc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5114925"/>
            <a:ext cx="2619375" cy="17430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71604" y="2500306"/>
            <a:ext cx="1364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Adenovirus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4857760"/>
            <a:ext cx="148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Herpes virus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3214686"/>
            <a:ext cx="148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Herpes virus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9520" y="3214686"/>
            <a:ext cx="148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Herpes virus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7884" y="6488668"/>
            <a:ext cx="1462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Picornavirus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NIVERSITY\Seminars\Topic 5 Dis of Conjunctiva, Cornea, Sclera\Pictures\Ophthalmia neonatorum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4675264" cy="3071834"/>
          </a:xfrm>
          <a:prstGeom prst="rect">
            <a:avLst/>
          </a:prstGeom>
          <a:noFill/>
        </p:spPr>
      </p:pic>
      <p:pic>
        <p:nvPicPr>
          <p:cNvPr id="4099" name="Picture 3" descr="D:\UNIVERSITY\Seminars\Topic 5 Dis of Conjunctiva, Cornea, Sclera\Pictures\Ophthalmia neonatoru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86124"/>
            <a:ext cx="4500562" cy="3539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357290" y="3500438"/>
            <a:ext cx="6643734" cy="64291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71438"/>
            <a:ext cx="6886548" cy="64291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57290" y="140593"/>
            <a:ext cx="6962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 smtClean="0">
                <a:latin typeface="Arial" pitchFamily="34" charset="0"/>
                <a:cs typeface="Arial" pitchFamily="34" charset="0"/>
              </a:rPr>
              <a:t>Загальні принципи діагностики </a:t>
            </a:r>
            <a:r>
              <a:rPr lang="uk-UA" sz="2200" b="1" dirty="0" err="1" smtClean="0">
                <a:latin typeface="Arial" pitchFamily="34" charset="0"/>
                <a:cs typeface="Arial" pitchFamily="34" charset="0"/>
              </a:rPr>
              <a:t>кон</a:t>
            </a:r>
            <a:r>
              <a:rPr lang="en-US" sz="2400" dirty="0" smtClean="0"/>
              <a:t>`</a:t>
            </a:r>
            <a:r>
              <a:rPr lang="uk-UA" sz="2400" dirty="0" err="1" smtClean="0"/>
              <a:t>юнктивітів</a:t>
            </a:r>
            <a:r>
              <a:rPr lang="uk-UA" sz="2200" b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3643314"/>
            <a:ext cx="6357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>
                <a:latin typeface="Arial" pitchFamily="34" charset="0"/>
                <a:cs typeface="Arial" pitchFamily="34" charset="0"/>
              </a:rPr>
              <a:t>Загальні принципи </a:t>
            </a:r>
            <a:r>
              <a:rPr lang="uk-UA" sz="2200" b="1" dirty="0" err="1" smtClean="0">
                <a:latin typeface="Arial" pitchFamily="34" charset="0"/>
                <a:cs typeface="Arial" pitchFamily="34" charset="0"/>
              </a:rPr>
              <a:t>лікуваня</a:t>
            </a:r>
            <a:r>
              <a:rPr lang="uk-UA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b="1" dirty="0" err="1">
                <a:latin typeface="Arial" pitchFamily="34" charset="0"/>
                <a:cs typeface="Arial" pitchFamily="34" charset="0"/>
              </a:rPr>
              <a:t>кон</a:t>
            </a:r>
            <a:r>
              <a:rPr lang="en-US" sz="2400" dirty="0"/>
              <a:t>`</a:t>
            </a:r>
            <a:r>
              <a:rPr lang="uk-UA" sz="2400" dirty="0" err="1"/>
              <a:t>юнктивітів</a:t>
            </a:r>
            <a:r>
              <a:rPr lang="uk-UA" sz="2200" b="1" dirty="0">
                <a:latin typeface="Arial" pitchFamily="34" charset="0"/>
                <a:cs typeface="Arial" pitchFamily="34" charset="0"/>
              </a:rPr>
              <a:t>: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7704" y="714356"/>
            <a:ext cx="6000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500" dirty="0" smtClean="0">
                <a:latin typeface="Arial" pitchFamily="34" charset="0"/>
                <a:cs typeface="Arial" pitchFamily="34" charset="0"/>
              </a:rPr>
              <a:t>скаргах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>
              <a:buFont typeface="Arial" pitchFamily="34" charset="0"/>
              <a:buChar char="•"/>
            </a:pPr>
            <a:r>
              <a:rPr lang="en-US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500" dirty="0" smtClean="0">
                <a:latin typeface="Arial" pitchFamily="34" charset="0"/>
                <a:cs typeface="Arial" pitchFamily="34" charset="0"/>
              </a:rPr>
              <a:t>клінічних проявах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uk-UA" sz="1500" dirty="0" err="1" smtClean="0">
                <a:latin typeface="Arial" pitchFamily="34" charset="0"/>
                <a:cs typeface="Arial" pitchFamily="34" charset="0"/>
              </a:rPr>
              <a:t>біомікроскопія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500" dirty="0" smtClean="0">
                <a:latin typeface="Arial" pitchFamily="34" charset="0"/>
                <a:cs typeface="Arial" pitchFamily="34" charset="0"/>
              </a:rPr>
              <a:t>результати лабораторних досліджень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2" y="714356"/>
            <a:ext cx="2787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Діагноз базується на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1571612"/>
            <a:ext cx="82352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uk-UA" sz="1200" dirty="0" smtClean="0"/>
              <a:t>   бактеріологічне дослідження </a:t>
            </a:r>
            <a:r>
              <a:rPr lang="uk-UA" sz="1200" dirty="0" err="1" smtClean="0"/>
              <a:t>кон</a:t>
            </a:r>
            <a:r>
              <a:rPr lang="en-US" sz="1200" dirty="0"/>
              <a:t>`</a:t>
            </a:r>
            <a:r>
              <a:rPr lang="uk-UA" sz="1200" dirty="0" err="1" smtClean="0"/>
              <a:t>юнктивального</a:t>
            </a:r>
            <a:r>
              <a:rPr lang="uk-UA" sz="1200" dirty="0" smtClean="0"/>
              <a:t> мазка;</a:t>
            </a:r>
            <a:endParaRPr lang="en-US" sz="1200" dirty="0" smtClean="0"/>
          </a:p>
          <a:p>
            <a:pPr>
              <a:buFont typeface="Wingdings" pitchFamily="2" charset="2"/>
              <a:buChar char="ü"/>
            </a:pPr>
            <a:r>
              <a:rPr lang="uk-UA" sz="1200" dirty="0" smtClean="0"/>
              <a:t>   посів на поживне середовище </a:t>
            </a:r>
            <a:r>
              <a:rPr lang="uk-UA" sz="1200" dirty="0" err="1" smtClean="0"/>
              <a:t>кон</a:t>
            </a:r>
            <a:r>
              <a:rPr lang="en-US" sz="1200" dirty="0"/>
              <a:t> </a:t>
            </a:r>
            <a:r>
              <a:rPr lang="en-US" sz="1200" dirty="0" smtClean="0"/>
              <a:t>`</a:t>
            </a:r>
            <a:r>
              <a:rPr lang="uk-UA" sz="1200" dirty="0" err="1" smtClean="0"/>
              <a:t>юнктивальних</a:t>
            </a:r>
            <a:r>
              <a:rPr lang="uk-UA" sz="1200" dirty="0" smtClean="0"/>
              <a:t> </a:t>
            </a:r>
            <a:r>
              <a:rPr lang="uk-UA" sz="1200" dirty="0" err="1" smtClean="0"/>
              <a:t>виделінь</a:t>
            </a:r>
            <a:r>
              <a:rPr lang="uk-UA" sz="1200" dirty="0" smtClean="0"/>
              <a:t>;</a:t>
            </a:r>
            <a:endParaRPr lang="en-US" sz="1200" dirty="0" smtClean="0"/>
          </a:p>
          <a:p>
            <a:pPr>
              <a:buFont typeface="Wingdings" pitchFamily="2" charset="2"/>
              <a:buChar char="ü"/>
            </a:pPr>
            <a:r>
              <a:rPr lang="uk-UA" sz="1200" dirty="0" smtClean="0"/>
              <a:t>   </a:t>
            </a:r>
            <a:r>
              <a:rPr lang="ru-RU" sz="1200" dirty="0" err="1" smtClean="0"/>
              <a:t>цитологічне</a:t>
            </a:r>
            <a:r>
              <a:rPr lang="ru-RU" sz="1200" dirty="0" smtClean="0"/>
              <a:t> </a:t>
            </a:r>
            <a:r>
              <a:rPr lang="ru-RU" sz="1200" dirty="0" err="1" smtClean="0"/>
              <a:t>дослідження</a:t>
            </a:r>
            <a:r>
              <a:rPr lang="ru-RU" sz="1200" dirty="0" smtClean="0"/>
              <a:t> кон</a:t>
            </a:r>
            <a:r>
              <a:rPr lang="en-US" sz="1200" dirty="0"/>
              <a:t> </a:t>
            </a:r>
            <a:r>
              <a:rPr lang="en-US" sz="1200" dirty="0" smtClean="0"/>
              <a:t>`</a:t>
            </a:r>
            <a:r>
              <a:rPr lang="ru-RU" sz="1200" dirty="0" err="1" smtClean="0"/>
              <a:t>юнктивального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зішкрібу</a:t>
            </a:r>
            <a:r>
              <a:rPr lang="ru-RU" sz="1200" dirty="0" smtClean="0"/>
              <a:t>;</a:t>
            </a:r>
            <a:endParaRPr lang="en-US" sz="1200" dirty="0" smtClean="0"/>
          </a:p>
          <a:p>
            <a:pPr>
              <a:buFont typeface="Wingdings" pitchFamily="2" charset="2"/>
              <a:buChar char="ü"/>
            </a:pPr>
            <a:r>
              <a:rPr lang="uk-UA" sz="1200" dirty="0" smtClean="0"/>
              <a:t>   </a:t>
            </a:r>
            <a:r>
              <a:rPr lang="uk-UA" sz="1200" dirty="0" err="1" smtClean="0"/>
              <a:t>імунофлюоросцентний</a:t>
            </a:r>
            <a:r>
              <a:rPr lang="uk-UA" sz="1200" dirty="0" smtClean="0"/>
              <a:t> та  </a:t>
            </a:r>
            <a:r>
              <a:rPr lang="uk-UA" sz="1200" dirty="0" err="1" smtClean="0"/>
              <a:t>імуноферментний</a:t>
            </a:r>
            <a:r>
              <a:rPr lang="uk-UA" sz="1200" dirty="0" smtClean="0"/>
              <a:t> аналіз</a:t>
            </a:r>
            <a:r>
              <a:rPr lang="en-US" sz="1200" dirty="0" smtClean="0"/>
              <a:t> (</a:t>
            </a:r>
            <a:r>
              <a:rPr lang="uk-UA" sz="1200" dirty="0" err="1" smtClean="0"/>
              <a:t>визначеня</a:t>
            </a:r>
            <a:r>
              <a:rPr lang="uk-UA" sz="1200" dirty="0" smtClean="0"/>
              <a:t> вірусів</a:t>
            </a:r>
            <a:r>
              <a:rPr lang="en-US" sz="1200" dirty="0" smtClean="0"/>
              <a:t>)</a:t>
            </a:r>
            <a:r>
              <a:rPr lang="uk-UA" sz="1200" dirty="0" smtClean="0"/>
              <a:t>;</a:t>
            </a:r>
            <a:endParaRPr lang="en-US" sz="1200" dirty="0" smtClean="0"/>
          </a:p>
          <a:p>
            <a:pPr>
              <a:buFont typeface="Wingdings" pitchFamily="2" charset="2"/>
              <a:buChar char="ü"/>
            </a:pPr>
            <a:r>
              <a:rPr lang="uk-UA" sz="1200" dirty="0" smtClean="0"/>
              <a:t>   імунологічні та серологічні дослідження</a:t>
            </a:r>
            <a:r>
              <a:rPr lang="en-US" sz="1200" dirty="0" smtClean="0"/>
              <a:t> (</a:t>
            </a:r>
            <a:r>
              <a:rPr lang="uk-UA" sz="1200" dirty="0" smtClean="0"/>
              <a:t>визначення </a:t>
            </a:r>
            <a:r>
              <a:rPr lang="uk-UA" sz="1200" dirty="0" err="1" smtClean="0"/>
              <a:t>бактеріїальних</a:t>
            </a:r>
            <a:r>
              <a:rPr lang="uk-UA" sz="1200" dirty="0" smtClean="0"/>
              <a:t> </a:t>
            </a:r>
            <a:r>
              <a:rPr lang="uk-UA" sz="1200" dirty="0" err="1" smtClean="0"/>
              <a:t>артитіл</a:t>
            </a:r>
            <a:r>
              <a:rPr lang="uk-UA" sz="1200" dirty="0" smtClean="0"/>
              <a:t> або </a:t>
            </a:r>
            <a:r>
              <a:rPr lang="en-US" sz="1200" dirty="0" smtClean="0"/>
              <a:t> </a:t>
            </a:r>
            <a:r>
              <a:rPr lang="uk-UA" sz="1200" dirty="0" smtClean="0"/>
              <a:t>медикаментозних алергенів</a:t>
            </a:r>
            <a:r>
              <a:rPr lang="en-US" sz="1200" dirty="0" smtClean="0"/>
              <a:t>)</a:t>
            </a:r>
            <a:r>
              <a:rPr lang="uk-UA" sz="1200" dirty="0" smtClean="0"/>
              <a:t>;</a:t>
            </a:r>
            <a:endParaRPr lang="en-US" sz="1200" dirty="0" smtClean="0"/>
          </a:p>
          <a:p>
            <a:pPr>
              <a:buFont typeface="Wingdings" pitchFamily="2" charset="2"/>
              <a:buChar char="ü"/>
            </a:pPr>
            <a:r>
              <a:rPr lang="uk-UA" sz="1200" dirty="0"/>
              <a:t> </a:t>
            </a:r>
            <a:r>
              <a:rPr lang="uk-UA" sz="1200" dirty="0" smtClean="0"/>
              <a:t>   </a:t>
            </a:r>
            <a:r>
              <a:rPr lang="uk-UA" sz="1200" dirty="0" err="1" smtClean="0"/>
              <a:t>внутрішньошкірні</a:t>
            </a:r>
            <a:r>
              <a:rPr lang="uk-UA" sz="1200" dirty="0" smtClean="0"/>
              <a:t> </a:t>
            </a:r>
            <a:r>
              <a:rPr lang="uk-UA" sz="1200" dirty="0"/>
              <a:t>та фокальні </a:t>
            </a:r>
            <a:r>
              <a:rPr lang="uk-UA" sz="1200" dirty="0" smtClean="0"/>
              <a:t>зразки.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071942"/>
            <a:ext cx="88781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протиепыдемычны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заходи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інфекційних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кон</a:t>
            </a:r>
            <a:r>
              <a:rPr lang="en-US" sz="2000" dirty="0"/>
              <a:t> </a:t>
            </a:r>
            <a:r>
              <a:rPr lang="en-US" sz="2000" dirty="0" smtClean="0"/>
              <a:t>`</a:t>
            </a:r>
            <a:r>
              <a:rPr lang="ru-RU" sz="2000" dirty="0" err="1" smtClean="0"/>
              <a:t>юнктивітів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smtClean="0">
                <a:latin typeface="Arial" pitchFamily="34" charset="0"/>
                <a:cs typeface="Arial" pitchFamily="34" charset="0"/>
              </a:rPr>
              <a:t>локальна </a:t>
            </a:r>
            <a:r>
              <a:rPr lang="uk-UA" sz="2200" dirty="0" err="1" smtClean="0">
                <a:latin typeface="Arial" pitchFamily="34" charset="0"/>
                <a:cs typeface="Arial" pitchFamily="34" charset="0"/>
              </a:rPr>
              <a:t>інстиляційна</a:t>
            </a:r>
            <a:r>
              <a:rPr lang="uk-UA" sz="2200" dirty="0" smtClean="0">
                <a:latin typeface="Arial" pitchFamily="34" charset="0"/>
                <a:cs typeface="Arial" pitchFamily="34" charset="0"/>
              </a:rPr>
              <a:t> терапія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:                                       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D:\НАУКА\Seminars\Topic 5 Dis of Conjunctiva, Cornea, Sclera\Pictures\instill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4" y="5000636"/>
            <a:ext cx="2786046" cy="185736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28596" y="4786322"/>
            <a:ext cx="545322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uk-UA" sz="2000" dirty="0" smtClean="0">
                <a:latin typeface="Arial" pitchFamily="34" charset="0"/>
                <a:cs typeface="Arial" pitchFamily="34" charset="0"/>
              </a:rPr>
              <a:t>  антисептики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000" dirty="0" smtClean="0">
                <a:latin typeface="Arial" pitchFamily="34" charset="0"/>
                <a:cs typeface="Arial" pitchFamily="34" charset="0"/>
              </a:rPr>
              <a:t>  антибіотики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000" dirty="0" smtClean="0">
                <a:latin typeface="Arial" pitchFamily="34" charset="0"/>
                <a:cs typeface="Arial" pitchFamily="34" charset="0"/>
              </a:rPr>
              <a:t>  противірусні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</a:t>
            </a:r>
            <a:endParaRPr lang="uk-UA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кромоглікати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 err="1">
                <a:latin typeface="Arial" pitchFamily="34" charset="0"/>
                <a:cs typeface="Arial" pitchFamily="34" charset="0"/>
              </a:rPr>
              <a:t>антигістамінні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 err="1">
                <a:latin typeface="Arial" pitchFamily="34" charset="0"/>
                <a:cs typeface="Arial" pitchFamily="34" charset="0"/>
              </a:rPr>
              <a:t>стероіди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нестероідні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протизапальні медикаменти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штучні 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сльози.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47704" y="2771941"/>
            <a:ext cx="59287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500" dirty="0" smtClean="0">
                <a:latin typeface="Arial" pitchFamily="34" charset="0"/>
                <a:cs typeface="Arial" pitchFamily="34" charset="0"/>
              </a:rPr>
              <a:t>тести на базальну </a:t>
            </a:r>
            <a:r>
              <a:rPr lang="uk-UA" sz="1500" dirty="0" err="1" smtClean="0">
                <a:latin typeface="Arial" pitchFamily="34" charset="0"/>
                <a:cs typeface="Arial" pitchFamily="34" charset="0"/>
              </a:rPr>
              <a:t>сльозопродукцію</a:t>
            </a:r>
            <a:r>
              <a:rPr lang="uk-UA" sz="15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500" dirty="0" smtClean="0">
                <a:latin typeface="Arial" pitchFamily="34" charset="0"/>
                <a:cs typeface="Arial" pitchFamily="34" charset="0"/>
              </a:rPr>
              <a:t>стабільність сльозової плівки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1500" dirty="0" smtClean="0">
                <a:latin typeface="Arial" pitchFamily="34" charset="0"/>
                <a:cs typeface="Arial" pitchFamily="34" charset="0"/>
              </a:rPr>
              <a:t>функції </a:t>
            </a:r>
            <a:r>
              <a:rPr lang="uk-UA" sz="1500" dirty="0" err="1" smtClean="0">
                <a:latin typeface="Arial" pitchFamily="34" charset="0"/>
                <a:cs typeface="Arial" pitchFamily="34" charset="0"/>
              </a:rPr>
              <a:t>мейбомієвих</a:t>
            </a:r>
            <a:r>
              <a:rPr lang="uk-UA" sz="1500" dirty="0" smtClean="0">
                <a:latin typeface="Arial" pitchFamily="34" charset="0"/>
                <a:cs typeface="Arial" pitchFamily="34" charset="0"/>
              </a:rPr>
              <a:t> залоз.</a:t>
            </a:r>
            <a:endParaRPr lang="en-US" sz="1500" dirty="0">
              <a:latin typeface="Arial" pitchFamily="34" charset="0"/>
              <a:cs typeface="Arial" pitchFamily="34" charset="0"/>
            </a:endParaRPr>
          </a:p>
          <a:p>
            <a:r>
              <a:rPr lang="en-US" sz="1500" dirty="0" smtClean="0">
                <a:latin typeface="Arial" pitchFamily="34" charset="0"/>
                <a:cs typeface="Arial" pitchFamily="34" charset="0"/>
              </a:rPr>
              <a:t>     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4627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300" b="1" dirty="0" smtClean="0">
                <a:latin typeface="Arial" pitchFamily="34" charset="0"/>
                <a:cs typeface="Arial" pitchFamily="34" charset="0"/>
              </a:rPr>
              <a:t>ВІТРЕОРЕТИНАЛЬНА ХІРУРГІЯ</a:t>
            </a:r>
          </a:p>
        </p:txBody>
      </p:sp>
      <p:pic>
        <p:nvPicPr>
          <p:cNvPr id="1026" name="Picture 2" descr="C:\Users\Дарья\Desktop\Витрэктом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8968" y="446276"/>
            <a:ext cx="3175000" cy="238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арья\Desktop\Тампонада-ПФО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23146"/>
            <a:ext cx="23622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арья\Desktop\vitreoretinalnaya-hirurgiya-v-moscv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088" y="2833876"/>
            <a:ext cx="8103016" cy="405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5852" y="71438"/>
            <a:ext cx="6643734" cy="64291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b="1" dirty="0" smtClean="0">
                <a:latin typeface="Arial" pitchFamily="34" charset="0"/>
                <a:cs typeface="Arial" pitchFamily="34" charset="0"/>
              </a:rPr>
              <a:t>УСКЛАДЕНЯ КОН</a:t>
            </a:r>
            <a:r>
              <a:rPr lang="en-US" sz="2000" dirty="0"/>
              <a:t> </a:t>
            </a:r>
            <a:r>
              <a:rPr lang="en-US" sz="2000" dirty="0" smtClean="0"/>
              <a:t>`</a:t>
            </a:r>
            <a:r>
              <a:rPr lang="uk-UA" sz="2000" dirty="0" smtClean="0"/>
              <a:t>ЮНКТИВІТІВ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369156"/>
            <a:ext cx="346671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500" dirty="0" smtClean="0"/>
              <a:t>Реінфекція</a:t>
            </a:r>
            <a:endParaRPr lang="en-US" sz="2500" dirty="0" smtClean="0"/>
          </a:p>
          <a:p>
            <a:r>
              <a:rPr lang="uk-UA" sz="2500" dirty="0" smtClean="0"/>
              <a:t>Рогівкові ускладнення</a:t>
            </a:r>
            <a:endParaRPr lang="en-US" sz="2500" dirty="0" smtClean="0"/>
          </a:p>
          <a:p>
            <a:r>
              <a:rPr lang="uk-UA" sz="2500" dirty="0" err="1" smtClean="0"/>
              <a:t>Ентропіон</a:t>
            </a:r>
            <a:endParaRPr lang="en-US" sz="2500" dirty="0" smtClean="0"/>
          </a:p>
          <a:p>
            <a:r>
              <a:rPr lang="uk-UA" sz="2500" dirty="0" err="1" smtClean="0"/>
              <a:t>Тріхіазіс</a:t>
            </a:r>
            <a:endParaRPr lang="en-US" sz="25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643174" y="2214554"/>
            <a:ext cx="434894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 smtClean="0"/>
              <a:t>Порушеннянормальної</a:t>
            </a:r>
            <a:r>
              <a:rPr lang="uk-UA" dirty="0" smtClean="0"/>
              <a:t> позиції повік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uk-UA" dirty="0" smtClean="0"/>
              <a:t>Порушення нормальної позиції повій</a:t>
            </a:r>
            <a:r>
              <a:rPr lang="en-US" dirty="0"/>
              <a:t> </a:t>
            </a: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3074" name="Picture 2" descr="D:\KNMU\LECTURES\trichiasis.jpg"/>
          <p:cNvPicPr>
            <a:picLocks noChangeAspect="1" noChangeArrowheads="1"/>
          </p:cNvPicPr>
          <p:nvPr/>
        </p:nvPicPr>
        <p:blipFill>
          <a:blip r:embed="rId2" cstate="print"/>
          <a:srcRect l="13068" r="11932"/>
          <a:stretch>
            <a:fillRect/>
          </a:stretch>
        </p:blipFill>
        <p:spPr bwMode="auto">
          <a:xfrm>
            <a:off x="1000100" y="4000504"/>
            <a:ext cx="3143272" cy="2000250"/>
          </a:xfrm>
          <a:prstGeom prst="rect">
            <a:avLst/>
          </a:prstGeom>
          <a:noFill/>
        </p:spPr>
      </p:pic>
      <p:pic>
        <p:nvPicPr>
          <p:cNvPr id="3075" name="Picture 3" descr="D:\KNMU\LECTURES\Trichiasis (1).jpg"/>
          <p:cNvPicPr>
            <a:picLocks noChangeAspect="1" noChangeArrowheads="1"/>
          </p:cNvPicPr>
          <p:nvPr/>
        </p:nvPicPr>
        <p:blipFill>
          <a:blip r:embed="rId3" cstate="print"/>
          <a:srcRect l="5829" r="6733"/>
          <a:stretch>
            <a:fillRect/>
          </a:stretch>
        </p:blipFill>
        <p:spPr bwMode="auto">
          <a:xfrm>
            <a:off x="5286380" y="4000503"/>
            <a:ext cx="3513060" cy="2000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714348" y="0"/>
            <a:ext cx="7500990" cy="92867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57620" y="3786190"/>
            <a:ext cx="4357718" cy="42862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868" y="1071546"/>
            <a:ext cx="4873658" cy="5000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14744" y="1069287"/>
            <a:ext cx="47307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 smtClean="0">
                <a:latin typeface="Arial" pitchFamily="34" charset="0"/>
                <a:cs typeface="Arial" pitchFamily="34" charset="0"/>
              </a:rPr>
              <a:t>Анатомічні особливості рогівки: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1714488"/>
            <a:ext cx="66362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Рогівка становить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1/6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частину фіброзної оболонки ока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Вона прозора,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безсудинна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структура, яка нагадую</a:t>
            </a:r>
          </a:p>
          <a:p>
            <a:r>
              <a:rPr lang="uk-UA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скло годинників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3796005"/>
            <a:ext cx="635798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uk-UA" sz="2200" b="1" dirty="0" smtClean="0">
                <a:latin typeface="Arial" pitchFamily="34" charset="0"/>
                <a:cs typeface="Arial" pitchFamily="34" charset="0"/>
              </a:rPr>
              <a:t>Рогівка складається з 5 шарів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епітелій;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передня прикордонна мембрана 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(Bowman’s membrane)</a:t>
            </a:r>
            <a:r>
              <a:rPr lang="uk-UA" sz="1700" dirty="0" smtClean="0">
                <a:latin typeface="Arial" pitchFamily="34" charset="0"/>
                <a:cs typeface="Arial" pitchFamily="34" charset="0"/>
              </a:rPr>
              <a:t>;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substantia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propia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(corneal </a:t>
            </a:r>
            <a:r>
              <a:rPr lang="en-US" sz="1700" dirty="0" err="1" smtClean="0">
                <a:latin typeface="Arial" pitchFamily="34" charset="0"/>
                <a:cs typeface="Arial" pitchFamily="34" charset="0"/>
              </a:rPr>
              <a:t>stroma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uk-UA" sz="1700" dirty="0" smtClean="0">
                <a:latin typeface="Arial" pitchFamily="34" charset="0"/>
                <a:cs typeface="Arial" pitchFamily="34" charset="0"/>
              </a:rPr>
              <a:t>;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задня 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прикордонна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мембрана 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700" dirty="0" err="1" smtClean="0">
                <a:latin typeface="Arial" pitchFamily="34" charset="0"/>
                <a:cs typeface="Arial" pitchFamily="34" charset="0"/>
              </a:rPr>
              <a:t>Descemet’s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1700" dirty="0" smtClean="0">
                <a:latin typeface="Arial" pitchFamily="34" charset="0"/>
                <a:cs typeface="Arial" pitchFamily="34" charset="0"/>
              </a:rPr>
              <a:t>	                                                            membrane)</a:t>
            </a:r>
            <a:r>
              <a:rPr lang="uk-UA" sz="1700" dirty="0" smtClean="0">
                <a:latin typeface="Arial" pitchFamily="34" charset="0"/>
                <a:cs typeface="Arial" pitchFamily="34" charset="0"/>
              </a:rPr>
              <a:t>;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ендотелій.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D:\НАУКА\Seminars\Topic 5 Dis of Conjunctiva, Cornea, Sclera\Pictures\corn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" y="1143007"/>
            <a:ext cx="2686040" cy="2143117"/>
          </a:xfrm>
          <a:prstGeom prst="rect">
            <a:avLst/>
          </a:prstGeom>
          <a:noFill/>
        </p:spPr>
      </p:pic>
      <p:pic>
        <p:nvPicPr>
          <p:cNvPr id="1026" name="Picture 2" descr="D:\НАУКА\Seminars\Topic 5 Dis of Conjunctiva, Cornea, Sclera\Pictures\layers of the cornea.jpg"/>
          <p:cNvPicPr>
            <a:picLocks noChangeAspect="1" noChangeArrowheads="1"/>
          </p:cNvPicPr>
          <p:nvPr/>
        </p:nvPicPr>
        <p:blipFill>
          <a:blip r:embed="rId3" cstate="print"/>
          <a:srcRect l="4444" t="11111" r="4443"/>
          <a:stretch>
            <a:fillRect/>
          </a:stretch>
        </p:blipFill>
        <p:spPr bwMode="auto">
          <a:xfrm>
            <a:off x="-32" y="3442944"/>
            <a:ext cx="3500462" cy="341505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978966" y="142852"/>
            <a:ext cx="49820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200" b="1" dirty="0" smtClean="0"/>
              <a:t>Червоне око при ураженні рогівки</a:t>
            </a:r>
          </a:p>
          <a:p>
            <a:pPr algn="ctr"/>
            <a:r>
              <a:rPr lang="uk-UA" sz="2200" b="1" dirty="0" smtClean="0"/>
              <a:t>(кератити)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0034" y="3357562"/>
            <a:ext cx="2286016" cy="5000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3357562"/>
            <a:ext cx="71134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err="1">
                <a:latin typeface="Arial" pitchFamily="34" charset="0"/>
                <a:cs typeface="Arial" pitchFamily="34" charset="0"/>
              </a:rPr>
              <a:t>Функції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рогівки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захист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внутрішніх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структур ока,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r>
              <a:rPr lang="ru-RU" sz="2200" b="1" dirty="0">
                <a:latin typeface="Arial" pitchFamily="34" charset="0"/>
                <a:cs typeface="Arial" pitchFamily="34" charset="0"/>
              </a:rPr>
              <a:t>                              </a:t>
            </a:r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рефракція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4929198"/>
            <a:ext cx="3571900" cy="42862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7158" y="4929198"/>
            <a:ext cx="693164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Джерела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живлення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рогівки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лімбальні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судини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сльозна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плівка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внутрішньоочна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рідина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57554" y="571480"/>
            <a:ext cx="5357850" cy="57150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 descr="D:\НАУКА\Seminars\Topic 5 Dis of Conjunctiva, Cornea, Sclera\Pictures\arti corn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47946"/>
            <a:ext cx="2357422" cy="188092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86050" y="601974"/>
            <a:ext cx="664373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200" b="1" dirty="0" smtClean="0">
                <a:latin typeface="Arial" pitchFamily="34" charset="0"/>
                <a:cs typeface="Arial" pitchFamily="34" charset="0"/>
              </a:rPr>
              <a:t>Умови прозорості рогівки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algn="ctr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неекератизуючий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епітелій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 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збереження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анатомічної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цілісності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шарів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 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аваскулярність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 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безмієлінові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нервові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волокна.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643042" y="2928934"/>
            <a:ext cx="6357982" cy="5000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00166" y="285728"/>
            <a:ext cx="6357982" cy="5000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285728"/>
            <a:ext cx="550072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b="1" dirty="0" smtClean="0">
                <a:latin typeface="Arial" pitchFamily="34" charset="0"/>
                <a:cs typeface="Arial" pitchFamily="34" charset="0"/>
              </a:rPr>
              <a:t>Етіологічна класифікація кератитів: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214422"/>
            <a:ext cx="9182770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>
                <a:latin typeface="Arial" pitchFamily="34" charset="0"/>
                <a:cs typeface="Arial" pitchFamily="34" charset="0"/>
              </a:rPr>
              <a:t>Екзогенний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кератит (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ерозія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рогівки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травматична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викликана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механічною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фізичною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хімічною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шкідливостями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бактеріальна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, кератит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викликаний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захворюванням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кон'юнктиви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повік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1400" dirty="0" err="1" smtClean="0">
                <a:latin typeface="Arial" pitchFamily="34" charset="0"/>
                <a:cs typeface="Arial" pitchFamily="34" charset="0"/>
              </a:rPr>
              <a:t>мейбомієвих</a:t>
            </a:r>
            <a:r>
              <a:rPr lang="uk-UA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залоз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грибкові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алергічні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u-RU" sz="2000" dirty="0" err="1">
                <a:latin typeface="Arial" pitchFamily="34" charset="0"/>
                <a:cs typeface="Arial" pitchFamily="34" charset="0"/>
              </a:rPr>
              <a:t>Ендогенний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кератит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інфекції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туберкульоз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сифіліс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герпес),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трофічні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через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авітаміноз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Кератит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невідомої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етіології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ідіопатичний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4612" y="3000372"/>
            <a:ext cx="3951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Клінічна класифікація кератитів: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3571876"/>
            <a:ext cx="1712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Виразковий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06099" y="3586136"/>
            <a:ext cx="2082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виразковий</a:t>
            </a:r>
            <a:endParaRPr lang="en-U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3504" y="4214818"/>
            <a:ext cx="4722831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Поверхневий</a:t>
            </a:r>
            <a:r>
              <a:rPr lang="ru-RU" dirty="0"/>
              <a:t>: </a:t>
            </a:r>
            <a:r>
              <a:rPr lang="ru-RU" sz="1400" dirty="0" err="1"/>
              <a:t>дифузний</a:t>
            </a:r>
            <a:r>
              <a:rPr lang="ru-RU" sz="1400" dirty="0"/>
              <a:t> </a:t>
            </a:r>
            <a:r>
              <a:rPr lang="ru-RU" sz="1400" dirty="0" err="1" smtClean="0"/>
              <a:t>поверхневий</a:t>
            </a:r>
            <a:r>
              <a:rPr lang="ru-RU" sz="1400" dirty="0" smtClean="0"/>
              <a:t>;</a:t>
            </a:r>
            <a:endParaRPr lang="ru-RU" sz="1400" dirty="0"/>
          </a:p>
          <a:p>
            <a:r>
              <a:rPr lang="ru-RU" sz="1400" dirty="0"/>
              <a:t>                  </a:t>
            </a:r>
            <a:r>
              <a:rPr lang="ru-RU" sz="1400" dirty="0" smtClean="0"/>
              <a:t> </a:t>
            </a:r>
            <a:r>
              <a:rPr lang="ru-RU" sz="1400" dirty="0" err="1" smtClean="0"/>
              <a:t>поверхневий</a:t>
            </a:r>
            <a:r>
              <a:rPr lang="ru-RU" sz="1400" dirty="0" smtClean="0"/>
              <a:t> </a:t>
            </a:r>
            <a:r>
              <a:rPr lang="ru-RU" sz="1400" dirty="0" err="1"/>
              <a:t>пунктатний</a:t>
            </a:r>
            <a:r>
              <a:rPr lang="ru-RU" sz="1400" dirty="0"/>
              <a:t> </a:t>
            </a:r>
            <a:r>
              <a:rPr lang="ru-RU" sz="1400" dirty="0" smtClean="0"/>
              <a:t>кератит.</a:t>
            </a:r>
            <a:endParaRPr lang="ru-RU" sz="1400" dirty="0"/>
          </a:p>
          <a:p>
            <a:r>
              <a:rPr lang="ru-RU" dirty="0" err="1" smtClean="0"/>
              <a:t>Глибокий</a:t>
            </a:r>
            <a:r>
              <a:rPr lang="ru-RU" dirty="0" smtClean="0"/>
              <a:t> </a:t>
            </a:r>
            <a:r>
              <a:rPr lang="ru-RU" sz="1400" dirty="0"/>
              <a:t>1) не-</a:t>
            </a:r>
            <a:r>
              <a:rPr lang="ru-RU" sz="1400" dirty="0" err="1"/>
              <a:t>гнійний</a:t>
            </a:r>
            <a:r>
              <a:rPr lang="ru-RU" sz="1400" dirty="0"/>
              <a:t>: </a:t>
            </a:r>
            <a:r>
              <a:rPr lang="ru-RU" sz="1400" dirty="0" err="1"/>
              <a:t>інтерстиціальний</a:t>
            </a:r>
            <a:r>
              <a:rPr lang="ru-RU" sz="1400" dirty="0"/>
              <a:t>,</a:t>
            </a:r>
          </a:p>
          <a:p>
            <a:r>
              <a:rPr lang="ru-RU" sz="1400" dirty="0"/>
              <a:t>                                             </a:t>
            </a:r>
            <a:r>
              <a:rPr lang="ru-RU" sz="1400" dirty="0" smtClean="0"/>
              <a:t> </a:t>
            </a:r>
            <a:r>
              <a:rPr lang="ru-RU" sz="1400" dirty="0" err="1"/>
              <a:t>розсіювати</a:t>
            </a:r>
            <a:endParaRPr lang="ru-RU" sz="1400" dirty="0"/>
          </a:p>
          <a:p>
            <a:r>
              <a:rPr lang="ru-RU" sz="1400" dirty="0"/>
              <a:t>                                            </a:t>
            </a:r>
            <a:r>
              <a:rPr lang="ru-RU" sz="1400" dirty="0" smtClean="0"/>
              <a:t> </a:t>
            </a:r>
            <a:r>
              <a:rPr lang="ru-RU" sz="1400" dirty="0"/>
              <a:t>кератит </a:t>
            </a:r>
            <a:r>
              <a:rPr lang="ru-RU" sz="1400" dirty="0" err="1" smtClean="0"/>
              <a:t>профунда</a:t>
            </a:r>
            <a:endParaRPr lang="ru-RU" sz="1400" dirty="0"/>
          </a:p>
          <a:p>
            <a:r>
              <a:rPr lang="ru-RU" sz="1400" dirty="0"/>
              <a:t>                                  </a:t>
            </a:r>
            <a:r>
              <a:rPr lang="ru-RU" sz="1400" dirty="0" smtClean="0"/>
              <a:t> </a:t>
            </a:r>
            <a:r>
              <a:rPr lang="ru-RU" sz="1400" dirty="0" err="1"/>
              <a:t>склерозирующий</a:t>
            </a:r>
            <a:r>
              <a:rPr lang="ru-RU" sz="1400" dirty="0"/>
              <a:t> </a:t>
            </a:r>
            <a:r>
              <a:rPr lang="ru-RU" sz="1400" dirty="0" smtClean="0"/>
              <a:t>кератит</a:t>
            </a:r>
          </a:p>
          <a:p>
            <a:r>
              <a:rPr lang="ru-RU" sz="1400" dirty="0" smtClean="0"/>
              <a:t>      2) </a:t>
            </a:r>
            <a:r>
              <a:rPr lang="ru-RU" sz="1400" dirty="0" err="1" smtClean="0"/>
              <a:t>гнійний</a:t>
            </a:r>
            <a:r>
              <a:rPr lang="ru-RU" sz="1400" dirty="0" smtClean="0"/>
              <a:t>: </a:t>
            </a:r>
            <a:r>
              <a:rPr lang="ru-RU" sz="1400" dirty="0" err="1" smtClean="0"/>
              <a:t>центральний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абсцес</a:t>
            </a:r>
            <a:r>
              <a:rPr lang="ru-RU" sz="1400" dirty="0" smtClean="0"/>
              <a:t> </a:t>
            </a:r>
            <a:r>
              <a:rPr lang="ru-RU" sz="1400" dirty="0" err="1" smtClean="0"/>
              <a:t>роговиці</a:t>
            </a:r>
            <a:r>
              <a:rPr lang="ru-RU" sz="1400" dirty="0" smtClean="0"/>
              <a:t>,</a:t>
            </a:r>
          </a:p>
          <a:p>
            <a:r>
              <a:rPr lang="ru-RU" sz="1400" dirty="0"/>
              <a:t>                         </a:t>
            </a:r>
            <a:r>
              <a:rPr lang="ru-RU" sz="1400" dirty="0" err="1" smtClean="0"/>
              <a:t>задній</a:t>
            </a:r>
            <a:r>
              <a:rPr lang="ru-RU" sz="1400" dirty="0" smtClean="0"/>
              <a:t> </a:t>
            </a:r>
            <a:r>
              <a:rPr lang="ru-RU" sz="1400" dirty="0" err="1"/>
              <a:t>абсцес</a:t>
            </a:r>
            <a:r>
              <a:rPr lang="ru-RU" sz="1400" dirty="0"/>
              <a:t> </a:t>
            </a:r>
            <a:r>
              <a:rPr lang="ru-RU" sz="1400" dirty="0" err="1"/>
              <a:t>роговиці</a:t>
            </a:r>
            <a:r>
              <a:rPr lang="en-US" sz="1400" dirty="0" smtClean="0"/>
              <a:t>                            </a:t>
            </a:r>
          </a:p>
          <a:p>
            <a:r>
              <a:rPr lang="en-US" sz="1400" dirty="0" smtClean="0"/>
              <a:t>       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1438" y="4214818"/>
            <a:ext cx="507206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розташування</a:t>
            </a:r>
            <a:r>
              <a:rPr lang="ru-RU" dirty="0"/>
              <a:t> </a:t>
            </a:r>
            <a:r>
              <a:rPr lang="ru-RU" sz="1400" dirty="0"/>
              <a:t>(</a:t>
            </a:r>
            <a:r>
              <a:rPr lang="ru-RU" sz="1400" dirty="0" err="1"/>
              <a:t>центральний</a:t>
            </a:r>
            <a:r>
              <a:rPr lang="ru-RU" sz="1400" dirty="0"/>
              <a:t>, </a:t>
            </a:r>
            <a:r>
              <a:rPr lang="ru-RU" sz="1400" dirty="0" err="1"/>
              <a:t>периферійний</a:t>
            </a:r>
            <a:r>
              <a:rPr lang="ru-RU" sz="1400" dirty="0" smtClean="0"/>
              <a:t>);</a:t>
            </a:r>
            <a:endParaRPr lang="ru-RU" sz="1400" dirty="0"/>
          </a:p>
          <a:p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наявності</a:t>
            </a:r>
            <a:r>
              <a:rPr lang="ru-RU" dirty="0" smtClean="0"/>
              <a:t> гною </a:t>
            </a:r>
            <a:r>
              <a:rPr lang="ru-RU" sz="1400" dirty="0" smtClean="0"/>
              <a:t>(</a:t>
            </a:r>
            <a:r>
              <a:rPr lang="ru-RU" sz="1400" dirty="0" err="1" smtClean="0"/>
              <a:t>гнійний</a:t>
            </a:r>
            <a:r>
              <a:rPr lang="ru-RU" sz="1400" dirty="0" smtClean="0"/>
              <a:t>, не </a:t>
            </a:r>
            <a:r>
              <a:rPr lang="ru-RU" sz="1400" dirty="0" err="1" smtClean="0"/>
              <a:t>гнійний</a:t>
            </a:r>
            <a:r>
              <a:rPr lang="ru-RU" sz="1400" dirty="0" smtClean="0"/>
              <a:t>);</a:t>
            </a:r>
            <a:endParaRPr lang="ru-RU" sz="1400" dirty="0"/>
          </a:p>
          <a:p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 smtClean="0"/>
              <a:t>наявності</a:t>
            </a:r>
            <a:r>
              <a:rPr lang="ru-RU" dirty="0" smtClean="0"/>
              <a:t> </a:t>
            </a:r>
            <a:r>
              <a:rPr lang="ru-RU" dirty="0" err="1"/>
              <a:t>гіпопіона</a:t>
            </a:r>
            <a:r>
              <a:rPr lang="ru-RU" dirty="0"/>
              <a:t> </a:t>
            </a:r>
            <a:r>
              <a:rPr lang="ru-RU" sz="1400" dirty="0"/>
              <a:t>(проста </a:t>
            </a:r>
            <a:r>
              <a:rPr lang="ru-RU" sz="1400" dirty="0" err="1"/>
              <a:t>виразка</a:t>
            </a:r>
            <a:r>
              <a:rPr lang="ru-RU" sz="1400" dirty="0"/>
              <a:t> </a:t>
            </a:r>
            <a:r>
              <a:rPr lang="ru-RU" sz="1400" dirty="0" err="1"/>
              <a:t>рогівки</a:t>
            </a:r>
            <a:r>
              <a:rPr lang="ru-RU" sz="1400" dirty="0" smtClean="0"/>
              <a:t>, </a:t>
            </a:r>
            <a:r>
              <a:rPr lang="ru-RU" sz="1400" dirty="0" err="1" smtClean="0"/>
              <a:t>виразка</a:t>
            </a:r>
            <a:r>
              <a:rPr lang="ru-RU" sz="1400" dirty="0" smtClean="0"/>
              <a:t> </a:t>
            </a:r>
            <a:r>
              <a:rPr lang="ru-RU" sz="1400" dirty="0" err="1" smtClean="0"/>
              <a:t>рогівки</a:t>
            </a:r>
            <a:r>
              <a:rPr lang="ru-RU" sz="1400" dirty="0" smtClean="0"/>
              <a:t> з </a:t>
            </a:r>
            <a:r>
              <a:rPr lang="ru-RU" sz="1400" dirty="0" err="1" smtClean="0"/>
              <a:t>гіпопіоном</a:t>
            </a:r>
            <a:r>
              <a:rPr lang="ru-RU" sz="1400" dirty="0" smtClean="0"/>
              <a:t>);</a:t>
            </a:r>
            <a:endParaRPr lang="ru-RU" sz="1400" dirty="0"/>
          </a:p>
          <a:p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глибини</a:t>
            </a:r>
            <a:r>
              <a:rPr lang="ru-RU" dirty="0"/>
              <a:t> </a:t>
            </a:r>
            <a:r>
              <a:rPr lang="ru-RU" dirty="0" err="1"/>
              <a:t>виразки</a:t>
            </a:r>
            <a:r>
              <a:rPr lang="ru-RU" dirty="0"/>
              <a:t> </a:t>
            </a:r>
            <a:r>
              <a:rPr lang="ru-RU" sz="1400" dirty="0"/>
              <a:t>(</a:t>
            </a:r>
            <a:r>
              <a:rPr lang="ru-RU" sz="1400" dirty="0" err="1"/>
              <a:t>поверхнева</a:t>
            </a:r>
            <a:r>
              <a:rPr lang="ru-RU" sz="1400" dirty="0"/>
              <a:t>, </a:t>
            </a:r>
            <a:r>
              <a:rPr lang="ru-RU" sz="1400" dirty="0" err="1"/>
              <a:t>глибока</a:t>
            </a:r>
            <a:r>
              <a:rPr lang="ru-RU" sz="1400" dirty="0" smtClean="0"/>
              <a:t>, з </a:t>
            </a:r>
            <a:r>
              <a:rPr lang="ru-RU" sz="1400" dirty="0" err="1" smtClean="0"/>
              <a:t>загрозою</a:t>
            </a:r>
            <a:r>
              <a:rPr lang="ru-RU" sz="1400" dirty="0" smtClean="0"/>
              <a:t> </a:t>
            </a:r>
            <a:r>
              <a:rPr lang="ru-RU" sz="1400" dirty="0" err="1" smtClean="0"/>
              <a:t>перфорації</a:t>
            </a:r>
            <a:r>
              <a:rPr lang="ru-RU" sz="1400" dirty="0" smtClean="0"/>
              <a:t>, </a:t>
            </a:r>
            <a:r>
              <a:rPr lang="ru-RU" sz="1400" dirty="0" err="1" smtClean="0"/>
              <a:t>перфорований</a:t>
            </a:r>
            <a:r>
              <a:rPr lang="ru-RU" sz="1400" dirty="0" smtClean="0"/>
              <a:t>);</a:t>
            </a:r>
            <a:endParaRPr lang="ru-RU" sz="14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1785918" y="3500438"/>
            <a:ext cx="1000132" cy="28575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786314" y="3429000"/>
            <a:ext cx="1071570" cy="21431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428728" y="4071942"/>
            <a:ext cx="5857916" cy="42862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43174" y="1928802"/>
            <a:ext cx="4429156" cy="5000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915816" y="0"/>
            <a:ext cx="5728118" cy="85723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86116" y="43895"/>
            <a:ext cx="51444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err="1">
                <a:latin typeface="Arial" pitchFamily="34" charset="0"/>
                <a:cs typeface="Arial" pitchFamily="34" charset="0"/>
              </a:rPr>
              <a:t>Загальні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ознаки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запалення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рогівки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endParaRPr lang="ru-RU" sz="2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Рогівковий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синдром:</a:t>
            </a:r>
            <a:endParaRPr lang="ru-RU" sz="2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857232"/>
            <a:ext cx="6072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Фотофобія</a:t>
            </a:r>
            <a:r>
              <a:rPr lang="ru-RU" dirty="0"/>
              <a:t>, блефароспазм, </a:t>
            </a:r>
            <a:r>
              <a:rPr lang="ru-RU" dirty="0" err="1"/>
              <a:t>відчуття</a:t>
            </a:r>
            <a:r>
              <a:rPr lang="ru-RU" dirty="0"/>
              <a:t> </a:t>
            </a:r>
            <a:r>
              <a:rPr lang="ru-RU" dirty="0" err="1"/>
              <a:t>чужорідного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, </a:t>
            </a:r>
            <a:r>
              <a:rPr lang="ru-RU" dirty="0" err="1"/>
              <a:t>сльозотеча</a:t>
            </a:r>
            <a:r>
              <a:rPr lang="ru-RU" dirty="0"/>
              <a:t>, </a:t>
            </a:r>
            <a:r>
              <a:rPr lang="ru-RU" dirty="0" err="1" smtClean="0"/>
              <a:t>нечіткість</a:t>
            </a:r>
            <a:r>
              <a:rPr lang="ru-RU" dirty="0" smtClean="0"/>
              <a:t> </a:t>
            </a:r>
            <a:r>
              <a:rPr lang="ru-RU" dirty="0" err="1"/>
              <a:t>зору</a:t>
            </a:r>
            <a:r>
              <a:rPr lang="ru-RU" dirty="0"/>
              <a:t>, </a:t>
            </a:r>
            <a:r>
              <a:rPr lang="ru-RU" dirty="0" err="1" smtClean="0"/>
              <a:t>перикорнеальна</a:t>
            </a:r>
            <a:r>
              <a:rPr lang="ru-RU" dirty="0" smtClean="0"/>
              <a:t> </a:t>
            </a:r>
            <a:r>
              <a:rPr lang="ru-RU" dirty="0" err="1" smtClean="0"/>
              <a:t>ін</a:t>
            </a:r>
            <a:r>
              <a:rPr lang="en-US" dirty="0" smtClean="0"/>
              <a:t>`</a:t>
            </a:r>
            <a:r>
              <a:rPr lang="ru-RU" dirty="0" err="1" smtClean="0"/>
              <a:t>єкція</a:t>
            </a:r>
            <a:r>
              <a:rPr lang="ru-RU" dirty="0" smtClean="0"/>
              <a:t>,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прозорості</a:t>
            </a:r>
            <a:r>
              <a:rPr lang="ru-RU" dirty="0"/>
              <a:t> </a:t>
            </a:r>
            <a:r>
              <a:rPr lang="ru-RU" dirty="0" err="1"/>
              <a:t>рогівки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43174" y="1928802"/>
            <a:ext cx="4643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/>
              <a:t>Діагностика</a:t>
            </a:r>
            <a:r>
              <a:rPr lang="ru-RU" sz="2000" b="1" dirty="0"/>
              <a:t> </a:t>
            </a:r>
            <a:r>
              <a:rPr lang="ru-RU" sz="2000" b="1" dirty="0" err="1"/>
              <a:t>захворювань</a:t>
            </a:r>
            <a:r>
              <a:rPr lang="ru-RU" sz="2000" b="1" dirty="0"/>
              <a:t> </a:t>
            </a:r>
            <a:r>
              <a:rPr lang="ru-RU" sz="2000" b="1" dirty="0" err="1"/>
              <a:t>рогівки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272223"/>
            <a:ext cx="9144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скарги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 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клінічні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симптоми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біомікроскопія</a:t>
            </a:r>
            <a:r>
              <a:rPr lang="uk-UA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(без та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з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флюоресцеїном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 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результати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лабораторних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методів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діагностики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 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конфокальна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біомікроскопія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  </a:t>
            </a:r>
            <a:r>
              <a:rPr lang="uk-UA" dirty="0">
                <a:latin typeface="Arial" pitchFamily="34" charset="0"/>
                <a:cs typeface="Arial" pitchFamily="34" charset="0"/>
              </a:rPr>
              <a:t>тести на базальну </a:t>
            </a:r>
            <a:r>
              <a:rPr lang="uk-UA" dirty="0" err="1">
                <a:latin typeface="Arial" pitchFamily="34" charset="0"/>
                <a:cs typeface="Arial" pitchFamily="34" charset="0"/>
              </a:rPr>
              <a:t>сльозопродукцію</a:t>
            </a:r>
            <a:r>
              <a:rPr lang="uk-UA" dirty="0">
                <a:latin typeface="Arial" pitchFamily="34" charset="0"/>
                <a:cs typeface="Arial" pitchFamily="34" charset="0"/>
              </a:rPr>
              <a:t>,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uk-UA" dirty="0">
                <a:latin typeface="Arial" pitchFamily="34" charset="0"/>
                <a:cs typeface="Arial" pitchFamily="34" charset="0"/>
              </a:rPr>
              <a:t>стабільність сльозової плівки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uk-UA" dirty="0">
                <a:latin typeface="Arial" pitchFamily="34" charset="0"/>
                <a:cs typeface="Arial" pitchFamily="34" charset="0"/>
              </a:rPr>
              <a:t>функції </a:t>
            </a:r>
            <a:r>
              <a:rPr lang="uk-UA" dirty="0" err="1">
                <a:latin typeface="Arial" pitchFamily="34" charset="0"/>
                <a:cs typeface="Arial" pitchFamily="34" charset="0"/>
              </a:rPr>
              <a:t>мейбомієвих</a:t>
            </a:r>
            <a:r>
              <a:rPr lang="uk-UA" dirty="0">
                <a:latin typeface="Arial" pitchFamily="34" charset="0"/>
                <a:cs typeface="Arial" pitchFamily="34" charset="0"/>
              </a:rPr>
              <a:t> залоз.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4071942"/>
            <a:ext cx="5633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err="1">
                <a:latin typeface="Arial" pitchFamily="34" charset="0"/>
                <a:cs typeface="Arial" pitchFamily="34" charset="0"/>
              </a:rPr>
              <a:t>Загальні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принципи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кератиту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428" y="4518898"/>
            <a:ext cx="41999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Інстиляція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очних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крапель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та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мазей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антибіотики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противірусні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препарати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 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нестероїдні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протизапальні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препарати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 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репаранти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 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штучні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сльози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600" dirty="0"/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                                   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7569" y="4563113"/>
            <a:ext cx="31004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С</a:t>
            </a:r>
            <a:r>
              <a:rPr lang="uk-UA" sz="2200" dirty="0" err="1" smtClean="0">
                <a:latin typeface="Arial" pitchFamily="34" charset="0"/>
                <a:cs typeface="Arial" pitchFamily="34" charset="0"/>
              </a:rPr>
              <a:t>убкон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uk-UA" sz="2200" dirty="0" err="1" smtClean="0">
                <a:latin typeface="Arial" pitchFamily="34" charset="0"/>
                <a:cs typeface="Arial" pitchFamily="34" charset="0"/>
              </a:rPr>
              <a:t>юнктивальні</a:t>
            </a:r>
            <a:r>
              <a:rPr lang="uk-UA" sz="2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uk-UA" sz="2200" dirty="0" err="1" smtClean="0">
                <a:latin typeface="Arial" pitchFamily="34" charset="0"/>
                <a:cs typeface="Arial" pitchFamily="34" charset="0"/>
              </a:rPr>
              <a:t>Ін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uk-UA" sz="2200" dirty="0" err="1" smtClean="0">
                <a:latin typeface="Arial" pitchFamily="34" charset="0"/>
                <a:cs typeface="Arial" pitchFamily="34" charset="0"/>
              </a:rPr>
              <a:t>єкції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16216" y="4518898"/>
            <a:ext cx="262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smtClean="0">
                <a:latin typeface="Arial" pitchFamily="34" charset="0"/>
                <a:cs typeface="Arial" pitchFamily="34" charset="0"/>
              </a:rPr>
              <a:t>Таблетки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per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os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5" name="Picture 2" descr="D:\KNMU\LECTURES\KERATI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5786" y="285728"/>
            <a:ext cx="3429024" cy="8572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5010" y="483523"/>
            <a:ext cx="3360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Хірургічне лікування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357298"/>
            <a:ext cx="4857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rgbClr val="FF0000"/>
                </a:solidFill>
              </a:rPr>
              <a:t>Невідкладна</a:t>
            </a:r>
            <a:r>
              <a:rPr lang="ru-RU" sz="2400" b="1" dirty="0">
                <a:solidFill>
                  <a:srgbClr val="FF0000"/>
                </a:solidFill>
              </a:rPr>
              <a:t> кератопластика </a:t>
            </a:r>
            <a:r>
              <a:rPr lang="ru-RU" sz="2400" b="1" dirty="0" err="1"/>
              <a:t>призначена</a:t>
            </a:r>
            <a:r>
              <a:rPr lang="ru-RU" sz="2400" b="1" dirty="0"/>
              <a:t> для </a:t>
            </a:r>
            <a:r>
              <a:rPr lang="ru-RU" sz="2400" b="1" dirty="0" err="1"/>
              <a:t>лікування</a:t>
            </a:r>
            <a:r>
              <a:rPr lang="ru-RU" sz="2400" b="1" dirty="0"/>
              <a:t> </a:t>
            </a:r>
            <a:r>
              <a:rPr lang="ru-RU" sz="2400" b="1" dirty="0" err="1" smtClean="0"/>
              <a:t>десцементоцелле</a:t>
            </a:r>
            <a:r>
              <a:rPr lang="ru-RU" sz="2400" b="1" dirty="0" smtClean="0"/>
              <a:t> </a:t>
            </a:r>
            <a:r>
              <a:rPr lang="ru-RU" sz="2400" b="1" dirty="0" err="1"/>
              <a:t>або</a:t>
            </a:r>
            <a:r>
              <a:rPr lang="ru-RU" sz="2400" b="1" dirty="0"/>
              <a:t> </a:t>
            </a:r>
            <a:r>
              <a:rPr lang="ru-RU" sz="2400" b="1" dirty="0" err="1"/>
              <a:t>перфоративної</a:t>
            </a:r>
            <a:r>
              <a:rPr lang="ru-RU" sz="2400" b="1" dirty="0"/>
              <a:t> </a:t>
            </a:r>
            <a:r>
              <a:rPr lang="ru-RU" sz="2400" b="1" dirty="0" err="1"/>
              <a:t>виразки</a:t>
            </a:r>
            <a:r>
              <a:rPr lang="ru-RU" sz="2400" b="1" dirty="0"/>
              <a:t> </a:t>
            </a:r>
            <a:r>
              <a:rPr lang="ru-RU" sz="2400" b="1" dirty="0" err="1"/>
              <a:t>рогівки</a:t>
            </a:r>
            <a:endParaRPr lang="ru-RU" sz="2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422" y="4077072"/>
            <a:ext cx="4857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rgbClr val="FF0000"/>
                </a:solidFill>
              </a:rPr>
              <a:t>Кон'юнктивальний</a:t>
            </a:r>
            <a:r>
              <a:rPr lang="ru-RU" sz="2400" b="1" dirty="0">
                <a:solidFill>
                  <a:srgbClr val="FF0000"/>
                </a:solidFill>
              </a:rPr>
              <a:t> клапан </a:t>
            </a:r>
            <a:r>
              <a:rPr lang="ru-RU" sz="2400" b="1" dirty="0" err="1"/>
              <a:t>призначений</a:t>
            </a:r>
            <a:r>
              <a:rPr lang="ru-RU" sz="2400" b="1" dirty="0"/>
              <a:t> для </a:t>
            </a:r>
            <a:r>
              <a:rPr lang="ru-RU" sz="2400" b="1" dirty="0" err="1"/>
              <a:t>лікування</a:t>
            </a:r>
            <a:r>
              <a:rPr lang="ru-RU" sz="2400" b="1" dirty="0"/>
              <a:t> широких областей </a:t>
            </a:r>
            <a:r>
              <a:rPr lang="ru-RU" sz="2400" b="1" dirty="0" err="1"/>
              <a:t>поверхневого</a:t>
            </a:r>
            <a:r>
              <a:rPr lang="ru-RU" sz="2400" b="1" dirty="0"/>
              <a:t> некрозу (для </a:t>
            </a:r>
            <a:r>
              <a:rPr lang="ru-RU" sz="2400" b="1" dirty="0" err="1"/>
              <a:t>прискорення</a:t>
            </a:r>
            <a:r>
              <a:rPr lang="ru-RU" sz="2400" b="1" dirty="0"/>
              <a:t> </a:t>
            </a:r>
            <a:r>
              <a:rPr lang="ru-RU" sz="2400" b="1" dirty="0" err="1"/>
              <a:t>загоєння</a:t>
            </a:r>
            <a:r>
              <a:rPr lang="ru-RU" sz="2400" b="1" dirty="0"/>
              <a:t>)</a:t>
            </a:r>
          </a:p>
        </p:txBody>
      </p:sp>
      <p:pic>
        <p:nvPicPr>
          <p:cNvPr id="1026" name="Picture 2" descr="D:\KNMU\LECTURES\FOR MEDICAL FACULTY\fig23tecton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491865"/>
            <a:ext cx="4572032" cy="3437597"/>
          </a:xfrm>
          <a:prstGeom prst="rect">
            <a:avLst/>
          </a:prstGeom>
          <a:noFill/>
        </p:spPr>
      </p:pic>
      <p:pic>
        <p:nvPicPr>
          <p:cNvPr id="1027" name="Picture 3" descr="D:\KNMU\LECTURES\FOR MEDICAL FACULTY\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5852" y="24597"/>
            <a:ext cx="6643734" cy="64291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latin typeface="Arial" pitchFamily="34" charset="0"/>
                <a:cs typeface="Arial" pitchFamily="34" charset="0"/>
              </a:rPr>
              <a:t>УСКЛАДНЕННЯ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Кератіту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000108"/>
            <a:ext cx="6910482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dirty="0" err="1"/>
              <a:t>Виразка</a:t>
            </a:r>
            <a:r>
              <a:rPr lang="ru-RU" sz="2500" dirty="0"/>
              <a:t> </a:t>
            </a:r>
            <a:r>
              <a:rPr lang="ru-RU" sz="2500" dirty="0" err="1"/>
              <a:t>рогівки</a:t>
            </a:r>
            <a:r>
              <a:rPr lang="ru-RU" sz="2500" dirty="0"/>
              <a:t> (</a:t>
            </a:r>
            <a:r>
              <a:rPr lang="ru-RU" sz="2500" dirty="0" err="1"/>
              <a:t>Перфорація</a:t>
            </a:r>
            <a:r>
              <a:rPr lang="ru-RU" sz="2500" dirty="0"/>
              <a:t> очного </a:t>
            </a:r>
            <a:r>
              <a:rPr lang="ru-RU" sz="2500" dirty="0" err="1"/>
              <a:t>яблука</a:t>
            </a:r>
            <a:r>
              <a:rPr lang="ru-RU" sz="2500" dirty="0" smtClean="0"/>
              <a:t>)</a:t>
            </a:r>
            <a:endParaRPr lang="ru-RU" sz="2500" dirty="0"/>
          </a:p>
          <a:p>
            <a:r>
              <a:rPr lang="ru-RU" sz="2500" dirty="0" err="1" smtClean="0"/>
              <a:t>Більмо</a:t>
            </a:r>
            <a:r>
              <a:rPr lang="ru-RU" sz="2500" dirty="0" smtClean="0"/>
              <a:t> </a:t>
            </a:r>
            <a:r>
              <a:rPr lang="ru-RU" sz="2500" dirty="0" err="1"/>
              <a:t>рогівки</a:t>
            </a:r>
            <a:endParaRPr lang="ru-RU" sz="2500" dirty="0"/>
          </a:p>
          <a:p>
            <a:r>
              <a:rPr lang="ru-RU" sz="2500" dirty="0" err="1" smtClean="0"/>
              <a:t>Керато</a:t>
            </a:r>
            <a:r>
              <a:rPr lang="uk-UA" sz="2500" dirty="0" err="1" smtClean="0"/>
              <a:t>ув</a:t>
            </a:r>
            <a:r>
              <a:rPr lang="ru-RU" sz="2500" dirty="0" err="1" smtClean="0"/>
              <a:t>еііт</a:t>
            </a:r>
            <a:endParaRPr lang="ru-RU" sz="2500" dirty="0"/>
          </a:p>
        </p:txBody>
      </p:sp>
      <p:pic>
        <p:nvPicPr>
          <p:cNvPr id="4098" name="Picture 2" descr="D:\KNMU\LECTURES\corneal opa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95" y="2143116"/>
            <a:ext cx="3481399" cy="4708006"/>
          </a:xfrm>
          <a:prstGeom prst="rect">
            <a:avLst/>
          </a:prstGeom>
          <a:noFill/>
        </p:spPr>
      </p:pic>
      <p:pic>
        <p:nvPicPr>
          <p:cNvPr id="4100" name="Picture 4" descr="D:\KNMU\LECTURES\corneal ulc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42098"/>
            <a:ext cx="4338227" cy="3015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Овал 22"/>
          <p:cNvSpPr/>
          <p:nvPr/>
        </p:nvSpPr>
        <p:spPr>
          <a:xfrm>
            <a:off x="0" y="5072074"/>
            <a:ext cx="1691680" cy="42862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0" y="2571744"/>
            <a:ext cx="1259632" cy="28575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-32" y="2477795"/>
            <a:ext cx="47880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Arial" pitchFamily="34" charset="0"/>
                <a:cs typeface="Arial" pitchFamily="34" charset="0"/>
              </a:rPr>
              <a:t>райдужка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-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це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тонкий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круглий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диск,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який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розділяє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проміжок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між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рогівкою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та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кришталиком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передню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та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задню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камеру.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err="1">
                <a:latin typeface="Arial" pitchFamily="34" charset="0"/>
                <a:cs typeface="Arial" pitchFamily="34" charset="0"/>
              </a:rPr>
              <a:t>Функції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райдужної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оболонки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адаптація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                               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косметичниа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функція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4348" y="0"/>
            <a:ext cx="7500990" cy="92867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27710" y="142852"/>
            <a:ext cx="66845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200" b="1" dirty="0" smtClean="0"/>
              <a:t>Червони ока при запаленні </a:t>
            </a:r>
            <a:r>
              <a:rPr lang="uk-UA" sz="2200" b="1" dirty="0" err="1" smtClean="0"/>
              <a:t>увеального</a:t>
            </a:r>
            <a:r>
              <a:rPr lang="uk-UA" sz="2200" b="1" dirty="0" smtClean="0"/>
              <a:t> тракту</a:t>
            </a:r>
          </a:p>
          <a:p>
            <a:pPr algn="ctr"/>
            <a:r>
              <a:rPr lang="uk-UA" sz="2200" b="1" dirty="0" smtClean="0"/>
              <a:t>(</a:t>
            </a:r>
            <a:r>
              <a:rPr lang="uk-UA" sz="2200" b="1" dirty="0" err="1" smtClean="0"/>
              <a:t>увеіти</a:t>
            </a:r>
            <a:r>
              <a:rPr lang="uk-UA" sz="2200" b="1" dirty="0" smtClean="0"/>
              <a:t>)</a:t>
            </a:r>
            <a:endParaRPr lang="ru-RU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-65534" y="5070496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latin typeface="Arial" pitchFamily="34" charset="0"/>
                <a:cs typeface="Arial" pitchFamily="34" charset="0"/>
              </a:rPr>
              <a:t>Циліарне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тіло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-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це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циркулярна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тканина,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складається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з</a:t>
            </a:r>
          </a:p>
          <a:p>
            <a:r>
              <a:rPr lang="ru-RU" b="1" dirty="0" err="1" smtClean="0">
                <a:latin typeface="Arial" pitchFamily="34" charset="0"/>
                <a:cs typeface="Arial" pitchFamily="34" charset="0"/>
              </a:rPr>
              <a:t>циліарного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м'язу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та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циліарних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відростків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Воно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розташоване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між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райдужною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оболонкою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хоріоідеєю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err="1">
                <a:latin typeface="Arial" pitchFamily="34" charset="0"/>
                <a:cs typeface="Arial" pitchFamily="34" charset="0"/>
              </a:rPr>
              <a:t>Функції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циліарного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тіла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продукція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внутриочної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рідини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                                            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аккомодація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                                            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підтримка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нормальної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позиції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кришталика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за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допогою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Циннових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св</a:t>
            </a:r>
            <a:r>
              <a:rPr lang="ru-RU" b="1" smtClean="0">
                <a:latin typeface="Arial" pitchFamily="34" charset="0"/>
                <a:cs typeface="Arial" pitchFamily="34" charset="0"/>
              </a:rPr>
              <a:t>  язок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-32" y="1000108"/>
            <a:ext cx="5143536" cy="3571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71470" y="928670"/>
            <a:ext cx="5363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Анатомічні особливості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увеального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тракту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04" y="1412776"/>
            <a:ext cx="4500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err="1">
                <a:latin typeface="Arial" pitchFamily="34" charset="0"/>
                <a:cs typeface="Arial" pitchFamily="34" charset="0"/>
              </a:rPr>
              <a:t>Він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складається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з: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райдужки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                          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циліарного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тіла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                          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хоріоідеї</a:t>
            </a:r>
            <a:endParaRPr lang="ru-RU" sz="2000" dirty="0"/>
          </a:p>
        </p:txBody>
      </p:sp>
      <p:pic>
        <p:nvPicPr>
          <p:cNvPr id="12" name="Picture 5" descr="Le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06648" y="1504958"/>
            <a:ext cx="4537352" cy="2924174"/>
          </a:xfrm>
          <a:prstGeom prst="rect">
            <a:avLst/>
          </a:prstGeom>
          <a:noFill/>
        </p:spPr>
      </p:pic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6858000" y="928670"/>
            <a:ext cx="1447800" cy="533400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086600" y="1000108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Choroid</a:t>
            </a: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7715272" y="1428736"/>
            <a:ext cx="71438" cy="1071570"/>
          </a:xfrm>
          <a:prstGeom prst="line">
            <a:avLst/>
          </a:prstGeom>
          <a:noFill/>
          <a:ln w="4445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" name="Oval 12"/>
          <p:cNvSpPr>
            <a:spLocks noChangeArrowheads="1"/>
          </p:cNvSpPr>
          <p:nvPr/>
        </p:nvSpPr>
        <p:spPr bwMode="auto">
          <a:xfrm>
            <a:off x="4214810" y="4572008"/>
            <a:ext cx="1447800" cy="533400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6858016" y="4572008"/>
            <a:ext cx="1447800" cy="533400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881842" y="4643446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 err="1"/>
              <a:t>Ciliary</a:t>
            </a:r>
            <a:r>
              <a:rPr lang="en-US" altLang="en-US" dirty="0"/>
              <a:t> Body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614874" y="4643446"/>
            <a:ext cx="160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Iris</a:t>
            </a:r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 flipV="1">
            <a:off x="5143504" y="3929066"/>
            <a:ext cx="857256" cy="642942"/>
          </a:xfrm>
          <a:prstGeom prst="line">
            <a:avLst/>
          </a:prstGeom>
          <a:noFill/>
          <a:ln w="4445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" name="Line 15"/>
          <p:cNvSpPr>
            <a:spLocks noChangeShapeType="1"/>
          </p:cNvSpPr>
          <p:nvPr/>
        </p:nvSpPr>
        <p:spPr bwMode="auto">
          <a:xfrm flipH="1" flipV="1">
            <a:off x="6286512" y="4429132"/>
            <a:ext cx="1071570" cy="142876"/>
          </a:xfrm>
          <a:prstGeom prst="line">
            <a:avLst/>
          </a:prstGeom>
          <a:noFill/>
          <a:ln w="4445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0" y="428604"/>
            <a:ext cx="1000100" cy="28575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357166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>
                <a:latin typeface="Arial" pitchFamily="34" charset="0"/>
                <a:cs typeface="Arial" pitchFamily="34" charset="0"/>
              </a:rPr>
              <a:t>Хоріоідея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судинна оболонка ока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яка складається з сполучної тканини та знаходиться між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сітківкою і склерою.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err="1" smtClean="0">
                <a:latin typeface="Arial" pitchFamily="34" charset="0"/>
                <a:cs typeface="Arial" pitchFamily="34" charset="0"/>
              </a:rPr>
              <a:t>Хоріоідея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складається з 5 шарів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     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Супрахоріоідальний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простір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           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Шар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Галлера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складається з судин великого діаметру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 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            Шар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Саттлера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складається з судин середнього діаметру</a:t>
            </a:r>
            <a:endParaRPr lang="en-US" baseline="30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     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Хоріокапіляри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шар капілярів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     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Мембрана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Бруха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внутрішній шар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хоріоідеї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Джерела живлення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хоріоідеї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довгі задні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цілліарні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артерії та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                              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передні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цілліарні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артерії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.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Функції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хоріоідеї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кровопостачання у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наружні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та середні шари сітківки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5" descr="Le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495800" y="3862388"/>
            <a:ext cx="4648200" cy="2995612"/>
          </a:xfrm>
          <a:prstGeom prst="rect">
            <a:avLst/>
          </a:prstGeom>
          <a:noFill/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7162800" y="3143248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Choroid</a:t>
            </a: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7000892" y="3071810"/>
            <a:ext cx="1447800" cy="533400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7643834" y="3571876"/>
            <a:ext cx="214314" cy="1285884"/>
          </a:xfrm>
          <a:prstGeom prst="line">
            <a:avLst/>
          </a:prstGeom>
          <a:noFill/>
          <a:ln w="4445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6072214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uk-UA" altLang="en-US" sz="2200" dirty="0" smtClean="0"/>
              <a:t>ПЕРЕДНІЙ</a:t>
            </a:r>
            <a:endParaRPr lang="en-US" altLang="en-US" sz="2200" dirty="0" smtClean="0"/>
          </a:p>
          <a:p>
            <a:pPr lvl="1">
              <a:lnSpc>
                <a:spcPct val="90000"/>
              </a:lnSpc>
              <a:defRPr/>
            </a:pPr>
            <a:r>
              <a:rPr lang="uk-UA" altLang="en-US" sz="2200" dirty="0" err="1" smtClean="0"/>
              <a:t>Іріт</a:t>
            </a:r>
            <a:endParaRPr lang="en-US" altLang="en-US" sz="2200" dirty="0" smtClean="0"/>
          </a:p>
          <a:p>
            <a:pPr lvl="1">
              <a:lnSpc>
                <a:spcPct val="90000"/>
              </a:lnSpc>
              <a:defRPr/>
            </a:pPr>
            <a:r>
              <a:rPr lang="uk-UA" altLang="en-US" sz="2200" dirty="0" err="1" smtClean="0"/>
              <a:t>Ірідоцикліт</a:t>
            </a:r>
            <a:endParaRPr lang="en-US" altLang="en-US" sz="2200" dirty="0" smtClean="0"/>
          </a:p>
          <a:p>
            <a:pPr lvl="1">
              <a:lnSpc>
                <a:spcPct val="90000"/>
              </a:lnSpc>
              <a:defRPr/>
            </a:pPr>
            <a:endParaRPr lang="en-US" altLang="en-US" sz="2200" dirty="0" smtClean="0"/>
          </a:p>
          <a:p>
            <a:pPr>
              <a:lnSpc>
                <a:spcPct val="90000"/>
              </a:lnSpc>
              <a:defRPr/>
            </a:pPr>
            <a:r>
              <a:rPr lang="uk-UA" altLang="en-US" sz="2200" dirty="0" smtClean="0"/>
              <a:t>ПРОМІЖНИЙ</a:t>
            </a:r>
          </a:p>
          <a:p>
            <a:pPr>
              <a:lnSpc>
                <a:spcPct val="90000"/>
              </a:lnSpc>
              <a:defRPr/>
            </a:pPr>
            <a:r>
              <a:rPr lang="uk-UA" altLang="en-US" sz="2200" dirty="0" smtClean="0"/>
              <a:t>      </a:t>
            </a:r>
            <a:r>
              <a:rPr lang="uk-UA" altLang="en-US" sz="2200" dirty="0" err="1" smtClean="0"/>
              <a:t>Цикліт</a:t>
            </a:r>
            <a:endParaRPr lang="en-US" altLang="en-US" sz="2200" dirty="0" smtClean="0"/>
          </a:p>
          <a:p>
            <a:pPr lvl="1">
              <a:lnSpc>
                <a:spcPct val="90000"/>
              </a:lnSpc>
              <a:defRPr/>
            </a:pPr>
            <a:r>
              <a:rPr lang="uk-UA" altLang="en-US" sz="2200" dirty="0" err="1" smtClean="0"/>
              <a:t>Парспланіт</a:t>
            </a:r>
            <a:endParaRPr lang="en-US" altLang="en-US" sz="2200" dirty="0" smtClean="0"/>
          </a:p>
          <a:p>
            <a:pPr lvl="1">
              <a:lnSpc>
                <a:spcPct val="90000"/>
              </a:lnSpc>
              <a:defRPr/>
            </a:pPr>
            <a:endParaRPr lang="en-US" altLang="en-US" sz="2200" dirty="0" smtClean="0"/>
          </a:p>
          <a:p>
            <a:pPr>
              <a:lnSpc>
                <a:spcPct val="90000"/>
              </a:lnSpc>
              <a:defRPr/>
            </a:pPr>
            <a:r>
              <a:rPr lang="uk-UA" altLang="en-US" sz="2200" dirty="0" smtClean="0"/>
              <a:t>ЗАДНІЙ</a:t>
            </a:r>
            <a:endParaRPr lang="en-US" altLang="en-US" sz="2200" dirty="0" smtClean="0"/>
          </a:p>
          <a:p>
            <a:pPr lvl="1">
              <a:lnSpc>
                <a:spcPct val="90000"/>
              </a:lnSpc>
              <a:defRPr/>
            </a:pPr>
            <a:r>
              <a:rPr lang="uk-UA" altLang="en-US" sz="2200" dirty="0" err="1" smtClean="0"/>
              <a:t>Хоріоретиніт</a:t>
            </a:r>
            <a:endParaRPr lang="en-US" altLang="en-US" sz="2200" dirty="0" smtClean="0"/>
          </a:p>
          <a:p>
            <a:pPr lvl="1">
              <a:lnSpc>
                <a:spcPct val="90000"/>
              </a:lnSpc>
              <a:defRPr/>
            </a:pPr>
            <a:endParaRPr lang="en-US" altLang="en-US" sz="2200" dirty="0" smtClean="0"/>
          </a:p>
          <a:p>
            <a:pPr>
              <a:lnSpc>
                <a:spcPct val="90000"/>
              </a:lnSpc>
              <a:defRPr/>
            </a:pPr>
            <a:r>
              <a:rPr lang="uk-UA" altLang="en-US" sz="2200" dirty="0" smtClean="0"/>
              <a:t>ДИФФУЗНИЙ</a:t>
            </a:r>
            <a:r>
              <a:rPr lang="en-US" altLang="en-US" sz="2200" dirty="0" smtClean="0"/>
              <a:t> (</a:t>
            </a:r>
            <a:r>
              <a:rPr lang="uk-UA" altLang="en-US" sz="2200" dirty="0" err="1" smtClean="0"/>
              <a:t>Панувеіт</a:t>
            </a:r>
            <a:r>
              <a:rPr lang="en-US" altLang="en-US" sz="2200" dirty="0" smtClean="0"/>
              <a:t>)</a:t>
            </a:r>
          </a:p>
        </p:txBody>
      </p:sp>
      <p:pic>
        <p:nvPicPr>
          <p:cNvPr id="3" name="Picture 5" descr="IMG_0001"/>
          <p:cNvPicPr>
            <a:picLocks noChangeAspect="1" noChangeArrowheads="1"/>
          </p:cNvPicPr>
          <p:nvPr/>
        </p:nvPicPr>
        <p:blipFill>
          <a:blip r:embed="rId2" cstate="print">
            <a:lum bright="10000" contrast="60000"/>
          </a:blip>
          <a:srcRect l="24873" t="13712" r="18721" b="24844"/>
          <a:stretch>
            <a:fillRect/>
          </a:stretch>
        </p:blipFill>
        <p:spPr bwMode="auto">
          <a:xfrm>
            <a:off x="4733956" y="642918"/>
            <a:ext cx="42672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1714480" y="142852"/>
            <a:ext cx="6357982" cy="5000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171370"/>
            <a:ext cx="44099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200" b="1" dirty="0" smtClean="0">
                <a:latin typeface="Arial" pitchFamily="34" charset="0"/>
                <a:cs typeface="Arial" pitchFamily="34" charset="0"/>
              </a:rPr>
              <a:t>Клінічна класифікація </a:t>
            </a:r>
            <a:r>
              <a:rPr lang="uk-UA" sz="2200" b="1" dirty="0" err="1" smtClean="0">
                <a:latin typeface="Arial" pitchFamily="34" charset="0"/>
                <a:cs typeface="Arial" pitchFamily="34" charset="0"/>
              </a:rPr>
              <a:t>увеїтів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43042" y="4857760"/>
            <a:ext cx="7000924" cy="57150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defRPr/>
            </a:pPr>
            <a:endParaRPr lang="en-US" altLang="en-US" sz="2200" dirty="0" smtClean="0"/>
          </a:p>
          <a:p>
            <a:pPr lvl="1">
              <a:defRPr/>
            </a:pPr>
            <a:r>
              <a:rPr lang="uk-UA" altLang="en-US" sz="2200" b="1" dirty="0" err="1" smtClean="0"/>
              <a:t>Патофизиологічна</a:t>
            </a:r>
            <a:r>
              <a:rPr lang="uk-UA" altLang="en-US" sz="2200" b="1" dirty="0" smtClean="0"/>
              <a:t> </a:t>
            </a:r>
            <a:r>
              <a:rPr lang="uk-UA" altLang="en-US" sz="2200" b="1" dirty="0" err="1" smtClean="0"/>
              <a:t>классифікація</a:t>
            </a:r>
            <a:r>
              <a:rPr lang="uk-UA" altLang="en-US" sz="2200" b="1" dirty="0" smtClean="0"/>
              <a:t> </a:t>
            </a:r>
            <a:r>
              <a:rPr lang="uk-UA" altLang="en-US" sz="2200" b="1" dirty="0" err="1" smtClean="0"/>
              <a:t>увеїтів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2200" b="1" dirty="0" smtClean="0"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r>
              <a:rPr lang="en-US" altLang="en-US" sz="2200" dirty="0" smtClean="0"/>
              <a:t> 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143108" y="5429264"/>
            <a:ext cx="714380" cy="3571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143636" y="5429264"/>
            <a:ext cx="714380" cy="3571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28662" y="6000768"/>
            <a:ext cx="2362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altLang="en-US" sz="2000" dirty="0" err="1" smtClean="0"/>
              <a:t>гранульоматозний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929322" y="6143644"/>
            <a:ext cx="2405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altLang="en-US" dirty="0" err="1" smtClean="0"/>
              <a:t>негранульоматозний</a:t>
            </a: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4627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300" b="1" dirty="0" smtClean="0">
                <a:latin typeface="Arial" pitchFamily="34" charset="0"/>
                <a:cs typeface="Arial" pitchFamily="34" charset="0"/>
              </a:rPr>
              <a:t>ІРІДОПЛАСТИКА</a:t>
            </a:r>
          </a:p>
        </p:txBody>
      </p:sp>
      <p:pic>
        <p:nvPicPr>
          <p:cNvPr id="2051" name="Picture 3" descr="C:\Users\Дарья\Desktop\ar9514p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2" t="3041" b="24026"/>
          <a:stretch/>
        </p:blipFill>
        <p:spPr bwMode="auto">
          <a:xfrm>
            <a:off x="-108520" y="446276"/>
            <a:ext cx="2959452" cy="272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арья\Desktop\ar9514p0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28" r="3613" b="22922"/>
          <a:stretch/>
        </p:blipFill>
        <p:spPr bwMode="auto">
          <a:xfrm>
            <a:off x="2482701" y="476672"/>
            <a:ext cx="3269799" cy="277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арья\Desktop\ar9514p0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37" t="3823" r="4614" b="23710"/>
          <a:stretch/>
        </p:blipFill>
        <p:spPr bwMode="auto">
          <a:xfrm>
            <a:off x="5752500" y="476672"/>
            <a:ext cx="3391500" cy="277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Дарья\Desktop\ar9514p06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96" t="4624" b="18858"/>
          <a:stretch/>
        </p:blipFill>
        <p:spPr bwMode="auto">
          <a:xfrm>
            <a:off x="5004048" y="3733799"/>
            <a:ext cx="3524656" cy="270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ridoplasty for traumatic mydriasis (convert-video-online.com)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78604" y="3171364"/>
            <a:ext cx="401955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285728"/>
            <a:ext cx="3357586" cy="64294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defRPr/>
            </a:pPr>
            <a:endParaRPr lang="en-US" altLang="en-US" sz="2200" dirty="0" smtClean="0"/>
          </a:p>
          <a:p>
            <a:pPr lvl="1">
              <a:defRPr/>
            </a:pPr>
            <a:r>
              <a:rPr lang="uk-UA" altLang="en-US" sz="2400" b="1" dirty="0" smtClean="0"/>
              <a:t>Передній </a:t>
            </a:r>
            <a:r>
              <a:rPr lang="uk-UA" altLang="en-US" sz="2400" b="1" dirty="0" err="1" smtClean="0"/>
              <a:t>увеїт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r>
              <a:rPr lang="en-US" altLang="en-US" sz="2200" dirty="0" smtClean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000108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altLang="en-US" sz="2400" dirty="0" smtClean="0"/>
              <a:t>Найбільш розповсюджений</a:t>
            </a:r>
            <a:r>
              <a:rPr lang="en-US" altLang="en-US" sz="2400" dirty="0" smtClean="0"/>
              <a:t>, </a:t>
            </a:r>
            <a:r>
              <a:rPr lang="uk-UA" altLang="en-US" sz="2400" dirty="0" smtClean="0"/>
              <a:t>як правило </a:t>
            </a:r>
            <a:r>
              <a:rPr lang="uk-UA" altLang="en-US" sz="2400" dirty="0" err="1" smtClean="0"/>
              <a:t>обнобічний</a:t>
            </a:r>
            <a:r>
              <a:rPr lang="uk-UA" altLang="en-US" sz="2400" dirty="0" smtClean="0"/>
              <a:t>, гострий</a:t>
            </a:r>
            <a:r>
              <a:rPr lang="en-US" altLang="en-US" sz="2400" dirty="0" smtClean="0"/>
              <a:t>.</a:t>
            </a:r>
          </a:p>
          <a:p>
            <a:pPr>
              <a:defRPr/>
            </a:pPr>
            <a:endParaRPr lang="en-US" altLang="en-US" sz="2400" dirty="0" smtClean="0"/>
          </a:p>
          <a:p>
            <a:pPr>
              <a:defRPr/>
            </a:pPr>
            <a:r>
              <a:rPr lang="uk-UA" altLang="en-US" sz="2400" dirty="0" err="1" smtClean="0"/>
              <a:t>Классична</a:t>
            </a:r>
            <a:r>
              <a:rPr lang="uk-UA" altLang="en-US" sz="2400" dirty="0" smtClean="0"/>
              <a:t> тріада</a:t>
            </a:r>
            <a:r>
              <a:rPr lang="en-US" altLang="en-US" sz="2400" dirty="0" smtClean="0"/>
              <a:t>: </a:t>
            </a:r>
            <a:r>
              <a:rPr lang="uk-UA" altLang="en-US" sz="2400" dirty="0" smtClean="0"/>
              <a:t>Біль</a:t>
            </a:r>
            <a:r>
              <a:rPr lang="en-US" altLang="en-US" sz="2400" dirty="0" smtClean="0"/>
              <a:t>, </a:t>
            </a:r>
            <a:r>
              <a:rPr lang="uk-UA" altLang="en-US" sz="2400" dirty="0" smtClean="0"/>
              <a:t>фотофобія</a:t>
            </a:r>
            <a:r>
              <a:rPr lang="en-US" altLang="en-US" sz="2400" dirty="0" smtClean="0"/>
              <a:t>, </a:t>
            </a:r>
            <a:r>
              <a:rPr lang="uk-UA" altLang="en-US" sz="2400" dirty="0" smtClean="0"/>
              <a:t>зниження гостроти зору</a:t>
            </a:r>
            <a:endParaRPr lang="en-US" altLang="en-US" sz="2400" dirty="0" smtClean="0"/>
          </a:p>
          <a:p>
            <a:pPr lvl="1">
              <a:defRPr/>
            </a:pPr>
            <a:endParaRPr lang="en-US" altLang="en-US" sz="2400" dirty="0" smtClean="0"/>
          </a:p>
          <a:p>
            <a:pPr>
              <a:defRPr/>
            </a:pPr>
            <a:r>
              <a:rPr lang="uk-UA" altLang="en-US" sz="2400" dirty="0" smtClean="0"/>
              <a:t>ОЗНАКИ</a:t>
            </a:r>
            <a:r>
              <a:rPr lang="en-US" altLang="en-US" sz="2400" dirty="0" smtClean="0"/>
              <a:t>:</a:t>
            </a:r>
          </a:p>
          <a:p>
            <a:pPr lvl="1">
              <a:defRPr/>
            </a:pPr>
            <a:r>
              <a:rPr lang="uk-UA" altLang="en-US" sz="2400" dirty="0" err="1" smtClean="0"/>
              <a:t>Перікорнеальна</a:t>
            </a:r>
            <a:r>
              <a:rPr lang="uk-UA" altLang="en-US" sz="2400" dirty="0" smtClean="0"/>
              <a:t> </a:t>
            </a:r>
            <a:r>
              <a:rPr lang="uk-UA" altLang="en-US" sz="2400" dirty="0" err="1" smtClean="0"/>
              <a:t>ін</a:t>
            </a:r>
            <a:r>
              <a:rPr lang="en-US" altLang="en-US" sz="2400" dirty="0" smtClean="0"/>
              <a:t>`</a:t>
            </a:r>
            <a:r>
              <a:rPr lang="uk-UA" altLang="en-US" sz="2400" dirty="0" err="1" smtClean="0"/>
              <a:t>єкція</a:t>
            </a:r>
            <a:endParaRPr lang="en-US" altLang="en-US" sz="2400" dirty="0" smtClean="0"/>
          </a:p>
          <a:p>
            <a:pPr lvl="1">
              <a:defRPr/>
            </a:pPr>
            <a:r>
              <a:rPr lang="uk-UA" altLang="en-US" sz="2400" dirty="0" smtClean="0"/>
              <a:t>Міоз</a:t>
            </a:r>
            <a:endParaRPr lang="en-US" altLang="en-US" sz="2400" dirty="0" smtClean="0"/>
          </a:p>
          <a:p>
            <a:pPr lvl="1">
              <a:defRPr/>
            </a:pPr>
            <a:r>
              <a:rPr lang="uk-UA" altLang="en-US" sz="2400" dirty="0" smtClean="0"/>
              <a:t>Нерівний контур зіниці</a:t>
            </a:r>
            <a:r>
              <a:rPr lang="en-US" altLang="en-US" sz="2400" dirty="0" smtClean="0"/>
              <a:t> (</a:t>
            </a:r>
            <a:r>
              <a:rPr lang="uk-UA" altLang="en-US" sz="2400" dirty="0" smtClean="0"/>
              <a:t>Задні </a:t>
            </a:r>
            <a:r>
              <a:rPr lang="uk-UA" altLang="en-US" sz="2400" dirty="0" err="1" smtClean="0"/>
              <a:t>сінехії</a:t>
            </a:r>
            <a:r>
              <a:rPr lang="en-US" altLang="en-US" sz="2400" dirty="0" smtClean="0"/>
              <a:t>)</a:t>
            </a:r>
          </a:p>
          <a:p>
            <a:pPr lvl="1">
              <a:defRPr/>
            </a:pPr>
            <a:r>
              <a:rPr lang="uk-UA" altLang="en-US" sz="2400" dirty="0" err="1" smtClean="0"/>
              <a:t>Прецепітати</a:t>
            </a:r>
            <a:r>
              <a:rPr lang="en-US" altLang="en-US" sz="2400" dirty="0" smtClean="0"/>
              <a:t> (</a:t>
            </a:r>
            <a:r>
              <a:rPr lang="uk-UA" altLang="en-US" sz="2400" dirty="0" smtClean="0"/>
              <a:t>великі</a:t>
            </a:r>
            <a:r>
              <a:rPr lang="en-US" altLang="en-US" sz="2400" dirty="0" smtClean="0"/>
              <a:t>, </a:t>
            </a:r>
            <a:r>
              <a:rPr lang="uk-UA" altLang="en-US" sz="2400" dirty="0" smtClean="0"/>
              <a:t>маленькі</a:t>
            </a:r>
            <a:r>
              <a:rPr lang="en-US" altLang="en-US" sz="2400" dirty="0" smtClean="0"/>
              <a:t>, </a:t>
            </a:r>
            <a:r>
              <a:rPr lang="uk-UA" altLang="en-US" sz="2400" dirty="0" smtClean="0"/>
              <a:t>сальні</a:t>
            </a:r>
            <a:r>
              <a:rPr lang="en-US" altLang="en-US" sz="2400" dirty="0" smtClean="0"/>
              <a:t>) </a:t>
            </a:r>
            <a:endParaRPr lang="uk-UA" altLang="en-US" sz="2400" dirty="0" smtClean="0"/>
          </a:p>
          <a:p>
            <a:pPr lvl="1">
              <a:defRPr/>
            </a:pPr>
            <a:r>
              <a:rPr lang="ru-RU" altLang="en-US" sz="2400" dirty="0" err="1" smtClean="0"/>
              <a:t>Зазвичай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розташована</a:t>
            </a:r>
            <a:r>
              <a:rPr lang="ru-RU" altLang="en-US" sz="2400" dirty="0" smtClean="0"/>
              <a:t> донизу (</a:t>
            </a:r>
            <a:r>
              <a:rPr lang="ru-RU" altLang="en-US" sz="2400" dirty="0" err="1" smtClean="0"/>
              <a:t>трикутник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Арлтса</a:t>
            </a:r>
            <a:r>
              <a:rPr lang="ru-RU" altLang="en-US" sz="2400" dirty="0" smtClean="0"/>
              <a:t>) </a:t>
            </a:r>
          </a:p>
          <a:p>
            <a:pPr lvl="1">
              <a:defRPr/>
            </a:pPr>
            <a:r>
              <a:rPr lang="uk-UA" altLang="en-US" sz="2400" dirty="0" err="1" smtClean="0"/>
              <a:t>Райдужкові</a:t>
            </a:r>
            <a:r>
              <a:rPr lang="uk-UA" altLang="en-US" sz="2400" dirty="0" smtClean="0"/>
              <a:t> вузлики</a:t>
            </a:r>
            <a:endParaRPr lang="en-US" altLang="en-US" sz="2400" dirty="0" smtClean="0"/>
          </a:p>
          <a:p>
            <a:pPr lvl="1">
              <a:defRPr/>
            </a:pPr>
            <a:r>
              <a:rPr lang="uk-UA" altLang="en-US" sz="2400" dirty="0" err="1" smtClean="0"/>
              <a:t>Гіпопіон</a:t>
            </a:r>
            <a:endParaRPr lang="en-US" altLang="en-US" sz="2400" dirty="0" smtClean="0"/>
          </a:p>
          <a:p>
            <a:pPr lvl="1">
              <a:defRPr/>
            </a:pPr>
            <a:endParaRPr lang="en-US" altLang="en-US" sz="3200" dirty="0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533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en-US" sz="4000" dirty="0" smtClean="0">
                <a:latin typeface="+mn-lt"/>
              </a:rPr>
              <a:t>ЦІЛІАРНА ІН</a:t>
            </a:r>
            <a:r>
              <a:rPr lang="en-US" altLang="en-US" sz="4000" dirty="0" smtClean="0">
                <a:latin typeface="+mn-lt"/>
              </a:rPr>
              <a:t>`</a:t>
            </a:r>
            <a:r>
              <a:rPr lang="uk-UA" altLang="en-US" sz="4000" dirty="0" smtClean="0">
                <a:latin typeface="+mn-lt"/>
              </a:rPr>
              <a:t>ЄКЦІЯ</a:t>
            </a:r>
            <a:endParaRPr lang="en-US" altLang="en-US" sz="4000" dirty="0" smtClean="0">
              <a:latin typeface="+mn-lt"/>
            </a:endParaRPr>
          </a:p>
        </p:txBody>
      </p:sp>
      <p:pic>
        <p:nvPicPr>
          <p:cNvPr id="15363" name="Picture 4" descr="IMG_000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21239" t="13672" r="6256" b="18942"/>
          <a:stretch>
            <a:fillRect/>
          </a:stretch>
        </p:blipFill>
        <p:spPr>
          <a:xfrm>
            <a:off x="0" y="838200"/>
            <a:ext cx="4191000" cy="3143250"/>
          </a:xfrm>
          <a:noFill/>
        </p:spPr>
      </p:pic>
      <p:sp>
        <p:nvSpPr>
          <p:cNvPr id="31749" name="Rectangle 5"/>
          <p:cNvSpPr>
            <a:spLocks noRot="1" noChangeArrowheads="1"/>
          </p:cNvSpPr>
          <p:nvPr/>
        </p:nvSpPr>
        <p:spPr bwMode="auto">
          <a:xfrm>
            <a:off x="4214810" y="2143116"/>
            <a:ext cx="5257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Arial" charset="0"/>
              </a:defRPr>
            </a:lvl1pPr>
            <a:lvl2pPr algn="ctr"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uk-UA" altLang="en-US" sz="4000" b="0" dirty="0" smtClean="0">
                <a:solidFill>
                  <a:schemeClr val="tx1"/>
                </a:solidFill>
                <a:effectLst/>
                <a:latin typeface="+mn-lt"/>
              </a:rPr>
              <a:t>ЗАДНІ СІНЕХІІ</a:t>
            </a:r>
            <a:endParaRPr lang="en-US" altLang="en-US" sz="4000" b="0" dirty="0" smtClean="0"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5365" name="Picture 6" descr="IMG_0007"/>
          <p:cNvPicPr>
            <a:picLocks noChangeAspect="1" noChangeArrowheads="1"/>
          </p:cNvPicPr>
          <p:nvPr/>
        </p:nvPicPr>
        <p:blipFill>
          <a:blip r:embed="rId3" cstate="print"/>
          <a:srcRect l="16844" t="13672" r="8453" b="17580"/>
          <a:stretch>
            <a:fillRect/>
          </a:stretch>
        </p:blipFill>
        <p:spPr bwMode="auto">
          <a:xfrm>
            <a:off x="4343400" y="3276600"/>
            <a:ext cx="4648200" cy="348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4876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smtClean="0">
                <a:solidFill>
                  <a:schemeClr val="bg2"/>
                </a:solidFill>
              </a:rPr>
              <a:t>KERATIC PRECIPITATES</a:t>
            </a:r>
          </a:p>
        </p:txBody>
      </p:sp>
      <p:pic>
        <p:nvPicPr>
          <p:cNvPr id="16387" name="Picture 4" descr="IMG_0004"/>
          <p:cNvPicPr>
            <a:picLocks noChangeAspect="1" noChangeArrowheads="1"/>
          </p:cNvPicPr>
          <p:nvPr/>
        </p:nvPicPr>
        <p:blipFill>
          <a:blip r:embed="rId2" cstate="print"/>
          <a:srcRect l="8057" t="14648" r="8453" b="16989"/>
          <a:stretch>
            <a:fillRect/>
          </a:stretch>
        </p:blipFill>
        <p:spPr bwMode="auto">
          <a:xfrm>
            <a:off x="0" y="762000"/>
            <a:ext cx="4343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0" y="3429000"/>
            <a:ext cx="4267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altLang="en-US" sz="2000" dirty="0" smtClean="0"/>
              <a:t>Рогівкові </a:t>
            </a:r>
            <a:r>
              <a:rPr lang="uk-UA" altLang="en-US" sz="2000" dirty="0" err="1" smtClean="0"/>
              <a:t>прецепітати</a:t>
            </a:r>
            <a:r>
              <a:rPr lang="uk-UA" altLang="en-US" sz="2000" dirty="0" smtClean="0"/>
              <a:t> середнього розміру</a:t>
            </a:r>
            <a:endParaRPr lang="en-US" altLang="en-US" sz="2000" dirty="0"/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 flipV="1">
            <a:off x="1981200" y="1905000"/>
            <a:ext cx="533400" cy="182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6391" name="Picture 8" descr="IMG_0003"/>
          <p:cNvPicPr>
            <a:picLocks noChangeAspect="1" noChangeArrowheads="1"/>
          </p:cNvPicPr>
          <p:nvPr/>
        </p:nvPicPr>
        <p:blipFill>
          <a:blip r:embed="rId3" cstate="print"/>
          <a:srcRect l="21971" t="19533" r="15776" b="17966"/>
          <a:stretch>
            <a:fillRect/>
          </a:stretch>
        </p:blipFill>
        <p:spPr bwMode="auto">
          <a:xfrm>
            <a:off x="4419600" y="3429000"/>
            <a:ext cx="441960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Line 9"/>
          <p:cNvSpPr>
            <a:spLocks noChangeShapeType="1"/>
          </p:cNvSpPr>
          <p:nvPr/>
        </p:nvSpPr>
        <p:spPr bwMode="auto">
          <a:xfrm flipV="1">
            <a:off x="4714876" y="5105400"/>
            <a:ext cx="2295524" cy="132399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3" name="Rectangle 10"/>
          <p:cNvSpPr>
            <a:spLocks noChangeArrowheads="1"/>
          </p:cNvSpPr>
          <p:nvPr/>
        </p:nvSpPr>
        <p:spPr bwMode="auto">
          <a:xfrm>
            <a:off x="1219200" y="6324600"/>
            <a:ext cx="24204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uk-UA" altLang="en-US" b="1" dirty="0" smtClean="0"/>
              <a:t>Сальні </a:t>
            </a:r>
            <a:r>
              <a:rPr lang="uk-UA" altLang="en-US" b="1" dirty="0" err="1" smtClean="0"/>
              <a:t>прецепітати</a:t>
            </a:r>
            <a:endParaRPr lang="en-US" altLang="en-US" b="1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3429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200" smtClean="0">
                <a:solidFill>
                  <a:schemeClr val="bg2"/>
                </a:solidFill>
              </a:rPr>
              <a:t>IRIS NODULES</a:t>
            </a:r>
          </a:p>
        </p:txBody>
      </p:sp>
      <p:pic>
        <p:nvPicPr>
          <p:cNvPr id="17411" name="Picture 4" descr="IMG_0005"/>
          <p:cNvPicPr>
            <a:picLocks noChangeAspect="1" noChangeArrowheads="1"/>
          </p:cNvPicPr>
          <p:nvPr/>
        </p:nvPicPr>
        <p:blipFill>
          <a:blip r:embed="rId2" cstate="print"/>
          <a:srcRect l="13060" t="13397" r="8582" b="16940"/>
          <a:stretch>
            <a:fillRect/>
          </a:stretch>
        </p:blipFill>
        <p:spPr bwMode="auto">
          <a:xfrm>
            <a:off x="0" y="533400"/>
            <a:ext cx="4724400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609600" y="3657600"/>
            <a:ext cx="3048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altLang="en-US" sz="2000" dirty="0" smtClean="0"/>
              <a:t>Вузлики </a:t>
            </a:r>
            <a:r>
              <a:rPr lang="uk-UA" altLang="en-US" sz="2000" dirty="0" err="1" smtClean="0"/>
              <a:t>Кеппе</a:t>
            </a:r>
            <a:endParaRPr lang="en-US" altLang="en-US" sz="2000" dirty="0"/>
          </a:p>
        </p:txBody>
      </p:sp>
      <p:sp>
        <p:nvSpPr>
          <p:cNvPr id="17414" name="Line 7"/>
          <p:cNvSpPr>
            <a:spLocks noChangeShapeType="1"/>
          </p:cNvSpPr>
          <p:nvPr/>
        </p:nvSpPr>
        <p:spPr bwMode="auto">
          <a:xfrm flipV="1">
            <a:off x="2357422" y="2362200"/>
            <a:ext cx="157178" cy="128111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7415" name="Picture 8" descr="IMG_0006"/>
          <p:cNvPicPr>
            <a:picLocks noChangeAspect="1" noChangeArrowheads="1"/>
          </p:cNvPicPr>
          <p:nvPr/>
        </p:nvPicPr>
        <p:blipFill>
          <a:blip r:embed="rId3" cstate="print"/>
          <a:srcRect l="13914" t="20508" r="15044" b="18942"/>
          <a:stretch>
            <a:fillRect/>
          </a:stretch>
        </p:blipFill>
        <p:spPr bwMode="auto">
          <a:xfrm>
            <a:off x="4038600" y="3595688"/>
            <a:ext cx="5105400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Line 9"/>
          <p:cNvSpPr>
            <a:spLocks noChangeShapeType="1"/>
          </p:cNvSpPr>
          <p:nvPr/>
        </p:nvSpPr>
        <p:spPr bwMode="auto">
          <a:xfrm flipV="1">
            <a:off x="3857620" y="6096000"/>
            <a:ext cx="3686180" cy="47627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7" name="Rectangle 10"/>
          <p:cNvSpPr>
            <a:spLocks noChangeArrowheads="1"/>
          </p:cNvSpPr>
          <p:nvPr/>
        </p:nvSpPr>
        <p:spPr bwMode="auto">
          <a:xfrm>
            <a:off x="1285852" y="6400800"/>
            <a:ext cx="259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altLang="en-US" sz="2400" dirty="0" smtClean="0"/>
              <a:t>Вузол </a:t>
            </a:r>
            <a:r>
              <a:rPr lang="uk-UA" altLang="en-US" sz="2400" dirty="0" err="1" smtClean="0"/>
              <a:t>Бусакка</a:t>
            </a:r>
            <a:endParaRPr lang="en-US" altLang="en-US" sz="2400" dirty="0"/>
          </a:p>
        </p:txBody>
      </p:sp>
      <p:pic>
        <p:nvPicPr>
          <p:cNvPr id="17418" name="Picture 11" descr="IMG_0007"/>
          <p:cNvPicPr>
            <a:picLocks noChangeAspect="1" noChangeArrowheads="1"/>
          </p:cNvPicPr>
          <p:nvPr/>
        </p:nvPicPr>
        <p:blipFill>
          <a:blip r:embed="rId4" cstate="print"/>
          <a:srcRect l="9000" t="15334" r="12000" b="17999"/>
          <a:stretch>
            <a:fillRect/>
          </a:stretch>
        </p:blipFill>
        <p:spPr bwMode="auto">
          <a:xfrm>
            <a:off x="4953000" y="152400"/>
            <a:ext cx="3733800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Rectangle 12"/>
          <p:cNvSpPr>
            <a:spLocks noChangeArrowheads="1"/>
          </p:cNvSpPr>
          <p:nvPr/>
        </p:nvSpPr>
        <p:spPr bwMode="auto">
          <a:xfrm>
            <a:off x="6019800" y="29718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altLang="en-US" sz="2400" dirty="0" err="1" smtClean="0"/>
              <a:t>Гіпопіон</a:t>
            </a:r>
            <a:endParaRPr lang="en-US" altLang="en-US" sz="2400" dirty="0"/>
          </a:p>
        </p:txBody>
      </p:sp>
      <p:sp>
        <p:nvSpPr>
          <p:cNvPr id="17420" name="Line 13"/>
          <p:cNvSpPr>
            <a:spLocks noChangeShapeType="1"/>
          </p:cNvSpPr>
          <p:nvPr/>
        </p:nvSpPr>
        <p:spPr bwMode="auto">
          <a:xfrm flipH="1" flipV="1">
            <a:off x="6705600" y="2286000"/>
            <a:ext cx="152416" cy="64293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85794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altLang="en-US" sz="2200" dirty="0" smtClean="0"/>
              <a:t>Зазвичай двобічний</a:t>
            </a:r>
            <a:endParaRPr lang="en-US" altLang="en-US" sz="2200" dirty="0" smtClean="0"/>
          </a:p>
          <a:p>
            <a:pPr>
              <a:defRPr/>
            </a:pPr>
            <a:r>
              <a:rPr lang="uk-UA" altLang="en-US" sz="2200" dirty="0" smtClean="0"/>
              <a:t>Уражує підлітків або дорослих </a:t>
            </a:r>
            <a:r>
              <a:rPr lang="en-US" altLang="en-US" sz="2200" dirty="0" smtClean="0"/>
              <a:t> </a:t>
            </a:r>
          </a:p>
          <a:p>
            <a:pPr>
              <a:defRPr/>
            </a:pPr>
            <a:r>
              <a:rPr lang="uk-UA" altLang="en-US" sz="2200" dirty="0" smtClean="0"/>
              <a:t>Чоловіки</a:t>
            </a:r>
            <a:r>
              <a:rPr lang="en-US" altLang="en-US" sz="2200" dirty="0" smtClean="0"/>
              <a:t> &gt; </a:t>
            </a:r>
            <a:r>
              <a:rPr lang="uk-UA" altLang="en-US" sz="2200" dirty="0" smtClean="0"/>
              <a:t>жінки</a:t>
            </a:r>
            <a:endParaRPr lang="en-US" altLang="en-US" sz="2200" dirty="0" smtClean="0"/>
          </a:p>
          <a:p>
            <a:pPr>
              <a:defRPr/>
            </a:pPr>
            <a:r>
              <a:rPr lang="en-US" altLang="en-US" sz="2200" dirty="0" smtClean="0"/>
              <a:t>&gt;50% </a:t>
            </a:r>
            <a:r>
              <a:rPr lang="uk-UA" altLang="en-US" sz="2200" dirty="0" err="1" smtClean="0"/>
              <a:t>ідіопатичний</a:t>
            </a:r>
            <a:endParaRPr lang="en-US" altLang="en-US" sz="2200" dirty="0" smtClean="0"/>
          </a:p>
          <a:p>
            <a:pPr>
              <a:defRPr/>
            </a:pPr>
            <a:endParaRPr lang="en-US" altLang="en-US" sz="2200" dirty="0" smtClean="0"/>
          </a:p>
          <a:p>
            <a:pPr>
              <a:defRPr/>
            </a:pPr>
            <a:r>
              <a:rPr lang="uk-UA" altLang="en-US" sz="2200" b="1" dirty="0" smtClean="0"/>
              <a:t>Симптоми</a:t>
            </a:r>
            <a:r>
              <a:rPr lang="en-US" altLang="en-US" sz="2200" b="1" dirty="0" smtClean="0"/>
              <a:t>:</a:t>
            </a:r>
          </a:p>
          <a:p>
            <a:pPr lvl="1">
              <a:defRPr/>
            </a:pPr>
            <a:r>
              <a:rPr lang="uk-UA" altLang="en-US" sz="2200" dirty="0" err="1" smtClean="0"/>
              <a:t>“Комахи”</a:t>
            </a:r>
            <a:r>
              <a:rPr lang="uk-UA" altLang="en-US" sz="2200" dirty="0" smtClean="0"/>
              <a:t> перед очима та </a:t>
            </a:r>
          </a:p>
          <a:p>
            <a:pPr lvl="1">
              <a:defRPr/>
            </a:pPr>
            <a:r>
              <a:rPr lang="uk-UA" altLang="en-US" sz="2200" dirty="0" smtClean="0"/>
              <a:t>зниження гостроти зору;</a:t>
            </a:r>
            <a:endParaRPr lang="en-US" altLang="en-US" sz="2200" dirty="0" smtClean="0"/>
          </a:p>
          <a:p>
            <a:pPr lvl="1">
              <a:defRPr/>
            </a:pPr>
            <a:r>
              <a:rPr lang="uk-UA" altLang="en-US" sz="2200" dirty="0" smtClean="0"/>
              <a:t>Біль</a:t>
            </a:r>
            <a:r>
              <a:rPr lang="en-US" altLang="en-US" sz="2200" dirty="0" smtClean="0"/>
              <a:t>, </a:t>
            </a:r>
            <a:r>
              <a:rPr lang="uk-UA" altLang="en-US" sz="2200" dirty="0" smtClean="0"/>
              <a:t>фотофобія</a:t>
            </a:r>
            <a:r>
              <a:rPr lang="en-US" altLang="en-US" sz="2200" dirty="0" smtClean="0"/>
              <a:t>, </a:t>
            </a:r>
            <a:endParaRPr lang="uk-UA" altLang="en-US" sz="2200" dirty="0" smtClean="0"/>
          </a:p>
          <a:p>
            <a:pPr lvl="1">
              <a:defRPr/>
            </a:pPr>
            <a:r>
              <a:rPr lang="uk-UA" altLang="en-US" sz="2200" dirty="0" smtClean="0"/>
              <a:t>Почервоніння відсутнє або</a:t>
            </a:r>
          </a:p>
          <a:p>
            <a:pPr lvl="1">
              <a:defRPr/>
            </a:pPr>
            <a:r>
              <a:rPr lang="uk-UA" altLang="en-US" sz="2200" dirty="0" smtClean="0"/>
              <a:t> мінімально виражене </a:t>
            </a:r>
          </a:p>
          <a:p>
            <a:pPr lvl="1">
              <a:defRPr/>
            </a:pPr>
            <a:r>
              <a:rPr lang="uk-UA" altLang="en-US" sz="2200" dirty="0" smtClean="0"/>
              <a:t>Більш </a:t>
            </a:r>
            <a:r>
              <a:rPr lang="uk-UA" altLang="en-US" sz="2200" dirty="0" err="1" smtClean="0"/>
              <a:t>патогномонічні</a:t>
            </a:r>
            <a:r>
              <a:rPr lang="uk-UA" altLang="en-US" sz="2200" dirty="0" smtClean="0"/>
              <a:t> ознаки: </a:t>
            </a:r>
            <a:r>
              <a:rPr lang="uk-UA" altLang="en-US" sz="2200" dirty="0" err="1" smtClean="0"/>
              <a:t>Вітріальні</a:t>
            </a:r>
            <a:r>
              <a:rPr lang="uk-UA" altLang="en-US" sz="2200" dirty="0" smtClean="0"/>
              <a:t> </a:t>
            </a:r>
            <a:r>
              <a:rPr lang="en-US" altLang="en-US" sz="2200" dirty="0" smtClean="0"/>
              <a:t>“</a:t>
            </a:r>
            <a:r>
              <a:rPr lang="uk-UA" altLang="en-US" sz="2200" dirty="0" smtClean="0"/>
              <a:t>сніжки</a:t>
            </a:r>
            <a:r>
              <a:rPr lang="en-US" altLang="en-US" sz="2200" dirty="0" smtClean="0"/>
              <a:t>”</a:t>
            </a:r>
          </a:p>
          <a:p>
            <a:pPr>
              <a:defRPr/>
            </a:pPr>
            <a:r>
              <a:rPr lang="uk-UA" altLang="en-US" sz="2200" b="1" dirty="0" smtClean="0"/>
              <a:t>Розповсюджені ускладнення</a:t>
            </a:r>
            <a:r>
              <a:rPr lang="en-US" altLang="en-US" sz="2200" b="1" dirty="0" smtClean="0"/>
              <a:t>:</a:t>
            </a:r>
          </a:p>
          <a:p>
            <a:pPr lvl="1">
              <a:defRPr/>
            </a:pPr>
            <a:r>
              <a:rPr lang="uk-UA" altLang="en-US" sz="2200" dirty="0" err="1" smtClean="0"/>
              <a:t>Кістозний</a:t>
            </a:r>
            <a:r>
              <a:rPr lang="uk-UA" altLang="en-US" sz="2200" dirty="0" smtClean="0"/>
              <a:t> </a:t>
            </a:r>
            <a:r>
              <a:rPr lang="uk-UA" altLang="en-US" sz="2200" dirty="0" err="1" smtClean="0"/>
              <a:t>макулярний</a:t>
            </a:r>
            <a:r>
              <a:rPr lang="uk-UA" altLang="en-US" sz="2200" dirty="0" smtClean="0"/>
              <a:t> набряк</a:t>
            </a:r>
            <a:r>
              <a:rPr lang="en-US" altLang="en-US" sz="2200" dirty="0" smtClean="0"/>
              <a:t>, </a:t>
            </a:r>
            <a:r>
              <a:rPr lang="uk-UA" altLang="en-US" sz="2200" dirty="0" err="1" smtClean="0"/>
              <a:t>ретинальний</a:t>
            </a:r>
            <a:r>
              <a:rPr lang="uk-UA" altLang="en-US" sz="2200" dirty="0" smtClean="0"/>
              <a:t> васкуліт</a:t>
            </a:r>
            <a:endParaRPr lang="ru-RU" sz="22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14480" y="142852"/>
            <a:ext cx="6357982" cy="5000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en-US" sz="2400" dirty="0" err="1" smtClean="0">
                <a:solidFill>
                  <a:schemeClr val="tx1"/>
                </a:solidFill>
              </a:rPr>
              <a:t>Інтермедіальний</a:t>
            </a:r>
            <a:r>
              <a:rPr lang="uk-UA" altLang="en-US" sz="2400" dirty="0" smtClean="0">
                <a:solidFill>
                  <a:schemeClr val="tx1"/>
                </a:solidFill>
              </a:rPr>
              <a:t> </a:t>
            </a:r>
            <a:r>
              <a:rPr lang="uk-UA" altLang="en-US" sz="2400" dirty="0" err="1" smtClean="0">
                <a:solidFill>
                  <a:schemeClr val="tx1"/>
                </a:solidFill>
              </a:rPr>
              <a:t>увеїт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IMG_0001"/>
          <p:cNvPicPr>
            <a:picLocks noChangeAspect="1" noChangeArrowheads="1"/>
          </p:cNvPicPr>
          <p:nvPr/>
        </p:nvPicPr>
        <p:blipFill>
          <a:blip r:embed="rId2" cstate="print">
            <a:lum bright="10000" contrast="60000"/>
          </a:blip>
          <a:srcRect l="24873" t="13712" r="18721" b="24844"/>
          <a:stretch>
            <a:fillRect/>
          </a:stretch>
        </p:blipFill>
        <p:spPr>
          <a:xfrm>
            <a:off x="4648200" y="1000108"/>
            <a:ext cx="4495800" cy="3368675"/>
          </a:xfrm>
          <a:prstGeom prst="rect">
            <a:avLst/>
          </a:prstGeom>
          <a:noFill/>
        </p:spPr>
      </p:pic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5715008" y="928670"/>
            <a:ext cx="1447800" cy="533400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71546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altLang="en-US" sz="2200" dirty="0" smtClean="0"/>
              <a:t>Симптоми</a:t>
            </a:r>
            <a:r>
              <a:rPr lang="en-US" altLang="en-US" sz="2200" dirty="0" smtClean="0"/>
              <a:t>:</a:t>
            </a:r>
          </a:p>
          <a:p>
            <a:pPr lvl="1">
              <a:defRPr/>
            </a:pPr>
            <a:r>
              <a:rPr lang="uk-UA" altLang="en-US" sz="2200" dirty="0" smtClean="0"/>
              <a:t>Плаваючі крапки перед очима</a:t>
            </a:r>
            <a:endParaRPr lang="en-US" altLang="en-US" sz="2200" dirty="0" smtClean="0"/>
          </a:p>
          <a:p>
            <a:pPr lvl="1">
              <a:defRPr/>
            </a:pPr>
            <a:r>
              <a:rPr lang="uk-UA" altLang="en-US" sz="2200" dirty="0" smtClean="0"/>
              <a:t>Скотоми</a:t>
            </a:r>
            <a:endParaRPr lang="en-US" altLang="en-US" sz="2200" dirty="0" smtClean="0"/>
          </a:p>
          <a:p>
            <a:pPr lvl="1">
              <a:defRPr/>
            </a:pPr>
            <a:r>
              <a:rPr lang="uk-UA" altLang="en-US" sz="2200" dirty="0" smtClean="0"/>
              <a:t>Зниження зору</a:t>
            </a:r>
            <a:endParaRPr lang="en-US" altLang="en-US" sz="2200" dirty="0" smtClean="0"/>
          </a:p>
          <a:p>
            <a:pPr lvl="1">
              <a:defRPr/>
            </a:pPr>
            <a:endParaRPr lang="en-US" altLang="en-US" sz="2200" dirty="0" smtClean="0"/>
          </a:p>
          <a:p>
            <a:pPr>
              <a:defRPr/>
            </a:pPr>
            <a:r>
              <a:rPr lang="uk-UA" altLang="en-US" sz="2200" b="1" dirty="0" smtClean="0"/>
              <a:t>Ускладнення</a:t>
            </a:r>
            <a:r>
              <a:rPr lang="en-US" altLang="en-US" sz="2200" b="1" dirty="0" smtClean="0"/>
              <a:t>:</a:t>
            </a:r>
          </a:p>
          <a:p>
            <a:pPr lvl="1">
              <a:defRPr/>
            </a:pPr>
            <a:r>
              <a:rPr lang="uk-UA" altLang="en-US" sz="2200" dirty="0" smtClean="0"/>
              <a:t>Відшарування сітківки</a:t>
            </a:r>
            <a:endParaRPr lang="en-US" altLang="en-US" sz="2200" dirty="0" smtClean="0"/>
          </a:p>
        </p:txBody>
      </p:sp>
      <p:pic>
        <p:nvPicPr>
          <p:cNvPr id="3" name="Picture 4" descr="IMG_0001"/>
          <p:cNvPicPr>
            <a:picLocks noChangeAspect="1" noChangeArrowheads="1"/>
          </p:cNvPicPr>
          <p:nvPr/>
        </p:nvPicPr>
        <p:blipFill>
          <a:blip r:embed="rId2" cstate="print">
            <a:lum bright="10000" contrast="60000"/>
          </a:blip>
          <a:srcRect l="24873" t="13712" r="18721" b="24844"/>
          <a:stretch>
            <a:fillRect/>
          </a:stretch>
        </p:blipFill>
        <p:spPr>
          <a:xfrm>
            <a:off x="4648200" y="1000108"/>
            <a:ext cx="4495800" cy="3368675"/>
          </a:xfrm>
          <a:prstGeom prst="rect">
            <a:avLst/>
          </a:prstGeom>
          <a:noFill/>
        </p:spPr>
      </p:pic>
      <p:sp>
        <p:nvSpPr>
          <p:cNvPr id="4" name="Oval 12"/>
          <p:cNvSpPr>
            <a:spLocks noChangeArrowheads="1"/>
          </p:cNvSpPr>
          <p:nvPr/>
        </p:nvSpPr>
        <p:spPr bwMode="auto">
          <a:xfrm>
            <a:off x="7696200" y="1357298"/>
            <a:ext cx="1447800" cy="533400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6357982" cy="5000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en-US" sz="2400" dirty="0" smtClean="0">
                <a:solidFill>
                  <a:schemeClr val="tx1"/>
                </a:solidFill>
              </a:rPr>
              <a:t>Задній </a:t>
            </a:r>
            <a:r>
              <a:rPr lang="uk-UA" altLang="en-US" sz="2400" dirty="0" err="1" smtClean="0">
                <a:solidFill>
                  <a:schemeClr val="tx1"/>
                </a:solidFill>
              </a:rPr>
              <a:t>увеіт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718703"/>
            <a:ext cx="7072330" cy="344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uk-UA" altLang="en-US" sz="2200" dirty="0" smtClean="0"/>
              <a:t>Розповсюджені причини ретиніту:</a:t>
            </a:r>
            <a:endParaRPr lang="en-US" altLang="en-US" sz="2200" dirty="0" smtClean="0"/>
          </a:p>
          <a:p>
            <a:pPr>
              <a:lnSpc>
                <a:spcPct val="90000"/>
              </a:lnSpc>
              <a:defRPr/>
            </a:pPr>
            <a:r>
              <a:rPr lang="en-US" altLang="en-US" sz="2200" dirty="0" smtClean="0"/>
              <a:t>(</a:t>
            </a:r>
            <a:r>
              <a:rPr lang="uk-UA" altLang="en-US" sz="2200" dirty="0" err="1" smtClean="0"/>
              <a:t>імунокомпетентні</a:t>
            </a:r>
            <a:r>
              <a:rPr lang="uk-UA" altLang="en-US" sz="2200" dirty="0" smtClean="0"/>
              <a:t> пацієнти</a:t>
            </a:r>
            <a:r>
              <a:rPr lang="en-US" altLang="en-US" sz="2200" dirty="0" smtClean="0"/>
              <a:t>) :</a:t>
            </a:r>
          </a:p>
          <a:p>
            <a:pPr lvl="1">
              <a:lnSpc>
                <a:spcPct val="90000"/>
              </a:lnSpc>
              <a:defRPr/>
            </a:pPr>
            <a:r>
              <a:rPr lang="uk-UA" altLang="en-US" sz="2200" dirty="0" smtClean="0"/>
              <a:t>Токсоплазмоз</a:t>
            </a:r>
            <a:endParaRPr lang="en-US" altLang="en-US" sz="2200" dirty="0" smtClean="0"/>
          </a:p>
          <a:p>
            <a:pPr lvl="1">
              <a:lnSpc>
                <a:spcPct val="90000"/>
              </a:lnSpc>
              <a:defRPr/>
            </a:pPr>
            <a:r>
              <a:rPr lang="uk-UA" altLang="en-US" sz="2200" dirty="0" smtClean="0"/>
              <a:t>Сифіліс</a:t>
            </a:r>
            <a:endParaRPr lang="en-US" altLang="en-US" sz="2200" dirty="0" smtClean="0"/>
          </a:p>
          <a:p>
            <a:pPr lvl="1">
              <a:lnSpc>
                <a:spcPct val="90000"/>
              </a:lnSpc>
              <a:defRPr/>
            </a:pPr>
            <a:r>
              <a:rPr lang="uk-UA" altLang="en-US" sz="2200" dirty="0" smtClean="0"/>
              <a:t>Захворювання </a:t>
            </a:r>
            <a:r>
              <a:rPr lang="uk-UA" altLang="en-US" sz="2200" dirty="0" err="1" smtClean="0"/>
              <a:t>Бехчета</a:t>
            </a:r>
            <a:endParaRPr lang="en-US" altLang="en-US" sz="2200" dirty="0" smtClean="0"/>
          </a:p>
          <a:p>
            <a:pPr>
              <a:lnSpc>
                <a:spcPct val="90000"/>
              </a:lnSpc>
              <a:defRPr/>
            </a:pPr>
            <a:r>
              <a:rPr lang="uk-UA" altLang="en-US" sz="2200" dirty="0" smtClean="0"/>
              <a:t>Розповсюджені причини </a:t>
            </a:r>
            <a:r>
              <a:rPr lang="uk-UA" altLang="en-US" sz="2200" dirty="0" err="1" smtClean="0"/>
              <a:t>хоріоідіту</a:t>
            </a:r>
            <a:r>
              <a:rPr lang="en-US" altLang="en-US" sz="2200" dirty="0" smtClean="0"/>
              <a:t>(</a:t>
            </a:r>
            <a:r>
              <a:rPr lang="uk-UA" altLang="en-US" sz="2200" dirty="0" err="1" smtClean="0"/>
              <a:t>імунокомпетентні</a:t>
            </a:r>
            <a:r>
              <a:rPr lang="uk-UA" altLang="en-US" sz="2200" dirty="0" smtClean="0"/>
              <a:t> пацієнти </a:t>
            </a:r>
            <a:r>
              <a:rPr lang="en-US" altLang="en-US" sz="2200" dirty="0" smtClean="0"/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uk-UA" altLang="en-US" sz="2200" dirty="0" err="1" smtClean="0"/>
              <a:t>Саркоідоз</a:t>
            </a:r>
            <a:endParaRPr lang="en-US" altLang="en-US" sz="2200" dirty="0" smtClean="0"/>
          </a:p>
          <a:p>
            <a:pPr lvl="1">
              <a:lnSpc>
                <a:spcPct val="90000"/>
              </a:lnSpc>
              <a:defRPr/>
            </a:pPr>
            <a:r>
              <a:rPr lang="uk-UA" altLang="en-US" sz="2200" dirty="0" err="1" smtClean="0"/>
              <a:t>Туберкуліоз</a:t>
            </a:r>
            <a:endParaRPr lang="en-US" altLang="en-US" sz="2200" dirty="0" smtClean="0"/>
          </a:p>
          <a:p>
            <a:pPr lvl="1">
              <a:lnSpc>
                <a:spcPct val="90000"/>
              </a:lnSpc>
              <a:defRPr/>
            </a:pPr>
            <a:r>
              <a:rPr lang="uk-UA" altLang="en-US" sz="2200" dirty="0" smtClean="0"/>
              <a:t>Синдром </a:t>
            </a:r>
            <a:r>
              <a:rPr lang="uk-UA" altLang="en-US" sz="2200" dirty="0" err="1" smtClean="0"/>
              <a:t>Фогта-Коянагі-Харада</a:t>
            </a:r>
            <a:endParaRPr lang="uk-UA" altLang="en-US" sz="2200" dirty="0" smtClean="0"/>
          </a:p>
          <a:p>
            <a:pPr lvl="1">
              <a:lnSpc>
                <a:spcPct val="90000"/>
              </a:lnSpc>
              <a:defRPr/>
            </a:pPr>
            <a:endParaRPr lang="en-US" alt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IMG_0001"/>
          <p:cNvPicPr>
            <a:picLocks noChangeAspect="1" noChangeArrowheads="1"/>
          </p:cNvPicPr>
          <p:nvPr/>
        </p:nvPicPr>
        <p:blipFill>
          <a:blip r:embed="rId2" cstate="print"/>
          <a:srcRect l="19774" t="11719" r="16508" b="20895"/>
          <a:stretch>
            <a:fillRect/>
          </a:stretch>
        </p:blipFill>
        <p:spPr bwMode="auto">
          <a:xfrm>
            <a:off x="5993742" y="0"/>
            <a:ext cx="3150258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IMG_0133"/>
          <p:cNvPicPr>
            <a:picLocks noChangeAspect="1" noChangeArrowheads="1"/>
          </p:cNvPicPr>
          <p:nvPr/>
        </p:nvPicPr>
        <p:blipFill>
          <a:blip r:embed="rId3" cstate="print"/>
          <a:srcRect l="25000" t="11333" r="11000" b="3334"/>
          <a:stretch>
            <a:fillRect/>
          </a:stretch>
        </p:blipFill>
        <p:spPr bwMode="auto">
          <a:xfrm>
            <a:off x="0" y="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D:\KNMU\LECTURES\choriretinit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361571"/>
            <a:ext cx="3286116" cy="2496429"/>
          </a:xfrm>
          <a:prstGeom prst="rect">
            <a:avLst/>
          </a:prstGeom>
          <a:noFill/>
        </p:spPr>
      </p:pic>
      <p:pic>
        <p:nvPicPr>
          <p:cNvPr id="5123" name="Picture 3" descr="D:\KNMU\LECTURES\chorioretinitis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43248"/>
            <a:ext cx="3714752" cy="3714752"/>
          </a:xfrm>
          <a:prstGeom prst="rect">
            <a:avLst/>
          </a:prstGeom>
          <a:noFill/>
        </p:spPr>
      </p:pic>
      <p:pic>
        <p:nvPicPr>
          <p:cNvPr id="5124" name="Picture 4" descr="D:\KNMU\LECTURES\chorioretinitis 2.jpg"/>
          <p:cNvPicPr>
            <a:picLocks noChangeAspect="1" noChangeArrowheads="1"/>
          </p:cNvPicPr>
          <p:nvPr/>
        </p:nvPicPr>
        <p:blipFill>
          <a:blip r:embed="rId6" cstate="print"/>
          <a:srcRect l="5516" r="4081" b="6031"/>
          <a:stretch>
            <a:fillRect/>
          </a:stretch>
        </p:blipFill>
        <p:spPr bwMode="auto">
          <a:xfrm>
            <a:off x="2357422" y="571480"/>
            <a:ext cx="4284375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D:\KNMU\LECTURES\FOR MEDICAL FACULTY\early_retinal_detachment.jpg"/>
          <p:cNvPicPr>
            <a:picLocks noChangeAspect="1" noChangeArrowheads="1"/>
          </p:cNvPicPr>
          <p:nvPr/>
        </p:nvPicPr>
        <p:blipFill>
          <a:blip r:embed="rId2"/>
          <a:srcRect l="10526" t="5000" r="4210"/>
          <a:stretch>
            <a:fillRect/>
          </a:stretch>
        </p:blipFill>
        <p:spPr bwMode="auto">
          <a:xfrm>
            <a:off x="2428860" y="4857760"/>
            <a:ext cx="2436392" cy="200024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928894" y="0"/>
            <a:ext cx="6215106" cy="7143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0624" lvl="0" indent="-384048" algn="ctr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uk-UA" altLang="en-US" sz="2400" b="1" dirty="0" smtClean="0"/>
              <a:t>Найпоширеніші ускладнення </a:t>
            </a:r>
            <a:r>
              <a:rPr lang="uk-UA" altLang="en-US" sz="2400" b="1" dirty="0" err="1" smtClean="0"/>
              <a:t>увеїтів</a:t>
            </a:r>
            <a:r>
              <a:rPr lang="en-US" altLang="en-US" sz="2400" b="1" dirty="0" smtClean="0"/>
              <a:t>:</a:t>
            </a:r>
          </a:p>
        </p:txBody>
      </p:sp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000628" y="428604"/>
            <a:ext cx="4143372" cy="3214711"/>
          </a:xfrm>
          <a:prstGeom prst="rect">
            <a:avLst/>
          </a:prstGeom>
        </p:spPr>
        <p:txBody>
          <a:bodyPr/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altLang="en-US" sz="25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uk-UA" alt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Вторинна глаукома</a:t>
            </a:r>
            <a:endParaRPr kumimoji="0" lang="en-US" alt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uk-UA" alt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Катаракта</a:t>
            </a:r>
            <a:endParaRPr kumimoji="0" lang="en-US" alt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uk-UA" alt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Стрічкоподібна </a:t>
            </a:r>
            <a:r>
              <a:rPr kumimoji="0" lang="uk-UA" altLang="en-US" sz="2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кератопатія</a:t>
            </a:r>
            <a:endParaRPr kumimoji="0" lang="en-US" alt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uk-UA" altLang="en-US" sz="2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Кистозний</a:t>
            </a:r>
            <a:r>
              <a:rPr kumimoji="0" lang="uk-UA" alt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altLang="en-US" sz="2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макулярний</a:t>
            </a:r>
            <a:r>
              <a:rPr kumimoji="0" lang="uk-UA" alt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набряк</a:t>
            </a:r>
            <a:endParaRPr kumimoji="0" lang="en-US" alt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uk-UA" alt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Відшарування сітківки</a:t>
            </a:r>
            <a:endParaRPr kumimoji="0" lang="en-US" alt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uk-UA" alt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Деструкція скловидного тіла</a:t>
            </a:r>
            <a:endParaRPr kumimoji="0" lang="en-US" alt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uk-UA" altLang="en-US" sz="2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Зінічний</a:t>
            </a:r>
            <a:r>
              <a:rPr kumimoji="0" lang="uk-UA" alt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блок</a:t>
            </a:r>
            <a:endParaRPr kumimoji="0" lang="en-US" alt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tabLst/>
              <a:defRPr/>
            </a:pPr>
            <a:endParaRPr kumimoji="0" lang="en-US" alt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D:\KNMU\LECTURES\FOR MEDICAL FACULTY\4191-0550x04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28926" cy="2702092"/>
          </a:xfrm>
          <a:prstGeom prst="rect">
            <a:avLst/>
          </a:prstGeom>
          <a:noFill/>
        </p:spPr>
      </p:pic>
      <p:pic>
        <p:nvPicPr>
          <p:cNvPr id="2052" name="Picture 4" descr="D:\KNMU\LECTURES\FOR MEDICAL FACULTY\IndianJOphthalmol_2011_59_5_347_83609_f2.jpg"/>
          <p:cNvPicPr>
            <a:picLocks noChangeAspect="1" noChangeArrowheads="1"/>
          </p:cNvPicPr>
          <p:nvPr/>
        </p:nvPicPr>
        <p:blipFill>
          <a:blip r:embed="rId4"/>
          <a:srcRect l="13097" r="3608"/>
          <a:stretch>
            <a:fillRect/>
          </a:stretch>
        </p:blipFill>
        <p:spPr bwMode="auto">
          <a:xfrm>
            <a:off x="0" y="1214422"/>
            <a:ext cx="2928926" cy="2287005"/>
          </a:xfrm>
          <a:prstGeom prst="rect">
            <a:avLst/>
          </a:prstGeom>
          <a:noFill/>
        </p:spPr>
      </p:pic>
      <p:pic>
        <p:nvPicPr>
          <p:cNvPr id="2051" name="Picture 3" descr="D:\KNMU\LECTURES\FOR MEDICAL FACULTY\bandkeratopath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14686"/>
            <a:ext cx="2928926" cy="2278933"/>
          </a:xfrm>
          <a:prstGeom prst="rect">
            <a:avLst/>
          </a:prstGeom>
          <a:noFill/>
        </p:spPr>
      </p:pic>
      <p:pic>
        <p:nvPicPr>
          <p:cNvPr id="2053" name="Picture 5" descr="D:\KNMU\LECTURES\FOR MEDICAL FACULTY\images (1).jpg"/>
          <p:cNvPicPr>
            <a:picLocks noChangeAspect="1" noChangeArrowheads="1"/>
          </p:cNvPicPr>
          <p:nvPr/>
        </p:nvPicPr>
        <p:blipFill>
          <a:blip r:embed="rId6"/>
          <a:srcRect t="9769" b="8826"/>
          <a:stretch>
            <a:fillRect/>
          </a:stretch>
        </p:blipFill>
        <p:spPr bwMode="auto">
          <a:xfrm>
            <a:off x="1" y="4857760"/>
            <a:ext cx="2928926" cy="2000240"/>
          </a:xfrm>
          <a:prstGeom prst="rect">
            <a:avLst/>
          </a:prstGeom>
          <a:noFill/>
        </p:spPr>
      </p:pic>
      <p:pic>
        <p:nvPicPr>
          <p:cNvPr id="2054" name="Picture 6" descr="D:\KNMU\LECTURES\FOR MEDICAL FACULTY\images.jpg"/>
          <p:cNvPicPr>
            <a:picLocks noChangeAspect="1" noChangeArrowheads="1"/>
          </p:cNvPicPr>
          <p:nvPr/>
        </p:nvPicPr>
        <p:blipFill>
          <a:blip r:embed="rId7"/>
          <a:srcRect l="7682"/>
          <a:stretch>
            <a:fillRect/>
          </a:stretch>
        </p:blipFill>
        <p:spPr bwMode="auto">
          <a:xfrm>
            <a:off x="4643438" y="4857760"/>
            <a:ext cx="2575494" cy="2000240"/>
          </a:xfrm>
          <a:prstGeom prst="rect">
            <a:avLst/>
          </a:prstGeom>
          <a:noFill/>
        </p:spPr>
      </p:pic>
      <p:pic>
        <p:nvPicPr>
          <p:cNvPr id="2055" name="Picture 7" descr="D:\KNMU\LECTURES\FOR MEDICAL FACULTY\скачанные файлы.jpg"/>
          <p:cNvPicPr>
            <a:picLocks noChangeAspect="1" noChangeArrowheads="1"/>
          </p:cNvPicPr>
          <p:nvPr/>
        </p:nvPicPr>
        <p:blipFill>
          <a:blip r:embed="rId8"/>
          <a:srcRect l="4463" r="20924"/>
          <a:stretch>
            <a:fillRect/>
          </a:stretch>
        </p:blipFill>
        <p:spPr bwMode="auto">
          <a:xfrm>
            <a:off x="6901284" y="4857760"/>
            <a:ext cx="2242716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86116" y="214290"/>
            <a:ext cx="3357586" cy="64294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28992" y="285728"/>
            <a:ext cx="3021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altLang="en-US" sz="2800" dirty="0" smtClean="0"/>
              <a:t>Лікування </a:t>
            </a:r>
            <a:r>
              <a:rPr lang="uk-UA" altLang="en-US" sz="2800" dirty="0" err="1" smtClean="0"/>
              <a:t>увеїтів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34590" y="785794"/>
            <a:ext cx="9009410" cy="302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uk-UA" altLang="en-US" sz="2400" dirty="0" smtClean="0"/>
              <a:t>Лабораторні тести не </a:t>
            </a:r>
            <a:r>
              <a:rPr lang="uk-UA" altLang="en-US" sz="2400" dirty="0" err="1" smtClean="0"/>
              <a:t>потрібни</a:t>
            </a:r>
            <a:r>
              <a:rPr lang="uk-UA" altLang="en-US" sz="2400" dirty="0" smtClean="0"/>
              <a:t> у випадку</a:t>
            </a:r>
            <a:r>
              <a:rPr lang="en-US" altLang="en-US" sz="2400" dirty="0" smtClean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uk-UA" altLang="en-US" sz="2400" dirty="0" smtClean="0"/>
              <a:t>Помірного </a:t>
            </a:r>
            <a:r>
              <a:rPr lang="uk-UA" altLang="en-US" sz="2400" dirty="0" err="1" smtClean="0"/>
              <a:t>увеїту</a:t>
            </a:r>
            <a:endParaRPr lang="en-US" altLang="en-US" sz="2400" dirty="0" smtClean="0"/>
          </a:p>
          <a:p>
            <a:pPr lvl="1">
              <a:lnSpc>
                <a:spcPct val="90000"/>
              </a:lnSpc>
              <a:defRPr/>
            </a:pPr>
            <a:r>
              <a:rPr lang="en-US" altLang="en-US" sz="2400" dirty="0" smtClean="0"/>
              <a:t>1</a:t>
            </a:r>
            <a:r>
              <a:rPr lang="uk-UA" altLang="en-US" sz="2400" dirty="0" err="1" smtClean="0"/>
              <a:t>ий</a:t>
            </a:r>
            <a:r>
              <a:rPr lang="en-US" altLang="en-US" sz="2400" dirty="0" smtClean="0"/>
              <a:t> </a:t>
            </a:r>
            <a:r>
              <a:rPr lang="uk-UA" altLang="en-US" sz="2400" dirty="0" smtClean="0"/>
              <a:t>епізод</a:t>
            </a:r>
            <a:endParaRPr lang="en-US" altLang="en-US" sz="2400" dirty="0" smtClean="0"/>
          </a:p>
          <a:p>
            <a:pPr lvl="1">
              <a:lnSpc>
                <a:spcPct val="90000"/>
              </a:lnSpc>
              <a:defRPr/>
            </a:pPr>
            <a:endParaRPr lang="en-US" altLang="en-US" sz="2400" dirty="0" smtClean="0"/>
          </a:p>
          <a:p>
            <a:pPr>
              <a:lnSpc>
                <a:spcPct val="90000"/>
              </a:lnSpc>
              <a:defRPr/>
            </a:pPr>
            <a:r>
              <a:rPr lang="uk-UA" altLang="en-US" sz="2400" dirty="0" smtClean="0"/>
              <a:t>У разі періодичного, сильно </a:t>
            </a:r>
            <a:r>
              <a:rPr lang="uk-UA" altLang="en-US" sz="2400" dirty="0" err="1" smtClean="0"/>
              <a:t>вираженного</a:t>
            </a:r>
            <a:r>
              <a:rPr lang="en-US" altLang="en-US" sz="2400" dirty="0" smtClean="0"/>
              <a:t>, </a:t>
            </a:r>
            <a:r>
              <a:rPr lang="uk-UA" altLang="en-US" sz="2400" dirty="0" smtClean="0"/>
              <a:t>двобічного процесу</a:t>
            </a:r>
            <a:r>
              <a:rPr lang="en-US" altLang="en-US" sz="2400" dirty="0" smtClean="0"/>
              <a:t>, </a:t>
            </a:r>
            <a:r>
              <a:rPr lang="uk-UA" altLang="en-US" sz="2400" dirty="0" err="1" smtClean="0"/>
              <a:t>гранульоматозного</a:t>
            </a:r>
            <a:r>
              <a:rPr lang="en-US" altLang="en-US" sz="2400" dirty="0" smtClean="0"/>
              <a:t>, </a:t>
            </a:r>
            <a:r>
              <a:rPr lang="uk-UA" altLang="en-US" sz="2400" dirty="0" err="1" smtClean="0"/>
              <a:t>інтермедіального</a:t>
            </a:r>
            <a:r>
              <a:rPr lang="en-US" altLang="en-US" sz="2400" dirty="0" smtClean="0"/>
              <a:t>, </a:t>
            </a:r>
            <a:r>
              <a:rPr lang="uk-UA" altLang="en-US" sz="2400" dirty="0" smtClean="0"/>
              <a:t>заднього</a:t>
            </a:r>
            <a:r>
              <a:rPr lang="en-US" altLang="en-US" sz="2400" dirty="0" smtClean="0"/>
              <a:t>, </a:t>
            </a:r>
            <a:r>
              <a:rPr lang="uk-UA" altLang="en-US" sz="2400" dirty="0" err="1" smtClean="0"/>
              <a:t>диффузного</a:t>
            </a:r>
            <a:r>
              <a:rPr lang="uk-UA" altLang="en-US" sz="2400" dirty="0" smtClean="0"/>
              <a:t> </a:t>
            </a:r>
            <a:r>
              <a:rPr lang="uk-UA" altLang="en-US" sz="2400" dirty="0" err="1" smtClean="0"/>
              <a:t>увеїта</a:t>
            </a:r>
            <a:r>
              <a:rPr lang="uk-UA" altLang="en-US" sz="2400" dirty="0" smtClean="0"/>
              <a:t> або у разі неефективності до стандартного лікування ДОСЛІДЖЕННЯ</a:t>
            </a:r>
            <a:r>
              <a:rPr lang="en-US" altLang="en-US" sz="2400" dirty="0" smtClean="0"/>
              <a:t>!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571876"/>
            <a:ext cx="9429784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uk-UA" altLang="en-US" sz="2400" dirty="0" smtClean="0"/>
              <a:t>Лікування</a:t>
            </a:r>
            <a:r>
              <a:rPr lang="en-US" altLang="en-US" sz="2400" dirty="0" smtClean="0"/>
              <a:t>:</a:t>
            </a:r>
            <a:endParaRPr lang="uk-UA" altLang="en-US" sz="2400" dirty="0" smtClean="0"/>
          </a:p>
          <a:p>
            <a:pPr>
              <a:lnSpc>
                <a:spcPct val="90000"/>
              </a:lnSpc>
              <a:defRPr/>
            </a:pPr>
            <a:r>
              <a:rPr lang="uk-UA" altLang="en-US" sz="2400" dirty="0" err="1" smtClean="0"/>
              <a:t>Нестероідні</a:t>
            </a:r>
            <a:r>
              <a:rPr lang="uk-UA" altLang="en-US" sz="2400" dirty="0" smtClean="0"/>
              <a:t> протизапальні препарати</a:t>
            </a:r>
            <a:endParaRPr lang="en-US" altLang="en-US" sz="2400" dirty="0" smtClean="0"/>
          </a:p>
          <a:p>
            <a:pPr>
              <a:lnSpc>
                <a:spcPct val="90000"/>
              </a:lnSpc>
              <a:defRPr/>
            </a:pPr>
            <a:r>
              <a:rPr lang="uk-UA" altLang="en-US" sz="2400" dirty="0" err="1" smtClean="0"/>
              <a:t>Кортікостероіди</a:t>
            </a:r>
            <a:r>
              <a:rPr lang="en-US" altLang="en-US" sz="2400" dirty="0" smtClean="0"/>
              <a:t> (</a:t>
            </a:r>
            <a:r>
              <a:rPr lang="uk-UA" altLang="en-US" sz="2400" dirty="0" smtClean="0"/>
              <a:t>пероральні</a:t>
            </a:r>
            <a:r>
              <a:rPr lang="en-US" altLang="en-US" sz="2400" dirty="0" smtClean="0"/>
              <a:t> / </a:t>
            </a:r>
            <a:r>
              <a:rPr lang="uk-UA" altLang="en-US" sz="2400" dirty="0" smtClean="0"/>
              <a:t>локально</a:t>
            </a:r>
            <a:r>
              <a:rPr lang="en-US" altLang="en-US" sz="2400" dirty="0" smtClean="0"/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en-US" altLang="en-US" sz="2400" dirty="0" smtClean="0"/>
              <a:t>                                     </a:t>
            </a:r>
            <a:r>
              <a:rPr lang="uk-UA" altLang="en-US" sz="2400" dirty="0" smtClean="0"/>
              <a:t>Для контролю запалення</a:t>
            </a:r>
            <a:endParaRPr lang="en-US" altLang="en-US" sz="2400" dirty="0" smtClean="0"/>
          </a:p>
          <a:p>
            <a:pPr>
              <a:lnSpc>
                <a:spcPct val="90000"/>
              </a:lnSpc>
              <a:defRPr/>
            </a:pPr>
            <a:r>
              <a:rPr lang="uk-UA" altLang="en-US" sz="2400" dirty="0" err="1" smtClean="0"/>
              <a:t>Циклоплегіки</a:t>
            </a:r>
            <a:endParaRPr lang="en-US" altLang="en-US" sz="2400" dirty="0" smtClean="0"/>
          </a:p>
          <a:p>
            <a:pPr lvl="2">
              <a:lnSpc>
                <a:spcPct val="90000"/>
              </a:lnSpc>
              <a:defRPr/>
            </a:pPr>
            <a:r>
              <a:rPr lang="en-US" altLang="en-US" sz="2400" dirty="0" smtClean="0"/>
              <a:t>                          </a:t>
            </a:r>
            <a:r>
              <a:rPr lang="uk-UA" altLang="en-US" sz="2400" dirty="0" smtClean="0"/>
              <a:t>Для профілактики формування </a:t>
            </a:r>
            <a:r>
              <a:rPr lang="uk-UA" altLang="en-US" sz="2400" dirty="0" err="1" smtClean="0"/>
              <a:t>синехій</a:t>
            </a:r>
            <a:endParaRPr lang="en-US" altLang="en-US" sz="2400" dirty="0" smtClean="0"/>
          </a:p>
          <a:p>
            <a:pPr lvl="2">
              <a:lnSpc>
                <a:spcPct val="90000"/>
              </a:lnSpc>
              <a:defRPr/>
            </a:pPr>
            <a:r>
              <a:rPr lang="en-US" altLang="en-US" sz="2400" dirty="0" smtClean="0"/>
              <a:t>                          </a:t>
            </a:r>
            <a:r>
              <a:rPr lang="uk-UA" altLang="en-US" sz="2400" dirty="0" smtClean="0"/>
              <a:t>Для зниження больового синдрому як      результату </a:t>
            </a:r>
            <a:r>
              <a:rPr lang="uk-UA" altLang="en-US" sz="2400" dirty="0" err="1" smtClean="0"/>
              <a:t>циклоспазма</a:t>
            </a:r>
            <a:endParaRPr lang="uk-UA" altLang="en-US" sz="2400" dirty="0" smtClean="0"/>
          </a:p>
          <a:p>
            <a:pPr lvl="2">
              <a:lnSpc>
                <a:spcPct val="90000"/>
              </a:lnSpc>
              <a:defRPr/>
            </a:pPr>
            <a:r>
              <a:rPr lang="uk-UA" altLang="en-US" sz="2400" dirty="0" smtClean="0"/>
              <a:t>Хіміотерапія</a:t>
            </a:r>
            <a:endParaRPr lang="en-US" altLang="en-US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786314" y="5715016"/>
            <a:ext cx="4357686" cy="1142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Дослідження біохімічних властивостей ока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9144000" cy="44627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300" b="1" dirty="0" smtClean="0">
                <a:latin typeface="Arial" pitchFamily="34" charset="0"/>
                <a:cs typeface="Arial" pitchFamily="34" charset="0"/>
              </a:rPr>
              <a:t>ОСНОВНІ ДІАГНОСТИЧНІ МЕТОДИ В ОФТАЛЬМОЛОГІЇ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28604"/>
            <a:ext cx="4071934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Методи дослідження зорових функцій, </a:t>
            </a:r>
          </a:p>
          <a:p>
            <a:pPr algn="ctr"/>
            <a:r>
              <a:rPr lang="uk-UA" dirty="0" err="1" smtClean="0">
                <a:latin typeface="Arial" pitchFamily="34" charset="0"/>
                <a:cs typeface="Arial" pitchFamily="34" charset="0"/>
              </a:rPr>
              <a:t>клічної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рефракції,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аккомодації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072074"/>
            <a:ext cx="4071934" cy="1785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Методи оцінки функцій допоміжного апарату ока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928802"/>
            <a:ext cx="4071934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Методи оцінки анатомічного стану органу зору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429000"/>
            <a:ext cx="4071934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Методи дослідження фізичних характеристик ока (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офтальмотонометрія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1785926"/>
            <a:ext cx="435768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Дослідження зіниць та зіничних реакція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3143248"/>
            <a:ext cx="435768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>
                <a:latin typeface="Arial" pitchFamily="34" charset="0"/>
                <a:cs typeface="Arial" pitchFamily="34" charset="0"/>
              </a:rPr>
              <a:t>Електрофізіологічни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методи дослідження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428604"/>
            <a:ext cx="435768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Дослідження гемодинаміки ока.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4429132"/>
            <a:ext cx="435768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Дослідження тактильної чутливості шкіри обличчя та рогівки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9883" y="0"/>
            <a:ext cx="40341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ВИЗНАЧЕННЯ ГОСТРОТИ ЗОРУ (ВІЗОМЕТРІЯ)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995702"/>
            <a:ext cx="5143504" cy="2862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нашій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країні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використовуються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таблиці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типу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Монуайе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(5 м),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які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дозволяють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визначити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ГЗ за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десятковою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системою (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від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0,1 до 2,0). Таблица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Сивцева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складається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із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комбінації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семи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різних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літер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різної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величини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але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рівних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за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своєю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шириною та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висотою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У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відповідності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умовно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прийнятою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нормою, око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100%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зором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(V=1.0)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здатен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розпізнавати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дві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віддалені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точки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кутовою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роздільністю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 1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хвилину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1/60 градуса).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28604"/>
            <a:ext cx="5143504" cy="11583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Arial" pitchFamily="34" charset="0"/>
                <a:cs typeface="Arial" pitchFamily="34" charset="0"/>
              </a:rPr>
              <a:t>Гострота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зору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здатність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ока до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роздільного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сприйняття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двох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точок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під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найменьшим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кутом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зору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32" y="2857496"/>
            <a:ext cx="5143536" cy="11583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>
                <a:latin typeface="Arial" pitchFamily="34" charset="0"/>
                <a:cs typeface="Arial" pitchFamily="34" charset="0"/>
              </a:rPr>
              <a:t>Візометрію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доцільно проводити для далекої (5 м), а також для близької відстані (33 см), причому окремо для кожного ока.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643050"/>
            <a:ext cx="5143504" cy="11583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Arial" pitchFamily="34" charset="0"/>
                <a:cs typeface="Arial" pitchFamily="34" charset="0"/>
              </a:rPr>
              <a:t>Найбільша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роздільна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здатність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оці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належить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фовеолі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(центральна ямка)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жовтої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плями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яка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складається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тільки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шару колбочек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Дарья\Downloads\tablica-zreniya-golovin.jpg"/>
          <p:cNvPicPr>
            <a:picLocks noChangeAspect="1" noChangeArrowheads="1"/>
          </p:cNvPicPr>
          <p:nvPr/>
        </p:nvPicPr>
        <p:blipFill>
          <a:blip r:embed="rId2"/>
          <a:srcRect l="10626"/>
          <a:stretch>
            <a:fillRect/>
          </a:stretch>
        </p:blipFill>
        <p:spPr bwMode="auto">
          <a:xfrm>
            <a:off x="0" y="0"/>
            <a:ext cx="3605458" cy="6858000"/>
          </a:xfrm>
          <a:prstGeom prst="rect">
            <a:avLst/>
          </a:prstGeom>
          <a:noFill/>
        </p:spPr>
      </p:pic>
      <p:pic>
        <p:nvPicPr>
          <p:cNvPr id="2051" name="Picture 3" descr="C:\Users\Дарья\Downloads\Таблица-Снеллена.png"/>
          <p:cNvPicPr>
            <a:picLocks noChangeAspect="1" noChangeArrowheads="1"/>
          </p:cNvPicPr>
          <p:nvPr/>
        </p:nvPicPr>
        <p:blipFill>
          <a:blip r:embed="rId3"/>
          <a:srcRect l="5128" b="1030"/>
          <a:stretch>
            <a:fillRect/>
          </a:stretch>
        </p:blipFill>
        <p:spPr bwMode="auto">
          <a:xfrm>
            <a:off x="2928926" y="-7886"/>
            <a:ext cx="5286412" cy="6865886"/>
          </a:xfrm>
          <a:prstGeom prst="rect">
            <a:avLst/>
          </a:prstGeom>
          <a:noFill/>
        </p:spPr>
      </p:pic>
      <p:pic>
        <p:nvPicPr>
          <p:cNvPr id="2052" name="Picture 4" descr="C:\Users\Дарья\Downloads\tab3.jpg"/>
          <p:cNvPicPr>
            <a:picLocks noChangeAspect="1" noChangeArrowheads="1"/>
          </p:cNvPicPr>
          <p:nvPr/>
        </p:nvPicPr>
        <p:blipFill>
          <a:blip r:embed="rId4"/>
          <a:srcRect l="14166" t="1017" r="13236" b="1364"/>
          <a:stretch>
            <a:fillRect/>
          </a:stretch>
        </p:blipFill>
        <p:spPr bwMode="auto">
          <a:xfrm>
            <a:off x="6000760" y="0"/>
            <a:ext cx="300039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D:\UNIVERSITY\Seminars\Topic 1 Anatomy and physiology visual system\Pictures\visual pathway+visual fields 1.jpg"/>
          <p:cNvPicPr>
            <a:picLocks noChangeAspect="1" noChangeArrowheads="1"/>
          </p:cNvPicPr>
          <p:nvPr/>
        </p:nvPicPr>
        <p:blipFill>
          <a:blip r:embed="rId2" cstate="print"/>
          <a:srcRect t="7849"/>
          <a:stretch>
            <a:fillRect/>
          </a:stretch>
        </p:blipFill>
        <p:spPr bwMode="auto">
          <a:xfrm>
            <a:off x="4643438" y="2214554"/>
            <a:ext cx="4272892" cy="2786082"/>
          </a:xfrm>
          <a:prstGeom prst="rect">
            <a:avLst/>
          </a:prstGeom>
          <a:noFill/>
        </p:spPr>
      </p:pic>
      <p:pic>
        <p:nvPicPr>
          <p:cNvPr id="9" name="Picture 5" descr="C:\Users\Дарья\Desktop\схема_полей_зрения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06" b="14376"/>
          <a:stretch>
            <a:fillRect/>
          </a:stretch>
        </p:blipFill>
        <p:spPr bwMode="auto">
          <a:xfrm>
            <a:off x="4877330" y="428604"/>
            <a:ext cx="3766636" cy="171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5143512"/>
            <a:ext cx="4286248" cy="1714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Види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периметрії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    контрольній спосіб;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    кінетична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периметрия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статичная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периметрія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ДОСЛІДЖЕННЯ ПОЛЯ ЗОРУ (ПЕРІМЕТРІЯ)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Дарья\Downloads\22005_html_m2bdc8e69.jpg"/>
          <p:cNvPicPr>
            <a:picLocks noChangeAspect="1" noChangeArrowheads="1"/>
          </p:cNvPicPr>
          <p:nvPr/>
        </p:nvPicPr>
        <p:blipFill rotWithShape="1">
          <a:blip r:embed="rId4" cstate="print"/>
          <a:srcRect b="25224"/>
          <a:stretch/>
        </p:blipFill>
        <p:spPr bwMode="auto">
          <a:xfrm>
            <a:off x="4357686" y="5124779"/>
            <a:ext cx="2428892" cy="1733221"/>
          </a:xfrm>
          <a:prstGeom prst="rect">
            <a:avLst/>
          </a:prstGeom>
          <a:noFill/>
        </p:spPr>
      </p:pic>
      <p:pic>
        <p:nvPicPr>
          <p:cNvPr id="3076" name="Picture 4" descr="C:\Users\Дарья\Downloads\perimetriya.jpg"/>
          <p:cNvPicPr>
            <a:picLocks noChangeAspect="1" noChangeArrowheads="1"/>
          </p:cNvPicPr>
          <p:nvPr/>
        </p:nvPicPr>
        <p:blipFill rotWithShape="1">
          <a:blip r:embed="rId5"/>
          <a:srcRect t="7518" b="19754"/>
          <a:stretch/>
        </p:blipFill>
        <p:spPr bwMode="auto">
          <a:xfrm>
            <a:off x="6786578" y="5143512"/>
            <a:ext cx="2357422" cy="17145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428604"/>
            <a:ext cx="3996538" cy="15704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Поле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зору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сукупність точок простору, які одночасно сприймаються нерухливим оком, який фіксує одну з точок цього простору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2500306"/>
            <a:ext cx="4214810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Arial" pitchFamily="34" charset="0"/>
                <a:cs typeface="Arial" pitchFamily="34" charset="0"/>
              </a:rPr>
              <a:t>Патологічні зміни поля зору (концентричне або локальне звуження меж поля зору або скотоми) можуть свідчити про патологію сітківки або  про патологію зорових шляхів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2676</Words>
  <Application>Microsoft Office PowerPoint</Application>
  <PresentationFormat>Экран (4:3)</PresentationFormat>
  <Paragraphs>593</Paragraphs>
  <Slides>58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ЦІЛІАРНА ІН`ЄКЦІЯ</vt:lpstr>
      <vt:lpstr>KERATIC PRECIPITATES</vt:lpstr>
      <vt:lpstr>IRIS NODULES</vt:lpstr>
      <vt:lpstr>Слайд 54</vt:lpstr>
      <vt:lpstr>Слайд 55</vt:lpstr>
      <vt:lpstr>Слайд 56</vt:lpstr>
      <vt:lpstr>Слайд 57</vt:lpstr>
      <vt:lpstr>Слайд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Дарья</cp:lastModifiedBy>
  <cp:revision>31</cp:revision>
  <dcterms:created xsi:type="dcterms:W3CDTF">2018-01-11T08:01:18Z</dcterms:created>
  <dcterms:modified xsi:type="dcterms:W3CDTF">2019-04-04T10:42:32Z</dcterms:modified>
</cp:coreProperties>
</file>