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4"/>
  </p:notesMasterIdLst>
  <p:sldIdLst>
    <p:sldId id="257" r:id="rId2"/>
    <p:sldId id="263" r:id="rId3"/>
    <p:sldId id="259" r:id="rId4"/>
    <p:sldId id="343" r:id="rId5"/>
    <p:sldId id="344" r:id="rId6"/>
    <p:sldId id="340" r:id="rId7"/>
    <p:sldId id="413" r:id="rId8"/>
    <p:sldId id="416" r:id="rId9"/>
    <p:sldId id="412" r:id="rId10"/>
    <p:sldId id="411" r:id="rId11"/>
    <p:sldId id="421" r:id="rId12"/>
    <p:sldId id="337" r:id="rId13"/>
    <p:sldId id="415" r:id="rId14"/>
    <p:sldId id="362" r:id="rId15"/>
    <p:sldId id="349" r:id="rId16"/>
    <p:sldId id="335" r:id="rId17"/>
    <p:sldId id="350" r:id="rId18"/>
    <p:sldId id="351" r:id="rId19"/>
    <p:sldId id="332" r:id="rId20"/>
    <p:sldId id="423" r:id="rId21"/>
    <p:sldId id="352" r:id="rId22"/>
    <p:sldId id="419" r:id="rId23"/>
    <p:sldId id="422" r:id="rId24"/>
    <p:sldId id="331" r:id="rId25"/>
    <p:sldId id="420" r:id="rId26"/>
    <p:sldId id="330" r:id="rId27"/>
    <p:sldId id="329" r:id="rId28"/>
    <p:sldId id="328" r:id="rId29"/>
    <p:sldId id="354" r:id="rId30"/>
    <p:sldId id="327" r:id="rId31"/>
    <p:sldId id="356" r:id="rId32"/>
    <p:sldId id="325" r:id="rId33"/>
    <p:sldId id="364" r:id="rId34"/>
    <p:sldId id="365" r:id="rId35"/>
    <p:sldId id="369" r:id="rId36"/>
    <p:sldId id="368" r:id="rId37"/>
    <p:sldId id="370" r:id="rId38"/>
    <p:sldId id="359" r:id="rId39"/>
    <p:sldId id="366" r:id="rId40"/>
    <p:sldId id="367" r:id="rId41"/>
    <p:sldId id="361" r:id="rId42"/>
    <p:sldId id="372" r:id="rId43"/>
    <p:sldId id="373" r:id="rId44"/>
    <p:sldId id="371" r:id="rId45"/>
    <p:sldId id="317" r:id="rId46"/>
    <p:sldId id="316" r:id="rId47"/>
    <p:sldId id="315" r:id="rId48"/>
    <p:sldId id="314" r:id="rId49"/>
    <p:sldId id="385" r:id="rId50"/>
    <p:sldId id="313" r:id="rId51"/>
    <p:sldId id="312" r:id="rId52"/>
    <p:sldId id="311" r:id="rId53"/>
    <p:sldId id="310" r:id="rId54"/>
    <p:sldId id="309" r:id="rId55"/>
    <p:sldId id="387" r:id="rId56"/>
    <p:sldId id="374" r:id="rId57"/>
    <p:sldId id="308" r:id="rId58"/>
    <p:sldId id="307" r:id="rId59"/>
    <p:sldId id="306" r:id="rId60"/>
    <p:sldId id="305" r:id="rId61"/>
    <p:sldId id="390" r:id="rId62"/>
    <p:sldId id="394" r:id="rId63"/>
    <p:sldId id="393" r:id="rId64"/>
    <p:sldId id="392" r:id="rId65"/>
    <p:sldId id="400" r:id="rId66"/>
    <p:sldId id="401" r:id="rId67"/>
    <p:sldId id="391" r:id="rId68"/>
    <p:sldId id="395" r:id="rId69"/>
    <p:sldId id="396" r:id="rId70"/>
    <p:sldId id="397" r:id="rId71"/>
    <p:sldId id="399" r:id="rId72"/>
    <p:sldId id="296" r:id="rId7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FFFFFF"/>
    <a:srgbClr val="CC33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5251A-10F7-43A0-926E-368CDC8BB3E4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804E6-14B2-499F-A385-7254FF3B1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Харківський національний медичний університет</a:t>
            </a:r>
          </a:p>
          <a:p>
            <a:r>
              <a:rPr lang="uk-UA" dirty="0" smtClean="0"/>
              <a:t>Кафедра радіології і радіаційної медицини</a:t>
            </a:r>
            <a:r>
              <a:rPr lang="uk-UA" baseline="0" dirty="0" smtClean="0"/>
              <a:t>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Характеристичні криві залежності почорніння плівки від експозиції (дози опромінення) для двох випадків: А</a:t>
            </a:r>
            <a:r>
              <a:rPr lang="uk-UA" baseline="0" dirty="0" smtClean="0"/>
              <a:t> </a:t>
            </a:r>
            <a:r>
              <a:rPr lang="uk-UA" baseline="0" dirty="0" err="1" smtClean="0"/>
              <a:t>–плівка</a:t>
            </a:r>
            <a:r>
              <a:rPr lang="uk-UA" baseline="0" dirty="0" smtClean="0"/>
              <a:t> високого контрасту, В – плівка високої експозиційною широтою</a:t>
            </a:r>
            <a:r>
              <a:rPr lang="uk-UA" dirty="0" smtClean="0"/>
              <a:t> 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Цифрове опрацювання зображень: А – зображення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м’яких </a:t>
            </a:r>
            <a:r>
              <a:rPr lang="uk-UA" dirty="0" smtClean="0"/>
              <a:t>тканин, Б – зображення кісток, В – різкий контур, Г – різка структура кісток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Променева трубка (ікс-променева трубка)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Дійсний і оптичний фокуси: 1 – спіраль катода з </a:t>
            </a:r>
            <a:r>
              <a:rPr lang="uk-UA" dirty="0" err="1" smtClean="0"/>
              <a:t>фокусувальним</a:t>
            </a:r>
            <a:r>
              <a:rPr lang="uk-UA" dirty="0" smtClean="0"/>
              <a:t> пристроєм, 2 – анод, дійсний розмір фокуса, 4 – </a:t>
            </a:r>
            <a:r>
              <a:rPr lang="uk-UA" dirty="0" err="1" smtClean="0"/>
              <a:t>“оптичний”</a:t>
            </a:r>
            <a:r>
              <a:rPr lang="uk-UA" dirty="0" smtClean="0"/>
              <a:t> </a:t>
            </a:r>
            <a:r>
              <a:rPr lang="uk-UA" baseline="0" dirty="0" smtClean="0"/>
              <a:t> розмір фокуса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Конструкція анодів</a:t>
            </a:r>
            <a:r>
              <a:rPr lang="uk-UA" baseline="0" dirty="0" smtClean="0"/>
              <a:t> і фокальні плями. (</a:t>
            </a:r>
            <a:r>
              <a:rPr lang="en-US" baseline="0" dirty="0" smtClean="0"/>
              <a:t>a</a:t>
            </a:r>
            <a:r>
              <a:rPr lang="uk-UA" baseline="0" dirty="0" smtClean="0"/>
              <a:t>)</a:t>
            </a:r>
            <a:r>
              <a:rPr lang="en-US" baseline="0" dirty="0" smtClean="0"/>
              <a:t> –</a:t>
            </a:r>
            <a:r>
              <a:rPr lang="uk-UA" baseline="0" dirty="0" smtClean="0"/>
              <a:t> лінійний фокус фіксованого анода,</a:t>
            </a:r>
            <a:r>
              <a:rPr lang="en-US" baseline="0" dirty="0" smtClean="0"/>
              <a:t> </a:t>
            </a:r>
            <a:r>
              <a:rPr lang="uk-UA" baseline="0" dirty="0" smtClean="0"/>
              <a:t>(</a:t>
            </a:r>
            <a:r>
              <a:rPr lang="en-US" baseline="0" dirty="0" smtClean="0"/>
              <a:t>b</a:t>
            </a:r>
            <a:r>
              <a:rPr lang="uk-UA" baseline="0" dirty="0" smtClean="0"/>
              <a:t>) </a:t>
            </a:r>
            <a:r>
              <a:rPr lang="en-US" baseline="0" dirty="0" smtClean="0"/>
              <a:t>–</a:t>
            </a:r>
            <a:r>
              <a:rPr lang="uk-UA" baseline="0" dirty="0" smtClean="0"/>
              <a:t> лінійний фокус обертового анода,</a:t>
            </a:r>
            <a:r>
              <a:rPr lang="en-US" baseline="0" dirty="0" smtClean="0"/>
              <a:t>  </a:t>
            </a:r>
            <a:r>
              <a:rPr lang="uk-UA" baseline="0" dirty="0" smtClean="0"/>
              <a:t>(с)</a:t>
            </a:r>
            <a:r>
              <a:rPr lang="en-US" baseline="0" dirty="0" smtClean="0"/>
              <a:t> - </a:t>
            </a:r>
            <a:r>
              <a:rPr lang="uk-UA" baseline="0" dirty="0" smtClean="0"/>
              <a:t>лінійний фокус обертового анода з боку,</a:t>
            </a:r>
            <a:r>
              <a:rPr lang="en-US" baseline="0" dirty="0" smtClean="0"/>
              <a:t> </a:t>
            </a:r>
            <a:r>
              <a:rPr lang="uk-UA" baseline="0" dirty="0" smtClean="0"/>
              <a:t>(</a:t>
            </a:r>
            <a:r>
              <a:rPr lang="en-US" baseline="0" dirty="0" smtClean="0"/>
              <a:t>d</a:t>
            </a:r>
            <a:r>
              <a:rPr lang="uk-UA" baseline="0" dirty="0" smtClean="0"/>
              <a:t>)</a:t>
            </a:r>
            <a:r>
              <a:rPr lang="en-US" baseline="0" dirty="0" smtClean="0"/>
              <a:t> – </a:t>
            </a:r>
            <a:r>
              <a:rPr lang="uk-UA" baseline="0" dirty="0" smtClean="0"/>
              <a:t>двофокусний обертовий анод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Зміна розміру оптичного фокуса вздовж робочого струменя ікс-проміння</a:t>
            </a:r>
            <a:r>
              <a:rPr lang="uk-UA" baseline="0" dirty="0" smtClean="0"/>
              <a:t>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Геометрична нерізкість зображення з анодного і катодного кінця трубки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Розміри фокуса трубки:</a:t>
            </a:r>
          </a:p>
          <a:p>
            <a:r>
              <a:rPr lang="uk-UA" dirty="0" smtClean="0"/>
              <a:t>0,3</a:t>
            </a:r>
            <a:r>
              <a:rPr lang="uk-UA" dirty="0" smtClean="0">
                <a:sym typeface="Symbol"/>
              </a:rPr>
              <a:t>0,3 мм – </a:t>
            </a:r>
            <a:r>
              <a:rPr lang="uk-UA" dirty="0" err="1" smtClean="0">
                <a:sym typeface="Symbol"/>
              </a:rPr>
              <a:t>мікрофокус</a:t>
            </a:r>
            <a:endParaRPr lang="uk-UA" dirty="0" smtClean="0">
              <a:sym typeface="Symbol"/>
            </a:endParaRPr>
          </a:p>
          <a:p>
            <a:r>
              <a:rPr lang="uk-UA" dirty="0" smtClean="0">
                <a:sym typeface="Symbol"/>
              </a:rPr>
              <a:t>0,6 0,6 мм до 1,21,2 мм –  малий фокус</a:t>
            </a:r>
          </a:p>
          <a:p>
            <a:r>
              <a:rPr lang="uk-UA" dirty="0" smtClean="0">
                <a:sym typeface="Symbol"/>
              </a:rPr>
              <a:t>1,31,3 і більше – великий фокус 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млрд.</a:t>
            </a:r>
            <a:endParaRPr lang="uk-UA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Електрична схема </a:t>
            </a:r>
            <a:r>
              <a:rPr lang="uk-UA" dirty="0" err="1" smtClean="0"/>
              <a:t>рентгенапарата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Розжарювана спіраль катода випускає термоелектрони в пропорційній кількості силі струму розжарювання. Вільні термоелектрони </a:t>
            </a:r>
            <a:r>
              <a:rPr lang="uk-UA" baseline="0" dirty="0" smtClean="0"/>
              <a:t>під дією високої анодної напруги </a:t>
            </a:r>
            <a:r>
              <a:rPr lang="uk-UA" dirty="0" smtClean="0"/>
              <a:t>прискорюючись рухаються до анода і гальмуються в його матеріалі.</a:t>
            </a:r>
            <a:r>
              <a:rPr lang="uk-UA" baseline="0" dirty="0" smtClean="0"/>
              <a:t> Надбана кінетична енергія електронів при гальмуванні перетворюється у фотони (2 %) і тепло (98 %). Місце гальмування електронів (фокусна пляма) розігрівається до 2000 °С і </a:t>
            </a:r>
            <a:r>
              <a:rPr lang="uk-UA" baseline="0" dirty="0" err="1" smtClean="0"/>
              <a:t>вищє</a:t>
            </a:r>
            <a:r>
              <a:rPr lang="uk-UA" baseline="0" dirty="0" smtClean="0"/>
              <a:t>.  </a:t>
            </a:r>
            <a:endParaRPr lang="uk-U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Ступінь розпечення спіралі катода визначає силу струму через трубку (</a:t>
            </a:r>
            <a:r>
              <a:rPr lang="en-US" dirty="0" err="1" smtClean="0"/>
              <a:t>mA</a:t>
            </a:r>
            <a:r>
              <a:rPr lang="en-US" dirty="0" smtClean="0"/>
              <a:t>)</a:t>
            </a:r>
          </a:p>
          <a:p>
            <a:r>
              <a:rPr lang="uk-UA" dirty="0" smtClean="0"/>
              <a:t>Анодна</a:t>
            </a:r>
            <a:r>
              <a:rPr lang="uk-UA" baseline="0" dirty="0" smtClean="0"/>
              <a:t> напруга (20 – 125 </a:t>
            </a:r>
            <a:r>
              <a:rPr lang="en-US" baseline="0" dirty="0" err="1" smtClean="0"/>
              <a:t>kVp</a:t>
            </a:r>
            <a:r>
              <a:rPr lang="en-US" baseline="0" dirty="0" smtClean="0"/>
              <a:t>) </a:t>
            </a:r>
            <a:r>
              <a:rPr lang="uk-UA" baseline="0" dirty="0" smtClean="0"/>
              <a:t>визначає проникну здатність (енергію) фотонів ікс-проміння</a:t>
            </a:r>
            <a:r>
              <a:rPr lang="uk-UA" dirty="0" smtClean="0"/>
              <a:t> 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Емісійний спектр ікс-проміння вольфрамового анода</a:t>
            </a:r>
          </a:p>
          <a:p>
            <a:r>
              <a:rPr lang="uk-UA" dirty="0" smtClean="0"/>
              <a:t>1 – </a:t>
            </a:r>
            <a:r>
              <a:rPr lang="uk-UA" dirty="0" err="1" smtClean="0"/>
              <a:t>“білий”</a:t>
            </a:r>
            <a:r>
              <a:rPr lang="uk-UA" dirty="0" smtClean="0"/>
              <a:t> первинний спектр, 2 – </a:t>
            </a:r>
            <a:r>
              <a:rPr lang="uk-UA" dirty="0" err="1" smtClean="0"/>
              <a:t>спектр</a:t>
            </a:r>
            <a:r>
              <a:rPr lang="uk-UA" dirty="0" smtClean="0"/>
              <a:t> після внутрішньої фільтрації</a:t>
            </a:r>
            <a:r>
              <a:rPr lang="uk-UA" baseline="0" dirty="0" smtClean="0"/>
              <a:t>, 3 – спектр після додаткової фільтрації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Прототип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першої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ікс-променевої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трубки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Швидкість обертання ротаційного анода може бути від 3000 до 9000 обертів на хвилину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Номінальна потужність променевої трубки залежить від</a:t>
            </a:r>
            <a:r>
              <a:rPr lang="uk-UA" baseline="0" dirty="0" smtClean="0"/>
              <a:t> теплової тривкості анода. Оцінюється на 0,1 секунди і у різних типів трубок (за призначенням) становить від 0,2 до 60 кВт (</a:t>
            </a:r>
            <a:r>
              <a:rPr lang="en-US" baseline="0" dirty="0" smtClean="0"/>
              <a:t>kW)</a:t>
            </a:r>
            <a:r>
              <a:rPr lang="uk-UA" baseline="0" dirty="0" smtClean="0"/>
              <a:t> 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Захисний кожух променевої трубки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Традиційна рентгенодіагностика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17C230-BD00-4E77-9359-29F4C7BBCC70}" type="slidenum">
              <a:rPr lang="ru-RU" smtClean="0">
                <a:latin typeface="Arial" pitchFamily="34" charset="0"/>
              </a:rPr>
              <a:pPr/>
              <a:t>4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uk-UA" smtClean="0">
                <a:latin typeface="Arial" pitchFamily="34" charset="0"/>
              </a:rPr>
              <a:t>Первинна радіаційна інформація про щільність тканин</a:t>
            </a:r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Фізичні основи радіологічної діагностики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Плівкова рентгенографія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Основа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bene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uk-UA" baseline="0" dirty="0" smtClean="0">
                <a:latin typeface="Times New Roman" pitchFamily="18" charset="0"/>
                <a:cs typeface="Times New Roman" pitchFamily="18" charset="0"/>
              </a:rPr>
              <a:t> кожного типу екранів </a:t>
            </a:r>
            <a:r>
              <a:rPr lang="uk-UA" baseline="0" dirty="0" err="1" smtClean="0">
                <a:latin typeface="Times New Roman" pitchFamily="18" charset="0"/>
                <a:cs typeface="Times New Roman" pitchFamily="18" charset="0"/>
              </a:rPr>
              <a:t>обовязковим</a:t>
            </a:r>
            <a:r>
              <a:rPr lang="uk-UA" baseline="0" dirty="0" smtClean="0">
                <a:latin typeface="Times New Roman" pitchFamily="18" charset="0"/>
                <a:cs typeface="Times New Roman" pitchFamily="18" charset="0"/>
              </a:rPr>
              <a:t> є використання плівки відповідної чутливості до зеленої чи синьо-фіолетової частини світлового спектру.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00000">
                <a:alpha val="99000"/>
              </a:srgbClr>
            </a:gs>
            <a:gs pos="39999">
              <a:srgbClr val="0A128C"/>
            </a:gs>
            <a:gs pos="70000">
              <a:srgbClr val="181CC7"/>
            </a:gs>
            <a:gs pos="100000">
              <a:srgbClr val="FFC000"/>
            </a:gs>
            <a:gs pos="100000">
              <a:srgbClr val="FFC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FCF936-1C04-4F85-82ED-9DA6336023ED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7708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709" y="-2657"/>
            <a:ext cx="1386959" cy="1472388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000232" y="4071942"/>
            <a:ext cx="69294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i="0" u="none" strike="noStrike" normalizeH="0" baseline="0" dirty="0" smtClean="0">
                <a:ln>
                  <a:solidFill>
                    <a:srgbClr val="FFFFFF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Харківський національний медичний університет</a:t>
            </a:r>
            <a:endParaRPr kumimoji="0" lang="uk-UA" sz="4000" i="0" u="none" strike="noStrike" normalizeH="0" baseline="0" dirty="0" smtClean="0">
              <a:ln>
                <a:solidFill>
                  <a:srgbClr val="FFFFFF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радіології і радіаційної медицини</a:t>
            </a:r>
            <a:endParaRPr kumimoji="0" lang="uk-UA" sz="2800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09600" y="581025"/>
            <a:ext cx="8026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uk-UA" sz="3600" i="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Схема підсилювача рентгенівського зображення</a:t>
            </a:r>
            <a:endParaRPr lang="ru-RU" sz="3200" b="0" i="0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550193" y="2000240"/>
            <a:ext cx="6138641" cy="4186324"/>
            <a:chOff x="1550193" y="2000240"/>
            <a:chExt cx="6138641" cy="4186324"/>
          </a:xfrm>
        </p:grpSpPr>
        <p:pic>
          <p:nvPicPr>
            <p:cNvPr id="8" name="Picture 3" descr="Ro34cl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50193" y="2071678"/>
              <a:ext cx="6043613" cy="411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5857884" y="2000240"/>
              <a:ext cx="18309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Вихідний</a:t>
              </a:r>
              <a:r>
                <a:rPr lang="ru-RU" b="0" i="0" dirty="0">
                  <a:solidFill>
                    <a:srgbClr val="FF0000"/>
                  </a:solidFill>
                  <a:latin typeface="UkrainianPragmatica" pitchFamily="34" charset="0"/>
                </a:rPr>
                <a:t> </a:t>
              </a:r>
              <a:r>
                <a:rPr lang="ru-RU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екран</a:t>
              </a:r>
              <a:endParaRPr lang="ru-RU" sz="2000" b="0" i="0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5143504" y="2571744"/>
              <a:ext cx="78335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Анод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5929322" y="2928934"/>
              <a:ext cx="9521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0" i="0" dirty="0" err="1">
                  <a:solidFill>
                    <a:schemeClr val="bg1"/>
                  </a:solidFill>
                  <a:latin typeface="UkrainianPragmatica" pitchFamily="34" charset="0"/>
                </a:rPr>
                <a:t>Магніт</a:t>
              </a:r>
              <a:endParaRPr lang="ru-RU" sz="20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6305014" y="3786190"/>
              <a:ext cx="1357322" cy="700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70000"/>
                </a:lnSpc>
              </a:pPr>
              <a:r>
                <a:rPr lang="ru-RU" b="0" i="0" dirty="0" err="1" smtClean="0">
                  <a:solidFill>
                    <a:schemeClr val="bg1"/>
                  </a:solidFill>
                  <a:latin typeface="UkrainianPragmatica" pitchFamily="34" charset="0"/>
                </a:rPr>
                <a:t>Електричн</a:t>
              </a:r>
              <a:r>
                <a:rPr lang="ru-RU" dirty="0" err="1" smtClean="0">
                  <a:solidFill>
                    <a:schemeClr val="bg1"/>
                  </a:solidFill>
                  <a:latin typeface="UkrainianPragmatica" pitchFamily="34" charset="0"/>
                </a:rPr>
                <a:t>і</a:t>
              </a:r>
              <a:r>
                <a:rPr lang="ru-RU" dirty="0" smtClean="0">
                  <a:solidFill>
                    <a:schemeClr val="bg1"/>
                  </a:solidFill>
                  <a:latin typeface="UkrainianPragmatica" pitchFamily="34" charset="0"/>
                </a:rPr>
                <a:t> </a:t>
              </a:r>
            </a:p>
            <a:p>
              <a:pPr algn="ctr" eaLnBrk="0" hangingPunct="0">
                <a:lnSpc>
                  <a:spcPct val="70000"/>
                </a:lnSpc>
              </a:pPr>
              <a:r>
                <a:rPr lang="ru-RU" dirty="0" err="1" smtClean="0">
                  <a:solidFill>
                    <a:schemeClr val="bg1"/>
                  </a:solidFill>
                  <a:latin typeface="UkrainianPragmatica" pitchFamily="34" charset="0"/>
                </a:rPr>
                <a:t>лінзи</a:t>
              </a:r>
              <a:endParaRPr lang="ru-RU" dirty="0" smtClean="0">
                <a:solidFill>
                  <a:schemeClr val="bg1"/>
                </a:solidFill>
                <a:latin typeface="UkrainianPragmatica" pitchFamily="34" charset="0"/>
              </a:endParaRPr>
            </a:p>
            <a:p>
              <a:pPr eaLnBrk="0" hangingPunct="0">
                <a:lnSpc>
                  <a:spcPct val="70000"/>
                </a:lnSpc>
              </a:pPr>
              <a:endParaRPr lang="ru-RU" sz="20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6000760" y="4786322"/>
              <a:ext cx="144911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0" i="0" dirty="0" err="1">
                  <a:solidFill>
                    <a:schemeClr val="bg1"/>
                  </a:solidFill>
                  <a:latin typeface="UkrainianPragmatica" pitchFamily="34" charset="0"/>
                </a:rPr>
                <a:t>Електрони</a:t>
              </a:r>
              <a:endParaRPr lang="ru-RU" sz="20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5857884" y="5357826"/>
              <a:ext cx="142917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Фотокатод</a:t>
              </a: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5705859" y="5786454"/>
              <a:ext cx="186653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0" i="0" dirty="0" err="1">
                  <a:solidFill>
                    <a:schemeClr val="bg1"/>
                  </a:solidFill>
                  <a:latin typeface="UkrainianPragmatica" pitchFamily="34" charset="0"/>
                </a:rPr>
                <a:t>Вхідний</a:t>
              </a:r>
              <a:r>
                <a:rPr lang="ru-RU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 </a:t>
              </a:r>
              <a:r>
                <a:rPr lang="ru-RU" sz="2000" b="0" i="0" dirty="0" err="1">
                  <a:solidFill>
                    <a:schemeClr val="bg1"/>
                  </a:solidFill>
                  <a:latin typeface="UkrainianPragmatica" pitchFamily="34" charset="0"/>
                </a:rPr>
                <a:t>екран</a:t>
              </a:r>
              <a:endParaRPr lang="ru-RU" sz="20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Ro0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171597"/>
            <a:ext cx="5572164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143108" y="642918"/>
            <a:ext cx="49292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30000"/>
              </a:spcBef>
              <a:defRPr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Плівкова флюорографія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7" descr="16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14422"/>
            <a:ext cx="6929486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9"/>
          <p:cNvSpPr>
            <a:spLocks noChangeArrowheads="1"/>
          </p:cNvSpPr>
          <p:nvPr/>
        </p:nvSpPr>
        <p:spPr bwMode="auto">
          <a:xfrm>
            <a:off x="1835150" y="3789363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0" i="0">
                <a:latin typeface="UkrainianPragmatica" pitchFamily="34" charset="0"/>
              </a:rPr>
              <a:t>Екран</a:t>
            </a:r>
          </a:p>
        </p:txBody>
      </p:sp>
      <p:sp>
        <p:nvSpPr>
          <p:cNvPr id="26636" name="Rectangle 65"/>
          <p:cNvSpPr>
            <a:spLocks noChangeArrowheads="1"/>
          </p:cNvSpPr>
          <p:nvPr/>
        </p:nvSpPr>
        <p:spPr bwMode="auto">
          <a:xfrm>
            <a:off x="1835150" y="3789363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0" i="0">
                <a:latin typeface="UkrainianPragmatica" pitchFamily="34" charset="0"/>
              </a:rPr>
              <a:t>Екран</a:t>
            </a:r>
          </a:p>
        </p:txBody>
      </p:sp>
      <p:sp>
        <p:nvSpPr>
          <p:cNvPr id="26641" name="Rectangle 56"/>
          <p:cNvSpPr>
            <a:spLocks noChangeArrowheads="1"/>
          </p:cNvSpPr>
          <p:nvPr/>
        </p:nvSpPr>
        <p:spPr bwMode="auto">
          <a:xfrm>
            <a:off x="1835150" y="3789363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0" i="0">
                <a:latin typeface="UkrainianPragmatica" pitchFamily="34" charset="0"/>
              </a:rPr>
              <a:t>Екран</a:t>
            </a:r>
          </a:p>
        </p:txBody>
      </p:sp>
      <p:sp>
        <p:nvSpPr>
          <p:cNvPr id="189463" name="Rectangle 23"/>
          <p:cNvSpPr>
            <a:spLocks noChangeArrowheads="1"/>
          </p:cNvSpPr>
          <p:nvPr/>
        </p:nvSpPr>
        <p:spPr bwMode="auto">
          <a:xfrm>
            <a:off x="684213" y="26035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ru-RU" sz="3600" i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Поперечний зріз рентгенівської касети</a:t>
            </a:r>
            <a:endParaRPr lang="ru-RU" sz="4400" b="0" i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sp>
        <p:nvSpPr>
          <p:cNvPr id="26646" name="Rectangle 26"/>
          <p:cNvSpPr>
            <a:spLocks noChangeArrowheads="1"/>
          </p:cNvSpPr>
          <p:nvPr/>
        </p:nvSpPr>
        <p:spPr bwMode="auto">
          <a:xfrm>
            <a:off x="7786710" y="4143380"/>
            <a:ext cx="801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b="0" i="0" dirty="0">
                <a:solidFill>
                  <a:srgbClr val="FF0000"/>
                </a:solidFill>
                <a:latin typeface="UkrainianPragmatica" pitchFamily="34" charset="0"/>
              </a:rPr>
              <a:t>Основа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" y="260350"/>
            <a:ext cx="9382147" cy="6597650"/>
            <a:chOff x="1" y="260350"/>
            <a:chExt cx="9382147" cy="6597650"/>
          </a:xfrm>
        </p:grpSpPr>
        <p:pic>
          <p:nvPicPr>
            <p:cNvPr id="26627" name="Picture 66" descr="Ro18cle"/>
            <p:cNvPicPr>
              <a:picLocks noChangeAspect="1" noChangeArrowheads="1"/>
            </p:cNvPicPr>
            <p:nvPr/>
          </p:nvPicPr>
          <p:blipFill>
            <a:blip r:embed="rId3"/>
            <a:srcRect b="33333"/>
            <a:stretch>
              <a:fillRect/>
            </a:stretch>
          </p:blipFill>
          <p:spPr bwMode="auto">
            <a:xfrm>
              <a:off x="1" y="1214421"/>
              <a:ext cx="9144000" cy="5643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49" name="Rectangle 29"/>
            <p:cNvSpPr>
              <a:spLocks noChangeArrowheads="1"/>
            </p:cNvSpPr>
            <p:nvPr/>
          </p:nvSpPr>
          <p:spPr bwMode="auto">
            <a:xfrm>
              <a:off x="7786710" y="3357562"/>
              <a:ext cx="15954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Основа</a:t>
              </a:r>
            </a:p>
          </p:txBody>
        </p:sp>
        <p:sp>
          <p:nvSpPr>
            <p:cNvPr id="189480" name="Rectangle 40"/>
            <p:cNvSpPr>
              <a:spLocks noChangeArrowheads="1"/>
            </p:cNvSpPr>
            <p:nvPr/>
          </p:nvSpPr>
          <p:spPr bwMode="auto">
            <a:xfrm>
              <a:off x="684213" y="260350"/>
              <a:ext cx="77724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pPr algn="ctr">
                <a:defRPr/>
              </a:pPr>
              <a:r>
                <a:rPr lang="ru-RU" sz="3600" i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Поперечний зріз рентгенівської касети</a:t>
              </a:r>
              <a:endParaRPr lang="ru-RU" sz="4400" b="0" i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endParaRPr>
            </a:p>
          </p:txBody>
        </p:sp>
        <p:sp>
          <p:nvSpPr>
            <p:cNvPr id="26648" name="Rectangle 28"/>
            <p:cNvSpPr>
              <a:spLocks noChangeArrowheads="1"/>
            </p:cNvSpPr>
            <p:nvPr/>
          </p:nvSpPr>
          <p:spPr bwMode="auto">
            <a:xfrm>
              <a:off x="7789893" y="4338646"/>
              <a:ext cx="10683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Емульсія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50" name="Rectangle 30"/>
            <p:cNvSpPr>
              <a:spLocks noChangeArrowheads="1"/>
            </p:cNvSpPr>
            <p:nvPr/>
          </p:nvSpPr>
          <p:spPr bwMode="auto">
            <a:xfrm>
              <a:off x="7780366" y="3929066"/>
              <a:ext cx="9350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Емульсія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51" name="Rectangle 31"/>
            <p:cNvSpPr>
              <a:spLocks noChangeArrowheads="1"/>
            </p:cNvSpPr>
            <p:nvPr/>
          </p:nvSpPr>
          <p:spPr bwMode="auto">
            <a:xfrm>
              <a:off x="7786710" y="4643446"/>
              <a:ext cx="11366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Люмінофор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52" name="Rectangle 32"/>
            <p:cNvSpPr>
              <a:spLocks noChangeArrowheads="1"/>
            </p:cNvSpPr>
            <p:nvPr/>
          </p:nvSpPr>
          <p:spPr bwMode="auto">
            <a:xfrm>
              <a:off x="7858148" y="4857760"/>
              <a:ext cx="80624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Основа</a:t>
              </a:r>
            </a:p>
          </p:txBody>
        </p:sp>
        <p:sp>
          <p:nvSpPr>
            <p:cNvPr id="26653" name="Rectangle 33"/>
            <p:cNvSpPr>
              <a:spLocks noChangeArrowheads="1"/>
            </p:cNvSpPr>
            <p:nvPr/>
          </p:nvSpPr>
          <p:spPr bwMode="auto">
            <a:xfrm>
              <a:off x="1785918" y="6286520"/>
              <a:ext cx="71250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Метал</a:t>
              </a:r>
            </a:p>
          </p:txBody>
        </p:sp>
        <p:sp>
          <p:nvSpPr>
            <p:cNvPr id="26655" name="Rectangle 35"/>
            <p:cNvSpPr>
              <a:spLocks noChangeArrowheads="1"/>
            </p:cNvSpPr>
            <p:nvPr/>
          </p:nvSpPr>
          <p:spPr bwMode="auto">
            <a:xfrm>
              <a:off x="1000100" y="4714884"/>
              <a:ext cx="6762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Екран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56" name="Rectangle 36"/>
            <p:cNvSpPr>
              <a:spLocks noChangeArrowheads="1"/>
            </p:cNvSpPr>
            <p:nvPr/>
          </p:nvSpPr>
          <p:spPr bwMode="auto">
            <a:xfrm>
              <a:off x="1000100" y="4143380"/>
              <a:ext cx="73686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Плівка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57" name="Rectangle 37"/>
            <p:cNvSpPr>
              <a:spLocks noChangeArrowheads="1"/>
            </p:cNvSpPr>
            <p:nvPr/>
          </p:nvSpPr>
          <p:spPr bwMode="auto">
            <a:xfrm>
              <a:off x="1000100" y="3478413"/>
              <a:ext cx="6815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Екран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58" name="Rectangle 38"/>
            <p:cNvSpPr>
              <a:spLocks noChangeArrowheads="1"/>
            </p:cNvSpPr>
            <p:nvPr/>
          </p:nvSpPr>
          <p:spPr bwMode="auto">
            <a:xfrm>
              <a:off x="571472" y="6000768"/>
              <a:ext cx="1398909" cy="397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70000"/>
                </a:lnSpc>
              </a:pPr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Задня</a:t>
              </a:r>
              <a:r>
                <a:rPr lang="ru-RU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 </a:t>
              </a:r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кришка</a:t>
              </a:r>
              <a:r>
                <a:rPr lang="ru-RU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 </a:t>
              </a:r>
            </a:p>
            <a:p>
              <a:pPr algn="ctr" eaLnBrk="0" hangingPunct="0">
                <a:lnSpc>
                  <a:spcPct val="70000"/>
                </a:lnSpc>
              </a:pPr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касети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60" name="Rectangle 54"/>
            <p:cNvSpPr>
              <a:spLocks noChangeArrowheads="1"/>
            </p:cNvSpPr>
            <p:nvPr/>
          </p:nvSpPr>
          <p:spPr bwMode="auto">
            <a:xfrm>
              <a:off x="1928794" y="2500306"/>
              <a:ext cx="7127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Метал</a:t>
              </a:r>
            </a:p>
          </p:txBody>
        </p:sp>
        <p:sp>
          <p:nvSpPr>
            <p:cNvPr id="26661" name="Rectangle 57"/>
            <p:cNvSpPr>
              <a:spLocks noChangeArrowheads="1"/>
            </p:cNvSpPr>
            <p:nvPr/>
          </p:nvSpPr>
          <p:spPr bwMode="auto">
            <a:xfrm>
              <a:off x="3253892" y="1714488"/>
              <a:ext cx="19610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b="0" i="0" dirty="0" err="1" smtClean="0">
                  <a:solidFill>
                    <a:srgbClr val="FF0000"/>
                  </a:solidFill>
                  <a:latin typeface="UkrainianPragmatica" pitchFamily="34" charset="0"/>
                </a:rPr>
                <a:t>Ікс-проміння</a:t>
              </a:r>
              <a:endParaRPr lang="ru-RU" sz="16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26662" name="Rectangle 58"/>
            <p:cNvSpPr>
              <a:spLocks noChangeArrowheads="1"/>
            </p:cNvSpPr>
            <p:nvPr/>
          </p:nvSpPr>
          <p:spPr bwMode="auto">
            <a:xfrm>
              <a:off x="285720" y="2571744"/>
              <a:ext cx="1564852" cy="397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70000"/>
                </a:lnSpc>
              </a:pPr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Передня</a:t>
              </a:r>
              <a:r>
                <a:rPr lang="ru-RU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 </a:t>
              </a:r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кришка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  <a:p>
              <a:pPr algn="ctr" eaLnBrk="0" hangingPunct="0">
                <a:lnSpc>
                  <a:spcPct val="70000"/>
                </a:lnSpc>
              </a:pPr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касети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7786710" y="3624266"/>
              <a:ext cx="11366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Люмінофор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786710" y="4143380"/>
            <a:ext cx="963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Основа</a:t>
            </a:r>
            <a:endParaRPr lang="uk-U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857232"/>
            <a:ext cx="7772400" cy="7143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Поперечний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зріз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світного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екрану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043845" y="1857364"/>
            <a:ext cx="7171493" cy="4012462"/>
            <a:chOff x="844550" y="1857364"/>
            <a:chExt cx="7171493" cy="4012462"/>
          </a:xfrm>
        </p:grpSpPr>
        <p:pic>
          <p:nvPicPr>
            <p:cNvPr id="3" name="Picture 3" descr="Ro30cl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844550" y="1857364"/>
              <a:ext cx="7032625" cy="3921125"/>
            </a:xfrm>
            <a:prstGeom prst="rect">
              <a:avLst/>
            </a:prstGeom>
          </p:spPr>
        </p:pic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968500" y="2438400"/>
              <a:ext cx="237763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sz="2200" b="0" i="0" dirty="0">
                  <a:solidFill>
                    <a:schemeClr val="bg1"/>
                  </a:solidFill>
                  <a:latin typeface="UkrainianPragmatica" pitchFamily="34" charset="0"/>
                </a:rPr>
                <a:t>Підсилювальний</a:t>
              </a:r>
              <a:endParaRPr lang="ru-RU" sz="22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364163" y="1916113"/>
              <a:ext cx="2651880" cy="56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uk-UA" sz="2200" b="0" i="0" dirty="0" smtClean="0">
                  <a:solidFill>
                    <a:schemeClr val="bg1"/>
                  </a:solidFill>
                  <a:latin typeface="UkrainianPragmatica" pitchFamily="34" charset="0"/>
                </a:rPr>
                <a:t>Флюороскопічний</a:t>
              </a:r>
              <a:r>
                <a:rPr lang="uk-UA" sz="2200" b="0" i="0" dirty="0">
                  <a:solidFill>
                    <a:schemeClr val="bg1"/>
                  </a:solidFill>
                  <a:latin typeface="UkrainianPragmatica" pitchFamily="34" charset="0"/>
                </a:rPr>
                <a:t>, </a:t>
              </a:r>
            </a:p>
            <a:p>
              <a:pPr eaLnBrk="0" hangingPunct="0">
                <a:lnSpc>
                  <a:spcPct val="70000"/>
                </a:lnSpc>
              </a:pPr>
              <a:r>
                <a:rPr lang="uk-UA" sz="2200" b="0" i="0" dirty="0">
                  <a:solidFill>
                    <a:schemeClr val="bg1"/>
                  </a:solidFill>
                  <a:latin typeface="UkrainianPragmatica" pitchFamily="34" charset="0"/>
                </a:rPr>
                <a:t>флюорографічний</a:t>
              </a:r>
              <a:endParaRPr lang="ru-RU" sz="22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291013" y="3200400"/>
              <a:ext cx="1392241" cy="743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uk-UA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Підкладка</a:t>
              </a:r>
            </a:p>
            <a:p>
              <a:pPr eaLnBrk="0" hangingPunct="0">
                <a:lnSpc>
                  <a:spcPct val="70000"/>
                </a:lnSpc>
              </a:pPr>
              <a:r>
                <a:rPr lang="uk-UA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(картон,</a:t>
              </a:r>
            </a:p>
            <a:p>
              <a:pPr eaLnBrk="0" hangingPunct="0">
                <a:lnSpc>
                  <a:spcPct val="70000"/>
                </a:lnSpc>
              </a:pPr>
              <a:r>
                <a:rPr lang="uk-UA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пластик)</a:t>
              </a:r>
              <a:endParaRPr lang="ru-RU" sz="22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4010025" y="4187825"/>
              <a:ext cx="190817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uk-UA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Рефлективний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uk-UA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шар</a:t>
              </a:r>
              <a:endParaRPr lang="ru-RU" sz="22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140200" y="4714884"/>
              <a:ext cx="165429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uk-UA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Люмінофор</a:t>
              </a:r>
            </a:p>
            <a:p>
              <a:pPr eaLnBrk="0" hangingPunct="0">
                <a:lnSpc>
                  <a:spcPct val="80000"/>
                </a:lnSpc>
              </a:pPr>
              <a:r>
                <a:rPr lang="uk-UA" sz="2000" b="0" i="0" dirty="0">
                  <a:solidFill>
                    <a:schemeClr val="bg1"/>
                  </a:solidFill>
                  <a:latin typeface="UkrainianPragmatica" pitchFamily="34" charset="0"/>
                </a:rPr>
                <a:t>у пластикові</a:t>
              </a:r>
              <a:endParaRPr lang="ru-RU" sz="22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211638" y="5357826"/>
              <a:ext cx="1343638" cy="5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60000"/>
                </a:lnSpc>
              </a:pPr>
              <a:r>
                <a:rPr lang="uk-UA" sz="2200" b="0" i="0" dirty="0">
                  <a:solidFill>
                    <a:schemeClr val="bg1"/>
                  </a:solidFill>
                  <a:latin typeface="UkrainianPragmatica" pitchFamily="34" charset="0"/>
                </a:rPr>
                <a:t>Захисне </a:t>
              </a:r>
            </a:p>
            <a:p>
              <a:pPr eaLnBrk="0" hangingPunct="0">
                <a:lnSpc>
                  <a:spcPct val="60000"/>
                </a:lnSpc>
              </a:pPr>
              <a:r>
                <a:rPr lang="uk-UA" sz="2200" b="0" i="0" dirty="0">
                  <a:solidFill>
                    <a:schemeClr val="bg1"/>
                  </a:solidFill>
                  <a:latin typeface="UkrainianPragmatica" pitchFamily="34" charset="0"/>
                </a:rPr>
                <a:t>покриття</a:t>
              </a:r>
              <a:endParaRPr lang="ru-RU" sz="2200" b="0" i="0" dirty="0">
                <a:solidFill>
                  <a:schemeClr val="bg1"/>
                </a:solidFill>
                <a:latin typeface="UkrainianPragmatic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4213" y="549275"/>
            <a:ext cx="80645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  <a:defRPr/>
            </a:pPr>
            <a:r>
              <a:rPr lang="uk-UA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Підсилювальні екрани</a:t>
            </a:r>
          </a:p>
          <a:p>
            <a:pPr>
              <a:spcBef>
                <a:spcPct val="30000"/>
              </a:spcBef>
              <a:buFontTx/>
              <a:buChar char="•"/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Виробляються п. е</a:t>
            </a:r>
            <a:r>
              <a:rPr lang="uk-UA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</a:t>
            </a:r>
            <a:r>
              <a:rPr lang="uk-UA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гадоліній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оксисульфідні </a:t>
            </a:r>
            <a:r>
              <a:rPr lang="uk-UA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Gd</a:t>
            </a:r>
            <a:r>
              <a:rPr lang="en-US" sz="20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</a:t>
            </a:r>
            <a:r>
              <a:rPr lang="en-US" sz="20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S:Tb)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які емітують </a:t>
            </a:r>
            <a:r>
              <a:rPr lang="uk-UA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зелене світло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і два типи екранів, що емітують </a:t>
            </a:r>
            <a:r>
              <a:rPr lang="uk-UA" sz="2000" b="1" dirty="0">
                <a:ln w="3175"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синє світло </a:t>
            </a:r>
            <a:r>
              <a:rPr lang="uk-UA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‒ </a:t>
            </a:r>
            <a:r>
              <a:rPr lang="uk-UA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оксибромід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лантанові</a:t>
            </a:r>
            <a:r>
              <a:rPr lang="uk-UA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LaOBr:Tb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вольфраматкальцієві </a:t>
            </a:r>
            <a:r>
              <a:rPr lang="uk-UA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(С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aWO</a:t>
            </a:r>
            <a:r>
              <a:rPr lang="uk-UA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spcBef>
                <a:spcPct val="30000"/>
              </a:spcBef>
              <a:buFontTx/>
              <a:buChar char="•"/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Плівково-екранне підсилення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швидкість екрана</a:t>
            </a:r>
            <a:r>
              <a:rPr lang="uk-UA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‒ 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ступінь зміни експозиції для отримання певної щільності почорніння на знімкові.  Варіює від 50 до 800. Збільшення величини </a:t>
            </a:r>
            <a:r>
              <a:rPr lang="uk-UA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підсилення 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відповідно зменшує необхідну експозицію для отримання того ж почорніння. </a:t>
            </a:r>
          </a:p>
          <a:p>
            <a:pPr>
              <a:spcBef>
                <a:spcPct val="30000"/>
              </a:spcBef>
              <a:defRPr/>
            </a:pPr>
            <a:r>
              <a:rPr lang="uk-UA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Високопідсилювальні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(швидкі) </a:t>
            </a:r>
            <a:r>
              <a:rPr lang="uk-UA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екрани 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(600) дають зниження різкості і просторового розрізнення. Застосовють при знімках черева.</a:t>
            </a:r>
          </a:p>
          <a:p>
            <a:pPr>
              <a:spcBef>
                <a:spcPct val="30000"/>
              </a:spcBef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“Нормальні” 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(400) екрани застосовують для знімків гр. клітки,</a:t>
            </a:r>
          </a:p>
          <a:p>
            <a:pPr>
              <a:spcBef>
                <a:spcPct val="30000"/>
              </a:spcBef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“детальні” </a:t>
            </a:r>
            <a:r>
              <a:rPr lang="uk-UA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(100) ‒ для кінцівок і черепа.</a:t>
            </a:r>
          </a:p>
          <a:p>
            <a:pPr>
              <a:spcBef>
                <a:spcPct val="30000"/>
              </a:spcBef>
              <a:defRPr/>
            </a:pPr>
            <a:endParaRPr lang="uk-UA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30000"/>
              </a:spcBef>
              <a:defRPr/>
            </a:pPr>
            <a:endParaRPr lang="uk-UA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2976" y="1785926"/>
            <a:ext cx="7429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Nota 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bene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кожного типу екранів </a:t>
            </a:r>
            <a:r>
              <a:rPr lang="uk-UA" sz="2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обов’язковим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є використання плівки відповідної світлочутливості  –  до зеленої чи синьо-фіолетової частини світлового спектру.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472" y="176813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 плівки </a:t>
            </a:r>
            <a:r>
              <a:rPr lang="uk-UA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‒ ступінь почорніння плівки відповідно до різниці експозиції.</a:t>
            </a:r>
          </a:p>
          <a:p>
            <a:pPr marL="457200" indent="-457200" algn="ctr">
              <a:buAutoNum type="arabicPeriod"/>
              <a:defRPr/>
            </a:pPr>
            <a:endParaRPr lang="uk-UA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4" descr="img 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71612"/>
            <a:ext cx="4357718" cy="409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00034" y="428604"/>
            <a:ext cx="8143932" cy="1065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Характеристичні криві залежності </a:t>
            </a:r>
          </a:p>
          <a:p>
            <a:pPr algn="ctr">
              <a:lnSpc>
                <a:spcPct val="75000"/>
              </a:lnSpc>
            </a:pP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почорніння плівки від експозиції </a:t>
            </a:r>
          </a:p>
          <a:p>
            <a:pPr algn="ctr">
              <a:lnSpc>
                <a:spcPct val="75000"/>
              </a:lnSpc>
            </a:pP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(дози опромінення)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5984" y="5857892"/>
            <a:ext cx="4714908" cy="55637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uk-UA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C33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20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C33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–плівка</a:t>
            </a:r>
            <a:r>
              <a:rPr lang="uk-UA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C33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високого контрасту, </a:t>
            </a:r>
          </a:p>
          <a:p>
            <a:pPr>
              <a:lnSpc>
                <a:spcPct val="75000"/>
              </a:lnSpc>
            </a:pPr>
            <a:r>
              <a:rPr lang="uk-UA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C33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– плівка високої експозиційної широти  </a:t>
            </a:r>
            <a:endParaRPr lang="uk-UA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CC33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00100" y="1941513"/>
            <a:ext cx="7072362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30000"/>
              </a:spcBef>
              <a:defRPr/>
            </a:pPr>
            <a:r>
              <a:rPr lang="uk-UA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Цифрові системи </a:t>
            </a:r>
          </a:p>
          <a:p>
            <a:pPr algn="ctr">
              <a:spcBef>
                <a:spcPct val="30000"/>
              </a:spcBef>
              <a:defRPr/>
            </a:pPr>
            <a:r>
              <a:rPr lang="uk-UA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зображання</a:t>
            </a:r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ALASKA~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072066" y="6488668"/>
            <a:ext cx="34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472" y="1520643"/>
            <a:ext cx="8001056" cy="290848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75000"/>
              </a:lnSpc>
              <a:defRPr/>
            </a:pPr>
            <a:r>
              <a:rPr lang="uk-UA" sz="6000" b="1" dirty="0" smtClean="0">
                <a:ln w="1905"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Фізико-технічні основи радіологічних</a:t>
            </a:r>
          </a:p>
          <a:p>
            <a:pPr algn="ctr">
              <a:lnSpc>
                <a:spcPct val="75000"/>
              </a:lnSpc>
              <a:defRPr/>
            </a:pPr>
            <a:r>
              <a:rPr lang="uk-UA" sz="6000" b="1" dirty="0" smtClean="0">
                <a:ln w="1905"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зображань  </a:t>
            </a:r>
          </a:p>
          <a:p>
            <a:pPr algn="ctr">
              <a:lnSpc>
                <a:spcPct val="150000"/>
              </a:lnSpc>
              <a:defRPr/>
            </a:pPr>
            <a:r>
              <a:rPr lang="uk-UA" sz="3200" b="1" dirty="0" smtClean="0">
                <a:ln w="1905"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(Частина І)</a:t>
            </a:r>
            <a:endParaRPr lang="uk-UA" sz="3200" b="1" dirty="0">
              <a:ln w="1905">
                <a:solidFill>
                  <a:schemeClr val="bg1">
                    <a:lumMod val="50000"/>
                    <a:lumOff val="50000"/>
                  </a:schemeClr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4" name="Picture 5" descr="010091"/>
          <p:cNvPicPr>
            <a:picLocks noChangeAspect="1" noChangeArrowheads="1"/>
          </p:cNvPicPr>
          <p:nvPr/>
        </p:nvPicPr>
        <p:blipFill>
          <a:blip r:embed="rId3"/>
          <a:srcRect t="6253" r="19167" b="8702"/>
          <a:stretch>
            <a:fillRect/>
          </a:stretch>
        </p:blipFill>
        <p:spPr>
          <a:xfrm>
            <a:off x="152400" y="457200"/>
            <a:ext cx="8763000" cy="5837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813" y="1142985"/>
            <a:ext cx="772009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" name="Picture 4" descr="978-0-323-04837-8_05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75148"/>
            <a:ext cx="8182004" cy="6032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1439" y="1928802"/>
            <a:ext cx="85011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Плівка не може передати всієї різниці </a:t>
            </a:r>
            <a:r>
              <a:rPr lang="uk-UA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щільностей</a:t>
            </a:r>
            <a:r>
              <a:rPr lang="uk-UA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різних тканин людини.</a:t>
            </a:r>
          </a:p>
          <a:p>
            <a:pPr algn="ctr">
              <a:defRPr/>
            </a:pPr>
            <a:endParaRPr lang="uk-UA" sz="2800" b="1" u="sng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Плівка поглинає тільки 1 % енергії  </a:t>
            </a:r>
            <a:r>
              <a:rPr lang="uk-UA" sz="32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ікс-променів</a:t>
            </a:r>
            <a:endParaRPr lang="uk-UA" sz="3200" b="1" u="sng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55650" y="765175"/>
            <a:ext cx="8227060" cy="552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Цифрове зображення має дискретну структуру.</a:t>
            </a:r>
          </a:p>
          <a:p>
            <a:pPr>
              <a:defRPr/>
            </a:pP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Біт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‒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одиниця інформації, що може мати одне з двох </a:t>
            </a:r>
          </a:p>
          <a:p>
            <a:pPr>
              <a:defRPr/>
            </a:pP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значень</a:t>
            </a:r>
            <a:r>
              <a:rPr lang="uk-UA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нема</a:t>
            </a:r>
            <a:r>
              <a:rPr lang="uk-UA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‒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є</a:t>
            </a:r>
            <a:r>
              <a:rPr lang="uk-UA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</a:t>
            </a: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Біт може кодувати 2 відтінка </a:t>
            </a:r>
          </a:p>
          <a:p>
            <a:pPr>
              <a:defRPr/>
            </a:pP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сірої шкали ‒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білий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та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чорний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</a:p>
          <a:p>
            <a:pPr>
              <a:spcBef>
                <a:spcPct val="30000"/>
              </a:spcBef>
              <a:defRPr/>
            </a:pP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Піксел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‒ </a:t>
            </a: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одиничний елемент у двовимірному зображенні.</a:t>
            </a:r>
          </a:p>
          <a:p>
            <a:pPr>
              <a:spcBef>
                <a:spcPct val="30000"/>
              </a:spcBef>
              <a:defRPr/>
            </a:pP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Кожний піксел кодується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байтами</a:t>
            </a:r>
            <a:r>
              <a:rPr lang="uk-UA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byte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).</a:t>
            </a:r>
            <a:endParaRPr lang="uk-UA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spcBef>
                <a:spcPct val="30000"/>
              </a:spcBef>
              <a:defRPr/>
            </a:pPr>
            <a:r>
              <a:rPr lang="uk-UA" sz="24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 байт = </a:t>
            </a:r>
            <a:r>
              <a:rPr lang="uk-UA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бітів 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bit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).</a:t>
            </a:r>
            <a:r>
              <a:rPr lang="uk-UA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30000"/>
              </a:spcBef>
              <a:defRPr/>
            </a:pPr>
            <a:endParaRPr lang="uk-UA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30000"/>
              </a:spcBef>
              <a:defRPr/>
            </a:pPr>
            <a:r>
              <a:rPr lang="uk-UA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Загаль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кількість пікселів у зображенні дорівнює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добутку</a:t>
            </a:r>
            <a:endParaRPr lang="uk-UA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30000"/>
              </a:spcBef>
              <a:defRPr/>
            </a:pP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їх кількості по горизонталі та вертикалі зображення.</a:t>
            </a:r>
          </a:p>
          <a:p>
            <a:pPr>
              <a:lnSpc>
                <a:spcPct val="80000"/>
              </a:lnSpc>
              <a:spcBef>
                <a:spcPct val="30000"/>
              </a:spcBef>
              <a:defRPr/>
            </a:pP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Кількість інформації у зображенні ‒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добуток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кількості</a:t>
            </a:r>
            <a:endParaRPr lang="uk-UA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30000"/>
              </a:spcBef>
              <a:defRPr/>
            </a:pP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пікселів на 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кількість</a:t>
            </a:r>
            <a:r>
              <a:rPr lang="uk-UA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байтів у пікселі.   </a:t>
            </a:r>
          </a:p>
          <a:p>
            <a:pPr>
              <a:spcBef>
                <a:spcPct val="30000"/>
              </a:spcBef>
              <a:defRPr/>
            </a:pPr>
            <a:r>
              <a:rPr lang="uk-UA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38309"/>
            <a:ext cx="7000924" cy="558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pdi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6263" y="1220788"/>
            <a:ext cx="5449887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pdi0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225" y="549275"/>
            <a:ext cx="3716338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di03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549275"/>
            <a:ext cx="37115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pdi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38263"/>
            <a:ext cx="4103687" cy="409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di07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41438"/>
            <a:ext cx="4154487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290"/>
            <a:ext cx="72009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357562"/>
            <a:ext cx="71818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142976" y="2928934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А</a:t>
            </a:r>
            <a:endParaRPr lang="uk-UA" dirty="0"/>
          </a:p>
        </p:txBody>
      </p:sp>
      <p:sp>
        <p:nvSpPr>
          <p:cNvPr id="6" name="Rectangle 5"/>
          <p:cNvSpPr/>
          <p:nvPr/>
        </p:nvSpPr>
        <p:spPr>
          <a:xfrm>
            <a:off x="4714876" y="2928934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Б</a:t>
            </a:r>
            <a:endParaRPr lang="uk-UA" dirty="0"/>
          </a:p>
        </p:txBody>
      </p:sp>
      <p:sp>
        <p:nvSpPr>
          <p:cNvPr id="7" name="Rectangle 6"/>
          <p:cNvSpPr/>
          <p:nvPr/>
        </p:nvSpPr>
        <p:spPr>
          <a:xfrm>
            <a:off x="1142976" y="6000768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В</a:t>
            </a:r>
            <a:endParaRPr lang="uk-UA" dirty="0"/>
          </a:p>
        </p:txBody>
      </p:sp>
      <p:sp>
        <p:nvSpPr>
          <p:cNvPr id="8" name="Rectangle 7"/>
          <p:cNvSpPr/>
          <p:nvPr/>
        </p:nvSpPr>
        <p:spPr>
          <a:xfrm>
            <a:off x="4714876" y="6000768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Г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4348" y="857232"/>
            <a:ext cx="778674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Рентгенодіагностика</a:t>
            </a:r>
          </a:p>
          <a:p>
            <a:pPr algn="ctr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(Традиційна рентгенодіагностика, </a:t>
            </a:r>
          </a:p>
          <a:p>
            <a:pPr algn="ctr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проекційна рентгенодіагностика )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214686"/>
            <a:ext cx="478131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E:\Picasa\SLIDES\Рентгенодіагн\Ro014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214686"/>
            <a:ext cx="3405173" cy="2527918"/>
          </a:xfrm>
          <a:prstGeom prst="rect">
            <a:avLst/>
          </a:prstGeom>
          <a:noFill/>
        </p:spPr>
      </p:pic>
      <p:pic>
        <p:nvPicPr>
          <p:cNvPr id="1028" name="Picture 4" descr="E:\Picasa\SLIDES\Рентгенодіагн\Ro023.t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071942"/>
            <a:ext cx="4130604" cy="1571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0100" y="1857364"/>
            <a:ext cx="72152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Променева трубка </a:t>
            </a:r>
          </a:p>
          <a:p>
            <a:pPr algn="ctr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(ікс-променева трубка)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428596" y="428604"/>
            <a:ext cx="850112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3600" i="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Схема </a:t>
            </a: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будови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ікс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-</a:t>
            </a:r>
            <a:r>
              <a:rPr lang="uk-UA" sz="3600" i="0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променев</a:t>
            </a:r>
            <a:r>
              <a:rPr lang="ru-RU" sz="3600" i="0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ої</a:t>
            </a:r>
            <a:r>
              <a:rPr lang="ru-RU" sz="3600" i="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трубки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з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нерухомим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анодом</a:t>
            </a:r>
            <a:endParaRPr lang="ru-RU" sz="4400" b="0" i="0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85852" y="1428736"/>
            <a:ext cx="6500858" cy="4857784"/>
            <a:chOff x="1714480" y="1430326"/>
            <a:chExt cx="5643602" cy="4213252"/>
          </a:xfrm>
        </p:grpSpPr>
        <p:pic>
          <p:nvPicPr>
            <p:cNvPr id="4" name="Picture 18" descr="Ro22cle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71670" y="1457340"/>
              <a:ext cx="5122862" cy="411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0"/>
            <p:cNvSpPr>
              <a:spLocks noChangeArrowheads="1"/>
            </p:cNvSpPr>
            <p:nvPr/>
          </p:nvSpPr>
          <p:spPr bwMode="auto">
            <a:xfrm>
              <a:off x="5572132" y="1430326"/>
              <a:ext cx="164436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0" i="0" dirty="0">
                  <a:solidFill>
                    <a:srgbClr val="FF0000"/>
                  </a:solidFill>
                  <a:latin typeface="UkrainianPragmatica" pitchFamily="34" charset="0"/>
                </a:rPr>
                <a:t>Електронний </a:t>
              </a:r>
              <a:endParaRPr lang="uk-UA" b="0" i="0" dirty="0" smtClean="0">
                <a:solidFill>
                  <a:srgbClr val="FF0000"/>
                </a:solidFill>
                <a:latin typeface="UkrainianPragmatica" pitchFamily="34" charset="0"/>
              </a:endParaRPr>
            </a:p>
            <a:p>
              <a:pPr algn="ctr" eaLnBrk="0" hangingPunct="0"/>
              <a:r>
                <a:rPr lang="uk-UA" b="0" i="0" dirty="0" smtClean="0">
                  <a:solidFill>
                    <a:srgbClr val="FF0000"/>
                  </a:solidFill>
                  <a:latin typeface="UkrainianPragmatica" pitchFamily="34" charset="0"/>
                </a:rPr>
                <a:t>струмінь</a:t>
              </a:r>
              <a:endParaRPr lang="ru-RU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7" name="Rectangle 21"/>
            <p:cNvSpPr>
              <a:spLocks noChangeArrowheads="1"/>
            </p:cNvSpPr>
            <p:nvPr/>
          </p:nvSpPr>
          <p:spPr bwMode="auto">
            <a:xfrm>
              <a:off x="5715008" y="2144706"/>
              <a:ext cx="8035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b="0" i="0" dirty="0">
                  <a:solidFill>
                    <a:srgbClr val="FF0000"/>
                  </a:solidFill>
                  <a:latin typeface="UkrainianPragmatica" pitchFamily="34" charset="0"/>
                </a:rPr>
                <a:t>Катод</a:t>
              </a:r>
              <a:endParaRPr lang="ru-RU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857752" y="4560003"/>
              <a:ext cx="2500330" cy="3970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70000"/>
                </a:lnSpc>
              </a:pPr>
              <a:r>
                <a:rPr lang="uk-UA" sz="1400" dirty="0" smtClean="0">
                  <a:solidFill>
                    <a:srgbClr val="FF0000"/>
                  </a:solidFill>
                  <a:latin typeface="UkrainianPragmatica" pitchFamily="34" charset="0"/>
                </a:rPr>
                <a:t>Вольфрамова </a:t>
              </a:r>
            </a:p>
            <a:p>
              <a:pPr algn="ctr" eaLnBrk="0" hangingPunct="0">
                <a:lnSpc>
                  <a:spcPct val="70000"/>
                </a:lnSpc>
              </a:pPr>
              <a:r>
                <a:rPr lang="uk-UA" sz="1400" dirty="0" smtClean="0">
                  <a:solidFill>
                    <a:srgbClr val="FF0000"/>
                  </a:solidFill>
                  <a:latin typeface="UkrainianPragmatica" pitchFamily="34" charset="0"/>
                </a:rPr>
                <a:t>розжарювана спіраль</a:t>
              </a:r>
              <a:endParaRPr lang="ru-RU" sz="140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9" name="Rectangle 27"/>
            <p:cNvSpPr>
              <a:spLocks noChangeArrowheads="1"/>
            </p:cNvSpPr>
            <p:nvPr/>
          </p:nvSpPr>
          <p:spPr bwMode="auto">
            <a:xfrm>
              <a:off x="5072066" y="5050049"/>
              <a:ext cx="203376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sz="14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Фокусувальний</a:t>
              </a:r>
              <a:r>
                <a:rPr lang="uk-UA" sz="1400" b="0" i="0" dirty="0">
                  <a:solidFill>
                    <a:srgbClr val="FF0000"/>
                  </a:solidFill>
                  <a:latin typeface="UkrainianPragmatica" pitchFamily="34" charset="0"/>
                </a:rPr>
                <a:t> жолоб</a:t>
              </a:r>
              <a:endParaRPr lang="ru-RU" sz="14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714480" y="5157291"/>
              <a:ext cx="2643206" cy="486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uk-UA" sz="1600" dirty="0" smtClean="0">
                  <a:solidFill>
                    <a:srgbClr val="FF0000"/>
                  </a:solidFill>
                  <a:latin typeface="UkrainianPragmatica" pitchFamily="34" charset="0"/>
                </a:rPr>
                <a:t>Робочий 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uk-UA" sz="1600" dirty="0" smtClean="0">
                  <a:solidFill>
                    <a:srgbClr val="FF0000"/>
                  </a:solidFill>
                  <a:latin typeface="UkrainianPragmatica" pitchFamily="34" charset="0"/>
                </a:rPr>
                <a:t>струмінь</a:t>
              </a:r>
              <a:r>
                <a:rPr lang="en-US" sz="1600" dirty="0" smtClean="0">
                  <a:solidFill>
                    <a:srgbClr val="FF0000"/>
                  </a:solidFill>
                  <a:latin typeface="UkrainianPragmatica" pitchFamily="34" charset="0"/>
                </a:rPr>
                <a:t> </a:t>
              </a:r>
              <a:r>
                <a:rPr lang="uk-UA" sz="1600" dirty="0" smtClean="0">
                  <a:solidFill>
                    <a:srgbClr val="FF0000"/>
                  </a:solidFill>
                  <a:latin typeface="UkrainianPragmatica" pitchFamily="34" charset="0"/>
                </a:rPr>
                <a:t>променів</a:t>
              </a:r>
              <a:endParaRPr lang="ru-RU" sz="160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auto">
            <a:xfrm>
              <a:off x="2083704" y="4559866"/>
              <a:ext cx="148816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sz="1600" b="0" i="0" dirty="0">
                  <a:solidFill>
                    <a:srgbClr val="FF0000"/>
                  </a:solidFill>
                  <a:latin typeface="UkrainianPragmatica" pitchFamily="34" charset="0"/>
                </a:rPr>
                <a:t>Скляна колба</a:t>
              </a:r>
              <a:endParaRPr lang="ru-RU" sz="16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2560053" y="1643050"/>
              <a:ext cx="101181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0" i="0" dirty="0">
                  <a:solidFill>
                    <a:srgbClr val="FF0000"/>
                  </a:solidFill>
                  <a:latin typeface="UkrainianPragmatica" pitchFamily="34" charset="0"/>
                </a:rPr>
                <a:t>Мідний </a:t>
              </a:r>
              <a:endParaRPr lang="uk-UA" b="0" i="0" dirty="0" smtClean="0">
                <a:solidFill>
                  <a:srgbClr val="FF0000"/>
                </a:solidFill>
                <a:latin typeface="UkrainianPragmatica" pitchFamily="34" charset="0"/>
              </a:endParaRPr>
            </a:p>
            <a:p>
              <a:pPr algn="ctr" eaLnBrk="0" hangingPunct="0"/>
              <a:r>
                <a:rPr lang="uk-UA" b="0" i="0" dirty="0" smtClean="0">
                  <a:solidFill>
                    <a:srgbClr val="FF0000"/>
                  </a:solidFill>
                  <a:latin typeface="UkrainianPragmatica" pitchFamily="34" charset="0"/>
                </a:rPr>
                <a:t>анод</a:t>
              </a:r>
              <a:endParaRPr lang="ru-RU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3357554" y="2179089"/>
              <a:ext cx="1622560" cy="437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uk-UA" sz="1400" b="0" i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krainianPragmatica" pitchFamily="34" charset="0"/>
                </a:rPr>
                <a:t>Вольфрамове </a:t>
              </a:r>
            </a:p>
            <a:p>
              <a:pPr eaLnBrk="0" hangingPunct="0">
                <a:lnSpc>
                  <a:spcPct val="80000"/>
                </a:lnSpc>
              </a:pPr>
              <a:r>
                <a:rPr lang="uk-UA" sz="1400" b="0" i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krainianPragmatica" pitchFamily="34" charset="0"/>
                </a:rPr>
                <a:t>Анодне дзеркало</a:t>
              </a:r>
              <a:endParaRPr lang="ru-RU" b="0" i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krainianPragmatic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02_08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643050"/>
            <a:ext cx="7382019" cy="4500594"/>
          </a:xfrm>
          <a:prstGeom prst="rect">
            <a:avLst/>
          </a:prstGeom>
        </p:spPr>
      </p:pic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428596" y="428604"/>
            <a:ext cx="850112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3600" i="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Схема </a:t>
            </a: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будови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ікс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-</a:t>
            </a:r>
            <a:r>
              <a:rPr lang="uk-UA" sz="3600" i="0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променев</a:t>
            </a:r>
            <a:r>
              <a:rPr lang="ru-RU" sz="3600" i="0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ої</a:t>
            </a:r>
            <a:r>
              <a:rPr lang="ru-RU" sz="3600" i="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трубки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з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i="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обертовим</a:t>
            </a:r>
            <a:r>
              <a:rPr lang="ru-RU" sz="3600" i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анодом</a:t>
            </a:r>
            <a:endParaRPr lang="ru-RU" sz="4400" b="0" i="0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Фокусное пятн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1428736"/>
            <a:ext cx="6380655" cy="400052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43108" y="5214950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75000"/>
              </a:lnSpc>
            </a:pP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– спіраль катода з </a:t>
            </a:r>
            <a:r>
              <a:rPr lang="uk-U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фокусувальним</a:t>
            </a: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пристроєм, </a:t>
            </a:r>
          </a:p>
          <a:p>
            <a:pPr>
              <a:lnSpc>
                <a:spcPct val="75000"/>
              </a:lnSpc>
            </a:pP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– анод, </a:t>
            </a:r>
          </a:p>
          <a:p>
            <a:pPr>
              <a:lnSpc>
                <a:spcPct val="75000"/>
              </a:lnSpc>
            </a:pP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3 - дійсний розмір фокуса, </a:t>
            </a:r>
          </a:p>
          <a:p>
            <a:pPr>
              <a:lnSpc>
                <a:spcPct val="75000"/>
              </a:lnSpc>
            </a:pP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uk-U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“оптичний”</a:t>
            </a:r>
            <a:r>
              <a: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розмір фокуса</a:t>
            </a:r>
            <a:endParaRPr lang="uk-U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7290" y="714356"/>
            <a:ext cx="6357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Дійсний і оптичний фокуси трубки</a:t>
            </a:r>
            <a:endParaRPr lang="uk-UA" sz="32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14414" y="571480"/>
            <a:ext cx="6662401" cy="5863564"/>
            <a:chOff x="1214414" y="571480"/>
            <a:chExt cx="6662401" cy="5863564"/>
          </a:xfrm>
        </p:grpSpPr>
        <p:pic>
          <p:nvPicPr>
            <p:cNvPr id="6" name="Picture 5" descr="02_07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71604" y="1214422"/>
              <a:ext cx="6072230" cy="409550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214414" y="571480"/>
              <a:ext cx="666240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32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Конструкція анодів і фокальні плями</a:t>
              </a:r>
              <a:endParaRPr lang="uk-UA" sz="32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000232" y="5357826"/>
              <a:ext cx="514353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80000"/>
                </a:lnSpc>
                <a:buAutoNum type="alphaLcParenBoth"/>
              </a:pPr>
              <a:r>
                <a:rPr lang="en-US" sz="2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  <a:r>
                <a:rPr lang="uk-UA" sz="2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лінійний фокус фіксованого анода,</a:t>
              </a: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endPara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marL="342900" indent="-342900">
                <a:lnSpc>
                  <a:spcPct val="80000"/>
                </a:lnSpc>
              </a:pP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 </a:t>
              </a: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–</a:t>
              </a: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лінійний фокус обертового анода,</a:t>
              </a: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</a:t>
              </a:r>
              <a:endPara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marL="342900" indent="-342900">
                <a:lnSpc>
                  <a:spcPct val="80000"/>
                </a:lnSpc>
              </a:pP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(с)</a:t>
              </a: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лінійний фокус обертового анода з боку, (</a:t>
              </a: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  <a:r>
                <a:rPr lang="en-US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– </a:t>
              </a:r>
              <a:r>
                <a:rPr lang="uk-UA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двофокусний обертовий анод</a:t>
              </a:r>
              <a:endParaRPr lang="uk-UA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Фокус трубки на окрайка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1428736"/>
            <a:ext cx="3286148" cy="47863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85852" y="642918"/>
            <a:ext cx="6429420" cy="74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Зміна розміру оптичного фокуса вздовж робочого струменя ікс-проміння </a:t>
            </a:r>
            <a:endParaRPr lang="uk-UA" sz="28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img007 коррекция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285984" y="1285860"/>
            <a:ext cx="4643470" cy="4929222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42942" y="428604"/>
            <a:ext cx="7786710" cy="7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Геометрична нерізкість зображення з анодного і катодного кінців трубки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10" descr="скіалогія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08050" y="1957406"/>
            <a:ext cx="7327900" cy="4114800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42910" y="923916"/>
            <a:ext cx="7772400" cy="12192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47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600" b="1" dirty="0" err="1" smtClean="0"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 Cyr" pitchFamily="18" charset="-52"/>
                <a:ea typeface="+mj-ea"/>
                <a:cs typeface="+mj-cs"/>
              </a:rPr>
              <a:t>Розмір</a:t>
            </a:r>
            <a:r>
              <a:rPr lang="ru-RU" sz="7600" b="1" dirty="0" smtClean="0"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 Cyr" pitchFamily="18" charset="-52"/>
                <a:ea typeface="+mj-ea"/>
                <a:cs typeface="+mj-cs"/>
              </a:rPr>
              <a:t> фокуса </a:t>
            </a:r>
            <a:r>
              <a:rPr lang="ru-RU" sz="7600" b="1" dirty="0" err="1" smtClean="0"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 Cyr" pitchFamily="18" charset="-52"/>
                <a:ea typeface="+mj-ea"/>
                <a:cs typeface="+mj-cs"/>
              </a:rPr>
              <a:t>і</a:t>
            </a:r>
            <a:r>
              <a:rPr lang="ru-RU" sz="7600" b="1" dirty="0" smtClean="0"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 Cyr" pitchFamily="18" charset="-52"/>
                <a:ea typeface="+mj-ea"/>
                <a:cs typeface="+mj-cs"/>
              </a:rPr>
              <a:t> </a:t>
            </a:r>
            <a:r>
              <a:rPr lang="ru-RU" sz="7600" b="1" dirty="0" err="1" smtClean="0"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 Cyr" pitchFamily="18" charset="-52"/>
                <a:ea typeface="+mj-ea"/>
                <a:cs typeface="+mj-cs"/>
              </a:rPr>
              <a:t>ступінь</a:t>
            </a:r>
            <a:r>
              <a:rPr lang="ru-RU" sz="7600" b="1" dirty="0" smtClean="0"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 Cyr" pitchFamily="18" charset="-52"/>
                <a:ea typeface="+mj-ea"/>
                <a:cs typeface="+mj-cs"/>
              </a:rPr>
              <a:t> </a:t>
            </a:r>
            <a:r>
              <a:rPr kumimoji="0" lang="ru-RU" sz="7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нерізкості</a:t>
            </a:r>
            <a:r>
              <a:rPr kumimoji="0" lang="ru-RU" sz="7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 </a:t>
            </a:r>
            <a:r>
              <a:rPr kumimoji="0" lang="ru-RU" sz="7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>зображення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 Cyr" pitchFamily="18" charset="-52"/>
                <a:ea typeface="+mj-ea"/>
                <a:cs typeface="+mj-cs"/>
              </a:rPr>
            </a:br>
            <a:endParaRPr kumimoji="0" lang="ru-RU" sz="5600" b="1" i="0" u="none" strike="noStrike" kern="1200" cap="none" spc="0" normalizeH="0" baseline="0" noProof="0" dirty="0" smtClean="0">
              <a:ln>
                <a:noFill/>
              </a:ln>
              <a:solidFill>
                <a:srgbClr val="FF993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 Cyr" pitchFamily="18" charset="-52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4348" y="2000240"/>
            <a:ext cx="764386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Розміри фокуса трубки:</a:t>
            </a:r>
          </a:p>
          <a:p>
            <a:pPr algn="ctr"/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0,3</a:t>
            </a:r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0,3 мм </a:t>
            </a:r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uk-UA" sz="3200" i="1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мікрофокус</a:t>
            </a:r>
            <a:endParaRPr lang="uk-UA" sz="3200" i="1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ctr"/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0,6 0,6 мм до 1,21,2 мм </a:t>
            </a:r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–  </a:t>
            </a:r>
            <a:r>
              <a:rPr lang="uk-UA" sz="3200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малий фокус</a:t>
            </a:r>
          </a:p>
          <a:p>
            <a:pPr algn="ctr"/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1,31,3  мм і більше </a:t>
            </a:r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uk-UA" sz="3200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великий фокус </a:t>
            </a:r>
            <a:r>
              <a:rPr lang="uk-UA" sz="3200" i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uk-UA" sz="3200" i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4" name="Picture 3" descr="02_02.T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8662" y="1000108"/>
            <a:ext cx="7215238" cy="52864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8662" y="428604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Електрична схема </a:t>
            </a:r>
            <a:r>
              <a:rPr lang="uk-UA" sz="32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рентгенапарата</a:t>
            </a:r>
            <a:endParaRPr lang="uk-UA" sz="32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42910" y="1857364"/>
            <a:ext cx="77153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Рентгено</a:t>
            </a:r>
            <a:r>
              <a:rPr lang="uk-UA" sz="4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діагностика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– </a:t>
            </a:r>
          </a:p>
          <a:p>
            <a:pPr algn="ctr"/>
            <a:r>
              <a:rPr lang="ru-RU" sz="4000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найголовніша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4000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модальність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4000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діагностичної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4000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радіології</a:t>
            </a:r>
            <a:r>
              <a:rPr lang="ru-RU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/>
            </a:r>
            <a:br>
              <a:rPr lang="ru-RU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</a:b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5786" y="1285860"/>
            <a:ext cx="79296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Розжарювана спіраль катода випускає термоелектрони в пропорційній кількості силі струму розжарювання. Вільні термоелектрони, прискорюючись під дією високої анодної напруги, рухаються до анода і затим гальмуються в його матеріалі. Надбана кінетична енергія електронів при гальмуванні перетворюється у фотони (2 %) і тепло (98 %). Місце гальмування електронів (фокусна пляма) розігрівається до 2000 °С і </a:t>
            </a:r>
            <a:r>
              <a:rPr lang="uk-UA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вищє</a:t>
            </a:r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596" y="1000108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Ступінь розжарення спіралі катода визначає силу струму через трубку (</a:t>
            </a:r>
            <a:r>
              <a:rPr lang="en-US" sz="32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</a:t>
            </a:r>
            <a:r>
              <a:rPr lang="en-US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і, відповідно, інтенсивність струменя ікс-проміння </a:t>
            </a:r>
            <a:endParaRPr lang="en-US" sz="3200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uk-UA" sz="3200" dirty="0" smtClean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uk-UA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Анодна напруга (20 – 125 </a:t>
            </a:r>
            <a:r>
              <a:rPr lang="en-US" sz="32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kVp</a:t>
            </a:r>
            <a:r>
              <a:rPr lang="en-US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визначає проникну здатність (енергію) фотонів ікс-проміння і також інтенсивність їх струменя </a:t>
            </a:r>
            <a:r>
              <a:rPr lang="uk-UA" sz="32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2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uk-UA" sz="32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0" name="Picture 9" descr="Спектр x-ray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1214422"/>
            <a:ext cx="5143536" cy="44309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14348" y="571480"/>
            <a:ext cx="76438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Спектр ікс-проміння вольфрамового анода</a:t>
            </a:r>
          </a:p>
          <a:p>
            <a:pPr algn="ctr"/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(100 </a:t>
            </a:r>
            <a:r>
              <a:rPr lang="en-US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kVp</a:t>
            </a:r>
            <a:r>
              <a:rPr lang="en-US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4414" y="5730149"/>
            <a:ext cx="7000924" cy="556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uk-UA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“білий”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первинний спектр, 2 – </a:t>
            </a:r>
            <a:r>
              <a:rPr lang="uk-UA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спектр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після внутрішньої </a:t>
            </a:r>
            <a:r>
              <a:rPr lang="uk-UA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фільрації</a:t>
            </a:r>
            <a:r>
              <a:rPr lang="uk-UA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3 – спектр після додаткової фільтрації</a:t>
            </a:r>
            <a:endParaRPr lang="uk-UA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Спектр і фільтраці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408954"/>
            <a:ext cx="6858048" cy="47346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4348" y="571480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Зміна спектра ікс-проміння при різній анодній напрузі (100 </a:t>
            </a:r>
            <a:r>
              <a:rPr lang="en-US" sz="24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kVp</a:t>
            </a:r>
            <a:r>
              <a:rPr lang="uk-UA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і 60 </a:t>
            </a:r>
            <a:r>
              <a:rPr lang="en-US" sz="24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kVp</a:t>
            </a:r>
            <a:r>
              <a:rPr lang="en-US" sz="24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uk-UA" sz="24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Спектр і напруг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428736"/>
            <a:ext cx="6858048" cy="46607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5720" y="642918"/>
            <a:ext cx="85011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Зміна відносної</a:t>
            </a:r>
            <a:r>
              <a:rPr lang="en-US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кількості фотонів </a:t>
            </a:r>
          </a:p>
          <a:p>
            <a:pPr algn="ctr">
              <a:lnSpc>
                <a:spcPct val="75000"/>
              </a:lnSpc>
            </a:pPr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 їх спектра при різній</a:t>
            </a:r>
            <a:r>
              <a:rPr lang="en-US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анодній напрузі</a:t>
            </a:r>
            <a:endParaRPr lang="uk-UA" sz="28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00098" y="1000108"/>
            <a:ext cx="7143802" cy="4214842"/>
            <a:chOff x="1000098" y="1000108"/>
            <a:chExt cx="7143802" cy="4214842"/>
          </a:xfrm>
        </p:grpSpPr>
        <p:pic>
          <p:nvPicPr>
            <p:cNvPr id="4" name="Picture 3" descr="D5'1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0098" y="1643049"/>
              <a:ext cx="7143802" cy="357190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500166" y="1000108"/>
              <a:ext cx="635552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Прототип </a:t>
              </a:r>
              <a:r>
                <a:rPr lang="ru-RU" sz="28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першої</a:t>
              </a:r>
              <a:r>
                <a:rPr lang="ru-RU" sz="28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ікс-променевої</a:t>
              </a:r>
              <a:r>
                <a:rPr lang="ru-RU" sz="28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трубки</a:t>
              </a:r>
              <a:endParaRPr lang="uk-UA" sz="2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142976" y="500042"/>
            <a:ext cx="7000924" cy="6015193"/>
            <a:chOff x="1142976" y="500042"/>
            <a:chExt cx="7000924" cy="6015193"/>
          </a:xfrm>
        </p:grpSpPr>
        <p:pic>
          <p:nvPicPr>
            <p:cNvPr id="3" name="Picture 2" descr="D5'4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7883" y="1000108"/>
              <a:ext cx="6215572" cy="1857388"/>
            </a:xfrm>
            <a:prstGeom prst="rect">
              <a:avLst/>
            </a:prstGeom>
          </p:spPr>
        </p:pic>
        <p:pic>
          <p:nvPicPr>
            <p:cNvPr id="5" name="Picture 4" descr="D5'5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8794" y="2857496"/>
              <a:ext cx="5209616" cy="2899884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928794" y="500042"/>
              <a:ext cx="524374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Дентальна</a:t>
              </a:r>
              <a:r>
                <a:rPr lang="ru-RU" sz="28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ікс-променева</a:t>
              </a:r>
              <a:r>
                <a:rPr lang="ru-RU" sz="28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трубка </a:t>
              </a:r>
              <a:endParaRPr lang="uk-UA" sz="2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577" name="Rectangle 1"/>
            <p:cNvSpPr>
              <a:spLocks noChangeArrowheads="1"/>
            </p:cNvSpPr>
            <p:nvPr/>
          </p:nvSpPr>
          <p:spPr bwMode="auto">
            <a:xfrm>
              <a:off x="1142976" y="5715016"/>
              <a:ext cx="7000924" cy="80021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Ікс-променева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трубка </a:t>
              </a: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низької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потужності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зі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статичним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анодом: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 — стержень аноду, 2 —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чохол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(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hood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) захвату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електронів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,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 —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берилієве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вікно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над фокусом анода, 4 —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металізація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скляного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балону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2845" y="142852"/>
            <a:ext cx="8852555" cy="6544645"/>
            <a:chOff x="142845" y="142852"/>
            <a:chExt cx="8852555" cy="6544645"/>
          </a:xfrm>
        </p:grpSpPr>
        <p:pic>
          <p:nvPicPr>
            <p:cNvPr id="3" name="Picture 2" descr="D5'6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845" y="142852"/>
              <a:ext cx="5143536" cy="3429024"/>
            </a:xfrm>
            <a:prstGeom prst="rect">
              <a:avLst/>
            </a:prstGeom>
          </p:spPr>
        </p:pic>
        <p:pic>
          <p:nvPicPr>
            <p:cNvPr id="4" name="Picture 3" descr="D5'7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3214685"/>
              <a:ext cx="5209218" cy="347281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57422" y="285728"/>
              <a:ext cx="5357850" cy="65832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ru-RU" sz="24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Стержень статичного аноду (</a:t>
              </a:r>
              <a:r>
                <a:rPr lang="ru-RU" sz="24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мідь</a:t>
              </a:r>
              <a:r>
                <a:rPr lang="ru-RU" sz="24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</a:p>
            <a:p>
              <a:pPr algn="ctr">
                <a:lnSpc>
                  <a:spcPct val="75000"/>
                </a:lnSpc>
              </a:pPr>
              <a:r>
                <a:rPr lang="ru-RU" sz="24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</a:t>
              </a:r>
              <a:r>
                <a:rPr lang="ru-RU" sz="24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24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радіатором</a:t>
              </a:r>
              <a:endParaRPr lang="uk-UA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00034" y="6072206"/>
              <a:ext cx="4881914" cy="461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r>
                <a:rPr lang="ru-RU" sz="24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Сліди</a:t>
              </a:r>
              <a:r>
                <a:rPr lang="ru-RU" sz="24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плавлення</a:t>
              </a:r>
              <a:r>
                <a:rPr lang="ru-RU" sz="24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анодного </a:t>
              </a:r>
              <a:r>
                <a:rPr lang="ru-RU" sz="24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дзеркала</a:t>
              </a:r>
              <a:endParaRPr lang="uk-UA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42844" y="214290"/>
            <a:ext cx="8786874" cy="6429420"/>
            <a:chOff x="142844" y="214290"/>
            <a:chExt cx="8786874" cy="6429420"/>
          </a:xfrm>
        </p:grpSpPr>
        <p:pic>
          <p:nvPicPr>
            <p:cNvPr id="3" name="Picture 2" descr="D5'8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844" y="214290"/>
              <a:ext cx="5214974" cy="3476649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357158" y="428604"/>
              <a:ext cx="8572560" cy="6215106"/>
              <a:chOff x="357158" y="428604"/>
              <a:chExt cx="8572560" cy="6215106"/>
            </a:xfrm>
          </p:grpSpPr>
          <p:pic>
            <p:nvPicPr>
              <p:cNvPr id="4" name="Picture 3" descr="D5'9.jp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71868" y="3071810"/>
                <a:ext cx="5357850" cy="3571900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3214678" y="428604"/>
                <a:ext cx="4572000" cy="83099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>
                <a:spAutoFit/>
              </a:bodyPr>
              <a:lstStyle/>
              <a:p>
                <a:pPr algn="ctr"/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Ікс-променева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трубка 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з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рухомим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анодом (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терапевтична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uk-UA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57158" y="5715016"/>
                <a:ext cx="6072230" cy="83099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Діагностична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ікс-променева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трубка 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середньої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потужності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з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 err="1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рухомим</a:t>
                </a:r>
                <a:r>
                  <a:rPr lang="ru-RU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 анодом</a:t>
                </a:r>
                <a:endParaRPr lang="uk-UA" sz="2400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8662" y="2143116"/>
            <a:ext cx="7286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Швидкість обертання ротаційного анода </a:t>
            </a:r>
          </a:p>
          <a:p>
            <a:pPr algn="ctr"/>
            <a:r>
              <a:rPr lang="uk-UA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може бути від 3000 до 9000 обертів/хв.</a:t>
            </a:r>
            <a:endParaRPr lang="uk-UA" sz="32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16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770572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57224" y="5286388"/>
            <a:ext cx="7572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uk-UA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Первинна інформація </a:t>
            </a:r>
            <a:r>
              <a:rPr lang="uk-UA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 </a:t>
            </a:r>
            <a:r>
              <a:rPr lang="uk-UA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фізичну щільність </a:t>
            </a:r>
            <a:r>
              <a:rPr lang="uk-UA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тканин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14282" y="214290"/>
            <a:ext cx="8794597" cy="6429420"/>
            <a:chOff x="214282" y="214290"/>
            <a:chExt cx="8794597" cy="6429420"/>
          </a:xfrm>
        </p:grpSpPr>
        <p:pic>
          <p:nvPicPr>
            <p:cNvPr id="3" name="Picture 2" descr="D5'1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214290"/>
              <a:ext cx="4681728" cy="3127248"/>
            </a:xfrm>
            <a:prstGeom prst="rect">
              <a:avLst/>
            </a:prstGeom>
          </p:spPr>
        </p:pic>
        <p:pic>
          <p:nvPicPr>
            <p:cNvPr id="4" name="Picture 3" descr="D5'11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6141" y="3071810"/>
              <a:ext cx="4942738" cy="35719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214810" y="357166"/>
              <a:ext cx="4429156" cy="224676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Діагностична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ікс-променева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трубка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рухомим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анодом (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низької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потужності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): </a:t>
              </a:r>
            </a:p>
            <a:p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 — </a:t>
              </a:r>
              <a:r>
                <a:rPr lang="en-US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Re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покриття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аноду, </a:t>
              </a:r>
            </a:p>
            <a:p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 —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молібденове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тіло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аноду, </a:t>
              </a:r>
            </a:p>
            <a:p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 —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анодний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стержень, </a:t>
              </a:r>
            </a:p>
            <a:p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4 —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анодний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ротор, </a:t>
              </a:r>
            </a:p>
            <a:p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 —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анодний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супорт</a:t>
              </a:r>
              <a:endParaRPr lang="uk-UA" sz="2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785786" y="4214818"/>
              <a:ext cx="3857652" cy="1015663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Анод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ікс-променевої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трубки: </a:t>
              </a:r>
            </a:p>
            <a:p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 —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термальний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фокус (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доріжка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), 2 —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розплав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Re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зупинка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 err="1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руху</a:t>
              </a:r>
              <a:r>
                <a:rPr lang="ru-RU" sz="200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  <a:endParaRPr lang="uk-UA" sz="2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42910" y="1285860"/>
            <a:ext cx="7000924" cy="5214974"/>
            <a:chOff x="642910" y="1285860"/>
            <a:chExt cx="7000924" cy="5214974"/>
          </a:xfrm>
        </p:grpSpPr>
        <p:pic>
          <p:nvPicPr>
            <p:cNvPr id="3" name="Picture 2" descr="D5'13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28860" y="1285860"/>
              <a:ext cx="5214974" cy="521497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42910" y="4929198"/>
              <a:ext cx="4000528" cy="144655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 — </a:t>
              </a:r>
              <a:r>
                <a:rPr lang="ru-RU" sz="22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спіраль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великого фокусу </a:t>
              </a:r>
            </a:p>
            <a:p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   (у </a:t>
              </a:r>
              <a:r>
                <a:rPr lang="ru-RU" sz="22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фокусувальному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коритці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), </a:t>
              </a:r>
            </a:p>
            <a:p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 — </a:t>
              </a:r>
              <a:r>
                <a:rPr lang="ru-RU" sz="22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спіраль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малого фокусу, </a:t>
              </a:r>
            </a:p>
            <a:p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 — </a:t>
              </a:r>
              <a:r>
                <a:rPr lang="ru-RU" sz="22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катодний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2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кінець</a:t>
              </a:r>
              <a:r>
                <a:rPr lang="ru-RU" sz="2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трубки</a:t>
              </a:r>
              <a:endParaRPr lang="uk-UA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785786" y="642918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Катод </a:t>
            </a:r>
            <a:r>
              <a:rPr lang="ru-RU" sz="32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двофокусної</a:t>
            </a:r>
            <a:r>
              <a:rPr lang="ru-RU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ікс-променевої</a:t>
            </a:r>
            <a:r>
              <a:rPr lang="ru-RU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трубки</a:t>
            </a:r>
            <a:endParaRPr lang="uk-UA" sz="32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5'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500174"/>
            <a:ext cx="4929222" cy="49292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5786" y="571480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Мамографічна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трубка. </a:t>
            </a:r>
          </a:p>
          <a:p>
            <a:pPr algn="ctr"/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Корпус трубки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скла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металу</a:t>
            </a:r>
            <a:endParaRPr lang="uk-UA" sz="28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2843" y="214290"/>
            <a:ext cx="8786875" cy="6420252"/>
            <a:chOff x="142843" y="214290"/>
            <a:chExt cx="8786875" cy="6420252"/>
          </a:xfrm>
        </p:grpSpPr>
        <p:pic>
          <p:nvPicPr>
            <p:cNvPr id="3" name="Picture 2" descr="D5'28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843" y="214290"/>
              <a:ext cx="5001043" cy="3643338"/>
            </a:xfrm>
            <a:prstGeom prst="rect">
              <a:avLst/>
            </a:prstGeom>
          </p:spPr>
        </p:pic>
        <p:pic>
          <p:nvPicPr>
            <p:cNvPr id="4" name="Picture 3" descr="D5'31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6800" y="2928934"/>
              <a:ext cx="5072918" cy="370560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214810" y="891115"/>
              <a:ext cx="4714908" cy="156966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Внутрішня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фільтрація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ікс-променевої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трубки: </a:t>
              </a:r>
              <a:endPara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 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‒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радіаційно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прозоре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вікно</a:t>
              </a:r>
              <a:endPara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можна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бачити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розжарений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катод) </a:t>
              </a:r>
              <a:endParaRPr lang="uk-UA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42876" y="5286388"/>
              <a:ext cx="4214810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Маркировка кожуха трубки: </a:t>
              </a:r>
            </a:p>
            <a:p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 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/>
                  <a:cs typeface="Times New Roman"/>
                </a:rPr>
                <a:t>‒</a:t>
              </a:r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обов’язкова</a:t>
              </a:r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мітка</a:t>
              </a:r>
              <a:r>
                <a:rPr lang="ru-RU" sz="2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фокуса</a:t>
              </a:r>
              <a:endParaRPr lang="uk-U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71538" y="642918"/>
            <a:ext cx="7929618" cy="5642447"/>
            <a:chOff x="1071538" y="642918"/>
            <a:chExt cx="7929618" cy="5642447"/>
          </a:xfrm>
        </p:grpSpPr>
        <p:pic>
          <p:nvPicPr>
            <p:cNvPr id="3" name="Picture 2" descr="D5'35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1538" y="642918"/>
              <a:ext cx="4071966" cy="5642447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5214942" y="1000108"/>
              <a:ext cx="378621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Ікс-променеві</a:t>
              </a:r>
              <a:r>
                <a:rPr lang="ru-RU" sz="28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трубки </a:t>
              </a:r>
            </a:p>
            <a:p>
              <a:r>
                <a:rPr lang="ru-RU" sz="28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</a:t>
              </a:r>
              <a:r>
                <a:rPr lang="ru-RU" sz="28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рухомими</a:t>
              </a:r>
              <a:r>
                <a:rPr lang="ru-RU" sz="28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анодами </a:t>
              </a:r>
            </a:p>
            <a:p>
              <a:r>
                <a:rPr lang="ru-RU" sz="28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</a:t>
              </a:r>
              <a:r>
                <a:rPr lang="ru-RU" sz="28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різними</a:t>
              </a:r>
              <a:r>
                <a:rPr lang="ru-RU" sz="28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вихідними</a:t>
              </a:r>
              <a:r>
                <a:rPr lang="ru-RU" sz="28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ru-RU" sz="28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потужностями</a:t>
              </a:r>
              <a:endParaRPr lang="uk-UA" sz="28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596" y="928670"/>
            <a:ext cx="82153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uk-UA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Номінальна потужність променевої трубки залежить від теплової тривкості анода. Оцінюється </a:t>
            </a:r>
          </a:p>
          <a:p>
            <a:r>
              <a:rPr lang="uk-UA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0,1 </a:t>
            </a:r>
            <a:r>
              <a:rPr lang="uk-UA" sz="28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r>
              <a:rPr lang="uk-UA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і у різних типів трубок (за призначенням)  становить від 0,2 до 60 кВт.</a:t>
            </a:r>
          </a:p>
          <a:p>
            <a:pPr indent="457200"/>
            <a:r>
              <a:rPr lang="uk-UA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Після 2000 – 3000 знімків інтенсивність  випромінювання трубкою зменшується на 20 – 30 %.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Якщо інтенсивність випромінювання  падає </a:t>
            </a:r>
          </a:p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50 %, трубку належить замінити.</a:t>
            </a:r>
            <a:r>
              <a:rPr lang="uk-UA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649260"/>
            <a:ext cx="4857784" cy="49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428728" y="928670"/>
            <a:ext cx="5943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Захисний кожух променевої трубки</a:t>
            </a:r>
            <a:endParaRPr lang="uk-UA" sz="28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5'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000798"/>
            <a:ext cx="6572296" cy="442859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28662" y="543807"/>
            <a:ext cx="7286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Вимірювання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радіації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витоку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кожуха.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Діафрагма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закрита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повністю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поставлено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найвищу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анодну</a:t>
            </a:r>
            <a:r>
              <a:rPr lang="ru-RU" sz="28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напругу</a:t>
            </a:r>
            <a:endParaRPr lang="uk-UA" sz="2800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87053" y="928670"/>
            <a:ext cx="8095522" cy="5357850"/>
            <a:chOff x="487053" y="928670"/>
            <a:chExt cx="8095522" cy="5357850"/>
          </a:xfrm>
        </p:grpSpPr>
        <p:pic>
          <p:nvPicPr>
            <p:cNvPr id="3" name="Picture 2" descr="D5'37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053" y="1711538"/>
              <a:ext cx="3942071" cy="3932040"/>
            </a:xfrm>
            <a:prstGeom prst="rect">
              <a:avLst/>
            </a:prstGeom>
          </p:spPr>
        </p:pic>
        <p:pic>
          <p:nvPicPr>
            <p:cNvPr id="4" name="Picture 3" descr="D5'38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4876" y="1714487"/>
              <a:ext cx="3867699" cy="392909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285852" y="5763300"/>
              <a:ext cx="264320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катодний</a:t>
              </a:r>
              <a:r>
                <a:rPr lang="ru-RU" sz="2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бік</a:t>
              </a:r>
              <a:endPara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786446" y="5763300"/>
              <a:ext cx="201138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анодний</a:t>
              </a:r>
              <a:r>
                <a:rPr lang="ru-RU" sz="2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бік</a:t>
              </a:r>
              <a:endParaRPr lang="uk-UA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71472" y="928670"/>
              <a:ext cx="792961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Типова</a:t>
              </a:r>
              <a:r>
                <a:rPr lang="ru-RU" sz="32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картина </a:t>
              </a:r>
              <a:r>
                <a:rPr lang="ru-RU" sz="32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радіаційного</a:t>
              </a:r>
              <a:r>
                <a:rPr lang="ru-RU" sz="32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320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витоку</a:t>
              </a:r>
              <a:r>
                <a:rPr lang="ru-RU" sz="320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кожуха </a:t>
              </a:r>
              <a:endParaRPr lang="uk-UA" sz="3200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14151" y="785794"/>
            <a:ext cx="7229749" cy="5890007"/>
            <a:chOff x="914151" y="785794"/>
            <a:chExt cx="7229749" cy="5890007"/>
          </a:xfrm>
        </p:grpSpPr>
        <p:pic>
          <p:nvPicPr>
            <p:cNvPr id="3" name="Picture 2" descr="D5'4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151" y="1643050"/>
              <a:ext cx="3086345" cy="5000660"/>
            </a:xfrm>
            <a:prstGeom prst="rect">
              <a:avLst/>
            </a:prstGeom>
          </p:spPr>
        </p:pic>
        <p:pic>
          <p:nvPicPr>
            <p:cNvPr id="4" name="Picture 3" descr="D5'41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43438" y="1571612"/>
              <a:ext cx="3500462" cy="2454425"/>
            </a:xfrm>
            <a:prstGeom prst="rect">
              <a:avLst/>
            </a:prstGeom>
          </p:spPr>
        </p:pic>
        <p:pic>
          <p:nvPicPr>
            <p:cNvPr id="5" name="Picture 4" descr="D5'42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0" y="4143380"/>
              <a:ext cx="3571900" cy="253242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231547" y="785794"/>
              <a:ext cx="245926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Схема </a:t>
              </a:r>
              <a:r>
                <a:rPr lang="ru-RU" sz="24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світлової</a:t>
              </a:r>
              <a:r>
                <a:rPr lang="ru-RU" sz="24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ru-RU" sz="24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діафрагми</a:t>
              </a:r>
              <a:endParaRPr lang="uk-UA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071538" y="4786322"/>
              <a:ext cx="292895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1,2 — 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екрановане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джерело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світла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імітація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точкого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джерела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 3,4 — 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дзеркала</a:t>
              </a:r>
              <a:endPara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429256" y="3643314"/>
              <a:ext cx="25501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Діафрагма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типу 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іріса</a:t>
              </a:r>
              <a:endPara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286380" y="4143380"/>
              <a:ext cx="27991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Прямокутна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діафрагма</a:t>
              </a:r>
              <a:endPara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2910" y="714356"/>
            <a:ext cx="792961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defRPr/>
            </a:pPr>
            <a:r>
              <a:rPr lang="uk-UA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Способи перетворення </a:t>
            </a:r>
          </a:p>
          <a:p>
            <a:pPr algn="ctr">
              <a:lnSpc>
                <a:spcPct val="75000"/>
              </a:lnSpc>
              <a:defRPr/>
            </a:pPr>
            <a:r>
              <a:rPr lang="uk-UA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первинної фізичної інформації </a:t>
            </a:r>
          </a:p>
          <a:p>
            <a:pPr algn="ctr">
              <a:lnSpc>
                <a:spcPct val="75000"/>
              </a:lnSpc>
              <a:defRPr/>
            </a:pPr>
            <a:r>
              <a:rPr lang="uk-UA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 видиме зображення:</a:t>
            </a:r>
          </a:p>
          <a:p>
            <a:pPr>
              <a:defRPr/>
            </a:pPr>
            <a:endParaRPr lang="uk-UA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lnSpc>
                <a:spcPct val="75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Флюороскопія</a:t>
            </a:r>
          </a:p>
          <a:p>
            <a:pPr>
              <a:lnSpc>
                <a:spcPct val="75000"/>
              </a:lnSpc>
              <a:buClr>
                <a:srgbClr val="FF0000"/>
              </a:buClr>
              <a:defRPr/>
            </a:pP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</a:t>
            </a:r>
            <a:r>
              <a:rPr lang="uk-UA" sz="3200" strike="sngStrik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без підсилювача зображення</a:t>
            </a:r>
          </a:p>
          <a:p>
            <a:pPr>
              <a:lnSpc>
                <a:spcPct val="75000"/>
              </a:lnSpc>
              <a:buClr>
                <a:srgbClr val="FF0000"/>
              </a:buClr>
              <a:defRPr/>
            </a:pP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з підсилювачем зображення</a:t>
            </a:r>
          </a:p>
          <a:p>
            <a:pPr>
              <a:lnSpc>
                <a:spcPct val="75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Рентгенографія</a:t>
            </a:r>
          </a:p>
          <a:p>
            <a:pPr>
              <a:lnSpc>
                <a:spcPct val="75000"/>
              </a:lnSpc>
              <a:buClr>
                <a:srgbClr val="FF0000"/>
              </a:buClr>
              <a:defRPr/>
            </a:pP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плівкова</a:t>
            </a:r>
          </a:p>
          <a:p>
            <a:pPr>
              <a:lnSpc>
                <a:spcPct val="75000"/>
              </a:lnSpc>
              <a:buClr>
                <a:srgbClr val="FF0000"/>
              </a:buClr>
              <a:defRPr/>
            </a:pP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цифрова</a:t>
            </a:r>
          </a:p>
          <a:p>
            <a:pPr>
              <a:lnSpc>
                <a:spcPct val="75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uk-UA" sz="3200" strike="sngStrik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Флюорографія</a:t>
            </a: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(плівкова)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85786" y="1000108"/>
            <a:ext cx="7643866" cy="4857784"/>
            <a:chOff x="785786" y="1000108"/>
            <a:chExt cx="7643866" cy="4857784"/>
          </a:xfrm>
        </p:grpSpPr>
        <p:pic>
          <p:nvPicPr>
            <p:cNvPr id="3" name="Picture 2" descr="D5'7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5611" y="2490510"/>
              <a:ext cx="4603843" cy="336738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785786" y="1000108"/>
              <a:ext cx="764386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Знімок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тест-об’єкта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для </a:t>
              </a:r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перевірки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розбіжності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струменя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ікс-проміння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і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світлового</a:t>
              </a:r>
              <a:r>
                <a:rPr lang="ru-RU" sz="2800" b="1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поля </a:t>
              </a:r>
              <a:r>
                <a:rPr lang="ru-RU" sz="2800" b="1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діафрагми</a:t>
              </a:r>
              <a:endParaRPr lang="uk-UA" sz="28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старий штати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7525" y="260350"/>
            <a:ext cx="5680075" cy="640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Флюороскопія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9375" y="0"/>
            <a:ext cx="644366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uoros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01675"/>
            <a:ext cx="8713788" cy="550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uoroscop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44525"/>
            <a:ext cx="8785225" cy="556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D8'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0163"/>
            <a:ext cx="8207375" cy="6799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D8'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692150"/>
            <a:ext cx="8207375" cy="5472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mobil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</p:spPr>
      </p:pic>
      <p:pic>
        <p:nvPicPr>
          <p:cNvPr id="4" name="Picture 3" descr="mobi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4538"/>
            <a:ext cx="9144000" cy="3309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mammograph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63538"/>
            <a:ext cx="8785225" cy="6129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ntomograph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5225" y="0"/>
            <a:ext cx="68135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4" name="Rectangle 32"/>
          <p:cNvSpPr>
            <a:spLocks noChangeArrowheads="1"/>
          </p:cNvSpPr>
          <p:nvPr/>
        </p:nvSpPr>
        <p:spPr bwMode="auto">
          <a:xfrm>
            <a:off x="5643570" y="2357430"/>
            <a:ext cx="1018997" cy="24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uk-UA" sz="1400" b="0" i="0" dirty="0">
                <a:solidFill>
                  <a:schemeClr val="bg1"/>
                </a:solidFill>
                <a:latin typeface="UkrainianPragmatica" pitchFamily="34" charset="0"/>
              </a:rPr>
              <a:t>ТВ трубка</a:t>
            </a:r>
            <a:endParaRPr lang="ru-RU" sz="1400" b="0" i="0" dirty="0">
              <a:solidFill>
                <a:schemeClr val="bg1"/>
              </a:solidFill>
              <a:latin typeface="UkrainianPragmatica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42844" y="228600"/>
            <a:ext cx="8572559" cy="6557986"/>
            <a:chOff x="142844" y="228600"/>
            <a:chExt cx="8572559" cy="6557986"/>
          </a:xfrm>
        </p:grpSpPr>
        <p:sp>
          <p:nvSpPr>
            <p:cNvPr id="49168" name="Rectangle 16"/>
            <p:cNvSpPr>
              <a:spLocks noChangeArrowheads="1"/>
            </p:cNvSpPr>
            <p:nvPr/>
          </p:nvSpPr>
          <p:spPr bwMode="auto">
            <a:xfrm>
              <a:off x="685800" y="228600"/>
              <a:ext cx="7772400" cy="731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pPr algn="ctr">
                <a:defRPr/>
              </a:pPr>
              <a:r>
                <a:rPr lang="ru-RU" sz="3600" i="0" dirty="0" err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Системи</a:t>
              </a:r>
              <a:r>
                <a:rPr lang="ru-RU" sz="3600" i="0" dirty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 </a:t>
              </a:r>
              <a:r>
                <a:rPr lang="ru-RU" sz="3600" i="0" dirty="0" err="1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підсилення</a:t>
              </a:r>
              <a:r>
                <a:rPr lang="ru-RU" sz="3600" i="0" dirty="0" smtClean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 </a:t>
              </a:r>
              <a:r>
                <a:rPr lang="ru-RU" sz="3600" i="0" dirty="0" err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рентгенівського</a:t>
              </a:r>
              <a:r>
                <a:rPr lang="ru-RU" sz="3600" i="0" dirty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 </a:t>
              </a:r>
              <a:r>
                <a:rPr lang="ru-RU" sz="3600" i="0" dirty="0" err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зображення</a:t>
              </a:r>
              <a:r>
                <a:rPr lang="ru-RU" sz="4400" b="0" i="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42844" y="1214398"/>
              <a:ext cx="8572559" cy="5572188"/>
              <a:chOff x="214282" y="1357274"/>
              <a:chExt cx="8572559" cy="5572188"/>
            </a:xfrm>
          </p:grpSpPr>
          <p:pic>
            <p:nvPicPr>
              <p:cNvPr id="29699" name="Picture 17" descr="Ro33cle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7158" y="1357274"/>
                <a:ext cx="8429683" cy="5572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700" name="Rectangle 18"/>
              <p:cNvSpPr>
                <a:spLocks noChangeArrowheads="1"/>
              </p:cNvSpPr>
              <p:nvPr/>
            </p:nvSpPr>
            <p:spPr bwMode="auto">
              <a:xfrm>
                <a:off x="1571604" y="1357298"/>
                <a:ext cx="1483163" cy="547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Підсилювач </a:t>
                </a: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рентгенівського</a:t>
                </a: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зображення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01" name="Rectangle 19"/>
              <p:cNvSpPr>
                <a:spLocks noChangeArrowheads="1"/>
              </p:cNvSpPr>
              <p:nvPr/>
            </p:nvSpPr>
            <p:spPr bwMode="auto">
              <a:xfrm>
                <a:off x="285720" y="2071678"/>
                <a:ext cx="941283" cy="397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rgbClr val="FF0000"/>
                    </a:solidFill>
                    <a:latin typeface="UkrainianPragmatica" pitchFamily="34" charset="0"/>
                  </a:rPr>
                  <a:t>Струмін</a:t>
                </a: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ь</a:t>
                </a:r>
                <a:endParaRPr lang="uk-UA" sz="1400" b="0" i="0" dirty="0">
                  <a:solidFill>
                    <a:srgbClr val="FF0000"/>
                  </a:solidFill>
                  <a:latin typeface="UkrainianPragmatica" pitchFamily="34" charset="0"/>
                </a:endParaRP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rgbClr val="FF0000"/>
                    </a:solidFill>
                    <a:latin typeface="UkrainianPragmatica" pitchFamily="34" charset="0"/>
                  </a:rPr>
                  <a:t>проміння</a:t>
                </a:r>
                <a:endParaRPr lang="ru-RU" sz="1400" b="0" i="0" dirty="0">
                  <a:solidFill>
                    <a:srgbClr val="FF0000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02" name="Rectangle 20"/>
              <p:cNvSpPr>
                <a:spLocks noChangeArrowheads="1"/>
              </p:cNvSpPr>
              <p:nvPr/>
            </p:nvSpPr>
            <p:spPr bwMode="auto">
              <a:xfrm>
                <a:off x="642910" y="2928934"/>
                <a:ext cx="1577163" cy="393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Флуоресцентний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екран</a:t>
                </a:r>
                <a:endParaRPr lang="ru-RU" sz="16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03" name="Rectangle 21"/>
              <p:cNvSpPr>
                <a:spLocks noChangeArrowheads="1"/>
              </p:cNvSpPr>
              <p:nvPr/>
            </p:nvSpPr>
            <p:spPr bwMode="auto">
              <a:xfrm>
                <a:off x="214282" y="3786190"/>
                <a:ext cx="941283" cy="397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rgbClr val="FF0000"/>
                    </a:solidFill>
                    <a:latin typeface="UkrainianPragmatica" pitchFamily="34" charset="0"/>
                  </a:rPr>
                  <a:t>Струмінь</a:t>
                </a: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rgbClr val="FF0000"/>
                    </a:solidFill>
                    <a:latin typeface="UkrainianPragmatica" pitchFamily="34" charset="0"/>
                  </a:rPr>
                  <a:t>проміння</a:t>
                </a:r>
                <a:endParaRPr lang="ru-RU" sz="1400" b="0" i="0" dirty="0">
                  <a:solidFill>
                    <a:srgbClr val="FF0000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04" name="Rectangle 22"/>
              <p:cNvSpPr>
                <a:spLocks noChangeArrowheads="1"/>
              </p:cNvSpPr>
              <p:nvPr/>
            </p:nvSpPr>
            <p:spPr bwMode="auto">
              <a:xfrm>
                <a:off x="4572000" y="2889028"/>
                <a:ext cx="1181349" cy="397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Світлове</a:t>
                </a: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зображення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06" name="Rectangle 24"/>
              <p:cNvSpPr>
                <a:spLocks noChangeArrowheads="1"/>
              </p:cNvSpPr>
              <p:nvPr/>
            </p:nvSpPr>
            <p:spPr bwMode="auto">
              <a:xfrm>
                <a:off x="2285984" y="3232023"/>
                <a:ext cx="1220655" cy="393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Підсилювач </a:t>
                </a: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 smtClean="0">
                    <a:solidFill>
                      <a:schemeClr val="bg1"/>
                    </a:solidFill>
                    <a:latin typeface="UkrainianPragmatica" pitchFamily="34" charset="0"/>
                  </a:rPr>
                  <a:t>зображення</a:t>
                </a:r>
                <a:endParaRPr lang="ru-RU" sz="16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11" name="Rectangle 29"/>
              <p:cNvSpPr>
                <a:spLocks noChangeArrowheads="1"/>
              </p:cNvSpPr>
              <p:nvPr/>
            </p:nvSpPr>
            <p:spPr bwMode="auto">
              <a:xfrm>
                <a:off x="1714480" y="4674978"/>
                <a:ext cx="896399" cy="397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Оптична</a:t>
                </a: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система</a:t>
                </a:r>
                <a:endParaRPr lang="ru-RU" sz="16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12" name="Rectangle 30"/>
              <p:cNvSpPr>
                <a:spLocks noChangeArrowheads="1"/>
              </p:cNvSpPr>
              <p:nvPr/>
            </p:nvSpPr>
            <p:spPr bwMode="auto">
              <a:xfrm>
                <a:off x="3214678" y="1500174"/>
                <a:ext cx="1577163" cy="397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Флуоресцентний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екран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13" name="Rectangle 31"/>
              <p:cNvSpPr>
                <a:spLocks noChangeArrowheads="1"/>
              </p:cNvSpPr>
              <p:nvPr/>
            </p:nvSpPr>
            <p:spPr bwMode="auto">
              <a:xfrm>
                <a:off x="4929190" y="1643050"/>
                <a:ext cx="896399" cy="397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Оптична</a:t>
                </a:r>
              </a:p>
              <a:p>
                <a:pPr eaLnBrk="0" hangingPunct="0">
                  <a:lnSpc>
                    <a:spcPct val="70000"/>
                  </a:lnSpc>
                </a:pPr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система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15" name="Rectangle 33"/>
              <p:cNvSpPr>
                <a:spLocks noChangeArrowheads="1"/>
              </p:cNvSpPr>
              <p:nvPr/>
            </p:nvSpPr>
            <p:spPr bwMode="auto">
              <a:xfrm>
                <a:off x="5929322" y="3643314"/>
                <a:ext cx="101899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ТВ трубка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16" name="Rectangle 34"/>
              <p:cNvSpPr>
                <a:spLocks noChangeArrowheads="1"/>
              </p:cNvSpPr>
              <p:nvPr/>
            </p:nvSpPr>
            <p:spPr bwMode="auto">
              <a:xfrm>
                <a:off x="4929190" y="5286388"/>
                <a:ext cx="182736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ТВ трубка, чутлива </a:t>
                </a:r>
              </a:p>
              <a:p>
                <a:pPr eaLnBrk="0" hangingPunct="0"/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до ікс-проміння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18" name="Rectangle 36"/>
              <p:cNvSpPr>
                <a:spLocks noChangeArrowheads="1"/>
              </p:cNvSpPr>
              <p:nvPr/>
            </p:nvSpPr>
            <p:spPr bwMode="auto">
              <a:xfrm>
                <a:off x="7358082" y="4214818"/>
                <a:ext cx="99540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uk-UA" sz="1400" b="0" i="0" dirty="0">
                    <a:solidFill>
                      <a:srgbClr val="FF0000"/>
                    </a:solidFill>
                    <a:latin typeface="UkrainianPragmatica" pitchFamily="34" charset="0"/>
                  </a:rPr>
                  <a:t>Телевізор</a:t>
                </a:r>
                <a:endParaRPr lang="ru-RU" sz="1400" b="0" i="0" dirty="0">
                  <a:solidFill>
                    <a:srgbClr val="FF0000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19" name="Rectangle 37"/>
              <p:cNvSpPr>
                <a:spLocks noChangeArrowheads="1"/>
              </p:cNvSpPr>
              <p:nvPr/>
            </p:nvSpPr>
            <p:spPr bwMode="auto">
              <a:xfrm>
                <a:off x="6143636" y="2786058"/>
                <a:ext cx="120738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Відеосигнал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  <p:sp>
            <p:nvSpPr>
              <p:cNvPr id="29720" name="Rectangle 38"/>
              <p:cNvSpPr>
                <a:spLocks noChangeArrowheads="1"/>
              </p:cNvSpPr>
              <p:nvPr/>
            </p:nvSpPr>
            <p:spPr bwMode="auto">
              <a:xfrm>
                <a:off x="4643438" y="4071942"/>
                <a:ext cx="53976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uk-UA" sz="1400" b="0" i="0" dirty="0">
                    <a:solidFill>
                      <a:schemeClr val="bg1"/>
                    </a:solidFill>
                    <a:latin typeface="UkrainianPragmatica" pitchFamily="34" charset="0"/>
                  </a:rPr>
                  <a:t>ПРЗ</a:t>
                </a:r>
                <a:endParaRPr lang="ru-RU" sz="1400" b="0" i="0" dirty="0">
                  <a:solidFill>
                    <a:schemeClr val="bg1"/>
                  </a:solidFill>
                  <a:latin typeface="UkrainianPragmatica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6'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7688"/>
            <a:ext cx="8424862" cy="5614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ngiogra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4530725" cy="5976938"/>
          </a:xfrm>
          <a:prstGeom prst="rect">
            <a:avLst/>
          </a:prstGeom>
          <a:noFill/>
        </p:spPr>
      </p:pic>
      <p:pic>
        <p:nvPicPr>
          <p:cNvPr id="4" name="Picture 6" descr="angiography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1100" y="285728"/>
            <a:ext cx="5422900" cy="597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28794" y="457200"/>
            <a:ext cx="50006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2800" b="1" i="0" dirty="0">
                <a:solidFill>
                  <a:srgbClr val="F61F02"/>
                </a:solidFill>
              </a:rPr>
              <a:t>ДЯКУЮ ЗА УВАГУ!</a:t>
            </a:r>
            <a:endParaRPr lang="ru-RU" sz="2800" b="1" i="0" dirty="0">
              <a:solidFill>
                <a:srgbClr val="F61F0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Ro36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5388" y="1484313"/>
            <a:ext cx="66119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813050" y="4038600"/>
            <a:ext cx="881973" cy="31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sz="2000" b="0" i="0" dirty="0">
                <a:solidFill>
                  <a:srgbClr val="FF0000"/>
                </a:solidFill>
                <a:latin typeface="UkrainianPragmatica" pitchFamily="34" charset="0"/>
              </a:rPr>
              <a:t> </a:t>
            </a:r>
            <a:r>
              <a:rPr lang="ru-RU" sz="2000" b="0" i="0" dirty="0" err="1">
                <a:solidFill>
                  <a:srgbClr val="FF0000"/>
                </a:solidFill>
                <a:latin typeface="UkrainianPragmatica" pitchFamily="34" charset="0"/>
              </a:rPr>
              <a:t>Лінза</a:t>
            </a:r>
            <a:endParaRPr lang="ru-RU" sz="20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2181225" y="5029200"/>
            <a:ext cx="1448666" cy="31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sz="2000" b="0" i="0" dirty="0">
                <a:solidFill>
                  <a:srgbClr val="FF0000"/>
                </a:solidFill>
                <a:latin typeface="UkrainianPragmatica" pitchFamily="34" charset="0"/>
              </a:rPr>
              <a:t>ТВ камера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5908675" y="3962400"/>
            <a:ext cx="1501052" cy="31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ru-RU" sz="2000" b="0" i="0" dirty="0">
                <a:solidFill>
                  <a:srgbClr val="FF0000"/>
                </a:solidFill>
                <a:latin typeface="UkrainianPragmatica" pitchFamily="34" charset="0"/>
              </a:rPr>
              <a:t>ТВ </a:t>
            </a:r>
            <a:r>
              <a:rPr lang="ru-RU" sz="2000" b="0" i="0" dirty="0" err="1">
                <a:solidFill>
                  <a:srgbClr val="FF0000"/>
                </a:solidFill>
                <a:latin typeface="UkrainianPragmatica" pitchFamily="34" charset="0"/>
              </a:rPr>
              <a:t>монітор</a:t>
            </a:r>
            <a:endParaRPr lang="ru-RU" sz="2000" b="0" i="0" dirty="0">
              <a:solidFill>
                <a:srgbClr val="FF0000"/>
              </a:solidFill>
              <a:latin typeface="UkrainianPragmatic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5800" y="228600"/>
            <a:ext cx="7772400" cy="5718179"/>
            <a:chOff x="685800" y="228600"/>
            <a:chExt cx="7772400" cy="5718179"/>
          </a:xfrm>
        </p:grpSpPr>
        <p:sp>
          <p:nvSpPr>
            <p:cNvPr id="207874" name="Rectangle 2"/>
            <p:cNvSpPr>
              <a:spLocks noChangeArrowheads="1"/>
            </p:cNvSpPr>
            <p:nvPr/>
          </p:nvSpPr>
          <p:spPr bwMode="auto">
            <a:xfrm>
              <a:off x="685800" y="228600"/>
              <a:ext cx="77724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pPr algn="ctr">
                <a:defRPr/>
              </a:pPr>
              <a:r>
                <a:rPr lang="ru-RU" sz="3600" i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Моніторинг зображення</a:t>
              </a:r>
              <a:br>
                <a:rPr lang="ru-RU" sz="3600" i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</a:br>
              <a:r>
                <a:rPr lang="ru-RU" sz="3600" i="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 Cyr" pitchFamily="18" charset="-52"/>
                </a:rPr>
                <a:t>при кінематорентгенографії</a:t>
              </a:r>
              <a:endParaRPr lang="ru-RU" sz="4400" b="0" i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endParaRPr>
            </a:p>
          </p:txBody>
        </p:sp>
        <p:pic>
          <p:nvPicPr>
            <p:cNvPr id="7" name="Picture 3" descr="Ro36cl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7473" y="1450979"/>
              <a:ext cx="6611937" cy="449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5929322" y="3429000"/>
              <a:ext cx="1501052" cy="312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ru-RU" sz="2000" b="0" i="0" dirty="0">
                  <a:solidFill>
                    <a:srgbClr val="FF0000"/>
                  </a:solidFill>
                  <a:latin typeface="UkrainianPragmatica" pitchFamily="34" charset="0"/>
                </a:rPr>
                <a:t>ТВ </a:t>
              </a:r>
              <a:r>
                <a:rPr lang="ru-RU" sz="2000" b="0" i="0" dirty="0" err="1">
                  <a:solidFill>
                    <a:srgbClr val="FF0000"/>
                  </a:solidFill>
                  <a:latin typeface="UkrainianPragmatica" pitchFamily="34" charset="0"/>
                </a:rPr>
                <a:t>монітор</a:t>
              </a:r>
              <a:endParaRPr lang="ru-RU" sz="2000" b="0" i="0" dirty="0">
                <a:solidFill>
                  <a:srgbClr val="FF0000"/>
                </a:solidFill>
                <a:latin typeface="UkrainianPragmatic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179388" y="581025"/>
            <a:ext cx="8964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uk-UA" sz="3600" i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Cyr" pitchFamily="18" charset="-52"/>
              </a:rPr>
              <a:t>Підсилювач рентгенівського зображення</a:t>
            </a:r>
            <a:endParaRPr lang="ru-RU" sz="3200" b="0" i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Cyr" pitchFamily="18" charset="-52"/>
            </a:endParaRPr>
          </a:p>
        </p:txBody>
      </p:sp>
      <p:pic>
        <p:nvPicPr>
          <p:cNvPr id="30723" name="Picture 11" descr="Підсилюва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341438"/>
            <a:ext cx="5761038" cy="500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2680</TotalTime>
  <Words>1806</Words>
  <Application>Microsoft Office PowerPoint</Application>
  <PresentationFormat>On-screen Show (4:3)</PresentationFormat>
  <Paragraphs>343</Paragraphs>
  <Slides>72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user</cp:lastModifiedBy>
  <cp:revision>95</cp:revision>
  <dcterms:created xsi:type="dcterms:W3CDTF">2012-03-27T07:52:15Z</dcterms:created>
  <dcterms:modified xsi:type="dcterms:W3CDTF">2013-09-07T21:43:25Z</dcterms:modified>
</cp:coreProperties>
</file>