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notesMasterIdLst>
    <p:notesMasterId r:id="rId42"/>
  </p:notesMasterIdLst>
  <p:sldIdLst>
    <p:sldId id="256" r:id="rId2"/>
    <p:sldId id="257" r:id="rId3"/>
    <p:sldId id="302" r:id="rId4"/>
    <p:sldId id="301" r:id="rId5"/>
    <p:sldId id="303" r:id="rId6"/>
    <p:sldId id="296" r:id="rId7"/>
    <p:sldId id="258" r:id="rId8"/>
    <p:sldId id="286" r:id="rId9"/>
    <p:sldId id="291" r:id="rId10"/>
    <p:sldId id="293" r:id="rId11"/>
    <p:sldId id="295" r:id="rId12"/>
    <p:sldId id="299" r:id="rId13"/>
    <p:sldId id="288" r:id="rId14"/>
    <p:sldId id="260" r:id="rId15"/>
    <p:sldId id="261" r:id="rId16"/>
    <p:sldId id="262" r:id="rId17"/>
    <p:sldId id="267" r:id="rId18"/>
    <p:sldId id="268" r:id="rId19"/>
    <p:sldId id="269" r:id="rId20"/>
    <p:sldId id="270" r:id="rId21"/>
    <p:sldId id="297" r:id="rId22"/>
    <p:sldId id="271" r:id="rId23"/>
    <p:sldId id="273" r:id="rId24"/>
    <p:sldId id="305" r:id="rId25"/>
    <p:sldId id="307" r:id="rId26"/>
    <p:sldId id="276" r:id="rId27"/>
    <p:sldId id="277" r:id="rId28"/>
    <p:sldId id="308" r:id="rId29"/>
    <p:sldId id="309" r:id="rId30"/>
    <p:sldId id="279" r:id="rId31"/>
    <p:sldId id="280" r:id="rId32"/>
    <p:sldId id="281" r:id="rId33"/>
    <p:sldId id="310" r:id="rId34"/>
    <p:sldId id="282" r:id="rId35"/>
    <p:sldId id="283" r:id="rId36"/>
    <p:sldId id="300" r:id="rId37"/>
    <p:sldId id="263" r:id="rId38"/>
    <p:sldId id="264" r:id="rId39"/>
    <p:sldId id="289" r:id="rId40"/>
    <p:sldId id="284" r:id="rId41"/>
  </p:sldIdLst>
  <p:sldSz cx="12192000" cy="6858000"/>
  <p:notesSz cx="9144000" cy="6858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100F"/>
    <a:srgbClr val="99CC00"/>
    <a:srgbClr val="99CCFF"/>
    <a:srgbClr val="99FFCC"/>
    <a:srgbClr val="CC99FF"/>
    <a:srgbClr val="FFCCCC"/>
    <a:srgbClr val="000000"/>
    <a:srgbClr val="F2E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34" y="-9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C5146-7095-4D6C-9A14-E9A38AFCBBBE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010DE16-9307-446A-8C6D-8D662019F8A6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У 1988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році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в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Римі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в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ході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Всесвітнього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конгресу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гастроентерологів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було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створено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постійно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діючий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комітет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з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функціональним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захворювань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шлунково-кишкового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тракту.</a:t>
          </a:r>
        </a:p>
      </dgm:t>
    </dgm:pt>
    <dgm:pt modelId="{6D953574-2D96-407D-9F1C-2A3DA5B37CCB}" type="parTrans" cxnId="{65537CAD-D38C-4B6C-885A-31BEDF09293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73258C04-2D9E-4B80-9029-B542AF4E32FC}" type="sibTrans" cxnId="{65537CAD-D38C-4B6C-885A-31BEDF09293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334C3BC9-9E8D-4F39-A179-1C702775AA0E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В рамках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цього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комітету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сформували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підкомітет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по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функціональних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розладів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шлунка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і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дванадцятипалої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кишки.</a:t>
          </a:r>
        </a:p>
      </dgm:t>
    </dgm:pt>
    <dgm:pt modelId="{16AC9BEE-AFDD-4F5B-A5CA-58A4BB36C3B7}" type="parTrans" cxnId="{80E2F486-9288-45D5-BE74-4F3C6490675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65445DCD-2BEB-4BEB-B4C8-C84175AB0C17}" type="sibTrans" cxnId="{80E2F486-9288-45D5-BE74-4F3C6490675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05BCA9E-11C0-4C5D-B33D-C890CAF6FACB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До складу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комітету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входять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найбільш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авторитетні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фахівці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з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даної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проблеми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з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різних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країн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.</a:t>
          </a:r>
        </a:p>
      </dgm:t>
    </dgm:pt>
    <dgm:pt modelId="{3AEE264E-929C-40F7-870E-648FDF1A1302}" type="parTrans" cxnId="{010F89E4-22E2-42DD-8544-330116ECA084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7021A90-647D-4000-AA42-6EA60B1CAA5E}" type="sibTrans" cxnId="{010F89E4-22E2-42DD-8544-330116ECA084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EA284638-3472-4832-A93B-07F55FEF038E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Суть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роботи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даних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Римських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конгресів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складається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в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розробці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єдиних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підходів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до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діагностики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та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лікування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функціональних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захворювань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шлунково-кишкового</a:t>
          </a:r>
          <a:r>
            <a:rPr lang="ru-RU" sz="20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тракту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C09DCDEF-90AD-4475-A776-F81C8037B4BF}" type="parTrans" cxnId="{BC8FF79B-2EC5-4C50-86C1-34E229AFE7A4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24CAC905-F458-4956-AE00-3D931674A5F3}" type="sibTrans" cxnId="{BC8FF79B-2EC5-4C50-86C1-34E229AFE7A4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72B1A6D1-D993-4A88-A38C-43A50B393376}" type="pres">
      <dgm:prSet presAssocID="{91CC5146-7095-4D6C-9A14-E9A38AFCBBB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F9E070-ED11-4392-BDA3-B6AE43F79FCC}" type="pres">
      <dgm:prSet presAssocID="{E010DE16-9307-446A-8C6D-8D662019F8A6}" presName="parentLin" presStyleCnt="0"/>
      <dgm:spPr/>
    </dgm:pt>
    <dgm:pt modelId="{C891C13A-7027-4479-A809-F80EBCB4593F}" type="pres">
      <dgm:prSet presAssocID="{E010DE16-9307-446A-8C6D-8D662019F8A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58CAE1A-15D8-4343-9076-4037FB4E9315}" type="pres">
      <dgm:prSet presAssocID="{E010DE16-9307-446A-8C6D-8D662019F8A6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4477CD-F631-408C-9B14-666C8B5A4ECF}" type="pres">
      <dgm:prSet presAssocID="{E010DE16-9307-446A-8C6D-8D662019F8A6}" presName="negativeSpace" presStyleCnt="0"/>
      <dgm:spPr/>
    </dgm:pt>
    <dgm:pt modelId="{D305DAE7-792E-4C0F-B5FC-AE7FA46FB87D}" type="pres">
      <dgm:prSet presAssocID="{E010DE16-9307-446A-8C6D-8D662019F8A6}" presName="childText" presStyleLbl="conFgAcc1" presStyleIdx="0" presStyleCnt="4">
        <dgm:presLayoutVars>
          <dgm:bulletEnabled val="1"/>
        </dgm:presLayoutVars>
      </dgm:prSet>
      <dgm:spPr/>
    </dgm:pt>
    <dgm:pt modelId="{A1C2E5C8-8BBC-4D27-8321-B39863907E6F}" type="pres">
      <dgm:prSet presAssocID="{73258C04-2D9E-4B80-9029-B542AF4E32FC}" presName="spaceBetweenRectangles" presStyleCnt="0"/>
      <dgm:spPr/>
    </dgm:pt>
    <dgm:pt modelId="{8383C8CD-85E6-412F-8689-8984A656713C}" type="pres">
      <dgm:prSet presAssocID="{334C3BC9-9E8D-4F39-A179-1C702775AA0E}" presName="parentLin" presStyleCnt="0"/>
      <dgm:spPr/>
    </dgm:pt>
    <dgm:pt modelId="{7CE41399-FF20-4312-9416-D1E251ACDA03}" type="pres">
      <dgm:prSet presAssocID="{334C3BC9-9E8D-4F39-A179-1C702775AA0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B8EB871-5956-49F9-A1AC-F7B2BEC0E800}" type="pres">
      <dgm:prSet presAssocID="{334C3BC9-9E8D-4F39-A179-1C702775AA0E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AEEEE-5946-411F-A50F-F3541FE05A40}" type="pres">
      <dgm:prSet presAssocID="{334C3BC9-9E8D-4F39-A179-1C702775AA0E}" presName="negativeSpace" presStyleCnt="0"/>
      <dgm:spPr/>
    </dgm:pt>
    <dgm:pt modelId="{C5F90B85-ABC4-4B7F-AB56-D383D54DCC9D}" type="pres">
      <dgm:prSet presAssocID="{334C3BC9-9E8D-4F39-A179-1C702775AA0E}" presName="childText" presStyleLbl="conFgAcc1" presStyleIdx="1" presStyleCnt="4">
        <dgm:presLayoutVars>
          <dgm:bulletEnabled val="1"/>
        </dgm:presLayoutVars>
      </dgm:prSet>
      <dgm:spPr/>
    </dgm:pt>
    <dgm:pt modelId="{75BB0713-61CA-4CB0-99ED-92E83271AC3C}" type="pres">
      <dgm:prSet presAssocID="{65445DCD-2BEB-4BEB-B4C8-C84175AB0C17}" presName="spaceBetweenRectangles" presStyleCnt="0"/>
      <dgm:spPr/>
    </dgm:pt>
    <dgm:pt modelId="{02D760DD-419E-464E-BB7F-0A7066557743}" type="pres">
      <dgm:prSet presAssocID="{805BCA9E-11C0-4C5D-B33D-C890CAF6FACB}" presName="parentLin" presStyleCnt="0"/>
      <dgm:spPr/>
    </dgm:pt>
    <dgm:pt modelId="{6F70B47C-259B-496C-86A8-61E2EDD3FD61}" type="pres">
      <dgm:prSet presAssocID="{805BCA9E-11C0-4C5D-B33D-C890CAF6FAC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CC4DD94-DB9C-4AE5-9AE7-45E06CC03470}" type="pres">
      <dgm:prSet presAssocID="{805BCA9E-11C0-4C5D-B33D-C890CAF6FACB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B8965F-D391-4AAA-9398-10F8634127CE}" type="pres">
      <dgm:prSet presAssocID="{805BCA9E-11C0-4C5D-B33D-C890CAF6FACB}" presName="negativeSpace" presStyleCnt="0"/>
      <dgm:spPr/>
    </dgm:pt>
    <dgm:pt modelId="{2A6A7D2A-4F58-4678-BA03-AFDF9A03EF67}" type="pres">
      <dgm:prSet presAssocID="{805BCA9E-11C0-4C5D-B33D-C890CAF6FACB}" presName="childText" presStyleLbl="conFgAcc1" presStyleIdx="2" presStyleCnt="4">
        <dgm:presLayoutVars>
          <dgm:bulletEnabled val="1"/>
        </dgm:presLayoutVars>
      </dgm:prSet>
      <dgm:spPr/>
    </dgm:pt>
    <dgm:pt modelId="{2BA7C8D3-C0EA-4D5E-8671-571434077F14}" type="pres">
      <dgm:prSet presAssocID="{87021A90-647D-4000-AA42-6EA60B1CAA5E}" presName="spaceBetweenRectangles" presStyleCnt="0"/>
      <dgm:spPr/>
    </dgm:pt>
    <dgm:pt modelId="{B688DB97-DD38-4E58-9B53-E22691498307}" type="pres">
      <dgm:prSet presAssocID="{EA284638-3472-4832-A93B-07F55FEF038E}" presName="parentLin" presStyleCnt="0"/>
      <dgm:spPr/>
    </dgm:pt>
    <dgm:pt modelId="{F8E068A2-9B30-4CD7-A268-C6EC5E1DDD3B}" type="pres">
      <dgm:prSet presAssocID="{EA284638-3472-4832-A93B-07F55FEF038E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514308BD-0E0D-4FF3-BC9B-783A105420E2}" type="pres">
      <dgm:prSet presAssocID="{EA284638-3472-4832-A93B-07F55FEF038E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CFBA8-7E3F-4FC7-B9F3-67AC1C02513D}" type="pres">
      <dgm:prSet presAssocID="{EA284638-3472-4832-A93B-07F55FEF038E}" presName="negativeSpace" presStyleCnt="0"/>
      <dgm:spPr/>
    </dgm:pt>
    <dgm:pt modelId="{3FC618EA-3E38-4526-A446-5CEBE0218208}" type="pres">
      <dgm:prSet presAssocID="{EA284638-3472-4832-A93B-07F55FEF038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0096313-1B86-4FCF-9625-BCDAAC50A40B}" type="presOf" srcId="{805BCA9E-11C0-4C5D-B33D-C890CAF6FACB}" destId="{8CC4DD94-DB9C-4AE5-9AE7-45E06CC03470}" srcOrd="1" destOrd="0" presId="urn:microsoft.com/office/officeart/2005/8/layout/list1"/>
    <dgm:cxn modelId="{07BA343F-41C6-42BB-A3ED-A1495B59A75C}" type="presOf" srcId="{334C3BC9-9E8D-4F39-A179-1C702775AA0E}" destId="{5B8EB871-5956-49F9-A1AC-F7B2BEC0E800}" srcOrd="1" destOrd="0" presId="urn:microsoft.com/office/officeart/2005/8/layout/list1"/>
    <dgm:cxn modelId="{62AF3FA9-E1E8-40FC-AFC4-7724B13A2D2E}" type="presOf" srcId="{805BCA9E-11C0-4C5D-B33D-C890CAF6FACB}" destId="{6F70B47C-259B-496C-86A8-61E2EDD3FD61}" srcOrd="0" destOrd="0" presId="urn:microsoft.com/office/officeart/2005/8/layout/list1"/>
    <dgm:cxn modelId="{03B976A8-5BD6-4F09-94B6-E09E1B9D481A}" type="presOf" srcId="{EA284638-3472-4832-A93B-07F55FEF038E}" destId="{F8E068A2-9B30-4CD7-A268-C6EC5E1DDD3B}" srcOrd="0" destOrd="0" presId="urn:microsoft.com/office/officeart/2005/8/layout/list1"/>
    <dgm:cxn modelId="{92A752EE-4438-47E4-AEE2-9CB2D2141090}" type="presOf" srcId="{91CC5146-7095-4D6C-9A14-E9A38AFCBBBE}" destId="{72B1A6D1-D993-4A88-A38C-43A50B393376}" srcOrd="0" destOrd="0" presId="urn:microsoft.com/office/officeart/2005/8/layout/list1"/>
    <dgm:cxn modelId="{1DAF4D79-C616-40E4-9088-5AD52881A017}" type="presOf" srcId="{334C3BC9-9E8D-4F39-A179-1C702775AA0E}" destId="{7CE41399-FF20-4312-9416-D1E251ACDA03}" srcOrd="0" destOrd="0" presId="urn:microsoft.com/office/officeart/2005/8/layout/list1"/>
    <dgm:cxn modelId="{010F89E4-22E2-42DD-8544-330116ECA084}" srcId="{91CC5146-7095-4D6C-9A14-E9A38AFCBBBE}" destId="{805BCA9E-11C0-4C5D-B33D-C890CAF6FACB}" srcOrd="2" destOrd="0" parTransId="{3AEE264E-929C-40F7-870E-648FDF1A1302}" sibTransId="{87021A90-647D-4000-AA42-6EA60B1CAA5E}"/>
    <dgm:cxn modelId="{65537CAD-D38C-4B6C-885A-31BEDF09293B}" srcId="{91CC5146-7095-4D6C-9A14-E9A38AFCBBBE}" destId="{E010DE16-9307-446A-8C6D-8D662019F8A6}" srcOrd="0" destOrd="0" parTransId="{6D953574-2D96-407D-9F1C-2A3DA5B37CCB}" sibTransId="{73258C04-2D9E-4B80-9029-B542AF4E32FC}"/>
    <dgm:cxn modelId="{4D66F66C-CF2A-425E-B3C4-2BC7E078115F}" type="presOf" srcId="{E010DE16-9307-446A-8C6D-8D662019F8A6}" destId="{C891C13A-7027-4479-A809-F80EBCB4593F}" srcOrd="0" destOrd="0" presId="urn:microsoft.com/office/officeart/2005/8/layout/list1"/>
    <dgm:cxn modelId="{BC8FF79B-2EC5-4C50-86C1-34E229AFE7A4}" srcId="{91CC5146-7095-4D6C-9A14-E9A38AFCBBBE}" destId="{EA284638-3472-4832-A93B-07F55FEF038E}" srcOrd="3" destOrd="0" parTransId="{C09DCDEF-90AD-4475-A776-F81C8037B4BF}" sibTransId="{24CAC905-F458-4956-AE00-3D931674A5F3}"/>
    <dgm:cxn modelId="{77CEBA3F-B033-4EFB-8774-389D0C0F85A4}" type="presOf" srcId="{E010DE16-9307-446A-8C6D-8D662019F8A6}" destId="{458CAE1A-15D8-4343-9076-4037FB4E9315}" srcOrd="1" destOrd="0" presId="urn:microsoft.com/office/officeart/2005/8/layout/list1"/>
    <dgm:cxn modelId="{7D307052-840C-4616-A4F7-E02E3527BEAE}" type="presOf" srcId="{EA284638-3472-4832-A93B-07F55FEF038E}" destId="{514308BD-0E0D-4FF3-BC9B-783A105420E2}" srcOrd="1" destOrd="0" presId="urn:microsoft.com/office/officeart/2005/8/layout/list1"/>
    <dgm:cxn modelId="{80E2F486-9288-45D5-BE74-4F3C6490675B}" srcId="{91CC5146-7095-4D6C-9A14-E9A38AFCBBBE}" destId="{334C3BC9-9E8D-4F39-A179-1C702775AA0E}" srcOrd="1" destOrd="0" parTransId="{16AC9BEE-AFDD-4F5B-A5CA-58A4BB36C3B7}" sibTransId="{65445DCD-2BEB-4BEB-B4C8-C84175AB0C17}"/>
    <dgm:cxn modelId="{04123474-4D26-448D-B938-978249D6FB05}" type="presParOf" srcId="{72B1A6D1-D993-4A88-A38C-43A50B393376}" destId="{9CF9E070-ED11-4392-BDA3-B6AE43F79FCC}" srcOrd="0" destOrd="0" presId="urn:microsoft.com/office/officeart/2005/8/layout/list1"/>
    <dgm:cxn modelId="{C64E2DEC-CC58-4DBD-AAAD-CB4B5BB3E3A2}" type="presParOf" srcId="{9CF9E070-ED11-4392-BDA3-B6AE43F79FCC}" destId="{C891C13A-7027-4479-A809-F80EBCB4593F}" srcOrd="0" destOrd="0" presId="urn:microsoft.com/office/officeart/2005/8/layout/list1"/>
    <dgm:cxn modelId="{743EBA18-BD0B-4286-97F2-D925AE39B807}" type="presParOf" srcId="{9CF9E070-ED11-4392-BDA3-B6AE43F79FCC}" destId="{458CAE1A-15D8-4343-9076-4037FB4E9315}" srcOrd="1" destOrd="0" presId="urn:microsoft.com/office/officeart/2005/8/layout/list1"/>
    <dgm:cxn modelId="{080FA190-7E1E-4D8A-ACC0-365F9522542D}" type="presParOf" srcId="{72B1A6D1-D993-4A88-A38C-43A50B393376}" destId="{954477CD-F631-408C-9B14-666C8B5A4ECF}" srcOrd="1" destOrd="0" presId="urn:microsoft.com/office/officeart/2005/8/layout/list1"/>
    <dgm:cxn modelId="{8D1AB1AB-5927-46F2-9FC7-7B2CC006A0D2}" type="presParOf" srcId="{72B1A6D1-D993-4A88-A38C-43A50B393376}" destId="{D305DAE7-792E-4C0F-B5FC-AE7FA46FB87D}" srcOrd="2" destOrd="0" presId="urn:microsoft.com/office/officeart/2005/8/layout/list1"/>
    <dgm:cxn modelId="{33FCA8C7-F0F6-4960-8998-AC990CD20FB4}" type="presParOf" srcId="{72B1A6D1-D993-4A88-A38C-43A50B393376}" destId="{A1C2E5C8-8BBC-4D27-8321-B39863907E6F}" srcOrd="3" destOrd="0" presId="urn:microsoft.com/office/officeart/2005/8/layout/list1"/>
    <dgm:cxn modelId="{63873342-B5CC-433B-98B1-4B786D297D3A}" type="presParOf" srcId="{72B1A6D1-D993-4A88-A38C-43A50B393376}" destId="{8383C8CD-85E6-412F-8689-8984A656713C}" srcOrd="4" destOrd="0" presId="urn:microsoft.com/office/officeart/2005/8/layout/list1"/>
    <dgm:cxn modelId="{321C6B51-0ADE-46FD-B0A5-1F10BFDE8E77}" type="presParOf" srcId="{8383C8CD-85E6-412F-8689-8984A656713C}" destId="{7CE41399-FF20-4312-9416-D1E251ACDA03}" srcOrd="0" destOrd="0" presId="urn:microsoft.com/office/officeart/2005/8/layout/list1"/>
    <dgm:cxn modelId="{50B67B17-2614-4517-8348-0900D58E706B}" type="presParOf" srcId="{8383C8CD-85E6-412F-8689-8984A656713C}" destId="{5B8EB871-5956-49F9-A1AC-F7B2BEC0E800}" srcOrd="1" destOrd="0" presId="urn:microsoft.com/office/officeart/2005/8/layout/list1"/>
    <dgm:cxn modelId="{C8C25396-D40D-45E4-A65A-E421343898D7}" type="presParOf" srcId="{72B1A6D1-D993-4A88-A38C-43A50B393376}" destId="{73EAEEEE-5946-411F-A50F-F3541FE05A40}" srcOrd="5" destOrd="0" presId="urn:microsoft.com/office/officeart/2005/8/layout/list1"/>
    <dgm:cxn modelId="{89703E61-B297-494E-BE37-EAC68AD39CD2}" type="presParOf" srcId="{72B1A6D1-D993-4A88-A38C-43A50B393376}" destId="{C5F90B85-ABC4-4B7F-AB56-D383D54DCC9D}" srcOrd="6" destOrd="0" presId="urn:microsoft.com/office/officeart/2005/8/layout/list1"/>
    <dgm:cxn modelId="{44551070-F531-4E9C-96C3-A1E5F5E8B43B}" type="presParOf" srcId="{72B1A6D1-D993-4A88-A38C-43A50B393376}" destId="{75BB0713-61CA-4CB0-99ED-92E83271AC3C}" srcOrd="7" destOrd="0" presId="urn:microsoft.com/office/officeart/2005/8/layout/list1"/>
    <dgm:cxn modelId="{065A8289-C8ED-4B02-B8A9-5885C16E3010}" type="presParOf" srcId="{72B1A6D1-D993-4A88-A38C-43A50B393376}" destId="{02D760DD-419E-464E-BB7F-0A7066557743}" srcOrd="8" destOrd="0" presId="urn:microsoft.com/office/officeart/2005/8/layout/list1"/>
    <dgm:cxn modelId="{864B666E-9A66-4337-8A86-E2F09258A936}" type="presParOf" srcId="{02D760DD-419E-464E-BB7F-0A7066557743}" destId="{6F70B47C-259B-496C-86A8-61E2EDD3FD61}" srcOrd="0" destOrd="0" presId="urn:microsoft.com/office/officeart/2005/8/layout/list1"/>
    <dgm:cxn modelId="{5C089CDC-7DF9-4784-88CD-1F1AE3D22D82}" type="presParOf" srcId="{02D760DD-419E-464E-BB7F-0A7066557743}" destId="{8CC4DD94-DB9C-4AE5-9AE7-45E06CC03470}" srcOrd="1" destOrd="0" presId="urn:microsoft.com/office/officeart/2005/8/layout/list1"/>
    <dgm:cxn modelId="{9EC4D202-3D33-4589-AACE-A634575DC3C8}" type="presParOf" srcId="{72B1A6D1-D993-4A88-A38C-43A50B393376}" destId="{E1B8965F-D391-4AAA-9398-10F8634127CE}" srcOrd="9" destOrd="0" presId="urn:microsoft.com/office/officeart/2005/8/layout/list1"/>
    <dgm:cxn modelId="{4E89585F-2B85-4EA2-A15E-B84538174D81}" type="presParOf" srcId="{72B1A6D1-D993-4A88-A38C-43A50B393376}" destId="{2A6A7D2A-4F58-4678-BA03-AFDF9A03EF67}" srcOrd="10" destOrd="0" presId="urn:microsoft.com/office/officeart/2005/8/layout/list1"/>
    <dgm:cxn modelId="{5578E2DD-CACD-4878-AD6D-EFDB49D07D90}" type="presParOf" srcId="{72B1A6D1-D993-4A88-A38C-43A50B393376}" destId="{2BA7C8D3-C0EA-4D5E-8671-571434077F14}" srcOrd="11" destOrd="0" presId="urn:microsoft.com/office/officeart/2005/8/layout/list1"/>
    <dgm:cxn modelId="{86865299-E392-4D7A-A145-EF72DF61F237}" type="presParOf" srcId="{72B1A6D1-D993-4A88-A38C-43A50B393376}" destId="{B688DB97-DD38-4E58-9B53-E22691498307}" srcOrd="12" destOrd="0" presId="urn:microsoft.com/office/officeart/2005/8/layout/list1"/>
    <dgm:cxn modelId="{1FFD1817-C5E5-41F4-8539-94E933DE85C0}" type="presParOf" srcId="{B688DB97-DD38-4E58-9B53-E22691498307}" destId="{F8E068A2-9B30-4CD7-A268-C6EC5E1DDD3B}" srcOrd="0" destOrd="0" presId="urn:microsoft.com/office/officeart/2005/8/layout/list1"/>
    <dgm:cxn modelId="{728F8761-1FD1-4FB8-B25C-063BE39804E5}" type="presParOf" srcId="{B688DB97-DD38-4E58-9B53-E22691498307}" destId="{514308BD-0E0D-4FF3-BC9B-783A105420E2}" srcOrd="1" destOrd="0" presId="urn:microsoft.com/office/officeart/2005/8/layout/list1"/>
    <dgm:cxn modelId="{7992BF04-325E-4DE4-9A05-89E2D13415C1}" type="presParOf" srcId="{72B1A6D1-D993-4A88-A38C-43A50B393376}" destId="{461CFBA8-7E3F-4FC7-B9F3-67AC1C02513D}" srcOrd="13" destOrd="0" presId="urn:microsoft.com/office/officeart/2005/8/layout/list1"/>
    <dgm:cxn modelId="{71DF31EF-8286-4499-9F46-DE48B22CEFAD}" type="presParOf" srcId="{72B1A6D1-D993-4A88-A38C-43A50B393376}" destId="{3FC618EA-3E38-4526-A446-5CEBE021820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5DAE7-792E-4C0F-B5FC-AE7FA46FB87D}">
      <dsp:nvSpPr>
        <dsp:cNvPr id="0" name=""/>
        <dsp:cNvSpPr/>
      </dsp:nvSpPr>
      <dsp:spPr>
        <a:xfrm>
          <a:off x="0" y="475080"/>
          <a:ext cx="8534400" cy="8064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CAE1A-15D8-4343-9076-4037FB4E9315}">
      <dsp:nvSpPr>
        <dsp:cNvPr id="0" name=""/>
        <dsp:cNvSpPr/>
      </dsp:nvSpPr>
      <dsp:spPr>
        <a:xfrm>
          <a:off x="406300" y="2760"/>
          <a:ext cx="8126007" cy="944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У 1988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році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в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Римі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в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ході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Всесвітнього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конгресу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гастроентерологів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було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створено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постійно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діючий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комітет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з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функціональним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захворювань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шлунково-кишкового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тракту.</a:t>
          </a:r>
        </a:p>
      </dsp:txBody>
      <dsp:txXfrm>
        <a:off x="452414" y="48874"/>
        <a:ext cx="8033779" cy="852412"/>
      </dsp:txXfrm>
    </dsp:sp>
    <dsp:sp modelId="{C5F90B85-ABC4-4B7F-AB56-D383D54DCC9D}">
      <dsp:nvSpPr>
        <dsp:cNvPr id="0" name=""/>
        <dsp:cNvSpPr/>
      </dsp:nvSpPr>
      <dsp:spPr>
        <a:xfrm>
          <a:off x="0" y="1926600"/>
          <a:ext cx="8534400" cy="8064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8EB871-5956-49F9-A1AC-F7B2BEC0E800}">
      <dsp:nvSpPr>
        <dsp:cNvPr id="0" name=""/>
        <dsp:cNvSpPr/>
      </dsp:nvSpPr>
      <dsp:spPr>
        <a:xfrm>
          <a:off x="406300" y="1454280"/>
          <a:ext cx="8126007" cy="944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В рамках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цього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комітету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сформували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підкомітет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по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функціональних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розладів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шлунка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і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дванадцятипалої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кишки.</a:t>
          </a:r>
        </a:p>
      </dsp:txBody>
      <dsp:txXfrm>
        <a:off x="452414" y="1500394"/>
        <a:ext cx="8033779" cy="852412"/>
      </dsp:txXfrm>
    </dsp:sp>
    <dsp:sp modelId="{2A6A7D2A-4F58-4678-BA03-AFDF9A03EF67}">
      <dsp:nvSpPr>
        <dsp:cNvPr id="0" name=""/>
        <dsp:cNvSpPr/>
      </dsp:nvSpPr>
      <dsp:spPr>
        <a:xfrm>
          <a:off x="0" y="3378120"/>
          <a:ext cx="8534400" cy="8064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C4DD94-DB9C-4AE5-9AE7-45E06CC03470}">
      <dsp:nvSpPr>
        <dsp:cNvPr id="0" name=""/>
        <dsp:cNvSpPr/>
      </dsp:nvSpPr>
      <dsp:spPr>
        <a:xfrm>
          <a:off x="406300" y="2905800"/>
          <a:ext cx="8126007" cy="944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До складу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комітету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входять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найбільш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авторитетні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фахівці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з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даної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проблеми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з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різних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країн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.</a:t>
          </a:r>
        </a:p>
      </dsp:txBody>
      <dsp:txXfrm>
        <a:off x="452414" y="2951914"/>
        <a:ext cx="8033779" cy="852412"/>
      </dsp:txXfrm>
    </dsp:sp>
    <dsp:sp modelId="{3FC618EA-3E38-4526-A446-5CEBE0218208}">
      <dsp:nvSpPr>
        <dsp:cNvPr id="0" name=""/>
        <dsp:cNvSpPr/>
      </dsp:nvSpPr>
      <dsp:spPr>
        <a:xfrm>
          <a:off x="0" y="4829639"/>
          <a:ext cx="8534400" cy="8064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308BD-0E0D-4FF3-BC9B-783A105420E2}">
      <dsp:nvSpPr>
        <dsp:cNvPr id="0" name=""/>
        <dsp:cNvSpPr/>
      </dsp:nvSpPr>
      <dsp:spPr>
        <a:xfrm>
          <a:off x="406300" y="4357319"/>
          <a:ext cx="8126007" cy="944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Суть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роботи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даних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Римських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конгресів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складається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в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розробці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єдиних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підходів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до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діагностики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та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лікування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функціональних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захворювань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+mn-lt"/>
              <a:cs typeface="Times New Roman" pitchFamily="18" charset="0"/>
            </a:rPr>
            <a:t>шлунково-кишкового</a:t>
          </a:r>
          <a:r>
            <a:rPr lang="ru-RU" sz="20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 тракту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452414" y="4403433"/>
        <a:ext cx="8033779" cy="852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47889-FD7F-4655-B778-59BB36C46D83}" type="datetimeFigureOut">
              <a:rPr lang="uk-UA" smtClean="0"/>
              <a:t>09.09.2024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21893-0DD9-47B6-8D79-D18012CC4E3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558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Поширеність функціональних шлунково-кишкових розладів у новонароджених і дітей</a:t>
            </a:r>
            <a:r>
              <a:rPr lang="uk-UA" baseline="0" dirty="0" smtClean="0"/>
              <a:t> раннього віку.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1893-0DD9-47B6-8D79-D18012CC4E3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4848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Rome Foundation has sought to maintain a strong knowledge base in the field and that has occurred mainly with revisions every 6-10 years. Rome IV updates include a redefinition of FGIDs and diagnostic criteria, addition of newly recognized disorders, and major changes in criteria for existing disorders.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F3AEA-5384-4299-875E-492DFC4CD1D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483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Поширеність ФШКР</a:t>
            </a:r>
            <a:r>
              <a:rPr lang="uk-UA" baseline="0" dirty="0" smtClean="0"/>
              <a:t> у новонароджених і дітей раннього віку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1893-0DD9-47B6-8D79-D18012CC4E3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921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1893-0DD9-47B6-8D79-D18012CC4E3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6030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 altLang="uk-UA" smtClean="0"/>
              <a:t>Червоні прапорці </a:t>
            </a:r>
          </a:p>
          <a:p>
            <a:r>
              <a:rPr lang="uk-UA" altLang="uk-UA" smtClean="0"/>
              <a:t>Симптоми розладів що не є ГЕР</a:t>
            </a:r>
          </a:p>
        </p:txBody>
      </p:sp>
      <p:sp>
        <p:nvSpPr>
          <p:cNvPr id="138244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3EE1848-A36A-4A94-BA10-D39DC4A055DC}" type="slidenum">
              <a:rPr lang="ru-RU" altLang="ru-RU" smtClean="0"/>
              <a:pPr/>
              <a:t>39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66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0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319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60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60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173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65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3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684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71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08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88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09.09.2024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70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9" r:id="rId12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73279"/>
            <a:ext cx="12192000" cy="4208780"/>
            <a:chOff x="0" y="0"/>
            <a:chExt cx="9144000" cy="4208780"/>
          </a:xfrm>
          <a:solidFill>
            <a:schemeClr val="accent2">
              <a:lumMod val="75000"/>
            </a:schemeClr>
          </a:solidFill>
        </p:grpSpPr>
        <p:sp>
          <p:nvSpPr>
            <p:cNvPr id="3" name="object 3"/>
            <p:cNvSpPr/>
            <p:nvPr/>
          </p:nvSpPr>
          <p:spPr>
            <a:xfrm>
              <a:off x="5410200" y="3810000"/>
              <a:ext cx="3733800" cy="91440"/>
            </a:xfrm>
            <a:custGeom>
              <a:avLst/>
              <a:gdLst/>
              <a:ahLst/>
              <a:cxnLst/>
              <a:rect l="l" t="t" r="r" b="b"/>
              <a:pathLst>
                <a:path w="3733800" h="91439">
                  <a:moveTo>
                    <a:pt x="3733800" y="0"/>
                  </a:moveTo>
                  <a:lnTo>
                    <a:pt x="0" y="0"/>
                  </a:lnTo>
                  <a:lnTo>
                    <a:pt x="0" y="91439"/>
                  </a:lnTo>
                  <a:lnTo>
                    <a:pt x="3733800" y="91439"/>
                  </a:lnTo>
                  <a:lnTo>
                    <a:pt x="37338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410200" y="3896867"/>
              <a:ext cx="3733800" cy="192405"/>
            </a:xfrm>
            <a:custGeom>
              <a:avLst/>
              <a:gdLst/>
              <a:ahLst/>
              <a:cxnLst/>
              <a:rect l="l" t="t" r="r" b="b"/>
              <a:pathLst>
                <a:path w="3733800" h="192404">
                  <a:moveTo>
                    <a:pt x="3733800" y="0"/>
                  </a:moveTo>
                  <a:lnTo>
                    <a:pt x="0" y="0"/>
                  </a:lnTo>
                  <a:lnTo>
                    <a:pt x="0" y="192023"/>
                  </a:lnTo>
                  <a:lnTo>
                    <a:pt x="3733800" y="192023"/>
                  </a:lnTo>
                  <a:lnTo>
                    <a:pt x="37338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10200" y="4114800"/>
              <a:ext cx="3733800" cy="9525"/>
            </a:xfrm>
            <a:custGeom>
              <a:avLst/>
              <a:gdLst/>
              <a:ahLst/>
              <a:cxnLst/>
              <a:rect l="l" t="t" r="r" b="b"/>
              <a:pathLst>
                <a:path w="3733800" h="9525">
                  <a:moveTo>
                    <a:pt x="3733800" y="0"/>
                  </a:moveTo>
                  <a:lnTo>
                    <a:pt x="0" y="0"/>
                  </a:lnTo>
                  <a:lnTo>
                    <a:pt x="0" y="9143"/>
                  </a:lnTo>
                  <a:lnTo>
                    <a:pt x="3733800" y="9143"/>
                  </a:lnTo>
                  <a:lnTo>
                    <a:pt x="37338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10200" y="4164329"/>
              <a:ext cx="1965960" cy="18415"/>
            </a:xfrm>
            <a:custGeom>
              <a:avLst/>
              <a:gdLst/>
              <a:ahLst/>
              <a:cxnLst/>
              <a:rect l="l" t="t" r="r" b="b"/>
              <a:pathLst>
                <a:path w="1965959" h="18414">
                  <a:moveTo>
                    <a:pt x="1965959" y="0"/>
                  </a:moveTo>
                  <a:lnTo>
                    <a:pt x="0" y="0"/>
                  </a:lnTo>
                  <a:lnTo>
                    <a:pt x="0" y="18288"/>
                  </a:lnTo>
                  <a:lnTo>
                    <a:pt x="1965959" y="18288"/>
                  </a:lnTo>
                  <a:lnTo>
                    <a:pt x="1965959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200" y="4199382"/>
              <a:ext cx="1965960" cy="9525"/>
            </a:xfrm>
            <a:custGeom>
              <a:avLst/>
              <a:gdLst/>
              <a:ahLst/>
              <a:cxnLst/>
              <a:rect l="l" t="t" r="r" b="b"/>
              <a:pathLst>
                <a:path w="1965959" h="9525">
                  <a:moveTo>
                    <a:pt x="1965959" y="0"/>
                  </a:moveTo>
                  <a:lnTo>
                    <a:pt x="0" y="0"/>
                  </a:lnTo>
                  <a:lnTo>
                    <a:pt x="0" y="9144"/>
                  </a:lnTo>
                  <a:lnTo>
                    <a:pt x="1965959" y="9144"/>
                  </a:lnTo>
                  <a:lnTo>
                    <a:pt x="1965959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10200" y="3962400"/>
              <a:ext cx="3566160" cy="135255"/>
            </a:xfrm>
            <a:custGeom>
              <a:avLst/>
              <a:gdLst/>
              <a:ahLst/>
              <a:cxnLst/>
              <a:rect l="l" t="t" r="r" b="b"/>
              <a:pathLst>
                <a:path w="3566159" h="135254">
                  <a:moveTo>
                    <a:pt x="3063240" y="2032"/>
                  </a:moveTo>
                  <a:lnTo>
                    <a:pt x="3061208" y="0"/>
                  </a:lnTo>
                  <a:lnTo>
                    <a:pt x="2032" y="0"/>
                  </a:lnTo>
                  <a:lnTo>
                    <a:pt x="0" y="2032"/>
                  </a:lnTo>
                  <a:lnTo>
                    <a:pt x="0" y="4572"/>
                  </a:lnTo>
                  <a:lnTo>
                    <a:pt x="0" y="25400"/>
                  </a:lnTo>
                  <a:lnTo>
                    <a:pt x="2032" y="27432"/>
                  </a:lnTo>
                  <a:lnTo>
                    <a:pt x="3061208" y="27432"/>
                  </a:lnTo>
                  <a:lnTo>
                    <a:pt x="3063240" y="25400"/>
                  </a:lnTo>
                  <a:lnTo>
                    <a:pt x="3063240" y="2032"/>
                  </a:lnTo>
                  <a:close/>
                </a:path>
                <a:path w="3566159" h="135254">
                  <a:moveTo>
                    <a:pt x="3566160" y="100965"/>
                  </a:moveTo>
                  <a:lnTo>
                    <a:pt x="3563493" y="98298"/>
                  </a:lnTo>
                  <a:lnTo>
                    <a:pt x="1968627" y="98298"/>
                  </a:lnTo>
                  <a:lnTo>
                    <a:pt x="1965960" y="100965"/>
                  </a:lnTo>
                  <a:lnTo>
                    <a:pt x="1965960" y="104394"/>
                  </a:lnTo>
                  <a:lnTo>
                    <a:pt x="1965960" y="132207"/>
                  </a:lnTo>
                  <a:lnTo>
                    <a:pt x="1968627" y="134874"/>
                  </a:lnTo>
                  <a:lnTo>
                    <a:pt x="3563493" y="134874"/>
                  </a:lnTo>
                  <a:lnTo>
                    <a:pt x="3566160" y="132207"/>
                  </a:lnTo>
                  <a:lnTo>
                    <a:pt x="3566160" y="100965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3816096"/>
              <a:ext cx="9144000" cy="78105"/>
            </a:xfrm>
            <a:custGeom>
              <a:avLst/>
              <a:gdLst/>
              <a:ahLst/>
              <a:cxnLst/>
              <a:rect l="l" t="t" r="r" b="b"/>
              <a:pathLst>
                <a:path w="9144000" h="78104">
                  <a:moveTo>
                    <a:pt x="0" y="77723"/>
                  </a:moveTo>
                  <a:lnTo>
                    <a:pt x="9144000" y="7772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7772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3701795"/>
              <a:ext cx="9144000" cy="189865"/>
            </a:xfrm>
            <a:custGeom>
              <a:avLst/>
              <a:gdLst/>
              <a:ahLst/>
              <a:cxnLst/>
              <a:rect l="l" t="t" r="r" b="b"/>
              <a:pathLst>
                <a:path w="9144000" h="189864">
                  <a:moveTo>
                    <a:pt x="9144000" y="0"/>
                  </a:moveTo>
                  <a:lnTo>
                    <a:pt x="6413754" y="0"/>
                  </a:lnTo>
                  <a:lnTo>
                    <a:pt x="0" y="0"/>
                  </a:lnTo>
                  <a:lnTo>
                    <a:pt x="0" y="114300"/>
                  </a:lnTo>
                  <a:lnTo>
                    <a:pt x="6413754" y="114300"/>
                  </a:lnTo>
                  <a:lnTo>
                    <a:pt x="6413754" y="189738"/>
                  </a:lnTo>
                  <a:lnTo>
                    <a:pt x="9144000" y="189738"/>
                  </a:lnTo>
                  <a:lnTo>
                    <a:pt x="9144000" y="114300"/>
                  </a:lnTo>
                  <a:lnTo>
                    <a:pt x="9144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0"/>
              <a:ext cx="9144000" cy="3702050"/>
            </a:xfrm>
            <a:custGeom>
              <a:avLst/>
              <a:gdLst/>
              <a:ahLst/>
              <a:cxnLst/>
              <a:rect l="l" t="t" r="r" b="b"/>
              <a:pathLst>
                <a:path w="9144000" h="3702050">
                  <a:moveTo>
                    <a:pt x="9144000" y="0"/>
                  </a:moveTo>
                  <a:lnTo>
                    <a:pt x="0" y="0"/>
                  </a:lnTo>
                  <a:lnTo>
                    <a:pt x="0" y="3701796"/>
                  </a:lnTo>
                  <a:lnTo>
                    <a:pt x="9144000" y="3701796"/>
                  </a:lnTo>
                  <a:lnTo>
                    <a:pt x="9144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167761" y="405575"/>
            <a:ext cx="7468234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00"/>
              </a:spcBef>
              <a:tabLst>
                <a:tab pos="4060825" algn="l"/>
              </a:tabLst>
            </a:pPr>
            <a:r>
              <a:rPr sz="4800" b="1" dirty="0">
                <a:solidFill>
                  <a:srgbClr val="FFFFFF"/>
                </a:solidFill>
                <a:latin typeface="Trebuchet MS"/>
                <a:cs typeface="Trebuchet MS"/>
              </a:rPr>
              <a:t>«</a:t>
            </a:r>
            <a:r>
              <a:rPr sz="4800" b="1" dirty="0">
                <a:solidFill>
                  <a:srgbClr val="FFFFFF"/>
                </a:solidFill>
                <a:latin typeface="+mn-lt"/>
                <a:cs typeface="Trebuchet MS"/>
              </a:rPr>
              <a:t>Функціональні	розлади</a:t>
            </a:r>
          </a:p>
          <a:p>
            <a:pPr marL="12065" marR="5080" algn="ctr"/>
            <a:r>
              <a:rPr sz="4800" b="1" spc="-5" dirty="0">
                <a:solidFill>
                  <a:srgbClr val="FFFFFF"/>
                </a:solidFill>
                <a:latin typeface="+mn-lt"/>
              </a:rPr>
              <a:t>шлунково-кишкового</a:t>
            </a:r>
            <a:r>
              <a:rPr sz="4800" b="1" spc="-40" dirty="0">
                <a:solidFill>
                  <a:srgbClr val="FFFFFF"/>
                </a:solidFill>
                <a:latin typeface="+mn-lt"/>
              </a:rPr>
              <a:t> </a:t>
            </a:r>
            <a:r>
              <a:rPr sz="4800" b="1" dirty="0">
                <a:solidFill>
                  <a:srgbClr val="FFFFFF"/>
                </a:solidFill>
                <a:latin typeface="+mn-lt"/>
                <a:cs typeface="Trebuchet MS"/>
              </a:rPr>
              <a:t>тракту</a:t>
            </a:r>
            <a:r>
              <a:rPr sz="4800" b="1" spc="-5" dirty="0">
                <a:solidFill>
                  <a:srgbClr val="FFFFFF"/>
                </a:solidFill>
                <a:latin typeface="+mn-lt"/>
              </a:rPr>
              <a:t> </a:t>
            </a:r>
            <a:r>
              <a:rPr sz="4800" b="1" dirty="0">
                <a:solidFill>
                  <a:srgbClr val="FFFFFF"/>
                </a:solidFill>
                <a:latin typeface="+mn-lt"/>
                <a:cs typeface="Trebuchet MS"/>
              </a:rPr>
              <a:t>у </a:t>
            </a:r>
            <a:r>
              <a:rPr sz="4800" b="1" spc="-1190" dirty="0">
                <a:solidFill>
                  <a:srgbClr val="FFFFFF"/>
                </a:solidFill>
                <a:latin typeface="+mn-lt"/>
              </a:rPr>
              <a:t> </a:t>
            </a:r>
            <a:r>
              <a:rPr sz="4800" b="1" dirty="0">
                <a:solidFill>
                  <a:srgbClr val="FFFFFF"/>
                </a:solidFill>
                <a:latin typeface="+mn-lt"/>
                <a:cs typeface="Trebuchet MS"/>
              </a:rPr>
              <a:t>дітей</a:t>
            </a:r>
            <a:r>
              <a:rPr sz="4800" b="1" spc="-25" dirty="0">
                <a:solidFill>
                  <a:srgbClr val="FFFFFF"/>
                </a:solidFill>
                <a:latin typeface="+mn-lt"/>
              </a:rPr>
              <a:t> </a:t>
            </a:r>
            <a:r>
              <a:rPr sz="4800" b="1" dirty="0">
                <a:solidFill>
                  <a:srgbClr val="FFFFFF"/>
                </a:solidFill>
                <a:latin typeface="+mn-lt"/>
                <a:cs typeface="Trebuchet MS"/>
              </a:rPr>
              <a:t>раннього</a:t>
            </a:r>
            <a:r>
              <a:rPr sz="4800" b="1" spc="-10" dirty="0">
                <a:solidFill>
                  <a:srgbClr val="FFFFFF"/>
                </a:solidFill>
                <a:latin typeface="+mn-lt"/>
              </a:rPr>
              <a:t> </a:t>
            </a:r>
            <a:r>
              <a:rPr sz="4800" b="1" dirty="0">
                <a:solidFill>
                  <a:srgbClr val="FFFFFF"/>
                </a:solidFill>
                <a:latin typeface="+mn-lt"/>
                <a:cs typeface="Trebuchet MS"/>
              </a:rPr>
              <a:t>віку</a:t>
            </a:r>
            <a:r>
              <a:rPr sz="4800" b="1" dirty="0">
                <a:solidFill>
                  <a:srgbClr val="FFFFFF"/>
                </a:solidFill>
                <a:latin typeface="Trebuchet MS"/>
                <a:cs typeface="Trebuchet MS"/>
              </a:rPr>
              <a:t>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553200" y="5410200"/>
            <a:ext cx="5043424" cy="8268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r">
              <a:lnSpc>
                <a:spcPct val="110400"/>
              </a:lnSpc>
              <a:spcBef>
                <a:spcPts val="100"/>
              </a:spcBef>
            </a:pPr>
            <a:r>
              <a:rPr sz="2400" b="1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КАФЕДРА</a:t>
            </a:r>
            <a:r>
              <a:rPr sz="2400" b="1" spc="-60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 </a:t>
            </a:r>
            <a:r>
              <a:rPr sz="2400" b="1" spc="-5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ПЕДІАТРІЇ</a:t>
            </a:r>
            <a:r>
              <a:rPr sz="2400" b="1" spc="-55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 </a:t>
            </a:r>
            <a:r>
              <a:rPr sz="2400" b="1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№2 </a:t>
            </a:r>
            <a:r>
              <a:rPr sz="2400" b="1" spc="-560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 </a:t>
            </a:r>
            <a:r>
              <a:rPr sz="2400" b="1" spc="-5" dirty="0">
                <a:solidFill>
                  <a:schemeClr val="accent2">
                    <a:lumMod val="75000"/>
                  </a:schemeClr>
                </a:solidFill>
                <a:cs typeface="Georgia"/>
              </a:rPr>
              <a:t>ХНМУ</a:t>
            </a:r>
            <a:endParaRPr sz="2400" b="1" dirty="0">
              <a:solidFill>
                <a:schemeClr val="accent2">
                  <a:lumMod val="75000"/>
                </a:schemeClr>
              </a:solidFill>
              <a:cs typeface="Georgia"/>
            </a:endParaRPr>
          </a:p>
          <a:p>
            <a:pPr marL="12700" algn="r">
              <a:spcBef>
                <a:spcPts val="300"/>
              </a:spcBef>
            </a:pPr>
            <a:r>
              <a:rPr sz="2400" dirty="0" smtClean="0">
                <a:solidFill>
                  <a:srgbClr val="424455"/>
                </a:solidFill>
                <a:latin typeface="Georgia"/>
                <a:cs typeface="Georgia"/>
              </a:rPr>
              <a:t>.</a:t>
            </a:r>
            <a:endParaRPr sz="2400" dirty="0">
              <a:latin typeface="Georgia"/>
              <a:cs typeface="Georgia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157100"/>
            <a:ext cx="2123693" cy="2586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6425" y="533400"/>
            <a:ext cx="10972800" cy="1066800"/>
          </a:xfrm>
        </p:spPr>
        <p:txBody>
          <a:bodyPr/>
          <a:lstStyle/>
          <a:p>
            <a:pPr eaLnBrk="1" hangingPunct="1"/>
            <a:r>
              <a:rPr lang="ru-RU" altLang="uk-UA" sz="2800" b="1" smtClean="0">
                <a:solidFill>
                  <a:srgbClr val="000099"/>
                </a:solidFill>
              </a:rPr>
              <a:t>ХРОНОЛОГИЯ РИМСКИХ ДИАГНОСТИЧЕСКИХ КРИТЕРИЕВ</a:t>
            </a:r>
            <a:r>
              <a:rPr lang="ru-RU" altLang="uk-UA" sz="2800" b="1" smtClean="0">
                <a:solidFill>
                  <a:schemeClr val="tx1"/>
                </a:solidFill>
              </a:rPr>
              <a:t/>
            </a:r>
            <a:br>
              <a:rPr lang="ru-RU" altLang="uk-UA" sz="2800" b="1" smtClean="0">
                <a:solidFill>
                  <a:schemeClr val="tx1"/>
                </a:solidFill>
              </a:rPr>
            </a:br>
            <a:endParaRPr lang="ru-RU" altLang="uk-UA" sz="2800" b="1" smtClean="0">
              <a:solidFill>
                <a:schemeClr val="tx1"/>
              </a:solidFill>
            </a:endParaRP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609600" y="1649413"/>
            <a:ext cx="8610600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Критерії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Маннинга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для СПК (1978);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Критерії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Круіс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для СПК (1984);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Римські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рекомендації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для СПК (1989);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Римська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класифікаційна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система для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функціональних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захворювань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шлунково-кишкового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тракту - ФЗШКТ (1990);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Римські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критерії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sz="2800" b="1" dirty="0" smtClean="0">
                <a:solidFill>
                  <a:srgbClr val="002060"/>
                </a:solidFill>
                <a:latin typeface="+mn-lt"/>
              </a:rPr>
              <a:t>I 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для СПК (1992) і ФЗШКТ (1994);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Римські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критерії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sz="2800" b="1" dirty="0" smtClean="0">
                <a:solidFill>
                  <a:srgbClr val="002060"/>
                </a:solidFill>
                <a:latin typeface="+mn-lt"/>
              </a:rPr>
              <a:t>II 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для СРК (1999) і ФЗШКТ (1999);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Римські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критерії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sz="2800" b="1" dirty="0" smtClean="0">
                <a:solidFill>
                  <a:srgbClr val="002060"/>
                </a:solidFill>
                <a:latin typeface="+mn-lt"/>
              </a:rPr>
              <a:t>III (2006);</a:t>
            </a:r>
            <a:endParaRPr lang="uk-UA" altLang="ru-RU" sz="2800" b="1" dirty="0" smtClean="0">
              <a:solidFill>
                <a:srgbClr val="002060"/>
              </a:solidFill>
              <a:latin typeface="+mn-lt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Римські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+mn-lt"/>
              </a:rPr>
              <a:t>критерії</a:t>
            </a:r>
            <a:r>
              <a:rPr lang="ru-RU" alt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sz="2800" b="1" dirty="0" smtClean="0">
                <a:solidFill>
                  <a:srgbClr val="002060"/>
                </a:solidFill>
                <a:latin typeface="+mn-lt"/>
              </a:rPr>
              <a:t>IV (2016).</a:t>
            </a:r>
            <a:endParaRPr lang="ru-RU" altLang="ru-RU" sz="2800" b="1" dirty="0" smtClean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535" y="1832823"/>
            <a:ext cx="2273271" cy="403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5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066800"/>
            <a:ext cx="10210800" cy="40386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sz="3600" b="1" dirty="0">
                <a:solidFill>
                  <a:srgbClr val="000066"/>
                </a:solidFill>
              </a:rPr>
              <a:t> 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До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функціональних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захворювань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слід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відносити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патологічні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стани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що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характеризуються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порушенням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функції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тих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чи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інших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відділів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системи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травлення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що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тривають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не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менше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12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тижнів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на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рік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і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обумовлені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порушеннями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регуляції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травлення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3843337"/>
            <a:ext cx="15843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59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381000" y="609600"/>
            <a:ext cx="11582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4D100F"/>
                </a:solidFill>
              </a:rPr>
              <a:t>Класифікація функціональних </a:t>
            </a:r>
            <a:r>
              <a:rPr lang="uk-UA" sz="2800" b="1" dirty="0" err="1">
                <a:solidFill>
                  <a:srgbClr val="4D100F"/>
                </a:solidFill>
              </a:rPr>
              <a:t>гастроінтестинальних</a:t>
            </a:r>
            <a:r>
              <a:rPr lang="uk-UA" sz="2800" b="1" dirty="0">
                <a:solidFill>
                  <a:srgbClr val="4D100F"/>
                </a:solidFill>
              </a:rPr>
              <a:t> розладів у дітей раннього віку (</a:t>
            </a:r>
            <a:r>
              <a:rPr lang="uk-UA" sz="2800" b="1" dirty="0" smtClean="0">
                <a:solidFill>
                  <a:srgbClr val="4D100F"/>
                </a:solidFill>
              </a:rPr>
              <a:t>новонароджених та </a:t>
            </a:r>
            <a:r>
              <a:rPr lang="uk-UA" sz="2800" b="1" dirty="0">
                <a:solidFill>
                  <a:srgbClr val="4D100F"/>
                </a:solidFill>
              </a:rPr>
              <a:t>малюків</a:t>
            </a:r>
            <a:r>
              <a:rPr lang="uk-UA" sz="2800" dirty="0" smtClean="0"/>
              <a:t>)</a:t>
            </a:r>
          </a:p>
          <a:p>
            <a:endParaRPr lang="uk-UA" sz="2800" dirty="0"/>
          </a:p>
          <a:p>
            <a:r>
              <a:rPr lang="en-US" sz="2800" dirty="0"/>
              <a:t>G. </a:t>
            </a:r>
            <a:r>
              <a:rPr lang="uk-UA" sz="2800" dirty="0"/>
              <a:t>Дитячі функціональні </a:t>
            </a:r>
            <a:r>
              <a:rPr lang="uk-UA" sz="2800" dirty="0" err="1"/>
              <a:t>гастроінтестинальні</a:t>
            </a:r>
            <a:r>
              <a:rPr lang="uk-UA" sz="2800" dirty="0"/>
              <a:t> розлади</a:t>
            </a:r>
            <a:r>
              <a:rPr lang="uk-UA" sz="2800" dirty="0" smtClean="0"/>
              <a:t>:</a:t>
            </a:r>
          </a:p>
          <a:p>
            <a:endParaRPr lang="uk-UA" sz="2800" dirty="0"/>
          </a:p>
          <a:p>
            <a:r>
              <a:rPr lang="en-US" sz="2800" dirty="0"/>
              <a:t>G1. </a:t>
            </a:r>
            <a:r>
              <a:rPr lang="uk-UA" sz="2800" dirty="0" err="1"/>
              <a:t>Регургітація</a:t>
            </a:r>
            <a:r>
              <a:rPr lang="uk-UA" sz="2800" dirty="0"/>
              <a:t> у немовлят (</a:t>
            </a:r>
            <a:r>
              <a:rPr lang="en-US" sz="2800" dirty="0"/>
              <a:t>Infant Regurgitation </a:t>
            </a:r>
            <a:r>
              <a:rPr lang="uk-UA" sz="2800" dirty="0"/>
              <a:t>або дитяча </a:t>
            </a:r>
            <a:r>
              <a:rPr lang="uk-UA" sz="2800" dirty="0" err="1"/>
              <a:t>регургітація</a:t>
            </a:r>
            <a:r>
              <a:rPr lang="uk-UA" sz="2800" dirty="0"/>
              <a:t>).</a:t>
            </a:r>
          </a:p>
          <a:p>
            <a:r>
              <a:rPr lang="en-US" sz="2800" dirty="0"/>
              <a:t>G2. </a:t>
            </a:r>
            <a:r>
              <a:rPr lang="uk-UA" sz="2800" dirty="0"/>
              <a:t>Синдром </a:t>
            </a:r>
            <a:r>
              <a:rPr lang="uk-UA" sz="2800" dirty="0" err="1"/>
              <a:t>румінації</a:t>
            </a:r>
            <a:r>
              <a:rPr lang="uk-UA" sz="2800" dirty="0"/>
              <a:t> у немовлят (</a:t>
            </a:r>
            <a:r>
              <a:rPr lang="en-US" sz="2800" dirty="0"/>
              <a:t>Infant </a:t>
            </a:r>
            <a:r>
              <a:rPr lang="en-US" sz="2800" dirty="0" smtClean="0"/>
              <a:t>Rumination</a:t>
            </a:r>
            <a:r>
              <a:rPr lang="uk-UA" sz="2800" dirty="0" smtClean="0"/>
              <a:t> </a:t>
            </a:r>
            <a:r>
              <a:rPr lang="en-US" sz="2800" dirty="0" smtClean="0"/>
              <a:t>Syndrome</a:t>
            </a:r>
            <a:r>
              <a:rPr lang="en-US" sz="2800" dirty="0"/>
              <a:t>).</a:t>
            </a:r>
          </a:p>
          <a:p>
            <a:r>
              <a:rPr lang="en-US" sz="2800" dirty="0"/>
              <a:t>G3. </a:t>
            </a:r>
            <a:r>
              <a:rPr lang="uk-UA" sz="2800" dirty="0"/>
              <a:t>Синдром циклічного блювання (</a:t>
            </a:r>
            <a:r>
              <a:rPr lang="en-US" sz="2800" dirty="0"/>
              <a:t>Cyclic </a:t>
            </a:r>
            <a:r>
              <a:rPr lang="en-US" sz="2800" dirty="0" smtClean="0"/>
              <a:t>Vomiting</a:t>
            </a:r>
            <a:r>
              <a:rPr lang="uk-UA" sz="2800" dirty="0" smtClean="0"/>
              <a:t> </a:t>
            </a:r>
            <a:r>
              <a:rPr lang="en-US" sz="2800" dirty="0" smtClean="0"/>
              <a:t>Syndrome</a:t>
            </a:r>
            <a:r>
              <a:rPr lang="en-US" sz="2800" dirty="0"/>
              <a:t>).</a:t>
            </a:r>
          </a:p>
          <a:p>
            <a:r>
              <a:rPr lang="en-US" sz="2800" dirty="0"/>
              <a:t>G4. </a:t>
            </a:r>
            <a:r>
              <a:rPr lang="uk-UA" sz="2800" dirty="0"/>
              <a:t>Кольки у немовлят (або малюкові </a:t>
            </a:r>
            <a:r>
              <a:rPr lang="uk-UA" sz="2800" dirty="0" err="1"/>
              <a:t>кольки</a:t>
            </a:r>
            <a:r>
              <a:rPr lang="uk-UA" sz="2800" dirty="0"/>
              <a:t> – </a:t>
            </a:r>
            <a:r>
              <a:rPr lang="en-US" sz="2800" dirty="0" smtClean="0"/>
              <a:t>Infant</a:t>
            </a:r>
            <a:r>
              <a:rPr lang="uk-UA" sz="2800" dirty="0" smtClean="0"/>
              <a:t> </a:t>
            </a:r>
            <a:r>
              <a:rPr lang="en-US" sz="2800" dirty="0" smtClean="0"/>
              <a:t>Colic</a:t>
            </a:r>
            <a:r>
              <a:rPr lang="en-US" sz="2800" dirty="0"/>
              <a:t>).</a:t>
            </a:r>
          </a:p>
          <a:p>
            <a:r>
              <a:rPr lang="en-US" sz="2800" dirty="0"/>
              <a:t>G5. </a:t>
            </a:r>
            <a:r>
              <a:rPr lang="uk-UA" sz="2800" dirty="0"/>
              <a:t>Функціональна діарея (</a:t>
            </a:r>
            <a:r>
              <a:rPr lang="en-US" sz="2800" dirty="0"/>
              <a:t>Functional Diarrhea).</a:t>
            </a:r>
          </a:p>
          <a:p>
            <a:r>
              <a:rPr lang="en-US" sz="2800" dirty="0"/>
              <a:t>G6. </a:t>
            </a:r>
            <a:r>
              <a:rPr lang="uk-UA" sz="2800" dirty="0" err="1"/>
              <a:t>Дишезія</a:t>
            </a:r>
            <a:r>
              <a:rPr lang="uk-UA" sz="2800" dirty="0"/>
              <a:t> у немовлят (дитяча </a:t>
            </a:r>
            <a:r>
              <a:rPr lang="uk-UA" sz="2800" dirty="0" err="1"/>
              <a:t>дишезія</a:t>
            </a:r>
            <a:r>
              <a:rPr lang="uk-UA" sz="2800" dirty="0"/>
              <a:t> – </a:t>
            </a:r>
            <a:r>
              <a:rPr lang="en-US" sz="2800" dirty="0" smtClean="0"/>
              <a:t>Infant</a:t>
            </a:r>
            <a:r>
              <a:rPr lang="uk-UA" sz="2800" dirty="0" smtClean="0"/>
              <a:t> </a:t>
            </a:r>
            <a:r>
              <a:rPr lang="en-US" sz="2800" dirty="0" err="1" smtClean="0"/>
              <a:t>Dyschezia</a:t>
            </a:r>
            <a:r>
              <a:rPr lang="en-US" sz="2800" dirty="0"/>
              <a:t>).</a:t>
            </a:r>
          </a:p>
          <a:p>
            <a:r>
              <a:rPr lang="en-US" sz="2800" dirty="0"/>
              <a:t>G7. </a:t>
            </a:r>
            <a:r>
              <a:rPr lang="uk-UA" sz="2800" dirty="0"/>
              <a:t>Функціональний </a:t>
            </a:r>
            <a:r>
              <a:rPr lang="uk-UA" sz="2800" dirty="0" err="1"/>
              <a:t>закреп</a:t>
            </a:r>
            <a:r>
              <a:rPr lang="uk-UA" sz="2800" dirty="0"/>
              <a:t> (</a:t>
            </a:r>
            <a:r>
              <a:rPr lang="en-US" sz="2800" dirty="0"/>
              <a:t>Functional Constipation).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608714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391473"/>
            <a:ext cx="10657184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67" b="1" dirty="0" smtClean="0">
                <a:solidFill>
                  <a:srgbClr val="662406"/>
                </a:solidFill>
              </a:rPr>
              <a:t>Прояви  функціональних розладів ШКТ у дітей залежно від віку.</a:t>
            </a:r>
            <a:endParaRPr lang="ru-RU" sz="2667" b="1" dirty="0">
              <a:solidFill>
                <a:srgbClr val="662406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98"/>
          <a:stretch/>
        </p:blipFill>
        <p:spPr bwMode="auto">
          <a:xfrm>
            <a:off x="1360974" y="1066800"/>
            <a:ext cx="9167787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05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3026" y="408605"/>
            <a:ext cx="34254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 smtClean="0">
                <a:solidFill>
                  <a:srgbClr val="4D100F"/>
                </a:solidFill>
              </a:rPr>
              <a:t>ПРИЧИ</a:t>
            </a:r>
            <a:r>
              <a:rPr lang="uk-UA" sz="4000" b="1" dirty="0" smtClean="0">
                <a:solidFill>
                  <a:srgbClr val="4D100F"/>
                </a:solidFill>
              </a:rPr>
              <a:t>НИ</a:t>
            </a:r>
            <a:endParaRPr sz="4000" b="1" dirty="0">
              <a:solidFill>
                <a:srgbClr val="4D100F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0600" y="1180643"/>
            <a:ext cx="10439400" cy="4603824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spcBef>
                <a:spcPts val="400"/>
              </a:spcBef>
            </a:pPr>
            <a:r>
              <a:rPr sz="2800" b="1" spc="-5" dirty="0">
                <a:cs typeface="Georgia"/>
              </a:rPr>
              <a:t>Причини,</a:t>
            </a:r>
            <a:r>
              <a:rPr sz="2800" b="1" spc="-40" dirty="0">
                <a:cs typeface="Georgia"/>
              </a:rPr>
              <a:t> </a:t>
            </a:r>
            <a:r>
              <a:rPr sz="2800" b="1" dirty="0">
                <a:cs typeface="Georgia"/>
              </a:rPr>
              <a:t>пов’язані</a:t>
            </a:r>
            <a:r>
              <a:rPr sz="2800" b="1" spc="-15" dirty="0">
                <a:cs typeface="Georgia"/>
              </a:rPr>
              <a:t> </a:t>
            </a:r>
            <a:r>
              <a:rPr sz="2800" b="1" dirty="0">
                <a:cs typeface="Georgia"/>
              </a:rPr>
              <a:t>з</a:t>
            </a:r>
            <a:r>
              <a:rPr sz="2800" b="1" spc="-20" dirty="0">
                <a:cs typeface="Georgia"/>
              </a:rPr>
              <a:t> </a:t>
            </a:r>
            <a:r>
              <a:rPr sz="2800" b="1" spc="-5" dirty="0">
                <a:cs typeface="Georgia"/>
              </a:rPr>
              <a:t>матір’ю:</a:t>
            </a:r>
            <a:endParaRPr sz="2800" b="1" dirty="0">
              <a:cs typeface="Georgia"/>
            </a:endParaRPr>
          </a:p>
          <a:p>
            <a:pPr marL="268605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800" spc="-5" dirty="0">
                <a:cs typeface="Georgia"/>
              </a:rPr>
              <a:t>обтяжений</a:t>
            </a:r>
            <a:r>
              <a:rPr sz="2800" spc="-3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акушерський</a:t>
            </a:r>
            <a:r>
              <a:rPr sz="2800" spc="-3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анамнез;</a:t>
            </a:r>
            <a:endParaRPr sz="2800" dirty="0">
              <a:cs typeface="Georgia"/>
            </a:endParaRPr>
          </a:p>
          <a:p>
            <a:pPr marL="268605" marR="5080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  <a:tab pos="2868295" algn="l"/>
                <a:tab pos="5057140" algn="l"/>
                <a:tab pos="6368415" algn="l"/>
                <a:tab pos="7012305" algn="l"/>
              </a:tabLst>
            </a:pPr>
            <a:r>
              <a:rPr sz="2800" spc="-5" dirty="0">
                <a:cs typeface="Georgia"/>
              </a:rPr>
              <a:t>емо</a:t>
            </a:r>
            <a:r>
              <a:rPr sz="2800" spc="-15" dirty="0">
                <a:cs typeface="Georgia"/>
              </a:rPr>
              <a:t>ц</a:t>
            </a:r>
            <a:r>
              <a:rPr sz="2800" dirty="0">
                <a:cs typeface="Georgia"/>
              </a:rPr>
              <a:t>іональ</a:t>
            </a:r>
            <a:r>
              <a:rPr sz="2800" spc="-15" dirty="0">
                <a:cs typeface="Georgia"/>
              </a:rPr>
              <a:t>н</a:t>
            </a:r>
            <a:r>
              <a:rPr sz="2800" dirty="0">
                <a:cs typeface="Georgia"/>
              </a:rPr>
              <a:t>а	</a:t>
            </a:r>
            <a:r>
              <a:rPr sz="2800" spc="-5" dirty="0">
                <a:cs typeface="Georgia"/>
              </a:rPr>
              <a:t>л</a:t>
            </a:r>
            <a:r>
              <a:rPr sz="2800" spc="-15" dirty="0">
                <a:cs typeface="Georgia"/>
              </a:rPr>
              <a:t>а</a:t>
            </a:r>
            <a:r>
              <a:rPr sz="2800" dirty="0">
                <a:cs typeface="Georgia"/>
              </a:rPr>
              <a:t>більність	</a:t>
            </a:r>
            <a:r>
              <a:rPr sz="2800" spc="-5" dirty="0">
                <a:cs typeface="Georgia"/>
              </a:rPr>
              <a:t>жінк</a:t>
            </a:r>
            <a:r>
              <a:rPr sz="2800" dirty="0">
                <a:cs typeface="Georgia"/>
              </a:rPr>
              <a:t>и	та	</a:t>
            </a:r>
            <a:r>
              <a:rPr sz="2800" spc="-5" dirty="0">
                <a:cs typeface="Georgia"/>
              </a:rPr>
              <a:t>стресова  обстановка</a:t>
            </a:r>
            <a:r>
              <a:rPr sz="2800" spc="-20" dirty="0">
                <a:cs typeface="Georgia"/>
              </a:rPr>
              <a:t> </a:t>
            </a:r>
            <a:r>
              <a:rPr sz="2800" dirty="0">
                <a:cs typeface="Georgia"/>
              </a:rPr>
              <a:t>у</a:t>
            </a:r>
            <a:r>
              <a:rPr sz="2800" spc="-5" dirty="0">
                <a:cs typeface="Georgia"/>
              </a:rPr>
              <a:t> родині;</a:t>
            </a:r>
            <a:endParaRPr sz="2800" dirty="0">
              <a:cs typeface="Georgia"/>
            </a:endParaRPr>
          </a:p>
          <a:p>
            <a:pPr marL="268605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800" dirty="0">
                <a:cs typeface="Georgia"/>
              </a:rPr>
              <a:t>похибки</a:t>
            </a:r>
            <a:r>
              <a:rPr sz="2800" spc="-30" dirty="0">
                <a:cs typeface="Georgia"/>
              </a:rPr>
              <a:t> </a:t>
            </a:r>
            <a:r>
              <a:rPr sz="2800" dirty="0">
                <a:cs typeface="Georgia"/>
              </a:rPr>
              <a:t>у</a:t>
            </a:r>
            <a:r>
              <a:rPr sz="2800" spc="-1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харчуванні</a:t>
            </a:r>
            <a:r>
              <a:rPr sz="2800" spc="-35" dirty="0">
                <a:cs typeface="Georgia"/>
              </a:rPr>
              <a:t> </a:t>
            </a:r>
            <a:r>
              <a:rPr sz="2800" dirty="0">
                <a:cs typeface="Georgia"/>
              </a:rPr>
              <a:t>у</a:t>
            </a:r>
            <a:r>
              <a:rPr sz="2800" spc="-1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матері,</a:t>
            </a:r>
            <a:r>
              <a:rPr sz="2800" spc="-20" dirty="0">
                <a:cs typeface="Georgia"/>
              </a:rPr>
              <a:t> </a:t>
            </a:r>
            <a:r>
              <a:rPr sz="2800" dirty="0">
                <a:cs typeface="Georgia"/>
              </a:rPr>
              <a:t>що </a:t>
            </a:r>
            <a:r>
              <a:rPr sz="2800" dirty="0" err="1">
                <a:cs typeface="Georgia"/>
              </a:rPr>
              <a:t>годує</a:t>
            </a:r>
            <a:r>
              <a:rPr sz="2800" dirty="0" smtClean="0">
                <a:cs typeface="Georgia"/>
              </a:rPr>
              <a:t>;</a:t>
            </a:r>
            <a:endParaRPr lang="uk-UA" sz="2800" dirty="0" smtClean="0">
              <a:cs typeface="Georgia"/>
            </a:endParaRPr>
          </a:p>
          <a:p>
            <a:pPr marL="268605" marR="5080" indent="-256540">
              <a:spcBef>
                <a:spcPts val="100"/>
              </a:spcBef>
              <a:buClr>
                <a:srgbClr val="9F4DA2"/>
              </a:buClr>
              <a:buChar char="•"/>
              <a:tabLst>
                <a:tab pos="269240" algn="l"/>
                <a:tab pos="3145790" algn="l"/>
                <a:tab pos="5385435" algn="l"/>
              </a:tabLst>
            </a:pPr>
            <a:r>
              <a:rPr lang="ru-RU" sz="2800" dirty="0" err="1">
                <a:cs typeface="Georgia"/>
              </a:rPr>
              <a:t>поруш</a:t>
            </a:r>
            <a:r>
              <a:rPr lang="ru-RU" sz="2800" spc="-10" dirty="0" err="1">
                <a:cs typeface="Georgia"/>
              </a:rPr>
              <a:t>е</a:t>
            </a:r>
            <a:r>
              <a:rPr lang="ru-RU" sz="2800" dirty="0" err="1">
                <a:cs typeface="Georgia"/>
              </a:rPr>
              <a:t>ння</a:t>
            </a:r>
            <a:r>
              <a:rPr lang="ru-RU" sz="2800" dirty="0">
                <a:cs typeface="Georgia"/>
              </a:rPr>
              <a:t>	</a:t>
            </a:r>
            <a:r>
              <a:rPr lang="ru-RU" sz="2800" dirty="0" err="1">
                <a:cs typeface="Georgia"/>
              </a:rPr>
              <a:t>т</a:t>
            </a:r>
            <a:r>
              <a:rPr lang="ru-RU" sz="2800" spc="-10" dirty="0" err="1">
                <a:cs typeface="Georgia"/>
              </a:rPr>
              <a:t>е</a:t>
            </a:r>
            <a:r>
              <a:rPr lang="ru-RU" sz="2800" dirty="0" err="1">
                <a:cs typeface="Georgia"/>
              </a:rPr>
              <a:t>хніки</a:t>
            </a:r>
            <a:r>
              <a:rPr lang="ru-RU" sz="2800" dirty="0">
                <a:cs typeface="Georgia"/>
              </a:rPr>
              <a:t>	</a:t>
            </a:r>
            <a:r>
              <a:rPr lang="ru-RU" sz="2800" dirty="0" err="1">
                <a:cs typeface="Georgia"/>
              </a:rPr>
              <a:t>годування</a:t>
            </a:r>
            <a:r>
              <a:rPr lang="ru-RU" sz="2800" dirty="0">
                <a:cs typeface="Georgia"/>
              </a:rPr>
              <a:t> та  </a:t>
            </a:r>
            <a:r>
              <a:rPr lang="ru-RU" sz="2800" dirty="0" err="1" smtClean="0">
                <a:cs typeface="Georgia"/>
              </a:rPr>
              <a:t>перегодовування</a:t>
            </a:r>
            <a:r>
              <a:rPr lang="ru-RU" sz="2800" spc="-45" dirty="0" smtClean="0">
                <a:cs typeface="Georgia"/>
              </a:rPr>
              <a:t> </a:t>
            </a:r>
            <a:r>
              <a:rPr lang="ru-RU" sz="2800" dirty="0">
                <a:cs typeface="Georgia"/>
              </a:rPr>
              <a:t>при</a:t>
            </a:r>
            <a:r>
              <a:rPr lang="ru-RU" sz="2800" spc="-10" dirty="0">
                <a:cs typeface="Georgia"/>
              </a:rPr>
              <a:t> </a:t>
            </a:r>
            <a:r>
              <a:rPr lang="ru-RU" sz="2800" dirty="0">
                <a:cs typeface="Georgia"/>
              </a:rPr>
              <a:t>грудному</a:t>
            </a:r>
            <a:r>
              <a:rPr lang="ru-RU" sz="2800" spc="-25" dirty="0">
                <a:cs typeface="Georgia"/>
              </a:rPr>
              <a:t> </a:t>
            </a:r>
            <a:r>
              <a:rPr lang="ru-RU" sz="2800" dirty="0" smtClean="0">
                <a:cs typeface="Georgia"/>
              </a:rPr>
              <a:t>та </a:t>
            </a:r>
            <a:r>
              <a:rPr lang="ru-RU" sz="2800" spc="-5" dirty="0" smtClean="0">
                <a:cs typeface="Georgia"/>
              </a:rPr>
              <a:t>штучному</a:t>
            </a:r>
            <a:r>
              <a:rPr lang="ru-RU" sz="2800" spc="-55" dirty="0" smtClean="0">
                <a:cs typeface="Georgia"/>
              </a:rPr>
              <a:t> </a:t>
            </a:r>
            <a:r>
              <a:rPr lang="ru-RU" sz="2800" spc="-5" dirty="0" err="1">
                <a:cs typeface="Georgia"/>
              </a:rPr>
              <a:t>вигодовуванні</a:t>
            </a:r>
            <a:r>
              <a:rPr lang="ru-RU" sz="2800" spc="-5" dirty="0">
                <a:cs typeface="Georgia"/>
              </a:rPr>
              <a:t>;</a:t>
            </a:r>
            <a:endParaRPr lang="ru-RU" sz="2800" dirty="0">
              <a:cs typeface="Georgia"/>
            </a:endParaRPr>
          </a:p>
          <a:p>
            <a:pPr marL="268605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lang="ru-RU" sz="2800" dirty="0" err="1">
                <a:cs typeface="Georgia"/>
              </a:rPr>
              <a:t>невірне</a:t>
            </a:r>
            <a:r>
              <a:rPr lang="ru-RU" sz="2800" spc="-40" dirty="0">
                <a:cs typeface="Georgia"/>
              </a:rPr>
              <a:t> </a:t>
            </a:r>
            <a:r>
              <a:rPr lang="ru-RU" sz="2800" spc="-5" dirty="0" err="1">
                <a:cs typeface="Georgia"/>
              </a:rPr>
              <a:t>розведення</a:t>
            </a:r>
            <a:r>
              <a:rPr lang="ru-RU" sz="2800" spc="-20" dirty="0">
                <a:cs typeface="Georgia"/>
              </a:rPr>
              <a:t> </a:t>
            </a:r>
            <a:r>
              <a:rPr lang="ru-RU" sz="2800" spc="-5" dirty="0" err="1">
                <a:cs typeface="Georgia"/>
              </a:rPr>
              <a:t>молочних</a:t>
            </a:r>
            <a:r>
              <a:rPr lang="ru-RU" sz="2800" spc="-25" dirty="0">
                <a:cs typeface="Georgia"/>
              </a:rPr>
              <a:t> </a:t>
            </a:r>
            <a:r>
              <a:rPr lang="ru-RU" sz="2800" spc="-5" dirty="0" err="1">
                <a:cs typeface="Georgia"/>
              </a:rPr>
              <a:t>сумішей</a:t>
            </a:r>
            <a:r>
              <a:rPr lang="ru-RU" sz="2800" spc="-5" dirty="0">
                <a:cs typeface="Georgia"/>
              </a:rPr>
              <a:t>;</a:t>
            </a:r>
            <a:endParaRPr lang="ru-RU" sz="2800" dirty="0">
              <a:cs typeface="Georgia"/>
            </a:endParaRPr>
          </a:p>
          <a:p>
            <a:pPr marL="268605" indent="-256540">
              <a:spcBef>
                <a:spcPts val="305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lang="ru-RU" sz="2800" spc="-5" dirty="0" err="1">
                <a:cs typeface="Georgia"/>
              </a:rPr>
              <a:t>куріння</a:t>
            </a:r>
            <a:r>
              <a:rPr lang="ru-RU" sz="2800" spc="-50" dirty="0">
                <a:cs typeface="Georgia"/>
              </a:rPr>
              <a:t> </a:t>
            </a:r>
            <a:r>
              <a:rPr lang="ru-RU" sz="2800" spc="-5" dirty="0" err="1">
                <a:cs typeface="Georgia"/>
              </a:rPr>
              <a:t>жінки</a:t>
            </a:r>
            <a:endParaRPr lang="ru-RU" sz="2800" dirty="0">
              <a:cs typeface="Georgia"/>
            </a:endParaRPr>
          </a:p>
          <a:p>
            <a:pPr marL="268605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endParaRPr sz="2800" dirty="0">
              <a:cs typeface="Georgi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597" y="3962400"/>
            <a:ext cx="27559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67200" y="600861"/>
            <a:ext cx="34254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 smtClean="0">
                <a:solidFill>
                  <a:srgbClr val="4D100F"/>
                </a:solidFill>
              </a:rPr>
              <a:t>ПРИЧИ</a:t>
            </a:r>
            <a:r>
              <a:rPr lang="uk-UA" sz="4000" b="1" dirty="0" smtClean="0">
                <a:solidFill>
                  <a:srgbClr val="4D100F"/>
                </a:solidFill>
              </a:rPr>
              <a:t>НИ</a:t>
            </a:r>
            <a:endParaRPr sz="4000" b="1" dirty="0">
              <a:solidFill>
                <a:srgbClr val="4D100F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905000"/>
            <a:ext cx="9753600" cy="2764859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spcBef>
                <a:spcPts val="400"/>
              </a:spcBef>
            </a:pPr>
            <a:r>
              <a:rPr sz="2800" b="1" spc="-5" dirty="0">
                <a:cs typeface="Georgia"/>
              </a:rPr>
              <a:t>Причини,</a:t>
            </a:r>
            <a:r>
              <a:rPr sz="2800" b="1" spc="-30" dirty="0">
                <a:cs typeface="Georgia"/>
              </a:rPr>
              <a:t> </a:t>
            </a:r>
            <a:r>
              <a:rPr sz="2800" b="1" dirty="0">
                <a:cs typeface="Georgia"/>
              </a:rPr>
              <a:t>пов’язані</a:t>
            </a:r>
            <a:r>
              <a:rPr sz="2800" b="1" spc="-10" dirty="0">
                <a:cs typeface="Georgia"/>
              </a:rPr>
              <a:t> </a:t>
            </a:r>
            <a:r>
              <a:rPr sz="2800" b="1" dirty="0">
                <a:cs typeface="Georgia"/>
              </a:rPr>
              <a:t>з</a:t>
            </a:r>
            <a:r>
              <a:rPr sz="2800" b="1" spc="-10" dirty="0">
                <a:cs typeface="Georgia"/>
              </a:rPr>
              <a:t> </a:t>
            </a:r>
            <a:r>
              <a:rPr sz="2800" b="1" spc="-5" dirty="0">
                <a:cs typeface="Georgia"/>
              </a:rPr>
              <a:t>дитиною,</a:t>
            </a:r>
            <a:r>
              <a:rPr sz="2800" b="1" spc="-30" dirty="0">
                <a:cs typeface="Georgia"/>
              </a:rPr>
              <a:t> </a:t>
            </a:r>
            <a:r>
              <a:rPr sz="2800" b="1" dirty="0">
                <a:cs typeface="Georgia"/>
              </a:rPr>
              <a:t>полягають</a:t>
            </a:r>
            <a:r>
              <a:rPr sz="2800" b="1" spc="-25" dirty="0">
                <a:cs typeface="Georgia"/>
              </a:rPr>
              <a:t> </a:t>
            </a:r>
            <a:r>
              <a:rPr sz="2800" b="1" dirty="0">
                <a:cs typeface="Georgia"/>
              </a:rPr>
              <a:t>у:</a:t>
            </a:r>
          </a:p>
          <a:p>
            <a:pPr marL="268605" marR="5080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  <a:tab pos="2733675" algn="l"/>
                <a:tab pos="3512185" algn="l"/>
                <a:tab pos="4702810" algn="l"/>
                <a:tab pos="6625590" algn="l"/>
              </a:tabLst>
            </a:pPr>
            <a:r>
              <a:rPr sz="2800" dirty="0">
                <a:cs typeface="Georgia"/>
              </a:rPr>
              <a:t>ана</a:t>
            </a:r>
            <a:r>
              <a:rPr sz="2800" spc="-15" dirty="0">
                <a:cs typeface="Georgia"/>
              </a:rPr>
              <a:t>т</a:t>
            </a:r>
            <a:r>
              <a:rPr sz="2800" spc="-5" dirty="0">
                <a:cs typeface="Georgia"/>
              </a:rPr>
              <a:t>омічні</a:t>
            </a:r>
            <a:r>
              <a:rPr sz="2800" dirty="0">
                <a:cs typeface="Georgia"/>
              </a:rPr>
              <a:t>й	та	фун</a:t>
            </a:r>
            <a:r>
              <a:rPr sz="2800" spc="-15" dirty="0">
                <a:cs typeface="Georgia"/>
              </a:rPr>
              <a:t>к</a:t>
            </a:r>
            <a:r>
              <a:rPr sz="2800" dirty="0">
                <a:cs typeface="Georgia"/>
              </a:rPr>
              <a:t>ціональ</a:t>
            </a:r>
            <a:r>
              <a:rPr sz="2800" spc="-20" dirty="0">
                <a:cs typeface="Georgia"/>
              </a:rPr>
              <a:t>н</a:t>
            </a:r>
            <a:r>
              <a:rPr sz="2800" dirty="0">
                <a:cs typeface="Georgia"/>
              </a:rPr>
              <a:t>ій	</a:t>
            </a:r>
            <a:r>
              <a:rPr sz="2800" spc="-10" dirty="0">
                <a:cs typeface="Georgia"/>
              </a:rPr>
              <a:t>н</a:t>
            </a:r>
            <a:r>
              <a:rPr sz="2800" spc="-5" dirty="0">
                <a:cs typeface="Georgia"/>
              </a:rPr>
              <a:t>езрілос</a:t>
            </a:r>
            <a:r>
              <a:rPr sz="2800" spc="-10" dirty="0">
                <a:cs typeface="Georgia"/>
              </a:rPr>
              <a:t>т</a:t>
            </a:r>
            <a:r>
              <a:rPr sz="2800" dirty="0">
                <a:cs typeface="Georgia"/>
              </a:rPr>
              <a:t>и  </a:t>
            </a:r>
            <a:r>
              <a:rPr sz="2800" spc="-5" dirty="0">
                <a:cs typeface="Georgia"/>
              </a:rPr>
              <a:t>органів</a:t>
            </a:r>
            <a:r>
              <a:rPr sz="2800" dirty="0">
                <a:cs typeface="Georgia"/>
              </a:rPr>
              <a:t> травлення</a:t>
            </a:r>
            <a:r>
              <a:rPr sz="2800" spc="-20" dirty="0">
                <a:cs typeface="Georgia"/>
              </a:rPr>
              <a:t> </a:t>
            </a:r>
            <a:r>
              <a:rPr sz="2800" dirty="0">
                <a:cs typeface="Georgia"/>
              </a:rPr>
              <a:t>дітей	</a:t>
            </a:r>
            <a:r>
              <a:rPr sz="2800" spc="-5" dirty="0" err="1">
                <a:cs typeface="Georgia"/>
              </a:rPr>
              <a:t>раннього</a:t>
            </a:r>
            <a:r>
              <a:rPr sz="2800" spc="-10" dirty="0">
                <a:cs typeface="Georgia"/>
              </a:rPr>
              <a:t> </a:t>
            </a:r>
            <a:r>
              <a:rPr sz="2800" spc="-5" dirty="0" err="1" smtClean="0">
                <a:cs typeface="Georgia"/>
              </a:rPr>
              <a:t>віку</a:t>
            </a:r>
            <a:endParaRPr lang="uk-UA" sz="2800" spc="-5" dirty="0" smtClean="0">
              <a:cs typeface="Georgia"/>
            </a:endParaRPr>
          </a:p>
          <a:p>
            <a:pPr marL="268605" marR="213360" indent="-256540">
              <a:spcBef>
                <a:spcPts val="100"/>
              </a:spcBef>
              <a:buClr>
                <a:srgbClr val="9F4DA2"/>
              </a:buClr>
              <a:buFont typeface="Georgia"/>
              <a:buChar char="•"/>
              <a:tabLst>
                <a:tab pos="354330" algn="l"/>
                <a:tab pos="354965" algn="l"/>
                <a:tab pos="3669665" algn="l"/>
              </a:tabLst>
            </a:pPr>
            <a:r>
              <a:rPr lang="ru-RU" sz="2800" spc="-5" dirty="0" err="1" smtClean="0">
                <a:cs typeface="Georgia"/>
              </a:rPr>
              <a:t>особливос</a:t>
            </a:r>
            <a:r>
              <a:rPr lang="ru-RU" sz="2800" spc="-15" dirty="0" err="1" smtClean="0">
                <a:cs typeface="Georgia"/>
              </a:rPr>
              <a:t>т</a:t>
            </a:r>
            <a:r>
              <a:rPr lang="ru-RU" sz="2800" dirty="0" err="1" smtClean="0">
                <a:cs typeface="Georgia"/>
              </a:rPr>
              <a:t>ях</a:t>
            </a:r>
            <a:r>
              <a:rPr lang="ru-RU" sz="2800" dirty="0" smtClean="0">
                <a:cs typeface="Georgia"/>
              </a:rPr>
              <a:t> </a:t>
            </a:r>
            <a:r>
              <a:rPr lang="ru-RU" sz="2800" dirty="0" err="1" smtClean="0">
                <a:cs typeface="Georgia"/>
              </a:rPr>
              <a:t>формуван</a:t>
            </a:r>
            <a:r>
              <a:rPr lang="ru-RU" sz="2800" spc="-20" dirty="0" err="1" smtClean="0">
                <a:cs typeface="Georgia"/>
              </a:rPr>
              <a:t>н</a:t>
            </a:r>
            <a:r>
              <a:rPr lang="ru-RU" sz="2800" dirty="0" err="1" smtClean="0">
                <a:cs typeface="Georgia"/>
              </a:rPr>
              <a:t>я</a:t>
            </a:r>
            <a:r>
              <a:rPr lang="ru-RU" sz="2800" dirty="0" smtClean="0">
                <a:cs typeface="Georgia"/>
              </a:rPr>
              <a:t> </a:t>
            </a:r>
            <a:r>
              <a:rPr lang="ru-RU" sz="2800" spc="-10" dirty="0" err="1" smtClean="0">
                <a:cs typeface="Georgia"/>
              </a:rPr>
              <a:t>кишечної</a:t>
            </a:r>
            <a:r>
              <a:rPr lang="ru-RU" sz="2800" spc="-10" dirty="0" smtClean="0">
                <a:cs typeface="Georgia"/>
              </a:rPr>
              <a:t> </a:t>
            </a:r>
            <a:r>
              <a:rPr lang="ru-RU" sz="2800" dirty="0" smtClean="0">
                <a:cs typeface="Georgia"/>
              </a:rPr>
              <a:t> </a:t>
            </a:r>
            <a:r>
              <a:rPr lang="ru-RU" sz="2800" spc="-5" dirty="0" err="1">
                <a:cs typeface="Georgia"/>
              </a:rPr>
              <a:t>мікробіоти</a:t>
            </a:r>
            <a:r>
              <a:rPr lang="ru-RU" sz="2800" spc="-5" dirty="0">
                <a:cs typeface="Georgia"/>
              </a:rPr>
              <a:t>;</a:t>
            </a:r>
            <a:endParaRPr lang="ru-RU" sz="2800" dirty="0">
              <a:cs typeface="Georgia"/>
            </a:endParaRPr>
          </a:p>
          <a:p>
            <a:pPr marL="354330" indent="-342265">
              <a:spcBef>
                <a:spcPts val="300"/>
              </a:spcBef>
              <a:buClr>
                <a:srgbClr val="9F4DA2"/>
              </a:buClr>
              <a:buChar char="•"/>
              <a:tabLst>
                <a:tab pos="354330" algn="l"/>
                <a:tab pos="354965" algn="l"/>
              </a:tabLst>
            </a:pPr>
            <a:r>
              <a:rPr lang="ru-RU" sz="2800" spc="-5" dirty="0" err="1">
                <a:cs typeface="Georgia"/>
              </a:rPr>
              <a:t>становленні</a:t>
            </a:r>
            <a:r>
              <a:rPr lang="ru-RU" sz="2800" spc="-40" dirty="0">
                <a:cs typeface="Georgia"/>
              </a:rPr>
              <a:t> </a:t>
            </a:r>
            <a:r>
              <a:rPr lang="ru-RU" sz="2800" spc="-5" dirty="0">
                <a:cs typeface="Georgia"/>
              </a:rPr>
              <a:t>ритму</a:t>
            </a:r>
            <a:r>
              <a:rPr lang="ru-RU" sz="2800" spc="-40" dirty="0">
                <a:cs typeface="Georgia"/>
              </a:rPr>
              <a:t> </a:t>
            </a:r>
            <a:r>
              <a:rPr lang="ru-RU" sz="2800" spc="-5" dirty="0">
                <a:cs typeface="Georgia"/>
              </a:rPr>
              <a:t>сон/</a:t>
            </a:r>
            <a:r>
              <a:rPr lang="ru-RU" sz="2800" spc="-5" dirty="0" err="1">
                <a:cs typeface="Georgia"/>
              </a:rPr>
              <a:t>неспання</a:t>
            </a:r>
            <a:r>
              <a:rPr lang="ru-RU" sz="2800" spc="-5" dirty="0">
                <a:cs typeface="Georgia"/>
              </a:rPr>
              <a:t>.</a:t>
            </a:r>
            <a:endParaRPr lang="ru-RU" sz="2800" dirty="0">
              <a:cs typeface="Georgia"/>
            </a:endParaRPr>
          </a:p>
          <a:p>
            <a:pPr marL="268605" marR="5080" indent="-256540">
              <a:spcBef>
                <a:spcPts val="300"/>
              </a:spcBef>
              <a:buClr>
                <a:srgbClr val="9F4DA2"/>
              </a:buClr>
              <a:buChar char="•"/>
              <a:tabLst>
                <a:tab pos="269240" algn="l"/>
                <a:tab pos="2733675" algn="l"/>
                <a:tab pos="3512185" algn="l"/>
                <a:tab pos="4702810" algn="l"/>
                <a:tab pos="6625590" algn="l"/>
              </a:tabLst>
            </a:pPr>
            <a:endParaRPr sz="2800" dirty="0">
              <a:latin typeface="Georgia"/>
              <a:cs typeface="Georgi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0252" y="3657600"/>
            <a:ext cx="2527300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3800" y="296061"/>
            <a:ext cx="38064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 smtClean="0">
                <a:solidFill>
                  <a:srgbClr val="4D100F"/>
                </a:solidFill>
              </a:rPr>
              <a:t>ПРИЧИ</a:t>
            </a:r>
            <a:r>
              <a:rPr lang="uk-UA" sz="4000" b="1" dirty="0" smtClean="0">
                <a:solidFill>
                  <a:srgbClr val="4D100F"/>
                </a:solidFill>
              </a:rPr>
              <a:t>НИ</a:t>
            </a:r>
            <a:endParaRPr sz="4000" b="1" dirty="0">
              <a:solidFill>
                <a:srgbClr val="4D100F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3399" y="1143000"/>
            <a:ext cx="10594975" cy="4959819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68605" marR="5080" indent="-182880">
              <a:lnSpc>
                <a:spcPts val="2300"/>
              </a:lnSpc>
              <a:spcBef>
                <a:spcPts val="660"/>
              </a:spcBef>
              <a:tabLst>
                <a:tab pos="2590165" algn="l"/>
                <a:tab pos="3456940" algn="l"/>
                <a:tab pos="4924425" algn="l"/>
                <a:tab pos="6634480" algn="l"/>
              </a:tabLst>
            </a:pPr>
            <a:r>
              <a:rPr sz="2400" dirty="0">
                <a:solidFill>
                  <a:srgbClr val="C00000"/>
                </a:solidFill>
                <a:latin typeface="Arial Black"/>
                <a:cs typeface="Arial Black"/>
              </a:rPr>
              <a:t>Ан</a:t>
            </a:r>
            <a:r>
              <a:rPr sz="2400" spc="-10" dirty="0">
                <a:solidFill>
                  <a:srgbClr val="C00000"/>
                </a:solidFill>
                <a:latin typeface="Arial Black"/>
                <a:cs typeface="Arial Black"/>
              </a:rPr>
              <a:t>а</a:t>
            </a:r>
            <a:r>
              <a:rPr sz="2400" dirty="0">
                <a:solidFill>
                  <a:srgbClr val="C00000"/>
                </a:solidFill>
                <a:latin typeface="Arial Black"/>
                <a:cs typeface="Arial Black"/>
              </a:rPr>
              <a:t>томічна	</a:t>
            </a:r>
            <a:r>
              <a:rPr sz="2400" spc="5" dirty="0">
                <a:solidFill>
                  <a:srgbClr val="C00000"/>
                </a:solidFill>
                <a:latin typeface="Arial Black"/>
                <a:cs typeface="Arial Black"/>
              </a:rPr>
              <a:t>т</a:t>
            </a:r>
            <a:r>
              <a:rPr sz="2400" dirty="0">
                <a:solidFill>
                  <a:srgbClr val="C00000"/>
                </a:solidFill>
                <a:latin typeface="Arial Black"/>
                <a:cs typeface="Arial Black"/>
              </a:rPr>
              <a:t>а	</a:t>
            </a:r>
            <a:r>
              <a:rPr sz="2400" spc="-5" dirty="0">
                <a:solidFill>
                  <a:srgbClr val="C00000"/>
                </a:solidFill>
                <a:latin typeface="Arial Black"/>
                <a:cs typeface="Arial Black"/>
              </a:rPr>
              <a:t>функці</a:t>
            </a:r>
            <a:r>
              <a:rPr sz="2400" spc="-10" dirty="0">
                <a:solidFill>
                  <a:srgbClr val="C00000"/>
                </a:solidFill>
                <a:latin typeface="Arial Black"/>
                <a:cs typeface="Arial Black"/>
              </a:rPr>
              <a:t>о</a:t>
            </a:r>
            <a:r>
              <a:rPr sz="2400" dirty="0">
                <a:solidFill>
                  <a:srgbClr val="C00000"/>
                </a:solidFill>
                <a:latin typeface="Arial Black"/>
                <a:cs typeface="Arial Black"/>
              </a:rPr>
              <a:t>нальна	незрілість  органів травлення </a:t>
            </a:r>
            <a:r>
              <a:rPr sz="2400" spc="-5" dirty="0">
                <a:solidFill>
                  <a:srgbClr val="C00000"/>
                </a:solidFill>
                <a:latin typeface="Arial Black"/>
                <a:cs typeface="Arial Black"/>
              </a:rPr>
              <a:t>дітей	</a:t>
            </a:r>
            <a:r>
              <a:rPr sz="2400" dirty="0">
                <a:solidFill>
                  <a:srgbClr val="C00000"/>
                </a:solidFill>
                <a:latin typeface="Arial Black"/>
                <a:cs typeface="Arial Black"/>
              </a:rPr>
              <a:t>раннього</a:t>
            </a:r>
            <a:r>
              <a:rPr sz="2400" spc="-5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400" spc="-5" dirty="0" err="1">
                <a:solidFill>
                  <a:srgbClr val="C00000"/>
                </a:solidFill>
                <a:latin typeface="Arial Black"/>
                <a:cs typeface="Arial Black"/>
              </a:rPr>
              <a:t>віку</a:t>
            </a:r>
            <a:r>
              <a:rPr sz="2400" spc="-10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400" dirty="0" smtClean="0">
                <a:solidFill>
                  <a:srgbClr val="C00000"/>
                </a:solidFill>
                <a:latin typeface="Arial Black"/>
                <a:cs typeface="Arial Black"/>
              </a:rPr>
              <a:t>:</a:t>
            </a:r>
            <a:endParaRPr lang="uk-UA" sz="2400" dirty="0" smtClean="0">
              <a:solidFill>
                <a:srgbClr val="C00000"/>
              </a:solidFill>
              <a:latin typeface="Arial Black"/>
              <a:cs typeface="Arial Black"/>
            </a:endParaRPr>
          </a:p>
          <a:p>
            <a:pPr marL="268605" marR="5080" indent="-182880">
              <a:lnSpc>
                <a:spcPts val="2300"/>
              </a:lnSpc>
              <a:spcBef>
                <a:spcPts val="660"/>
              </a:spcBef>
              <a:tabLst>
                <a:tab pos="2590165" algn="l"/>
                <a:tab pos="3456940" algn="l"/>
                <a:tab pos="4924425" algn="l"/>
                <a:tab pos="6634480" algn="l"/>
              </a:tabLst>
            </a:pPr>
            <a:endParaRPr sz="2400" dirty="0">
              <a:latin typeface="Arial Black"/>
              <a:cs typeface="Arial Black"/>
            </a:endParaRPr>
          </a:p>
          <a:p>
            <a:pPr marL="530225" indent="-517525">
              <a:lnSpc>
                <a:spcPts val="2510"/>
              </a:lnSpc>
              <a:buClr>
                <a:srgbClr val="315F63"/>
              </a:buClr>
              <a:buFont typeface="Wingdings"/>
              <a:buChar char=""/>
              <a:tabLst>
                <a:tab pos="269240" algn="l"/>
              </a:tabLst>
            </a:pPr>
            <a:r>
              <a:rPr sz="2400" spc="-5" dirty="0">
                <a:cs typeface="Georgia"/>
              </a:rPr>
              <a:t>короткий черевний відділ</a:t>
            </a:r>
            <a:r>
              <a:rPr sz="2400" spc="-2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стравоходу,</a:t>
            </a:r>
            <a:endParaRPr sz="2400" dirty="0">
              <a:cs typeface="Georgia"/>
            </a:endParaRPr>
          </a:p>
          <a:p>
            <a:pPr marL="530225" marR="602615" indent="-517525">
              <a:lnSpc>
                <a:spcPts val="2310"/>
              </a:lnSpc>
              <a:spcBef>
                <a:spcPts val="414"/>
              </a:spcBef>
              <a:buClr>
                <a:srgbClr val="315F63"/>
              </a:buClr>
              <a:buFont typeface="Wingdings"/>
              <a:buChar char=""/>
              <a:tabLst>
                <a:tab pos="269240" algn="l"/>
                <a:tab pos="5486400" algn="l"/>
              </a:tabLst>
            </a:pPr>
            <a:r>
              <a:rPr sz="2400" dirty="0">
                <a:cs typeface="Georgia"/>
              </a:rPr>
              <a:t>недостатність</a:t>
            </a:r>
            <a:r>
              <a:rPr sz="2400" spc="-4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сфінктерів</a:t>
            </a:r>
            <a:r>
              <a:rPr sz="2400" dirty="0">
                <a:cs typeface="Georgia"/>
              </a:rPr>
              <a:t>,</a:t>
            </a:r>
            <a:r>
              <a:rPr sz="2400" spc="-20" dirty="0">
                <a:cs typeface="Georgia"/>
              </a:rPr>
              <a:t> </a:t>
            </a:r>
            <a:endParaRPr lang="ru-RU" sz="2400" spc="-20" dirty="0" smtClean="0">
              <a:cs typeface="Georgia"/>
            </a:endParaRPr>
          </a:p>
          <a:p>
            <a:pPr marL="530225" marR="602615" indent="-517525">
              <a:lnSpc>
                <a:spcPts val="2310"/>
              </a:lnSpc>
              <a:spcBef>
                <a:spcPts val="414"/>
              </a:spcBef>
              <a:buClr>
                <a:srgbClr val="315F63"/>
              </a:buClr>
              <a:buFont typeface="Wingdings"/>
              <a:buChar char=""/>
              <a:tabLst>
                <a:tab pos="269240" algn="l"/>
                <a:tab pos="5486400" algn="l"/>
              </a:tabLst>
            </a:pPr>
            <a:r>
              <a:rPr lang="uk-UA" sz="2400" dirty="0" smtClean="0">
                <a:cs typeface="Georgia"/>
              </a:rPr>
              <a:t>з</a:t>
            </a:r>
            <a:r>
              <a:rPr sz="2400" dirty="0" err="1" smtClean="0">
                <a:cs typeface="Georgia"/>
              </a:rPr>
              <a:t>нижен</a:t>
            </a:r>
            <a:r>
              <a:rPr lang="ru-RU" sz="2400" dirty="0" err="1" smtClean="0">
                <a:cs typeface="Georgia"/>
              </a:rPr>
              <a:t>ня</a:t>
            </a:r>
            <a:r>
              <a:rPr lang="ru-RU" sz="2400" dirty="0" smtClean="0">
                <a:cs typeface="Georgia"/>
              </a:rPr>
              <a:t> </a:t>
            </a:r>
            <a:r>
              <a:rPr sz="2400" dirty="0" err="1" smtClean="0">
                <a:cs typeface="Georgia"/>
              </a:rPr>
              <a:t>фермен</a:t>
            </a:r>
            <a:r>
              <a:rPr sz="2400" spc="-10" dirty="0" err="1" smtClean="0">
                <a:cs typeface="Georgia"/>
              </a:rPr>
              <a:t>т</a:t>
            </a:r>
            <a:r>
              <a:rPr sz="2400" dirty="0" err="1" smtClean="0">
                <a:cs typeface="Georgia"/>
              </a:rPr>
              <a:t>ативн</a:t>
            </a:r>
            <a:r>
              <a:rPr lang="ru-RU" sz="2400" dirty="0">
                <a:cs typeface="Georgia"/>
              </a:rPr>
              <a:t>ї</a:t>
            </a:r>
            <a:r>
              <a:rPr sz="2400" dirty="0" smtClean="0">
                <a:cs typeface="Georgia"/>
              </a:rPr>
              <a:t> </a:t>
            </a:r>
            <a:r>
              <a:rPr sz="2400" spc="-5" dirty="0">
                <a:cs typeface="Georgia"/>
              </a:rPr>
              <a:t>активності,</a:t>
            </a:r>
            <a:endParaRPr sz="2400" dirty="0">
              <a:cs typeface="Georgia"/>
            </a:endParaRPr>
          </a:p>
          <a:p>
            <a:pPr marL="530225" indent="-517525">
              <a:lnSpc>
                <a:spcPts val="2480"/>
              </a:lnSpc>
              <a:buClr>
                <a:srgbClr val="315F63"/>
              </a:buClr>
              <a:buFont typeface="Wingdings"/>
              <a:buChar char=""/>
              <a:tabLst>
                <a:tab pos="269240" algn="l"/>
              </a:tabLst>
            </a:pPr>
            <a:r>
              <a:rPr sz="2400" dirty="0">
                <a:cs typeface="Georgia"/>
              </a:rPr>
              <a:t>функціональна незрілість</a:t>
            </a:r>
            <a:r>
              <a:rPr sz="2400" spc="-1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нервово-м’язового </a:t>
            </a:r>
            <a:r>
              <a:rPr sz="2400" dirty="0">
                <a:cs typeface="Georgia"/>
              </a:rPr>
              <a:t>апарату,</a:t>
            </a:r>
          </a:p>
          <a:p>
            <a:pPr marL="530225" indent="-517525">
              <a:lnSpc>
                <a:spcPts val="2605"/>
              </a:lnSpc>
              <a:buClr>
                <a:srgbClr val="315F63"/>
              </a:buClr>
              <a:buFont typeface="Wingdings"/>
              <a:buChar char=""/>
              <a:tabLst>
                <a:tab pos="269240" algn="l"/>
                <a:tab pos="5134610" algn="l"/>
              </a:tabLst>
            </a:pPr>
            <a:r>
              <a:rPr sz="2400" dirty="0">
                <a:cs typeface="Georgia"/>
              </a:rPr>
              <a:t>незкоординована</a:t>
            </a:r>
            <a:r>
              <a:rPr sz="2400" spc="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робота</a:t>
            </a:r>
            <a:r>
              <a:rPr sz="2400" spc="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відділів	ШКТ,</a:t>
            </a:r>
            <a:endParaRPr sz="2400" dirty="0">
              <a:cs typeface="Georgia"/>
            </a:endParaRPr>
          </a:p>
          <a:p>
            <a:pPr marL="530225" marR="69215" indent="-517525">
              <a:lnSpc>
                <a:spcPct val="80000"/>
              </a:lnSpc>
              <a:spcBef>
                <a:spcPts val="434"/>
              </a:spcBef>
              <a:buClr>
                <a:srgbClr val="315F63"/>
              </a:buClr>
              <a:buFont typeface="Wingdings"/>
              <a:buChar char=""/>
              <a:tabLst>
                <a:tab pos="269240" algn="l"/>
              </a:tabLst>
            </a:pPr>
            <a:r>
              <a:rPr sz="2400" spc="-5" dirty="0">
                <a:cs typeface="Georgia"/>
              </a:rPr>
              <a:t>висока усмоктувальна </a:t>
            </a:r>
            <a:r>
              <a:rPr sz="2400" dirty="0">
                <a:cs typeface="Georgia"/>
              </a:rPr>
              <a:t>здатність та </a:t>
            </a:r>
            <a:r>
              <a:rPr sz="2400" spc="-5" dirty="0">
                <a:cs typeface="Georgia"/>
              </a:rPr>
              <a:t>недосконала </a:t>
            </a:r>
            <a:r>
              <a:rPr sz="2400" dirty="0">
                <a:cs typeface="Georgia"/>
              </a:rPr>
              <a:t>бар’єрна </a:t>
            </a:r>
            <a:r>
              <a:rPr sz="2400" spc="-565" dirty="0">
                <a:cs typeface="Georgia"/>
              </a:rPr>
              <a:t> </a:t>
            </a:r>
            <a:r>
              <a:rPr sz="2400" dirty="0">
                <a:cs typeface="Georgia"/>
              </a:rPr>
              <a:t>функція </a:t>
            </a:r>
            <a:r>
              <a:rPr sz="2400" spc="-5" dirty="0">
                <a:cs typeface="Georgia"/>
              </a:rPr>
              <a:t>кишечника,</a:t>
            </a:r>
            <a:endParaRPr sz="2400" dirty="0">
              <a:cs typeface="Georgia"/>
            </a:endParaRPr>
          </a:p>
          <a:p>
            <a:pPr marL="530225" indent="-517525">
              <a:lnSpc>
                <a:spcPts val="2465"/>
              </a:lnSpc>
              <a:buClr>
                <a:srgbClr val="315F63"/>
              </a:buClr>
              <a:buFont typeface="Wingdings"/>
              <a:buChar char=""/>
              <a:tabLst>
                <a:tab pos="269240" algn="l"/>
              </a:tabLst>
            </a:pPr>
            <a:r>
              <a:rPr sz="2400" spc="-5" dirty="0">
                <a:cs typeface="Georgia"/>
              </a:rPr>
              <a:t>схильність</a:t>
            </a:r>
            <a:r>
              <a:rPr sz="2400" spc="-40" dirty="0">
                <a:cs typeface="Georgia"/>
              </a:rPr>
              <a:t> </a:t>
            </a:r>
            <a:r>
              <a:rPr sz="2400" dirty="0">
                <a:cs typeface="Georgia"/>
              </a:rPr>
              <a:t>до</a:t>
            </a:r>
            <a:r>
              <a:rPr sz="2400" spc="-20" dirty="0">
                <a:cs typeface="Georgia"/>
              </a:rPr>
              <a:t> </a:t>
            </a:r>
            <a:r>
              <a:rPr sz="2400" dirty="0">
                <a:cs typeface="Georgia"/>
              </a:rPr>
              <a:t>підвищеного</a:t>
            </a:r>
            <a:r>
              <a:rPr sz="2400" spc="-15" dirty="0">
                <a:cs typeface="Georgia"/>
              </a:rPr>
              <a:t> </a:t>
            </a:r>
            <a:r>
              <a:rPr sz="2400" dirty="0">
                <a:cs typeface="Georgia"/>
              </a:rPr>
              <a:t>газоутворення,</a:t>
            </a:r>
          </a:p>
          <a:p>
            <a:pPr marL="530225" marR="918210" indent="-517525">
              <a:lnSpc>
                <a:spcPct val="80000"/>
              </a:lnSpc>
              <a:spcBef>
                <a:spcPts val="440"/>
              </a:spcBef>
              <a:buClr>
                <a:srgbClr val="315F63"/>
              </a:buClr>
              <a:buFont typeface="Wingdings"/>
              <a:buChar char=""/>
              <a:tabLst>
                <a:tab pos="269240" algn="l"/>
              </a:tabLst>
            </a:pPr>
            <a:r>
              <a:rPr sz="2400" spc="-5" dirty="0">
                <a:cs typeface="Georgia"/>
              </a:rPr>
              <a:t>високий ступінь </a:t>
            </a:r>
            <a:r>
              <a:rPr sz="2400" dirty="0">
                <a:cs typeface="Georgia"/>
              </a:rPr>
              <a:t>анатомічної </a:t>
            </a:r>
            <a:r>
              <a:rPr sz="2400" spc="-5" dirty="0">
                <a:cs typeface="Georgia"/>
              </a:rPr>
              <a:t>свободи кишечника </a:t>
            </a:r>
            <a:r>
              <a:rPr sz="2400" dirty="0">
                <a:cs typeface="Georgia"/>
              </a:rPr>
              <a:t>у </a:t>
            </a:r>
            <a:r>
              <a:rPr sz="2400" spc="-56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зв’язку</a:t>
            </a:r>
            <a:r>
              <a:rPr sz="2400" dirty="0">
                <a:cs typeface="Georgia"/>
              </a:rPr>
              <a:t> з </a:t>
            </a:r>
            <a:r>
              <a:rPr sz="2400" spc="-5" dirty="0">
                <a:cs typeface="Georgia"/>
              </a:rPr>
              <a:t>відносно</a:t>
            </a:r>
            <a:r>
              <a:rPr sz="2400" spc="-20" dirty="0">
                <a:cs typeface="Georgia"/>
              </a:rPr>
              <a:t> </a:t>
            </a:r>
            <a:r>
              <a:rPr sz="2400" dirty="0">
                <a:cs typeface="Georgia"/>
              </a:rPr>
              <a:t>довгою брижею,</a:t>
            </a:r>
          </a:p>
          <a:p>
            <a:pPr marL="530225" marR="269240" indent="-517525">
              <a:lnSpc>
                <a:spcPts val="2300"/>
              </a:lnSpc>
              <a:spcBef>
                <a:spcPts val="284"/>
              </a:spcBef>
              <a:buClr>
                <a:srgbClr val="315F63"/>
              </a:buClr>
              <a:buFont typeface="Wingdings"/>
              <a:buChar char=""/>
              <a:tabLst>
                <a:tab pos="269240" algn="l"/>
              </a:tabLst>
            </a:pPr>
            <a:r>
              <a:rPr sz="2400" dirty="0">
                <a:cs typeface="Georgia"/>
              </a:rPr>
              <a:t>порушення </a:t>
            </a:r>
            <a:r>
              <a:rPr sz="2400" spc="-5" dirty="0">
                <a:cs typeface="Georgia"/>
              </a:rPr>
              <a:t>регуляції роботи ШКТ внаслідок </a:t>
            </a:r>
            <a:r>
              <a:rPr sz="2400" dirty="0">
                <a:cs typeface="Georgia"/>
              </a:rPr>
              <a:t>незрілості </a:t>
            </a:r>
            <a:r>
              <a:rPr sz="2400" spc="-565" dirty="0">
                <a:cs typeface="Georgia"/>
              </a:rPr>
              <a:t> </a:t>
            </a:r>
            <a:r>
              <a:rPr sz="2400" dirty="0">
                <a:cs typeface="Georgia"/>
              </a:rPr>
              <a:t>центральної та</a:t>
            </a:r>
            <a:r>
              <a:rPr sz="2400" spc="-5" dirty="0">
                <a:cs typeface="Georgia"/>
              </a:rPr>
              <a:t> </a:t>
            </a:r>
            <a:r>
              <a:rPr sz="2400" dirty="0">
                <a:cs typeface="Georgia"/>
              </a:rPr>
              <a:t>периферичної</a:t>
            </a:r>
            <a:r>
              <a:rPr sz="2400" spc="20" dirty="0">
                <a:cs typeface="Georgia"/>
              </a:rPr>
              <a:t> </a:t>
            </a:r>
            <a:r>
              <a:rPr sz="2400" dirty="0">
                <a:cs typeface="Georgia"/>
              </a:rPr>
              <a:t>нервової </a:t>
            </a:r>
            <a:r>
              <a:rPr sz="2400" spc="-5" dirty="0">
                <a:cs typeface="Georgia"/>
              </a:rPr>
              <a:t>системи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(кишечника);</a:t>
            </a:r>
            <a:endParaRPr sz="2400" dirty="0">
              <a:cs typeface="Georgi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1953237"/>
            <a:ext cx="1682750" cy="333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74783" y="304800"/>
            <a:ext cx="479780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spc="-5" dirty="0">
                <a:solidFill>
                  <a:srgbClr val="4D100F"/>
                </a:solidFill>
              </a:rPr>
              <a:t>РЕГУРГІТАЦІЯ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686" y="914400"/>
            <a:ext cx="11430000" cy="228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marR="5080" lvl="0">
              <a:lnSpc>
                <a:spcPct val="90000"/>
              </a:lnSpc>
              <a:spcBef>
                <a:spcPts val="434"/>
              </a:spcBef>
              <a:buClr>
                <a:srgbClr val="9F4DA2"/>
              </a:buClr>
              <a:tabLst>
                <a:tab pos="269240" algn="l"/>
                <a:tab pos="3155315" algn="l"/>
                <a:tab pos="5994400" algn="l"/>
                <a:tab pos="7309484" algn="l"/>
              </a:tabLst>
            </a:pPr>
            <a:r>
              <a:rPr lang="uk-UA" sz="2800" dirty="0" err="1"/>
              <a:t>Регургітація</a:t>
            </a:r>
            <a:r>
              <a:rPr lang="uk-UA" sz="2800" dirty="0"/>
              <a:t> у немовлят (малюкові зригування) – невимушене повернення у ротову порожнину їжі, яку дитина проковтнула; може супроводжуватись витіканням її з рота. На відміну від блювання цей процес не супроводжується участю м’язів тонкого кишечнику, </a:t>
            </a:r>
            <a:r>
              <a:rPr lang="uk-UA" sz="2800" dirty="0" err="1"/>
              <a:t>шлунка</a:t>
            </a:r>
            <a:r>
              <a:rPr lang="uk-UA" sz="2800" dirty="0"/>
              <a:t>, стравоходу та діафрагми.</a:t>
            </a:r>
            <a:endParaRPr lang="uk-UA" sz="3150" dirty="0">
              <a:solidFill>
                <a:prstClr val="black"/>
              </a:solidFill>
              <a:latin typeface="Georgia"/>
              <a:cs typeface="Georgia"/>
            </a:endParaRPr>
          </a:p>
          <a:p>
            <a:pPr marL="12065" marR="5715" lvl="0" algn="just">
              <a:lnSpc>
                <a:spcPct val="90000"/>
              </a:lnSpc>
              <a:buClr>
                <a:srgbClr val="9F4DA2"/>
              </a:buClr>
              <a:tabLst>
                <a:tab pos="269240" algn="l"/>
              </a:tabLst>
            </a:pPr>
            <a:endParaRPr lang="uk-U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710" y="4778375"/>
            <a:ext cx="1731963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609600" y="3195024"/>
            <a:ext cx="9982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Діагностичні </a:t>
            </a:r>
            <a:r>
              <a:rPr lang="uk-UA" sz="2400" b="1" dirty="0" smtClean="0">
                <a:solidFill>
                  <a:srgbClr val="C00000"/>
                </a:solidFill>
              </a:rPr>
              <a:t>критерії :</a:t>
            </a:r>
          </a:p>
          <a:p>
            <a:endParaRPr lang="uk-UA" sz="2400" b="1" i="1" dirty="0">
              <a:solidFill>
                <a:srgbClr val="C00000"/>
              </a:solidFill>
            </a:endParaRPr>
          </a:p>
          <a:p>
            <a:r>
              <a:rPr lang="uk-UA" sz="2400" dirty="0"/>
              <a:t>Наявність у здорової дитини у віці 3 </a:t>
            </a:r>
            <a:r>
              <a:rPr lang="uk-UA" sz="2400" dirty="0" err="1"/>
              <a:t>тиж</a:t>
            </a:r>
            <a:r>
              <a:rPr lang="uk-UA" sz="2400" dirty="0"/>
              <a:t> – 12 міс:</a:t>
            </a:r>
          </a:p>
          <a:p>
            <a:r>
              <a:rPr lang="uk-UA" sz="2400" dirty="0"/>
              <a:t>• відрижки (витікання їжі з рота або з носа) два або більше разів на день протягом 3 </a:t>
            </a:r>
            <a:r>
              <a:rPr lang="uk-UA" sz="2400" dirty="0" err="1"/>
              <a:t>тиж</a:t>
            </a:r>
            <a:r>
              <a:rPr lang="uk-UA" sz="2400" dirty="0"/>
              <a:t> і більше;</a:t>
            </a:r>
          </a:p>
          <a:p>
            <a:r>
              <a:rPr lang="uk-UA" sz="2400" dirty="0"/>
              <a:t>• відсутність блювання, домішок крові у блювотних масах, аспірації, апное, порушень загального стану, </a:t>
            </a:r>
            <a:r>
              <a:rPr lang="uk-UA" sz="2400" dirty="0" smtClean="0"/>
              <a:t>труднощів при </a:t>
            </a:r>
            <a:r>
              <a:rPr lang="uk-UA" sz="2400" dirty="0"/>
              <a:t>годуванні і ковтанні або неправильного положення </a:t>
            </a:r>
            <a:r>
              <a:rPr lang="uk-UA" sz="2400" dirty="0" smtClean="0"/>
              <a:t>під час </a:t>
            </a:r>
            <a:r>
              <a:rPr lang="uk-UA" sz="2400" dirty="0"/>
              <a:t>і/або після годування.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43200" y="372261"/>
            <a:ext cx="467791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ЛІКУВАННЯ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7485" y="3269561"/>
            <a:ext cx="107232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Рекомендується</a:t>
            </a:r>
            <a:r>
              <a:rPr lang="ru-RU" sz="2800" dirty="0" smtClean="0"/>
              <a:t> густа </a:t>
            </a:r>
            <a:r>
              <a:rPr lang="ru-RU" sz="2800" dirty="0" err="1" smtClean="0"/>
              <a:t>їжа</a:t>
            </a:r>
            <a:r>
              <a:rPr lang="ru-RU" sz="2800" dirty="0" smtClean="0"/>
              <a:t>, </a:t>
            </a:r>
            <a:r>
              <a:rPr lang="ru-RU" sz="2800" dirty="0" err="1" smtClean="0"/>
              <a:t>укладання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дитини</a:t>
            </a:r>
            <a:r>
              <a:rPr lang="ru-RU" sz="2800" dirty="0" smtClean="0"/>
              <a:t> з  </a:t>
            </a:r>
            <a:r>
              <a:rPr lang="ru-RU" sz="2800" dirty="0" err="1" smtClean="0"/>
              <a:t>піднятим</a:t>
            </a:r>
            <a:r>
              <a:rPr lang="ru-RU" sz="2800" dirty="0" smtClean="0"/>
              <a:t> </a:t>
            </a:r>
            <a:r>
              <a:rPr lang="ru-RU" sz="2800" dirty="0" err="1" smtClean="0"/>
              <a:t>головним</a:t>
            </a:r>
            <a:r>
              <a:rPr lang="ru-RU" sz="2800" dirty="0" smtClean="0"/>
              <a:t> </a:t>
            </a:r>
            <a:r>
              <a:rPr lang="ru-RU" sz="2800" dirty="0" err="1" smtClean="0"/>
              <a:t>кінцем</a:t>
            </a:r>
            <a:r>
              <a:rPr lang="ru-RU" sz="2800" dirty="0" smtClean="0"/>
              <a:t> на 50 </a:t>
            </a:r>
            <a:r>
              <a:rPr lang="ru-RU" sz="2800" dirty="0" err="1" smtClean="0"/>
              <a:t>градусів</a:t>
            </a:r>
            <a:r>
              <a:rPr lang="ru-RU" sz="2800" dirty="0" smtClean="0"/>
              <a:t> (у  </a:t>
            </a:r>
            <a:r>
              <a:rPr lang="ru-RU" sz="2800" dirty="0" err="1" smtClean="0"/>
              <a:t>положенні</a:t>
            </a:r>
            <a:r>
              <a:rPr lang="ru-RU" sz="2800" dirty="0" smtClean="0"/>
              <a:t> на </a:t>
            </a:r>
            <a:r>
              <a:rPr lang="ru-RU" sz="2800" dirty="0" err="1" smtClean="0"/>
              <a:t>спині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на </a:t>
            </a:r>
            <a:r>
              <a:rPr lang="ru-RU" sz="2800" dirty="0" err="1" smtClean="0"/>
              <a:t>боці</a:t>
            </a:r>
            <a:r>
              <a:rPr lang="ru-RU" sz="2800" dirty="0" smtClean="0"/>
              <a:t>)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на 30  </a:t>
            </a:r>
            <a:r>
              <a:rPr lang="ru-RU" sz="2800" dirty="0" err="1" smtClean="0"/>
              <a:t>градусів</a:t>
            </a:r>
            <a:r>
              <a:rPr lang="ru-RU" sz="2800" dirty="0" smtClean="0"/>
              <a:t> (у </a:t>
            </a:r>
            <a:r>
              <a:rPr lang="ru-RU" sz="2800" dirty="0" err="1" smtClean="0"/>
              <a:t>положенні</a:t>
            </a:r>
            <a:r>
              <a:rPr lang="ru-RU" sz="2800" dirty="0" smtClean="0"/>
              <a:t> на </a:t>
            </a:r>
            <a:r>
              <a:rPr lang="ru-RU" sz="2800" dirty="0" err="1" smtClean="0"/>
              <a:t>животі</a:t>
            </a:r>
            <a:r>
              <a:rPr lang="ru-RU" sz="2800" dirty="0" smtClean="0"/>
              <a:t>).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Слід</a:t>
            </a:r>
            <a:r>
              <a:rPr lang="ru-RU" sz="2800" dirty="0" smtClean="0"/>
              <a:t> </a:t>
            </a:r>
            <a:r>
              <a:rPr lang="ru-RU" sz="2800" dirty="0" err="1" smtClean="0"/>
              <a:t>зазначити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дотепер</a:t>
            </a:r>
            <a:r>
              <a:rPr lang="ru-RU" sz="2800" dirty="0" smtClean="0"/>
              <a:t> не доведений  </a:t>
            </a:r>
            <a:r>
              <a:rPr lang="ru-RU" sz="2800" dirty="0" err="1" smtClean="0"/>
              <a:t>позитивний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ефект</a:t>
            </a:r>
            <a:r>
              <a:rPr lang="ru-RU" sz="2800" dirty="0" smtClean="0"/>
              <a:t> медикаментозного </a:t>
            </a:r>
            <a:r>
              <a:rPr lang="ru-RU" sz="2800" dirty="0" err="1" smtClean="0"/>
              <a:t>лікування</a:t>
            </a:r>
            <a:r>
              <a:rPr lang="ru-RU" sz="2800" dirty="0" smtClean="0"/>
              <a:t>  </a:t>
            </a:r>
            <a:r>
              <a:rPr lang="ru-RU" sz="2800" dirty="0" err="1" smtClean="0"/>
              <a:t>регургітації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5076" y="1279916"/>
            <a:ext cx="75735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8174990">
              <a:lnSpc>
                <a:spcPts val="3020"/>
              </a:lnSpc>
              <a:spcBef>
                <a:spcPts val="484"/>
              </a:spcBef>
            </a:pPr>
            <a:r>
              <a:rPr lang="ru-RU" sz="2800" dirty="0" err="1" smtClean="0">
                <a:solidFill>
                  <a:srgbClr val="F2ED92"/>
                </a:solidFill>
                <a:cs typeface="Georgia"/>
              </a:rPr>
              <a:t>у</a:t>
            </a:r>
            <a:r>
              <a:rPr lang="ru-RU" sz="3200" dirty="0" err="1" smtClean="0">
                <a:cs typeface="Georgia"/>
              </a:rPr>
              <a:t>Лікування</a:t>
            </a:r>
            <a:r>
              <a:rPr lang="ru-RU" sz="3200" dirty="0" smtClean="0">
                <a:cs typeface="Georgia"/>
              </a:rPr>
              <a:t> </a:t>
            </a:r>
            <a:r>
              <a:rPr lang="ru-RU" sz="3200" dirty="0" err="1">
                <a:cs typeface="Georgia"/>
              </a:rPr>
              <a:t>регургітації</a:t>
            </a:r>
            <a:r>
              <a:rPr lang="ru-RU" sz="3200" dirty="0">
                <a:cs typeface="Georgia"/>
              </a:rPr>
              <a:t> </a:t>
            </a:r>
            <a:r>
              <a:rPr lang="ru-RU" sz="3200" dirty="0" err="1">
                <a:cs typeface="Georgia"/>
              </a:rPr>
              <a:t>складається</a:t>
            </a:r>
            <a:r>
              <a:rPr lang="ru-RU" sz="3200" dirty="0">
                <a:cs typeface="Georgia"/>
              </a:rPr>
              <a:t> з </a:t>
            </a:r>
            <a:r>
              <a:rPr lang="ru-RU" sz="3200" spc="-5" dirty="0" err="1">
                <a:cs typeface="Georgia"/>
              </a:rPr>
              <a:t>консультування</a:t>
            </a:r>
            <a:r>
              <a:rPr lang="ru-RU" sz="3200" dirty="0">
                <a:cs typeface="Georgia"/>
              </a:rPr>
              <a:t> </a:t>
            </a:r>
            <a:r>
              <a:rPr lang="ru-RU" sz="3200" spc="-5" dirty="0" err="1">
                <a:cs typeface="Georgia"/>
              </a:rPr>
              <a:t>батьків</a:t>
            </a:r>
            <a:r>
              <a:rPr lang="ru-RU" sz="3200" dirty="0">
                <a:cs typeface="Georgia"/>
              </a:rPr>
              <a:t> </a:t>
            </a:r>
            <a:r>
              <a:rPr lang="ru-RU" sz="3200" spc="-5" dirty="0" err="1">
                <a:cs typeface="Georgia"/>
              </a:rPr>
              <a:t>стосовно</a:t>
            </a:r>
            <a:r>
              <a:rPr lang="ru-RU" sz="3200" dirty="0">
                <a:cs typeface="Georgia"/>
              </a:rPr>
              <a:t> прогнозу</a:t>
            </a:r>
            <a:r>
              <a:rPr lang="ru-RU" sz="3200" spc="5" dirty="0">
                <a:cs typeface="Georgia"/>
              </a:rPr>
              <a:t> </a:t>
            </a:r>
            <a:r>
              <a:rPr lang="ru-RU" sz="3200" dirty="0">
                <a:cs typeface="Georgia"/>
              </a:rPr>
              <a:t>та </a:t>
            </a:r>
            <a:r>
              <a:rPr lang="ru-RU" sz="3200" spc="5" dirty="0">
                <a:cs typeface="Georgia"/>
              </a:rPr>
              <a:t> </a:t>
            </a:r>
            <a:r>
              <a:rPr lang="ru-RU" sz="3200" spc="-5" dirty="0" err="1">
                <a:cs typeface="Georgia"/>
              </a:rPr>
              <a:t>оптимізації</a:t>
            </a:r>
            <a:r>
              <a:rPr lang="ru-RU" sz="3200" spc="-15" dirty="0">
                <a:cs typeface="Georgia"/>
              </a:rPr>
              <a:t> </a:t>
            </a:r>
            <a:r>
              <a:rPr lang="ru-RU" sz="3200" dirty="0">
                <a:cs typeface="Georgia"/>
              </a:rPr>
              <a:t>догляду</a:t>
            </a:r>
            <a:r>
              <a:rPr lang="ru-RU" sz="3200" spc="-15" dirty="0">
                <a:cs typeface="Georgia"/>
              </a:rPr>
              <a:t> </a:t>
            </a:r>
            <a:r>
              <a:rPr lang="ru-RU" sz="3200" spc="-5" dirty="0">
                <a:cs typeface="Georgia"/>
              </a:rPr>
              <a:t>за </a:t>
            </a:r>
            <a:r>
              <a:rPr lang="ru-RU" sz="3200" spc="-5" dirty="0" err="1">
                <a:cs typeface="Georgia"/>
              </a:rPr>
              <a:t>дитиною</a:t>
            </a:r>
            <a:r>
              <a:rPr lang="ru-RU" sz="3200" spc="-5" dirty="0">
                <a:cs typeface="Georgia"/>
              </a:rPr>
              <a:t>.</a:t>
            </a:r>
            <a:endParaRPr lang="ru-RU" sz="3200" dirty="0">
              <a:cs typeface="Georgia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398261"/>
            <a:ext cx="2455607" cy="284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14800" y="152400"/>
            <a:ext cx="407441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spc="-5" dirty="0">
                <a:solidFill>
                  <a:srgbClr val="4D100F"/>
                </a:solidFill>
              </a:rPr>
              <a:t>РУМІНАЦІЯ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399" y="1066800"/>
            <a:ext cx="10744199" cy="5291449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268605" marR="5080" indent="548640" algn="just">
              <a:lnSpc>
                <a:spcPct val="80000"/>
              </a:lnSpc>
              <a:spcBef>
                <a:spcPts val="630"/>
              </a:spcBef>
            </a:pPr>
            <a:r>
              <a:rPr lang="uk-UA" sz="2800" dirty="0" err="1"/>
              <a:t>Румінація</a:t>
            </a:r>
            <a:r>
              <a:rPr lang="uk-UA" sz="2800" dirty="0"/>
              <a:t> – це постійна </a:t>
            </a:r>
            <a:r>
              <a:rPr lang="uk-UA" sz="2800" dirty="0" err="1"/>
              <a:t>регургітація</a:t>
            </a:r>
            <a:r>
              <a:rPr lang="uk-UA" sz="2800" dirty="0"/>
              <a:t> нещодавно з’їденої їжі, яку дитина знову пережовує й повторно ковтає, але при цьому відсутні ознаки якого-небудь органічного ураження</a:t>
            </a:r>
            <a:r>
              <a:rPr lang="uk-UA" sz="2800" dirty="0" smtClean="0"/>
              <a:t>.</a:t>
            </a:r>
          </a:p>
          <a:p>
            <a:pPr marL="268605" marR="5080" indent="548640" algn="just">
              <a:lnSpc>
                <a:spcPct val="80000"/>
              </a:lnSpc>
              <a:spcBef>
                <a:spcPts val="630"/>
              </a:spcBef>
            </a:pPr>
            <a:endParaRPr sz="2800" dirty="0">
              <a:latin typeface="Georgia"/>
              <a:cs typeface="Georgia"/>
            </a:endParaRPr>
          </a:p>
          <a:p>
            <a:pPr lvl="0"/>
            <a:r>
              <a:rPr lang="uk-UA" sz="2400" b="1" dirty="0">
                <a:solidFill>
                  <a:srgbClr val="C00000"/>
                </a:solidFill>
              </a:rPr>
              <a:t>Діагностичні </a:t>
            </a:r>
            <a:r>
              <a:rPr lang="uk-UA" sz="2400" b="1" dirty="0" smtClean="0">
                <a:solidFill>
                  <a:srgbClr val="C00000"/>
                </a:solidFill>
              </a:rPr>
              <a:t>критерії</a:t>
            </a:r>
            <a:r>
              <a:rPr lang="uk-UA" sz="2400" b="1" dirty="0">
                <a:solidFill>
                  <a:srgbClr val="C00000"/>
                </a:solidFill>
              </a:rPr>
              <a:t>: </a:t>
            </a:r>
          </a:p>
          <a:p>
            <a:pPr lvl="0"/>
            <a:r>
              <a:rPr lang="uk-UA" sz="2000" dirty="0">
                <a:solidFill>
                  <a:prstClr val="black"/>
                </a:solidFill>
              </a:rPr>
              <a:t>• протягом 2 міс і більше відзначаються повторні скорочення м’язів черевного пресу, діафрагми та язика; </a:t>
            </a:r>
          </a:p>
          <a:p>
            <a:pPr lvl="0"/>
            <a:r>
              <a:rPr lang="uk-UA" sz="2000" dirty="0">
                <a:solidFill>
                  <a:prstClr val="black"/>
                </a:solidFill>
              </a:rPr>
              <a:t>• зригування шлункового вмісту в ротову порожнину, де він знову пережовується й </a:t>
            </a:r>
            <a:r>
              <a:rPr lang="uk-UA" sz="2000" dirty="0" err="1">
                <a:solidFill>
                  <a:prstClr val="black"/>
                </a:solidFill>
              </a:rPr>
              <a:t>ковтається</a:t>
            </a:r>
            <a:r>
              <a:rPr lang="uk-UA" sz="2000" dirty="0">
                <a:solidFill>
                  <a:prstClr val="black"/>
                </a:solidFill>
              </a:rPr>
              <a:t> або відкашлюється; наявні три або більше ознак з наведених нижче: </a:t>
            </a:r>
            <a:endParaRPr lang="uk-UA" sz="2000" dirty="0" smtClean="0">
              <a:solidFill>
                <a:prstClr val="black"/>
              </a:solidFill>
            </a:endParaRPr>
          </a:p>
          <a:p>
            <a:pPr lvl="0"/>
            <a:endParaRPr lang="uk-UA" sz="2000" dirty="0">
              <a:solidFill>
                <a:prstClr val="black"/>
              </a:solidFill>
            </a:endParaRPr>
          </a:p>
          <a:p>
            <a:pPr lvl="0"/>
            <a:r>
              <a:rPr lang="uk-UA" sz="2000" dirty="0">
                <a:solidFill>
                  <a:prstClr val="black"/>
                </a:solidFill>
              </a:rPr>
              <a:t>– початок у віці 3–8 міс; </a:t>
            </a:r>
          </a:p>
          <a:p>
            <a:pPr lvl="0"/>
            <a:r>
              <a:rPr lang="uk-UA" sz="2000" dirty="0">
                <a:solidFill>
                  <a:prstClr val="black"/>
                </a:solidFill>
              </a:rPr>
              <a:t>–  відсутність ефекту від заходів, що застосовуються при </a:t>
            </a:r>
            <a:r>
              <a:rPr lang="uk-UA" sz="2000" dirty="0" err="1">
                <a:solidFill>
                  <a:prstClr val="black"/>
                </a:solidFill>
              </a:rPr>
              <a:t>гастроезофагеальній</a:t>
            </a:r>
            <a:r>
              <a:rPr lang="uk-UA" sz="2000" dirty="0">
                <a:solidFill>
                  <a:prstClr val="black"/>
                </a:solidFill>
              </a:rPr>
              <a:t> </a:t>
            </a:r>
            <a:r>
              <a:rPr lang="uk-UA" sz="2000" dirty="0" err="1">
                <a:solidFill>
                  <a:prstClr val="black"/>
                </a:solidFill>
              </a:rPr>
              <a:t>рефлюксній</a:t>
            </a:r>
            <a:r>
              <a:rPr lang="uk-UA" sz="2000" dirty="0">
                <a:solidFill>
                  <a:prstClr val="black"/>
                </a:solidFill>
              </a:rPr>
              <a:t> хворобі або від </a:t>
            </a:r>
            <a:r>
              <a:rPr lang="uk-UA" sz="2000" dirty="0" err="1">
                <a:solidFill>
                  <a:prstClr val="black"/>
                </a:solidFill>
              </a:rPr>
              <a:t>антихолінергічних</a:t>
            </a:r>
            <a:r>
              <a:rPr lang="uk-UA" sz="2000" dirty="0">
                <a:solidFill>
                  <a:prstClr val="black"/>
                </a:solidFill>
              </a:rPr>
              <a:t> препаратів, зміни характеру харчування, при годуванні через зонд або </a:t>
            </a:r>
            <a:r>
              <a:rPr lang="uk-UA" sz="2000" dirty="0" err="1">
                <a:solidFill>
                  <a:prstClr val="black"/>
                </a:solidFill>
              </a:rPr>
              <a:t>гастростому</a:t>
            </a:r>
            <a:r>
              <a:rPr lang="uk-UA" sz="2000" dirty="0">
                <a:solidFill>
                  <a:prstClr val="black"/>
                </a:solidFill>
              </a:rPr>
              <a:t>; </a:t>
            </a:r>
          </a:p>
          <a:p>
            <a:pPr lvl="0"/>
            <a:r>
              <a:rPr lang="uk-UA" sz="2000" dirty="0">
                <a:solidFill>
                  <a:prstClr val="black"/>
                </a:solidFill>
              </a:rPr>
              <a:t>– не супроводжується неспокоєм; </a:t>
            </a:r>
          </a:p>
          <a:p>
            <a:pPr lvl="0"/>
            <a:r>
              <a:rPr lang="uk-UA" sz="2000" dirty="0">
                <a:solidFill>
                  <a:prstClr val="black"/>
                </a:solidFill>
              </a:rPr>
              <a:t>– </a:t>
            </a:r>
            <a:r>
              <a:rPr lang="uk-UA" sz="2000" dirty="0" err="1">
                <a:solidFill>
                  <a:prstClr val="black"/>
                </a:solidFill>
              </a:rPr>
              <a:t>румінація</a:t>
            </a:r>
            <a:r>
              <a:rPr lang="uk-UA" sz="2000" dirty="0">
                <a:solidFill>
                  <a:prstClr val="black"/>
                </a:solidFill>
              </a:rPr>
              <a:t> відсутня протягом сну та під час спілкування дитини з оточуючими.</a:t>
            </a:r>
            <a:endParaRPr lang="uk-UA" sz="2000"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698" y="5251654"/>
            <a:ext cx="1447800" cy="14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46424" y="570084"/>
            <a:ext cx="520395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b="1" spc="-5" dirty="0">
                <a:solidFill>
                  <a:srgbClr val="4D100F"/>
                </a:solidFill>
              </a:rPr>
              <a:t>АКТУАЛЬНІСТЬ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4400" y="1651000"/>
            <a:ext cx="10668000" cy="4230261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68605" marR="5715" indent="-256540">
              <a:lnSpc>
                <a:spcPct val="80000"/>
              </a:lnSpc>
              <a:spcBef>
                <a:spcPts val="675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800" dirty="0">
                <a:cs typeface="Georgia"/>
              </a:rPr>
              <a:t>Функціональні</a:t>
            </a:r>
            <a:r>
              <a:rPr sz="2800" spc="5" dirty="0">
                <a:cs typeface="Georgia"/>
              </a:rPr>
              <a:t> </a:t>
            </a:r>
            <a:r>
              <a:rPr sz="2800" dirty="0">
                <a:cs typeface="Georgia"/>
              </a:rPr>
              <a:t>розлади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органів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шлунково-кишкового </a:t>
            </a:r>
            <a:r>
              <a:rPr sz="2800" spc="-565" dirty="0">
                <a:cs typeface="Georgia"/>
              </a:rPr>
              <a:t> </a:t>
            </a:r>
            <a:r>
              <a:rPr sz="2800" dirty="0">
                <a:cs typeface="Georgia"/>
              </a:rPr>
              <a:t>тракту</a:t>
            </a:r>
            <a:r>
              <a:rPr sz="2800" spc="5" dirty="0">
                <a:cs typeface="Georgia"/>
              </a:rPr>
              <a:t> </a:t>
            </a:r>
            <a:r>
              <a:rPr sz="2800" dirty="0">
                <a:cs typeface="Georgia"/>
              </a:rPr>
              <a:t>у</a:t>
            </a:r>
            <a:r>
              <a:rPr sz="2800" spc="5" dirty="0">
                <a:cs typeface="Georgia"/>
              </a:rPr>
              <a:t> </a:t>
            </a:r>
            <a:r>
              <a:rPr sz="2800" dirty="0">
                <a:cs typeface="Georgia"/>
              </a:rPr>
              <a:t>дітей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раннього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віку</a:t>
            </a:r>
            <a:r>
              <a:rPr sz="2800" dirty="0">
                <a:cs typeface="Georgia"/>
              </a:rPr>
              <a:t> дуже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часто</a:t>
            </a:r>
            <a:r>
              <a:rPr sz="2800" spc="570" dirty="0">
                <a:cs typeface="Georgia"/>
              </a:rPr>
              <a:t> </a:t>
            </a:r>
            <a:r>
              <a:rPr sz="2800" spc="-10" dirty="0">
                <a:cs typeface="Georgia"/>
              </a:rPr>
              <a:t>стають </a:t>
            </a:r>
            <a:r>
              <a:rPr sz="2800" spc="-5" dirty="0">
                <a:cs typeface="Georgia"/>
              </a:rPr>
              <a:t> великою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проблемою</a:t>
            </a:r>
            <a:r>
              <a:rPr sz="2800" dirty="0">
                <a:cs typeface="Georgia"/>
              </a:rPr>
              <a:t> для</a:t>
            </a:r>
            <a:r>
              <a:rPr sz="2800" spc="5" dirty="0">
                <a:cs typeface="Georgia"/>
              </a:rPr>
              <a:t> </a:t>
            </a:r>
            <a:r>
              <a:rPr sz="2800" dirty="0">
                <a:cs typeface="Georgia"/>
              </a:rPr>
              <a:t>батьків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маленьких</a:t>
            </a:r>
            <a:r>
              <a:rPr sz="2800" dirty="0">
                <a:cs typeface="Georgia"/>
              </a:rPr>
              <a:t> дітей</a:t>
            </a:r>
            <a:r>
              <a:rPr sz="2800" spc="5" dirty="0">
                <a:cs typeface="Georgia"/>
              </a:rPr>
              <a:t> </a:t>
            </a:r>
            <a:r>
              <a:rPr sz="2800" dirty="0">
                <a:cs typeface="Georgia"/>
              </a:rPr>
              <a:t>у 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зв’язку </a:t>
            </a:r>
            <a:r>
              <a:rPr sz="2800" dirty="0">
                <a:cs typeface="Georgia"/>
              </a:rPr>
              <a:t>з тривогою</a:t>
            </a:r>
            <a:r>
              <a:rPr sz="2800" spc="-5" dirty="0">
                <a:cs typeface="Georgia"/>
              </a:rPr>
              <a:t> їх за</a:t>
            </a:r>
            <a:r>
              <a:rPr sz="2800" dirty="0">
                <a:cs typeface="Georgia"/>
              </a:rPr>
              <a:t> здоров’я</a:t>
            </a:r>
            <a:r>
              <a:rPr sz="2800" spc="-5" dirty="0">
                <a:cs typeface="Georgia"/>
              </a:rPr>
              <a:t> </a:t>
            </a:r>
            <a:r>
              <a:rPr sz="2800" dirty="0">
                <a:cs typeface="Georgia"/>
              </a:rPr>
              <a:t>дитини.</a:t>
            </a:r>
          </a:p>
          <a:p>
            <a:pPr>
              <a:spcBef>
                <a:spcPts val="5"/>
              </a:spcBef>
              <a:buClr>
                <a:srgbClr val="9F4DA2"/>
              </a:buClr>
              <a:buFont typeface="Georgia"/>
              <a:buChar char="•"/>
            </a:pPr>
            <a:endParaRPr sz="2800" dirty="0">
              <a:cs typeface="Georgia"/>
            </a:endParaRPr>
          </a:p>
          <a:p>
            <a:pPr marL="268605" marR="5080" indent="-256540">
              <a:lnSpc>
                <a:spcPct val="80000"/>
              </a:lnSpc>
              <a:buClr>
                <a:srgbClr val="9F4DA2"/>
              </a:buClr>
              <a:buChar char="•"/>
              <a:tabLst>
                <a:tab pos="269240" algn="l"/>
                <a:tab pos="3384550" algn="l"/>
                <a:tab pos="5848985" algn="l"/>
              </a:tabLst>
            </a:pPr>
            <a:r>
              <a:rPr sz="2800" spc="-5" dirty="0">
                <a:cs typeface="Georgia"/>
              </a:rPr>
              <a:t>Доволі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часто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педіатрам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доводиться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проводити </a:t>
            </a:r>
            <a:r>
              <a:rPr sz="2800" dirty="0">
                <a:cs typeface="Georgia"/>
              </a:rPr>
              <a:t> дифе</a:t>
            </a:r>
            <a:r>
              <a:rPr sz="2800" spc="5" dirty="0">
                <a:cs typeface="Georgia"/>
              </a:rPr>
              <a:t>р</a:t>
            </a:r>
            <a:r>
              <a:rPr sz="2800" spc="-5" dirty="0">
                <a:cs typeface="Georgia"/>
              </a:rPr>
              <a:t>енціальн</a:t>
            </a:r>
            <a:r>
              <a:rPr sz="2800" dirty="0">
                <a:cs typeface="Georgia"/>
              </a:rPr>
              <a:t>у	</a:t>
            </a:r>
            <a:r>
              <a:rPr sz="2800" dirty="0" err="1" smtClean="0">
                <a:cs typeface="Georgia"/>
              </a:rPr>
              <a:t>ді</a:t>
            </a:r>
            <a:r>
              <a:rPr sz="2800" spc="-10" dirty="0" err="1" smtClean="0">
                <a:cs typeface="Georgia"/>
              </a:rPr>
              <a:t>а</a:t>
            </a:r>
            <a:r>
              <a:rPr sz="2800" dirty="0" err="1" smtClean="0">
                <a:cs typeface="Georgia"/>
              </a:rPr>
              <a:t>г</a:t>
            </a:r>
            <a:r>
              <a:rPr sz="2800" spc="-15" dirty="0" err="1" smtClean="0">
                <a:cs typeface="Georgia"/>
              </a:rPr>
              <a:t>н</a:t>
            </a:r>
            <a:r>
              <a:rPr sz="2800" spc="-5" dirty="0" err="1" smtClean="0">
                <a:cs typeface="Georgia"/>
              </a:rPr>
              <a:t>остик</a:t>
            </a:r>
            <a:r>
              <a:rPr sz="2800" dirty="0" err="1" smtClean="0">
                <a:cs typeface="Georgia"/>
              </a:rPr>
              <a:t>у</a:t>
            </a:r>
            <a:r>
              <a:rPr lang="ru-RU" sz="2800" dirty="0" smtClean="0">
                <a:cs typeface="Georgia"/>
              </a:rPr>
              <a:t> </a:t>
            </a:r>
            <a:r>
              <a:rPr sz="2800" dirty="0" err="1" smtClean="0">
                <a:cs typeface="Georgia"/>
              </a:rPr>
              <a:t>фун</a:t>
            </a:r>
            <a:r>
              <a:rPr sz="2800" spc="5" dirty="0" err="1" smtClean="0">
                <a:cs typeface="Georgia"/>
              </a:rPr>
              <a:t>к</a:t>
            </a:r>
            <a:r>
              <a:rPr sz="2800" dirty="0" err="1" smtClean="0">
                <a:cs typeface="Georgia"/>
              </a:rPr>
              <a:t>ціональних</a:t>
            </a:r>
            <a:r>
              <a:rPr sz="2800" dirty="0" smtClean="0">
                <a:cs typeface="Georgia"/>
              </a:rPr>
              <a:t>  </a:t>
            </a:r>
            <a:r>
              <a:rPr sz="2800" spc="-5" dirty="0">
                <a:cs typeface="Georgia"/>
              </a:rPr>
              <a:t>порушень</a:t>
            </a:r>
            <a:r>
              <a:rPr sz="2800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із</a:t>
            </a:r>
            <a:r>
              <a:rPr sz="2800" dirty="0">
                <a:cs typeface="Georgia"/>
              </a:rPr>
              <a:t> інфекціями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ШКТ,</a:t>
            </a:r>
            <a:r>
              <a:rPr sz="2800" dirty="0">
                <a:cs typeface="Georgia"/>
              </a:rPr>
              <a:t> а</a:t>
            </a:r>
            <a:r>
              <a:rPr sz="2800" spc="5" dirty="0">
                <a:cs typeface="Georgia"/>
              </a:rPr>
              <a:t> </a:t>
            </a:r>
            <a:r>
              <a:rPr sz="2800" dirty="0">
                <a:cs typeface="Georgia"/>
              </a:rPr>
              <a:t>також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вадами</a:t>
            </a:r>
            <a:r>
              <a:rPr sz="2800" dirty="0">
                <a:cs typeface="Georgia"/>
              </a:rPr>
              <a:t> його 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розвитку.</a:t>
            </a:r>
            <a:endParaRPr sz="2800" dirty="0">
              <a:cs typeface="Georgia"/>
            </a:endParaRPr>
          </a:p>
          <a:p>
            <a:pPr>
              <a:spcBef>
                <a:spcPts val="50"/>
              </a:spcBef>
              <a:buClr>
                <a:srgbClr val="9F4DA2"/>
              </a:buClr>
              <a:buFont typeface="Georgia"/>
              <a:buChar char="•"/>
            </a:pPr>
            <a:endParaRPr sz="2800" dirty="0">
              <a:cs typeface="Georgia"/>
            </a:endParaRPr>
          </a:p>
          <a:p>
            <a:pPr marL="268605" marR="5715" indent="-256540">
              <a:lnSpc>
                <a:spcPts val="2300"/>
              </a:lnSpc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800" dirty="0">
                <a:cs typeface="Georgia"/>
              </a:rPr>
              <a:t>Тактика </a:t>
            </a:r>
            <a:r>
              <a:rPr sz="2800" spc="-5" dirty="0">
                <a:cs typeface="Georgia"/>
              </a:rPr>
              <a:t>ведення </a:t>
            </a:r>
            <a:r>
              <a:rPr sz="2800" dirty="0">
                <a:cs typeface="Georgia"/>
              </a:rPr>
              <a:t>таких </a:t>
            </a:r>
            <a:r>
              <a:rPr sz="2800" spc="-5" dirty="0">
                <a:cs typeface="Georgia"/>
              </a:rPr>
              <a:t>дітей </a:t>
            </a:r>
            <a:r>
              <a:rPr sz="2800" dirty="0">
                <a:cs typeface="Georgia"/>
              </a:rPr>
              <a:t>доволі </a:t>
            </a:r>
            <a:r>
              <a:rPr sz="2800" spc="-5" dirty="0">
                <a:cs typeface="Georgia"/>
              </a:rPr>
              <a:t>складна, </a:t>
            </a:r>
            <a:r>
              <a:rPr sz="2800" dirty="0">
                <a:cs typeface="Georgia"/>
              </a:rPr>
              <a:t>тому що 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прояви</a:t>
            </a:r>
            <a:r>
              <a:rPr sz="2800" spc="459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їх</a:t>
            </a:r>
            <a:r>
              <a:rPr sz="2800" spc="459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можуть</a:t>
            </a:r>
            <a:r>
              <a:rPr sz="2800" spc="459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рецидивувати</a:t>
            </a:r>
            <a:r>
              <a:rPr sz="2800" spc="475" dirty="0">
                <a:cs typeface="Georgia"/>
              </a:rPr>
              <a:t> </a:t>
            </a:r>
            <a:r>
              <a:rPr sz="2800" dirty="0">
                <a:cs typeface="Georgia"/>
              </a:rPr>
              <a:t>і</a:t>
            </a:r>
            <a:r>
              <a:rPr sz="2800" spc="459" dirty="0">
                <a:cs typeface="Georgia"/>
              </a:rPr>
              <a:t> </a:t>
            </a:r>
            <a:r>
              <a:rPr sz="2800" dirty="0">
                <a:cs typeface="Georgia"/>
              </a:rPr>
              <a:t>деколи</a:t>
            </a:r>
            <a:r>
              <a:rPr sz="2800" spc="459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призводити </a:t>
            </a:r>
            <a:r>
              <a:rPr sz="2800" spc="-565" dirty="0">
                <a:cs typeface="Georgia"/>
              </a:rPr>
              <a:t> </a:t>
            </a:r>
            <a:r>
              <a:rPr sz="2800" dirty="0">
                <a:cs typeface="Georgia"/>
              </a:rPr>
              <a:t>до порушень </a:t>
            </a:r>
            <a:r>
              <a:rPr sz="2800" spc="-5" dirty="0">
                <a:cs typeface="Georgia"/>
              </a:rPr>
              <a:t>стану </a:t>
            </a:r>
            <a:r>
              <a:rPr sz="2800" dirty="0">
                <a:cs typeface="Georgia"/>
              </a:rPr>
              <a:t>дитини, а в деяких </a:t>
            </a:r>
            <a:r>
              <a:rPr sz="2800" spc="-5" dirty="0">
                <a:cs typeface="Georgia"/>
              </a:rPr>
              <a:t>випадках </a:t>
            </a:r>
            <a:r>
              <a:rPr sz="2800" dirty="0">
                <a:cs typeface="Georgia"/>
              </a:rPr>
              <a:t>бути </a:t>
            </a:r>
            <a:r>
              <a:rPr sz="2800" spc="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фактором,</a:t>
            </a:r>
            <a:r>
              <a:rPr sz="2800" spc="10" dirty="0">
                <a:cs typeface="Georgia"/>
              </a:rPr>
              <a:t> </a:t>
            </a:r>
            <a:r>
              <a:rPr sz="2800" dirty="0">
                <a:cs typeface="Georgia"/>
              </a:rPr>
              <a:t>який</a:t>
            </a:r>
            <a:r>
              <a:rPr sz="2800" spc="-5" dirty="0">
                <a:cs typeface="Georgia"/>
              </a:rPr>
              <a:t> спричиняє</a:t>
            </a:r>
            <a:r>
              <a:rPr sz="2800" spc="1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розвиток</a:t>
            </a:r>
            <a:r>
              <a:rPr sz="2800" spc="15" dirty="0">
                <a:cs typeface="Georgia"/>
              </a:rPr>
              <a:t> </a:t>
            </a:r>
            <a:r>
              <a:rPr sz="2800" spc="-5" dirty="0">
                <a:cs typeface="Georgia"/>
              </a:rPr>
              <a:t>захворювання.</a:t>
            </a:r>
            <a:endParaRPr sz="2800" dirty="0">
              <a:cs typeface="Georgia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528"/>
            <a:ext cx="1219200" cy="1521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43400" y="524661"/>
            <a:ext cx="407238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ЛІКУВАННЯ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44245" y="1295400"/>
            <a:ext cx="9753600" cy="3871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605" marR="5080" indent="-256540" algn="just">
              <a:lnSpc>
                <a:spcPct val="90000"/>
              </a:lnSpc>
              <a:spcBef>
                <a:spcPts val="385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lang="uk-UA" sz="2400" spc="-5" dirty="0">
                <a:cs typeface="Georgia"/>
              </a:rPr>
              <a:t>Для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ефективної</a:t>
            </a:r>
            <a:r>
              <a:rPr lang="uk-UA" sz="2400" dirty="0">
                <a:cs typeface="Georgia"/>
              </a:rPr>
              <a:t> терапії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 err="1">
                <a:cs typeface="Georgia"/>
              </a:rPr>
              <a:t>малюкового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синдрому 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 err="1">
                <a:cs typeface="Georgia"/>
              </a:rPr>
              <a:t>румінації</a:t>
            </a:r>
            <a:r>
              <a:rPr lang="uk-UA" sz="2400" spc="-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необхідно </a:t>
            </a:r>
            <a:r>
              <a:rPr lang="uk-UA" sz="2400" spc="-5" dirty="0">
                <a:cs typeface="Georgia"/>
              </a:rPr>
              <a:t>забезпечити </a:t>
            </a:r>
            <a:r>
              <a:rPr lang="uk-UA" sz="2400" dirty="0">
                <a:cs typeface="Georgia"/>
              </a:rPr>
              <a:t>адекватне </a:t>
            </a:r>
            <a:r>
              <a:rPr lang="uk-UA" sz="2400" spc="-5" dirty="0">
                <a:cs typeface="Georgia"/>
              </a:rPr>
              <a:t>оточуюче 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середовище, </a:t>
            </a:r>
            <a:r>
              <a:rPr lang="uk-UA" sz="2400" dirty="0">
                <a:cs typeface="Georgia"/>
              </a:rPr>
              <a:t>зменшити об’єм </a:t>
            </a:r>
            <a:r>
              <a:rPr lang="uk-UA" sz="2400" spc="-5" dirty="0">
                <a:cs typeface="Georgia"/>
              </a:rPr>
              <a:t>медичних </a:t>
            </a:r>
            <a:r>
              <a:rPr lang="uk-UA" sz="2400" spc="-5" dirty="0" err="1">
                <a:cs typeface="Georgia"/>
              </a:rPr>
              <a:t>втручань</a:t>
            </a:r>
            <a:r>
              <a:rPr lang="uk-UA" sz="2400" spc="-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для 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запобігання </a:t>
            </a:r>
            <a:r>
              <a:rPr lang="uk-UA" sz="2400" spc="-10" dirty="0">
                <a:cs typeface="Georgia"/>
              </a:rPr>
              <a:t>стресу </a:t>
            </a:r>
            <a:r>
              <a:rPr lang="uk-UA" sz="2400" spc="-5" dirty="0">
                <a:cs typeface="Georgia"/>
              </a:rPr>
              <a:t>та </a:t>
            </a:r>
            <a:r>
              <a:rPr lang="uk-UA" sz="2400" dirty="0">
                <a:cs typeface="Georgia"/>
              </a:rPr>
              <a:t>допомогти </a:t>
            </a:r>
            <a:r>
              <a:rPr lang="uk-UA" sz="2400" spc="-5" dirty="0">
                <a:cs typeface="Georgia"/>
              </a:rPr>
              <a:t>матері </a:t>
            </a:r>
            <a:r>
              <a:rPr lang="uk-UA" sz="2400" dirty="0">
                <a:cs typeface="Georgia"/>
              </a:rPr>
              <a:t>в </a:t>
            </a:r>
            <a:r>
              <a:rPr lang="uk-UA" sz="2400" spc="-5" dirty="0">
                <a:cs typeface="Georgia"/>
              </a:rPr>
              <a:t>розумінні </a:t>
            </a:r>
            <a:r>
              <a:rPr lang="uk-UA" sz="2400" dirty="0">
                <a:cs typeface="Georgia"/>
              </a:rPr>
              <a:t> фізичних</a:t>
            </a:r>
            <a:r>
              <a:rPr lang="uk-UA" sz="2400" spc="1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та</a:t>
            </a:r>
            <a:r>
              <a:rPr lang="uk-UA" sz="2400" spc="-1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емоційних</a:t>
            </a:r>
            <a:r>
              <a:rPr lang="uk-UA" sz="2400" spc="1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потреб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дитини.</a:t>
            </a:r>
            <a:endParaRPr lang="uk-UA" sz="2400" dirty="0">
              <a:cs typeface="Georgia"/>
            </a:endParaRPr>
          </a:p>
          <a:p>
            <a:pPr marL="268605" marR="5080" indent="-256540" algn="just">
              <a:lnSpc>
                <a:spcPts val="2590"/>
              </a:lnSpc>
              <a:spcBef>
                <a:spcPts val="34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lang="uk-UA" sz="2400" spc="-5" dirty="0">
                <a:cs typeface="Georgia"/>
              </a:rPr>
              <a:t>Рекомендується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укладати</a:t>
            </a:r>
            <a:r>
              <a:rPr lang="uk-UA" sz="2400" dirty="0">
                <a:cs typeface="Georgia"/>
              </a:rPr>
              <a:t> немовля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з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піднятим 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головним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кінцем</a:t>
            </a:r>
            <a:r>
              <a:rPr lang="uk-UA" sz="2400" dirty="0">
                <a:cs typeface="Georgia"/>
              </a:rPr>
              <a:t> на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50</a:t>
            </a:r>
            <a:r>
              <a:rPr lang="uk-UA" sz="2400" dirty="0">
                <a:cs typeface="Georgia"/>
              </a:rPr>
              <a:t> градусів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(у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положенні</a:t>
            </a:r>
            <a:r>
              <a:rPr lang="uk-UA" sz="2400" spc="56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на 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спині </a:t>
            </a:r>
            <a:r>
              <a:rPr lang="uk-UA" sz="2400" dirty="0">
                <a:cs typeface="Georgia"/>
              </a:rPr>
              <a:t>або на боці) або на 30 градусів (у </a:t>
            </a:r>
            <a:r>
              <a:rPr lang="uk-UA" sz="2400" spc="-5" dirty="0">
                <a:cs typeface="Georgia"/>
              </a:rPr>
              <a:t>положенні </a:t>
            </a:r>
            <a:r>
              <a:rPr lang="uk-UA" sz="2400" dirty="0">
                <a:cs typeface="Georgia"/>
              </a:rPr>
              <a:t>на 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животі).</a:t>
            </a:r>
            <a:endParaRPr lang="uk-UA" sz="2400" dirty="0">
              <a:cs typeface="Georgia"/>
            </a:endParaRPr>
          </a:p>
          <a:p>
            <a:pPr marL="268605" marR="5080" indent="-256540" algn="just">
              <a:lnSpc>
                <a:spcPts val="2590"/>
              </a:lnSpc>
              <a:spcBef>
                <a:spcPts val="31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lang="uk-UA" sz="2400" spc="-5" dirty="0">
                <a:cs typeface="Georgia"/>
              </a:rPr>
              <a:t>Дитині</a:t>
            </a:r>
            <a:r>
              <a:rPr lang="uk-UA" sz="2400" dirty="0">
                <a:cs typeface="Georgia"/>
              </a:rPr>
              <a:t> пропонується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густа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dirty="0">
                <a:cs typeface="Georgia"/>
              </a:rPr>
              <a:t>їжа</a:t>
            </a:r>
            <a:r>
              <a:rPr lang="uk-UA" sz="2400" spc="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та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повільне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її </a:t>
            </a:r>
            <a:r>
              <a:rPr lang="uk-UA" sz="2400" spc="-565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вживання.</a:t>
            </a:r>
            <a:endParaRPr lang="uk-UA" sz="2400" dirty="0">
              <a:cs typeface="Georgia"/>
            </a:endParaRPr>
          </a:p>
          <a:p>
            <a:pPr marL="268605" marR="5715" indent="-256540" algn="just">
              <a:lnSpc>
                <a:spcPts val="2590"/>
              </a:lnSpc>
              <a:spcBef>
                <a:spcPts val="305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lang="uk-UA" sz="2400" spc="-5" dirty="0">
                <a:cs typeface="Georgia"/>
              </a:rPr>
              <a:t>Фармакотерапія</a:t>
            </a:r>
            <a:r>
              <a:rPr lang="uk-UA" sz="2400" dirty="0">
                <a:cs typeface="Georgia"/>
              </a:rPr>
              <a:t> </a:t>
            </a:r>
            <a:r>
              <a:rPr lang="uk-UA" sz="2400" spc="-5" dirty="0">
                <a:cs typeface="Georgia"/>
              </a:rPr>
              <a:t>(</a:t>
            </a:r>
            <a:r>
              <a:rPr lang="uk-UA" sz="2400" spc="-5" dirty="0" err="1">
                <a:cs typeface="Georgia"/>
              </a:rPr>
              <a:t>прокінетики</a:t>
            </a:r>
            <a:r>
              <a:rPr lang="uk-UA" sz="2400" spc="-5" dirty="0">
                <a:cs typeface="Georgia"/>
              </a:rPr>
              <a:t>,</a:t>
            </a:r>
            <a:r>
              <a:rPr lang="uk-UA" sz="2400" dirty="0">
                <a:cs typeface="Georgia"/>
              </a:rPr>
              <a:t> блокатори</a:t>
            </a:r>
            <a:r>
              <a:rPr lang="uk-UA" sz="2400" spc="5" dirty="0">
                <a:cs typeface="Georgia"/>
              </a:rPr>
              <a:t> </a:t>
            </a:r>
            <a:r>
              <a:rPr lang="en-US" sz="2400" spc="-5" dirty="0">
                <a:cs typeface="Georgia"/>
              </a:rPr>
              <a:t>H2- </a:t>
            </a:r>
            <a:r>
              <a:rPr lang="en-US" sz="2400" spc="-565" dirty="0">
                <a:cs typeface="Georgia"/>
              </a:rPr>
              <a:t> </a:t>
            </a:r>
            <a:r>
              <a:rPr lang="uk-UA" sz="2400" u="heavy" spc="-5" dirty="0" err="1">
                <a:uFill>
                  <a:solidFill>
                    <a:srgbClr val="000000"/>
                  </a:solidFill>
                </a:uFill>
                <a:cs typeface="Georgia"/>
              </a:rPr>
              <a:t>гістамінових</a:t>
            </a:r>
            <a:r>
              <a:rPr lang="uk-UA" sz="2400" u="heavy" spc="-5" dirty="0">
                <a:uFill>
                  <a:solidFill>
                    <a:srgbClr val="000000"/>
                  </a:solidFill>
                </a:uFill>
                <a:cs typeface="Georgia"/>
              </a:rPr>
              <a:t> рецепторів, інгібітори </a:t>
            </a:r>
            <a:r>
              <a:rPr lang="uk-UA" sz="2400" u="heavy" dirty="0">
                <a:uFill>
                  <a:solidFill>
                    <a:srgbClr val="000000"/>
                  </a:solidFill>
                </a:uFill>
                <a:cs typeface="Georgia"/>
              </a:rPr>
              <a:t>протонної помпи, </a:t>
            </a:r>
            <a:r>
              <a:rPr lang="uk-UA" sz="2400" spc="-565" dirty="0">
                <a:cs typeface="Georgia"/>
              </a:rPr>
              <a:t> </a:t>
            </a:r>
            <a:r>
              <a:rPr lang="uk-UA" sz="2400" u="heavy" dirty="0">
                <a:uFill>
                  <a:solidFill>
                    <a:srgbClr val="000000"/>
                  </a:solidFill>
                </a:uFill>
                <a:cs typeface="Georgia"/>
              </a:rPr>
              <a:t>трициклічні антидепресанти) </a:t>
            </a:r>
            <a:r>
              <a:rPr lang="uk-UA" sz="2400" u="heavy" spc="-5" dirty="0">
                <a:uFill>
                  <a:solidFill>
                    <a:srgbClr val="000000"/>
                  </a:solidFill>
                </a:uFill>
                <a:cs typeface="Georgia"/>
              </a:rPr>
              <a:t>малоефективна.</a:t>
            </a:r>
            <a:endParaRPr lang="uk-UA" sz="2400" dirty="0">
              <a:cs typeface="Georgia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935" y="4924386"/>
            <a:ext cx="1905000" cy="167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685800" y="1228995"/>
            <a:ext cx="111955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Синдром </a:t>
            </a:r>
            <a:r>
              <a:rPr lang="uk-UA" sz="2800" dirty="0"/>
              <a:t>циклічного блювання (СЦБ) – захворювання переважно дитячого віку, яке проявляється стереотипними повторюваними епізодами блювання, що змінюються на періоди повного благополуччя. </a:t>
            </a:r>
            <a:endParaRPr lang="uk-UA" sz="2800" dirty="0" smtClean="0"/>
          </a:p>
          <a:p>
            <a:r>
              <a:rPr lang="uk-UA" sz="2800" dirty="0" smtClean="0"/>
              <a:t>СЦБ </a:t>
            </a:r>
            <a:r>
              <a:rPr lang="uk-UA" sz="2800" dirty="0"/>
              <a:t>(</a:t>
            </a:r>
            <a:r>
              <a:rPr lang="en-US" sz="2800" dirty="0"/>
              <a:t>cyclic vomiting syndrome – CVS) </a:t>
            </a:r>
            <a:r>
              <a:rPr lang="uk-UA" sz="2800" dirty="0"/>
              <a:t>був описаний відомим педіатром </a:t>
            </a:r>
            <a:r>
              <a:rPr lang="en-US" sz="2800" dirty="0"/>
              <a:t>Samuel Gee </a:t>
            </a:r>
            <a:r>
              <a:rPr lang="uk-UA" sz="2800" dirty="0"/>
              <a:t>в 1882 </a:t>
            </a:r>
            <a:r>
              <a:rPr lang="uk-UA" sz="2800" dirty="0" smtClean="0"/>
              <a:t>році.</a:t>
            </a:r>
            <a:endParaRPr lang="uk-UA" sz="2800" dirty="0"/>
          </a:p>
        </p:txBody>
      </p:sp>
      <p:sp>
        <p:nvSpPr>
          <p:cNvPr id="3" name="Прямокутник 2"/>
          <p:cNvSpPr/>
          <p:nvPr/>
        </p:nvSpPr>
        <p:spPr>
          <a:xfrm>
            <a:off x="1861996" y="457200"/>
            <a:ext cx="84557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4000" b="1" dirty="0">
                <a:solidFill>
                  <a:srgbClr val="4D100F"/>
                </a:solidFill>
              </a:rPr>
              <a:t>Синдром циклічного </a:t>
            </a:r>
            <a:r>
              <a:rPr lang="uk-UA" sz="4000" b="1" dirty="0" smtClean="0">
                <a:solidFill>
                  <a:srgbClr val="4D100F"/>
                </a:solidFill>
              </a:rPr>
              <a:t>блювання (СРБ)</a:t>
            </a:r>
            <a:endParaRPr lang="uk-UA" sz="4000" b="1" dirty="0">
              <a:solidFill>
                <a:srgbClr val="4D100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0" y="4397774"/>
            <a:ext cx="2051596" cy="219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712838" y="3810000"/>
            <a:ext cx="8753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Діагностичні </a:t>
            </a:r>
            <a:r>
              <a:rPr lang="uk-UA" sz="2400" b="1" dirty="0">
                <a:solidFill>
                  <a:srgbClr val="C00000"/>
                </a:solidFill>
              </a:rPr>
              <a:t>критерії СЦБ: </a:t>
            </a:r>
            <a:endParaRPr lang="uk-UA" sz="2400" b="1" dirty="0" smtClean="0">
              <a:solidFill>
                <a:srgbClr val="C00000"/>
              </a:solidFill>
            </a:endParaRPr>
          </a:p>
          <a:p>
            <a:pPr marL="342900" indent="-342900">
              <a:buAutoNum type="arabicParenR"/>
            </a:pPr>
            <a:r>
              <a:rPr lang="uk-UA" sz="2400" dirty="0" smtClean="0"/>
              <a:t>два </a:t>
            </a:r>
            <a:r>
              <a:rPr lang="uk-UA" sz="2400" dirty="0"/>
              <a:t>або більше епізодів </a:t>
            </a:r>
            <a:r>
              <a:rPr lang="uk-UA" sz="2400" dirty="0" smtClean="0"/>
              <a:t>стійкого </a:t>
            </a:r>
            <a:r>
              <a:rPr lang="uk-UA" sz="2400" dirty="0"/>
              <a:t>блювання або тривалого блювання протягом декількох годин чи днів; </a:t>
            </a:r>
            <a:endParaRPr lang="uk-UA" sz="2400" dirty="0" smtClean="0"/>
          </a:p>
          <a:p>
            <a:pPr marL="342900" indent="-342900">
              <a:buAutoNum type="arabicParenR"/>
            </a:pPr>
            <a:r>
              <a:rPr lang="uk-UA" sz="2400" dirty="0" smtClean="0"/>
              <a:t>повернення </a:t>
            </a:r>
            <a:r>
              <a:rPr lang="uk-UA" sz="2400" dirty="0"/>
              <a:t>до звичайного стану здоров’я, що триває декілька тижнів або місяців.</a:t>
            </a:r>
          </a:p>
        </p:txBody>
      </p:sp>
    </p:spTree>
    <p:extLst>
      <p:ext uri="{BB962C8B-B14F-4D97-AF65-F5344CB8AC3E}">
        <p14:creationId xmlns:p14="http://schemas.microsoft.com/office/powerpoint/2010/main" val="659061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28876" y="709421"/>
            <a:ext cx="81565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244725" algn="l"/>
                <a:tab pos="4710430" algn="l"/>
              </a:tabLst>
            </a:pPr>
            <a:r>
              <a:rPr sz="3600" dirty="0"/>
              <a:t>СИНДРОМ	ЦИКЛІЧНОЇ	БЛЮВОТИ</a:t>
            </a:r>
            <a:r>
              <a:rPr sz="3600" spc="-85" dirty="0"/>
              <a:t> </a:t>
            </a:r>
            <a:r>
              <a:rPr sz="3600" spc="-5" dirty="0"/>
              <a:t>(СЦБ)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2219960" y="2514855"/>
            <a:ext cx="249110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035810" algn="l"/>
              </a:tabLst>
            </a:pPr>
            <a:endParaRPr sz="2200" dirty="0">
              <a:latin typeface="Georgia"/>
              <a:cs typeface="Georgia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1828800"/>
            <a:ext cx="6096000" cy="27161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605" marR="5080" lvl="0" indent="-256540">
              <a:buClr>
                <a:srgbClr val="9F4DA2"/>
              </a:buClr>
              <a:buFontTx/>
              <a:buChar char="•"/>
              <a:tabLst>
                <a:tab pos="269240" algn="l"/>
              </a:tabLst>
            </a:pPr>
            <a:r>
              <a:rPr lang="ru-RU" sz="2400" spc="-5" dirty="0" err="1" smtClean="0">
                <a:solidFill>
                  <a:prstClr val="black"/>
                </a:solidFill>
                <a:latin typeface="Georgia"/>
                <a:cs typeface="Georgia"/>
              </a:rPr>
              <a:t>Провокують</a:t>
            </a:r>
            <a:r>
              <a:rPr lang="ru-RU" sz="2400" dirty="0" smtClean="0">
                <a:solidFill>
                  <a:prstClr val="black"/>
                </a:solidFill>
                <a:latin typeface="Georgia"/>
                <a:cs typeface="Georgia"/>
              </a:rPr>
              <a:t> напади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:</a:t>
            </a:r>
            <a:r>
              <a:rPr lang="ru-RU" sz="2400" spc="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емоційне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2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Georgia"/>
                <a:cs typeface="Georgia"/>
              </a:rPr>
              <a:t>напруження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,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інфекційні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чинники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, </a:t>
            </a:r>
            <a:r>
              <a:rPr lang="ru-RU" sz="2400" spc="-52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Georgia"/>
                <a:cs typeface="Georgia"/>
              </a:rPr>
              <a:t>фізичні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перенавантаження</a:t>
            </a:r>
            <a:r>
              <a:rPr lang="ru-RU" sz="2400" spc="-5" dirty="0" smtClean="0">
                <a:solidFill>
                  <a:prstClr val="black"/>
                </a:solidFill>
                <a:latin typeface="Georgia"/>
                <a:cs typeface="Georgia"/>
              </a:rPr>
              <a:t>.</a:t>
            </a:r>
          </a:p>
          <a:p>
            <a:pPr marL="268605" marR="5080" lvl="0" indent="-256540">
              <a:buClr>
                <a:srgbClr val="9F4DA2"/>
              </a:buClr>
              <a:buFontTx/>
              <a:buChar char="•"/>
              <a:tabLst>
                <a:tab pos="269240" algn="l"/>
              </a:tabLst>
            </a:pPr>
            <a:endParaRPr lang="ru-RU" sz="2400" dirty="0">
              <a:solidFill>
                <a:prstClr val="black"/>
              </a:solidFill>
              <a:latin typeface="Georgia"/>
              <a:cs typeface="Georgia"/>
            </a:endParaRPr>
          </a:p>
          <a:p>
            <a:pPr marL="268605" marR="6350" lvl="0" indent="-256540">
              <a:spcBef>
                <a:spcPts val="325"/>
              </a:spcBef>
              <a:buClr>
                <a:srgbClr val="9F4DA2"/>
              </a:buClr>
              <a:buFontTx/>
              <a:buChar char="•"/>
              <a:tabLst>
                <a:tab pos="269240" algn="l"/>
              </a:tabLst>
            </a:pP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Напади</a:t>
            </a:r>
            <a:r>
              <a:rPr lang="ru-RU" sz="2400" spc="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можуть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виникати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регулярно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Georgia"/>
                <a:cs typeface="Georgia"/>
              </a:rPr>
              <a:t>або</a:t>
            </a:r>
            <a:r>
              <a:rPr lang="ru-RU" sz="2400" spc="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спорадично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 (</a:t>
            </a:r>
            <a:r>
              <a:rPr lang="ru-RU" sz="2400" dirty="0" err="1">
                <a:solidFill>
                  <a:prstClr val="black"/>
                </a:solidFill>
                <a:latin typeface="Georgia"/>
                <a:cs typeface="Georgia"/>
              </a:rPr>
              <a:t>від</a:t>
            </a:r>
            <a:r>
              <a:rPr lang="ru-RU" sz="2400" spc="53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1 </a:t>
            </a:r>
            <a:r>
              <a:rPr lang="ru-RU" sz="2400" spc="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до 70 на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рік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),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зазвичай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,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вночі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Georgia"/>
                <a:cs typeface="Georgia"/>
              </a:rPr>
              <a:t>або</a:t>
            </a:r>
            <a:r>
              <a:rPr lang="ru-RU" sz="24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latin typeface="Georgia"/>
                <a:cs typeface="Georgia"/>
              </a:rPr>
              <a:t>вранці</a:t>
            </a:r>
            <a:r>
              <a:rPr lang="ru-RU" sz="2400" spc="-5" dirty="0">
                <a:solidFill>
                  <a:prstClr val="black"/>
                </a:solidFill>
                <a:latin typeface="Georgia"/>
                <a:cs typeface="Georgia"/>
              </a:rPr>
              <a:t>.</a:t>
            </a:r>
            <a:endParaRPr lang="ru-RU" sz="2400" dirty="0">
              <a:solidFill>
                <a:prstClr val="black"/>
              </a:solidFill>
              <a:latin typeface="Georgia"/>
              <a:cs typeface="Georgi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828800"/>
            <a:ext cx="2286000" cy="244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кутник 8"/>
          <p:cNvSpPr/>
          <p:nvPr/>
        </p:nvSpPr>
        <p:spPr>
          <a:xfrm>
            <a:off x="914400" y="5105400"/>
            <a:ext cx="9906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/>
              <a:t>Важливо пам’ятати, що діагноз синдрому  циклічної блювоти може бути встановлений  тільки за умови виключення іншої патології,  що </a:t>
            </a:r>
            <a:r>
              <a:rPr lang="uk-UA" sz="2800" b="1" dirty="0" err="1" smtClean="0"/>
              <a:t>упроводжується</a:t>
            </a:r>
            <a:r>
              <a:rPr lang="uk-UA" sz="2800" b="1" dirty="0" smtClean="0"/>
              <a:t> </a:t>
            </a:r>
            <a:r>
              <a:rPr lang="uk-UA" sz="2800" b="1" dirty="0"/>
              <a:t>блювотою.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81833" y="579120"/>
            <a:ext cx="725297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00"/>
              </a:spcBef>
              <a:tabLst>
                <a:tab pos="964565" algn="l"/>
              </a:tabLst>
            </a:pPr>
            <a:r>
              <a:rPr sz="3600" dirty="0"/>
              <a:t>СЦБ	</a:t>
            </a:r>
            <a:r>
              <a:rPr sz="3600" spc="-5" dirty="0"/>
              <a:t>ТАКОЖ</a:t>
            </a:r>
            <a:r>
              <a:rPr sz="3600" spc="-100" dirty="0"/>
              <a:t> </a:t>
            </a:r>
            <a:r>
              <a:rPr sz="3600" dirty="0"/>
              <a:t>НАЗИВАЮТЬ</a:t>
            </a:r>
          </a:p>
          <a:p>
            <a:pPr algn="ctr">
              <a:lnSpc>
                <a:spcPct val="100000"/>
              </a:lnSpc>
            </a:pPr>
            <a:r>
              <a:rPr sz="3600" dirty="0"/>
              <a:t>НЕДІАБЕТИЧНИМ</a:t>
            </a:r>
            <a:r>
              <a:rPr sz="3600" spc="-85" dirty="0"/>
              <a:t> </a:t>
            </a:r>
            <a:r>
              <a:rPr sz="3600" dirty="0"/>
              <a:t>КЕТОАЦИДОЗОМ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8200" y="1794510"/>
            <a:ext cx="10591800" cy="1318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 algn="just">
              <a:spcBef>
                <a:spcPts val="10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800" spc="-5" dirty="0">
                <a:latin typeface="Georgia"/>
                <a:cs typeface="Georgia"/>
              </a:rPr>
              <a:t>Хворим</a:t>
            </a:r>
            <a:r>
              <a:rPr sz="2800" dirty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проводиться</a:t>
            </a:r>
            <a:r>
              <a:rPr sz="2800" dirty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дослідження</a:t>
            </a:r>
            <a:r>
              <a:rPr sz="2800" dirty="0">
                <a:latin typeface="Georgia"/>
                <a:cs typeface="Georgia"/>
              </a:rPr>
              <a:t> в</a:t>
            </a:r>
            <a:r>
              <a:rPr sz="2800" spc="5" dirty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сечі </a:t>
            </a:r>
            <a:r>
              <a:rPr sz="2800" dirty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вмісту кетонових </a:t>
            </a:r>
            <a:r>
              <a:rPr sz="2800" dirty="0">
                <a:latin typeface="Georgia"/>
                <a:cs typeface="Georgia"/>
              </a:rPr>
              <a:t>тіл </a:t>
            </a:r>
            <a:r>
              <a:rPr sz="2800" spc="-5" dirty="0">
                <a:latin typeface="Georgia"/>
                <a:cs typeface="Georgia"/>
              </a:rPr>
              <a:t>тест </a:t>
            </a:r>
            <a:r>
              <a:rPr sz="2800" dirty="0">
                <a:latin typeface="Georgia"/>
                <a:cs typeface="Georgia"/>
              </a:rPr>
              <a:t>- </a:t>
            </a:r>
            <a:r>
              <a:rPr sz="2800" spc="-10" dirty="0">
                <a:latin typeface="Georgia"/>
                <a:cs typeface="Georgia"/>
              </a:rPr>
              <a:t>смужками. </a:t>
            </a:r>
            <a:endParaRPr lang="uk-UA" sz="2800" spc="-10" dirty="0" smtClean="0">
              <a:latin typeface="Georgia"/>
              <a:cs typeface="Georgia"/>
            </a:endParaRPr>
          </a:p>
          <a:p>
            <a:pPr marL="268605" marR="5080" indent="-256540" algn="just">
              <a:spcBef>
                <a:spcPts val="10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800" dirty="0" err="1" smtClean="0">
                <a:latin typeface="Georgia"/>
                <a:cs typeface="Georgia"/>
              </a:rPr>
              <a:t>Колір</a:t>
            </a:r>
            <a:r>
              <a:rPr sz="2800" dirty="0" smtClean="0">
                <a:latin typeface="Georgia"/>
                <a:cs typeface="Georgia"/>
              </a:rPr>
              <a:t> </a:t>
            </a:r>
            <a:r>
              <a:rPr sz="2800" spc="5" dirty="0" smtClean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забарвлення</a:t>
            </a:r>
            <a:r>
              <a:rPr sz="2800" dirty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тест-смужки</a:t>
            </a:r>
            <a:r>
              <a:rPr sz="2800" dirty="0">
                <a:latin typeface="Georgia"/>
                <a:cs typeface="Georgia"/>
              </a:rPr>
              <a:t> </a:t>
            </a:r>
            <a:r>
              <a:rPr sz="2800" spc="-5" dirty="0">
                <a:latin typeface="Georgia"/>
                <a:cs typeface="Georgia"/>
              </a:rPr>
              <a:t>порівнюється</a:t>
            </a:r>
            <a:r>
              <a:rPr sz="2800" dirty="0">
                <a:latin typeface="Georgia"/>
                <a:cs typeface="Georgia"/>
              </a:rPr>
              <a:t> </a:t>
            </a:r>
            <a:r>
              <a:rPr sz="2800" spc="-10" dirty="0">
                <a:latin typeface="Georgia"/>
                <a:cs typeface="Georgia"/>
              </a:rPr>
              <a:t>зі </a:t>
            </a:r>
            <a:r>
              <a:rPr sz="2800" spc="-5" dirty="0">
                <a:latin typeface="Georgia"/>
                <a:cs typeface="Georgia"/>
              </a:rPr>
              <a:t> шкалою</a:t>
            </a:r>
            <a:endParaRPr sz="2800" dirty="0">
              <a:latin typeface="Georgia"/>
              <a:cs typeface="Georg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99994" y="3573017"/>
            <a:ext cx="6099048" cy="263271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33400" y="1012686"/>
            <a:ext cx="115111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 </a:t>
            </a:r>
            <a:r>
              <a:rPr lang="uk-UA" sz="2800" dirty="0"/>
              <a:t>Комітет експертів </a:t>
            </a:r>
            <a:r>
              <a:rPr lang="uk-UA" sz="2800" dirty="0" smtClean="0"/>
              <a:t>рекомендує: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dirty="0" err="1" smtClean="0"/>
              <a:t>Ципрогептадин</a:t>
            </a:r>
            <a:r>
              <a:rPr lang="uk-UA" sz="2800" dirty="0" smtClean="0"/>
              <a:t> </a:t>
            </a:r>
            <a:r>
              <a:rPr lang="uk-UA" sz="2800" dirty="0"/>
              <a:t>дітям молодше 5 років і </a:t>
            </a:r>
            <a:r>
              <a:rPr lang="uk-UA" sz="2800" dirty="0" err="1"/>
              <a:t>амітриптилін</a:t>
            </a:r>
            <a:r>
              <a:rPr lang="uk-UA" sz="2800" dirty="0"/>
              <a:t> дітям старше 5 років. </a:t>
            </a:r>
            <a:endParaRPr lang="uk-UA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dirty="0" smtClean="0"/>
              <a:t>Терапія </a:t>
            </a:r>
            <a:r>
              <a:rPr lang="uk-UA" sz="2800" dirty="0"/>
              <a:t>другої лінії включає профілактику з </a:t>
            </a:r>
            <a:r>
              <a:rPr lang="uk-UA" sz="2800" dirty="0" err="1"/>
              <a:t>пропранололом</a:t>
            </a:r>
            <a:r>
              <a:rPr lang="uk-UA" sz="2800" dirty="0"/>
              <a:t> для дітей різного віку. </a:t>
            </a:r>
            <a:endParaRPr lang="uk-UA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dirty="0" smtClean="0"/>
              <a:t>Деяким </a:t>
            </a:r>
            <a:r>
              <a:rPr lang="uk-UA" sz="2800" dirty="0"/>
              <a:t>пацієнтам з СЦБ може знадобитися комбінація препаратів або додаткових процедур, таких як акупунктура і/або </a:t>
            </a:r>
            <a:r>
              <a:rPr lang="uk-UA" sz="2800" dirty="0" err="1"/>
              <a:t>когнітивно</a:t>
            </a:r>
            <a:r>
              <a:rPr lang="uk-UA" sz="2800" dirty="0"/>
              <a:t>-поведінкова терапія, з метою контролювання симптомів. </a:t>
            </a:r>
            <a:endParaRPr lang="uk-UA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dirty="0" smtClean="0"/>
              <a:t>У </a:t>
            </a:r>
            <a:r>
              <a:rPr lang="uk-UA" sz="2800" dirty="0"/>
              <a:t>лікуванні деяких пацієнтів можуть бути використані </a:t>
            </a:r>
            <a:r>
              <a:rPr lang="uk-UA" sz="2800" dirty="0" err="1"/>
              <a:t>мітохондріальні</a:t>
            </a:r>
            <a:r>
              <a:rPr lang="uk-UA" sz="2800" dirty="0"/>
              <a:t> </a:t>
            </a:r>
            <a:r>
              <a:rPr lang="uk-UA" sz="2800" dirty="0" err="1"/>
              <a:t>кофактори</a:t>
            </a:r>
            <a:r>
              <a:rPr lang="uk-UA" sz="2800" dirty="0"/>
              <a:t> коферменту </a:t>
            </a:r>
            <a:r>
              <a:rPr lang="en-US" sz="2800" dirty="0"/>
              <a:t>Q10 </a:t>
            </a:r>
            <a:r>
              <a:rPr lang="uk-UA" sz="2800" dirty="0"/>
              <a:t>і </a:t>
            </a:r>
            <a:r>
              <a:rPr lang="en-US" sz="2800" dirty="0"/>
              <a:t>L-</a:t>
            </a:r>
            <a:r>
              <a:rPr lang="uk-UA" sz="2800" dirty="0" err="1"/>
              <a:t>карнітину</a:t>
            </a:r>
            <a:r>
              <a:rPr lang="uk-UA" sz="2800" dirty="0"/>
              <a:t> як додаткова терапія. </a:t>
            </a:r>
            <a:endParaRPr lang="uk-UA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dirty="0" smtClean="0"/>
              <a:t>Абортивне </a:t>
            </a:r>
            <a:r>
              <a:rPr lang="uk-UA" sz="2800" dirty="0"/>
              <a:t>лікування засноване на комбінації гідратації та введення лікарських засобів.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3886200" y="304800"/>
            <a:ext cx="2746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4D100F"/>
                </a:solidFill>
                <a:ea typeface="+mj-ea"/>
                <a:cs typeface="+mj-cs"/>
              </a:rPr>
              <a:t>ЛІКУВАННЯ</a:t>
            </a:r>
            <a:endParaRPr lang="uk-UA" sz="4000" b="1" dirty="0">
              <a:solidFill>
                <a:srgbClr val="4D100F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970" y="47217"/>
            <a:ext cx="1192213" cy="156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24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143000" y="1393686"/>
            <a:ext cx="998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err="1" smtClean="0"/>
              <a:t>Пполіетіологічний</a:t>
            </a:r>
            <a:r>
              <a:rPr lang="uk-UA" sz="2400" dirty="0" smtClean="0"/>
              <a:t> </a:t>
            </a:r>
            <a:r>
              <a:rPr lang="uk-UA" sz="2400" dirty="0"/>
              <a:t>синдром </a:t>
            </a:r>
            <a:r>
              <a:rPr lang="uk-UA" sz="2400" dirty="0" smtClean="0"/>
              <a:t>функціонального походження</a:t>
            </a:r>
            <a:r>
              <a:rPr lang="uk-UA" sz="2400" dirty="0"/>
              <a:t>, що порушує загальний стан дитини та характеризується тривалими епізодами плачу,</a:t>
            </a:r>
          </a:p>
          <a:p>
            <a:r>
              <a:rPr lang="uk-UA" sz="2400" dirty="0"/>
              <a:t>неспокою або дратівливості у дитини віком до 5 місяців, які виникають та зникають раптово</a:t>
            </a:r>
            <a:r>
              <a:rPr lang="uk-UA" sz="2400" dirty="0" smtClean="0"/>
              <a:t>, не </a:t>
            </a:r>
            <a:r>
              <a:rPr lang="uk-UA" sz="2400" dirty="0"/>
              <a:t>можуть бути попереджені або усунуті та не супроводжуються проявами затримки </a:t>
            </a:r>
            <a:r>
              <a:rPr lang="uk-UA" sz="2400" dirty="0" smtClean="0"/>
              <a:t>розвитку дитини </a:t>
            </a:r>
            <a:r>
              <a:rPr lang="uk-UA" sz="2400" dirty="0"/>
              <a:t>чи іншого захворювання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4970492" y="353980"/>
            <a:ext cx="20224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4D100F"/>
                </a:solidFill>
                <a:ea typeface="+mj-ea"/>
                <a:cs typeface="+mj-cs"/>
              </a:rPr>
              <a:t>КОЛЬКИ</a:t>
            </a:r>
            <a:endParaRPr lang="uk-UA" sz="4000" b="1" dirty="0">
              <a:solidFill>
                <a:srgbClr val="4D100F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093837" y="3922674"/>
            <a:ext cx="97757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</a:rPr>
              <a:t>Критерії: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uk-UA" sz="2400" dirty="0" smtClean="0">
                <a:solidFill>
                  <a:prstClr val="black"/>
                </a:solidFill>
              </a:rPr>
              <a:t>дитина плаче або метушиться </a:t>
            </a:r>
            <a:r>
              <a:rPr lang="uk-UA" sz="2400" dirty="0">
                <a:solidFill>
                  <a:prstClr val="black"/>
                </a:solidFill>
              </a:rPr>
              <a:t>(</a:t>
            </a:r>
            <a:r>
              <a:rPr lang="en-US" sz="2400" dirty="0" err="1">
                <a:solidFill>
                  <a:prstClr val="black"/>
                </a:solidFill>
              </a:rPr>
              <a:t>criedorfussed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r>
              <a:rPr lang="uk-UA" sz="2400" dirty="0">
                <a:solidFill>
                  <a:prstClr val="black"/>
                </a:solidFill>
              </a:rPr>
              <a:t>протягом 3 год або більше на день, протягом 3 днів або більше на попередньому тижні. 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1172496" y="5334000"/>
            <a:ext cx="104099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dirty="0">
                <a:solidFill>
                  <a:prstClr val="black"/>
                </a:solidFill>
              </a:rPr>
              <a:t>Крім того, батьки повинні вести 24-годинний щоденник поведінки, щоб підтвердити, що загальна тривалість плачу і метушливості становить понад 3 год на добу.</a:t>
            </a:r>
            <a:endParaRPr lang="uk-UA" sz="2400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7" y="2562596"/>
            <a:ext cx="2182813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3808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5680" y="457200"/>
            <a:ext cx="483870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СИМПТОМИ</a:t>
            </a:r>
            <a:r>
              <a:rPr sz="4000" b="1" spc="-85" dirty="0">
                <a:solidFill>
                  <a:srgbClr val="4D100F"/>
                </a:solidFill>
              </a:rPr>
              <a:t> </a:t>
            </a:r>
            <a:r>
              <a:rPr sz="4000" b="1" dirty="0">
                <a:solidFill>
                  <a:srgbClr val="4D100F"/>
                </a:solidFill>
              </a:rPr>
              <a:t>КОЛЬОК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6800" y="1357585"/>
            <a:ext cx="10515600" cy="32547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indent="-256540">
              <a:lnSpc>
                <a:spcPts val="2740"/>
              </a:lnSpc>
              <a:spcBef>
                <a:spcPts val="100"/>
              </a:spcBef>
              <a:buClr>
                <a:srgbClr val="C00000"/>
              </a:buClr>
              <a:buChar char="•"/>
              <a:tabLst>
                <a:tab pos="268605" algn="l"/>
                <a:tab pos="269240" algn="l"/>
              </a:tabLst>
            </a:pPr>
            <a:r>
              <a:rPr sz="2400" dirty="0">
                <a:cs typeface="Georgia"/>
              </a:rPr>
              <a:t>дитина</a:t>
            </a:r>
            <a:r>
              <a:rPr sz="2400" spc="-20" dirty="0">
                <a:cs typeface="Georgia"/>
              </a:rPr>
              <a:t> </a:t>
            </a:r>
            <a:r>
              <a:rPr sz="2400" dirty="0">
                <a:cs typeface="Georgia"/>
              </a:rPr>
              <a:t>голосно</a:t>
            </a:r>
            <a:r>
              <a:rPr sz="2400" spc="-10" dirty="0">
                <a:cs typeface="Georgia"/>
              </a:rPr>
              <a:t> </a:t>
            </a:r>
            <a:r>
              <a:rPr sz="2400" dirty="0">
                <a:cs typeface="Georgia"/>
              </a:rPr>
              <a:t>і</a:t>
            </a:r>
            <a:r>
              <a:rPr sz="2400" spc="-25" dirty="0">
                <a:cs typeface="Georgia"/>
              </a:rPr>
              <a:t> </a:t>
            </a:r>
            <a:r>
              <a:rPr sz="2400" dirty="0">
                <a:cs typeface="Georgia"/>
              </a:rPr>
              <a:t>пронизливо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кричить;</a:t>
            </a:r>
            <a:endParaRPr sz="2400" dirty="0">
              <a:cs typeface="Georgia"/>
            </a:endParaRPr>
          </a:p>
          <a:p>
            <a:pPr marL="268605" marR="5080" indent="-256540">
              <a:lnSpc>
                <a:spcPts val="2310"/>
              </a:lnSpc>
              <a:spcBef>
                <a:spcPts val="414"/>
              </a:spcBef>
              <a:buClr>
                <a:srgbClr val="C00000"/>
              </a:buClr>
              <a:buChar char="•"/>
              <a:tabLst>
                <a:tab pos="268605" algn="l"/>
                <a:tab pos="269240" algn="l"/>
              </a:tabLst>
            </a:pPr>
            <a:r>
              <a:rPr sz="2400" spc="-5" dirty="0">
                <a:cs typeface="Georgia"/>
              </a:rPr>
              <a:t>може</a:t>
            </a:r>
            <a:r>
              <a:rPr sz="2400" spc="8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відмічатися</a:t>
            </a:r>
            <a:r>
              <a:rPr sz="2400" spc="85" dirty="0">
                <a:cs typeface="Georgia"/>
              </a:rPr>
              <a:t> </a:t>
            </a:r>
            <a:r>
              <a:rPr sz="2400" dirty="0">
                <a:cs typeface="Georgia"/>
              </a:rPr>
              <a:t>почервоніння</a:t>
            </a:r>
            <a:r>
              <a:rPr sz="2400" spc="8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обличчя</a:t>
            </a:r>
            <a:r>
              <a:rPr sz="2400" spc="95" dirty="0">
                <a:cs typeface="Georgia"/>
              </a:rPr>
              <a:t> </a:t>
            </a:r>
            <a:r>
              <a:rPr sz="2400" dirty="0">
                <a:cs typeface="Georgia"/>
              </a:rPr>
              <a:t>або</a:t>
            </a:r>
            <a:r>
              <a:rPr sz="2400" spc="9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блідість </a:t>
            </a:r>
            <a:r>
              <a:rPr sz="2400" spc="-565" dirty="0">
                <a:cs typeface="Georgia"/>
              </a:rPr>
              <a:t> </a:t>
            </a:r>
            <a:r>
              <a:rPr sz="2400" dirty="0">
                <a:cs typeface="Georgia"/>
              </a:rPr>
              <a:t>носо-губного</a:t>
            </a:r>
            <a:r>
              <a:rPr sz="2400" spc="5" dirty="0">
                <a:cs typeface="Georgia"/>
              </a:rPr>
              <a:t> </a:t>
            </a:r>
            <a:r>
              <a:rPr sz="2400" dirty="0">
                <a:cs typeface="Georgia"/>
              </a:rPr>
              <a:t>трикутника;</a:t>
            </a:r>
          </a:p>
          <a:p>
            <a:pPr marL="268605" indent="-256540">
              <a:lnSpc>
                <a:spcPts val="2480"/>
              </a:lnSpc>
              <a:buClr>
                <a:srgbClr val="C00000"/>
              </a:buClr>
              <a:buChar char="•"/>
              <a:tabLst>
                <a:tab pos="268605" algn="l"/>
                <a:tab pos="269240" algn="l"/>
              </a:tabLst>
            </a:pPr>
            <a:r>
              <a:rPr sz="2400" spc="-5" dirty="0">
                <a:cs typeface="Georgia"/>
              </a:rPr>
              <a:t>живіт</a:t>
            </a:r>
            <a:r>
              <a:rPr sz="2400" spc="-4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напружений;</a:t>
            </a:r>
            <a:endParaRPr sz="2400" dirty="0">
              <a:cs typeface="Georgia"/>
            </a:endParaRPr>
          </a:p>
          <a:p>
            <a:pPr marL="268605" marR="6350" indent="-256540">
              <a:lnSpc>
                <a:spcPts val="2300"/>
              </a:lnSpc>
              <a:spcBef>
                <a:spcPts val="420"/>
              </a:spcBef>
              <a:buClr>
                <a:srgbClr val="C00000"/>
              </a:buClr>
              <a:buChar char="•"/>
              <a:tabLst>
                <a:tab pos="269240" algn="l"/>
              </a:tabLst>
            </a:pPr>
            <a:r>
              <a:rPr sz="2400" dirty="0">
                <a:cs typeface="Georgia"/>
              </a:rPr>
              <a:t>ноги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підтягнуті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до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живота</a:t>
            </a:r>
            <a:r>
              <a:rPr sz="2400" dirty="0">
                <a:cs typeface="Georgia"/>
              </a:rPr>
              <a:t> і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можуть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миттєво </a:t>
            </a:r>
            <a:r>
              <a:rPr sz="2400" spc="-5" dirty="0">
                <a:cs typeface="Georgia"/>
              </a:rPr>
              <a:t> випрямлятися,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стопи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часто</a:t>
            </a:r>
            <a:r>
              <a:rPr sz="2400" dirty="0">
                <a:cs typeface="Georgia"/>
              </a:rPr>
              <a:t> холодні</a:t>
            </a:r>
            <a:r>
              <a:rPr sz="2400" spc="5" dirty="0">
                <a:cs typeface="Georgia"/>
              </a:rPr>
              <a:t> </a:t>
            </a:r>
            <a:r>
              <a:rPr sz="2400" dirty="0">
                <a:cs typeface="Georgia"/>
              </a:rPr>
              <a:t>на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дотик;</a:t>
            </a:r>
            <a:r>
              <a:rPr sz="2400" dirty="0">
                <a:cs typeface="Georgia"/>
              </a:rPr>
              <a:t> руки </a:t>
            </a:r>
            <a:r>
              <a:rPr sz="2400" spc="-56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притиснуті</a:t>
            </a:r>
            <a:r>
              <a:rPr sz="2400" spc="-10" dirty="0">
                <a:cs typeface="Georgia"/>
              </a:rPr>
              <a:t> </a:t>
            </a:r>
            <a:r>
              <a:rPr sz="2400" dirty="0">
                <a:cs typeface="Georgia"/>
              </a:rPr>
              <a:t>до</a:t>
            </a:r>
            <a:r>
              <a:rPr sz="2400" spc="-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тулуба;</a:t>
            </a:r>
            <a:endParaRPr sz="2400" dirty="0">
              <a:cs typeface="Georgia"/>
            </a:endParaRPr>
          </a:p>
          <a:p>
            <a:pPr marL="268605" marR="5080" indent="-256540">
              <a:lnSpc>
                <a:spcPts val="2300"/>
              </a:lnSpc>
              <a:spcBef>
                <a:spcPts val="310"/>
              </a:spcBef>
              <a:buClr>
                <a:srgbClr val="C00000"/>
              </a:buClr>
              <a:buChar char="•"/>
              <a:tabLst>
                <a:tab pos="269240" algn="l"/>
              </a:tabLst>
            </a:pPr>
            <a:r>
              <a:rPr sz="2400" dirty="0">
                <a:cs typeface="Georgia"/>
              </a:rPr>
              <a:t>іноді</a:t>
            </a:r>
            <a:r>
              <a:rPr sz="2400" spc="5" dirty="0">
                <a:cs typeface="Georgia"/>
              </a:rPr>
              <a:t> </a:t>
            </a:r>
            <a:r>
              <a:rPr sz="2400" dirty="0">
                <a:cs typeface="Georgia"/>
              </a:rPr>
              <a:t>напад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закінчується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тільки</a:t>
            </a:r>
            <a:r>
              <a:rPr sz="2400" dirty="0">
                <a:cs typeface="Georgia"/>
              </a:rPr>
              <a:t> після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виснаження </a:t>
            </a:r>
            <a:r>
              <a:rPr sz="2400" dirty="0">
                <a:cs typeface="Georgia"/>
              </a:rPr>
              <a:t> дитини</a:t>
            </a:r>
            <a:r>
              <a:rPr sz="2400" spc="-5" dirty="0">
                <a:cs typeface="Georgia"/>
              </a:rPr>
              <a:t> </a:t>
            </a:r>
            <a:r>
              <a:rPr sz="2400" dirty="0">
                <a:cs typeface="Georgia"/>
              </a:rPr>
              <a:t>або</a:t>
            </a:r>
            <a:r>
              <a:rPr sz="2400" spc="5" dirty="0">
                <a:cs typeface="Georgia"/>
              </a:rPr>
              <a:t> </a:t>
            </a:r>
            <a:r>
              <a:rPr sz="2400" dirty="0">
                <a:cs typeface="Georgia"/>
              </a:rPr>
              <a:t>після</a:t>
            </a:r>
            <a:r>
              <a:rPr sz="2400" spc="-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дефекації.</a:t>
            </a:r>
            <a:endParaRPr sz="2400" dirty="0">
              <a:cs typeface="Georgia"/>
            </a:endParaRPr>
          </a:p>
          <a:p>
            <a:pPr>
              <a:spcBef>
                <a:spcPts val="5"/>
              </a:spcBef>
              <a:buClr>
                <a:srgbClr val="C00000"/>
              </a:buClr>
              <a:buFont typeface="Georgia"/>
              <a:buChar char="•"/>
            </a:pPr>
            <a:endParaRPr sz="2400" dirty="0">
              <a:cs typeface="Georgia"/>
            </a:endParaRPr>
          </a:p>
          <a:p>
            <a:pPr marL="268605" marR="5715" indent="-256540">
              <a:lnSpc>
                <a:spcPts val="2310"/>
              </a:lnSpc>
              <a:spcBef>
                <a:spcPts val="5"/>
              </a:spcBef>
              <a:buClr>
                <a:srgbClr val="C00000"/>
              </a:buClr>
              <a:buChar char="•"/>
              <a:tabLst>
                <a:tab pos="268605" algn="l"/>
                <a:tab pos="269240" algn="l"/>
                <a:tab pos="1929130" algn="l"/>
              </a:tabLst>
            </a:pPr>
            <a:r>
              <a:rPr sz="2400" dirty="0">
                <a:uFill>
                  <a:solidFill>
                    <a:srgbClr val="000000"/>
                  </a:solidFill>
                </a:uFill>
                <a:cs typeface="Georgia"/>
              </a:rPr>
              <a:t>В</a:t>
            </a:r>
            <a:r>
              <a:rPr sz="2400" spc="260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період</a:t>
            </a:r>
            <a:r>
              <a:rPr sz="2400" spc="254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між</a:t>
            </a:r>
            <a:r>
              <a:rPr sz="2400" spc="250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dirty="0">
                <a:uFill>
                  <a:solidFill>
                    <a:srgbClr val="000000"/>
                  </a:solidFill>
                </a:uFill>
                <a:cs typeface="Georgia"/>
              </a:rPr>
              <a:t>нападами</a:t>
            </a:r>
            <a:r>
              <a:rPr sz="2400" spc="250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дитина</a:t>
            </a:r>
            <a:r>
              <a:rPr sz="2400" spc="260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спокійна,</a:t>
            </a:r>
            <a:r>
              <a:rPr sz="2400" spc="275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dirty="0" err="1">
                <a:uFill>
                  <a:solidFill>
                    <a:srgbClr val="000000"/>
                  </a:solidFill>
                </a:uFill>
                <a:cs typeface="Georgia"/>
              </a:rPr>
              <a:t>нормально</a:t>
            </a:r>
            <a:r>
              <a:rPr sz="2400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65" dirty="0">
                <a:cs typeface="Georgia"/>
              </a:rPr>
              <a:t> </a:t>
            </a:r>
            <a:r>
              <a:rPr sz="2400" dirty="0" err="1" smtClean="0">
                <a:uFill>
                  <a:solidFill>
                    <a:srgbClr val="000000"/>
                  </a:solidFill>
                </a:uFill>
                <a:cs typeface="Georgia"/>
              </a:rPr>
              <a:t>прибавляє</a:t>
            </a:r>
            <a:r>
              <a:rPr lang="uk-UA" sz="2400" dirty="0" smtClean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dirty="0" smtClean="0">
                <a:uFill>
                  <a:solidFill>
                    <a:srgbClr val="000000"/>
                  </a:solidFill>
                </a:uFill>
                <a:cs typeface="Georgia"/>
              </a:rPr>
              <a:t>в</a:t>
            </a:r>
            <a:r>
              <a:rPr sz="2400" spc="-20" dirty="0" smtClean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масі </a:t>
            </a:r>
            <a:r>
              <a:rPr sz="2400" dirty="0">
                <a:uFill>
                  <a:solidFill>
                    <a:srgbClr val="000000"/>
                  </a:solidFill>
                </a:uFill>
                <a:cs typeface="Georgia"/>
              </a:rPr>
              <a:t>тіла,</a:t>
            </a:r>
            <a:r>
              <a:rPr sz="2400" spc="-15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має</a:t>
            </a:r>
            <a:r>
              <a:rPr sz="2400" spc="-10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dirty="0">
                <a:uFill>
                  <a:solidFill>
                    <a:srgbClr val="000000"/>
                  </a:solidFill>
                </a:uFill>
                <a:cs typeface="Georgia"/>
              </a:rPr>
              <a:t>добрий</a:t>
            </a:r>
            <a:r>
              <a:rPr sz="2400" spc="5" dirty="0"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sz="2400" spc="-5" dirty="0">
                <a:uFill>
                  <a:solidFill>
                    <a:srgbClr val="000000"/>
                  </a:solidFill>
                </a:uFill>
                <a:cs typeface="Georgia"/>
              </a:rPr>
              <a:t>апетит.</a:t>
            </a:r>
            <a:endParaRPr sz="2400" dirty="0">
              <a:cs typeface="Georgia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383" y="4521847"/>
            <a:ext cx="2314030" cy="2314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066800" y="5684938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  <a:latin typeface="Open Sans"/>
              </a:rPr>
              <a:t>Патофізіологія</a:t>
            </a:r>
            <a:r>
              <a:rPr lang="ru-RU" b="1" dirty="0">
                <a:solidFill>
                  <a:srgbClr val="C00000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Open Sans"/>
              </a:rPr>
              <a:t>дитячих</a:t>
            </a:r>
            <a:r>
              <a:rPr lang="ru-RU" b="1" dirty="0">
                <a:solidFill>
                  <a:srgbClr val="C00000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Open Sans"/>
              </a:rPr>
              <a:t>кольок</a:t>
            </a:r>
            <a:r>
              <a:rPr lang="ru-RU" b="1" dirty="0">
                <a:solidFill>
                  <a:srgbClr val="C00000"/>
                </a:solidFill>
                <a:latin typeface="Open Sans"/>
              </a:rPr>
              <a:t> не до </a:t>
            </a:r>
            <a:r>
              <a:rPr lang="ru-RU" b="1" dirty="0" err="1">
                <a:solidFill>
                  <a:srgbClr val="C00000"/>
                </a:solidFill>
                <a:latin typeface="Open Sans"/>
              </a:rPr>
              <a:t>кінця</a:t>
            </a:r>
            <a:r>
              <a:rPr lang="ru-RU" b="1" dirty="0">
                <a:solidFill>
                  <a:srgbClr val="C00000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Open Sans"/>
              </a:rPr>
              <a:t>зрозуміла</a:t>
            </a:r>
            <a:r>
              <a:rPr lang="ru-RU" b="1" dirty="0">
                <a:solidFill>
                  <a:srgbClr val="C00000"/>
                </a:solidFill>
                <a:latin typeface="Open Sans"/>
              </a:rPr>
              <a:t>. </a:t>
            </a:r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9600"/>
            <a:ext cx="8544671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⚕ Як допомогти якщо у дитини кишкові кольки - PU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4" y="152400"/>
            <a:ext cx="6096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77000" y="778047"/>
            <a:ext cx="54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Тактика </a:t>
            </a:r>
            <a:r>
              <a:rPr lang="ru-RU" dirty="0" err="1"/>
              <a:t>ведення</a:t>
            </a:r>
            <a:r>
              <a:rPr lang="ru-RU" dirty="0"/>
              <a:t> </a:t>
            </a:r>
            <a:r>
              <a:rPr lang="ru-RU" dirty="0" err="1"/>
              <a:t>немовлят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кольками</a:t>
            </a:r>
            <a:r>
              <a:rPr lang="ru-RU" dirty="0"/>
              <a:t> є </a:t>
            </a:r>
            <a:r>
              <a:rPr lang="ru-RU" dirty="0" err="1"/>
              <a:t>покроковою</a:t>
            </a:r>
            <a:r>
              <a:rPr lang="ru-RU" dirty="0"/>
              <a:t> та </a:t>
            </a:r>
            <a:r>
              <a:rPr lang="ru-RU" dirty="0" err="1"/>
              <a:t>базується</a:t>
            </a:r>
            <a:r>
              <a:rPr lang="ru-RU" dirty="0"/>
              <a:t> на </a:t>
            </a:r>
            <a:r>
              <a:rPr lang="ru-RU" dirty="0" err="1"/>
              <a:t>принципі</a:t>
            </a:r>
            <a:r>
              <a:rPr lang="ru-RU" dirty="0"/>
              <a:t> «</a:t>
            </a:r>
            <a:r>
              <a:rPr lang="ru-RU" dirty="0" err="1"/>
              <a:t>від</a:t>
            </a:r>
            <a:r>
              <a:rPr lang="ru-RU" dirty="0"/>
              <a:t> простого до складного»</a:t>
            </a:r>
            <a:endParaRPr lang="uk-UA" dirty="0"/>
          </a:p>
        </p:txBody>
      </p:sp>
      <p:sp>
        <p:nvSpPr>
          <p:cNvPr id="3" name="Прямокутник 2"/>
          <p:cNvSpPr/>
          <p:nvPr/>
        </p:nvSpPr>
        <p:spPr>
          <a:xfrm>
            <a:off x="7391400" y="163615"/>
            <a:ext cx="2746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4D100F"/>
                </a:solidFill>
                <a:ea typeface="+mj-ea"/>
                <a:cs typeface="+mj-cs"/>
              </a:rPr>
              <a:t>ЛІКУВАННЯ</a:t>
            </a:r>
            <a:endParaRPr lang="uk-UA" sz="4000" b="1" dirty="0">
              <a:solidFill>
                <a:srgbClr val="4D100F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6535994" y="1698260"/>
            <a:ext cx="5429864" cy="1938992"/>
          </a:xfrm>
          <a:prstGeom prst="rect">
            <a:avLst/>
          </a:prstGeom>
          <a:solidFill>
            <a:srgbClr val="CC99FF"/>
          </a:solidFill>
        </p:spPr>
        <p:txBody>
          <a:bodyPr wrap="square">
            <a:spAutoFit/>
          </a:bodyPr>
          <a:lstStyle/>
          <a:p>
            <a:r>
              <a:rPr lang="uk-UA" sz="2000" dirty="0"/>
              <a:t>Забезпечення спокійної атмосфери в родині, належного психоемоційного стану матері та родичів, що її оточують, оптимізація режиму та техніки вигодовування, корекція харчування матері при грудному вигодовуванні або підбір відповідної молочної </a:t>
            </a:r>
            <a:r>
              <a:rPr lang="uk-UA" sz="2000" dirty="0" smtClean="0"/>
              <a:t>суміші.</a:t>
            </a:r>
            <a:endParaRPr lang="uk-UA" sz="20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6548284" y="4343400"/>
            <a:ext cx="5486400" cy="1631216"/>
          </a:xfrm>
          <a:prstGeom prst="rect">
            <a:avLst/>
          </a:prstGeom>
          <a:solidFill>
            <a:srgbClr val="99CCFF"/>
          </a:solidFill>
        </p:spPr>
        <p:txBody>
          <a:bodyPr wrap="square">
            <a:spAutoFit/>
          </a:bodyPr>
          <a:lstStyle/>
          <a:p>
            <a:r>
              <a:rPr lang="uk-UA" sz="2000" dirty="0"/>
              <a:t>У випадку виражених симптомів, які є причиною зниження якості життя сім’ї, переходять до наступної сходинки – медикаментозного лікування із застосуванням </a:t>
            </a:r>
            <a:r>
              <a:rPr lang="uk-UA" sz="2000" dirty="0" smtClean="0"/>
              <a:t>піногасників (</a:t>
            </a:r>
            <a:r>
              <a:rPr lang="uk-UA" sz="2000" dirty="0" err="1" smtClean="0"/>
              <a:t>симетикон</a:t>
            </a:r>
            <a:r>
              <a:rPr lang="uk-UA" sz="2000" dirty="0" smtClean="0"/>
              <a:t>), </a:t>
            </a:r>
            <a:r>
              <a:rPr lang="uk-UA" sz="2000" dirty="0" err="1"/>
              <a:t>спазмолітиків</a:t>
            </a:r>
            <a:r>
              <a:rPr lang="uk-UA" sz="2000" dirty="0"/>
              <a:t>, </a:t>
            </a:r>
            <a:r>
              <a:rPr lang="uk-UA" sz="2000" dirty="0" err="1" smtClean="0"/>
              <a:t>пробіотиків</a:t>
            </a:r>
            <a:r>
              <a:rPr lang="uk-UA" sz="2000" dirty="0" smtClean="0"/>
              <a:t>.</a:t>
            </a:r>
            <a:endParaRPr lang="uk-UA" sz="2000" dirty="0"/>
          </a:p>
        </p:txBody>
      </p:sp>
      <p:sp>
        <p:nvSpPr>
          <p:cNvPr id="7" name="Стрілка вниз 6"/>
          <p:cNvSpPr/>
          <p:nvPr/>
        </p:nvSpPr>
        <p:spPr>
          <a:xfrm>
            <a:off x="8764724" y="3733800"/>
            <a:ext cx="526760" cy="533400"/>
          </a:xfrm>
          <a:prstGeom prst="downArrow">
            <a:avLst/>
          </a:prstGeom>
          <a:solidFill>
            <a:srgbClr val="99CC00"/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69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981" y="1038465"/>
            <a:ext cx="7543800" cy="495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4367981" y="5993269"/>
            <a:ext cx="75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Рекомендовані</a:t>
            </a:r>
            <a:r>
              <a:rPr lang="ru-RU" sz="2000" dirty="0"/>
              <a:t> </a:t>
            </a:r>
            <a:r>
              <a:rPr lang="ru-RU" sz="2000" dirty="0" err="1"/>
              <a:t>пози</a:t>
            </a:r>
            <a:r>
              <a:rPr lang="ru-RU" sz="2000" dirty="0"/>
              <a:t> для </a:t>
            </a:r>
            <a:r>
              <a:rPr lang="ru-RU" sz="2000" dirty="0" err="1"/>
              <a:t>тримання</a:t>
            </a:r>
            <a:r>
              <a:rPr lang="ru-RU" sz="2000" dirty="0"/>
              <a:t> </a:t>
            </a:r>
            <a:r>
              <a:rPr lang="ru-RU" sz="2000" dirty="0" err="1"/>
              <a:t>немовляти</a:t>
            </a:r>
            <a:r>
              <a:rPr lang="ru-RU" sz="2000" dirty="0"/>
              <a:t> з метою </a:t>
            </a:r>
            <a:r>
              <a:rPr lang="ru-RU" sz="2000" dirty="0" err="1"/>
              <a:t>запобігання</a:t>
            </a:r>
            <a:r>
              <a:rPr lang="ru-RU" sz="2000" dirty="0"/>
              <a:t> </a:t>
            </a:r>
            <a:r>
              <a:rPr lang="ru-RU" sz="2000" dirty="0" err="1"/>
              <a:t>появі</a:t>
            </a:r>
            <a:r>
              <a:rPr lang="ru-RU" sz="2000" dirty="0"/>
              <a:t> </a:t>
            </a:r>
            <a:r>
              <a:rPr lang="ru-RU" sz="2000" dirty="0" err="1"/>
              <a:t>кольок</a:t>
            </a:r>
            <a:endParaRPr lang="uk-UA" sz="2000" dirty="0"/>
          </a:p>
        </p:txBody>
      </p:sp>
      <p:sp>
        <p:nvSpPr>
          <p:cNvPr id="3" name="Прямокутник 2"/>
          <p:cNvSpPr/>
          <p:nvPr/>
        </p:nvSpPr>
        <p:spPr>
          <a:xfrm>
            <a:off x="197873" y="381000"/>
            <a:ext cx="417010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err="1" smtClean="0">
                <a:solidFill>
                  <a:srgbClr val="C00000"/>
                </a:solidFill>
              </a:rPr>
              <a:t>Постуральна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r>
              <a:rPr lang="uk-UA" sz="2400" b="1" dirty="0">
                <a:solidFill>
                  <a:srgbClr val="C00000"/>
                </a:solidFill>
              </a:rPr>
              <a:t>терапія</a:t>
            </a:r>
            <a:r>
              <a:rPr lang="uk-UA" sz="2400" dirty="0"/>
              <a:t> – профілактичне утримання та носіння, використання дитячого перенесення або висаджування новонароджених з метою імітації сидячої пози. </a:t>
            </a:r>
            <a:endParaRPr lang="uk-UA" sz="2400" dirty="0" smtClean="0"/>
          </a:p>
          <a:p>
            <a:r>
              <a:rPr lang="uk-UA" sz="2400" dirty="0" smtClean="0"/>
              <a:t>Цей метод </a:t>
            </a:r>
            <a:r>
              <a:rPr lang="uk-UA" sz="2400" dirty="0"/>
              <a:t>сприяє розслабленню м’язів малого тазу, а поза з щільно підведеними до живота ногами допомагає позбутися надмірного скупчення газів, полегшуючи стан </a:t>
            </a:r>
            <a:r>
              <a:rPr lang="uk-UA" sz="2400" dirty="0" smtClean="0"/>
              <a:t>дитини. </a:t>
            </a:r>
          </a:p>
          <a:p>
            <a:r>
              <a:rPr lang="ru-RU" sz="2400" dirty="0" err="1"/>
              <a:t>Зазвичай</a:t>
            </a:r>
            <a:r>
              <a:rPr lang="ru-RU" sz="2400" dirty="0"/>
              <a:t> </a:t>
            </a:r>
            <a:r>
              <a:rPr lang="ru-RU" sz="2400" dirty="0" err="1"/>
              <a:t>висаджування</a:t>
            </a:r>
            <a:r>
              <a:rPr lang="ru-RU" sz="2400" dirty="0"/>
              <a:t> </a:t>
            </a:r>
            <a:r>
              <a:rPr lang="ru-RU" sz="2400" dirty="0" err="1"/>
              <a:t>новонароджених</a:t>
            </a:r>
            <a:r>
              <a:rPr lang="ru-RU" sz="2400" dirty="0"/>
              <a:t> </a:t>
            </a:r>
            <a:r>
              <a:rPr lang="ru-RU" sz="2400" dirty="0" err="1"/>
              <a:t>виконують</a:t>
            </a:r>
            <a:r>
              <a:rPr lang="ru-RU" sz="2400" dirty="0"/>
              <a:t> </a:t>
            </a:r>
            <a:r>
              <a:rPr lang="ru-RU" sz="2400" dirty="0" err="1"/>
              <a:t>після</a:t>
            </a:r>
            <a:r>
              <a:rPr lang="ru-RU" sz="2400" dirty="0"/>
              <a:t> кожного </a:t>
            </a:r>
            <a:r>
              <a:rPr lang="ru-RU" sz="2400" dirty="0" err="1"/>
              <a:t>пробудження</a:t>
            </a:r>
            <a:r>
              <a:rPr lang="ru-RU" sz="2400" dirty="0"/>
              <a:t>.</a:t>
            </a:r>
            <a:r>
              <a:rPr lang="uk-UA" sz="2400" dirty="0" smtClean="0"/>
              <a:t> </a:t>
            </a:r>
            <a:endParaRPr lang="uk-UA" sz="24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6766556" y="152400"/>
            <a:ext cx="2746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4000" b="1" dirty="0">
                <a:solidFill>
                  <a:srgbClr val="4D100F"/>
                </a:solidFill>
              </a:rPr>
              <a:t>ЛІКУВАННЯ</a:t>
            </a:r>
            <a:endParaRPr lang="uk-UA" sz="4000" b="1" dirty="0">
              <a:solidFill>
                <a:srgbClr val="4D10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75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685800" y="762000"/>
            <a:ext cx="9753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Труднощі при роботі з </a:t>
            </a:r>
            <a:r>
              <a:rPr lang="en-US" sz="2800" dirty="0"/>
              <a:t>FGID </a:t>
            </a:r>
            <a:r>
              <a:rPr lang="uk-UA" sz="2800" dirty="0"/>
              <a:t>полягають у тому, що </a:t>
            </a:r>
            <a:r>
              <a:rPr lang="uk-UA" sz="2800" dirty="0" smtClean="0"/>
              <a:t>немає</a:t>
            </a:r>
            <a:r>
              <a:rPr lang="en-US" sz="2800" dirty="0" smtClean="0"/>
              <a:t> </a:t>
            </a:r>
            <a:r>
              <a:rPr lang="uk-UA" sz="2800" dirty="0" smtClean="0"/>
              <a:t>біохімічних </a:t>
            </a:r>
            <a:r>
              <a:rPr lang="uk-UA" sz="2800" dirty="0"/>
              <a:t>маркерів або структурних порушень, які </a:t>
            </a:r>
            <a:r>
              <a:rPr lang="uk-UA" sz="2800" dirty="0" smtClean="0"/>
              <a:t>можуть</a:t>
            </a:r>
            <a:r>
              <a:rPr lang="en-US" sz="2800" dirty="0" smtClean="0"/>
              <a:t> </a:t>
            </a:r>
            <a:r>
              <a:rPr lang="uk-UA" sz="2800" dirty="0" smtClean="0"/>
              <a:t>бути </a:t>
            </a:r>
            <a:r>
              <a:rPr lang="uk-UA" sz="2800" dirty="0"/>
              <a:t>використані для об’єктивної діагностики чи </a:t>
            </a:r>
            <a:r>
              <a:rPr lang="uk-UA" sz="2800" dirty="0" err="1" smtClean="0"/>
              <a:t>моніторин</a:t>
            </a:r>
            <a:r>
              <a:rPr lang="ru-RU" sz="2800" dirty="0" err="1" smtClean="0"/>
              <a:t>гу</a:t>
            </a:r>
            <a:r>
              <a:rPr lang="ru-RU" sz="2800" dirty="0" smtClean="0"/>
              <a:t> </a:t>
            </a:r>
            <a:r>
              <a:rPr lang="ru-RU" sz="2800" dirty="0" err="1"/>
              <a:t>прогресування</a:t>
            </a:r>
            <a:r>
              <a:rPr lang="ru-RU" sz="2800" dirty="0"/>
              <a:t> </a:t>
            </a:r>
            <a:r>
              <a:rPr lang="ru-RU" sz="2800" dirty="0" err="1"/>
              <a:t>цих</a:t>
            </a:r>
            <a:r>
              <a:rPr lang="ru-RU" sz="2800" dirty="0"/>
              <a:t> </a:t>
            </a:r>
            <a:r>
              <a:rPr lang="ru-RU" sz="2800" dirty="0" err="1"/>
              <a:t>розладів</a:t>
            </a:r>
            <a:r>
              <a:rPr lang="ru-RU" sz="2800" dirty="0"/>
              <a:t>. </a:t>
            </a:r>
            <a:endParaRPr lang="en-US" sz="2800" dirty="0" smtClean="0"/>
          </a:p>
          <a:p>
            <a:endParaRPr lang="en-US" sz="2800" dirty="0"/>
          </a:p>
          <a:p>
            <a:r>
              <a:rPr lang="ru-RU" sz="2800" dirty="0" err="1" smtClean="0"/>
              <a:t>Діагнози</a:t>
            </a:r>
            <a:r>
              <a:rPr lang="ru-RU" sz="2800" dirty="0" smtClean="0"/>
              <a:t> </a:t>
            </a:r>
            <a:r>
              <a:rPr lang="ru-RU" sz="2800" dirty="0" err="1"/>
              <a:t>засновані</a:t>
            </a:r>
            <a:r>
              <a:rPr lang="ru-RU" sz="2800" dirty="0"/>
              <a:t> на </a:t>
            </a:r>
            <a:r>
              <a:rPr lang="ru-RU" sz="2800" dirty="0" err="1"/>
              <a:t>історії</a:t>
            </a:r>
            <a:r>
              <a:rPr lang="ru-RU" sz="2800" dirty="0"/>
              <a:t> </a:t>
            </a:r>
            <a:r>
              <a:rPr lang="ru-RU" sz="2800" dirty="0" err="1"/>
              <a:t>хвороби</a:t>
            </a:r>
            <a:r>
              <a:rPr lang="ru-RU" sz="2800" dirty="0"/>
              <a:t> та </a:t>
            </a:r>
            <a:r>
              <a:rPr lang="ru-RU" sz="2800" dirty="0" err="1"/>
              <a:t>фізичному</a:t>
            </a:r>
            <a:r>
              <a:rPr lang="ru-RU" sz="2800" dirty="0"/>
              <a:t> </a:t>
            </a:r>
            <a:r>
              <a:rPr lang="ru-RU" sz="2800" dirty="0" err="1"/>
              <a:t>огляді</a:t>
            </a:r>
            <a:r>
              <a:rPr lang="ru-RU" sz="2800" dirty="0"/>
              <a:t>.</a:t>
            </a:r>
            <a:endParaRPr lang="uk-UA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337549"/>
            <a:ext cx="2667000" cy="1801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3581400"/>
            <a:ext cx="3172653" cy="2759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8712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2600" y="524661"/>
            <a:ext cx="856716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ФУНКЦІОНАЛЬНА</a:t>
            </a:r>
            <a:r>
              <a:rPr sz="4000" b="1" spc="-114" dirty="0">
                <a:solidFill>
                  <a:srgbClr val="4D100F"/>
                </a:solidFill>
              </a:rPr>
              <a:t> </a:t>
            </a:r>
            <a:r>
              <a:rPr sz="4000" b="1" dirty="0">
                <a:solidFill>
                  <a:srgbClr val="4D100F"/>
                </a:solidFill>
              </a:rPr>
              <a:t>ДІАРЕЯ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447800"/>
            <a:ext cx="11125200" cy="4657429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268605" marR="5080" indent="548640" algn="just">
              <a:lnSpc>
                <a:spcPct val="80000"/>
              </a:lnSpc>
              <a:spcBef>
                <a:spcPts val="630"/>
              </a:spcBef>
            </a:pPr>
            <a:r>
              <a:rPr sz="2400" dirty="0">
                <a:cs typeface="Georgia"/>
              </a:rPr>
              <a:t>Це </a:t>
            </a:r>
            <a:r>
              <a:rPr sz="2400" spc="-5" dirty="0">
                <a:cs typeface="Georgia"/>
              </a:rPr>
              <a:t>безболісна дефекація </a:t>
            </a:r>
            <a:r>
              <a:rPr sz="2400" dirty="0">
                <a:cs typeface="Georgia"/>
              </a:rPr>
              <a:t>3 і </a:t>
            </a:r>
            <a:r>
              <a:rPr sz="2400" spc="-5" dirty="0">
                <a:cs typeface="Georgia"/>
              </a:rPr>
              <a:t>більше разів </a:t>
            </a:r>
            <a:r>
              <a:rPr sz="2400" dirty="0">
                <a:cs typeface="Georgia"/>
              </a:rPr>
              <a:t>на </a:t>
            </a:r>
            <a:r>
              <a:rPr sz="2400" spc="-5" dirty="0">
                <a:cs typeface="Georgia"/>
              </a:rPr>
              <a:t>добу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більшою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кількістю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неоформлених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випорожнень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протягом </a:t>
            </a:r>
            <a:r>
              <a:rPr sz="2400" dirty="0">
                <a:cs typeface="Georgia"/>
              </a:rPr>
              <a:t>4 і </a:t>
            </a:r>
            <a:r>
              <a:rPr sz="2400" spc="-5" dirty="0">
                <a:cs typeface="Georgia"/>
              </a:rPr>
              <a:t>більше тижнів, </a:t>
            </a:r>
            <a:r>
              <a:rPr sz="2400" dirty="0">
                <a:cs typeface="Georgia"/>
              </a:rPr>
              <a:t>з дебютом у </a:t>
            </a:r>
            <a:r>
              <a:rPr sz="2400" spc="-5" dirty="0">
                <a:cs typeface="Georgia"/>
              </a:rPr>
              <a:t>періоді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новонародженості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або</a:t>
            </a:r>
            <a:r>
              <a:rPr sz="2400" spc="-10" dirty="0">
                <a:cs typeface="Georgia"/>
              </a:rPr>
              <a:t> </a:t>
            </a:r>
            <a:r>
              <a:rPr sz="2400" dirty="0">
                <a:cs typeface="Georgia"/>
              </a:rPr>
              <a:t>в</a:t>
            </a:r>
            <a:r>
              <a:rPr sz="2400" spc="-10" dirty="0">
                <a:cs typeface="Georgia"/>
              </a:rPr>
              <a:t> </a:t>
            </a:r>
            <a:r>
              <a:rPr sz="2400" dirty="0">
                <a:cs typeface="Georgia"/>
              </a:rPr>
              <a:t>дошкільні</a:t>
            </a:r>
            <a:r>
              <a:rPr sz="2400" spc="-30" dirty="0">
                <a:cs typeface="Georgia"/>
              </a:rPr>
              <a:t> </a:t>
            </a:r>
            <a:r>
              <a:rPr sz="2400" spc="-5" dirty="0" err="1">
                <a:cs typeface="Georgia"/>
              </a:rPr>
              <a:t>роки</a:t>
            </a:r>
            <a:r>
              <a:rPr sz="2400" spc="-5" dirty="0" smtClean="0">
                <a:cs typeface="Georgia"/>
              </a:rPr>
              <a:t>.</a:t>
            </a:r>
            <a:endParaRPr lang="uk-UA" sz="2400" spc="-5" dirty="0" smtClean="0">
              <a:cs typeface="Georgia"/>
            </a:endParaRPr>
          </a:p>
          <a:p>
            <a:pPr marL="268605" marR="5080" indent="548640" algn="just">
              <a:lnSpc>
                <a:spcPct val="80000"/>
              </a:lnSpc>
              <a:spcBef>
                <a:spcPts val="630"/>
              </a:spcBef>
            </a:pPr>
            <a:endParaRPr sz="2400" dirty="0">
              <a:latin typeface="Georgia"/>
              <a:cs typeface="Georgia"/>
            </a:endParaRPr>
          </a:p>
          <a:p>
            <a:pPr marL="268605" marR="5080" algn="just">
              <a:lnSpc>
                <a:spcPts val="2110"/>
              </a:lnSpc>
              <a:spcBef>
                <a:spcPts val="280"/>
              </a:spcBef>
            </a:pPr>
            <a:r>
              <a:rPr sz="2200" dirty="0">
                <a:cs typeface="Georgia"/>
              </a:rPr>
              <a:t>При</a:t>
            </a:r>
            <a:r>
              <a:rPr sz="2200" spc="5" dirty="0">
                <a:cs typeface="Georgia"/>
              </a:rPr>
              <a:t> </a:t>
            </a:r>
            <a:r>
              <a:rPr sz="2200" dirty="0">
                <a:cs typeface="Georgia"/>
              </a:rPr>
              <a:t>цьому,</a:t>
            </a:r>
            <a:r>
              <a:rPr sz="2200" spc="5" dirty="0">
                <a:cs typeface="Georgia"/>
              </a:rPr>
              <a:t> </a:t>
            </a:r>
            <a:r>
              <a:rPr sz="2200" dirty="0">
                <a:cs typeface="Georgia"/>
              </a:rPr>
              <a:t>у</a:t>
            </a:r>
            <a:r>
              <a:rPr sz="2200" spc="5" dirty="0">
                <a:cs typeface="Georgia"/>
              </a:rPr>
              <a:t> </a:t>
            </a:r>
            <a:r>
              <a:rPr sz="2200" dirty="0">
                <a:cs typeface="Georgia"/>
              </a:rPr>
              <a:t>дитини</a:t>
            </a:r>
            <a:r>
              <a:rPr sz="2200" spc="5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відсутні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скарги,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не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спостерігається 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відхилень</a:t>
            </a:r>
            <a:r>
              <a:rPr sz="2200" dirty="0">
                <a:cs typeface="Georgia"/>
              </a:rPr>
              <a:t> у</a:t>
            </a:r>
            <a:r>
              <a:rPr sz="2200" spc="5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здоров’ї,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спостерігається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нормальний</a:t>
            </a:r>
            <a:r>
              <a:rPr sz="2200" dirty="0">
                <a:cs typeface="Georgia"/>
              </a:rPr>
              <a:t> розвиток </a:t>
            </a:r>
            <a:r>
              <a:rPr sz="2200" spc="-520" dirty="0">
                <a:cs typeface="Georgia"/>
              </a:rPr>
              <a:t> </a:t>
            </a:r>
            <a:r>
              <a:rPr sz="2200" dirty="0">
                <a:cs typeface="Georgia"/>
              </a:rPr>
              <a:t>при</a:t>
            </a:r>
            <a:r>
              <a:rPr sz="2200" spc="-5" dirty="0">
                <a:cs typeface="Georgia"/>
              </a:rPr>
              <a:t> адекватному </a:t>
            </a:r>
            <a:r>
              <a:rPr sz="2200" spc="-5" dirty="0" err="1">
                <a:cs typeface="Georgia"/>
              </a:rPr>
              <a:t>калоражі</a:t>
            </a:r>
            <a:r>
              <a:rPr sz="2200" spc="-5" dirty="0" smtClean="0">
                <a:cs typeface="Georgia"/>
              </a:rPr>
              <a:t>.</a:t>
            </a:r>
            <a:endParaRPr lang="uk-UA" sz="2200" spc="-5" dirty="0" smtClean="0">
              <a:cs typeface="Georgia"/>
            </a:endParaRPr>
          </a:p>
          <a:p>
            <a:pPr marL="268605" marR="5080" algn="just">
              <a:lnSpc>
                <a:spcPts val="2110"/>
              </a:lnSpc>
              <a:spcBef>
                <a:spcPts val="280"/>
              </a:spcBef>
            </a:pPr>
            <a:endParaRPr sz="2200" dirty="0">
              <a:cs typeface="Georgia"/>
            </a:endParaRPr>
          </a:p>
          <a:p>
            <a:pPr marL="268605" marR="6985" indent="548640" algn="just">
              <a:lnSpc>
                <a:spcPct val="80000"/>
              </a:lnSpc>
              <a:spcBef>
                <a:spcPts val="325"/>
              </a:spcBef>
            </a:pPr>
            <a:r>
              <a:rPr sz="2200" spc="-5" dirty="0">
                <a:cs typeface="Georgia"/>
              </a:rPr>
              <a:t>Діагностичними</a:t>
            </a:r>
            <a:r>
              <a:rPr sz="22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критеріями</a:t>
            </a:r>
            <a:r>
              <a:rPr sz="2200" dirty="0">
                <a:cs typeface="Georgia"/>
              </a:rPr>
              <a:t> функціональної</a:t>
            </a:r>
            <a:r>
              <a:rPr sz="2200" spc="5" dirty="0">
                <a:cs typeface="Georgia"/>
              </a:rPr>
              <a:t> </a:t>
            </a:r>
            <a:r>
              <a:rPr sz="2200" dirty="0">
                <a:cs typeface="Georgia"/>
              </a:rPr>
              <a:t>діареї </a:t>
            </a:r>
            <a:r>
              <a:rPr sz="2200" spc="-52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можна</a:t>
            </a:r>
            <a:r>
              <a:rPr sz="2200" spc="-10" dirty="0">
                <a:cs typeface="Georgia"/>
              </a:rPr>
              <a:t> </a:t>
            </a:r>
            <a:r>
              <a:rPr sz="2200" spc="-5" dirty="0" err="1">
                <a:cs typeface="Georgia"/>
              </a:rPr>
              <a:t>вважати</a:t>
            </a:r>
            <a:r>
              <a:rPr sz="2200" spc="-5" dirty="0" smtClean="0">
                <a:cs typeface="Georgia"/>
              </a:rPr>
              <a:t>:</a:t>
            </a:r>
            <a:endParaRPr lang="uk-UA" sz="2200" spc="-5" dirty="0" smtClean="0">
              <a:cs typeface="Georgia"/>
            </a:endParaRPr>
          </a:p>
          <a:p>
            <a:pPr marL="268605" marR="6985" indent="548640" algn="just">
              <a:lnSpc>
                <a:spcPct val="80000"/>
              </a:lnSpc>
              <a:spcBef>
                <a:spcPts val="325"/>
              </a:spcBef>
            </a:pPr>
            <a:endParaRPr sz="2200" dirty="0">
              <a:cs typeface="Georgia"/>
            </a:endParaRPr>
          </a:p>
          <a:p>
            <a:pPr marL="265113" marR="7620" algn="just">
              <a:lnSpc>
                <a:spcPct val="80000"/>
              </a:lnSpc>
              <a:spcBef>
                <a:spcPts val="30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200" dirty="0">
                <a:cs typeface="Georgia"/>
              </a:rPr>
              <a:t>1) </a:t>
            </a:r>
            <a:r>
              <a:rPr lang="uk-UA" sz="2200" dirty="0" smtClean="0">
                <a:cs typeface="Georgia"/>
              </a:rPr>
              <a:t> </a:t>
            </a:r>
            <a:r>
              <a:rPr sz="2200" spc="-5" dirty="0" err="1" smtClean="0">
                <a:cs typeface="Georgia"/>
              </a:rPr>
              <a:t>безболісну</a:t>
            </a:r>
            <a:r>
              <a:rPr sz="2200" spc="-5" dirty="0" smtClean="0">
                <a:cs typeface="Georgia"/>
              </a:rPr>
              <a:t> </a:t>
            </a:r>
            <a:r>
              <a:rPr sz="2200" spc="-5" dirty="0">
                <a:cs typeface="Georgia"/>
              </a:rPr>
              <a:t>дефекацію, що з’являється не менше </a:t>
            </a:r>
            <a:r>
              <a:rPr sz="2200" dirty="0">
                <a:cs typeface="Georgia"/>
              </a:rPr>
              <a:t>4 </a:t>
            </a:r>
            <a:r>
              <a:rPr sz="2200" spc="-5" dirty="0">
                <a:cs typeface="Georgia"/>
              </a:rPr>
              <a:t>разів </a:t>
            </a:r>
            <a:r>
              <a:rPr sz="2200" spc="-10" dirty="0">
                <a:cs typeface="Georgia"/>
              </a:rPr>
              <a:t>на </a:t>
            </a:r>
            <a:r>
              <a:rPr sz="2200" spc="-5" dirty="0">
                <a:cs typeface="Georgia"/>
              </a:rPr>
              <a:t> </a:t>
            </a:r>
            <a:r>
              <a:rPr sz="2200" dirty="0">
                <a:cs typeface="Georgia"/>
              </a:rPr>
              <a:t>добу,</a:t>
            </a:r>
            <a:r>
              <a:rPr sz="2200" spc="-25" dirty="0">
                <a:cs typeface="Georgia"/>
              </a:rPr>
              <a:t> </a:t>
            </a:r>
            <a:r>
              <a:rPr sz="2200" dirty="0">
                <a:cs typeface="Georgia"/>
              </a:rPr>
              <a:t>більшою</a:t>
            </a:r>
            <a:r>
              <a:rPr sz="2200" spc="-30" dirty="0">
                <a:cs typeface="Georgia"/>
              </a:rPr>
              <a:t> </a:t>
            </a:r>
            <a:r>
              <a:rPr sz="2200" spc="-5" dirty="0" err="1">
                <a:cs typeface="Georgia"/>
              </a:rPr>
              <a:t>кількістю</a:t>
            </a:r>
            <a:r>
              <a:rPr sz="2200" spc="-10" dirty="0">
                <a:cs typeface="Georgia"/>
              </a:rPr>
              <a:t> </a:t>
            </a:r>
            <a:r>
              <a:rPr lang="uk-UA" sz="2200" spc="-10" dirty="0" smtClean="0">
                <a:cs typeface="Georgia"/>
              </a:rPr>
              <a:t>   		      </a:t>
            </a:r>
            <a:r>
              <a:rPr sz="2200" dirty="0" err="1" smtClean="0">
                <a:cs typeface="Georgia"/>
              </a:rPr>
              <a:t>неоформлених</a:t>
            </a:r>
            <a:r>
              <a:rPr sz="2200" spc="-15" dirty="0" smtClean="0">
                <a:cs typeface="Georgia"/>
              </a:rPr>
              <a:t> </a:t>
            </a:r>
            <a:r>
              <a:rPr sz="2200" spc="-5" dirty="0">
                <a:cs typeface="Georgia"/>
              </a:rPr>
              <a:t>випорожнень;</a:t>
            </a:r>
            <a:endParaRPr sz="2200" dirty="0">
              <a:cs typeface="Georgia"/>
            </a:endParaRPr>
          </a:p>
          <a:p>
            <a:pPr marL="265113" algn="just">
              <a:lnSpc>
                <a:spcPts val="2300"/>
              </a:lnSpc>
              <a:buClr>
                <a:srgbClr val="9F4DA2"/>
              </a:buClr>
              <a:tabLst>
                <a:tab pos="269240" algn="l"/>
              </a:tabLst>
            </a:pPr>
            <a:r>
              <a:rPr sz="2200" dirty="0">
                <a:cs typeface="Georgia"/>
              </a:rPr>
              <a:t>2</a:t>
            </a:r>
            <a:r>
              <a:rPr sz="2200" dirty="0" smtClean="0">
                <a:cs typeface="Georgia"/>
              </a:rPr>
              <a:t>)</a:t>
            </a:r>
            <a:r>
              <a:rPr lang="uk-UA" sz="2200" dirty="0" smtClean="0">
                <a:cs typeface="Georgia"/>
              </a:rPr>
              <a:t>  </a:t>
            </a:r>
            <a:r>
              <a:rPr sz="2200" spc="-5" dirty="0" err="1" smtClean="0">
                <a:cs typeface="Georgia"/>
              </a:rPr>
              <a:t>ознаки</a:t>
            </a:r>
            <a:r>
              <a:rPr sz="2200" spc="-15" dirty="0" smtClean="0">
                <a:cs typeface="Georgia"/>
              </a:rPr>
              <a:t> </a:t>
            </a:r>
            <a:r>
              <a:rPr sz="2200" dirty="0">
                <a:cs typeface="Georgia"/>
              </a:rPr>
              <a:t>тривають</a:t>
            </a:r>
            <a:r>
              <a:rPr sz="2200" spc="-25" dirty="0">
                <a:cs typeface="Georgia"/>
              </a:rPr>
              <a:t> </a:t>
            </a:r>
            <a:r>
              <a:rPr sz="2200" dirty="0">
                <a:cs typeface="Georgia"/>
              </a:rPr>
              <a:t>більше</a:t>
            </a:r>
            <a:r>
              <a:rPr sz="2200" spc="-3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4-х</a:t>
            </a:r>
            <a:r>
              <a:rPr sz="2200" spc="-25" dirty="0">
                <a:cs typeface="Georgia"/>
              </a:rPr>
              <a:t> </a:t>
            </a:r>
            <a:r>
              <a:rPr sz="2200" dirty="0">
                <a:cs typeface="Georgia"/>
              </a:rPr>
              <a:t>тижнів;</a:t>
            </a:r>
          </a:p>
          <a:p>
            <a:pPr marL="265113" marR="6985">
              <a:lnSpc>
                <a:spcPct val="80000"/>
              </a:lnSpc>
              <a:spcBef>
                <a:spcPts val="415"/>
              </a:spcBef>
              <a:buClr>
                <a:srgbClr val="9F4DA2"/>
              </a:buClr>
              <a:tabLst>
                <a:tab pos="268605" algn="l"/>
                <a:tab pos="269240" algn="l"/>
                <a:tab pos="673100" algn="l"/>
                <a:tab pos="1875789" algn="l"/>
                <a:tab pos="3396615" algn="l"/>
                <a:tab pos="5356225" algn="l"/>
                <a:tab pos="5638800" algn="l"/>
                <a:tab pos="6261100" algn="l"/>
                <a:tab pos="6669405" algn="l"/>
                <a:tab pos="7403465" algn="l"/>
              </a:tabLst>
            </a:pPr>
            <a:r>
              <a:rPr sz="2200" spc="-5" dirty="0">
                <a:cs typeface="Georgia"/>
              </a:rPr>
              <a:t>3</a:t>
            </a:r>
            <a:r>
              <a:rPr sz="2200" dirty="0" smtClean="0">
                <a:cs typeface="Georgia"/>
              </a:rPr>
              <a:t>)</a:t>
            </a:r>
            <a:r>
              <a:rPr lang="uk-UA" sz="2200" dirty="0" smtClean="0">
                <a:cs typeface="Georgia"/>
              </a:rPr>
              <a:t> </a:t>
            </a:r>
            <a:r>
              <a:rPr sz="2200" dirty="0" smtClean="0">
                <a:cs typeface="Georgia"/>
              </a:rPr>
              <a:t> </a:t>
            </a:r>
            <a:r>
              <a:rPr lang="uk-UA" sz="2200" dirty="0" smtClean="0">
                <a:cs typeface="Georgia"/>
              </a:rPr>
              <a:t>п</a:t>
            </a:r>
            <a:r>
              <a:rPr sz="2200" dirty="0" err="1" smtClean="0">
                <a:cs typeface="Georgia"/>
              </a:rPr>
              <a:t>очаток</a:t>
            </a:r>
            <a:r>
              <a:rPr lang="uk-UA" sz="2200" dirty="0" smtClean="0">
                <a:cs typeface="Georgia"/>
              </a:rPr>
              <a:t> </a:t>
            </a:r>
            <a:r>
              <a:rPr sz="2200" spc="-5" dirty="0" err="1" smtClean="0">
                <a:cs typeface="Georgia"/>
              </a:rPr>
              <a:t>симптомі</a:t>
            </a:r>
            <a:r>
              <a:rPr sz="2200" dirty="0" err="1" smtClean="0">
                <a:cs typeface="Georgia"/>
              </a:rPr>
              <a:t>в</a:t>
            </a:r>
            <a:r>
              <a:rPr lang="uk-UA" sz="2200" dirty="0" smtClean="0">
                <a:cs typeface="Georgia"/>
              </a:rPr>
              <a:t> </a:t>
            </a:r>
            <a:r>
              <a:rPr sz="2200" spc="-5" dirty="0" err="1" smtClean="0">
                <a:cs typeface="Georgia"/>
              </a:rPr>
              <a:t>ві</a:t>
            </a:r>
            <a:r>
              <a:rPr sz="2200" spc="-10" dirty="0" err="1" smtClean="0">
                <a:cs typeface="Georgia"/>
              </a:rPr>
              <a:t>д</a:t>
            </a:r>
            <a:r>
              <a:rPr sz="2200" dirty="0" err="1" smtClean="0">
                <a:cs typeface="Georgia"/>
              </a:rPr>
              <a:t>значається</a:t>
            </a:r>
            <a:r>
              <a:rPr lang="uk-UA" sz="2200" dirty="0" smtClean="0">
                <a:cs typeface="Georgia"/>
              </a:rPr>
              <a:t> </a:t>
            </a:r>
            <a:r>
              <a:rPr sz="2200" dirty="0" smtClean="0">
                <a:cs typeface="Georgia"/>
              </a:rPr>
              <a:t>у</a:t>
            </a:r>
            <a:r>
              <a:rPr lang="uk-UA" sz="2200" dirty="0" smtClean="0">
                <a:cs typeface="Georgia"/>
              </a:rPr>
              <a:t> </a:t>
            </a:r>
            <a:r>
              <a:rPr sz="2200" spc="-5" dirty="0" err="1" smtClean="0">
                <a:cs typeface="Georgia"/>
              </a:rPr>
              <a:t>віц</a:t>
            </a:r>
            <a:r>
              <a:rPr sz="2200" dirty="0" err="1" smtClean="0">
                <a:cs typeface="Georgia"/>
              </a:rPr>
              <a:t>і</a:t>
            </a:r>
            <a:r>
              <a:rPr lang="uk-UA" sz="2200" dirty="0" smtClean="0">
                <a:cs typeface="Georgia"/>
              </a:rPr>
              <a:t> </a:t>
            </a:r>
            <a:r>
              <a:rPr sz="2200" dirty="0" smtClean="0">
                <a:cs typeface="Georgia"/>
              </a:rPr>
              <a:t>6-</a:t>
            </a:r>
            <a:r>
              <a:rPr sz="2200" spc="-5" dirty="0" smtClean="0">
                <a:cs typeface="Georgia"/>
              </a:rPr>
              <a:t>3</a:t>
            </a:r>
            <a:r>
              <a:rPr sz="2200" dirty="0" smtClean="0">
                <a:cs typeface="Georgia"/>
              </a:rPr>
              <a:t>6</a:t>
            </a:r>
            <a:r>
              <a:rPr sz="2200" spc="-5" dirty="0" smtClean="0">
                <a:cs typeface="Georgia"/>
              </a:rPr>
              <a:t>-</a:t>
            </a:r>
            <a:r>
              <a:rPr sz="2200" dirty="0" smtClean="0">
                <a:cs typeface="Georgia"/>
              </a:rPr>
              <a:t>и</a:t>
            </a:r>
            <a:r>
              <a:rPr lang="uk-UA" sz="2200" dirty="0" smtClean="0">
                <a:cs typeface="Georgia"/>
              </a:rPr>
              <a:t> </a:t>
            </a:r>
            <a:r>
              <a:rPr sz="2200" spc="-5" dirty="0" err="1" smtClean="0">
                <a:cs typeface="Georgia"/>
              </a:rPr>
              <a:t>місяців</a:t>
            </a:r>
            <a:r>
              <a:rPr sz="2200" spc="-5" dirty="0" smtClean="0">
                <a:cs typeface="Georgia"/>
              </a:rPr>
              <a:t>  </a:t>
            </a:r>
            <a:r>
              <a:rPr sz="2200" spc="-5" dirty="0">
                <a:cs typeface="Georgia"/>
              </a:rPr>
              <a:t>життя;</a:t>
            </a:r>
            <a:endParaRPr sz="2200" dirty="0">
              <a:cs typeface="Georgia"/>
            </a:endParaRPr>
          </a:p>
          <a:p>
            <a:pPr marL="265113" marR="6350">
              <a:lnSpc>
                <a:spcPts val="2110"/>
              </a:lnSpc>
              <a:spcBef>
                <a:spcPts val="285"/>
              </a:spcBef>
              <a:buClr>
                <a:srgbClr val="9F4DA2"/>
              </a:buClr>
              <a:tabLst>
                <a:tab pos="268605" algn="l"/>
                <a:tab pos="269240" algn="l"/>
              </a:tabLst>
            </a:pPr>
            <a:r>
              <a:rPr sz="2200" spc="-5" dirty="0">
                <a:cs typeface="Georgia"/>
              </a:rPr>
              <a:t>4)</a:t>
            </a:r>
            <a:r>
              <a:rPr sz="2200" spc="3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збільшення</a:t>
            </a:r>
            <a:r>
              <a:rPr sz="2200" spc="295" dirty="0">
                <a:cs typeface="Georgia"/>
              </a:rPr>
              <a:t> </a:t>
            </a:r>
            <a:r>
              <a:rPr sz="2200" spc="-5" dirty="0">
                <a:cs typeface="Georgia"/>
              </a:rPr>
              <a:t>частоти</a:t>
            </a:r>
            <a:r>
              <a:rPr sz="2200" spc="31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випорожнень</a:t>
            </a:r>
            <a:r>
              <a:rPr sz="2200" spc="295" dirty="0">
                <a:cs typeface="Georgia"/>
              </a:rPr>
              <a:t> </a:t>
            </a:r>
            <a:r>
              <a:rPr sz="2200" spc="-5" dirty="0">
                <a:cs typeface="Georgia"/>
              </a:rPr>
              <a:t>спостерігається</a:t>
            </a:r>
            <a:r>
              <a:rPr sz="2200" spc="305" dirty="0">
                <a:cs typeface="Georgia"/>
              </a:rPr>
              <a:t> </a:t>
            </a:r>
            <a:r>
              <a:rPr sz="2200" dirty="0">
                <a:cs typeface="Georgia"/>
              </a:rPr>
              <a:t>під</a:t>
            </a:r>
            <a:r>
              <a:rPr sz="2200" spc="30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час </a:t>
            </a:r>
            <a:r>
              <a:rPr sz="2200" spc="-515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неспання;</a:t>
            </a:r>
            <a:endParaRPr sz="2200" dirty="0">
              <a:cs typeface="Georgia"/>
            </a:endParaRPr>
          </a:p>
          <a:p>
            <a:pPr marL="265113" marR="6350">
              <a:lnSpc>
                <a:spcPct val="80000"/>
              </a:lnSpc>
              <a:spcBef>
                <a:spcPts val="320"/>
              </a:spcBef>
              <a:buClr>
                <a:srgbClr val="9F4DA2"/>
              </a:buClr>
              <a:tabLst>
                <a:tab pos="268605" algn="l"/>
                <a:tab pos="269240" algn="l"/>
                <a:tab pos="827405" algn="l"/>
                <a:tab pos="2164715" algn="l"/>
                <a:tab pos="3954779" algn="l"/>
                <a:tab pos="4397375" algn="l"/>
                <a:tab pos="5794375" algn="l"/>
                <a:tab pos="6372225" algn="l"/>
                <a:tab pos="7861934" algn="l"/>
              </a:tabLst>
            </a:pPr>
            <a:r>
              <a:rPr sz="2200" dirty="0">
                <a:cs typeface="Georgia"/>
              </a:rPr>
              <a:t>5</a:t>
            </a:r>
            <a:r>
              <a:rPr sz="2200" dirty="0" smtClean="0">
                <a:cs typeface="Georgia"/>
              </a:rPr>
              <a:t>)</a:t>
            </a:r>
            <a:r>
              <a:rPr lang="uk-UA" sz="2200" dirty="0" smtClean="0">
                <a:cs typeface="Georgia"/>
              </a:rPr>
              <a:t> в</a:t>
            </a:r>
            <a:r>
              <a:rPr sz="2200" dirty="0" err="1" smtClean="0">
                <a:cs typeface="Georgia"/>
              </a:rPr>
              <a:t>ідсутні</a:t>
            </a:r>
            <a:r>
              <a:rPr lang="uk-UA" sz="2200" dirty="0" smtClean="0">
                <a:cs typeface="Georgia"/>
              </a:rPr>
              <a:t> </a:t>
            </a:r>
            <a:r>
              <a:rPr sz="2200" spc="-10" dirty="0" err="1" smtClean="0">
                <a:cs typeface="Georgia"/>
              </a:rPr>
              <a:t>в</a:t>
            </a:r>
            <a:r>
              <a:rPr sz="2200" dirty="0" err="1" smtClean="0">
                <a:cs typeface="Georgia"/>
              </a:rPr>
              <a:t>ідхи</a:t>
            </a:r>
            <a:r>
              <a:rPr sz="2200" spc="-10" dirty="0" err="1" smtClean="0">
                <a:cs typeface="Georgia"/>
              </a:rPr>
              <a:t>л</a:t>
            </a:r>
            <a:r>
              <a:rPr sz="2200" spc="-5" dirty="0" err="1" smtClean="0">
                <a:cs typeface="Georgia"/>
              </a:rPr>
              <a:t>ен</a:t>
            </a:r>
            <a:r>
              <a:rPr sz="2200" spc="-10" dirty="0" err="1" smtClean="0">
                <a:cs typeface="Georgia"/>
              </a:rPr>
              <a:t>н</a:t>
            </a:r>
            <a:r>
              <a:rPr sz="2200" dirty="0" err="1" smtClean="0">
                <a:cs typeface="Georgia"/>
              </a:rPr>
              <a:t>я</a:t>
            </a:r>
            <a:r>
              <a:rPr lang="uk-UA" sz="2200" dirty="0" smtClean="0">
                <a:cs typeface="Georgia"/>
              </a:rPr>
              <a:t> </a:t>
            </a:r>
            <a:r>
              <a:rPr sz="2200" dirty="0" smtClean="0">
                <a:cs typeface="Georgia"/>
              </a:rPr>
              <a:t>у</a:t>
            </a:r>
            <a:r>
              <a:rPr lang="uk-UA" sz="2200" dirty="0" smtClean="0">
                <a:cs typeface="Georgia"/>
              </a:rPr>
              <a:t> </a:t>
            </a:r>
            <a:r>
              <a:rPr sz="2200" dirty="0" err="1" smtClean="0">
                <a:cs typeface="Georgia"/>
              </a:rPr>
              <a:t>з</a:t>
            </a:r>
            <a:r>
              <a:rPr sz="2200" spc="-10" dirty="0" err="1" smtClean="0">
                <a:cs typeface="Georgia"/>
              </a:rPr>
              <a:t>д</a:t>
            </a:r>
            <a:r>
              <a:rPr sz="2200" spc="-5" dirty="0" err="1" smtClean="0">
                <a:cs typeface="Georgia"/>
              </a:rPr>
              <a:t>оров“</a:t>
            </a:r>
            <a:r>
              <a:rPr sz="2200" dirty="0" err="1" smtClean="0">
                <a:cs typeface="Georgia"/>
              </a:rPr>
              <a:t>ї</a:t>
            </a:r>
            <a:r>
              <a:rPr sz="2200" dirty="0">
                <a:cs typeface="Georgia"/>
              </a:rPr>
              <a:t>	</a:t>
            </a:r>
            <a:r>
              <a:rPr sz="2200" spc="-5" dirty="0" err="1" smtClean="0">
                <a:cs typeface="Georgia"/>
              </a:rPr>
              <a:t>т</a:t>
            </a:r>
            <a:r>
              <a:rPr sz="2200" dirty="0" err="1" smtClean="0">
                <a:cs typeface="Georgia"/>
              </a:rPr>
              <a:t>а</a:t>
            </a:r>
            <a:r>
              <a:rPr lang="uk-UA" sz="2200" dirty="0" smtClean="0">
                <a:cs typeface="Georgia"/>
              </a:rPr>
              <a:t> </a:t>
            </a:r>
            <a:r>
              <a:rPr sz="2200" spc="-5" dirty="0" err="1" smtClean="0">
                <a:cs typeface="Georgia"/>
              </a:rPr>
              <a:t>розвитк</a:t>
            </a:r>
            <a:r>
              <a:rPr sz="2200" dirty="0" err="1" smtClean="0">
                <a:cs typeface="Georgia"/>
              </a:rPr>
              <a:t>у</a:t>
            </a:r>
            <a:r>
              <a:rPr lang="uk-UA" sz="2200" dirty="0" smtClean="0">
                <a:cs typeface="Georgia"/>
              </a:rPr>
              <a:t> </a:t>
            </a:r>
            <a:r>
              <a:rPr sz="2200" dirty="0" err="1" smtClean="0">
                <a:cs typeface="Georgia"/>
              </a:rPr>
              <a:t>при</a:t>
            </a:r>
            <a:r>
              <a:rPr sz="2200" dirty="0" smtClean="0">
                <a:cs typeface="Georgia"/>
              </a:rPr>
              <a:t>  </a:t>
            </a:r>
            <a:r>
              <a:rPr sz="2200" spc="-5" dirty="0">
                <a:cs typeface="Georgia"/>
              </a:rPr>
              <a:t>адекватному</a:t>
            </a:r>
            <a:r>
              <a:rPr sz="2200" spc="-10" dirty="0">
                <a:cs typeface="Georgia"/>
              </a:rPr>
              <a:t> </a:t>
            </a:r>
            <a:r>
              <a:rPr sz="2200" spc="-5" dirty="0">
                <a:cs typeface="Georgia"/>
              </a:rPr>
              <a:t>калоражі.</a:t>
            </a:r>
            <a:endParaRPr sz="2200" dirty="0">
              <a:cs typeface="Georgia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600" y="4800599"/>
            <a:ext cx="1951037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57600" y="600861"/>
            <a:ext cx="506298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ЛІКУВАННЯ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799" y="1524000"/>
            <a:ext cx="10439399" cy="2647134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268605" marR="5080" indent="-256540" algn="just">
              <a:lnSpc>
                <a:spcPct val="90000"/>
              </a:lnSpc>
              <a:spcBef>
                <a:spcPts val="409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600" dirty="0">
                <a:cs typeface="Georgia"/>
              </a:rPr>
              <a:t>Ведення</a:t>
            </a:r>
            <a:r>
              <a:rPr sz="2600" spc="5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харчового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щоденника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допомагає </a:t>
            </a:r>
            <a:r>
              <a:rPr sz="2600" spc="-615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виявити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продукти,</a:t>
            </a:r>
            <a:r>
              <a:rPr sz="2600" dirty="0">
                <a:cs typeface="Georgia"/>
              </a:rPr>
              <a:t> які</a:t>
            </a:r>
            <a:r>
              <a:rPr sz="2600" spc="5" dirty="0">
                <a:cs typeface="Georgia"/>
              </a:rPr>
              <a:t> </a:t>
            </a:r>
            <a:r>
              <a:rPr sz="2600" dirty="0">
                <a:cs typeface="Georgia"/>
              </a:rPr>
              <a:t>провокують</a:t>
            </a:r>
            <a:r>
              <a:rPr sz="2600" spc="5" dirty="0">
                <a:cs typeface="Georgia"/>
              </a:rPr>
              <a:t> </a:t>
            </a:r>
            <a:r>
              <a:rPr sz="2600" dirty="0">
                <a:cs typeface="Georgia"/>
              </a:rPr>
              <a:t>прояви </a:t>
            </a:r>
            <a:r>
              <a:rPr sz="2600" spc="5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функціональної</a:t>
            </a:r>
            <a:r>
              <a:rPr sz="2600" spc="2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діареї.</a:t>
            </a:r>
            <a:endParaRPr sz="2600" dirty="0">
              <a:cs typeface="Georgia"/>
            </a:endParaRPr>
          </a:p>
          <a:p>
            <a:pPr marL="268605" marR="5715" indent="-256540" algn="just">
              <a:lnSpc>
                <a:spcPts val="2810"/>
              </a:lnSpc>
              <a:spcBef>
                <a:spcPts val="340"/>
              </a:spcBef>
              <a:buClr>
                <a:srgbClr val="9F4DA2"/>
              </a:buClr>
              <a:buChar char="•"/>
              <a:tabLst>
                <a:tab pos="269240" algn="l"/>
              </a:tabLst>
            </a:pPr>
            <a:r>
              <a:rPr sz="2600" spc="-5" dirty="0">
                <a:cs typeface="Georgia"/>
              </a:rPr>
              <a:t>Корекція</a:t>
            </a:r>
            <a:r>
              <a:rPr sz="2600" dirty="0">
                <a:cs typeface="Georgia"/>
              </a:rPr>
              <a:t> </a:t>
            </a:r>
            <a:r>
              <a:rPr sz="2600" spc="-10" dirty="0">
                <a:cs typeface="Georgia"/>
              </a:rPr>
              <a:t>раціону</a:t>
            </a:r>
            <a:r>
              <a:rPr sz="2600" spc="-5" dirty="0">
                <a:cs typeface="Georgia"/>
              </a:rPr>
              <a:t> матері,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що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годує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груддю, 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усунення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усіх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провокуючих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факторів, </a:t>
            </a:r>
            <a:r>
              <a:rPr sz="2600" spc="-615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нормалізація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психоемоційного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стану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в</a:t>
            </a:r>
            <a:r>
              <a:rPr sz="2600" dirty="0">
                <a:cs typeface="Georgia"/>
              </a:rPr>
              <a:t> </a:t>
            </a:r>
            <a:r>
              <a:rPr sz="2600" spc="-10" dirty="0">
                <a:cs typeface="Georgia"/>
              </a:rPr>
              <a:t>родині </a:t>
            </a:r>
            <a:r>
              <a:rPr sz="2600" spc="-5" dirty="0">
                <a:cs typeface="Georgia"/>
              </a:rPr>
              <a:t> </a:t>
            </a:r>
            <a:r>
              <a:rPr sz="2600" spc="-10" dirty="0">
                <a:cs typeface="Georgia"/>
              </a:rPr>
              <a:t>сприяє </a:t>
            </a:r>
            <a:r>
              <a:rPr sz="2600" spc="-5" dirty="0">
                <a:cs typeface="Georgia"/>
              </a:rPr>
              <a:t>спонтанному </a:t>
            </a:r>
            <a:r>
              <a:rPr sz="2600" dirty="0">
                <a:cs typeface="Georgia"/>
              </a:rPr>
              <a:t>зникненню </a:t>
            </a:r>
            <a:r>
              <a:rPr sz="2600" spc="-5" dirty="0">
                <a:cs typeface="Georgia"/>
              </a:rPr>
              <a:t>функціональної 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діареї.</a:t>
            </a:r>
            <a:endParaRPr sz="2600" dirty="0">
              <a:cs typeface="Georgia"/>
            </a:endParaRPr>
          </a:p>
          <a:p>
            <a:pPr marL="268605" marR="6985" indent="-256540" algn="just">
              <a:lnSpc>
                <a:spcPct val="90000"/>
              </a:lnSpc>
              <a:spcBef>
                <a:spcPts val="250"/>
              </a:spcBef>
              <a:buClr>
                <a:srgbClr val="9F4DA2"/>
              </a:buClr>
              <a:buChar char="•"/>
              <a:tabLst>
                <a:tab pos="269240" algn="l"/>
                <a:tab pos="3408045" algn="l"/>
                <a:tab pos="5768340" algn="l"/>
              </a:tabLst>
            </a:pPr>
            <a:r>
              <a:rPr sz="2600" spc="-5" dirty="0" err="1" smtClean="0">
                <a:cs typeface="Georgia"/>
              </a:rPr>
              <a:t>Невисокий</a:t>
            </a:r>
            <a:r>
              <a:rPr lang="uk-UA" sz="2600" spc="-5" dirty="0" smtClean="0">
                <a:cs typeface="Georgia"/>
              </a:rPr>
              <a:t> </a:t>
            </a:r>
            <a:r>
              <a:rPr sz="2600" spc="-5" dirty="0" err="1" smtClean="0">
                <a:cs typeface="Georgia"/>
              </a:rPr>
              <a:t>рівень</a:t>
            </a:r>
            <a:r>
              <a:rPr sz="2600" dirty="0" smtClean="0">
                <a:cs typeface="Georgia"/>
              </a:rPr>
              <a:t> </a:t>
            </a:r>
            <a:r>
              <a:rPr sz="2600" spc="-5" dirty="0">
                <a:cs typeface="Georgia"/>
              </a:rPr>
              <a:t>доказовості</a:t>
            </a:r>
            <a:r>
              <a:rPr sz="2600" dirty="0">
                <a:cs typeface="Georgia"/>
              </a:rPr>
              <a:t> </a:t>
            </a:r>
            <a:r>
              <a:rPr sz="2600" spc="-10" dirty="0">
                <a:cs typeface="Georgia"/>
              </a:rPr>
              <a:t>мають </a:t>
            </a:r>
            <a:r>
              <a:rPr sz="2600" spc="-5" dirty="0">
                <a:cs typeface="Georgia"/>
              </a:rPr>
              <a:t> ре</a:t>
            </a:r>
            <a:r>
              <a:rPr sz="2600" dirty="0">
                <a:cs typeface="Georgia"/>
              </a:rPr>
              <a:t>к</a:t>
            </a:r>
            <a:r>
              <a:rPr sz="2600" spc="-5" dirty="0">
                <a:cs typeface="Georgia"/>
              </a:rPr>
              <a:t>о</a:t>
            </a:r>
            <a:r>
              <a:rPr sz="2600" spc="5" dirty="0">
                <a:cs typeface="Georgia"/>
              </a:rPr>
              <a:t>м</a:t>
            </a:r>
            <a:r>
              <a:rPr sz="2600" spc="-5" dirty="0">
                <a:cs typeface="Georgia"/>
              </a:rPr>
              <a:t>ендації</a:t>
            </a:r>
            <a:r>
              <a:rPr sz="2600" dirty="0">
                <a:cs typeface="Georgia"/>
              </a:rPr>
              <a:t>,	</a:t>
            </a:r>
            <a:r>
              <a:rPr sz="2600" spc="-5" dirty="0" err="1" smtClean="0">
                <a:cs typeface="Georgia"/>
              </a:rPr>
              <a:t>ст</a:t>
            </a:r>
            <a:r>
              <a:rPr sz="2600" spc="-10" dirty="0" err="1" smtClean="0">
                <a:cs typeface="Georgia"/>
              </a:rPr>
              <a:t>о</a:t>
            </a:r>
            <a:r>
              <a:rPr sz="2600" spc="-5" dirty="0" err="1" smtClean="0">
                <a:cs typeface="Georgia"/>
              </a:rPr>
              <a:t>совн</a:t>
            </a:r>
            <a:r>
              <a:rPr sz="2600" dirty="0" err="1" smtClean="0">
                <a:cs typeface="Georgia"/>
              </a:rPr>
              <a:t>о</a:t>
            </a:r>
            <a:r>
              <a:rPr lang="uk-UA" sz="2600" dirty="0" smtClean="0">
                <a:cs typeface="Georgia"/>
              </a:rPr>
              <a:t> </a:t>
            </a:r>
            <a:r>
              <a:rPr sz="2600" spc="-5" dirty="0" err="1" smtClean="0">
                <a:cs typeface="Georgia"/>
              </a:rPr>
              <a:t>використан</a:t>
            </a:r>
            <a:r>
              <a:rPr sz="2600" spc="5" dirty="0" err="1" smtClean="0">
                <a:cs typeface="Georgia"/>
              </a:rPr>
              <a:t>н</a:t>
            </a:r>
            <a:r>
              <a:rPr sz="2600" dirty="0" err="1" smtClean="0">
                <a:cs typeface="Georgia"/>
              </a:rPr>
              <a:t>я</a:t>
            </a:r>
            <a:r>
              <a:rPr sz="2600" dirty="0" smtClean="0">
                <a:cs typeface="Georgia"/>
              </a:rPr>
              <a:t>  </a:t>
            </a:r>
            <a:r>
              <a:rPr sz="2600" spc="-5" dirty="0">
                <a:cs typeface="Georgia"/>
              </a:rPr>
              <a:t>пробіотиків</a:t>
            </a:r>
            <a:r>
              <a:rPr sz="2600" spc="5" dirty="0">
                <a:cs typeface="Georgia"/>
              </a:rPr>
              <a:t> </a:t>
            </a:r>
            <a:r>
              <a:rPr sz="2600" spc="-5" dirty="0" err="1">
                <a:cs typeface="Georgia"/>
              </a:rPr>
              <a:t>та</a:t>
            </a:r>
            <a:r>
              <a:rPr sz="2600" dirty="0">
                <a:cs typeface="Georgia"/>
              </a:rPr>
              <a:t> </a:t>
            </a:r>
            <a:r>
              <a:rPr sz="2600" spc="-5" dirty="0" err="1" smtClean="0">
                <a:cs typeface="Georgia"/>
              </a:rPr>
              <a:t>сорбентів</a:t>
            </a:r>
            <a:r>
              <a:rPr sz="2600" spc="-5" dirty="0" smtClean="0">
                <a:cs typeface="Georgia"/>
              </a:rPr>
              <a:t>.</a:t>
            </a:r>
            <a:endParaRPr sz="2600" dirty="0">
              <a:cs typeface="Georgi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495800"/>
            <a:ext cx="3575676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0400" y="344449"/>
            <a:ext cx="516966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ДИСХЕЗІЯ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43000" y="1464329"/>
            <a:ext cx="8609202" cy="4167166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268605" marR="5080" indent="548640" algn="just">
              <a:lnSpc>
                <a:spcPct val="80000"/>
              </a:lnSpc>
              <a:spcBef>
                <a:spcPts val="575"/>
              </a:spcBef>
            </a:pPr>
            <a:r>
              <a:rPr lang="uk-UA" sz="3200" spc="-5" dirty="0" err="1" smtClean="0">
                <a:cs typeface="Georgia"/>
              </a:rPr>
              <a:t>Дисхезія</a:t>
            </a:r>
            <a:r>
              <a:rPr sz="3200" b="1" dirty="0" smtClean="0">
                <a:cs typeface="Georgia"/>
              </a:rPr>
              <a:t> </a:t>
            </a:r>
            <a:r>
              <a:rPr sz="3200" spc="-5" dirty="0">
                <a:cs typeface="Georgia"/>
              </a:rPr>
              <a:t>в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немовлят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–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дискоординація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м'язів 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тазового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дна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й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сфінктера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заднього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проходу,</a:t>
            </a:r>
            <a:r>
              <a:rPr sz="3200" dirty="0">
                <a:cs typeface="Georgia"/>
              </a:rPr>
              <a:t> що </a:t>
            </a:r>
            <a:r>
              <a:rPr sz="3200" spc="5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викликає</a:t>
            </a:r>
            <a:r>
              <a:rPr sz="3200" spc="4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труднощі</a:t>
            </a:r>
            <a:r>
              <a:rPr sz="3200" spc="5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при</a:t>
            </a:r>
            <a:r>
              <a:rPr sz="3200" spc="5" dirty="0">
                <a:cs typeface="Georgia"/>
              </a:rPr>
              <a:t> </a:t>
            </a:r>
            <a:r>
              <a:rPr sz="3200" spc="-10" dirty="0">
                <a:cs typeface="Georgia"/>
              </a:rPr>
              <a:t>акті</a:t>
            </a:r>
            <a:r>
              <a:rPr sz="3200" spc="20" dirty="0">
                <a:cs typeface="Georgia"/>
              </a:rPr>
              <a:t> </a:t>
            </a:r>
            <a:r>
              <a:rPr sz="3200" spc="-5" dirty="0" err="1">
                <a:cs typeface="Georgia"/>
              </a:rPr>
              <a:t>дефекації</a:t>
            </a:r>
            <a:r>
              <a:rPr sz="3200" spc="-5" dirty="0" smtClean="0">
                <a:cs typeface="Georgia"/>
              </a:rPr>
              <a:t>.</a:t>
            </a:r>
            <a:endParaRPr lang="uk-UA" sz="3200" spc="-5" dirty="0" smtClean="0">
              <a:cs typeface="Georgia"/>
            </a:endParaRPr>
          </a:p>
          <a:p>
            <a:pPr marL="268605" marR="5080" indent="548640" algn="just">
              <a:lnSpc>
                <a:spcPct val="80000"/>
              </a:lnSpc>
              <a:spcBef>
                <a:spcPts val="575"/>
              </a:spcBef>
            </a:pPr>
            <a:endParaRPr sz="3200" dirty="0">
              <a:cs typeface="Georgia"/>
            </a:endParaRPr>
          </a:p>
          <a:p>
            <a:pPr marL="268605" marR="5080" algn="just">
              <a:lnSpc>
                <a:spcPct val="80000"/>
              </a:lnSpc>
              <a:spcBef>
                <a:spcPts val="300"/>
              </a:spcBef>
            </a:pPr>
            <a:r>
              <a:rPr sz="3200" b="1" spc="-5" dirty="0">
                <a:solidFill>
                  <a:srgbClr val="C00000"/>
                </a:solidFill>
                <a:cs typeface="Georgia"/>
              </a:rPr>
              <a:t>Симптоми:</a:t>
            </a:r>
            <a:r>
              <a:rPr sz="3200" b="1" dirty="0">
                <a:solidFill>
                  <a:srgbClr val="C00000"/>
                </a:solidFill>
                <a:cs typeface="Georgia"/>
              </a:rPr>
              <a:t> </a:t>
            </a:r>
            <a:r>
              <a:rPr sz="3200" spc="-5" dirty="0">
                <a:cs typeface="Georgia"/>
              </a:rPr>
              <a:t>напруження</a:t>
            </a:r>
            <a:r>
              <a:rPr sz="3200" dirty="0">
                <a:cs typeface="Georgia"/>
              </a:rPr>
              <a:t> перед</a:t>
            </a:r>
            <a:r>
              <a:rPr sz="3200" spc="5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дефекацією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протягом 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декількох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хвилин,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крик,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плач,</a:t>
            </a:r>
            <a:r>
              <a:rPr sz="3200" dirty="0">
                <a:cs typeface="Georgia"/>
              </a:rPr>
              <a:t> </a:t>
            </a:r>
            <a:r>
              <a:rPr sz="3200" spc="-10" dirty="0">
                <a:cs typeface="Georgia"/>
              </a:rPr>
              <a:t>почервоніння</a:t>
            </a:r>
            <a:r>
              <a:rPr sz="3200" spc="-5" dirty="0">
                <a:cs typeface="Georgia"/>
              </a:rPr>
              <a:t> обличчя</a:t>
            </a:r>
            <a:r>
              <a:rPr sz="3200" dirty="0">
                <a:cs typeface="Georgia"/>
              </a:rPr>
              <a:t> від </a:t>
            </a:r>
            <a:r>
              <a:rPr sz="3200" spc="5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напруження починаються </a:t>
            </a:r>
            <a:r>
              <a:rPr sz="3200" dirty="0">
                <a:cs typeface="Georgia"/>
              </a:rPr>
              <a:t>на </a:t>
            </a:r>
            <a:r>
              <a:rPr sz="3200" spc="-5" dirty="0">
                <a:cs typeface="Georgia"/>
              </a:rPr>
              <a:t>першому місяці життя й минають </a:t>
            </a:r>
            <a:r>
              <a:rPr sz="3200" dirty="0">
                <a:cs typeface="Georgia"/>
              </a:rPr>
              <a:t> </a:t>
            </a:r>
            <a:r>
              <a:rPr sz="3200" spc="-5" dirty="0">
                <a:cs typeface="Georgia"/>
              </a:rPr>
              <a:t>через</a:t>
            </a:r>
            <a:r>
              <a:rPr sz="3200" spc="5" dirty="0">
                <a:cs typeface="Georgia"/>
              </a:rPr>
              <a:t> </a:t>
            </a:r>
            <a:r>
              <a:rPr sz="3200" spc="-5" dirty="0">
                <a:cs typeface="Georgia"/>
              </a:rPr>
              <a:t>декілька</a:t>
            </a:r>
            <a:r>
              <a:rPr sz="3200" spc="10" dirty="0">
                <a:cs typeface="Georgia"/>
              </a:rPr>
              <a:t> </a:t>
            </a:r>
            <a:r>
              <a:rPr sz="3200" spc="-5" dirty="0" err="1">
                <a:cs typeface="Georgia"/>
              </a:rPr>
              <a:t>тижнів</a:t>
            </a:r>
            <a:r>
              <a:rPr sz="3200" spc="-5" dirty="0" smtClean="0">
                <a:cs typeface="Georgia"/>
              </a:rPr>
              <a:t>.</a:t>
            </a:r>
            <a:endParaRPr lang="uk-UA" sz="3200" spc="-5" dirty="0" smtClean="0">
              <a:cs typeface="Georgia"/>
            </a:endParaRPr>
          </a:p>
          <a:p>
            <a:pPr marL="268605" marR="5080" algn="just">
              <a:lnSpc>
                <a:spcPct val="80000"/>
              </a:lnSpc>
              <a:spcBef>
                <a:spcPts val="300"/>
              </a:spcBef>
            </a:pPr>
            <a:endParaRPr sz="3200" dirty="0">
              <a:cs typeface="Georgi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648200"/>
            <a:ext cx="2232025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5029200"/>
            <a:ext cx="2383772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838198" y="594023"/>
            <a:ext cx="10134602" cy="4788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lvl="0" algn="just">
              <a:buClr>
                <a:srgbClr val="9F4DA2"/>
              </a:buClr>
              <a:tabLst>
                <a:tab pos="269240" algn="l"/>
              </a:tabLst>
            </a:pPr>
            <a:r>
              <a:rPr lang="uk-UA" sz="2800" b="1" spc="-5" dirty="0" err="1" smtClean="0">
                <a:solidFill>
                  <a:srgbClr val="C00000"/>
                </a:solidFill>
                <a:cs typeface="Georgia"/>
              </a:rPr>
              <a:t>Крітерії</a:t>
            </a:r>
            <a:r>
              <a:rPr lang="uk-UA" sz="2800" b="1" spc="-5" dirty="0" smtClean="0">
                <a:solidFill>
                  <a:srgbClr val="C00000"/>
                </a:solidFill>
                <a:cs typeface="Georgia"/>
              </a:rPr>
              <a:t>: </a:t>
            </a:r>
          </a:p>
          <a:p>
            <a:pPr marL="12065" lvl="0" algn="just">
              <a:buClr>
                <a:srgbClr val="9F4DA2"/>
              </a:buClr>
              <a:tabLst>
                <a:tab pos="269240" algn="l"/>
              </a:tabLst>
            </a:pPr>
            <a:endParaRPr lang="uk-UA" sz="2800" b="1" spc="-5" dirty="0" smtClean="0">
              <a:solidFill>
                <a:srgbClr val="C00000"/>
              </a:solidFill>
              <a:cs typeface="Georgia"/>
            </a:endParaRPr>
          </a:p>
          <a:p>
            <a:pPr marL="268605" lvl="0" indent="-256540" algn="just">
              <a:buClr>
                <a:srgbClr val="C00000"/>
              </a:buClr>
              <a:buFontTx/>
              <a:buChar char="•"/>
              <a:tabLst>
                <a:tab pos="269240" algn="l"/>
              </a:tabLst>
            </a:pPr>
            <a:r>
              <a:rPr lang="uk-UA" sz="2400" b="1" spc="-5" dirty="0" smtClean="0">
                <a:solidFill>
                  <a:prstClr val="black"/>
                </a:solidFill>
                <a:cs typeface="Georgia"/>
              </a:rPr>
              <a:t>Діагноз</a:t>
            </a:r>
            <a:r>
              <a:rPr lang="uk-UA" sz="2400" b="1" spc="5" dirty="0" smtClean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prstClr val="black"/>
                </a:solidFill>
                <a:cs typeface="Georgia"/>
              </a:rPr>
              <a:t>у</a:t>
            </a:r>
            <a:r>
              <a:rPr lang="uk-UA" sz="2400" b="1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prstClr val="black"/>
                </a:solidFill>
                <a:cs typeface="Georgia"/>
              </a:rPr>
              <a:t>дитини до</a:t>
            </a:r>
            <a:r>
              <a:rPr lang="uk-UA" sz="2400" b="1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prstClr val="black"/>
                </a:solidFill>
                <a:cs typeface="Georgia"/>
              </a:rPr>
              <a:t>9-місячного</a:t>
            </a:r>
            <a:r>
              <a:rPr lang="uk-UA" sz="2400" b="1" spc="1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prstClr val="black"/>
                </a:solidFill>
                <a:cs typeface="Georgia"/>
              </a:rPr>
              <a:t>віку</a:t>
            </a:r>
            <a:r>
              <a:rPr lang="uk-UA" sz="2400" b="1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prstClr val="black"/>
                </a:solidFill>
                <a:cs typeface="Georgia"/>
              </a:rPr>
              <a:t>встановлюється:</a:t>
            </a:r>
            <a:endParaRPr lang="uk-UA" sz="2400" b="1" dirty="0">
              <a:solidFill>
                <a:prstClr val="black"/>
              </a:solidFill>
              <a:cs typeface="Georgia"/>
            </a:endParaRPr>
          </a:p>
          <a:p>
            <a:pPr marL="268605" marR="6985" lvl="0" indent="-256540" algn="just">
              <a:spcBef>
                <a:spcPts val="390"/>
              </a:spcBef>
              <a:buClr>
                <a:srgbClr val="C00000"/>
              </a:buClr>
              <a:buFontTx/>
              <a:buChar char="•"/>
              <a:tabLst>
                <a:tab pos="269240" algn="l"/>
              </a:tabLst>
            </a:pPr>
            <a:r>
              <a:rPr lang="uk-UA" sz="2400" spc="-5" dirty="0">
                <a:solidFill>
                  <a:prstClr val="black"/>
                </a:solidFill>
                <a:cs typeface="Georgia"/>
              </a:rPr>
              <a:t>при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наявності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не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менше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ніж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10-хвилинного</a:t>
            </a:r>
            <a:r>
              <a:rPr lang="uk-UA" sz="2400" spc="47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напруження</a:t>
            </a:r>
            <a:r>
              <a:rPr lang="uk-UA" sz="2400" spc="47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й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крику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перед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успішним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випорожненням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м'якого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калу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з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кишечника;</a:t>
            </a:r>
            <a:endParaRPr lang="uk-UA" sz="2400" dirty="0">
              <a:solidFill>
                <a:prstClr val="black"/>
              </a:solidFill>
              <a:cs typeface="Georgia"/>
            </a:endParaRPr>
          </a:p>
          <a:p>
            <a:pPr marL="268605" marR="5080" lvl="0" indent="-256540" algn="just">
              <a:spcBef>
                <a:spcPts val="300"/>
              </a:spcBef>
              <a:buClr>
                <a:srgbClr val="C00000"/>
              </a:buClr>
              <a:buFontTx/>
              <a:buChar char="•"/>
              <a:tabLst>
                <a:tab pos="269240" algn="l"/>
              </a:tabLst>
            </a:pPr>
            <a:r>
              <a:rPr lang="uk-UA" sz="2400" spc="-5" dirty="0">
                <a:solidFill>
                  <a:prstClr val="black"/>
                </a:solidFill>
                <a:cs typeface="Georgia"/>
              </a:rPr>
              <a:t>при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наявності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не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менше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ніж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10-хвилинного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напруження</a:t>
            </a:r>
            <a:r>
              <a:rPr lang="uk-UA" sz="2400" spc="47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й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крику,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які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можуть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бути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пов’язані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з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невдалим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проходженням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стільця;</a:t>
            </a:r>
            <a:endParaRPr lang="uk-UA" sz="2400" dirty="0">
              <a:solidFill>
                <a:prstClr val="black"/>
              </a:solidFill>
              <a:cs typeface="Georgia"/>
            </a:endParaRPr>
          </a:p>
          <a:p>
            <a:pPr marL="268605" lvl="0" indent="-256540" algn="just">
              <a:buClr>
                <a:srgbClr val="C00000"/>
              </a:buClr>
              <a:buFontTx/>
              <a:buChar char="•"/>
              <a:tabLst>
                <a:tab pos="269240" algn="l"/>
              </a:tabLst>
            </a:pPr>
            <a:r>
              <a:rPr lang="uk-UA" sz="2400" dirty="0">
                <a:solidFill>
                  <a:prstClr val="black"/>
                </a:solidFill>
                <a:cs typeface="Georgia"/>
              </a:rPr>
              <a:t>за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відсутності</a:t>
            </a:r>
            <a:r>
              <a:rPr lang="uk-UA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інших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проблем</a:t>
            </a:r>
            <a:r>
              <a:rPr lang="uk-UA" sz="2400" spc="-2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зі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здоров'ям.</a:t>
            </a:r>
          </a:p>
          <a:p>
            <a:pPr marL="268605" lvl="0" indent="-256540" algn="just">
              <a:buClr>
                <a:srgbClr val="C00000"/>
              </a:buClr>
              <a:buFontTx/>
              <a:buChar char="•"/>
              <a:tabLst>
                <a:tab pos="269240" algn="l"/>
              </a:tabLst>
            </a:pPr>
            <a:endParaRPr lang="uk-UA" sz="2400" dirty="0">
              <a:solidFill>
                <a:prstClr val="black"/>
              </a:solidFill>
              <a:cs typeface="Georgia"/>
            </a:endParaRPr>
          </a:p>
          <a:p>
            <a:pPr marL="268605" marR="5080" lvl="0" indent="548640" algn="just">
              <a:spcBef>
                <a:spcPts val="375"/>
              </a:spcBef>
            </a:pPr>
            <a:r>
              <a:rPr lang="uk-UA" sz="2400" b="1" spc="-5" dirty="0">
                <a:solidFill>
                  <a:srgbClr val="4D100F"/>
                </a:solidFill>
                <a:cs typeface="Georgia"/>
              </a:rPr>
              <a:t>Підходи</a:t>
            </a:r>
            <a:r>
              <a:rPr lang="uk-UA" sz="2400" b="1" dirty="0">
                <a:solidFill>
                  <a:srgbClr val="4D100F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srgbClr val="4D100F"/>
                </a:solidFill>
                <a:cs typeface="Georgia"/>
              </a:rPr>
              <a:t>до</a:t>
            </a:r>
            <a:r>
              <a:rPr lang="uk-UA" sz="2400" b="1" dirty="0">
                <a:solidFill>
                  <a:srgbClr val="4D100F"/>
                </a:solidFill>
                <a:cs typeface="Georgia"/>
              </a:rPr>
              <a:t> </a:t>
            </a:r>
            <a:r>
              <a:rPr lang="uk-UA" sz="2400" b="1" spc="-5" dirty="0">
                <a:solidFill>
                  <a:srgbClr val="4D100F"/>
                </a:solidFill>
                <a:cs typeface="Georgia"/>
              </a:rPr>
              <a:t>лікування</a:t>
            </a:r>
            <a:r>
              <a:rPr lang="uk-UA" sz="2400" b="1" dirty="0">
                <a:solidFill>
                  <a:srgbClr val="4D100F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функціональної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затримки </a:t>
            </a:r>
            <a:r>
              <a:rPr lang="uk-UA" sz="2400" spc="-10" dirty="0" smtClean="0">
                <a:solidFill>
                  <a:prstClr val="black"/>
                </a:solidFill>
                <a:cs typeface="Georgia"/>
              </a:rPr>
              <a:t>випорожнення</a:t>
            </a:r>
            <a:r>
              <a:rPr lang="uk-UA" sz="2400" spc="-5" dirty="0" smtClean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залежить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від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причини,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видів</a:t>
            </a:r>
            <a:r>
              <a:rPr lang="uk-UA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порушення 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моторики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товстого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кишечника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 та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акту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дефекації,</a:t>
            </a:r>
            <a:r>
              <a:rPr lang="uk-UA" sz="2400" dirty="0">
                <a:solidFill>
                  <a:prstClr val="black"/>
                </a:solidFill>
                <a:cs typeface="Georgia"/>
              </a:rPr>
              <a:t> наявності </a:t>
            </a:r>
            <a:r>
              <a:rPr lang="uk-UA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ускладнень</a:t>
            </a:r>
            <a:r>
              <a:rPr lang="uk-UA" sz="2400" spc="3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і</a:t>
            </a:r>
            <a:r>
              <a:rPr lang="uk-UA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10" dirty="0">
                <a:solidFill>
                  <a:prstClr val="black"/>
                </a:solidFill>
                <a:cs typeface="Georgia"/>
              </a:rPr>
              <a:t>супутніх</a:t>
            </a:r>
            <a:r>
              <a:rPr lang="uk-UA" sz="2400" spc="1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400" spc="-5" dirty="0">
                <a:solidFill>
                  <a:prstClr val="black"/>
                </a:solidFill>
                <a:cs typeface="Georgia"/>
              </a:rPr>
              <a:t>захворювань.</a:t>
            </a:r>
            <a:endParaRPr lang="uk-UA" sz="2400" dirty="0">
              <a:solidFill>
                <a:prstClr val="black"/>
              </a:solidFill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822542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14600" y="102079"/>
            <a:ext cx="751585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ФУНКЦІОНАЛЬНИЙ</a:t>
            </a:r>
            <a:r>
              <a:rPr sz="4000" b="1" spc="-70" dirty="0">
                <a:solidFill>
                  <a:srgbClr val="4D100F"/>
                </a:solidFill>
              </a:rPr>
              <a:t> </a:t>
            </a:r>
            <a:r>
              <a:rPr sz="4000" b="1" dirty="0">
                <a:solidFill>
                  <a:srgbClr val="4D100F"/>
                </a:solidFill>
              </a:rPr>
              <a:t>ЗАКРЕП</a:t>
            </a:r>
            <a:r>
              <a:rPr sz="4000" b="1" spc="-45" dirty="0">
                <a:solidFill>
                  <a:srgbClr val="4D100F"/>
                </a:solidFill>
              </a:rPr>
              <a:t> </a:t>
            </a:r>
            <a:r>
              <a:rPr sz="4000" b="1" spc="-5" dirty="0">
                <a:solidFill>
                  <a:srgbClr val="4D100F"/>
                </a:solidFill>
              </a:rPr>
              <a:t>(ФЗ)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idx="1"/>
          </p:nvPr>
        </p:nvSpPr>
        <p:spPr>
          <a:xfrm>
            <a:off x="370144" y="914400"/>
            <a:ext cx="10972800" cy="5576783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268605" marR="5080" indent="0" algn="just">
              <a:lnSpc>
                <a:spcPct val="80000"/>
              </a:lnSpc>
              <a:spcBef>
                <a:spcPts val="575"/>
              </a:spcBef>
              <a:buNone/>
            </a:pPr>
            <a:r>
              <a:rPr sz="2400" spc="-5" dirty="0"/>
              <a:t>ФЗ – </a:t>
            </a:r>
            <a:r>
              <a:rPr sz="2400" dirty="0"/>
              <a:t>патологія, </a:t>
            </a:r>
            <a:r>
              <a:rPr sz="2400" spc="-5" dirty="0"/>
              <a:t>пов’язана з порушенням функцій </a:t>
            </a:r>
            <a:r>
              <a:rPr sz="2400" dirty="0"/>
              <a:t> кишківника,</a:t>
            </a:r>
            <a:r>
              <a:rPr sz="2400" spc="5" dirty="0"/>
              <a:t> </a:t>
            </a:r>
            <a:r>
              <a:rPr sz="2400" spc="-5" dirty="0"/>
              <a:t>що</a:t>
            </a:r>
            <a:r>
              <a:rPr sz="2400" dirty="0"/>
              <a:t> </a:t>
            </a:r>
            <a:r>
              <a:rPr sz="2400" spc="-5" dirty="0"/>
              <a:t>проявляється</a:t>
            </a:r>
            <a:r>
              <a:rPr sz="2400" dirty="0"/>
              <a:t> </a:t>
            </a:r>
            <a:r>
              <a:rPr sz="2400" spc="-5" dirty="0"/>
              <a:t>збільшенням </a:t>
            </a:r>
            <a:r>
              <a:rPr sz="2400" dirty="0"/>
              <a:t> </a:t>
            </a:r>
            <a:r>
              <a:rPr sz="2400" spc="-5" dirty="0"/>
              <a:t>інтервалів</a:t>
            </a:r>
            <a:r>
              <a:rPr sz="2400" spc="470" dirty="0"/>
              <a:t> </a:t>
            </a:r>
            <a:r>
              <a:rPr sz="2400" spc="-5" dirty="0"/>
              <a:t>між</a:t>
            </a:r>
            <a:r>
              <a:rPr sz="2400" spc="465" dirty="0"/>
              <a:t> </a:t>
            </a:r>
            <a:r>
              <a:rPr sz="2400" spc="-5" dirty="0"/>
              <a:t>дефекаціями</a:t>
            </a:r>
            <a:r>
              <a:rPr sz="2400" spc="470" dirty="0"/>
              <a:t> </a:t>
            </a:r>
            <a:r>
              <a:rPr sz="2400" spc="-5" dirty="0"/>
              <a:t>(порівняно</a:t>
            </a:r>
            <a:r>
              <a:rPr sz="2400" spc="470" dirty="0"/>
              <a:t> </a:t>
            </a:r>
            <a:r>
              <a:rPr sz="2400" spc="-5" dirty="0"/>
              <a:t>з </a:t>
            </a:r>
            <a:r>
              <a:rPr sz="2400" spc="-500" dirty="0"/>
              <a:t> </a:t>
            </a:r>
            <a:r>
              <a:rPr sz="2400" dirty="0"/>
              <a:t>індивідуальною</a:t>
            </a:r>
            <a:r>
              <a:rPr sz="2400" spc="5" dirty="0"/>
              <a:t> </a:t>
            </a:r>
            <a:r>
              <a:rPr sz="2400" spc="-5" dirty="0"/>
              <a:t>нормою)</a:t>
            </a:r>
            <a:r>
              <a:rPr sz="2400" dirty="0"/>
              <a:t> </a:t>
            </a:r>
            <a:r>
              <a:rPr sz="2400" spc="-5" dirty="0"/>
              <a:t>або</a:t>
            </a:r>
            <a:r>
              <a:rPr sz="2400" dirty="0"/>
              <a:t> </a:t>
            </a:r>
            <a:r>
              <a:rPr sz="2400" spc="-5" dirty="0"/>
              <a:t>систематичним </a:t>
            </a:r>
            <a:r>
              <a:rPr sz="2400" dirty="0"/>
              <a:t> </a:t>
            </a:r>
            <a:r>
              <a:rPr sz="2400" spc="-5" dirty="0"/>
              <a:t>недостатнім спорожнюванням кишечника, і в </a:t>
            </a:r>
            <a:r>
              <a:rPr sz="2400" dirty="0"/>
              <a:t>основі </a:t>
            </a:r>
            <a:r>
              <a:rPr sz="2400" spc="5" dirty="0"/>
              <a:t> </a:t>
            </a:r>
            <a:r>
              <a:rPr sz="2400" spc="-5" dirty="0"/>
              <a:t>якої</a:t>
            </a:r>
            <a:r>
              <a:rPr sz="2400" spc="20" dirty="0"/>
              <a:t> </a:t>
            </a:r>
            <a:r>
              <a:rPr sz="2400" spc="-5" dirty="0"/>
              <a:t>немає</a:t>
            </a:r>
            <a:r>
              <a:rPr sz="2400" spc="10" dirty="0"/>
              <a:t> </a:t>
            </a:r>
            <a:r>
              <a:rPr sz="2400" spc="-5" dirty="0"/>
              <a:t>органічних</a:t>
            </a:r>
            <a:r>
              <a:rPr sz="2400" spc="15" dirty="0"/>
              <a:t> </a:t>
            </a:r>
            <a:r>
              <a:rPr sz="2400" spc="-5" dirty="0"/>
              <a:t>ушкоджень.</a:t>
            </a:r>
          </a:p>
          <a:p>
            <a:pPr>
              <a:spcBef>
                <a:spcPts val="5"/>
              </a:spcBef>
            </a:pPr>
            <a:endParaRPr lang="uk-UA" sz="2400" b="1" dirty="0" smtClean="0">
              <a:solidFill>
                <a:srgbClr val="C00000"/>
              </a:solidFill>
            </a:endParaRPr>
          </a:p>
          <a:p>
            <a:pPr>
              <a:spcBef>
                <a:spcPts val="5"/>
              </a:spcBef>
            </a:pPr>
            <a:r>
              <a:rPr lang="uk-UA" sz="2400" b="1" dirty="0" smtClean="0">
                <a:solidFill>
                  <a:srgbClr val="C00000"/>
                </a:solidFill>
              </a:rPr>
              <a:t>Критерії:</a:t>
            </a:r>
          </a:p>
          <a:p>
            <a:pPr>
              <a:spcBef>
                <a:spcPts val="5"/>
              </a:spcBef>
            </a:pPr>
            <a:endParaRPr sz="2200" dirty="0"/>
          </a:p>
          <a:p>
            <a:pPr marL="268605" marR="5080" indent="0">
              <a:lnSpc>
                <a:spcPts val="1920"/>
              </a:lnSpc>
              <a:buNone/>
            </a:pPr>
            <a:r>
              <a:rPr sz="2400" b="0" i="0" dirty="0"/>
              <a:t>ФЗ</a:t>
            </a:r>
            <a:r>
              <a:rPr sz="2400" b="0" i="0" spc="50" dirty="0"/>
              <a:t> </a:t>
            </a:r>
            <a:r>
              <a:rPr sz="2400" b="0" i="0" spc="-5" dirty="0"/>
              <a:t>діагностують</a:t>
            </a:r>
            <a:r>
              <a:rPr sz="2400" b="0" i="0" spc="45" dirty="0"/>
              <a:t> </a:t>
            </a:r>
            <a:r>
              <a:rPr sz="2400" b="0" i="0" spc="-5" dirty="0"/>
              <a:t>при</a:t>
            </a:r>
            <a:r>
              <a:rPr sz="2400" b="0" i="0" spc="40" dirty="0"/>
              <a:t> </a:t>
            </a:r>
            <a:r>
              <a:rPr sz="2400" b="0" i="0" dirty="0"/>
              <a:t>наявності</a:t>
            </a:r>
            <a:r>
              <a:rPr sz="2400" b="0" i="0" spc="40" dirty="0"/>
              <a:t> </a:t>
            </a:r>
            <a:r>
              <a:rPr sz="2400" b="0" i="0" spc="-5" dirty="0"/>
              <a:t>у</a:t>
            </a:r>
            <a:r>
              <a:rPr sz="2400" b="0" i="0" spc="55" dirty="0"/>
              <a:t> </a:t>
            </a:r>
            <a:r>
              <a:rPr sz="2400" b="0" i="0" dirty="0"/>
              <a:t>дітей</a:t>
            </a:r>
            <a:r>
              <a:rPr sz="2400" b="0" i="0" spc="40" dirty="0"/>
              <a:t> </a:t>
            </a:r>
            <a:r>
              <a:rPr sz="2400" b="0" i="0" spc="-5" dirty="0"/>
              <a:t>до</a:t>
            </a:r>
            <a:r>
              <a:rPr sz="2400" b="0" i="0" spc="40" dirty="0"/>
              <a:t> </a:t>
            </a:r>
            <a:r>
              <a:rPr sz="2400" b="0" i="0" spc="-5" dirty="0"/>
              <a:t>4-літнього</a:t>
            </a:r>
            <a:r>
              <a:rPr sz="2400" b="0" i="0" spc="40" dirty="0"/>
              <a:t> </a:t>
            </a:r>
            <a:r>
              <a:rPr sz="2400" b="0" i="0" spc="-5" dirty="0"/>
              <a:t>віку</a:t>
            </a:r>
            <a:r>
              <a:rPr sz="2400" b="0" i="0" spc="30" dirty="0"/>
              <a:t> </a:t>
            </a:r>
            <a:r>
              <a:rPr sz="2400" b="0" i="0" spc="-5" dirty="0"/>
              <a:t>не </a:t>
            </a:r>
            <a:r>
              <a:rPr sz="2400" b="0" i="0" spc="-465" dirty="0"/>
              <a:t> </a:t>
            </a:r>
            <a:r>
              <a:rPr sz="2400" b="0" i="0" spc="-10" dirty="0"/>
              <a:t>менш</a:t>
            </a:r>
            <a:r>
              <a:rPr sz="2400" b="0" i="0" spc="-5" dirty="0"/>
              <a:t> 2 з</a:t>
            </a:r>
            <a:r>
              <a:rPr sz="2400" b="0" i="0" spc="10" dirty="0"/>
              <a:t> </a:t>
            </a:r>
            <a:r>
              <a:rPr sz="2400" b="0" i="0" spc="-5" dirty="0"/>
              <a:t>наступних</a:t>
            </a:r>
            <a:r>
              <a:rPr sz="2400" b="0" i="0" spc="10" dirty="0"/>
              <a:t> </a:t>
            </a:r>
            <a:r>
              <a:rPr sz="2400" b="0" i="0" spc="-5" dirty="0"/>
              <a:t>ознак</a:t>
            </a:r>
            <a:r>
              <a:rPr sz="2400" b="0" i="0" dirty="0"/>
              <a:t> </a:t>
            </a:r>
            <a:r>
              <a:rPr sz="2400" b="0" i="0" spc="-5" dirty="0"/>
              <a:t>протягом</a:t>
            </a:r>
            <a:r>
              <a:rPr sz="2400" b="0" i="0" spc="-20" dirty="0"/>
              <a:t> </a:t>
            </a:r>
            <a:r>
              <a:rPr sz="2400" b="0" i="0" spc="-5" dirty="0"/>
              <a:t>1</a:t>
            </a:r>
            <a:r>
              <a:rPr sz="2400" b="0" i="0" spc="5" dirty="0"/>
              <a:t> </a:t>
            </a:r>
            <a:r>
              <a:rPr sz="2400" b="0" i="0" spc="-5" dirty="0" err="1"/>
              <a:t>місяця</a:t>
            </a:r>
            <a:r>
              <a:rPr sz="2400" b="0" i="0" spc="-5" dirty="0" smtClean="0"/>
              <a:t>:</a:t>
            </a:r>
            <a:endParaRPr lang="uk-UA" sz="2400" b="0" i="0" spc="-5" dirty="0" smtClean="0"/>
          </a:p>
          <a:p>
            <a:pPr marL="268605" marR="5080" indent="548640">
              <a:lnSpc>
                <a:spcPts val="1920"/>
              </a:lnSpc>
            </a:pPr>
            <a:endParaRPr sz="2400" b="0" i="0" spc="-5" dirty="0"/>
          </a:p>
          <a:p>
            <a:pPr marL="268605" indent="-256540">
              <a:lnSpc>
                <a:spcPts val="2145"/>
              </a:lnSpc>
              <a:buClr>
                <a:srgbClr val="C00000"/>
              </a:buClr>
              <a:buChar char="•"/>
              <a:tabLst>
                <a:tab pos="268605" algn="l"/>
                <a:tab pos="269240" algn="l"/>
              </a:tabLst>
            </a:pPr>
            <a:r>
              <a:rPr sz="2400" b="0" i="0" spc="-5" dirty="0" err="1" smtClean="0"/>
              <a:t>не</a:t>
            </a:r>
            <a:r>
              <a:rPr sz="2400" b="0" i="0" spc="15" dirty="0" smtClean="0"/>
              <a:t> </a:t>
            </a:r>
            <a:r>
              <a:rPr sz="2400" b="0" i="0" spc="-5" dirty="0"/>
              <a:t>більше</a:t>
            </a:r>
            <a:r>
              <a:rPr sz="2400" b="0" i="0" dirty="0"/>
              <a:t> </a:t>
            </a:r>
            <a:r>
              <a:rPr sz="2400" b="0" i="0" spc="-5" dirty="0"/>
              <a:t>2</a:t>
            </a:r>
            <a:r>
              <a:rPr sz="2400" b="0" i="0" dirty="0"/>
              <a:t> </a:t>
            </a:r>
            <a:r>
              <a:rPr sz="2400" b="0" i="0" spc="-5" dirty="0"/>
              <a:t>дефекацій</a:t>
            </a:r>
            <a:r>
              <a:rPr sz="2400" b="0" i="0" spc="-10" dirty="0"/>
              <a:t> </a:t>
            </a:r>
            <a:r>
              <a:rPr sz="2400" b="0" i="0" spc="-5" dirty="0"/>
              <a:t>за</a:t>
            </a:r>
            <a:r>
              <a:rPr sz="2400" b="0" i="0" spc="15" dirty="0"/>
              <a:t> </a:t>
            </a:r>
            <a:r>
              <a:rPr sz="2400" b="0" i="0" spc="-5" dirty="0"/>
              <a:t>тиждень;</a:t>
            </a:r>
          </a:p>
          <a:p>
            <a:pPr marL="268605" marR="6350" indent="-256540">
              <a:lnSpc>
                <a:spcPct val="80000"/>
              </a:lnSpc>
              <a:spcBef>
                <a:spcPts val="390"/>
              </a:spcBef>
              <a:buClr>
                <a:srgbClr val="C00000"/>
              </a:buClr>
              <a:buChar char="•"/>
              <a:tabLst>
                <a:tab pos="268605" algn="l"/>
                <a:tab pos="269240" algn="l"/>
                <a:tab pos="673735" algn="l"/>
                <a:tab pos="2421255" algn="l"/>
                <a:tab pos="3131185" algn="l"/>
                <a:tab pos="3930015" algn="l"/>
                <a:tab pos="5407660" algn="l"/>
                <a:tab pos="6640195" algn="l"/>
              </a:tabLst>
            </a:pPr>
            <a:r>
              <a:rPr lang="uk-UA" sz="2400" b="0" i="0" spc="-5" dirty="0" smtClean="0"/>
              <a:t>Н</a:t>
            </a:r>
            <a:r>
              <a:rPr sz="2400" b="0" i="0" spc="-5" dirty="0" err="1" smtClean="0"/>
              <a:t>еутри</a:t>
            </a:r>
            <a:r>
              <a:rPr sz="2400" b="0" i="0" spc="-15" dirty="0" err="1" smtClean="0"/>
              <a:t>м</a:t>
            </a:r>
            <a:r>
              <a:rPr sz="2400" b="0" i="0" spc="-5" dirty="0" err="1" smtClean="0"/>
              <a:t>ання</a:t>
            </a:r>
            <a:r>
              <a:rPr lang="uk-UA" sz="2400" b="0" i="0" spc="-5" dirty="0" smtClean="0"/>
              <a:t> </a:t>
            </a:r>
            <a:r>
              <a:rPr sz="2400" b="0" i="0" spc="-10" dirty="0" err="1" smtClean="0"/>
              <a:t>кал</a:t>
            </a:r>
            <a:r>
              <a:rPr sz="2400" b="0" i="0" spc="-5" dirty="0" err="1" smtClean="0"/>
              <a:t>у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піс</a:t>
            </a:r>
            <a:r>
              <a:rPr sz="2400" b="0" i="0" dirty="0" err="1" smtClean="0"/>
              <a:t>л</a:t>
            </a:r>
            <a:r>
              <a:rPr sz="2400" b="0" i="0" spc="-5" dirty="0" err="1" smtClean="0"/>
              <a:t>я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придбання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дитиною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гігієнічних</a:t>
            </a:r>
            <a:r>
              <a:rPr sz="2400" b="0" i="0" spc="-5" dirty="0" smtClean="0"/>
              <a:t>  </a:t>
            </a:r>
            <a:r>
              <a:rPr sz="2400" b="0" i="0" spc="-5" dirty="0"/>
              <a:t>навичок</a:t>
            </a:r>
            <a:r>
              <a:rPr sz="2400" b="0" i="0" spc="5" dirty="0"/>
              <a:t> </a:t>
            </a:r>
            <a:r>
              <a:rPr sz="2400" b="0" i="0" spc="-5" dirty="0"/>
              <a:t>(1</a:t>
            </a:r>
            <a:r>
              <a:rPr sz="2400" b="0" i="0" spc="5" dirty="0"/>
              <a:t> </a:t>
            </a:r>
            <a:r>
              <a:rPr sz="2400" b="0" i="0" spc="-5" dirty="0"/>
              <a:t>раз</a:t>
            </a:r>
            <a:r>
              <a:rPr sz="2400" b="0" i="0" spc="5" dirty="0"/>
              <a:t> </a:t>
            </a:r>
            <a:r>
              <a:rPr sz="2400" b="0" i="0" spc="-5" dirty="0"/>
              <a:t>на</a:t>
            </a:r>
            <a:r>
              <a:rPr sz="2400" b="0" i="0" dirty="0"/>
              <a:t> </a:t>
            </a:r>
            <a:r>
              <a:rPr sz="2400" b="0" i="0" spc="-5" dirty="0"/>
              <a:t>тиждень</a:t>
            </a:r>
            <a:r>
              <a:rPr sz="2400" b="0" i="0" spc="10" dirty="0"/>
              <a:t> </a:t>
            </a:r>
            <a:r>
              <a:rPr sz="2400" b="0" i="0" spc="-5" dirty="0"/>
              <a:t>і</a:t>
            </a:r>
            <a:r>
              <a:rPr sz="2400" b="0" i="0" spc="5" dirty="0"/>
              <a:t> </a:t>
            </a:r>
            <a:r>
              <a:rPr sz="2400" b="0" i="0" spc="-5" dirty="0"/>
              <a:t>більше);</a:t>
            </a:r>
          </a:p>
          <a:p>
            <a:pPr marL="268605" indent="-256540">
              <a:lnSpc>
                <a:spcPts val="2130"/>
              </a:lnSpc>
              <a:buClr>
                <a:srgbClr val="C00000"/>
              </a:buClr>
              <a:buChar char="•"/>
              <a:tabLst>
                <a:tab pos="268605" algn="l"/>
                <a:tab pos="269240" algn="l"/>
              </a:tabLst>
            </a:pPr>
            <a:r>
              <a:rPr sz="2400" b="0" i="0" spc="-5" dirty="0" err="1" smtClean="0"/>
              <a:t>ознаки</a:t>
            </a:r>
            <a:r>
              <a:rPr sz="2400" b="0" i="0" spc="10" dirty="0" smtClean="0"/>
              <a:t> </a:t>
            </a:r>
            <a:r>
              <a:rPr sz="2400" b="0" i="0" spc="-5" dirty="0"/>
              <a:t>затримки</a:t>
            </a:r>
            <a:r>
              <a:rPr sz="2400" b="0" i="0" dirty="0"/>
              <a:t> </a:t>
            </a:r>
            <a:r>
              <a:rPr sz="2400" b="0" i="0" spc="-5" dirty="0"/>
              <a:t>дефекації</a:t>
            </a:r>
            <a:r>
              <a:rPr sz="2400" b="0" i="0" dirty="0"/>
              <a:t> </a:t>
            </a:r>
            <a:r>
              <a:rPr sz="2400" b="0" i="0" spc="-5" dirty="0"/>
              <a:t>в</a:t>
            </a:r>
            <a:r>
              <a:rPr sz="2400" b="0" i="0" spc="10" dirty="0"/>
              <a:t> </a:t>
            </a:r>
            <a:r>
              <a:rPr sz="2400" b="0" i="0" spc="-5" dirty="0"/>
              <a:t>анамнезі;</a:t>
            </a:r>
          </a:p>
          <a:p>
            <a:pPr marL="268605" marR="5715" indent="-256540">
              <a:lnSpc>
                <a:spcPct val="80000"/>
              </a:lnSpc>
              <a:spcBef>
                <a:spcPts val="390"/>
              </a:spcBef>
              <a:buClr>
                <a:srgbClr val="C00000"/>
              </a:buClr>
              <a:buChar char="•"/>
              <a:tabLst>
                <a:tab pos="268605" algn="l"/>
                <a:tab pos="269240" algn="l"/>
                <a:tab pos="811530" algn="l"/>
                <a:tab pos="1952625" algn="l"/>
                <a:tab pos="3310254" algn="l"/>
                <a:tab pos="4846320" algn="l"/>
                <a:tab pos="5553075" algn="l"/>
                <a:tab pos="7004050" algn="l"/>
              </a:tabLst>
            </a:pPr>
            <a:r>
              <a:rPr lang="uk-UA" sz="2400" b="0" i="0" spc="-10" dirty="0" smtClean="0"/>
              <a:t>о</a:t>
            </a:r>
            <a:r>
              <a:rPr sz="2400" b="0" i="0" dirty="0" err="1" smtClean="0"/>
              <a:t>з</a:t>
            </a:r>
            <a:r>
              <a:rPr sz="2400" b="0" i="0" spc="-5" dirty="0" err="1" smtClean="0"/>
              <a:t>на</a:t>
            </a:r>
            <a:r>
              <a:rPr sz="2400" b="0" i="0" spc="-10" dirty="0" err="1" smtClean="0"/>
              <a:t>к</a:t>
            </a:r>
            <a:r>
              <a:rPr sz="2400" b="0" i="0" spc="-5" dirty="0" err="1" smtClean="0"/>
              <a:t>и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болю</a:t>
            </a:r>
            <a:r>
              <a:rPr sz="2400" b="0" i="0" dirty="0" err="1" smtClean="0"/>
              <a:t>ч</a:t>
            </a:r>
            <a:r>
              <a:rPr sz="2400" b="0" i="0" spc="-10" dirty="0" err="1" smtClean="0"/>
              <a:t>и</a:t>
            </a:r>
            <a:r>
              <a:rPr sz="2400" b="0" i="0" spc="-5" dirty="0" err="1" smtClean="0"/>
              <a:t>х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дефе</a:t>
            </a:r>
            <a:r>
              <a:rPr sz="2400" b="0" i="0" spc="-10" dirty="0" err="1" smtClean="0"/>
              <a:t>каці</a:t>
            </a:r>
            <a:r>
              <a:rPr sz="2400" b="0" i="0" spc="-5" dirty="0" err="1" smtClean="0"/>
              <a:t>й</a:t>
            </a:r>
            <a:r>
              <a:rPr lang="uk-UA" sz="2400" b="0" i="0" spc="-5" dirty="0" smtClean="0"/>
              <a:t> а</a:t>
            </a:r>
            <a:r>
              <a:rPr sz="2400" b="0" i="0" spc="-5" dirty="0" err="1" smtClean="0"/>
              <a:t>бо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н</a:t>
            </a:r>
            <a:r>
              <a:rPr sz="2400" b="0" i="0" dirty="0" err="1" smtClean="0"/>
              <a:t>ая</a:t>
            </a:r>
            <a:r>
              <a:rPr sz="2400" b="0" i="0" spc="-10" dirty="0" err="1" smtClean="0"/>
              <a:t>вн</a:t>
            </a:r>
            <a:r>
              <a:rPr sz="2400" b="0" i="0" spc="-5" dirty="0" err="1" smtClean="0"/>
              <a:t>і</a:t>
            </a:r>
            <a:r>
              <a:rPr sz="2400" b="0" i="0" spc="-10" dirty="0" err="1" smtClean="0"/>
              <a:t>ст</a:t>
            </a:r>
            <a:r>
              <a:rPr sz="2400" b="0" i="0" spc="-5" dirty="0" err="1" smtClean="0"/>
              <a:t>ь</a:t>
            </a:r>
            <a:r>
              <a:rPr lang="uk-UA" sz="2400" b="0" i="0" spc="-5" dirty="0" smtClean="0"/>
              <a:t> </a:t>
            </a:r>
            <a:r>
              <a:rPr sz="2400" b="0" i="0" spc="-5" dirty="0" err="1" smtClean="0"/>
              <a:t>твердих</a:t>
            </a:r>
            <a:r>
              <a:rPr sz="2400" b="0" i="0" spc="-5" dirty="0" smtClean="0"/>
              <a:t>  </a:t>
            </a:r>
            <a:r>
              <a:rPr sz="2400" b="0" i="0" spc="-5" dirty="0"/>
              <a:t>випорожнень.;</a:t>
            </a:r>
          </a:p>
          <a:p>
            <a:pPr marL="330200" indent="-318135">
              <a:lnSpc>
                <a:spcPts val="2130"/>
              </a:lnSpc>
              <a:buClr>
                <a:srgbClr val="C00000"/>
              </a:buClr>
              <a:buChar char="•"/>
              <a:tabLst>
                <a:tab pos="330200" algn="l"/>
                <a:tab pos="330835" algn="l"/>
              </a:tabLst>
            </a:pPr>
            <a:r>
              <a:rPr sz="2400" b="0" i="0" spc="-5" dirty="0" err="1" smtClean="0"/>
              <a:t>наявність</a:t>
            </a:r>
            <a:r>
              <a:rPr sz="2400" b="0" i="0" spc="15" dirty="0" smtClean="0"/>
              <a:t> </a:t>
            </a:r>
            <a:r>
              <a:rPr sz="2400" b="0" i="0" spc="-5" dirty="0"/>
              <a:t>великої кількості</a:t>
            </a:r>
            <a:r>
              <a:rPr sz="2400" b="0" i="0" spc="10" dirty="0"/>
              <a:t> </a:t>
            </a:r>
            <a:r>
              <a:rPr sz="2400" b="0" i="0" spc="-5" dirty="0"/>
              <a:t>фекальних</a:t>
            </a:r>
            <a:r>
              <a:rPr sz="2400" b="0" i="0" dirty="0"/>
              <a:t> </a:t>
            </a:r>
            <a:r>
              <a:rPr sz="2400" b="0" i="0" spc="-5" dirty="0"/>
              <a:t>мас</a:t>
            </a:r>
            <a:r>
              <a:rPr sz="2400" b="0" i="0" spc="5" dirty="0"/>
              <a:t> </a:t>
            </a:r>
            <a:r>
              <a:rPr sz="2400" b="0" i="0" spc="-5" dirty="0"/>
              <a:t>у</a:t>
            </a:r>
            <a:r>
              <a:rPr sz="2400" b="0" i="0" spc="10" dirty="0"/>
              <a:t> </a:t>
            </a:r>
            <a:r>
              <a:rPr sz="2400" b="0" i="0" spc="-5" dirty="0"/>
              <a:t>прямій</a:t>
            </a:r>
            <a:r>
              <a:rPr sz="2400" b="0" i="0" spc="5" dirty="0"/>
              <a:t> </a:t>
            </a:r>
            <a:r>
              <a:rPr sz="2400" b="0" i="0" spc="-5" dirty="0"/>
              <a:t>кишці;</a:t>
            </a:r>
          </a:p>
          <a:p>
            <a:pPr marL="268605" marR="5715" indent="-256540">
              <a:lnSpc>
                <a:spcPct val="80000"/>
              </a:lnSpc>
              <a:spcBef>
                <a:spcPts val="390"/>
              </a:spcBef>
              <a:buClr>
                <a:srgbClr val="C00000"/>
              </a:buClr>
              <a:buChar char="•"/>
              <a:tabLst>
                <a:tab pos="268605" algn="l"/>
                <a:tab pos="269240" algn="l"/>
                <a:tab pos="708025" algn="l"/>
                <a:tab pos="1932305" algn="l"/>
                <a:tab pos="2416175" algn="l"/>
                <a:tab pos="4397375" algn="l"/>
                <a:tab pos="5775325" algn="l"/>
                <a:tab pos="6866890" algn="l"/>
              </a:tabLst>
            </a:pPr>
            <a:r>
              <a:rPr sz="2400" b="0" i="0" spc="-10" dirty="0" err="1" smtClean="0"/>
              <a:t>в</a:t>
            </a:r>
            <a:r>
              <a:rPr sz="2400" b="0" i="0" dirty="0" err="1" smtClean="0"/>
              <a:t>к</a:t>
            </a:r>
            <a:r>
              <a:rPr sz="2400" b="0" i="0" spc="-5" dirty="0" err="1" smtClean="0"/>
              <a:t>азі</a:t>
            </a:r>
            <a:r>
              <a:rPr sz="2400" b="0" i="0" dirty="0" err="1" smtClean="0"/>
              <a:t>в</a:t>
            </a:r>
            <a:r>
              <a:rPr sz="2400" b="0" i="0" spc="-10" dirty="0" err="1" smtClean="0"/>
              <a:t>к</a:t>
            </a:r>
            <a:r>
              <a:rPr sz="2400" b="0" i="0" spc="-5" dirty="0" err="1" smtClean="0"/>
              <a:t>и</a:t>
            </a:r>
            <a:r>
              <a:rPr lang="uk-UA" sz="2400" b="0" i="0" dirty="0" smtClean="0"/>
              <a:t> </a:t>
            </a:r>
            <a:r>
              <a:rPr sz="2400" b="0" i="0" spc="-5" dirty="0" err="1" smtClean="0"/>
              <a:t>на</a:t>
            </a:r>
            <a:r>
              <a:rPr sz="2400" b="0" i="0" dirty="0"/>
              <a:t>	</a:t>
            </a:r>
            <a:r>
              <a:rPr sz="2400" b="0" i="0" spc="-10" dirty="0" err="1" smtClean="0"/>
              <a:t>випорожн</a:t>
            </a:r>
            <a:r>
              <a:rPr sz="2400" b="0" i="0" spc="-20" dirty="0" err="1" smtClean="0"/>
              <a:t>е</a:t>
            </a:r>
            <a:r>
              <a:rPr sz="2400" b="0" i="0" spc="-5" dirty="0" err="1" smtClean="0"/>
              <a:t>ння</a:t>
            </a:r>
            <a:r>
              <a:rPr lang="uk-UA" sz="2400" b="0" i="0" spc="-5" dirty="0" smtClean="0"/>
              <a:t> </a:t>
            </a:r>
            <a:r>
              <a:rPr sz="2400" b="0" i="0" spc="-10" dirty="0" err="1" smtClean="0"/>
              <a:t>к</a:t>
            </a:r>
            <a:r>
              <a:rPr sz="2400" b="0" i="0" dirty="0" err="1" smtClean="0"/>
              <a:t>а</a:t>
            </a:r>
            <a:r>
              <a:rPr sz="2400" b="0" i="0" spc="-10" dirty="0" err="1" smtClean="0"/>
              <a:t>ловим</a:t>
            </a:r>
            <a:r>
              <a:rPr sz="2400" b="0" i="0" spc="-5" dirty="0" err="1" smtClean="0"/>
              <a:t>и</a:t>
            </a:r>
            <a:r>
              <a:rPr lang="uk-UA" sz="2400" b="0" i="0" spc="-5" dirty="0" smtClean="0"/>
              <a:t> м</a:t>
            </a:r>
            <a:r>
              <a:rPr sz="2400" b="0" i="0" spc="-5" dirty="0" err="1" smtClean="0"/>
              <a:t>а</a:t>
            </a:r>
            <a:r>
              <a:rPr sz="2400" b="0" i="0" spc="-10" dirty="0" err="1" smtClean="0"/>
              <a:t>сам</a:t>
            </a:r>
            <a:r>
              <a:rPr sz="2400" b="0" i="0" spc="-5" dirty="0" err="1" smtClean="0"/>
              <a:t>и</a:t>
            </a:r>
            <a:r>
              <a:rPr lang="uk-UA" sz="2400" b="0" i="0" spc="-5" dirty="0" smtClean="0"/>
              <a:t> </a:t>
            </a:r>
            <a:r>
              <a:rPr sz="2400" b="0" i="0" spc="-10" dirty="0" err="1" smtClean="0"/>
              <a:t>вел</a:t>
            </a:r>
            <a:r>
              <a:rPr sz="2400" b="0" i="0" dirty="0" err="1" smtClean="0"/>
              <a:t>и</a:t>
            </a:r>
            <a:r>
              <a:rPr sz="2400" b="0" i="0" spc="-10" dirty="0" err="1" smtClean="0"/>
              <a:t>ко</a:t>
            </a:r>
            <a:r>
              <a:rPr sz="2400" b="0" i="0" spc="-15" dirty="0" err="1" smtClean="0"/>
              <a:t>г</a:t>
            </a:r>
            <a:r>
              <a:rPr sz="2400" b="0" i="0" spc="-5" dirty="0" err="1" smtClean="0"/>
              <a:t>о</a:t>
            </a:r>
            <a:r>
              <a:rPr sz="2400" b="0" i="0" spc="-5" dirty="0" smtClean="0"/>
              <a:t>  </a:t>
            </a:r>
            <a:r>
              <a:rPr sz="2400" b="0" i="0" spc="-5" dirty="0"/>
              <a:t>діаметру</a:t>
            </a:r>
            <a:r>
              <a:rPr sz="2400" b="0" i="0" dirty="0"/>
              <a:t> </a:t>
            </a:r>
            <a:r>
              <a:rPr sz="2400" b="0" i="0" spc="-5" dirty="0"/>
              <a:t>в</a:t>
            </a:r>
            <a:r>
              <a:rPr sz="2400" b="0" i="0" spc="5" dirty="0"/>
              <a:t> </a:t>
            </a:r>
            <a:r>
              <a:rPr sz="2400" b="0" i="0" spc="-5" dirty="0"/>
              <a:t>анамнезі.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3886200"/>
            <a:ext cx="199390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37941" y="447161"/>
            <a:ext cx="559231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ЛІКУВАННЯ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400" y="1219200"/>
            <a:ext cx="11201400" cy="465807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065" marR="6350" algn="just">
              <a:lnSpc>
                <a:spcPct val="80000"/>
              </a:lnSpc>
              <a:spcBef>
                <a:spcPts val="575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10" dirty="0">
                <a:cs typeface="Georgia"/>
              </a:rPr>
              <a:t>Першим</a:t>
            </a:r>
            <a:r>
              <a:rPr sz="2400" spc="-5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кроком</a:t>
            </a:r>
            <a:r>
              <a:rPr sz="2400" spc="-5" dirty="0">
                <a:cs typeface="Georgia"/>
              </a:rPr>
              <a:t> у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терапії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повинно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бути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психологічна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робота</a:t>
            </a:r>
            <a:r>
              <a:rPr sz="2400" spc="-5" dirty="0">
                <a:cs typeface="Georgia"/>
              </a:rPr>
              <a:t> з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батьками дитини.</a:t>
            </a:r>
            <a:endParaRPr sz="2400" dirty="0">
              <a:cs typeface="Georgia"/>
            </a:endParaRPr>
          </a:p>
          <a:p>
            <a:pPr marL="12065" marR="5080" algn="just">
              <a:lnSpc>
                <a:spcPct val="80000"/>
              </a:lnSpc>
              <a:spcBef>
                <a:spcPts val="30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5" dirty="0">
                <a:cs typeface="Georgia"/>
              </a:rPr>
              <a:t>Для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того,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щоб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дитина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змогла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контролювати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випорожнення,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дефекація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повинна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бути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безболісною.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Цьому</a:t>
            </a:r>
            <a:r>
              <a:rPr sz="2400" spc="46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сприяє: 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розм’якшення</a:t>
            </a:r>
            <a:r>
              <a:rPr sz="2400" spc="-5" dirty="0">
                <a:cs typeface="Georgia"/>
              </a:rPr>
              <a:t> калових</a:t>
            </a:r>
            <a:r>
              <a:rPr sz="2400" spc="47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мас</a:t>
            </a:r>
            <a:r>
              <a:rPr sz="2400" spc="475" dirty="0">
                <a:cs typeface="Georgia"/>
              </a:rPr>
              <a:t> </a:t>
            </a:r>
            <a:r>
              <a:rPr sz="2400" dirty="0">
                <a:cs typeface="Georgia"/>
              </a:rPr>
              <a:t>за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допомогою</a:t>
            </a:r>
            <a:r>
              <a:rPr sz="2400" spc="47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вживання </a:t>
            </a:r>
            <a:r>
              <a:rPr sz="2400" spc="-47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послаблюючих засобів ( лактулоза, поліетиленгликоль, </a:t>
            </a:r>
            <a:r>
              <a:rPr sz="2400" spc="-10" dirty="0" err="1">
                <a:cs typeface="Georgia"/>
              </a:rPr>
              <a:t>мінеральні</a:t>
            </a:r>
            <a:r>
              <a:rPr sz="2400" spc="-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 </a:t>
            </a:r>
            <a:r>
              <a:rPr sz="2400" spc="-5" dirty="0" err="1" smtClean="0">
                <a:cs typeface="Georgia"/>
              </a:rPr>
              <a:t>масла</a:t>
            </a:r>
            <a:r>
              <a:rPr lang="uk-UA" sz="2400" spc="-5" dirty="0" smtClean="0">
                <a:cs typeface="Georgia"/>
              </a:rPr>
              <a:t>)</a:t>
            </a:r>
          </a:p>
          <a:p>
            <a:pPr marL="12065" marR="5080" algn="just">
              <a:lnSpc>
                <a:spcPct val="80000"/>
              </a:lnSpc>
              <a:spcBef>
                <a:spcPts val="300"/>
              </a:spcBef>
              <a:buClr>
                <a:srgbClr val="9F4DA2"/>
              </a:buClr>
              <a:tabLst>
                <a:tab pos="269240" algn="l"/>
              </a:tabLst>
            </a:pPr>
            <a:endParaRPr lang="uk-UA" sz="2400" spc="-10" dirty="0" smtClean="0">
              <a:cs typeface="Georgia"/>
            </a:endParaRPr>
          </a:p>
          <a:p>
            <a:pPr marL="12065" marR="5080" algn="just">
              <a:lnSpc>
                <a:spcPct val="80000"/>
              </a:lnSpc>
              <a:spcBef>
                <a:spcPts val="30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5" dirty="0" smtClean="0">
                <a:cs typeface="Georgia"/>
              </a:rPr>
              <a:t> </a:t>
            </a:r>
            <a:r>
              <a:rPr sz="2400" b="1" spc="-5" dirty="0">
                <a:cs typeface="Georgia"/>
              </a:rPr>
              <a:t>Фармакотерапія.</a:t>
            </a:r>
            <a:r>
              <a:rPr sz="2400" b="1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При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ФЗ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використовують </a:t>
            </a:r>
            <a:r>
              <a:rPr sz="2400" spc="-5" dirty="0">
                <a:cs typeface="Georgia"/>
              </a:rPr>
              <a:t> тримебутин,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що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за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допомогою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енкефалінергичних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механізмів </a:t>
            </a:r>
            <a:r>
              <a:rPr sz="2400" spc="-47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нормалізує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моторику</a:t>
            </a:r>
            <a:r>
              <a:rPr sz="2400" spc="-5" dirty="0">
                <a:cs typeface="Georgia"/>
              </a:rPr>
              <a:t> шлунково-кишкового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тракту.</a:t>
            </a:r>
            <a:r>
              <a:rPr sz="2400" dirty="0">
                <a:cs typeface="Georgia"/>
              </a:rPr>
              <a:t> </a:t>
            </a:r>
            <a:endParaRPr lang="uk-UA" sz="2400" dirty="0" smtClean="0">
              <a:cs typeface="Georgia"/>
            </a:endParaRPr>
          </a:p>
          <a:p>
            <a:pPr marL="12065" marR="5080" algn="just">
              <a:lnSpc>
                <a:spcPct val="80000"/>
              </a:lnSpc>
              <a:spcBef>
                <a:spcPts val="30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5" dirty="0" err="1" smtClean="0">
                <a:cs typeface="Georgia"/>
              </a:rPr>
              <a:t>Лише</a:t>
            </a:r>
            <a:r>
              <a:rPr sz="2400" dirty="0" smtClean="0">
                <a:cs typeface="Georgia"/>
              </a:rPr>
              <a:t> </a:t>
            </a:r>
            <a:r>
              <a:rPr sz="2400" spc="-5" dirty="0">
                <a:cs typeface="Georgia"/>
              </a:rPr>
              <a:t>при 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неефективності</a:t>
            </a:r>
            <a:r>
              <a:rPr sz="2400" spc="-5" dirty="0">
                <a:cs typeface="Georgia"/>
              </a:rPr>
              <a:t> зазначених</a:t>
            </a:r>
            <a:r>
              <a:rPr sz="2400" dirty="0">
                <a:cs typeface="Georgia"/>
              </a:rPr>
              <a:t> заходів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у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терапію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ФЗ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можуть</a:t>
            </a:r>
            <a:r>
              <a:rPr sz="2400" dirty="0">
                <a:cs typeface="Georgia"/>
              </a:rPr>
              <a:t> бути 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включені окремі</a:t>
            </a:r>
            <a:r>
              <a:rPr sz="2400" spc="-15" dirty="0">
                <a:cs typeface="Georgia"/>
              </a:rPr>
              <a:t> </a:t>
            </a:r>
            <a:r>
              <a:rPr sz="2400" dirty="0">
                <a:cs typeface="Georgia"/>
              </a:rPr>
              <a:t>проносні</a:t>
            </a:r>
            <a:r>
              <a:rPr sz="2400" spc="-2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препарати:</a:t>
            </a:r>
            <a:endParaRPr sz="2400" dirty="0">
              <a:cs typeface="Georgia"/>
            </a:endParaRPr>
          </a:p>
          <a:p>
            <a:pPr marL="12065" marR="6350" algn="just">
              <a:lnSpc>
                <a:spcPts val="1920"/>
              </a:lnSpc>
              <a:spcBef>
                <a:spcPts val="29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5" dirty="0">
                <a:cs typeface="Georgia"/>
              </a:rPr>
              <a:t>–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препарати,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що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викликають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хімічне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подразнення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рецепторів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слизової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оболонки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кишечника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(група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антрахінонів,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похідні 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дифенілметану);</a:t>
            </a:r>
            <a:endParaRPr sz="2400" dirty="0">
              <a:cs typeface="Georgia"/>
            </a:endParaRPr>
          </a:p>
          <a:p>
            <a:pPr marL="12065" marR="6350" algn="just">
              <a:lnSpc>
                <a:spcPct val="80000"/>
              </a:lnSpc>
              <a:spcBef>
                <a:spcPts val="315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5" dirty="0">
                <a:cs typeface="Georgia"/>
              </a:rPr>
              <a:t>– засоби, що </a:t>
            </a:r>
            <a:r>
              <a:rPr sz="2400" spc="-10" dirty="0">
                <a:cs typeface="Georgia"/>
              </a:rPr>
              <a:t>мають </a:t>
            </a:r>
            <a:r>
              <a:rPr sz="2400" spc="-5" dirty="0">
                <a:cs typeface="Georgia"/>
              </a:rPr>
              <a:t>осмотичні властивості: натрію сульфат, </a:t>
            </a:r>
            <a:r>
              <a:rPr sz="2400" spc="-10" dirty="0">
                <a:cs typeface="Georgia"/>
              </a:rPr>
              <a:t>магнію </a:t>
            </a:r>
            <a:r>
              <a:rPr sz="2400" spc="-47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сульфат,</a:t>
            </a:r>
            <a:r>
              <a:rPr sz="2400" spc="1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лактулоза;</a:t>
            </a:r>
            <a:endParaRPr sz="2400" dirty="0">
              <a:cs typeface="Georgia"/>
            </a:endParaRPr>
          </a:p>
          <a:p>
            <a:pPr marL="12065" algn="just">
              <a:lnSpc>
                <a:spcPts val="2130"/>
              </a:lnSpc>
              <a:buClr>
                <a:srgbClr val="9F4DA2"/>
              </a:buClr>
              <a:tabLst>
                <a:tab pos="269240" algn="l"/>
              </a:tabLst>
            </a:pPr>
            <a:r>
              <a:rPr sz="2400" spc="-5" dirty="0">
                <a:cs typeface="Georgia"/>
              </a:rPr>
              <a:t>–</a:t>
            </a:r>
            <a:r>
              <a:rPr sz="2400" spc="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препарати,</a:t>
            </a:r>
            <a:r>
              <a:rPr sz="240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що</a:t>
            </a:r>
            <a:r>
              <a:rPr sz="2400" spc="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збільшують</a:t>
            </a:r>
            <a:r>
              <a:rPr sz="2400" spc="2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об'єм вмісту</a:t>
            </a:r>
            <a:r>
              <a:rPr sz="2400" spc="1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кишечника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(целюлоза);</a:t>
            </a:r>
            <a:endParaRPr sz="2400" dirty="0">
              <a:cs typeface="Georgia"/>
            </a:endParaRPr>
          </a:p>
          <a:p>
            <a:pPr marL="12065" marR="5715" algn="just">
              <a:lnSpc>
                <a:spcPct val="80000"/>
              </a:lnSpc>
              <a:spcBef>
                <a:spcPts val="39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400" spc="-5" dirty="0">
                <a:cs typeface="Georgia"/>
              </a:rPr>
              <a:t>– препарати, що сприяють </a:t>
            </a:r>
            <a:r>
              <a:rPr sz="2400" spc="-10" dirty="0">
                <a:cs typeface="Georgia"/>
              </a:rPr>
              <a:t>розм'якшенню </a:t>
            </a:r>
            <a:r>
              <a:rPr sz="2400" spc="-5" dirty="0">
                <a:cs typeface="Georgia"/>
              </a:rPr>
              <a:t>калових мас (вазелінове </a:t>
            </a:r>
            <a:r>
              <a:rPr sz="2400" dirty="0">
                <a:cs typeface="Georgia"/>
              </a:rPr>
              <a:t> </a:t>
            </a:r>
            <a:r>
              <a:rPr sz="2400" spc="-10" dirty="0">
                <a:cs typeface="Georgia"/>
              </a:rPr>
              <a:t>масло,</a:t>
            </a:r>
            <a:r>
              <a:rPr sz="2400" spc="5" dirty="0">
                <a:cs typeface="Georgia"/>
              </a:rPr>
              <a:t> </a:t>
            </a:r>
            <a:r>
              <a:rPr sz="2400" spc="-5" dirty="0">
                <a:cs typeface="Georgia"/>
              </a:rPr>
              <a:t>рідкий</a:t>
            </a:r>
            <a:r>
              <a:rPr sz="2400" spc="10" dirty="0">
                <a:cs typeface="Georgia"/>
              </a:rPr>
              <a:t> </a:t>
            </a:r>
            <a:r>
              <a:rPr sz="2400" spc="-5" dirty="0">
                <a:cs typeface="Georgia"/>
              </a:rPr>
              <a:t>парафін тощо)</a:t>
            </a:r>
            <a:endParaRPr sz="2400" dirty="0">
              <a:cs typeface="Georg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22" l="0" r="100000">
                        <a14:foregroundMark x1="88449" y1="46693" x2="62706" y2="87938"/>
                        <a14:foregroundMark x1="82838" y1="42412" x2="88449" y2="47860"/>
                        <a14:foregroundMark x1="66337" y1="63035" x2="76898" y2="71595"/>
                        <a14:foregroundMark x1="89769" y1="64591" x2="86139" y2="68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0" y="150115"/>
            <a:ext cx="1259585" cy="106908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62000" y="1369105"/>
            <a:ext cx="9677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r>
              <a:rPr lang="uk-UA" sz="3200" dirty="0"/>
              <a:t>Поняттям </a:t>
            </a:r>
            <a:r>
              <a:rPr lang="uk-UA" sz="3200" dirty="0" err="1"/>
              <a:t>аерофагії</a:t>
            </a:r>
            <a:r>
              <a:rPr lang="uk-UA" sz="3200" dirty="0"/>
              <a:t> описують відчуття розпирання в </a:t>
            </a:r>
            <a:r>
              <a:rPr lang="uk-UA" sz="3200" dirty="0" err="1"/>
              <a:t>епігастрії</a:t>
            </a:r>
            <a:r>
              <a:rPr lang="uk-UA" sz="3200" dirty="0"/>
              <a:t>, що виникає внаслідок надмірного заковтування повітря і зменшується після відрижки повітрям. </a:t>
            </a:r>
            <a:endParaRPr lang="uk-UA" sz="3200" dirty="0" smtClean="0"/>
          </a:p>
          <a:p>
            <a:endParaRPr lang="uk-UA" sz="3200" dirty="0" smtClean="0"/>
          </a:p>
          <a:p>
            <a:r>
              <a:rPr lang="uk-UA" sz="3200" dirty="0" smtClean="0"/>
              <a:t>Як </a:t>
            </a:r>
            <a:r>
              <a:rPr lang="uk-UA" sz="3200" dirty="0"/>
              <a:t>відомо, заковтування повітря є несвідомим фізіологічним актом, але за </a:t>
            </a:r>
            <a:r>
              <a:rPr lang="uk-UA" sz="3200" dirty="0" err="1"/>
              <a:t>аерофагії</a:t>
            </a:r>
            <a:r>
              <a:rPr lang="uk-UA" sz="3200" dirty="0"/>
              <a:t> відбувається надмірне заковтування повітря, причому не обов’язково пов’язане з прийомом їжі.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4938248" y="609600"/>
            <a:ext cx="24625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err="1">
                <a:solidFill>
                  <a:srgbClr val="4D100F"/>
                </a:solidFill>
              </a:rPr>
              <a:t>Аерофагія</a:t>
            </a:r>
            <a:endParaRPr lang="uk-UA" sz="4000" b="1" dirty="0">
              <a:solidFill>
                <a:srgbClr val="4D100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2819400"/>
            <a:ext cx="1913443" cy="370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3851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57600" y="533400"/>
            <a:ext cx="406222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000" b="1" spc="-5" dirty="0">
                <a:solidFill>
                  <a:srgbClr val="4D100F"/>
                </a:solidFill>
              </a:rPr>
              <a:t>АЄРОФАГІЯ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71252" y="1337683"/>
            <a:ext cx="89154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292985" algn="l"/>
                <a:tab pos="2780030" algn="l"/>
                <a:tab pos="3431540" algn="l"/>
              </a:tabLst>
            </a:pPr>
            <a:r>
              <a:rPr lang="uk-UA" sz="2800" spc="-5" dirty="0" err="1" smtClean="0">
                <a:cs typeface="Georgia"/>
              </a:rPr>
              <a:t>Аеро</a:t>
            </a:r>
            <a:r>
              <a:rPr lang="uk-UA" sz="2800" dirty="0" err="1" smtClean="0">
                <a:cs typeface="Georgia"/>
              </a:rPr>
              <a:t>ф</a:t>
            </a:r>
            <a:r>
              <a:rPr lang="uk-UA" sz="2800" spc="-5" dirty="0" err="1" smtClean="0">
                <a:cs typeface="Georgia"/>
              </a:rPr>
              <a:t>агі</a:t>
            </a:r>
            <a:r>
              <a:rPr lang="uk-UA" sz="2800" dirty="0" err="1" smtClean="0">
                <a:cs typeface="Georgia"/>
              </a:rPr>
              <a:t>я</a:t>
            </a:r>
            <a:r>
              <a:rPr lang="uk-UA" sz="2800" dirty="0" smtClean="0">
                <a:cs typeface="Georgia"/>
              </a:rPr>
              <a:t> </a:t>
            </a:r>
            <a:r>
              <a:rPr sz="2800" dirty="0" smtClean="0">
                <a:cs typeface="Georgia"/>
              </a:rPr>
              <a:t>–</a:t>
            </a:r>
            <a:r>
              <a:rPr lang="uk-UA" sz="2800" dirty="0" smtClean="0">
                <a:cs typeface="Georgia"/>
              </a:rPr>
              <a:t> </a:t>
            </a:r>
            <a:r>
              <a:rPr sz="2800" spc="-5" dirty="0" err="1" smtClean="0">
                <a:cs typeface="Georgia"/>
              </a:rPr>
              <a:t>ц</a:t>
            </a:r>
            <a:r>
              <a:rPr sz="2800" dirty="0" err="1" smtClean="0">
                <a:cs typeface="Georgia"/>
              </a:rPr>
              <a:t>е</a:t>
            </a:r>
            <a:r>
              <a:rPr lang="uk-UA" sz="2800" dirty="0" smtClean="0">
                <a:cs typeface="Georgia"/>
              </a:rPr>
              <a:t> </a:t>
            </a:r>
            <a:r>
              <a:rPr sz="2800" dirty="0" err="1" smtClean="0">
                <a:cs typeface="Georgia"/>
              </a:rPr>
              <a:t>заковтування</a:t>
            </a:r>
            <a:r>
              <a:rPr lang="uk-UA" sz="2800" dirty="0" smtClean="0">
                <a:cs typeface="Georgia"/>
              </a:rPr>
              <a:t> великої  кіл</a:t>
            </a:r>
            <a:r>
              <a:rPr lang="uk-UA" sz="2800" spc="-15" dirty="0" smtClean="0">
                <a:cs typeface="Georgia"/>
              </a:rPr>
              <a:t>ь</a:t>
            </a:r>
            <a:r>
              <a:rPr lang="uk-UA" sz="2800" dirty="0" smtClean="0">
                <a:cs typeface="Georgia"/>
              </a:rPr>
              <a:t>кості пов</a:t>
            </a:r>
            <a:r>
              <a:rPr lang="uk-UA" sz="2800" spc="-10" dirty="0" smtClean="0">
                <a:cs typeface="Georgia"/>
              </a:rPr>
              <a:t>і</a:t>
            </a:r>
            <a:r>
              <a:rPr lang="uk-UA" sz="2800" dirty="0" smtClean="0">
                <a:cs typeface="Georgia"/>
              </a:rPr>
              <a:t>тр</a:t>
            </a:r>
            <a:r>
              <a:rPr lang="uk-UA" sz="2800" spc="-10" dirty="0" smtClean="0">
                <a:cs typeface="Georgia"/>
              </a:rPr>
              <a:t>я</a:t>
            </a:r>
            <a:r>
              <a:rPr lang="uk-UA" sz="2800" dirty="0" smtClean="0">
                <a:cs typeface="Georgia"/>
              </a:rPr>
              <a:t>, що як </a:t>
            </a:r>
            <a:r>
              <a:rPr lang="uk-UA" sz="2800" spc="-5" dirty="0" smtClean="0">
                <a:cs typeface="Georgia"/>
              </a:rPr>
              <a:t>наслід</a:t>
            </a:r>
            <a:r>
              <a:rPr lang="uk-UA" sz="2800" spc="-15" dirty="0" smtClean="0">
                <a:cs typeface="Georgia"/>
              </a:rPr>
              <a:t>о</a:t>
            </a:r>
            <a:r>
              <a:rPr lang="uk-UA" sz="2800" dirty="0" smtClean="0">
                <a:cs typeface="Georgia"/>
              </a:rPr>
              <a:t>к </a:t>
            </a:r>
            <a:r>
              <a:rPr lang="uk-UA" sz="2800" spc="-5" dirty="0">
                <a:cs typeface="Georgia"/>
              </a:rPr>
              <a:t>призводить до</a:t>
            </a:r>
            <a:r>
              <a:rPr lang="uk-UA" sz="2800" spc="-15" dirty="0">
                <a:cs typeface="Georgia"/>
              </a:rPr>
              <a:t> </a:t>
            </a:r>
            <a:r>
              <a:rPr lang="uk-UA" sz="2800" spc="-5" dirty="0">
                <a:cs typeface="Georgia"/>
              </a:rPr>
              <a:t>відригування</a:t>
            </a:r>
            <a:r>
              <a:rPr lang="uk-UA" sz="2800" spc="-5" dirty="0" smtClean="0">
                <a:cs typeface="Georgia"/>
              </a:rPr>
              <a:t>.</a:t>
            </a:r>
            <a:endParaRPr sz="2400" dirty="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71800" y="2045659"/>
            <a:ext cx="4970780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endParaRPr lang="uk-UA" sz="2400" b="1" i="1" spc="-5" dirty="0">
              <a:latin typeface="Georgia"/>
              <a:cs typeface="Georgia"/>
            </a:endParaRPr>
          </a:p>
          <a:p>
            <a:pPr marL="12700">
              <a:spcBef>
                <a:spcPts val="100"/>
              </a:spcBef>
            </a:pPr>
            <a:endParaRPr sz="2400" dirty="0">
              <a:latin typeface="Georgia"/>
              <a:cs typeface="Georg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36064" y="2062481"/>
            <a:ext cx="657605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buClr>
                <a:srgbClr val="9F4DA2"/>
              </a:buClr>
              <a:tabLst>
                <a:tab pos="268605" algn="l"/>
                <a:tab pos="269240" algn="l"/>
                <a:tab pos="680720" algn="l"/>
                <a:tab pos="2047875" algn="l"/>
                <a:tab pos="2995930" algn="l"/>
                <a:tab pos="4623435" algn="l"/>
              </a:tabLst>
            </a:pPr>
            <a:r>
              <a:rPr lang="uk-UA" sz="2400" spc="-5" dirty="0" smtClean="0">
                <a:latin typeface="Georgia"/>
                <a:cs typeface="Georgia"/>
              </a:rPr>
              <a:t> </a:t>
            </a:r>
            <a:endParaRPr sz="2400" dirty="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58397" y="2062481"/>
            <a:ext cx="9200133" cy="389402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68605" marR="5080">
              <a:lnSpc>
                <a:spcPct val="80000"/>
              </a:lnSpc>
              <a:spcBef>
                <a:spcPts val="675"/>
              </a:spcBef>
            </a:pPr>
            <a:r>
              <a:rPr lang="uk-UA" sz="2400" dirty="0" smtClean="0">
                <a:cs typeface="Georgia"/>
              </a:rPr>
              <a:t> </a:t>
            </a:r>
            <a:endParaRPr sz="2800" dirty="0">
              <a:cs typeface="Georgi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67" y="118364"/>
            <a:ext cx="1253597" cy="243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кутник 10"/>
          <p:cNvSpPr/>
          <p:nvPr/>
        </p:nvSpPr>
        <p:spPr>
          <a:xfrm>
            <a:off x="1202000" y="2831278"/>
            <a:ext cx="10287000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marR="5080" lvl="0" indent="-342900">
              <a:spcBef>
                <a:spcPts val="675"/>
              </a:spcBef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ru-RU" sz="2400" dirty="0" smtClean="0">
                <a:solidFill>
                  <a:prstClr val="black"/>
                </a:solidFill>
                <a:cs typeface="Georgia"/>
              </a:rPr>
              <a:t>У </a:t>
            </a:r>
            <a:r>
              <a:rPr lang="ru-RU" sz="2400" dirty="0" err="1" smtClean="0">
                <a:solidFill>
                  <a:prstClr val="black"/>
                </a:solidFill>
                <a:cs typeface="Georgia"/>
              </a:rPr>
              <a:t>грудних</a:t>
            </a:r>
            <a:r>
              <a:rPr lang="ru-RU" sz="2400" dirty="0" smtClean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 smtClean="0">
                <a:solidFill>
                  <a:prstClr val="black"/>
                </a:solidFill>
                <a:cs typeface="Georgia"/>
              </a:rPr>
              <a:t>дітей</a:t>
            </a:r>
            <a:r>
              <a:rPr lang="ru-RU" sz="2400" spc="-5" dirty="0" smtClean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  <a:cs typeface="Georgia"/>
              </a:rPr>
              <a:t>аерофагія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	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проявляється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cs typeface="Georgia"/>
              </a:rPr>
              <a:t>у </a:t>
            </a:r>
            <a:r>
              <a:rPr lang="ru-RU" sz="2400" spc="-5" dirty="0" err="1" smtClean="0">
                <a:solidFill>
                  <a:prstClr val="black"/>
                </a:solidFill>
                <a:cs typeface="Georgia"/>
              </a:rPr>
              <a:t>вигля</a:t>
            </a:r>
            <a:r>
              <a:rPr lang="ru-RU" sz="2400" spc="-10" dirty="0" err="1" smtClean="0">
                <a:solidFill>
                  <a:prstClr val="black"/>
                </a:solidFill>
                <a:cs typeface="Georgia"/>
              </a:rPr>
              <a:t>д</a:t>
            </a:r>
            <a:r>
              <a:rPr lang="ru-RU" sz="2400" dirty="0" err="1" smtClean="0">
                <a:solidFill>
                  <a:prstClr val="black"/>
                </a:solidFill>
                <a:cs typeface="Georgia"/>
              </a:rPr>
              <a:t>і</a:t>
            </a:r>
            <a:r>
              <a:rPr lang="ru-RU" sz="2400" dirty="0" smtClean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зригувань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.</a:t>
            </a:r>
            <a:r>
              <a:rPr lang="ru-RU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Зригування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у</a:t>
            </a:r>
            <a:r>
              <a:rPr lang="ru-RU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новонароджених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малюків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виникає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через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заковтування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повітря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під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час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їж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, а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також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6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плачу.</a:t>
            </a:r>
            <a:endParaRPr lang="ru-RU" sz="2400" dirty="0">
              <a:solidFill>
                <a:prstClr val="black"/>
              </a:solidFill>
              <a:cs typeface="Georgia"/>
            </a:endParaRPr>
          </a:p>
          <a:p>
            <a:pPr marL="354013" marR="5080" lvl="0" indent="-342900">
              <a:spcBef>
                <a:spcPts val="3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ru-RU" sz="2400" dirty="0" err="1">
                <a:solidFill>
                  <a:prstClr val="black"/>
                </a:solidFill>
                <a:cs typeface="Georgia"/>
              </a:rPr>
              <a:t>Функціональна</a:t>
            </a:r>
            <a:r>
              <a:rPr lang="ru-RU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аерофагія</a:t>
            </a:r>
            <a:r>
              <a:rPr lang="ru-RU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у</a:t>
            </a:r>
            <a:r>
              <a:rPr lang="ru-RU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новонарожених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є </a:t>
            </a:r>
            <a:r>
              <a:rPr lang="ru-RU" sz="2400" spc="-56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нормальным</a:t>
            </a:r>
            <a:r>
              <a:rPr lang="ru-RU" sz="24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та</a:t>
            </a:r>
            <a:r>
              <a:rPr lang="ru-RU" sz="24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непатологічним</a:t>
            </a:r>
            <a:r>
              <a:rPr lang="ru-RU" sz="24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процесом</a:t>
            </a:r>
            <a:r>
              <a:rPr lang="ru-RU" sz="240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.</a:t>
            </a:r>
            <a:r>
              <a:rPr lang="ru-RU" sz="2400" spc="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Частіше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10" dirty="0" err="1">
                <a:solidFill>
                  <a:prstClr val="black"/>
                </a:solidFill>
                <a:cs typeface="Georgia"/>
              </a:rPr>
              <a:t>всього</a:t>
            </a:r>
            <a:r>
              <a:rPr lang="ru-RU" sz="2400" spc="-1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аерофагія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диагностується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у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недоношених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або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у </a:t>
            </a:r>
            <a:r>
              <a:rPr lang="ru-RU" sz="24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малюків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з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низькою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масою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тіла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.</a:t>
            </a:r>
            <a:endParaRPr lang="ru-RU" sz="2400" dirty="0">
              <a:solidFill>
                <a:prstClr val="black"/>
              </a:solidFill>
              <a:cs typeface="Georgia"/>
            </a:endParaRPr>
          </a:p>
          <a:p>
            <a:pPr marL="354013" marR="5080" lvl="0" indent="-342900">
              <a:spcBef>
                <a:spcPts val="3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ru-RU" sz="2400" dirty="0" err="1">
                <a:solidFill>
                  <a:prstClr val="black"/>
                </a:solidFill>
                <a:cs typeface="Georgia"/>
              </a:rPr>
              <a:t>Аерофагія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зазвичай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має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місце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у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малюків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до 4-х </a:t>
            </a:r>
            <a:r>
              <a:rPr lang="ru-RU" sz="2400" spc="-10" dirty="0" err="1">
                <a:solidFill>
                  <a:prstClr val="black"/>
                </a:solidFill>
                <a:cs typeface="Georgia"/>
              </a:rPr>
              <a:t>місяців</a:t>
            </a:r>
            <a:r>
              <a:rPr lang="ru-RU" sz="2400" spc="-10" dirty="0">
                <a:solidFill>
                  <a:prstClr val="black"/>
                </a:solidFill>
                <a:cs typeface="Georgia"/>
              </a:rPr>
              <a:t>. </a:t>
            </a:r>
            <a:r>
              <a:rPr lang="ru-RU" sz="2400" spc="-56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Якщо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новонароджений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продовжує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набирати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масу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тіла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та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відповідати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нормам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розвитку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,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приводів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>
                <a:solidFill>
                  <a:prstClr val="black"/>
                </a:solidFill>
                <a:cs typeface="Georgia"/>
              </a:rPr>
              <a:t>для 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spc="-5" dirty="0" err="1">
                <a:solidFill>
                  <a:prstClr val="black"/>
                </a:solidFill>
                <a:cs typeface="Georgia"/>
              </a:rPr>
              <a:t>неспокою</a:t>
            </a:r>
            <a:r>
              <a:rPr lang="ru-RU" sz="2400" spc="10" dirty="0">
                <a:solidFill>
                  <a:prstClr val="black"/>
                </a:solidFill>
                <a:cs typeface="Georgia"/>
              </a:rPr>
              <a:t> </a:t>
            </a:r>
            <a:r>
              <a:rPr lang="ru-RU" sz="2400" dirty="0" err="1">
                <a:solidFill>
                  <a:prstClr val="black"/>
                </a:solidFill>
                <a:cs typeface="Georgia"/>
              </a:rPr>
              <a:t>немає</a:t>
            </a:r>
            <a:r>
              <a:rPr lang="ru-RU" sz="2400" dirty="0">
                <a:solidFill>
                  <a:prstClr val="black"/>
                </a:solidFill>
                <a:cs typeface="Georgia"/>
              </a:rPr>
              <a:t>.</a:t>
            </a:r>
            <a:endParaRPr lang="uk-UA" sz="2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10972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90">
              <a:spcBef>
                <a:spcPts val="100"/>
              </a:spcBef>
            </a:pPr>
            <a:r>
              <a:rPr sz="4000" b="1" dirty="0">
                <a:solidFill>
                  <a:srgbClr val="4D100F"/>
                </a:solidFill>
              </a:rPr>
              <a:t>ДІАГНОСТИКА</a:t>
            </a:r>
            <a:r>
              <a:rPr sz="4000" b="1" spc="-55" dirty="0">
                <a:solidFill>
                  <a:srgbClr val="4D100F"/>
                </a:solidFill>
              </a:rPr>
              <a:t> </a:t>
            </a:r>
            <a:r>
              <a:rPr sz="4000" b="1" spc="-5" dirty="0">
                <a:solidFill>
                  <a:srgbClr val="4D100F"/>
                </a:solidFill>
              </a:rPr>
              <a:t>ТА</a:t>
            </a:r>
            <a:r>
              <a:rPr sz="4000" b="1" spc="-25" dirty="0">
                <a:solidFill>
                  <a:srgbClr val="4D100F"/>
                </a:solidFill>
              </a:rPr>
              <a:t> </a:t>
            </a:r>
            <a:r>
              <a:rPr sz="4000" b="1" spc="-5" dirty="0">
                <a:solidFill>
                  <a:srgbClr val="4D100F"/>
                </a:solidFill>
              </a:rPr>
              <a:t>ЛІКУВАННЯ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4800" y="1165861"/>
            <a:ext cx="8001000" cy="17363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>
              <a:spcBef>
                <a:spcPts val="100"/>
              </a:spcBef>
              <a:buClr>
                <a:srgbClr val="9F4DA2"/>
              </a:buClr>
              <a:tabLst>
                <a:tab pos="269240" algn="l"/>
              </a:tabLst>
            </a:pPr>
            <a:r>
              <a:rPr sz="2800" spc="-5" dirty="0">
                <a:latin typeface="Georgia"/>
                <a:cs typeface="Georgia"/>
              </a:rPr>
              <a:t>Зазвичай</a:t>
            </a:r>
            <a:r>
              <a:rPr sz="2800" spc="60" dirty="0">
                <a:latin typeface="Georgia"/>
                <a:cs typeface="Georgia"/>
              </a:rPr>
              <a:t> </a:t>
            </a:r>
            <a:r>
              <a:rPr sz="2800" spc="-10" dirty="0">
                <a:latin typeface="Georgia"/>
                <a:cs typeface="Georgia"/>
              </a:rPr>
              <a:t>обстеження </a:t>
            </a:r>
            <a:r>
              <a:rPr sz="2800" spc="-660" dirty="0">
                <a:latin typeface="Georgia"/>
                <a:cs typeface="Georgia"/>
              </a:rPr>
              <a:t> </a:t>
            </a:r>
            <a:r>
              <a:rPr sz="2800" spc="-5" dirty="0" err="1">
                <a:latin typeface="Georgia"/>
                <a:cs typeface="Georgia"/>
              </a:rPr>
              <a:t>призначаються</a:t>
            </a:r>
            <a:r>
              <a:rPr sz="2800" spc="-5" dirty="0" smtClean="0">
                <a:latin typeface="Georgia"/>
                <a:cs typeface="Georgia"/>
              </a:rPr>
              <a:t>,</a:t>
            </a:r>
            <a:r>
              <a:rPr lang="uk-UA" sz="2800" spc="-5" dirty="0" smtClean="0">
                <a:latin typeface="Georgia"/>
                <a:cs typeface="Georgia"/>
              </a:rPr>
              <a:t> якщо дитина перестає набирати або почала втрачати вагу, </a:t>
            </a:r>
            <a:r>
              <a:rPr lang="uk-UA" sz="2800" spc="-5" dirty="0" err="1" smtClean="0">
                <a:latin typeface="Georgia"/>
                <a:cs typeface="Georgia"/>
              </a:rPr>
              <a:t>зявилися</a:t>
            </a:r>
            <a:r>
              <a:rPr lang="uk-UA" sz="2800" spc="-5" dirty="0" smtClean="0">
                <a:latin typeface="Georgia"/>
                <a:cs typeface="Georgia"/>
              </a:rPr>
              <a:t> ознаки </a:t>
            </a:r>
            <a:r>
              <a:rPr lang="uk-UA" sz="2800" spc="-5" dirty="0" err="1" smtClean="0">
                <a:latin typeface="Georgia"/>
                <a:cs typeface="Georgia"/>
              </a:rPr>
              <a:t>відставння</a:t>
            </a:r>
            <a:r>
              <a:rPr lang="uk-UA" sz="2800" spc="-5" dirty="0" smtClean="0">
                <a:latin typeface="Georgia"/>
                <a:cs typeface="Georgia"/>
              </a:rPr>
              <a:t> у розумовому та фізичному розвитку</a:t>
            </a:r>
            <a:endParaRPr sz="2800" dirty="0">
              <a:latin typeface="Georgia"/>
              <a:cs typeface="Georgia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0600" y1="5200" x2="20600" y2="45200"/>
                        <a14:foregroundMark x1="12400" y1="16000" x2="11200" y2="27600"/>
                        <a14:foregroundMark x1="29400" y1="18200" x2="23400" y2="29400"/>
                        <a14:foregroundMark x1="45200" y1="34400" x2="97400" y2="26400"/>
                        <a14:foregroundMark x1="87200" y1="15000" x2="47200" y2="30400"/>
                        <a14:foregroundMark x1="30200" y1="28200" x2="32200" y2="31200"/>
                        <a14:foregroundMark x1="97400" y1="32600" x2="89600" y2="33600"/>
                        <a14:foregroundMark x1="80800" y1="12000" x2="55200" y2="25800"/>
                        <a14:foregroundMark x1="86000" y1="12800" x2="91600" y2="16400"/>
                        <a14:foregroundMark x1="83200" y1="12400" x2="84400" y2="12000"/>
                        <a14:foregroundMark x1="87600" y1="12800" x2="82000" y2="11400"/>
                        <a14:foregroundMark x1="55600" y1="35800" x2="87600" y2="38400"/>
                        <a14:foregroundMark x1="51200" y1="35800" x2="52400" y2="35800"/>
                        <a14:foregroundMark x1="72200" y1="64600" x2="64600" y2="71400"/>
                        <a14:foregroundMark x1="29000" y1="54600" x2="26600" y2="95600"/>
                        <a14:foregroundMark x1="14000" y1="75800" x2="21000" y2="75400"/>
                        <a14:foregroundMark x1="19400" y1="84800" x2="27000" y2="92000"/>
                        <a14:foregroundMark x1="40400" y1="87000" x2="26600" y2="95600"/>
                        <a14:foregroundMark x1="14400" y1="85200" x2="25800" y2="95600"/>
                        <a14:foregroundMark x1="13600" y1="76800" x2="13600" y2="76800"/>
                        <a14:foregroundMark x1="59800" y1="84400" x2="66600" y2="92400"/>
                        <a14:foregroundMark x1="88800" y1="89400" x2="66200" y2="95200"/>
                        <a14:foregroundMark x1="63000" y1="93800" x2="57400" y2="84000"/>
                        <a14:foregroundMark x1="59000" y1="83000" x2="57400" y2="89400"/>
                        <a14:foregroundMark x1="13200" y1="73200" x2="13200" y2="73200"/>
                        <a14:foregroundMark x1="56000" y1="88800" x2="56000" y2="88800"/>
                        <a14:foregroundMark x1="57000" y1="86600" x2="57000" y2="86600"/>
                        <a14:foregroundMark x1="44000" y1="34400" x2="44000" y2="34400"/>
                        <a14:foregroundMark x1="48800" y1="36200" x2="48800" y2="36200"/>
                        <a14:foregroundMark x1="46000" y1="32600" x2="46000" y2="32600"/>
                        <a14:foregroundMark x1="91600" y1="20000" x2="91600" y2="20000"/>
                        <a14:foregroundMark x1="89200" y1="38400" x2="89200" y2="384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05800" y="1143000"/>
            <a:ext cx="3650325" cy="3276600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285135" y="2907150"/>
            <a:ext cx="8249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>
              <a:spcBef>
                <a:spcPts val="105"/>
              </a:spcBef>
            </a:pP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Якщо</a:t>
            </a:r>
            <a:r>
              <a:rPr lang="ru-RU" sz="2800" spc="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зригування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spc="-66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виникають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не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часто 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 та </a:t>
            </a:r>
            <a:r>
              <a:rPr lang="ru-RU" sz="2800" spc="-10" dirty="0">
                <a:solidFill>
                  <a:prstClr val="black"/>
                </a:solidFill>
                <a:latin typeface="Georgia"/>
                <a:cs typeface="Georgia"/>
              </a:rPr>
              <a:t>н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евели</a:t>
            </a:r>
            <a:r>
              <a:rPr lang="ru-RU" sz="2800" spc="-20" dirty="0">
                <a:solidFill>
                  <a:prstClr val="black"/>
                </a:solidFill>
                <a:latin typeface="Georgia"/>
                <a:cs typeface="Georgia"/>
              </a:rPr>
              <a:t>к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ими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об’ємами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проковтув</a:t>
            </a:r>
            <a:r>
              <a:rPr lang="ru-RU" sz="2800" spc="-10" dirty="0" err="1">
                <a:solidFill>
                  <a:prstClr val="black"/>
                </a:solidFill>
                <a:latin typeface="Georgia"/>
                <a:cs typeface="Georgia"/>
              </a:rPr>
              <a:t>ан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ої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їжі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,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додаткові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обстеження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 не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потрібні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.</a:t>
            </a:r>
            <a:endParaRPr lang="ru-RU" sz="2800" dirty="0">
              <a:solidFill>
                <a:prstClr val="black"/>
              </a:solidFill>
              <a:latin typeface="Georgia"/>
              <a:cs typeface="Georgia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457200" y="4744493"/>
            <a:ext cx="10820400" cy="2728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marR="5080" lvl="0">
              <a:spcBef>
                <a:spcPts val="105"/>
              </a:spcBef>
              <a:buClr>
                <a:srgbClr val="9F4DA2"/>
              </a:buClr>
              <a:tabLst>
                <a:tab pos="782955" algn="l"/>
                <a:tab pos="783590" algn="l"/>
              </a:tabLst>
            </a:pP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Фу</a:t>
            </a:r>
            <a:r>
              <a:rPr lang="ru-RU" sz="2800" spc="-15" dirty="0" err="1">
                <a:solidFill>
                  <a:prstClr val="black"/>
                </a:solidFill>
                <a:latin typeface="Georgia"/>
                <a:cs typeface="Georgia"/>
              </a:rPr>
              <a:t>н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кціо</a:t>
            </a:r>
            <a:r>
              <a:rPr lang="ru-RU" sz="2800" spc="-15" dirty="0" err="1">
                <a:solidFill>
                  <a:prstClr val="black"/>
                </a:solidFill>
                <a:latin typeface="Georgia"/>
                <a:cs typeface="Georgia"/>
              </a:rPr>
              <a:t>н</a:t>
            </a: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ал</a:t>
            </a:r>
            <a:r>
              <a:rPr lang="ru-RU" sz="2800" spc="-15" dirty="0" err="1">
                <a:solidFill>
                  <a:prstClr val="black"/>
                </a:solidFill>
                <a:latin typeface="Georgia"/>
                <a:cs typeface="Georgia"/>
              </a:rPr>
              <a:t>ь</a:t>
            </a: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на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  </a:t>
            </a:r>
            <a:r>
              <a:rPr lang="ru-RU" sz="2800" dirty="0" err="1">
                <a:solidFill>
                  <a:prstClr val="black"/>
                </a:solidFill>
                <a:latin typeface="Georgia"/>
                <a:cs typeface="Georgia"/>
              </a:rPr>
              <a:t>аерофагія</a:t>
            </a:r>
            <a:r>
              <a:rPr lang="ru-RU" sz="2800" dirty="0">
                <a:solidFill>
                  <a:prstClr val="black"/>
                </a:solidFill>
                <a:latin typeface="Georgia"/>
                <a:cs typeface="Georgia"/>
              </a:rPr>
              <a:t> не </a:t>
            </a:r>
            <a:r>
              <a:rPr lang="ru-RU" sz="2800" spc="-10" dirty="0" err="1">
                <a:solidFill>
                  <a:prstClr val="black"/>
                </a:solidFill>
                <a:latin typeface="Georgia"/>
                <a:cs typeface="Georgia"/>
              </a:rPr>
              <a:t>лікується</a:t>
            </a:r>
            <a:r>
              <a:rPr lang="ru-RU" sz="2800" spc="-10" dirty="0">
                <a:solidFill>
                  <a:prstClr val="black"/>
                </a:solidFill>
                <a:latin typeface="Georgia"/>
                <a:cs typeface="Georgia"/>
              </a:rPr>
              <a:t>, а 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проходить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самостійно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через </a:t>
            </a:r>
            <a:r>
              <a:rPr lang="ru-RU" sz="2800" spc="-5" dirty="0" err="1">
                <a:solidFill>
                  <a:prstClr val="black"/>
                </a:solidFill>
                <a:latin typeface="Georgia"/>
                <a:cs typeface="Georgia"/>
              </a:rPr>
              <a:t>деякий</a:t>
            </a:r>
            <a:r>
              <a:rPr lang="ru-RU" sz="2800" spc="-5" dirty="0">
                <a:solidFill>
                  <a:prstClr val="black"/>
                </a:solidFill>
                <a:latin typeface="Georgia"/>
                <a:cs typeface="Georgia"/>
              </a:rPr>
              <a:t> час</a:t>
            </a:r>
            <a:r>
              <a:rPr lang="ru-RU" sz="2800" spc="-5" dirty="0" smtClean="0">
                <a:solidFill>
                  <a:prstClr val="black"/>
                </a:solidFill>
                <a:latin typeface="Georgia"/>
                <a:cs typeface="Georgia"/>
              </a:rPr>
              <a:t>.</a:t>
            </a:r>
          </a:p>
          <a:p>
            <a:pPr marL="12065" marR="5080" lvl="0">
              <a:spcBef>
                <a:spcPts val="105"/>
              </a:spcBef>
              <a:buClr>
                <a:srgbClr val="9F4DA2"/>
              </a:buClr>
              <a:tabLst>
                <a:tab pos="782955" algn="l"/>
                <a:tab pos="783590" algn="l"/>
              </a:tabLst>
            </a:pPr>
            <a:endParaRPr lang="ru-RU" sz="2800" spc="-5" dirty="0" smtClean="0">
              <a:solidFill>
                <a:prstClr val="black"/>
              </a:solidFill>
              <a:latin typeface="Georgia"/>
              <a:cs typeface="Georgia"/>
            </a:endParaRPr>
          </a:p>
          <a:p>
            <a:pPr marL="12700" marR="5080">
              <a:spcBef>
                <a:spcPts val="100"/>
              </a:spcBef>
              <a:tabLst>
                <a:tab pos="1525905" algn="l"/>
              </a:tabLst>
            </a:pPr>
            <a:r>
              <a:rPr lang="ru-RU" sz="2800" spc="-5" dirty="0" err="1">
                <a:latin typeface="Georgia"/>
                <a:cs typeface="Georgia"/>
              </a:rPr>
              <a:t>Мате</a:t>
            </a:r>
            <a:r>
              <a:rPr lang="ru-RU" sz="2800" spc="-10" dirty="0" err="1">
                <a:latin typeface="Georgia"/>
                <a:cs typeface="Georgia"/>
              </a:rPr>
              <a:t>рі</a:t>
            </a:r>
            <a:r>
              <a:rPr lang="ru-RU" sz="2800" spc="-10" dirty="0">
                <a:latin typeface="Georgia"/>
                <a:cs typeface="Georgia"/>
              </a:rPr>
              <a:t> </a:t>
            </a:r>
            <a:r>
              <a:rPr lang="ru-RU" sz="2800" dirty="0" err="1">
                <a:latin typeface="Georgia"/>
                <a:cs typeface="Georgia"/>
              </a:rPr>
              <a:t>потрібно</a:t>
            </a:r>
            <a:r>
              <a:rPr lang="ru-RU" sz="2800" dirty="0">
                <a:latin typeface="Georgia"/>
                <a:cs typeface="Georgia"/>
              </a:rPr>
              <a:t> </a:t>
            </a:r>
            <a:r>
              <a:rPr lang="ru-RU" sz="2800" dirty="0" err="1">
                <a:latin typeface="Georgia"/>
                <a:cs typeface="Georgia"/>
              </a:rPr>
              <a:t>пер</a:t>
            </a:r>
            <a:r>
              <a:rPr lang="ru-RU" sz="2800" spc="-10" dirty="0" err="1">
                <a:latin typeface="Georgia"/>
                <a:cs typeface="Georgia"/>
              </a:rPr>
              <a:t>е</a:t>
            </a:r>
            <a:r>
              <a:rPr lang="ru-RU" sz="2800" dirty="0" err="1">
                <a:latin typeface="Georgia"/>
                <a:cs typeface="Georgia"/>
              </a:rPr>
              <a:t>глян</a:t>
            </a:r>
            <a:r>
              <a:rPr lang="ru-RU" sz="2800" spc="-15" dirty="0" err="1">
                <a:latin typeface="Georgia"/>
                <a:cs typeface="Georgia"/>
              </a:rPr>
              <a:t>у</a:t>
            </a:r>
            <a:r>
              <a:rPr lang="ru-RU" sz="2800" dirty="0" err="1">
                <a:latin typeface="Georgia"/>
                <a:cs typeface="Georgia"/>
              </a:rPr>
              <a:t>ти</a:t>
            </a:r>
            <a:r>
              <a:rPr lang="ru-RU" sz="2800" dirty="0">
                <a:latin typeface="Georgia"/>
                <a:cs typeface="Georgia"/>
              </a:rPr>
              <a:t> </a:t>
            </a:r>
            <a:r>
              <a:rPr lang="ru-RU" sz="2800" dirty="0" err="1">
                <a:latin typeface="Georgia"/>
                <a:cs typeface="Georgia"/>
              </a:rPr>
              <a:t>т</a:t>
            </a:r>
            <a:r>
              <a:rPr lang="ru-RU" sz="2800" spc="-15" dirty="0" err="1">
                <a:latin typeface="Georgia"/>
                <a:cs typeface="Georgia"/>
              </a:rPr>
              <a:t>е</a:t>
            </a:r>
            <a:r>
              <a:rPr lang="ru-RU" sz="2800" dirty="0" err="1">
                <a:latin typeface="Georgia"/>
                <a:cs typeface="Georgia"/>
              </a:rPr>
              <a:t>хні</a:t>
            </a:r>
            <a:r>
              <a:rPr lang="ru-RU" sz="2800" spc="-15" dirty="0" err="1">
                <a:latin typeface="Georgia"/>
                <a:cs typeface="Georgia"/>
              </a:rPr>
              <a:t>к</a:t>
            </a:r>
            <a:r>
              <a:rPr lang="ru-RU" sz="2800" dirty="0" err="1">
                <a:latin typeface="Georgia"/>
                <a:cs typeface="Georgia"/>
              </a:rPr>
              <a:t>у</a:t>
            </a:r>
            <a:r>
              <a:rPr lang="ru-RU" sz="2800" dirty="0">
                <a:latin typeface="Georgia"/>
                <a:cs typeface="Georgia"/>
              </a:rPr>
              <a:t>  </a:t>
            </a:r>
            <a:r>
              <a:rPr lang="ru-RU" sz="2800" dirty="0" err="1">
                <a:latin typeface="Georgia"/>
                <a:cs typeface="Georgia"/>
              </a:rPr>
              <a:t>годування</a:t>
            </a:r>
            <a:r>
              <a:rPr lang="ru-RU" sz="2800" spc="-25" dirty="0">
                <a:latin typeface="Georgia"/>
                <a:cs typeface="Georgia"/>
              </a:rPr>
              <a:t> </a:t>
            </a:r>
            <a:r>
              <a:rPr lang="ru-RU" sz="2800" spc="-5" dirty="0" err="1">
                <a:latin typeface="Georgia"/>
                <a:cs typeface="Georgia"/>
              </a:rPr>
              <a:t>малюка</a:t>
            </a:r>
            <a:r>
              <a:rPr lang="ru-RU" sz="2800" spc="-5" dirty="0">
                <a:latin typeface="Georgia"/>
                <a:cs typeface="Georgia"/>
              </a:rPr>
              <a:t>.</a:t>
            </a:r>
            <a:endParaRPr lang="ru-RU" sz="2800" dirty="0">
              <a:latin typeface="Georgia"/>
              <a:cs typeface="Georgia"/>
            </a:endParaRPr>
          </a:p>
          <a:p>
            <a:pPr marL="12700" marR="5080">
              <a:spcBef>
                <a:spcPts val="100"/>
              </a:spcBef>
              <a:tabLst>
                <a:tab pos="1525905" algn="l"/>
              </a:tabLst>
            </a:pPr>
            <a:endParaRPr lang="ru-RU" sz="2800" dirty="0">
              <a:latin typeface="Georgia"/>
              <a:cs typeface="Georgia"/>
            </a:endParaRPr>
          </a:p>
          <a:p>
            <a:pPr marL="12065" marR="5080" lvl="0">
              <a:spcBef>
                <a:spcPts val="105"/>
              </a:spcBef>
              <a:buClr>
                <a:srgbClr val="9F4DA2"/>
              </a:buClr>
              <a:tabLst>
                <a:tab pos="782955" algn="l"/>
                <a:tab pos="783590" algn="l"/>
              </a:tabLst>
            </a:pPr>
            <a:endParaRPr lang="ru-RU" sz="2800" dirty="0">
              <a:solidFill>
                <a:prstClr val="black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4"/>
          <a:stretch/>
        </p:blipFill>
        <p:spPr bwMode="auto">
          <a:xfrm>
            <a:off x="2716649" y="0"/>
            <a:ext cx="946011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228600" y="3276600"/>
            <a:ext cx="2286000" cy="2492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err="1">
                <a:solidFill>
                  <a:srgbClr val="FF0000"/>
                </a:solidFill>
                <a:latin typeface="+mn-lt"/>
              </a:rPr>
              <a:t>Червоні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+mn-lt"/>
              </a:rPr>
              <a:t>прапорці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sz="2400" b="1" dirty="0" err="1">
                <a:solidFill>
                  <a:srgbClr val="0070C0"/>
                </a:solidFill>
              </a:rPr>
              <a:t>Симптоми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розладів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що</a:t>
            </a:r>
            <a:r>
              <a:rPr lang="ru-RU" sz="2400" b="1" dirty="0">
                <a:solidFill>
                  <a:srgbClr val="0070C0"/>
                </a:solidFill>
              </a:rPr>
              <a:t> не є ГЕР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1" t="24615" r="20232"/>
          <a:stretch>
            <a:fillRect/>
          </a:stretch>
        </p:blipFill>
        <p:spPr bwMode="auto">
          <a:xfrm>
            <a:off x="358775" y="974725"/>
            <a:ext cx="15684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027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685800" y="381000"/>
            <a:ext cx="10515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Сьогодні функціональні розлади ШКТ розглядаються як розлади взаємодії між кишечником і головним мозком (</a:t>
            </a:r>
            <a:r>
              <a:rPr lang="en-US" sz="2800" dirty="0" err="1"/>
              <a:t>Drossman</a:t>
            </a:r>
            <a:r>
              <a:rPr lang="en-US" sz="2800" dirty="0"/>
              <a:t>, 2016). </a:t>
            </a:r>
            <a:endParaRPr lang="en-US" sz="2800" dirty="0" smtClean="0"/>
          </a:p>
          <a:p>
            <a:endParaRPr lang="en-US" sz="2800" dirty="0"/>
          </a:p>
          <a:p>
            <a:r>
              <a:rPr lang="uk-UA" sz="2800" dirty="0" smtClean="0"/>
              <a:t>Ця </a:t>
            </a:r>
            <a:r>
              <a:rPr lang="uk-UA" sz="2800" dirty="0"/>
              <a:t>група захворювань, класифікованих за шлунково-кишковими симптомами, пов’язана з будь-якою комбінацією таких функцій: моторика, порушення вісцеральної </a:t>
            </a:r>
            <a:r>
              <a:rPr lang="uk-UA" sz="2800" dirty="0" err="1"/>
              <a:t>гіперчутливості</a:t>
            </a:r>
            <a:r>
              <a:rPr lang="uk-UA" sz="2800" dirty="0"/>
              <a:t>, змінена слизова оболонка й імунні функції, а також змінена кишкова </a:t>
            </a:r>
            <a:r>
              <a:rPr lang="uk-UA" sz="2800" dirty="0" err="1"/>
              <a:t>мікробіота</a:t>
            </a:r>
            <a:r>
              <a:rPr lang="uk-UA" sz="2800" dirty="0"/>
              <a:t> і функціонування центральної нервової системи (ЦНС).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2363" y1="12387" x2="11581" y2="61934"/>
                        <a14:foregroundMark x1="12363" y1="11480" x2="5164" y2="23867"/>
                        <a14:foregroundMark x1="10798" y1="8761" x2="4851" y2="19033"/>
                        <a14:foregroundMark x1="13928" y1="10876" x2="19875" y2="28399"/>
                        <a14:foregroundMark x1="16588" y1="11480" x2="21440" y2="25378"/>
                        <a14:foregroundMark x1="15806" y1="43807" x2="15023" y2="90634"/>
                        <a14:foregroundMark x1="35837" y1="9366" x2="35837" y2="9366"/>
                        <a14:foregroundMark x1="84977" y1="11480" x2="82786" y2="91843"/>
                        <a14:foregroundMark x1="88889" y1="11480" x2="90297" y2="35650"/>
                        <a14:foregroundMark x1="83568" y1="9366" x2="77934" y2="27795"/>
                        <a14:foregroundMark x1="88889" y1="12991" x2="94210" y2="26888"/>
                        <a14:foregroundMark x1="65728" y1="21752" x2="55869" y2="38671"/>
                        <a14:foregroundMark x1="53678" y1="37160" x2="49452" y2="40785"/>
                        <a14:foregroundMark x1="53991" y1="88218" x2="68075" y2="74320"/>
                        <a14:foregroundMark x1="60407" y1="6344" x2="60876" y2="21148"/>
                        <a14:foregroundMark x1="81221" y1="49547" x2="76369" y2="61329"/>
                        <a14:foregroundMark x1="91549" y1="47432" x2="95305" y2="60423"/>
                        <a14:foregroundMark x1="89671" y1="71601" x2="89984" y2="91239"/>
                        <a14:foregroundMark x1="95618" y1="63444" x2="95618" y2="63444"/>
                        <a14:foregroundMark x1="5164" y1="32024" x2="5164" y2="32024"/>
                        <a14:foregroundMark x1="8920" y1="43807" x2="5477" y2="52568"/>
                        <a14:foregroundMark x1="4069" y1="54079" x2="2504" y2="62840"/>
                        <a14:foregroundMark x1="8920" y1="61329" x2="8920" y2="91239"/>
                        <a14:foregroundMark x1="17997" y1="45921" x2="21440" y2="62840"/>
                        <a14:foregroundMark x1="22535" y1="66465" x2="22535" y2="66465"/>
                        <a14:foregroundMark x1="21440" y1="65559" x2="21440" y2="65559"/>
                        <a14:foregroundMark x1="35524" y1="12387" x2="35837" y2="35045"/>
                        <a14:foregroundMark x1="97496" y1="65559" x2="97496" y2="65559"/>
                        <a14:backgroundMark x1="28638" y1="12387" x2="27074" y2="27795"/>
                        <a14:backgroundMark x1="48670" y1="11480" x2="49452" y2="30514"/>
                        <a14:backgroundMark x1="71049" y1="8761" x2="74022" y2="33535"/>
                        <a14:backgroundMark x1="78247" y1="88218" x2="76369" y2="78852"/>
                        <a14:backgroundMark x1="45696" y1="94864" x2="49139" y2="77341"/>
                        <a14:backgroundMark x1="27543" y1="93353" x2="21127" y2="62840"/>
                        <a14:backgroundMark x1="5477" y1="92749" x2="3286" y2="70695"/>
                        <a14:backgroundMark x1="12676" y1="94864" x2="11268" y2="75831"/>
                        <a14:backgroundMark x1="91080" y1="3625" x2="98279" y2="12991"/>
                        <a14:backgroundMark x1="96088" y1="39275" x2="96088" y2="45317"/>
                        <a14:backgroundMark x1="98279" y1="23867" x2="97496" y2="50453"/>
                        <a14:backgroundMark x1="94836" y1="75227" x2="96088" y2="90634"/>
                        <a14:backgroundMark x1="86541" y1="80363" x2="87011" y2="94260"/>
                        <a14:backgroundMark x1="55869" y1="94260" x2="64945" y2="96375"/>
                        <a14:backgroundMark x1="2504" y1="6344" x2="2191" y2="480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052" y="4191000"/>
            <a:ext cx="485509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2775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70532" y="1053338"/>
            <a:ext cx="793432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2925" marR="5080" indent="-530860">
              <a:spcBef>
                <a:spcPts val="100"/>
              </a:spcBef>
            </a:pPr>
            <a:r>
              <a:rPr sz="3600" b="1" dirty="0"/>
              <a:t>«Симптоми</a:t>
            </a:r>
            <a:r>
              <a:rPr sz="3600" b="1" spc="-35" dirty="0"/>
              <a:t> </a:t>
            </a:r>
            <a:r>
              <a:rPr sz="3600" b="1" dirty="0"/>
              <a:t>тривоги»</a:t>
            </a:r>
            <a:r>
              <a:rPr sz="3600" b="1" spc="-50" dirty="0"/>
              <a:t> </a:t>
            </a:r>
            <a:r>
              <a:rPr sz="3600" b="1" dirty="0"/>
              <a:t>не</a:t>
            </a:r>
            <a:r>
              <a:rPr sz="3600" b="1" spc="-15" dirty="0"/>
              <a:t> </a:t>
            </a:r>
            <a:r>
              <a:rPr sz="3600" b="1" spc="-5" dirty="0"/>
              <a:t>характерні </a:t>
            </a:r>
            <a:r>
              <a:rPr sz="3600" b="1" spc="-1070" dirty="0"/>
              <a:t> </a:t>
            </a:r>
            <a:r>
              <a:rPr sz="3600" b="1" dirty="0"/>
              <a:t>для</a:t>
            </a:r>
            <a:r>
              <a:rPr sz="3600" b="1" spc="-20" dirty="0"/>
              <a:t> </a:t>
            </a:r>
            <a:r>
              <a:rPr sz="3600" b="1" spc="-5" dirty="0"/>
              <a:t>функціональних</a:t>
            </a:r>
            <a:r>
              <a:rPr sz="3600" b="1" spc="5" dirty="0"/>
              <a:t> </a:t>
            </a:r>
            <a:r>
              <a:rPr sz="3600" b="1" dirty="0"/>
              <a:t>розладів!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4479417" y="2455545"/>
            <a:ext cx="4140200" cy="963930"/>
            <a:chOff x="2955417" y="2455545"/>
            <a:chExt cx="4140200" cy="963930"/>
          </a:xfrm>
        </p:grpSpPr>
        <p:sp>
          <p:nvSpPr>
            <p:cNvPr id="4" name="object 4"/>
            <p:cNvSpPr/>
            <p:nvPr/>
          </p:nvSpPr>
          <p:spPr>
            <a:xfrm>
              <a:off x="2955417" y="2455545"/>
              <a:ext cx="4140200" cy="470534"/>
            </a:xfrm>
            <a:custGeom>
              <a:avLst/>
              <a:gdLst/>
              <a:ahLst/>
              <a:cxnLst/>
              <a:rect l="l" t="t" r="r" b="b"/>
              <a:pathLst>
                <a:path w="4140200" h="470535">
                  <a:moveTo>
                    <a:pt x="4061586" y="0"/>
                  </a:moveTo>
                  <a:lnTo>
                    <a:pt x="78358" y="0"/>
                  </a:lnTo>
                  <a:lnTo>
                    <a:pt x="47845" y="6153"/>
                  </a:lnTo>
                  <a:lnTo>
                    <a:pt x="22939" y="22939"/>
                  </a:lnTo>
                  <a:lnTo>
                    <a:pt x="6153" y="47845"/>
                  </a:lnTo>
                  <a:lnTo>
                    <a:pt x="0" y="78358"/>
                  </a:lnTo>
                  <a:lnTo>
                    <a:pt x="0" y="391794"/>
                  </a:lnTo>
                  <a:lnTo>
                    <a:pt x="6153" y="422308"/>
                  </a:lnTo>
                  <a:lnTo>
                    <a:pt x="22939" y="447214"/>
                  </a:lnTo>
                  <a:lnTo>
                    <a:pt x="47845" y="464000"/>
                  </a:lnTo>
                  <a:lnTo>
                    <a:pt x="78358" y="470153"/>
                  </a:lnTo>
                  <a:lnTo>
                    <a:pt x="4061586" y="470153"/>
                  </a:lnTo>
                  <a:lnTo>
                    <a:pt x="4092100" y="464000"/>
                  </a:lnTo>
                  <a:lnTo>
                    <a:pt x="4117006" y="447214"/>
                  </a:lnTo>
                  <a:lnTo>
                    <a:pt x="4133792" y="422308"/>
                  </a:lnTo>
                  <a:lnTo>
                    <a:pt x="4139946" y="391794"/>
                  </a:lnTo>
                  <a:lnTo>
                    <a:pt x="4139946" y="78358"/>
                  </a:lnTo>
                  <a:lnTo>
                    <a:pt x="4133792" y="47845"/>
                  </a:lnTo>
                  <a:lnTo>
                    <a:pt x="4117006" y="22939"/>
                  </a:lnTo>
                  <a:lnTo>
                    <a:pt x="4092100" y="6153"/>
                  </a:lnTo>
                  <a:lnTo>
                    <a:pt x="4061586" y="0"/>
                  </a:lnTo>
                  <a:close/>
                </a:path>
              </a:pathLst>
            </a:custGeom>
            <a:solidFill>
              <a:srgbClr val="315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955417" y="2949321"/>
              <a:ext cx="4140200" cy="470534"/>
            </a:xfrm>
            <a:custGeom>
              <a:avLst/>
              <a:gdLst/>
              <a:ahLst/>
              <a:cxnLst/>
              <a:rect l="l" t="t" r="r" b="b"/>
              <a:pathLst>
                <a:path w="4140200" h="470535">
                  <a:moveTo>
                    <a:pt x="4061586" y="0"/>
                  </a:moveTo>
                  <a:lnTo>
                    <a:pt x="78358" y="0"/>
                  </a:lnTo>
                  <a:lnTo>
                    <a:pt x="47845" y="6153"/>
                  </a:lnTo>
                  <a:lnTo>
                    <a:pt x="22939" y="22939"/>
                  </a:lnTo>
                  <a:lnTo>
                    <a:pt x="6153" y="47845"/>
                  </a:lnTo>
                  <a:lnTo>
                    <a:pt x="0" y="78358"/>
                  </a:lnTo>
                  <a:lnTo>
                    <a:pt x="0" y="391794"/>
                  </a:lnTo>
                  <a:lnTo>
                    <a:pt x="6153" y="422308"/>
                  </a:lnTo>
                  <a:lnTo>
                    <a:pt x="22939" y="447214"/>
                  </a:lnTo>
                  <a:lnTo>
                    <a:pt x="47845" y="464000"/>
                  </a:lnTo>
                  <a:lnTo>
                    <a:pt x="78358" y="470153"/>
                  </a:lnTo>
                  <a:lnTo>
                    <a:pt x="4061586" y="470153"/>
                  </a:lnTo>
                  <a:lnTo>
                    <a:pt x="4092100" y="464000"/>
                  </a:lnTo>
                  <a:lnTo>
                    <a:pt x="4117006" y="447214"/>
                  </a:lnTo>
                  <a:lnTo>
                    <a:pt x="4133792" y="422308"/>
                  </a:lnTo>
                  <a:lnTo>
                    <a:pt x="4139946" y="391794"/>
                  </a:lnTo>
                  <a:lnTo>
                    <a:pt x="4139946" y="78358"/>
                  </a:lnTo>
                  <a:lnTo>
                    <a:pt x="4133792" y="47845"/>
                  </a:lnTo>
                  <a:lnTo>
                    <a:pt x="4117006" y="22939"/>
                  </a:lnTo>
                  <a:lnTo>
                    <a:pt x="4092100" y="6153"/>
                  </a:lnTo>
                  <a:lnTo>
                    <a:pt x="4061586" y="0"/>
                  </a:lnTo>
                  <a:close/>
                </a:path>
              </a:pathLst>
            </a:custGeom>
            <a:solidFill>
              <a:srgbClr val="315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459604" y="3476626"/>
            <a:ext cx="4169410" cy="2905125"/>
            <a:chOff x="2935604" y="3476625"/>
            <a:chExt cx="4169410" cy="2905125"/>
          </a:xfrm>
        </p:grpSpPr>
        <p:sp>
          <p:nvSpPr>
            <p:cNvPr id="7" name="object 7"/>
            <p:cNvSpPr/>
            <p:nvPr/>
          </p:nvSpPr>
          <p:spPr>
            <a:xfrm>
              <a:off x="2935605" y="3476624"/>
              <a:ext cx="4159885" cy="930910"/>
            </a:xfrm>
            <a:custGeom>
              <a:avLst/>
              <a:gdLst/>
              <a:ahLst/>
              <a:cxnLst/>
              <a:rect l="l" t="t" r="r" b="b"/>
              <a:pathLst>
                <a:path w="4159884" h="930910">
                  <a:moveTo>
                    <a:pt x="4159758" y="538607"/>
                  </a:moveTo>
                  <a:lnTo>
                    <a:pt x="4153598" y="508101"/>
                  </a:lnTo>
                  <a:lnTo>
                    <a:pt x="4136809" y="483196"/>
                  </a:lnTo>
                  <a:lnTo>
                    <a:pt x="4111904" y="466407"/>
                  </a:lnTo>
                  <a:lnTo>
                    <a:pt x="4093908" y="462788"/>
                  </a:lnTo>
                  <a:lnTo>
                    <a:pt x="4116997" y="447217"/>
                  </a:lnTo>
                  <a:lnTo>
                    <a:pt x="4133786" y="422313"/>
                  </a:lnTo>
                  <a:lnTo>
                    <a:pt x="4139946" y="391795"/>
                  </a:lnTo>
                  <a:lnTo>
                    <a:pt x="4139946" y="78371"/>
                  </a:lnTo>
                  <a:lnTo>
                    <a:pt x="4133786" y="47853"/>
                  </a:lnTo>
                  <a:lnTo>
                    <a:pt x="4116997" y="22948"/>
                  </a:lnTo>
                  <a:lnTo>
                    <a:pt x="4092092" y="6159"/>
                  </a:lnTo>
                  <a:lnTo>
                    <a:pt x="4061587" y="0"/>
                  </a:lnTo>
                  <a:lnTo>
                    <a:pt x="78359" y="0"/>
                  </a:lnTo>
                  <a:lnTo>
                    <a:pt x="47840" y="6159"/>
                  </a:lnTo>
                  <a:lnTo>
                    <a:pt x="22936" y="22948"/>
                  </a:lnTo>
                  <a:lnTo>
                    <a:pt x="6146" y="47853"/>
                  </a:lnTo>
                  <a:lnTo>
                    <a:pt x="0" y="78371"/>
                  </a:lnTo>
                  <a:lnTo>
                    <a:pt x="0" y="391795"/>
                  </a:lnTo>
                  <a:lnTo>
                    <a:pt x="6146" y="422313"/>
                  </a:lnTo>
                  <a:lnTo>
                    <a:pt x="22936" y="447217"/>
                  </a:lnTo>
                  <a:lnTo>
                    <a:pt x="47840" y="464007"/>
                  </a:lnTo>
                  <a:lnTo>
                    <a:pt x="65824" y="467639"/>
                  </a:lnTo>
                  <a:lnTo>
                    <a:pt x="42748" y="483196"/>
                  </a:lnTo>
                  <a:lnTo>
                    <a:pt x="25958" y="508101"/>
                  </a:lnTo>
                  <a:lnTo>
                    <a:pt x="19812" y="538607"/>
                  </a:lnTo>
                  <a:lnTo>
                    <a:pt x="19812" y="852043"/>
                  </a:lnTo>
                  <a:lnTo>
                    <a:pt x="25958" y="882561"/>
                  </a:lnTo>
                  <a:lnTo>
                    <a:pt x="42748" y="907465"/>
                  </a:lnTo>
                  <a:lnTo>
                    <a:pt x="67652" y="924255"/>
                  </a:lnTo>
                  <a:lnTo>
                    <a:pt x="98171" y="930402"/>
                  </a:lnTo>
                  <a:lnTo>
                    <a:pt x="4081399" y="930402"/>
                  </a:lnTo>
                  <a:lnTo>
                    <a:pt x="4111904" y="924255"/>
                  </a:lnTo>
                  <a:lnTo>
                    <a:pt x="4136809" y="907465"/>
                  </a:lnTo>
                  <a:lnTo>
                    <a:pt x="4153598" y="882561"/>
                  </a:lnTo>
                  <a:lnTo>
                    <a:pt x="4159758" y="852043"/>
                  </a:lnTo>
                  <a:lnTo>
                    <a:pt x="4159758" y="538607"/>
                  </a:lnTo>
                  <a:close/>
                </a:path>
              </a:pathLst>
            </a:custGeom>
            <a:solidFill>
              <a:srgbClr val="315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955416" y="3936873"/>
              <a:ext cx="4140200" cy="470534"/>
            </a:xfrm>
            <a:custGeom>
              <a:avLst/>
              <a:gdLst/>
              <a:ahLst/>
              <a:cxnLst/>
              <a:rect l="l" t="t" r="r" b="b"/>
              <a:pathLst>
                <a:path w="4140200" h="470535">
                  <a:moveTo>
                    <a:pt x="0" y="78358"/>
                  </a:moveTo>
                  <a:lnTo>
                    <a:pt x="6153" y="47845"/>
                  </a:lnTo>
                  <a:lnTo>
                    <a:pt x="22939" y="22939"/>
                  </a:lnTo>
                  <a:lnTo>
                    <a:pt x="47845" y="6153"/>
                  </a:lnTo>
                  <a:lnTo>
                    <a:pt x="78358" y="0"/>
                  </a:lnTo>
                  <a:lnTo>
                    <a:pt x="4061586" y="0"/>
                  </a:lnTo>
                  <a:lnTo>
                    <a:pt x="4092100" y="6153"/>
                  </a:lnTo>
                  <a:lnTo>
                    <a:pt x="4117006" y="22939"/>
                  </a:lnTo>
                  <a:lnTo>
                    <a:pt x="4133792" y="47845"/>
                  </a:lnTo>
                  <a:lnTo>
                    <a:pt x="4139946" y="78358"/>
                  </a:lnTo>
                  <a:lnTo>
                    <a:pt x="4139946" y="391794"/>
                  </a:lnTo>
                  <a:lnTo>
                    <a:pt x="4133792" y="422308"/>
                  </a:lnTo>
                  <a:lnTo>
                    <a:pt x="4117006" y="447214"/>
                  </a:lnTo>
                  <a:lnTo>
                    <a:pt x="4092100" y="464000"/>
                  </a:lnTo>
                  <a:lnTo>
                    <a:pt x="4061586" y="470153"/>
                  </a:lnTo>
                  <a:lnTo>
                    <a:pt x="78358" y="470153"/>
                  </a:lnTo>
                  <a:lnTo>
                    <a:pt x="47845" y="464000"/>
                  </a:lnTo>
                  <a:lnTo>
                    <a:pt x="22939" y="447214"/>
                  </a:lnTo>
                  <a:lnTo>
                    <a:pt x="6153" y="422308"/>
                  </a:lnTo>
                  <a:lnTo>
                    <a:pt x="0" y="391794"/>
                  </a:lnTo>
                  <a:lnTo>
                    <a:pt x="0" y="78358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955417" y="4430648"/>
              <a:ext cx="4140200" cy="1950720"/>
            </a:xfrm>
            <a:custGeom>
              <a:avLst/>
              <a:gdLst/>
              <a:ahLst/>
              <a:cxnLst/>
              <a:rect l="l" t="t" r="r" b="b"/>
              <a:pathLst>
                <a:path w="4140200" h="1950720">
                  <a:moveTo>
                    <a:pt x="4139946" y="1558925"/>
                  </a:moveTo>
                  <a:lnTo>
                    <a:pt x="4133786" y="1528432"/>
                  </a:lnTo>
                  <a:lnTo>
                    <a:pt x="4116997" y="1503514"/>
                  </a:lnTo>
                  <a:lnTo>
                    <a:pt x="4092092" y="1486725"/>
                  </a:lnTo>
                  <a:lnTo>
                    <a:pt x="4061587" y="1480566"/>
                  </a:lnTo>
                  <a:lnTo>
                    <a:pt x="78359" y="1480566"/>
                  </a:lnTo>
                  <a:lnTo>
                    <a:pt x="47840" y="1486725"/>
                  </a:lnTo>
                  <a:lnTo>
                    <a:pt x="22936" y="1503514"/>
                  </a:lnTo>
                  <a:lnTo>
                    <a:pt x="6146" y="1528432"/>
                  </a:lnTo>
                  <a:lnTo>
                    <a:pt x="0" y="1558925"/>
                  </a:lnTo>
                  <a:lnTo>
                    <a:pt x="0" y="1872361"/>
                  </a:lnTo>
                  <a:lnTo>
                    <a:pt x="6146" y="1902866"/>
                  </a:lnTo>
                  <a:lnTo>
                    <a:pt x="22936" y="1927771"/>
                  </a:lnTo>
                  <a:lnTo>
                    <a:pt x="47840" y="1944573"/>
                  </a:lnTo>
                  <a:lnTo>
                    <a:pt x="78359" y="1950720"/>
                  </a:lnTo>
                  <a:lnTo>
                    <a:pt x="4061587" y="1950720"/>
                  </a:lnTo>
                  <a:lnTo>
                    <a:pt x="4092092" y="1944573"/>
                  </a:lnTo>
                  <a:lnTo>
                    <a:pt x="4116997" y="1927771"/>
                  </a:lnTo>
                  <a:lnTo>
                    <a:pt x="4133786" y="1902866"/>
                  </a:lnTo>
                  <a:lnTo>
                    <a:pt x="4139946" y="1872361"/>
                  </a:lnTo>
                  <a:lnTo>
                    <a:pt x="4139946" y="1558925"/>
                  </a:lnTo>
                  <a:close/>
                </a:path>
                <a:path w="4140200" h="1950720">
                  <a:moveTo>
                    <a:pt x="4139946" y="1065149"/>
                  </a:moveTo>
                  <a:lnTo>
                    <a:pt x="4133786" y="1034643"/>
                  </a:lnTo>
                  <a:lnTo>
                    <a:pt x="4116997" y="1009738"/>
                  </a:lnTo>
                  <a:lnTo>
                    <a:pt x="4092092" y="992949"/>
                  </a:lnTo>
                  <a:lnTo>
                    <a:pt x="4061587" y="986790"/>
                  </a:lnTo>
                  <a:lnTo>
                    <a:pt x="78359" y="986790"/>
                  </a:lnTo>
                  <a:lnTo>
                    <a:pt x="47840" y="992949"/>
                  </a:lnTo>
                  <a:lnTo>
                    <a:pt x="22936" y="1009738"/>
                  </a:lnTo>
                  <a:lnTo>
                    <a:pt x="6146" y="1034643"/>
                  </a:lnTo>
                  <a:lnTo>
                    <a:pt x="0" y="1065149"/>
                  </a:lnTo>
                  <a:lnTo>
                    <a:pt x="0" y="1378585"/>
                  </a:lnTo>
                  <a:lnTo>
                    <a:pt x="6146" y="1409090"/>
                  </a:lnTo>
                  <a:lnTo>
                    <a:pt x="22936" y="1433995"/>
                  </a:lnTo>
                  <a:lnTo>
                    <a:pt x="47840" y="1450797"/>
                  </a:lnTo>
                  <a:lnTo>
                    <a:pt x="78359" y="1456944"/>
                  </a:lnTo>
                  <a:lnTo>
                    <a:pt x="4061587" y="1456944"/>
                  </a:lnTo>
                  <a:lnTo>
                    <a:pt x="4092092" y="1450797"/>
                  </a:lnTo>
                  <a:lnTo>
                    <a:pt x="4116997" y="1433995"/>
                  </a:lnTo>
                  <a:lnTo>
                    <a:pt x="4133786" y="1409090"/>
                  </a:lnTo>
                  <a:lnTo>
                    <a:pt x="4139946" y="1378585"/>
                  </a:lnTo>
                  <a:lnTo>
                    <a:pt x="4139946" y="1065149"/>
                  </a:lnTo>
                  <a:close/>
                </a:path>
                <a:path w="4140200" h="1950720">
                  <a:moveTo>
                    <a:pt x="4139946" y="571500"/>
                  </a:moveTo>
                  <a:lnTo>
                    <a:pt x="4133761" y="540969"/>
                  </a:lnTo>
                  <a:lnTo>
                    <a:pt x="4116933" y="516026"/>
                  </a:lnTo>
                  <a:lnTo>
                    <a:pt x="4091990" y="499198"/>
                  </a:lnTo>
                  <a:lnTo>
                    <a:pt x="4061460" y="493014"/>
                  </a:lnTo>
                  <a:lnTo>
                    <a:pt x="78486" y="493014"/>
                  </a:lnTo>
                  <a:lnTo>
                    <a:pt x="47942" y="499198"/>
                  </a:lnTo>
                  <a:lnTo>
                    <a:pt x="22999" y="516026"/>
                  </a:lnTo>
                  <a:lnTo>
                    <a:pt x="6172" y="540969"/>
                  </a:lnTo>
                  <a:lnTo>
                    <a:pt x="0" y="571500"/>
                  </a:lnTo>
                  <a:lnTo>
                    <a:pt x="0" y="885444"/>
                  </a:lnTo>
                  <a:lnTo>
                    <a:pt x="6172" y="915987"/>
                  </a:lnTo>
                  <a:lnTo>
                    <a:pt x="22999" y="940930"/>
                  </a:lnTo>
                  <a:lnTo>
                    <a:pt x="47942" y="957757"/>
                  </a:lnTo>
                  <a:lnTo>
                    <a:pt x="78486" y="963930"/>
                  </a:lnTo>
                  <a:lnTo>
                    <a:pt x="4061460" y="963930"/>
                  </a:lnTo>
                  <a:lnTo>
                    <a:pt x="4091990" y="957757"/>
                  </a:lnTo>
                  <a:lnTo>
                    <a:pt x="4116933" y="940930"/>
                  </a:lnTo>
                  <a:lnTo>
                    <a:pt x="4133761" y="915987"/>
                  </a:lnTo>
                  <a:lnTo>
                    <a:pt x="4139946" y="885444"/>
                  </a:lnTo>
                  <a:lnTo>
                    <a:pt x="4139946" y="571500"/>
                  </a:lnTo>
                  <a:close/>
                </a:path>
                <a:path w="4140200" h="1950720">
                  <a:moveTo>
                    <a:pt x="4139946" y="78359"/>
                  </a:moveTo>
                  <a:lnTo>
                    <a:pt x="4133786" y="47853"/>
                  </a:lnTo>
                  <a:lnTo>
                    <a:pt x="4116997" y="22948"/>
                  </a:lnTo>
                  <a:lnTo>
                    <a:pt x="4092092" y="6159"/>
                  </a:lnTo>
                  <a:lnTo>
                    <a:pt x="4061587" y="0"/>
                  </a:lnTo>
                  <a:lnTo>
                    <a:pt x="78359" y="0"/>
                  </a:lnTo>
                  <a:lnTo>
                    <a:pt x="47840" y="6159"/>
                  </a:lnTo>
                  <a:lnTo>
                    <a:pt x="22936" y="22948"/>
                  </a:lnTo>
                  <a:lnTo>
                    <a:pt x="6146" y="47853"/>
                  </a:lnTo>
                  <a:lnTo>
                    <a:pt x="0" y="78359"/>
                  </a:lnTo>
                  <a:lnTo>
                    <a:pt x="0" y="391795"/>
                  </a:lnTo>
                  <a:lnTo>
                    <a:pt x="6146" y="422313"/>
                  </a:lnTo>
                  <a:lnTo>
                    <a:pt x="22936" y="447217"/>
                  </a:lnTo>
                  <a:lnTo>
                    <a:pt x="47840" y="464007"/>
                  </a:lnTo>
                  <a:lnTo>
                    <a:pt x="78359" y="470154"/>
                  </a:lnTo>
                  <a:lnTo>
                    <a:pt x="4061587" y="470154"/>
                  </a:lnTo>
                  <a:lnTo>
                    <a:pt x="4092092" y="464007"/>
                  </a:lnTo>
                  <a:lnTo>
                    <a:pt x="4116997" y="447217"/>
                  </a:lnTo>
                  <a:lnTo>
                    <a:pt x="4133786" y="422313"/>
                  </a:lnTo>
                  <a:lnTo>
                    <a:pt x="4139946" y="391795"/>
                  </a:lnTo>
                  <a:lnTo>
                    <a:pt x="4139946" y="78359"/>
                  </a:lnTo>
                  <a:close/>
                </a:path>
              </a:pathLst>
            </a:custGeom>
            <a:solidFill>
              <a:srgbClr val="315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092192" y="2312587"/>
            <a:ext cx="2914015" cy="4024820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algn="ctr">
              <a:spcBef>
                <a:spcPts val="1345"/>
              </a:spcBef>
            </a:pPr>
            <a:r>
              <a:rPr sz="2300" spc="-10" dirty="0">
                <a:solidFill>
                  <a:srgbClr val="FFFFFF"/>
                </a:solidFill>
                <a:latin typeface="Georgia"/>
                <a:cs typeface="Georgia"/>
              </a:rPr>
              <a:t>Лихоманка</a:t>
            </a:r>
            <a:endParaRPr sz="2300">
              <a:latin typeface="Georgia"/>
              <a:cs typeface="Georgia"/>
            </a:endParaRPr>
          </a:p>
          <a:p>
            <a:pPr marL="197485" marR="191135" algn="ctr">
              <a:lnSpc>
                <a:spcPts val="4150"/>
              </a:lnSpc>
              <a:spcBef>
                <a:spcPts val="80"/>
              </a:spcBef>
            </a:pPr>
            <a:r>
              <a:rPr sz="2200" spc="-5" dirty="0">
                <a:solidFill>
                  <a:srgbClr val="FFFFFF"/>
                </a:solidFill>
                <a:latin typeface="Georgia"/>
                <a:cs typeface="Georgia"/>
              </a:rPr>
              <a:t>Затримка</a:t>
            </a:r>
            <a:r>
              <a:rPr sz="2200" spc="-8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Georgia"/>
                <a:cs typeface="Georgia"/>
              </a:rPr>
              <a:t>розвитку </a:t>
            </a:r>
            <a:r>
              <a:rPr sz="2200" spc="-51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Georgia"/>
                <a:cs typeface="Georgia"/>
              </a:rPr>
              <a:t>Дисфагія</a:t>
            </a:r>
            <a:endParaRPr sz="2200">
              <a:latin typeface="Georgia"/>
              <a:cs typeface="Georgia"/>
            </a:endParaRPr>
          </a:p>
          <a:p>
            <a:pPr marL="2540" algn="ctr">
              <a:spcBef>
                <a:spcPts val="600"/>
              </a:spcBef>
            </a:pPr>
            <a:r>
              <a:rPr sz="2200" dirty="0">
                <a:solidFill>
                  <a:srgbClr val="FFFFFF"/>
                </a:solidFill>
                <a:latin typeface="Georgia"/>
                <a:cs typeface="Georgia"/>
              </a:rPr>
              <a:t>Кров</a:t>
            </a:r>
            <a:r>
              <a:rPr sz="2200" spc="-3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dirty="0">
                <a:solidFill>
                  <a:srgbClr val="FFFFFF"/>
                </a:solidFill>
                <a:latin typeface="Georgia"/>
                <a:cs typeface="Georgia"/>
              </a:rPr>
              <a:t>при</a:t>
            </a:r>
            <a:r>
              <a:rPr sz="2200" spc="-3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200" dirty="0">
                <a:solidFill>
                  <a:srgbClr val="FFFFFF"/>
                </a:solidFill>
                <a:latin typeface="Georgia"/>
                <a:cs typeface="Georgia"/>
              </a:rPr>
              <a:t>блювоті</a:t>
            </a:r>
            <a:endParaRPr sz="2200">
              <a:latin typeface="Georgia"/>
              <a:cs typeface="Georgia"/>
            </a:endParaRPr>
          </a:p>
          <a:p>
            <a:pPr marL="12700" marR="5080" algn="ctr">
              <a:lnSpc>
                <a:spcPts val="3890"/>
              </a:lnSpc>
              <a:spcBef>
                <a:spcPts val="300"/>
              </a:spcBef>
            </a:pPr>
            <a:r>
              <a:rPr sz="2100" dirty="0">
                <a:solidFill>
                  <a:srgbClr val="FFFFFF"/>
                </a:solidFill>
                <a:latin typeface="Georgia"/>
                <a:cs typeface="Georgia"/>
              </a:rPr>
              <a:t>Кров</a:t>
            </a:r>
            <a:r>
              <a:rPr sz="2100" spc="-5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100" dirty="0">
                <a:solidFill>
                  <a:srgbClr val="FFFFFF"/>
                </a:solidFill>
                <a:latin typeface="Georgia"/>
                <a:cs typeface="Georgia"/>
              </a:rPr>
              <a:t>у</a:t>
            </a:r>
            <a:r>
              <a:rPr sz="2100" spc="-5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Georgia"/>
                <a:cs typeface="Georgia"/>
              </a:rPr>
              <a:t>випорожненнях </a:t>
            </a:r>
            <a:r>
              <a:rPr sz="2100" spc="-49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100" dirty="0">
                <a:solidFill>
                  <a:srgbClr val="FFFFFF"/>
                </a:solidFill>
                <a:latin typeface="Georgia"/>
                <a:cs typeface="Georgia"/>
              </a:rPr>
              <a:t>Анемія</a:t>
            </a:r>
            <a:endParaRPr sz="2100">
              <a:latin typeface="Georgia"/>
              <a:cs typeface="Georgia"/>
            </a:endParaRPr>
          </a:p>
          <a:p>
            <a:pPr algn="ctr">
              <a:spcBef>
                <a:spcPts val="1010"/>
              </a:spcBef>
            </a:pPr>
            <a:r>
              <a:rPr sz="2100" spc="-5" dirty="0">
                <a:solidFill>
                  <a:srgbClr val="FFFFFF"/>
                </a:solidFill>
                <a:latin typeface="Georgia"/>
                <a:cs typeface="Georgia"/>
              </a:rPr>
              <a:t>Лейкоцитоз</a:t>
            </a:r>
            <a:endParaRPr sz="2100">
              <a:latin typeface="Georgia"/>
              <a:cs typeface="Georgia"/>
            </a:endParaRPr>
          </a:p>
          <a:p>
            <a:pPr algn="ctr">
              <a:spcBef>
                <a:spcPts val="1365"/>
              </a:spcBef>
            </a:pPr>
            <a:r>
              <a:rPr sz="2100" spc="-5" dirty="0">
                <a:solidFill>
                  <a:srgbClr val="FFFFFF"/>
                </a:solidFill>
                <a:latin typeface="Georgia"/>
                <a:cs typeface="Georgia"/>
              </a:rPr>
              <a:t>Підвищення</a:t>
            </a:r>
            <a:r>
              <a:rPr sz="2100" spc="-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Georgia"/>
                <a:cs typeface="Georgia"/>
              </a:rPr>
              <a:t>ШОЕ</a:t>
            </a:r>
            <a:endParaRPr sz="2100">
              <a:latin typeface="Georgia"/>
              <a:cs typeface="Georgi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8988" y="2198371"/>
            <a:ext cx="1452372" cy="1735073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3219" y="2516943"/>
            <a:ext cx="316117" cy="329861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3923" y="3562351"/>
            <a:ext cx="315468" cy="338327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4743" y="3025902"/>
            <a:ext cx="316117" cy="338327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3161" y="4057651"/>
            <a:ext cx="315468" cy="338327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3161" y="4575048"/>
            <a:ext cx="315468" cy="338327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4685" y="5014722"/>
            <a:ext cx="315468" cy="338327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3161" y="5489447"/>
            <a:ext cx="315468" cy="33832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27348" y="5971841"/>
            <a:ext cx="315468" cy="3390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81000" y="1073979"/>
            <a:ext cx="8610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Функціональні </a:t>
            </a:r>
            <a:r>
              <a:rPr lang="uk-UA" sz="2800" dirty="0" err="1"/>
              <a:t>гастроінтестинальні</a:t>
            </a:r>
            <a:r>
              <a:rPr lang="uk-UA" sz="2800" dirty="0"/>
              <a:t> розлади </a:t>
            </a:r>
            <a:r>
              <a:rPr lang="en-US" sz="2800" dirty="0" smtClean="0"/>
              <a:t>– </a:t>
            </a:r>
            <a:r>
              <a:rPr lang="uk-UA" sz="2800" dirty="0"/>
              <a:t>це порушення функції органів травлення, </a:t>
            </a:r>
            <a:r>
              <a:rPr lang="uk-UA" sz="2800" dirty="0" smtClean="0"/>
              <a:t>що</a:t>
            </a:r>
            <a:r>
              <a:rPr lang="en-US" sz="2800" dirty="0" smtClean="0"/>
              <a:t> </a:t>
            </a:r>
            <a:r>
              <a:rPr lang="uk-UA" sz="2800" dirty="0" smtClean="0"/>
              <a:t>пов’язані </a:t>
            </a:r>
            <a:r>
              <a:rPr lang="uk-UA" sz="2800" dirty="0"/>
              <a:t>зі зміною їхньої регуляції та </a:t>
            </a:r>
            <a:r>
              <a:rPr lang="uk-UA" sz="2800" dirty="0" smtClean="0"/>
              <a:t>супроводжуються</a:t>
            </a:r>
            <a:r>
              <a:rPr lang="en-US" sz="2800" dirty="0" smtClean="0"/>
              <a:t> </a:t>
            </a:r>
            <a:r>
              <a:rPr lang="uk-UA" sz="2800" dirty="0" smtClean="0"/>
              <a:t>різноманітною </a:t>
            </a:r>
            <a:r>
              <a:rPr lang="uk-UA" sz="2800" dirty="0"/>
              <a:t>комбінацією (залежно від віку) </a:t>
            </a:r>
            <a:r>
              <a:rPr lang="uk-UA" sz="2800" dirty="0" err="1"/>
              <a:t>персистуючих</a:t>
            </a:r>
            <a:r>
              <a:rPr lang="uk-UA" sz="2800" dirty="0"/>
              <a:t> або </a:t>
            </a:r>
            <a:r>
              <a:rPr lang="uk-UA" sz="2800" dirty="0" err="1"/>
              <a:t>рецидивуючих</a:t>
            </a:r>
            <a:r>
              <a:rPr lang="uk-UA" sz="2800" dirty="0"/>
              <a:t> </a:t>
            </a:r>
            <a:r>
              <a:rPr lang="uk-UA" sz="2800" dirty="0" err="1"/>
              <a:t>гастроінтестинальних</a:t>
            </a:r>
            <a:r>
              <a:rPr lang="uk-UA" sz="2800" dirty="0"/>
              <a:t> </a:t>
            </a:r>
            <a:r>
              <a:rPr lang="uk-UA" sz="2800" dirty="0" smtClean="0"/>
              <a:t>симптомів</a:t>
            </a:r>
            <a:r>
              <a:rPr lang="en-US" sz="2800" dirty="0" smtClean="0"/>
              <a:t> </a:t>
            </a:r>
            <a:r>
              <a:rPr lang="uk-UA" sz="2800" dirty="0" smtClean="0"/>
              <a:t>без </a:t>
            </a:r>
            <a:r>
              <a:rPr lang="uk-UA" sz="2800" dirty="0"/>
              <a:t>структурних або біохімічних порушень. </a:t>
            </a:r>
            <a:endParaRPr lang="en-US" sz="2800" dirty="0" smtClean="0"/>
          </a:p>
          <a:p>
            <a:endParaRPr lang="en-US" sz="2800" dirty="0"/>
          </a:p>
          <a:p>
            <a:r>
              <a:rPr lang="uk-UA" sz="2800" dirty="0" smtClean="0"/>
              <a:t>Функціональні</a:t>
            </a:r>
            <a:r>
              <a:rPr lang="en-US" sz="2800" dirty="0" smtClean="0"/>
              <a:t> </a:t>
            </a:r>
            <a:r>
              <a:rPr lang="uk-UA" sz="2800" dirty="0" smtClean="0"/>
              <a:t>шлунково-кишкові </a:t>
            </a:r>
            <a:r>
              <a:rPr lang="uk-UA" sz="2800" dirty="0"/>
              <a:t>розлади можуть супроводжувати нормальний розвиток дитини і залежати від розладів </a:t>
            </a:r>
            <a:r>
              <a:rPr lang="uk-UA" sz="2800" dirty="0" smtClean="0"/>
              <a:t>регуляції</a:t>
            </a:r>
            <a:r>
              <a:rPr lang="en-US" sz="2800" dirty="0" smtClean="0"/>
              <a:t> </a:t>
            </a:r>
            <a:r>
              <a:rPr lang="uk-UA" sz="2800" dirty="0" err="1" smtClean="0"/>
              <a:t>органа</a:t>
            </a:r>
            <a:r>
              <a:rPr lang="uk-UA" sz="2800" dirty="0" smtClean="0"/>
              <a:t> </a:t>
            </a:r>
            <a:r>
              <a:rPr lang="uk-UA" sz="2800" dirty="0"/>
              <a:t>на тлі вегетативних </a:t>
            </a:r>
            <a:r>
              <a:rPr lang="uk-UA" sz="2800" dirty="0" err="1"/>
              <a:t>дисфункцій</a:t>
            </a:r>
            <a:r>
              <a:rPr lang="uk-UA" sz="2800" dirty="0"/>
              <a:t>, психоемоційних </a:t>
            </a:r>
            <a:r>
              <a:rPr lang="uk-UA" sz="2800" dirty="0" smtClean="0"/>
              <a:t>та</a:t>
            </a:r>
            <a:r>
              <a:rPr lang="en-US" sz="2800" dirty="0" smtClean="0"/>
              <a:t> </a:t>
            </a:r>
            <a:r>
              <a:rPr lang="uk-UA" sz="2800" dirty="0" smtClean="0"/>
              <a:t>гуморальних </a:t>
            </a:r>
            <a:r>
              <a:rPr lang="uk-UA" sz="2800" dirty="0"/>
              <a:t>факторів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4862">
            <a:off x="9095001" y="306826"/>
            <a:ext cx="2322916" cy="227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0800" y="2438400"/>
            <a:ext cx="1304132" cy="203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5988">
            <a:off x="8700363" y="4059235"/>
            <a:ext cx="2268490" cy="266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3842635" y="393412"/>
            <a:ext cx="2553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rgbClr val="4D100F"/>
                </a:solidFill>
              </a:rPr>
              <a:t>ВИЗНАЧЕННЯ</a:t>
            </a:r>
          </a:p>
        </p:txBody>
      </p:sp>
    </p:spTree>
    <p:extLst>
      <p:ext uri="{BB962C8B-B14F-4D97-AF65-F5344CB8AC3E}">
        <p14:creationId xmlns:p14="http://schemas.microsoft.com/office/powerpoint/2010/main" val="736649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09716" y="152400"/>
            <a:ext cx="11658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00"/>
                </a:solidFill>
              </a:rPr>
              <a:t>Поширеність</a:t>
            </a: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err="1">
                <a:solidFill>
                  <a:srgbClr val="000000"/>
                </a:solidFill>
              </a:rPr>
              <a:t>функціональних</a:t>
            </a: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err="1">
                <a:solidFill>
                  <a:srgbClr val="000000"/>
                </a:solidFill>
              </a:rPr>
              <a:t>шлунково-кишкових</a:t>
            </a: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err="1">
                <a:solidFill>
                  <a:srgbClr val="000000"/>
                </a:solidFill>
              </a:rPr>
              <a:t>розладів</a:t>
            </a:r>
            <a:r>
              <a:rPr lang="ru-RU" sz="2800" b="1" dirty="0">
                <a:solidFill>
                  <a:srgbClr val="000000"/>
                </a:solidFill>
              </a:rPr>
              <a:t> у </a:t>
            </a:r>
            <a:r>
              <a:rPr lang="ru-RU" sz="2800" b="1" dirty="0" err="1">
                <a:solidFill>
                  <a:srgbClr val="000000"/>
                </a:solidFill>
              </a:rPr>
              <a:t>новонароджених</a:t>
            </a:r>
            <a:r>
              <a:rPr lang="ru-RU" sz="2800" b="1" dirty="0">
                <a:solidFill>
                  <a:srgbClr val="000000"/>
                </a:solidFill>
              </a:rPr>
              <a:t> і </a:t>
            </a:r>
            <a:r>
              <a:rPr lang="ru-RU" sz="2800" b="1" dirty="0" err="1">
                <a:solidFill>
                  <a:srgbClr val="000000"/>
                </a:solidFill>
              </a:rPr>
              <a:t>дітей</a:t>
            </a: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err="1">
                <a:solidFill>
                  <a:srgbClr val="000000"/>
                </a:solidFill>
              </a:rPr>
              <a:t>раннього</a:t>
            </a: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err="1">
                <a:solidFill>
                  <a:srgbClr val="000000"/>
                </a:solidFill>
              </a:rPr>
              <a:t>віку</a:t>
            </a:r>
            <a:r>
              <a:rPr lang="ru-RU" sz="2800" b="1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018"/>
          <a:stretch/>
        </p:blipFill>
        <p:spPr bwMode="auto">
          <a:xfrm>
            <a:off x="4267200" y="1219199"/>
            <a:ext cx="6718300" cy="529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322006" y="1828800"/>
            <a:ext cx="348799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Сьогодні функціональні розлади ШКТ розглядаються як розлади взаємодії між кишечником і головним мозком (</a:t>
            </a:r>
            <a:r>
              <a:rPr lang="en-US" sz="2400" dirty="0" err="1"/>
              <a:t>Drossman</a:t>
            </a:r>
            <a:r>
              <a:rPr lang="en-US" sz="2400" dirty="0"/>
              <a:t>, 2016). 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8200"/>
            <a:ext cx="1857771" cy="186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534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748284"/>
            <a:ext cx="11049000" cy="1242648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268605" marR="5080" indent="-256540" algn="just">
              <a:lnSpc>
                <a:spcPts val="2810"/>
              </a:lnSpc>
              <a:spcBef>
                <a:spcPts val="450"/>
              </a:spcBef>
              <a:buClr>
                <a:srgbClr val="9F4DA2"/>
              </a:buClr>
              <a:buFont typeface="Georgia"/>
              <a:buChar char="•"/>
              <a:tabLst>
                <a:tab pos="348615" algn="l"/>
              </a:tabLst>
            </a:pPr>
            <a:r>
              <a:rPr dirty="0"/>
              <a:t>	</a:t>
            </a:r>
            <a:r>
              <a:rPr sz="2600" spc="-5" dirty="0">
                <a:cs typeface="Georgia"/>
              </a:rPr>
              <a:t>Функціональні гастроінтестинальні розлади (</a:t>
            </a:r>
            <a:r>
              <a:rPr sz="2600" spc="-5" dirty="0" smtClean="0">
                <a:cs typeface="Georgia"/>
              </a:rPr>
              <a:t>ФГІР)</a:t>
            </a:r>
            <a:r>
              <a:rPr lang="ru-RU" sz="2600" spc="-5" dirty="0" smtClean="0">
                <a:cs typeface="Georgia"/>
              </a:rPr>
              <a:t> </a:t>
            </a:r>
            <a:r>
              <a:rPr sz="2600" dirty="0" err="1" smtClean="0">
                <a:cs typeface="Georgia"/>
              </a:rPr>
              <a:t>займають</a:t>
            </a:r>
            <a:r>
              <a:rPr sz="2600" spc="5" dirty="0" smtClean="0">
                <a:cs typeface="Georgia"/>
              </a:rPr>
              <a:t> </a:t>
            </a:r>
            <a:r>
              <a:rPr sz="2600" spc="-5" dirty="0">
                <a:cs typeface="Georgia"/>
              </a:rPr>
              <a:t>найбільший</a:t>
            </a:r>
            <a:r>
              <a:rPr sz="2600" dirty="0">
                <a:cs typeface="Georgia"/>
              </a:rPr>
              <a:t> </a:t>
            </a:r>
            <a:r>
              <a:rPr sz="2600" spc="-10" dirty="0">
                <a:cs typeface="Georgia"/>
              </a:rPr>
              <a:t>відсоток</a:t>
            </a:r>
            <a:r>
              <a:rPr sz="2600" spc="61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в</a:t>
            </a:r>
            <a:r>
              <a:rPr sz="2600" spc="62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структурі </a:t>
            </a:r>
            <a:r>
              <a:rPr sz="260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патології</a:t>
            </a:r>
            <a:r>
              <a:rPr sz="2600" spc="1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органів</a:t>
            </a:r>
            <a:r>
              <a:rPr sz="2600" spc="35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травлення</a:t>
            </a:r>
            <a:r>
              <a:rPr sz="2600" spc="35" dirty="0">
                <a:cs typeface="Georgia"/>
              </a:rPr>
              <a:t> </a:t>
            </a:r>
            <a:r>
              <a:rPr sz="2600" spc="-5" dirty="0">
                <a:cs typeface="Georgia"/>
              </a:rPr>
              <a:t>у дітей</a:t>
            </a:r>
            <a:r>
              <a:rPr sz="2600" spc="5" dirty="0">
                <a:cs typeface="Georgia"/>
              </a:rPr>
              <a:t> </a:t>
            </a:r>
            <a:r>
              <a:rPr sz="2600" spc="-10" dirty="0">
                <a:cs typeface="Georgia"/>
              </a:rPr>
              <a:t>молодшого</a:t>
            </a:r>
            <a:r>
              <a:rPr sz="2600" spc="30" dirty="0">
                <a:cs typeface="Georgia"/>
              </a:rPr>
              <a:t> </a:t>
            </a:r>
            <a:r>
              <a:rPr sz="2600" spc="-5" dirty="0">
                <a:cs typeface="Georgia"/>
              </a:rPr>
              <a:t>віку.</a:t>
            </a:r>
            <a:endParaRPr sz="2600" dirty="0">
              <a:cs typeface="Georgia"/>
            </a:endParaRPr>
          </a:p>
          <a:p>
            <a:pPr>
              <a:spcBef>
                <a:spcPts val="50"/>
              </a:spcBef>
              <a:buClr>
                <a:srgbClr val="9F4DA2"/>
              </a:buClr>
              <a:buFont typeface="Georgia"/>
              <a:buChar char="•"/>
            </a:pPr>
            <a:endParaRPr sz="2950" dirty="0">
              <a:cs typeface="Georg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2160" y="2209800"/>
            <a:ext cx="2617839" cy="3435929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4419600" y="2321742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605" marR="5080" lvl="0" indent="-256540" algn="just">
              <a:lnSpc>
                <a:spcPts val="2810"/>
              </a:lnSpc>
              <a:buClr>
                <a:srgbClr val="9F4DA2"/>
              </a:buClr>
              <a:buFontTx/>
              <a:buChar char="•"/>
              <a:tabLst>
                <a:tab pos="269240" algn="l"/>
              </a:tabLst>
            </a:pPr>
            <a:r>
              <a:rPr lang="uk-UA" sz="2600" spc="-5" dirty="0">
                <a:solidFill>
                  <a:prstClr val="black"/>
                </a:solidFill>
                <a:cs typeface="Georgia"/>
              </a:rPr>
              <a:t>Сучасні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уявлення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з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позицій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доказової</a:t>
            </a:r>
            <a:r>
              <a:rPr lang="uk-UA" sz="2600" spc="61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10" dirty="0">
                <a:solidFill>
                  <a:prstClr val="black"/>
                </a:solidFill>
                <a:cs typeface="Georgia"/>
              </a:rPr>
              <a:t>медицини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 про етіологію, патогенез, клініку 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та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діагностику цих 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патологічних</a:t>
            </a:r>
            <a:r>
              <a:rPr lang="uk-UA" sz="26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10" dirty="0">
                <a:solidFill>
                  <a:prstClr val="black"/>
                </a:solidFill>
                <a:cs typeface="Georgia"/>
              </a:rPr>
              <a:t>станів,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 використання</a:t>
            </a:r>
            <a:r>
              <a:rPr lang="uk-UA" sz="2600" spc="62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світового 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досвіду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та</a:t>
            </a:r>
            <a:r>
              <a:rPr lang="uk-UA" sz="26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уніфікованої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класифікації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та 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діагностичними</a:t>
            </a:r>
            <a:r>
              <a:rPr lang="uk-UA" sz="26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критеріями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цих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розладів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(за 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Римськими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критеріями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І</a:t>
            </a:r>
            <a:r>
              <a:rPr lang="en-US" sz="2600" spc="-5" dirty="0">
                <a:solidFill>
                  <a:prstClr val="black"/>
                </a:solidFill>
                <a:cs typeface="Georgia"/>
              </a:rPr>
              <a:t>II,</a:t>
            </a:r>
            <a:r>
              <a:rPr lang="en-US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та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en-US" sz="2600" dirty="0">
                <a:solidFill>
                  <a:prstClr val="black"/>
                </a:solidFill>
                <a:cs typeface="Georgia"/>
              </a:rPr>
              <a:t>IV)</a:t>
            </a:r>
            <a:r>
              <a:rPr lang="en-US" sz="26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може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бути 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корисним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у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практиці</a:t>
            </a:r>
            <a:r>
              <a:rPr lang="uk-UA" sz="260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педіатра</a:t>
            </a:r>
            <a:r>
              <a:rPr lang="uk-UA" sz="2600" spc="1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та</a:t>
            </a:r>
            <a:r>
              <a:rPr lang="uk-UA" sz="2600" spc="5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10" dirty="0">
                <a:solidFill>
                  <a:prstClr val="black"/>
                </a:solidFill>
                <a:cs typeface="Georgia"/>
              </a:rPr>
              <a:t>сімейного</a:t>
            </a:r>
            <a:r>
              <a:rPr lang="uk-UA" sz="2600" spc="20" dirty="0">
                <a:solidFill>
                  <a:prstClr val="black"/>
                </a:solidFill>
                <a:cs typeface="Georgia"/>
              </a:rPr>
              <a:t> </a:t>
            </a:r>
            <a:r>
              <a:rPr lang="uk-UA" sz="2600" spc="-5" dirty="0">
                <a:solidFill>
                  <a:prstClr val="black"/>
                </a:solidFill>
                <a:cs typeface="Georgia"/>
              </a:rPr>
              <a:t>лікаря.</a:t>
            </a:r>
            <a:endParaRPr lang="uk-UA" sz="2600" dirty="0">
              <a:solidFill>
                <a:prstClr val="black"/>
              </a:solidFill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111332"/>
            <a:ext cx="3337256" cy="1877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6" b="29455"/>
          <a:stretch/>
        </p:blipFill>
        <p:spPr bwMode="auto">
          <a:xfrm>
            <a:off x="3695737" y="177000"/>
            <a:ext cx="4557183" cy="1925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" b="12057"/>
          <a:stretch/>
        </p:blipFill>
        <p:spPr bwMode="auto">
          <a:xfrm>
            <a:off x="8592277" y="290945"/>
            <a:ext cx="3139347" cy="1697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4090" y="2087425"/>
            <a:ext cx="386037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prstClr val="black"/>
                </a:solidFill>
              </a:rPr>
              <a:t>ФРШКТ</a:t>
            </a:r>
            <a:r>
              <a:rPr lang="en-US" sz="2400" dirty="0" smtClean="0"/>
              <a:t> </a:t>
            </a:r>
            <a:r>
              <a:rPr lang="uk-UA" sz="2400" dirty="0"/>
              <a:t>у немовлят і дітей раннього віку поширені в усьому світі та охоплюють різноманітні розлади, пов’язані з хронічними </a:t>
            </a:r>
            <a:r>
              <a:rPr lang="uk-UA" sz="2400" dirty="0" err="1"/>
              <a:t>рецидивуючими</a:t>
            </a:r>
            <a:r>
              <a:rPr lang="uk-UA" sz="2400" dirty="0"/>
              <a:t> симптомами, пов’язаними з шлунково-кишковим трактом, </a:t>
            </a:r>
            <a:r>
              <a:rPr lang="uk-UA" sz="2400" b="1" dirty="0"/>
              <a:t>але не поясненими структурними чи біохімічними аномаліями.</a:t>
            </a:r>
            <a:r>
              <a:rPr lang="en-US" sz="2400" b="1" dirty="0" smtClean="0"/>
              <a:t> </a:t>
            </a:r>
            <a:endParaRPr lang="ru-RU" sz="2400" b="1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819" y="2276874"/>
            <a:ext cx="2637165" cy="4025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81039" y="2087425"/>
            <a:ext cx="42881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Діагностика</a:t>
            </a:r>
            <a:r>
              <a:rPr lang="ru-RU" sz="2400" b="1" dirty="0"/>
              <a:t> </a:t>
            </a:r>
            <a:r>
              <a:rPr lang="ru-RU" sz="2400" b="1" dirty="0" err="1"/>
              <a:t>цих</a:t>
            </a:r>
            <a:r>
              <a:rPr lang="ru-RU" sz="2400" b="1" dirty="0"/>
              <a:t> </a:t>
            </a:r>
            <a:r>
              <a:rPr lang="ru-RU" sz="2400" b="1" dirty="0" err="1"/>
              <a:t>розладів</a:t>
            </a:r>
            <a:r>
              <a:rPr lang="ru-RU" sz="2400" b="1" dirty="0"/>
              <a:t> </a:t>
            </a:r>
            <a:r>
              <a:rPr lang="ru-RU" sz="2400" b="1" dirty="0" err="1"/>
              <a:t>базується</a:t>
            </a:r>
            <a:r>
              <a:rPr lang="ru-RU" sz="2400" b="1" dirty="0"/>
              <a:t> на </a:t>
            </a:r>
            <a:r>
              <a:rPr lang="ru-RU" sz="2400" b="1" dirty="0" err="1"/>
              <a:t>критеріях</a:t>
            </a:r>
            <a:r>
              <a:rPr lang="ru-RU" sz="2400" b="1" dirty="0"/>
              <a:t>, </a:t>
            </a:r>
            <a:r>
              <a:rPr lang="ru-RU" sz="2400" b="1" dirty="0" err="1"/>
              <a:t>заснованих</a:t>
            </a:r>
            <a:r>
              <a:rPr lang="ru-RU" sz="2400" b="1" dirty="0"/>
              <a:t> на симптомах, так </a:t>
            </a:r>
            <a:r>
              <a:rPr lang="ru-RU" sz="2400" b="1" dirty="0" err="1"/>
              <a:t>званих</a:t>
            </a:r>
            <a:r>
              <a:rPr lang="ru-RU" sz="2400" b="1" dirty="0"/>
              <a:t> </a:t>
            </a:r>
            <a:r>
              <a:rPr lang="ru-RU" sz="2400" b="1" dirty="0" err="1"/>
              <a:t>Римських</a:t>
            </a:r>
            <a:r>
              <a:rPr lang="ru-RU" sz="2400" b="1" dirty="0"/>
              <a:t> </a:t>
            </a:r>
            <a:r>
              <a:rPr lang="ru-RU" sz="2400" b="1" dirty="0" err="1"/>
              <a:t>критеріях</a:t>
            </a:r>
            <a:r>
              <a:rPr lang="ru-RU" sz="2400" b="1" dirty="0"/>
              <a:t>, </a:t>
            </a:r>
            <a:r>
              <a:rPr lang="ru-RU" sz="2400" b="1" dirty="0" err="1"/>
              <a:t>які</a:t>
            </a:r>
            <a:r>
              <a:rPr lang="ru-RU" sz="2400" b="1" dirty="0"/>
              <a:t> </a:t>
            </a:r>
            <a:r>
              <a:rPr lang="ru-RU" sz="2400" b="1" dirty="0" err="1"/>
              <a:t>виникли</a:t>
            </a:r>
            <a:r>
              <a:rPr lang="ru-RU" sz="2400" b="1" dirty="0"/>
              <a:t> в 1994 </a:t>
            </a:r>
            <a:r>
              <a:rPr lang="ru-RU" sz="2400" b="1" dirty="0" err="1"/>
              <a:t>році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20404" y="4057197"/>
            <a:ext cx="45322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 </a:t>
            </a:r>
            <a:r>
              <a:rPr lang="ru-RU" sz="2400" dirty="0" err="1"/>
              <a:t>останнє</a:t>
            </a:r>
            <a:r>
              <a:rPr lang="ru-RU" sz="2400" dirty="0"/>
              <a:t> </a:t>
            </a:r>
            <a:r>
              <a:rPr lang="ru-RU" sz="2400" dirty="0" err="1"/>
              <a:t>десятиліття</a:t>
            </a:r>
            <a:r>
              <a:rPr lang="ru-RU" sz="2400" dirty="0"/>
              <a:t> </a:t>
            </a:r>
            <a:r>
              <a:rPr lang="ru-RU" sz="2400" dirty="0" err="1"/>
              <a:t>знання</a:t>
            </a:r>
            <a:r>
              <a:rPr lang="ru-RU" sz="2400" dirty="0"/>
              <a:t> про </a:t>
            </a:r>
            <a:r>
              <a:rPr lang="uk-UA" sz="2400" dirty="0">
                <a:solidFill>
                  <a:prstClr val="black"/>
                </a:solidFill>
              </a:rPr>
              <a:t>ФРШКТ</a:t>
            </a:r>
            <a:r>
              <a:rPr lang="ru-RU" sz="2400" dirty="0" smtClean="0"/>
              <a:t> </a:t>
            </a:r>
            <a:r>
              <a:rPr lang="ru-RU" sz="2400" dirty="0"/>
              <a:t>у </a:t>
            </a:r>
            <a:r>
              <a:rPr lang="ru-RU" sz="2400" dirty="0" err="1"/>
              <a:t>новонароджених</a:t>
            </a:r>
            <a:r>
              <a:rPr lang="ru-RU" sz="2400" dirty="0"/>
              <a:t> і </a:t>
            </a:r>
            <a:r>
              <a:rPr lang="ru-RU" sz="2400" dirty="0" err="1"/>
              <a:t>дітей</a:t>
            </a:r>
            <a:r>
              <a:rPr lang="ru-RU" sz="2400" dirty="0"/>
              <a:t> </a:t>
            </a:r>
            <a:r>
              <a:rPr lang="ru-RU" sz="2400" dirty="0" err="1"/>
              <a:t>раннього</a:t>
            </a:r>
            <a:r>
              <a:rPr lang="ru-RU" sz="2400" dirty="0"/>
              <a:t> </a:t>
            </a:r>
            <a:r>
              <a:rPr lang="ru-RU" sz="2400" dirty="0" err="1"/>
              <a:t>віку</a:t>
            </a:r>
            <a:r>
              <a:rPr lang="ru-RU" sz="2400" dirty="0"/>
              <a:t> </a:t>
            </a:r>
            <a:r>
              <a:rPr lang="ru-RU" sz="2400" dirty="0" err="1"/>
              <a:t>ще</a:t>
            </a:r>
            <a:r>
              <a:rPr lang="ru-RU" sz="2400" dirty="0"/>
              <a:t> </a:t>
            </a:r>
            <a:r>
              <a:rPr lang="ru-RU" sz="2400" dirty="0" err="1"/>
              <a:t>більше</a:t>
            </a:r>
            <a:r>
              <a:rPr lang="ru-RU" sz="2400" dirty="0"/>
              <a:t> </a:t>
            </a:r>
            <a:r>
              <a:rPr lang="ru-RU" sz="2400" dirty="0" err="1"/>
              <a:t>покращилися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призвело</a:t>
            </a:r>
            <a:r>
              <a:rPr lang="ru-RU" sz="2400" dirty="0"/>
              <a:t> до </a:t>
            </a:r>
            <a:r>
              <a:rPr lang="ru-RU" sz="2400" dirty="0" err="1"/>
              <a:t>нещодавно</a:t>
            </a:r>
            <a:r>
              <a:rPr lang="ru-RU" sz="2400" dirty="0"/>
              <a:t> </a:t>
            </a:r>
            <a:r>
              <a:rPr lang="ru-RU" sz="2400" dirty="0" err="1"/>
              <a:t>опублікованих</a:t>
            </a:r>
            <a:r>
              <a:rPr lang="ru-RU" sz="2400" dirty="0"/>
              <a:t> </a:t>
            </a:r>
            <a:r>
              <a:rPr lang="ru-RU" sz="2400" dirty="0" err="1"/>
              <a:t>Римських</a:t>
            </a:r>
            <a:r>
              <a:rPr lang="ru-RU" sz="2400" dirty="0"/>
              <a:t> IV </a:t>
            </a:r>
            <a:r>
              <a:rPr lang="ru-RU" sz="2400" dirty="0" err="1"/>
              <a:t>критеріїв</a:t>
            </a:r>
            <a:r>
              <a:rPr lang="ru-RU" sz="2400" dirty="0"/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6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333375"/>
            <a:ext cx="8229600" cy="7651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chemeClr val="bg1"/>
                </a:solidFill>
              </a:rPr>
              <a:t>Что такое Римский консенсус?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143000"/>
            <a:ext cx="8229600" cy="5454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  </a:t>
            </a:r>
            <a:endParaRPr lang="ru-RU" altLang="ru-RU" sz="2400" smtClean="0">
              <a:solidFill>
                <a:schemeClr val="tx2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905000" y="990600"/>
          <a:ext cx="85344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1828800" y="304800"/>
            <a:ext cx="861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altLang="ru-RU" sz="3600" b="1" dirty="0" err="1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Що</a:t>
            </a:r>
            <a:r>
              <a:rPr lang="ru-RU" altLang="ru-RU" sz="36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altLang="ru-RU" sz="3600" b="1" dirty="0" err="1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таке</a:t>
            </a:r>
            <a:r>
              <a:rPr lang="ru-RU" altLang="ru-RU" sz="36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altLang="ru-RU" sz="3600" b="1" dirty="0" err="1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Римський</a:t>
            </a:r>
            <a:r>
              <a:rPr lang="ru-RU" altLang="ru-RU" sz="3600" b="1" dirty="0" smtClean="0">
                <a:solidFill>
                  <a:srgbClr val="000066"/>
                </a:solidFill>
                <a:latin typeface="+mn-lt"/>
                <a:cs typeface="Times New Roman" pitchFamily="18" charset="0"/>
              </a:rPr>
              <a:t> консенсус?</a:t>
            </a:r>
            <a:endParaRPr lang="ru-RU" altLang="ru-RU" sz="3600" dirty="0" smtClean="0">
              <a:solidFill>
                <a:srgbClr val="000066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03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2359</Words>
  <Application>Microsoft Office PowerPoint</Application>
  <PresentationFormat>Довільний</PresentationFormat>
  <Paragraphs>245</Paragraphs>
  <Slides>40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40</vt:i4>
      </vt:variant>
    </vt:vector>
  </HeadingPairs>
  <TitlesOfParts>
    <vt:vector size="41" baseType="lpstr">
      <vt:lpstr>Тема Office</vt:lpstr>
      <vt:lpstr>«Функціональні розлади шлунково-кишкового тракту у  дітей раннього віку»</vt:lpstr>
      <vt:lpstr>АКТУАЛЬНІСТЬ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Что такое Римский консенсус?</vt:lpstr>
      <vt:lpstr>ХРОНОЛОГИЯ РИМСКИХ ДИАГНОСТИЧЕСКИХ КРИТЕРИЕВ </vt:lpstr>
      <vt:lpstr>Презентація PowerPoint</vt:lpstr>
      <vt:lpstr>Презентація PowerPoint</vt:lpstr>
      <vt:lpstr>Презентація PowerPoint</vt:lpstr>
      <vt:lpstr>ПРИЧИНИ</vt:lpstr>
      <vt:lpstr>ПРИЧИНИ</vt:lpstr>
      <vt:lpstr>ПРИЧИНИ</vt:lpstr>
      <vt:lpstr>РЕГУРГІТАЦІЯ</vt:lpstr>
      <vt:lpstr>ЛІКУВАННЯ</vt:lpstr>
      <vt:lpstr>РУМІНАЦІЯ</vt:lpstr>
      <vt:lpstr>ЛІКУВАННЯ</vt:lpstr>
      <vt:lpstr>Презентація PowerPoint</vt:lpstr>
      <vt:lpstr>СИНДРОМ ЦИКЛІЧНОЇ БЛЮВОТИ (СЦБ)</vt:lpstr>
      <vt:lpstr>СЦБ ТАКОЖ НАЗИВАЮТЬ НЕДІАБЕТИЧНИМ КЕТОАЦИДОЗОМ</vt:lpstr>
      <vt:lpstr>Презентація PowerPoint</vt:lpstr>
      <vt:lpstr>Презентація PowerPoint</vt:lpstr>
      <vt:lpstr>СИМПТОМИ КОЛЬОК</vt:lpstr>
      <vt:lpstr>Презентація PowerPoint</vt:lpstr>
      <vt:lpstr>Презентація PowerPoint</vt:lpstr>
      <vt:lpstr>Презентація PowerPoint</vt:lpstr>
      <vt:lpstr>ФУНКЦІОНАЛЬНА ДІАРЕЯ</vt:lpstr>
      <vt:lpstr>ЛІКУВАННЯ</vt:lpstr>
      <vt:lpstr>ДИСХЕЗІЯ</vt:lpstr>
      <vt:lpstr>Презентація PowerPoint</vt:lpstr>
      <vt:lpstr>ФУНКЦІОНАЛЬНИЙ ЗАКРЕП (ФЗ)</vt:lpstr>
      <vt:lpstr>ЛІКУВАННЯ</vt:lpstr>
      <vt:lpstr>Презентація PowerPoint</vt:lpstr>
      <vt:lpstr>АЄРОФАГІЯ</vt:lpstr>
      <vt:lpstr>ДІАГНОСТИКА ТА ЛІКУВАННЯ</vt:lpstr>
      <vt:lpstr>Презентація PowerPoint</vt:lpstr>
      <vt:lpstr>«Симптоми тривоги» не характерні  для функціональних розладів!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«Функціональні розлади шлунково-кишкового тракту у дітей раннього віку»</dc:title>
  <dc:creator>taniusha</dc:creator>
  <cp:lastModifiedBy>ADMIN</cp:lastModifiedBy>
  <cp:revision>49</cp:revision>
  <dcterms:created xsi:type="dcterms:W3CDTF">2023-08-31T17:45:52Z</dcterms:created>
  <dcterms:modified xsi:type="dcterms:W3CDTF">2024-09-09T13:53:48Z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2023-04-18T00:00:00Z</vt:filetime>
  </property>
  <property fmtid="{D5CDD505-2E9C-101B-9397-08002B2CF9AE}" pid="3" name="Creator">
    <vt:lpwstr>Microsoft® PowerPoint® для Microsoft 365</vt:lpwstr>
  </property>
  <property fmtid="{D5CDD505-2E9C-101B-9397-08002B2CF9AE}" pid="4" name="LastSaved">
    <vt:filetime>2023-08-31T00:00:00Z</vt:filetime>
  </property>
</Properties>
</file>