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3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FB9B-9FB8-469E-96F9-4D32314110B6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63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32613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858196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02581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930519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16708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302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166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245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036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549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345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69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160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645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18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43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microsoft.com/office/2007/relationships/hdphoto" Target="../media/hdphoto2.wdp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5654" y="1114097"/>
            <a:ext cx="8178774" cy="2543503"/>
          </a:xfr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uk-UA" sz="2800" b="1" dirty="0"/>
              <a:t>СТВОРЕННЯ 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СУЧАСНОГО </a:t>
            </a:r>
            <a:r>
              <a:rPr lang="uk-UA" sz="2800" b="1" dirty="0"/>
              <a:t>П</a:t>
            </a:r>
            <a:r>
              <a:rPr lang="uk-UA" sz="2800" b="1" dirty="0" smtClean="0"/>
              <a:t>РОСТОРУ </a:t>
            </a:r>
            <a:br>
              <a:rPr lang="uk-UA" sz="2800" b="1" dirty="0" smtClean="0"/>
            </a:br>
            <a:r>
              <a:rPr lang="uk-UA" sz="2800" b="1" dirty="0" smtClean="0"/>
              <a:t>УНІВЕРСИТЕТСЬКОЇ </a:t>
            </a:r>
            <a:r>
              <a:rPr lang="uk-UA" sz="2800" b="1" dirty="0"/>
              <a:t>БІБЛІОТЕКИ: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uk-UA" sz="2800" b="1" dirty="0"/>
              <a:t>НЕОБХІДНІСТЬ, МОЖЛИВІСТЬ, РЕАЛЬНІСТЬ</a:t>
            </a:r>
            <a:endParaRPr lang="en-US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5654" y="3913767"/>
            <a:ext cx="9355932" cy="2423971"/>
          </a:xfrm>
        </p:spPr>
        <p:txBody>
          <a:bodyPr>
            <a:normAutofit/>
          </a:bodyPr>
          <a:lstStyle/>
          <a:p>
            <a:r>
              <a:rPr lang="uk-UA" dirty="0" err="1" smtClean="0"/>
              <a:t>Киричок</a:t>
            </a:r>
            <a:r>
              <a:rPr lang="uk-UA" dirty="0" smtClean="0"/>
              <a:t> </a:t>
            </a:r>
            <a:r>
              <a:rPr lang="uk-UA" dirty="0"/>
              <a:t>Ірина </a:t>
            </a:r>
            <a:r>
              <a:rPr lang="uk-UA" dirty="0" smtClean="0"/>
              <a:t>Василівна, директор</a:t>
            </a:r>
            <a:endParaRPr lang="en-US" dirty="0"/>
          </a:p>
          <a:p>
            <a:r>
              <a:rPr lang="uk-UA" dirty="0" err="1"/>
              <a:t>Гаєва</a:t>
            </a:r>
            <a:r>
              <a:rPr lang="uk-UA" dirty="0"/>
              <a:t> Наталя </a:t>
            </a:r>
            <a:r>
              <a:rPr lang="uk-UA" dirty="0" smtClean="0"/>
              <a:t>Дмитрівна, учений секретар</a:t>
            </a:r>
          </a:p>
          <a:p>
            <a:r>
              <a:rPr lang="uk-UA" dirty="0" err="1" smtClean="0"/>
              <a:t>Нєговєлова</a:t>
            </a:r>
            <a:r>
              <a:rPr lang="uk-UA" dirty="0" smtClean="0"/>
              <a:t> Оксана Анатоліївна, заступник директора</a:t>
            </a:r>
          </a:p>
          <a:p>
            <a:endParaRPr lang="uk-UA" sz="500" dirty="0" smtClean="0"/>
          </a:p>
          <a:p>
            <a:r>
              <a:rPr lang="uk-UA" dirty="0" smtClean="0"/>
              <a:t>Наукова бібліотека </a:t>
            </a:r>
            <a:r>
              <a:rPr lang="uk-UA" dirty="0"/>
              <a:t>Харківського національного медичного </a:t>
            </a:r>
            <a:r>
              <a:rPr lang="uk-UA" dirty="0" smtClean="0"/>
              <a:t>університету</a:t>
            </a:r>
          </a:p>
          <a:p>
            <a:pPr algn="r"/>
            <a:r>
              <a:rPr lang="uk-UA" sz="1600" dirty="0" smtClean="0"/>
              <a:t>17 травня 2018 року</a:t>
            </a:r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13" descr="02_ре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7835" y="287467"/>
            <a:ext cx="1815335" cy="182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1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493986"/>
          </a:xfrm>
        </p:spPr>
        <p:txBody>
          <a:bodyPr>
            <a:normAutofit fontScale="90000"/>
          </a:bodyPr>
          <a:lstStyle/>
          <a:p>
            <a:r>
              <a:rPr lang="uk-UA" sz="2800" dirty="0" smtClean="0"/>
              <a:t>стало зрозумілим: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1198179"/>
            <a:ext cx="8915399" cy="3962400"/>
          </a:xfrm>
        </p:spPr>
        <p:txBody>
          <a:bodyPr anchor="t">
            <a:noAutofit/>
          </a:bodyPr>
          <a:lstStyle/>
          <a:p>
            <a:r>
              <a:rPr lang="uk-UA" dirty="0" smtClean="0"/>
              <a:t>студенти </a:t>
            </a:r>
            <a:r>
              <a:rPr lang="uk-UA" dirty="0"/>
              <a:t>бажають використовувати бібліотеку </a:t>
            </a:r>
            <a:r>
              <a:rPr lang="uk-UA" dirty="0" smtClean="0"/>
              <a:t>для: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отримання </a:t>
            </a:r>
            <a:r>
              <a:rPr lang="uk-UA" dirty="0"/>
              <a:t>всебічної інформації, потрібної для навчання </a:t>
            </a:r>
            <a:endParaRPr lang="uk-UA" dirty="0" smtClean="0"/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неформального спілкування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проявів творчості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комфортного </a:t>
            </a:r>
            <a:r>
              <a:rPr lang="uk-UA" dirty="0"/>
              <a:t>проведення дозвілля </a:t>
            </a:r>
            <a:endParaRPr lang="uk-UA" dirty="0" smtClean="0"/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та </a:t>
            </a:r>
            <a:r>
              <a:rPr lang="uk-UA" dirty="0"/>
              <a:t>багато </a:t>
            </a:r>
            <a:r>
              <a:rPr lang="uk-UA" dirty="0" smtClean="0"/>
              <a:t>іншого</a:t>
            </a:r>
          </a:p>
          <a:p>
            <a:r>
              <a:rPr lang="uk-UA" dirty="0"/>
              <a:t>університетська бібліотека </a:t>
            </a:r>
            <a:r>
              <a:rPr lang="uk-UA" dirty="0" smtClean="0"/>
              <a:t>має: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створити </a:t>
            </a:r>
            <a:r>
              <a:rPr lang="uk-UA" dirty="0"/>
              <a:t>новий, орієнтований на користувача </a:t>
            </a:r>
            <a:r>
              <a:rPr lang="uk-UA" dirty="0" smtClean="0"/>
              <a:t>простір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змінити своє ставлення до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певних </a:t>
            </a:r>
            <a:r>
              <a:rPr lang="uk-UA" dirty="0"/>
              <a:t>потреб користувачів, надати відповідний простір та умови</a:t>
            </a:r>
            <a:endParaRPr lang="en-US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52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7684" y="609600"/>
            <a:ext cx="9286927" cy="630621"/>
          </a:xfrm>
        </p:spPr>
        <p:txBody>
          <a:bodyPr>
            <a:normAutofit/>
          </a:bodyPr>
          <a:lstStyle/>
          <a:p>
            <a:r>
              <a:rPr lang="uk-UA" sz="2800" dirty="0" smtClean="0"/>
              <a:t>які кроки 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7684" y="1240222"/>
            <a:ext cx="9522372" cy="4960882"/>
          </a:xfrm>
        </p:spPr>
        <p:txBody>
          <a:bodyPr anchor="t">
            <a:normAutofit lnSpcReduction="10000"/>
          </a:bodyPr>
          <a:lstStyle/>
          <a:p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 листопаді 2016 року </a:t>
            </a: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з </a:t>
            </a:r>
            <a:r>
              <a:rPr lang="uk-UA" dirty="0"/>
              <a:t>метою збільшення корисної площі для обслуговування, в першу чергу студентів, створення сучасних умов для самопідготовки, рішенням вченої ради виділено додаткові </a:t>
            </a:r>
            <a:r>
              <a:rPr lang="uk-UA" dirty="0" smtClean="0"/>
              <a:t>приміщення</a:t>
            </a:r>
          </a:p>
          <a:p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лютому 2017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року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розпочались </a:t>
            </a:r>
            <a:r>
              <a:rPr lang="uk-UA" dirty="0"/>
              <a:t>ремонтні роботи в учбово-лабораторному корпусі </a:t>
            </a:r>
            <a:r>
              <a:rPr lang="uk-UA" dirty="0" smtClean="0"/>
              <a:t>університету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площі збільшено більш, ніж на 550 </a:t>
            </a:r>
            <a:r>
              <a:rPr lang="uk-UA" dirty="0" err="1"/>
              <a:t>кв.м</a:t>
            </a:r>
            <a:r>
              <a:rPr lang="uk-UA" dirty="0"/>
              <a:t>, </a:t>
            </a:r>
            <a:endParaRPr lang="uk-UA" dirty="0" smtClean="0"/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додано </a:t>
            </a:r>
            <a:r>
              <a:rPr lang="uk-UA" dirty="0"/>
              <a:t>350 посадкових місць, як для читання й самопідготовки, так і для неформального спілкування з можливістю вільної трансформації розстановки меблів за </a:t>
            </a:r>
            <a:r>
              <a:rPr lang="uk-UA" dirty="0" smtClean="0"/>
              <a:t>потребою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придбано нові меблі, сучасну техніку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створено </a:t>
            </a:r>
            <a:r>
              <a:rPr lang="uk-UA" dirty="0"/>
              <a:t>простір для </a:t>
            </a:r>
            <a:r>
              <a:rPr lang="uk-UA" dirty="0" err="1" smtClean="0"/>
              <a:t>коворкінгу</a:t>
            </a:r>
            <a:endParaRPr lang="uk-UA" dirty="0" smtClean="0"/>
          </a:p>
          <a:p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 травні 2018 року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планується відкриття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1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5361" y="729783"/>
            <a:ext cx="2256296" cy="1690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1459" y="729784"/>
            <a:ext cx="2200917" cy="1649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27623" y="2680290"/>
            <a:ext cx="2204034" cy="1652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92227" y="750055"/>
            <a:ext cx="2199655" cy="1649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08019" y="2555211"/>
            <a:ext cx="1887537" cy="141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0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1918" y="2817394"/>
            <a:ext cx="1842068" cy="151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92226" y="2707618"/>
            <a:ext cx="2199656" cy="1649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462275" y="4589054"/>
            <a:ext cx="2229607" cy="1671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75361" y="4589054"/>
            <a:ext cx="2256296" cy="1693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2" descr="Фото Наукова бібліотека Харківського національного медичного університету.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79078" y="4589054"/>
            <a:ext cx="2263109" cy="1697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66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599"/>
            <a:ext cx="8915399" cy="578070"/>
          </a:xfrm>
        </p:spPr>
        <p:txBody>
          <a:bodyPr>
            <a:noAutofit/>
          </a:bodyPr>
          <a:lstStyle/>
          <a:p>
            <a:r>
              <a:rPr lang="uk-UA" sz="2800" dirty="0"/>
              <a:t>оновлений студентський освітній </a:t>
            </a:r>
            <a:r>
              <a:rPr lang="uk-UA" sz="2800" dirty="0" smtClean="0"/>
              <a:t>комплекс: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1355834"/>
            <a:ext cx="9183688" cy="5159266"/>
          </a:xfrm>
        </p:spPr>
        <p:txBody>
          <a:bodyPr anchor="t">
            <a:normAutofit/>
          </a:bodyPr>
          <a:lstStyle/>
          <a:p>
            <a:r>
              <a:rPr lang="uk-UA" dirty="0"/>
              <a:t>весь поверх надано для облаштування </a:t>
            </a:r>
            <a:r>
              <a:rPr lang="uk-UA" dirty="0" smtClean="0"/>
              <a:t>трьох </a:t>
            </a:r>
            <a:r>
              <a:rPr lang="uk-UA" dirty="0"/>
              <a:t>відділів: </a:t>
            </a:r>
            <a:endParaRPr lang="uk-UA" dirty="0" smtClean="0"/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обслуговування </a:t>
            </a:r>
            <a:r>
              <a:rPr lang="uk-UA" dirty="0"/>
              <a:t>навчальною </a:t>
            </a:r>
            <a:r>
              <a:rPr lang="uk-UA" dirty="0" smtClean="0"/>
              <a:t>літературою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літератури </a:t>
            </a:r>
            <a:r>
              <a:rPr lang="uk-UA" dirty="0"/>
              <a:t>іноземними </a:t>
            </a:r>
            <a:r>
              <a:rPr lang="uk-UA" dirty="0" smtClean="0"/>
              <a:t>мовами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 </a:t>
            </a:r>
            <a:r>
              <a:rPr lang="uk-UA" dirty="0"/>
              <a:t>інформаційних технологій та комп’ютерного </a:t>
            </a:r>
            <a:r>
              <a:rPr lang="uk-UA" dirty="0" smtClean="0"/>
              <a:t>забезпечення</a:t>
            </a:r>
          </a:p>
          <a:p>
            <a:r>
              <a:rPr lang="uk-UA" dirty="0" smtClean="0"/>
              <a:t>будуть працювати: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3 абонементи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2 </a:t>
            </a:r>
            <a:r>
              <a:rPr lang="uk-UA" dirty="0"/>
              <a:t>читальні зали з підсобними </a:t>
            </a:r>
            <a:r>
              <a:rPr lang="uk-UA" dirty="0" smtClean="0"/>
              <a:t>фондами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4 </a:t>
            </a:r>
            <a:r>
              <a:rPr lang="uk-UA" dirty="0"/>
              <a:t>зали для самостійної </a:t>
            </a:r>
            <a:r>
              <a:rPr lang="uk-UA" dirty="0" smtClean="0"/>
              <a:t>підготовки, у </a:t>
            </a:r>
            <a:r>
              <a:rPr lang="uk-UA" dirty="0" err="1" smtClean="0"/>
              <a:t>т.ч</a:t>
            </a:r>
            <a:r>
              <a:rPr lang="uk-UA" dirty="0" smtClean="0"/>
              <a:t>. </a:t>
            </a:r>
            <a:r>
              <a:rPr lang="uk-UA" dirty="0" err="1" smtClean="0"/>
              <a:t>коворкінг</a:t>
            </a:r>
            <a:endParaRPr lang="uk-UA" dirty="0" smtClean="0"/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декілька </a:t>
            </a:r>
            <a:r>
              <a:rPr lang="uk-UA" dirty="0"/>
              <a:t>книгосховищ навчальної та іноземної наукової </a:t>
            </a:r>
            <a:r>
              <a:rPr lang="uk-UA" dirty="0" smtClean="0"/>
              <a:t>літератури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внутрішні відділи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серверна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кімната для прийому їжі співробітниками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63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8911" y="609601"/>
            <a:ext cx="9070428" cy="966951"/>
          </a:xfrm>
        </p:spPr>
        <p:txBody>
          <a:bodyPr>
            <a:normAutofit/>
          </a:bodyPr>
          <a:lstStyle/>
          <a:p>
            <a:r>
              <a:rPr lang="uk-UA" sz="2800" dirty="0"/>
              <a:t>бібліотека створює сучасний простір разом з </a:t>
            </a:r>
            <a:r>
              <a:rPr lang="uk-UA" sz="2800" dirty="0" smtClean="0"/>
              <a:t>користувачами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3698" y="1576553"/>
            <a:ext cx="10237074" cy="2900854"/>
          </a:xfrm>
        </p:spPr>
        <p:txBody>
          <a:bodyPr anchor="t">
            <a:noAutofit/>
          </a:bodyPr>
          <a:lstStyle/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скляні стіни </a:t>
            </a:r>
            <a:r>
              <a:rPr lang="uk-UA" dirty="0"/>
              <a:t>й двері на всіх пунктах обслуговування створюють прозорий бібліотечний </a:t>
            </a:r>
            <a:r>
              <a:rPr lang="uk-UA" dirty="0" smtClean="0"/>
              <a:t>простір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робочі </a:t>
            </a:r>
            <a:r>
              <a:rPr lang="uk-UA" dirty="0"/>
              <a:t>місця користувачів обладнано сучасною </a:t>
            </a:r>
            <a:r>
              <a:rPr lang="uk-UA" dirty="0" err="1" smtClean="0"/>
              <a:t>комп</a:t>
            </a:r>
            <a:r>
              <a:rPr lang="en-US" dirty="0" smtClean="0"/>
              <a:t>’</a:t>
            </a:r>
            <a:r>
              <a:rPr lang="uk-UA" dirty="0" err="1" smtClean="0"/>
              <a:t>ютерною</a:t>
            </a:r>
            <a:r>
              <a:rPr lang="uk-UA" dirty="0" smtClean="0"/>
              <a:t> технікою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зали обладнано мультимедійними </a:t>
            </a:r>
            <a:r>
              <a:rPr lang="uk-UA" dirty="0"/>
              <a:t>засобами для проведення освітніх та наукових </a:t>
            </a:r>
            <a:r>
              <a:rPr lang="uk-UA" dirty="0" smtClean="0"/>
              <a:t>заходів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розширено </a:t>
            </a:r>
            <a:r>
              <a:rPr lang="uk-UA" dirty="0"/>
              <a:t>та посилено зону </a:t>
            </a:r>
            <a:r>
              <a:rPr lang="uk-UA" dirty="0" err="1"/>
              <a:t>Wi-Fi</a:t>
            </a:r>
            <a:r>
              <a:rPr lang="uk-UA" dirty="0"/>
              <a:t> </a:t>
            </a:r>
            <a:endParaRPr lang="uk-UA" dirty="0" smtClean="0"/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до організації </a:t>
            </a:r>
            <a:r>
              <a:rPr lang="uk-UA" dirty="0"/>
              <a:t>простору залучено </a:t>
            </a:r>
            <a:r>
              <a:rPr lang="uk-UA" dirty="0" smtClean="0"/>
              <a:t>студентство</a:t>
            </a:r>
            <a:endParaRPr lang="en-US" dirty="0"/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всі зусилля направлені на </a:t>
            </a:r>
            <a:r>
              <a:rPr lang="uk-UA" dirty="0"/>
              <a:t>розбудову користувач-орієнтованого </a:t>
            </a:r>
            <a:r>
              <a:rPr lang="uk-UA" dirty="0" smtClean="0"/>
              <a:t>середовища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434" y="4679784"/>
            <a:ext cx="2706462" cy="1638723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515" y="4690255"/>
            <a:ext cx="2450131" cy="1628251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004" y="4693554"/>
            <a:ext cx="2453723" cy="1624952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9000" y="4679785"/>
            <a:ext cx="2474518" cy="1638722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64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819806"/>
            <a:ext cx="8915399" cy="777765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висновки:</a:t>
            </a:r>
            <a:endParaRPr lang="en-US" sz="2800" strike="sngStrike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1776247"/>
            <a:ext cx="8915399" cy="3647091"/>
          </a:xfrm>
        </p:spPr>
        <p:txBody>
          <a:bodyPr anchor="t">
            <a:noAutofit/>
          </a:bodyPr>
          <a:lstStyle/>
          <a:p>
            <a:r>
              <a:rPr lang="uk-UA" dirty="0" smtClean="0"/>
              <a:t>склались об’єктивні умови, які привели бібліотечну спільноту до необхідності змін: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перехід </a:t>
            </a:r>
            <a:r>
              <a:rPr lang="uk-UA" dirty="0"/>
              <a:t>від парадигми зберігання та надання інформації користувачу до парадигми постійних інноваційних змін у бібліотечній </a:t>
            </a:r>
            <a:r>
              <a:rPr lang="uk-UA" dirty="0" smtClean="0"/>
              <a:t>справі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розвиток </a:t>
            </a:r>
            <a:r>
              <a:rPr lang="uk-UA" dirty="0"/>
              <a:t>бібліотечних </a:t>
            </a:r>
            <a:r>
              <a:rPr lang="uk-UA" dirty="0" smtClean="0"/>
              <a:t>сервісів, які </a:t>
            </a:r>
            <a:r>
              <a:rPr lang="uk-UA" dirty="0"/>
              <a:t>допоможуть вирішувати користувачу нагальні потреби у мінливому світі, розробляти спільні творчі проекти, виробляти суспільно-значущі інтелектуальні </a:t>
            </a:r>
            <a:r>
              <a:rPr lang="uk-UA" dirty="0" smtClean="0"/>
              <a:t>продукти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оновлення матеріально-технічної бази, формування комфортного бібліотечного простору, його функціональне зонування відповідно різноманітним потребам користувачів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89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4114" y="404883"/>
            <a:ext cx="9610497" cy="388051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uk-UA" sz="2800" dirty="0"/>
              <a:t>Неможливо змінитись </a:t>
            </a:r>
            <a:r>
              <a:rPr lang="uk-UA" sz="2800" dirty="0" smtClean="0"/>
              <a:t>водночас,</a:t>
            </a:r>
            <a:r>
              <a:rPr lang="en-US" sz="2800" dirty="0" smtClean="0"/>
              <a:t> </a:t>
            </a:r>
            <a:r>
              <a:rPr lang="uk-UA" sz="2800" dirty="0" smtClean="0"/>
              <a:t>навіть </a:t>
            </a:r>
            <a:r>
              <a:rPr lang="uk-UA" sz="2800" dirty="0"/>
              <a:t>при наявності великих коштів. </a:t>
            </a: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>Потрібен </a:t>
            </a:r>
            <a:r>
              <a:rPr lang="uk-UA" sz="2800" dirty="0"/>
              <a:t>час </a:t>
            </a:r>
            <a:r>
              <a:rPr lang="uk-UA" sz="2800" dirty="0" smtClean="0"/>
              <a:t>на </a:t>
            </a:r>
            <a:r>
              <a:rPr lang="uk-UA" sz="2800" dirty="0"/>
              <a:t>вироблення концепції </a:t>
            </a:r>
            <a:r>
              <a:rPr lang="uk-UA" sz="2800" dirty="0" smtClean="0"/>
              <a:t>розвитку,</a:t>
            </a:r>
            <a:r>
              <a:rPr lang="en-US" sz="2800" dirty="0" smtClean="0"/>
              <a:t> </a:t>
            </a:r>
            <a:r>
              <a:rPr lang="uk-UA" sz="2800" dirty="0" smtClean="0"/>
              <a:t>оновлення </a:t>
            </a:r>
            <a:r>
              <a:rPr lang="uk-UA" sz="2800" dirty="0"/>
              <a:t>мислення персоналу, </a:t>
            </a:r>
            <a:r>
              <a:rPr lang="uk-UA" sz="2800" dirty="0" smtClean="0"/>
              <a:t>отримання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uk-UA" sz="2800" dirty="0" smtClean="0"/>
              <a:t>певних </a:t>
            </a:r>
            <a:r>
              <a:rPr lang="uk-UA" sz="2800" dirty="0"/>
              <a:t>навичок як в роботі, </a:t>
            </a:r>
            <a:r>
              <a:rPr lang="uk-UA" sz="2800" dirty="0" smtClean="0"/>
              <a:t>так </a:t>
            </a:r>
            <a:r>
              <a:rPr lang="uk-UA" sz="2800" dirty="0"/>
              <a:t>і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uk-UA" sz="2800" dirty="0" smtClean="0"/>
              <a:t>у </a:t>
            </a:r>
            <a:r>
              <a:rPr lang="uk-UA" sz="2800" dirty="0"/>
              <a:t>спілкуванні з молоддю. 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4285398"/>
            <a:ext cx="8915399" cy="1494916"/>
          </a:xfrm>
        </p:spPr>
        <p:txBody>
          <a:bodyPr>
            <a:normAutofit/>
          </a:bodyPr>
          <a:lstStyle/>
          <a:p>
            <a:pPr algn="r"/>
            <a:r>
              <a:rPr lang="uk-UA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Зупинятись на досягнутому </a:t>
            </a:r>
            <a:r>
              <a:rPr lang="uk-UA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ніколи – </a:t>
            </a:r>
            <a:r>
              <a:rPr lang="uk-UA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треба </a:t>
            </a:r>
            <a:r>
              <a:rPr lang="uk-UA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постійно </a:t>
            </a:r>
            <a:r>
              <a:rPr lang="uk-UA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рухатись </a:t>
            </a:r>
            <a:r>
              <a:rPr lang="uk-UA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вперед!</a:t>
            </a:r>
          </a:p>
        </p:txBody>
      </p:sp>
    </p:spTree>
    <p:extLst>
      <p:ext uri="{BB962C8B-B14F-4D97-AF65-F5344CB8AC3E}">
        <p14:creationId xmlns:p14="http://schemas.microsoft.com/office/powerpoint/2010/main" val="358297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7543349" y="624110"/>
            <a:ext cx="4313864" cy="72701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uk-UA" sz="2800" dirty="0" smtClean="0"/>
              <a:t>Дякуємо за увагу!</a:t>
            </a:r>
            <a:endParaRPr lang="en-US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383" y="2448878"/>
            <a:ext cx="1509038" cy="1973358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443" y="2448878"/>
            <a:ext cx="1566450" cy="1973358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80328" y="2448878"/>
            <a:ext cx="1532861" cy="1973358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sp>
        <p:nvSpPr>
          <p:cNvPr id="12" name="Текст 2"/>
          <p:cNvSpPr txBox="1">
            <a:spLocks/>
          </p:cNvSpPr>
          <p:nvPr/>
        </p:nvSpPr>
        <p:spPr>
          <a:xfrm>
            <a:off x="3079292" y="4564683"/>
            <a:ext cx="1689220" cy="4014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Wingdings 3" charset="2"/>
              <a:buNone/>
            </a:pPr>
            <a:r>
              <a:rPr lang="uk-UA" sz="1600" dirty="0" err="1" smtClean="0"/>
              <a:t>Киричок</a:t>
            </a:r>
            <a:r>
              <a:rPr lang="uk-UA" sz="1600" dirty="0" smtClean="0"/>
              <a:t> Ірина</a:t>
            </a:r>
            <a:endParaRPr lang="en-US" sz="1600" dirty="0"/>
          </a:p>
        </p:txBody>
      </p:sp>
      <p:sp>
        <p:nvSpPr>
          <p:cNvPr id="13" name="Текст 2"/>
          <p:cNvSpPr txBox="1">
            <a:spLocks/>
          </p:cNvSpPr>
          <p:nvPr/>
        </p:nvSpPr>
        <p:spPr>
          <a:xfrm>
            <a:off x="5724855" y="4579742"/>
            <a:ext cx="1509038" cy="3863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Wingdings 3" charset="2"/>
              <a:buNone/>
            </a:pPr>
            <a:r>
              <a:rPr lang="uk-UA" sz="1600" dirty="0" err="1" smtClean="0"/>
              <a:t>Гаєва</a:t>
            </a:r>
            <a:r>
              <a:rPr lang="uk-UA" sz="1600" dirty="0" smtClean="0"/>
              <a:t> Наталя</a:t>
            </a:r>
            <a:endParaRPr lang="en-US" sz="1600" dirty="0"/>
          </a:p>
        </p:txBody>
      </p:sp>
      <p:sp>
        <p:nvSpPr>
          <p:cNvPr id="14" name="Текст 2"/>
          <p:cNvSpPr txBox="1">
            <a:spLocks/>
          </p:cNvSpPr>
          <p:nvPr/>
        </p:nvSpPr>
        <p:spPr>
          <a:xfrm>
            <a:off x="7959829" y="4553858"/>
            <a:ext cx="2173857" cy="412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Wingdings 3" charset="2"/>
              <a:buNone/>
            </a:pPr>
            <a:r>
              <a:rPr lang="uk-UA" sz="1600" dirty="0" err="1" smtClean="0"/>
              <a:t>Нєговєлова</a:t>
            </a:r>
            <a:r>
              <a:rPr lang="uk-UA" sz="1600" dirty="0" smtClean="0"/>
              <a:t> Оксана</a:t>
            </a:r>
            <a:endParaRPr lang="en-US" sz="1600" dirty="0"/>
          </a:p>
        </p:txBody>
      </p:sp>
      <p:sp>
        <p:nvSpPr>
          <p:cNvPr id="15" name="Текст 2"/>
          <p:cNvSpPr txBox="1">
            <a:spLocks/>
          </p:cNvSpPr>
          <p:nvPr/>
        </p:nvSpPr>
        <p:spPr>
          <a:xfrm>
            <a:off x="6127532" y="5391808"/>
            <a:ext cx="5729682" cy="9879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uk-UA" sz="1400" dirty="0" smtClean="0"/>
              <a:t>Наукова бібліотека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uk-UA" sz="1400" dirty="0" smtClean="0"/>
              <a:t>Харківського національного медичного університету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400" dirty="0" smtClean="0"/>
              <a:t>libr@knmu.kharkov.ua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6761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525517"/>
          </a:xfrm>
        </p:spPr>
        <p:txBody>
          <a:bodyPr anchor="t">
            <a:normAutofit/>
          </a:bodyPr>
          <a:lstStyle/>
          <a:p>
            <a:r>
              <a:rPr lang="uk-UA" sz="2800" dirty="0" smtClean="0"/>
              <a:t>бібліотеки до цифрової епохи: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73729" y="1436913"/>
            <a:ext cx="9601199" cy="2735693"/>
          </a:xfrm>
        </p:spPr>
        <p:txBody>
          <a:bodyPr anchor="t">
            <a:normAutofit/>
          </a:bodyPr>
          <a:lstStyle/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фонди навчальної літератури регулярно </a:t>
            </a:r>
            <a:r>
              <a:rPr lang="uk-UA" dirty="0" smtClean="0"/>
              <a:t>оновлювались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підручники видавались великими </a:t>
            </a:r>
            <a:r>
              <a:rPr lang="uk-UA" dirty="0" smtClean="0"/>
              <a:t>тиражами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проводилась інформаційна робота серед всіх категорій </a:t>
            </a:r>
            <a:r>
              <a:rPr lang="uk-UA" dirty="0" smtClean="0"/>
              <a:t>користувачів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попри дефіцит </a:t>
            </a:r>
            <a:r>
              <a:rPr lang="uk-UA" dirty="0"/>
              <a:t>певної навчальної </a:t>
            </a:r>
            <a:r>
              <a:rPr lang="uk-UA" dirty="0" smtClean="0"/>
              <a:t>літератури, студенти</a:t>
            </a:r>
            <a:r>
              <a:rPr lang="uk-UA" dirty="0"/>
              <a:t> </a:t>
            </a:r>
            <a:r>
              <a:rPr lang="uk-UA" dirty="0" smtClean="0"/>
              <a:t>були </a:t>
            </a:r>
            <a:r>
              <a:rPr lang="uk-UA" dirty="0"/>
              <a:t>забезпечені </a:t>
            </a:r>
            <a:r>
              <a:rPr lang="uk-UA" dirty="0" smtClean="0"/>
              <a:t>матеріалами </a:t>
            </a:r>
            <a:r>
              <a:rPr lang="uk-UA" dirty="0"/>
              <a:t>для </a:t>
            </a:r>
            <a:r>
              <a:rPr lang="uk-UA" dirty="0" smtClean="0"/>
              <a:t>навчання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бібліотеки вузів почувалися впевнено у сфері інформаційного обслуговування навчального процесу</a:t>
            </a:r>
            <a:endParaRPr lang="en-US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6174" y="4172601"/>
            <a:ext cx="1303036" cy="1961792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527" y="4172599"/>
            <a:ext cx="2975169" cy="1961793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5013" y="4172599"/>
            <a:ext cx="3080293" cy="1962549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5623" y="4172599"/>
            <a:ext cx="1322070" cy="1953507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257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599"/>
            <a:ext cx="9602788" cy="609601"/>
          </a:xfrm>
        </p:spPr>
        <p:txBody>
          <a:bodyPr anchor="t">
            <a:normAutofit/>
          </a:bodyPr>
          <a:lstStyle/>
          <a:p>
            <a:r>
              <a:rPr lang="uk-UA" sz="2800" dirty="0" smtClean="0"/>
              <a:t>бібліотеки </a:t>
            </a:r>
            <a:r>
              <a:rPr lang="uk-UA" sz="2800" dirty="0"/>
              <a:t>у ц</a:t>
            </a:r>
            <a:r>
              <a:rPr lang="uk-UA" sz="2800" dirty="0" smtClean="0"/>
              <a:t>ифрову епоху: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2129052"/>
            <a:ext cx="8915399" cy="3315307"/>
          </a:xfrm>
        </p:spPr>
        <p:txBody>
          <a:bodyPr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швидко  прийняли зміни в житті, опанували нові технології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працюють </a:t>
            </a:r>
            <a:r>
              <a:rPr lang="uk-UA" dirty="0"/>
              <a:t>з великими масивами </a:t>
            </a:r>
            <a:r>
              <a:rPr lang="uk-UA" dirty="0" smtClean="0"/>
              <a:t>інформації, впевнено орієнтуються  в цих масивах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створюють </a:t>
            </a:r>
            <a:r>
              <a:rPr lang="uk-UA" dirty="0"/>
              <a:t>різноманітні власні ресурси, </a:t>
            </a:r>
            <a:r>
              <a:rPr lang="uk-UA" dirty="0" smtClean="0"/>
              <a:t>стали </a:t>
            </a:r>
            <a:r>
              <a:rPr lang="uk-UA" dirty="0"/>
              <a:t>більше уваги приділяти інформаційному забезпеченню науково-дослідної </a:t>
            </a:r>
            <a:r>
              <a:rPr lang="uk-UA" dirty="0" smtClean="0"/>
              <a:t>роботи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навчають </a:t>
            </a:r>
            <a:r>
              <a:rPr lang="uk-UA" dirty="0"/>
              <a:t>алгоритмам пошуку інформації молодих науковців, </a:t>
            </a:r>
            <a:r>
              <a:rPr lang="uk-UA" dirty="0" smtClean="0"/>
              <a:t>науково-педагогічні кадри та інші категорії користувачів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вважають студентство, на перевагу від інших категорій користувачів</a:t>
            </a:r>
            <a:r>
              <a:rPr lang="uk-UA" dirty="0"/>
              <a:t>,</a:t>
            </a:r>
            <a:r>
              <a:rPr lang="uk-UA" dirty="0" smtClean="0"/>
              <a:t> інформаційно </a:t>
            </a:r>
            <a:r>
              <a:rPr lang="uk-UA" dirty="0"/>
              <a:t>обізнаним, «просунутим»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20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893379"/>
          </a:xfrm>
        </p:spPr>
        <p:txBody>
          <a:bodyPr>
            <a:normAutofit/>
          </a:bodyPr>
          <a:lstStyle/>
          <a:p>
            <a:r>
              <a:rPr lang="uk-UA" sz="2800" dirty="0"/>
              <a:t>більшість бібліотек </a:t>
            </a:r>
            <a:r>
              <a:rPr lang="uk-UA" sz="2800" dirty="0" smtClean="0"/>
              <a:t>зіткнулися із труднощами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1961379"/>
            <a:ext cx="8915399" cy="4180113"/>
          </a:xfrm>
        </p:spPr>
        <p:txBody>
          <a:bodyPr anchor="t">
            <a:normAutofit/>
          </a:bodyPr>
          <a:lstStyle/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читачі </a:t>
            </a:r>
            <a:r>
              <a:rPr lang="uk-UA" dirty="0"/>
              <a:t>перестали відвідувати читальні </a:t>
            </a:r>
            <a:r>
              <a:rPr lang="uk-UA" dirty="0" smtClean="0"/>
              <a:t>зали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користувачі  «живуть»  в </a:t>
            </a:r>
            <a:r>
              <a:rPr lang="uk-UA" dirty="0"/>
              <a:t>Інтернеті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 smtClean="0"/>
              <a:t>обсяги </a:t>
            </a:r>
            <a:r>
              <a:rPr lang="uk-UA" dirty="0"/>
              <a:t>книговидач стали швидко </a:t>
            </a:r>
            <a:r>
              <a:rPr lang="uk-UA" dirty="0" smtClean="0"/>
              <a:t>зменшуватись</a:t>
            </a:r>
          </a:p>
          <a:p>
            <a:endParaRPr lang="uk-UA" sz="200" dirty="0" smtClean="0"/>
          </a:p>
          <a:p>
            <a:r>
              <a:rPr lang="uk-UA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постали питання</a:t>
            </a:r>
            <a:endParaRPr lang="uk-UA" sz="2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  <a:p>
            <a:pPr marL="74160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uk-UA" dirty="0" smtClean="0"/>
              <a:t>невже користувачів </a:t>
            </a:r>
            <a:r>
              <a:rPr lang="uk-UA" dirty="0"/>
              <a:t>на 100 відсотків задовольняє Інтернет? </a:t>
            </a:r>
            <a:endParaRPr lang="uk-UA" dirty="0" smtClean="0"/>
          </a:p>
          <a:p>
            <a:pPr marL="74160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uk-UA" dirty="0" smtClean="0"/>
              <a:t>невже у читачів не виникає труднощів у пошуку </a:t>
            </a:r>
            <a:r>
              <a:rPr lang="uk-UA" dirty="0"/>
              <a:t>якісної  </a:t>
            </a:r>
            <a:r>
              <a:rPr lang="uk-UA" dirty="0" smtClean="0"/>
              <a:t>та достовірної </a:t>
            </a:r>
            <a:r>
              <a:rPr lang="uk-UA" dirty="0"/>
              <a:t>інформації, представленої </a:t>
            </a:r>
            <a:r>
              <a:rPr lang="uk-UA" dirty="0" smtClean="0"/>
              <a:t>у глобальній мережі? </a:t>
            </a:r>
          </a:p>
          <a:p>
            <a:pPr marL="74160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uk-UA" dirty="0" smtClean="0"/>
              <a:t>яким шляхом бібліотекам </a:t>
            </a:r>
            <a:r>
              <a:rPr lang="uk-UA" dirty="0"/>
              <a:t>йти </a:t>
            </a:r>
            <a:r>
              <a:rPr lang="uk-UA" dirty="0" smtClean="0"/>
              <a:t>далі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25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601"/>
            <a:ext cx="8915399" cy="662152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нові вимоги </a:t>
            </a:r>
            <a:r>
              <a:rPr lang="uk-UA" sz="2800" dirty="0"/>
              <a:t>до бібліотеки з боку </a:t>
            </a:r>
            <a:r>
              <a:rPr lang="uk-UA" sz="2800" dirty="0" smtClean="0"/>
              <a:t>користувачів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1271753"/>
            <a:ext cx="8915399" cy="3163613"/>
          </a:xfrm>
        </p:spPr>
        <p:txBody>
          <a:bodyPr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назріли протиріччя між </a:t>
            </a:r>
            <a:r>
              <a:rPr lang="uk-UA" dirty="0"/>
              <a:t>вимогами </a:t>
            </a:r>
            <a:r>
              <a:rPr lang="uk-UA" dirty="0" smtClean="0"/>
              <a:t>користувачів та </a:t>
            </a:r>
            <a:r>
              <a:rPr lang="uk-UA" dirty="0"/>
              <a:t>тими </a:t>
            </a:r>
            <a:r>
              <a:rPr lang="uk-UA" dirty="0" smtClean="0"/>
              <a:t>можливостями</a:t>
            </a:r>
            <a:r>
              <a:rPr lang="uk-UA" dirty="0"/>
              <a:t>, які </a:t>
            </a:r>
            <a:r>
              <a:rPr lang="uk-UA" dirty="0" smtClean="0"/>
              <a:t>бібліотека </a:t>
            </a:r>
            <a:r>
              <a:rPr lang="uk-UA" dirty="0"/>
              <a:t>сьогодні спроможна їм </a:t>
            </a:r>
            <a:r>
              <a:rPr lang="uk-UA" dirty="0" smtClean="0"/>
              <a:t>надавати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сучасний користувач бажає отримати у бібліотеці: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інформацію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яку </a:t>
            </a: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вона накопичує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знання 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й відповіді, </a:t>
            </a: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які 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зможуть забезпечити ефективне прийняття рішень в нестандартних або нових ситуаціях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задоволення 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від реалізації своїх творчих потреб на найвищому рівні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бібліотека </a:t>
            </a:r>
            <a:r>
              <a:rPr lang="uk-UA" dirty="0"/>
              <a:t>стає не просто осередком культури </a:t>
            </a:r>
            <a:r>
              <a:rPr lang="uk-UA" dirty="0" smtClean="0"/>
              <a:t>та </a:t>
            </a:r>
            <a:r>
              <a:rPr lang="uk-UA" dirty="0"/>
              <a:t>освіти, а й місцем розвитку самої культури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325" y="4624549"/>
            <a:ext cx="2669000" cy="1791195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5497" y="4622864"/>
            <a:ext cx="2386550" cy="1792880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4509" y="4624176"/>
            <a:ext cx="2384804" cy="1791568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98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1669" y="438029"/>
            <a:ext cx="8792942" cy="591986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незворотні шляхи </a:t>
            </a:r>
            <a:r>
              <a:rPr lang="uk-UA" sz="2800" dirty="0"/>
              <a:t>подолання кризи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1669" y="1502229"/>
            <a:ext cx="9196551" cy="3869871"/>
          </a:xfrm>
        </p:spPr>
        <p:txBody>
          <a:bodyPr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значне 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скорочення кількості бібліотек  в наслідок розвитку ринкової економіки, об’єднання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бібліотек різних 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типів</a:t>
            </a:r>
          </a:p>
          <a:p>
            <a:pPr marL="28440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поєднання коштів й надання послуг, уникнення дублювання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кошти направлено на: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будівництво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нових сучасних приміщень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всебічне комплектування фондів сучасними ресурсами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оснащення новітньою 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технікою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підвищення кваліфікації </a:t>
            </a: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працівників</a:t>
            </a:r>
            <a:endParaRPr lang="uk-UA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5856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444" y="388884"/>
            <a:ext cx="9924204" cy="861848"/>
          </a:xfrm>
        </p:spPr>
        <p:txBody>
          <a:bodyPr>
            <a:normAutofit fontScale="90000"/>
          </a:bodyPr>
          <a:lstStyle/>
          <a:p>
            <a:r>
              <a:rPr lang="uk-UA" sz="2800" dirty="0" err="1"/>
              <a:t>грамотно</a:t>
            </a:r>
            <a:r>
              <a:rPr lang="uk-UA" sz="2800" dirty="0"/>
              <a:t> спроектований </a:t>
            </a:r>
            <a:r>
              <a:rPr lang="uk-UA" sz="2800" dirty="0" smtClean="0"/>
              <a:t>загальний простір є </a:t>
            </a:r>
            <a:r>
              <a:rPr lang="uk-UA" sz="2800" dirty="0"/>
              <a:t>комфортним для роботи</a:t>
            </a:r>
            <a:endParaRPr lang="en-US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10444" y="1250733"/>
            <a:ext cx="9924204" cy="2749768"/>
          </a:xfrm>
        </p:spPr>
        <p:txBody>
          <a:bodyPr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багато </a:t>
            </a:r>
            <a:r>
              <a:rPr lang="uk-UA" dirty="0"/>
              <a:t>місць у читальних </a:t>
            </a:r>
            <a:r>
              <a:rPr lang="uk-UA" dirty="0" smtClean="0"/>
              <a:t>залах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вільний Інтернет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вільний </a:t>
            </a:r>
            <a:r>
              <a:rPr lang="uk-UA" dirty="0"/>
              <a:t>доступ до більшої частини </a:t>
            </a:r>
            <a:r>
              <a:rPr lang="uk-UA" dirty="0" smtClean="0"/>
              <a:t>фондів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окремі </a:t>
            </a:r>
            <a:r>
              <a:rPr lang="uk-UA" dirty="0"/>
              <a:t>кімнати для роботи індивідуально і в групах, де можна працювати з аудіо- і </a:t>
            </a:r>
            <a:r>
              <a:rPr lang="uk-UA" dirty="0" smtClean="0"/>
              <a:t>відео-продуктами тощо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можливість обирати </a:t>
            </a:r>
            <a:r>
              <a:rPr lang="uk-UA" dirty="0" smtClean="0"/>
              <a:t>будь-який </a:t>
            </a:r>
            <a:r>
              <a:rPr lang="uk-UA" dirty="0"/>
              <a:t>інший вид діяльності або </a:t>
            </a:r>
            <a:r>
              <a:rPr lang="uk-UA" dirty="0" smtClean="0"/>
              <a:t>творчості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відчуття </a:t>
            </a:r>
            <a:r>
              <a:rPr lang="uk-UA" dirty="0" smtClean="0"/>
              <a:t>впевненості: </a:t>
            </a:r>
            <a:r>
              <a:rPr lang="uk-UA" dirty="0"/>
              <a:t>з якою задачею ти б не прийшов до </a:t>
            </a:r>
            <a:r>
              <a:rPr lang="uk-UA" dirty="0" smtClean="0"/>
              <a:t>бібліотеки – ти </a:t>
            </a:r>
            <a:r>
              <a:rPr lang="uk-UA" dirty="0"/>
              <a:t>її вирішиш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458" y="4134095"/>
            <a:ext cx="3017082" cy="2265840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275" y="4127608"/>
            <a:ext cx="1720332" cy="2296939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0444" y="4134095"/>
            <a:ext cx="1717279" cy="2286319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5908" y="4130536"/>
            <a:ext cx="3031326" cy="2293436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402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0030" y="346841"/>
            <a:ext cx="9291556" cy="998483"/>
          </a:xfrm>
        </p:spPr>
        <p:txBody>
          <a:bodyPr>
            <a:normAutofit fontScale="90000"/>
          </a:bodyPr>
          <a:lstStyle/>
          <a:p>
            <a:r>
              <a:rPr lang="uk-UA" sz="2800" dirty="0"/>
              <a:t>Наукова бібліотека ХНМУ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uk-U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постійно </a:t>
            </a: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вивчає думки користувачів, в першу чергу, студентів, щодо діяльності </a:t>
            </a:r>
            <a:r>
              <a:rPr lang="uk-U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бібліотеки, зокрема: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39007" y="1345324"/>
            <a:ext cx="9732579" cy="4908519"/>
          </a:xfrm>
        </p:spPr>
        <p:txBody>
          <a:bodyPr anchor="t"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знання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та використання її ресурсного потенціалу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якості надання бібліотечних послуг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комфортності умов для самостійної роботи 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тощо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вирішує спільні проблеми і знаходить точки взаємодії з користувачем</a:t>
            </a:r>
          </a:p>
          <a:p>
            <a:pPr lvl="1"/>
            <a:r>
              <a:rPr lang="uk-UA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з’ясувалось: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більша частина роботи, яку проводить бібліотека з пошуку та аналітичної обробки інформації, студентам незнайома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у самостійній підготовці вони виявились не настільки «просунутими», як нам вважалось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проведення бібліотечних уроків, семінарів, створення сайту бібліотеки виявилось недостатнім для популяризації наших сервісів </a:t>
            </a:r>
          </a:p>
          <a:p>
            <a:pPr marL="741600" indent="-285750">
              <a:buFont typeface="Arial" panose="020B0604020202020204" pitchFamily="34" charset="0"/>
              <a:buChar char="•"/>
            </a:pPr>
            <a:r>
              <a:rPr lang="uk-UA" dirty="0"/>
              <a:t>виникла потреба ретельніше вивчати проблемні питання у роботі бібліотеки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uk-UA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28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1559" y="609601"/>
            <a:ext cx="9413053" cy="609600"/>
          </a:xfrm>
        </p:spPr>
        <p:txBody>
          <a:bodyPr anchor="t">
            <a:normAutofit fontScale="90000"/>
          </a:bodyPr>
          <a:lstStyle/>
          <a:p>
            <a:r>
              <a:rPr lang="uk-UA" sz="3100" dirty="0" smtClean="0"/>
              <a:t>веб-опитування студентів, 2017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91559" y="1219201"/>
            <a:ext cx="9648495" cy="5223640"/>
          </a:xfrm>
        </p:spPr>
        <p:txBody>
          <a:bodyPr anchor="t"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b="1" dirty="0" smtClean="0"/>
              <a:t>«Студентство і соціальні мережі»</a:t>
            </a:r>
            <a:r>
              <a:rPr lang="uk-UA" dirty="0" smtClean="0"/>
              <a:t>: </a:t>
            </a:r>
            <a:r>
              <a:rPr lang="uk-UA" dirty="0"/>
              <a:t>уможливило оцінити ефективність бібліотечних сервісів, представлених у соціальних медіа, визначити шляхи щодо їх подальшого вдосконалення, проаналізувати ступінь задоволеності студентів організацією роботи сторінок бібліотеки у </a:t>
            </a:r>
            <a:r>
              <a:rPr lang="uk-UA" dirty="0" err="1"/>
              <a:t>соцмережах</a:t>
            </a:r>
            <a:r>
              <a:rPr lang="uk-UA" dirty="0"/>
              <a:t>, якістю наданого контенту</a:t>
            </a:r>
            <a:endParaRPr lang="uk-UA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b="1" dirty="0" smtClean="0"/>
              <a:t>«Для </a:t>
            </a:r>
            <a:r>
              <a:rPr lang="uk-UA" b="1" dirty="0"/>
              <a:t>мене Наукова бібліотека ХНМУ – це</a:t>
            </a:r>
            <a:r>
              <a:rPr lang="uk-UA" b="1" dirty="0" smtClean="0"/>
              <a:t>…»</a:t>
            </a:r>
            <a:r>
              <a:rPr lang="uk-UA" dirty="0" smtClean="0"/>
              <a:t>: коментарі респондентів </a:t>
            </a:r>
            <a:r>
              <a:rPr lang="uk-UA" dirty="0"/>
              <a:t>– </a:t>
            </a:r>
            <a:r>
              <a:rPr lang="uk-UA" dirty="0" smtClean="0"/>
              <a:t>студентів </a:t>
            </a:r>
            <a:r>
              <a:rPr lang="uk-UA" dirty="0"/>
              <a:t>всіх факультетів – і </a:t>
            </a:r>
            <a:r>
              <a:rPr lang="uk-UA" dirty="0" smtClean="0"/>
              <a:t>вітчизняних, </a:t>
            </a:r>
            <a:r>
              <a:rPr lang="uk-UA" dirty="0"/>
              <a:t>й </a:t>
            </a:r>
            <a:r>
              <a:rPr lang="uk-UA" dirty="0" smtClean="0"/>
              <a:t>іноземних, </a:t>
            </a:r>
            <a:r>
              <a:rPr lang="uk-UA" dirty="0"/>
              <a:t>дозволили </a:t>
            </a:r>
            <a:r>
              <a:rPr lang="uk-UA" dirty="0" smtClean="0"/>
              <a:t>напрацювати </a:t>
            </a:r>
            <a:r>
              <a:rPr lang="uk-UA" dirty="0"/>
              <a:t>певну стратегію: у якому напрямку просуватись далі, як не втратити, а </a:t>
            </a:r>
            <a:r>
              <a:rPr lang="uk-UA" dirty="0" smtClean="0"/>
              <a:t>навпаки, </a:t>
            </a:r>
            <a:r>
              <a:rPr lang="uk-UA" dirty="0"/>
              <a:t>посилити контакт із </a:t>
            </a:r>
            <a:r>
              <a:rPr lang="uk-UA" dirty="0" smtClean="0"/>
              <a:t>молоддю.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b="1" dirty="0" smtClean="0"/>
              <a:t>Серед коментарів</a:t>
            </a:r>
            <a:r>
              <a:rPr lang="uk-UA" dirty="0" smtClean="0"/>
              <a:t>: </a:t>
            </a:r>
            <a:r>
              <a:rPr lang="uk-UA" sz="1600" dirty="0" smtClean="0"/>
              <a:t>«…</a:t>
            </a:r>
            <a:r>
              <a:rPr lang="uk-UA" sz="1600" i="1" dirty="0" smtClean="0"/>
              <a:t>це </a:t>
            </a:r>
            <a:r>
              <a:rPr lang="uk-UA" sz="1600" i="1" dirty="0"/>
              <a:t>місце спокою і затишку, де ти можеш з головою полинути в навчання, не </a:t>
            </a:r>
            <a:r>
              <a:rPr lang="uk-UA" sz="1600" i="1" dirty="0" err="1"/>
              <a:t>боячись</a:t>
            </a:r>
            <a:r>
              <a:rPr lang="uk-UA" sz="1600" i="1" dirty="0"/>
              <a:t>, що хтось тобі </a:t>
            </a:r>
            <a:r>
              <a:rPr lang="uk-UA" sz="1600" i="1" dirty="0" smtClean="0"/>
              <a:t>завадить…</a:t>
            </a:r>
            <a:r>
              <a:rPr lang="en-US" sz="1600" i="1" dirty="0" smtClean="0"/>
              <a:t> </a:t>
            </a:r>
            <a:r>
              <a:rPr lang="uk-UA" sz="1600" i="1" dirty="0" smtClean="0"/>
              <a:t>це </a:t>
            </a:r>
            <a:r>
              <a:rPr lang="uk-UA" sz="1600" i="1" dirty="0"/>
              <a:t>місце, де ти знайдеш ключ до іншого світу, де хоча б на кілька годин можеш забути про підсумкові заняття та </a:t>
            </a:r>
            <a:r>
              <a:rPr lang="uk-UA" sz="1600" i="1" dirty="0" smtClean="0"/>
              <a:t>пари…</a:t>
            </a:r>
            <a:r>
              <a:rPr lang="en-US" sz="1600" i="1" dirty="0" smtClean="0"/>
              <a:t> </a:t>
            </a:r>
            <a:r>
              <a:rPr lang="uk-UA" sz="1600" i="1" dirty="0" smtClean="0"/>
              <a:t>це </a:t>
            </a:r>
            <a:r>
              <a:rPr lang="uk-UA" sz="1600" i="1" dirty="0"/>
              <a:t>кваліфіковані працівники, які допоможуть та порадять, де конкретно шукати те, що тобі потрібно, і не варто забувати про чудовий відділ художньої літератури, адже попри навчання, потрібно знаходити час для чогось прекрасного</a:t>
            </a:r>
            <a:r>
              <a:rPr lang="uk-UA" sz="1600" i="1" dirty="0" smtClean="0"/>
              <a:t>!..»; </a:t>
            </a:r>
            <a:endParaRPr lang="en-US" sz="1600" i="1" dirty="0" smtClean="0"/>
          </a:p>
          <a:p>
            <a:pPr marL="273050" indent="-273050" algn="just"/>
            <a:r>
              <a:rPr lang="en-US" sz="1600" b="1" i="1" dirty="0"/>
              <a:t> </a:t>
            </a:r>
            <a:r>
              <a:rPr lang="en-US" sz="1600" b="1" i="1" dirty="0" smtClean="0"/>
              <a:t>    </a:t>
            </a:r>
            <a:r>
              <a:rPr lang="uk-UA" b="1" dirty="0" smtClean="0"/>
              <a:t>були й такі</a:t>
            </a:r>
            <a:r>
              <a:rPr lang="uk-UA" dirty="0" smtClean="0"/>
              <a:t>: </a:t>
            </a:r>
            <a:r>
              <a:rPr lang="uk-UA" sz="1600" i="1" dirty="0" smtClean="0"/>
              <a:t>«це місце</a:t>
            </a:r>
            <a:r>
              <a:rPr lang="uk-UA" sz="1600" i="1" dirty="0"/>
              <a:t>, де я буваю дуже </a:t>
            </a:r>
            <a:r>
              <a:rPr lang="uk-UA" sz="1600" i="1" dirty="0" err="1"/>
              <a:t>рідко</a:t>
            </a:r>
            <a:r>
              <a:rPr lang="uk-UA" sz="1600" i="1" dirty="0"/>
              <a:t>, адже всі необхідні для навчання матеріали я можу завантажити з </a:t>
            </a:r>
            <a:r>
              <a:rPr lang="uk-UA" sz="1600" i="1" dirty="0" smtClean="0"/>
              <a:t>Інтернету… на жаль</a:t>
            </a:r>
            <a:r>
              <a:rPr lang="uk-UA" sz="1600" i="1" dirty="0"/>
              <a:t>, не всі книги є в </a:t>
            </a:r>
            <a:r>
              <a:rPr lang="uk-UA" sz="1600" i="1" dirty="0" smtClean="0"/>
              <a:t>наявності…</a:t>
            </a:r>
            <a:r>
              <a:rPr lang="en-US" sz="1600" i="1" dirty="0" smtClean="0"/>
              <a:t> </a:t>
            </a:r>
            <a:r>
              <a:rPr lang="uk-UA" sz="1600" i="1" dirty="0" smtClean="0"/>
              <a:t>місце, </a:t>
            </a:r>
            <a:r>
              <a:rPr lang="uk-UA" sz="1600" i="1" dirty="0"/>
              <a:t>без якого можна прожити, електронні підручники </a:t>
            </a:r>
            <a:r>
              <a:rPr lang="uk-UA" sz="1600" i="1" dirty="0" smtClean="0"/>
              <a:t>краще» </a:t>
            </a:r>
            <a:endParaRPr lang="en-US" sz="1600" i="1" dirty="0" smtClean="0"/>
          </a:p>
          <a:p>
            <a:pPr algn="just"/>
            <a:r>
              <a:rPr lang="en-US" sz="1600" b="1" i="1" dirty="0"/>
              <a:t> </a:t>
            </a:r>
            <a:r>
              <a:rPr lang="en-US" sz="1600" b="1" i="1" dirty="0" smtClean="0"/>
              <a:t>    </a:t>
            </a:r>
            <a:r>
              <a:rPr lang="uk-UA" b="1" dirty="0" smtClean="0"/>
              <a:t>або такі</a:t>
            </a:r>
            <a:r>
              <a:rPr lang="uk-UA" sz="1600" i="1" dirty="0" smtClean="0"/>
              <a:t>: «бібліотека це бібліотека… ще не був там… я не знаю…»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202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827</TotalTime>
  <Words>1063</Words>
  <Application>Microsoft Office PowerPoint</Application>
  <PresentationFormat>Широкоэкранный</PresentationFormat>
  <Paragraphs>122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Легкий дым</vt:lpstr>
      <vt:lpstr>СТВОРЕННЯ  СУЧАСНОГО ПРОСТОРУ  УНІВЕРСИТЕТСЬКОЇ БІБЛІОТЕКИ:  НЕОБХІДНІСТЬ, МОЖЛИВІСТЬ, РЕАЛЬНІСТЬ</vt:lpstr>
      <vt:lpstr>бібліотеки до цифрової епохи:</vt:lpstr>
      <vt:lpstr>бібліотеки у цифрову епоху:</vt:lpstr>
      <vt:lpstr>більшість бібліотек зіткнулися із труднощами</vt:lpstr>
      <vt:lpstr>нові вимоги до бібліотеки з боку користувачів</vt:lpstr>
      <vt:lpstr>незворотні шляхи подолання кризи</vt:lpstr>
      <vt:lpstr>грамотно спроектований загальний простір є комфортним для роботи</vt:lpstr>
      <vt:lpstr>Наукова бібліотека ХНМУ  постійно вивчає думки користувачів, в першу чергу, студентів, щодо діяльності бібліотеки, зокрема: </vt:lpstr>
      <vt:lpstr>веб-опитування студентів, 2017 </vt:lpstr>
      <vt:lpstr>стало зрозумілим:</vt:lpstr>
      <vt:lpstr>які кроки </vt:lpstr>
      <vt:lpstr>Презентация PowerPoint</vt:lpstr>
      <vt:lpstr>оновлений студентський освітній комплекс:</vt:lpstr>
      <vt:lpstr>бібліотека створює сучасний простір разом з користувачами</vt:lpstr>
      <vt:lpstr>висновки:</vt:lpstr>
      <vt:lpstr>Неможливо змінитись водночас, навіть при наявності великих коштів.   Потрібен час на вироблення концепції розвитку, оновлення мислення персоналу, отримання  певних навичок як в роботі, так і  у спілкуванні з молоддю.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СУЧАСНОГО ПРОСТОРУ УНІВЕРСИТЕТСЬКОЇ БІБЛІОТЕКИ:  НЕОБХІДНІСТЬ, МОЖЛИВІСТЬ, РЕАЛЬНІСТЬ</dc:title>
  <dc:creator>Standard User</dc:creator>
  <cp:lastModifiedBy>Standard User</cp:lastModifiedBy>
  <cp:revision>118</cp:revision>
  <dcterms:created xsi:type="dcterms:W3CDTF">2018-04-13T11:08:16Z</dcterms:created>
  <dcterms:modified xsi:type="dcterms:W3CDTF">2018-05-14T07:11:45Z</dcterms:modified>
</cp:coreProperties>
</file>