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F0000"/>
    <a:srgbClr val="990099"/>
    <a:srgbClr val="006600"/>
    <a:srgbClr val="009900"/>
    <a:srgbClr val="CC0000"/>
    <a:srgbClr val="008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716" autoAdjust="0"/>
  </p:normalViewPr>
  <p:slideViewPr>
    <p:cSldViewPr>
      <p:cViewPr varScale="1">
        <p:scale>
          <a:sx n="120" d="100"/>
          <a:sy n="120" d="100"/>
        </p:scale>
        <p:origin x="13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12822-B442-4539-B5CC-6F53A214E4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011A0-9F15-46F3-8A0F-D54B47FF9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12C76-4F07-4187-81FF-ABD605B616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60737-9BB1-4F3B-8371-EF84AFBE89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A1120-94B7-47F7-BF2A-EF20F464E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9ADBE-FD4C-42B2-B200-C5B54233B6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52761-9159-4DEF-ADD2-120EB9723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0272E-4AA3-479D-BE92-C2FF3DE06A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F6FEB-99D2-4F15-BD67-EAF01E8591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9F2A6-7AF9-47F7-BD4F-3FDC35E45C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3F667-D867-4DBA-BC45-9E689FDE1D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FA0637-50FE-4FE4-A195-8B1D8835A1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836613"/>
            <a:ext cx="1914526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30506" y="3068960"/>
            <a:ext cx="6400800" cy="720725"/>
          </a:xfrm>
        </p:spPr>
        <p:txBody>
          <a:bodyPr/>
          <a:lstStyle/>
          <a:p>
            <a:pPr eaLnBrk="1" hangingPunct="1"/>
            <a:r>
              <a:rPr lang="ru-RU" dirty="0" err="1"/>
              <a:t>Лекц</a:t>
            </a:r>
            <a:r>
              <a:rPr lang="uk-UA" dirty="0"/>
              <a:t>і</a:t>
            </a:r>
            <a:r>
              <a:rPr lang="ru-RU" dirty="0"/>
              <a:t>я № 5</a:t>
            </a:r>
          </a:p>
        </p:txBody>
      </p:sp>
      <p:sp>
        <p:nvSpPr>
          <p:cNvPr id="1331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844675" y="4986817"/>
            <a:ext cx="7272338" cy="1007641"/>
          </a:xfrm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lang="ru-RU" sz="2000" b="1" kern="1200" dirty="0">
                <a:solidFill>
                  <a:srgbClr val="0066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2000" b="1" kern="1200" dirty="0">
                <a:solidFill>
                  <a:srgbClr val="0066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kern="1200" dirty="0">
                <a:solidFill>
                  <a:srgbClr val="0066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2000" b="1" kern="1200" dirty="0">
                <a:solidFill>
                  <a:srgbClr val="0066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kern="1200" dirty="0">
                <a:solidFill>
                  <a:srgbClr val="0066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2000" b="1" kern="1200" dirty="0">
                <a:solidFill>
                  <a:srgbClr val="0066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kern="1200" dirty="0">
                <a:solidFill>
                  <a:srgbClr val="0066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2000" b="1" kern="1200" dirty="0">
                <a:solidFill>
                  <a:srgbClr val="006600"/>
                </a:solidFill>
                <a:latin typeface="Arial" charset="0"/>
                <a:ea typeface="+mn-ea"/>
                <a:cs typeface="Arial" charset="0"/>
              </a:rPr>
            </a:br>
            <a:r>
              <a:rPr lang="uk-UA" sz="2000" kern="1200" dirty="0">
                <a:solidFill>
                  <a:srgbClr val="CC00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uk-UA" sz="2000" kern="1200" dirty="0">
                <a:solidFill>
                  <a:srgbClr val="CC0000"/>
                </a:solidFill>
                <a:latin typeface="Arial" charset="0"/>
                <a:ea typeface="+mn-ea"/>
                <a:cs typeface="Arial" charset="0"/>
              </a:rPr>
            </a:br>
            <a:r>
              <a:rPr lang="uk-UA" sz="2000" b="1" kern="1200" dirty="0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Лектор: </a:t>
            </a:r>
            <a:r>
              <a:rPr lang="uk-UA" sz="2000" b="1" kern="1200" dirty="0" err="1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зав.каф</a:t>
            </a:r>
            <a:r>
              <a:rPr lang="uk-UA" sz="2000" b="1" kern="1200" dirty="0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. </a:t>
            </a:r>
            <a:r>
              <a:rPr lang="ru-RU" sz="2000" b="1" kern="1200" dirty="0" err="1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медичної</a:t>
            </a:r>
            <a:r>
              <a:rPr lang="ru-RU" sz="2000" b="1" kern="1200" dirty="0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 та </a:t>
            </a:r>
            <a:r>
              <a:rPr lang="ru-RU" sz="2000" b="1" kern="1200" dirty="0" err="1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біоорганічної</a:t>
            </a:r>
            <a:r>
              <a:rPr lang="ru-RU" sz="2000" b="1" kern="1200" dirty="0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хімії</a:t>
            </a:r>
            <a:r>
              <a:rPr lang="ru-RU" sz="2000" b="1" kern="1200" dirty="0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, </a:t>
            </a:r>
            <a:br>
              <a:rPr lang="ru-RU" sz="2000" b="1" kern="1200" dirty="0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kern="1200" dirty="0" err="1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д.фарм.н</a:t>
            </a:r>
            <a:r>
              <a:rPr lang="ru-RU" sz="2000" b="1" kern="1200" dirty="0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., проф. </a:t>
            </a:r>
            <a:r>
              <a:rPr lang="ru-RU" sz="2000" b="1" kern="1200" dirty="0" err="1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Сирова</a:t>
            </a:r>
            <a:r>
              <a:rPr lang="ru-RU" sz="2000" b="1" kern="1200" dirty="0">
                <a:solidFill>
                  <a:srgbClr val="6600CC"/>
                </a:solidFill>
                <a:latin typeface="Arial" charset="0"/>
                <a:ea typeface="+mn-ea"/>
                <a:cs typeface="Arial" charset="0"/>
              </a:rPr>
              <a:t> Г.О.</a:t>
            </a:r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755650" y="479742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714870" y="3933056"/>
            <a:ext cx="74882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cap="all" dirty="0" err="1">
                <a:solidFill>
                  <a:srgbClr val="0033CC"/>
                </a:solidFill>
              </a:rPr>
              <a:t>Теоретичні</a:t>
            </a:r>
            <a:r>
              <a:rPr lang="ru-RU" sz="2800" b="1" i="1" cap="all" dirty="0">
                <a:solidFill>
                  <a:srgbClr val="0033CC"/>
                </a:solidFill>
              </a:rPr>
              <a:t> </a:t>
            </a:r>
            <a:r>
              <a:rPr lang="ru-RU" sz="2800" b="1" i="1" cap="all" dirty="0" err="1">
                <a:solidFill>
                  <a:srgbClr val="0033CC"/>
                </a:solidFill>
              </a:rPr>
              <a:t>основи</a:t>
            </a:r>
            <a:r>
              <a:rPr lang="ru-RU" sz="2800" b="1" i="1" cap="all" dirty="0">
                <a:solidFill>
                  <a:srgbClr val="0033CC"/>
                </a:solidFill>
              </a:rPr>
              <a:t> </a:t>
            </a:r>
            <a:r>
              <a:rPr lang="ru-RU" sz="2800" b="1" i="1" cap="all" dirty="0" err="1">
                <a:solidFill>
                  <a:srgbClr val="0033CC"/>
                </a:solidFill>
              </a:rPr>
              <a:t>біоенергетики</a:t>
            </a:r>
            <a:endParaRPr lang="ru-RU" sz="2800" b="1" i="1" cap="all" dirty="0">
              <a:solidFill>
                <a:srgbClr val="0033CC"/>
              </a:solidFill>
            </a:endParaRPr>
          </a:p>
        </p:txBody>
      </p:sp>
      <p:pic>
        <p:nvPicPr>
          <p:cNvPr id="13318" name="Рисунок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59688" y="893763"/>
            <a:ext cx="14573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115616" y="258148"/>
            <a:ext cx="67252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a typeface="+mj-ea"/>
              </a:rPr>
              <a:t>Харк</a:t>
            </a:r>
            <a:r>
              <a:rPr lang="uk-UA" sz="2400" b="1" dirty="0">
                <a:ea typeface="+mj-ea"/>
              </a:rPr>
              <a:t>і</a:t>
            </a:r>
            <a:r>
              <a:rPr lang="ru-RU" sz="2400" b="1" dirty="0" err="1">
                <a:ea typeface="+mj-ea"/>
              </a:rPr>
              <a:t>вський</a:t>
            </a:r>
            <a:r>
              <a:rPr lang="ru-RU" sz="2400" b="1" dirty="0">
                <a:ea typeface="+mj-ea"/>
              </a:rPr>
              <a:t> </a:t>
            </a:r>
            <a:r>
              <a:rPr lang="ru-RU" sz="2400" b="1" dirty="0" err="1">
                <a:ea typeface="+mj-ea"/>
              </a:rPr>
              <a:t>національний</a:t>
            </a:r>
            <a:r>
              <a:rPr lang="ru-RU" sz="2400" b="1" dirty="0">
                <a:ea typeface="+mj-ea"/>
              </a:rPr>
              <a:t> </a:t>
            </a:r>
            <a:r>
              <a:rPr lang="ru-RU" sz="2400" b="1" dirty="0" err="1">
                <a:ea typeface="+mj-ea"/>
              </a:rPr>
              <a:t>медичний</a:t>
            </a:r>
            <a:r>
              <a:rPr lang="ru-RU" sz="2400" b="1" dirty="0">
                <a:ea typeface="+mj-ea"/>
              </a:rPr>
              <a:t> </a:t>
            </a:r>
            <a:r>
              <a:rPr lang="ru-RU" sz="2400" b="1" dirty="0" err="1">
                <a:ea typeface="+mj-ea"/>
              </a:rPr>
              <a:t>університет</a:t>
            </a:r>
            <a:r>
              <a:rPr lang="ru-RU" sz="2400" b="1" dirty="0">
                <a:ea typeface="+mj-ea"/>
              </a:rPr>
              <a:t/>
            </a:r>
            <a:br>
              <a:rPr lang="ru-RU" sz="2400" b="1" dirty="0">
                <a:ea typeface="+mj-ea"/>
              </a:rPr>
            </a:br>
            <a:r>
              <a:rPr lang="ru-RU" sz="2400" b="1" dirty="0">
                <a:solidFill>
                  <a:srgbClr val="333399"/>
                </a:solidFill>
                <a:ea typeface="+mj-ea"/>
              </a:rPr>
              <a:t/>
            </a:r>
            <a:br>
              <a:rPr lang="ru-RU" sz="2400" b="1" dirty="0">
                <a:solidFill>
                  <a:srgbClr val="333399"/>
                </a:solidFill>
                <a:ea typeface="+mj-ea"/>
              </a:rPr>
            </a:br>
            <a:r>
              <a:rPr lang="ru-RU" sz="2400" b="1" dirty="0">
                <a:solidFill>
                  <a:srgbClr val="333399"/>
                </a:solidFill>
                <a:ea typeface="+mj-ea"/>
              </a:rPr>
              <a:t/>
            </a:r>
            <a:br>
              <a:rPr lang="ru-RU" sz="2400" b="1" dirty="0">
                <a:solidFill>
                  <a:srgbClr val="333399"/>
                </a:solidFill>
                <a:ea typeface="+mj-ea"/>
              </a:rPr>
            </a:br>
            <a:r>
              <a:rPr lang="ru-RU" sz="2000" b="1" dirty="0">
                <a:solidFill>
                  <a:srgbClr val="333399"/>
                </a:solidFill>
                <a:ea typeface="+mj-ea"/>
              </a:rPr>
              <a:t>Кафедра </a:t>
            </a:r>
            <a:r>
              <a:rPr lang="ru-RU" sz="2000" b="1" dirty="0" err="1">
                <a:solidFill>
                  <a:srgbClr val="333399"/>
                </a:solidFill>
                <a:ea typeface="+mj-ea"/>
              </a:rPr>
              <a:t>медичної</a:t>
            </a:r>
            <a:r>
              <a:rPr lang="ru-RU" sz="2000" b="1" dirty="0">
                <a:solidFill>
                  <a:srgbClr val="333399"/>
                </a:solidFill>
                <a:ea typeface="+mj-ea"/>
              </a:rPr>
              <a:t> та </a:t>
            </a:r>
            <a:r>
              <a:rPr lang="ru-RU" sz="2000" b="1" dirty="0" err="1">
                <a:solidFill>
                  <a:srgbClr val="333399"/>
                </a:solidFill>
                <a:ea typeface="+mj-ea"/>
              </a:rPr>
              <a:t>біоорганічної</a:t>
            </a:r>
            <a:r>
              <a:rPr lang="ru-RU" sz="2000" b="1" dirty="0">
                <a:solidFill>
                  <a:srgbClr val="333399"/>
                </a:solidFill>
                <a:ea typeface="+mj-ea"/>
              </a:rPr>
              <a:t> </a:t>
            </a:r>
            <a:r>
              <a:rPr lang="ru-RU" sz="2000" b="1" dirty="0" err="1">
                <a:solidFill>
                  <a:srgbClr val="333399"/>
                </a:solidFill>
                <a:ea typeface="+mj-ea"/>
              </a:rPr>
              <a:t>хімії</a:t>
            </a:r>
            <a:r>
              <a:rPr lang="ru-RU" sz="2000" b="1" dirty="0">
                <a:solidFill>
                  <a:srgbClr val="333399"/>
                </a:solidFill>
                <a:ea typeface="+mj-ea"/>
              </a:rPr>
              <a:t/>
            </a:r>
            <a:br>
              <a:rPr lang="ru-RU" sz="2000" b="1" dirty="0">
                <a:solidFill>
                  <a:srgbClr val="333399"/>
                </a:solidFill>
                <a:ea typeface="+mj-ea"/>
              </a:rPr>
            </a:br>
            <a:r>
              <a:rPr lang="ru-RU" sz="2000" b="1" dirty="0">
                <a:solidFill>
                  <a:srgbClr val="333399"/>
                </a:solidFill>
                <a:ea typeface="+mj-ea"/>
              </a:rPr>
              <a:t/>
            </a:r>
            <a:br>
              <a:rPr lang="ru-RU" sz="2000" b="1" dirty="0">
                <a:solidFill>
                  <a:srgbClr val="333399"/>
                </a:solidFill>
                <a:ea typeface="+mj-ea"/>
              </a:rPr>
            </a:br>
            <a:r>
              <a:rPr lang="ru-RU" sz="2000" b="1" dirty="0">
                <a:solidFill>
                  <a:srgbClr val="006600"/>
                </a:solidFill>
                <a:ea typeface="+mj-ea"/>
              </a:rPr>
              <a:t> </a:t>
            </a:r>
            <a:r>
              <a:rPr lang="ru-RU" sz="2400" b="1" dirty="0">
                <a:solidFill>
                  <a:srgbClr val="006600"/>
                </a:solidFill>
                <a:ea typeface="+mj-ea"/>
              </a:rPr>
              <a:t>«</a:t>
            </a:r>
            <a:r>
              <a:rPr lang="ru-RU" sz="2400" b="1" dirty="0" err="1">
                <a:solidFill>
                  <a:srgbClr val="006600"/>
                </a:solidFill>
                <a:ea typeface="+mj-ea"/>
              </a:rPr>
              <a:t>Медична</a:t>
            </a:r>
            <a:r>
              <a:rPr lang="ru-RU" sz="2400" b="1" dirty="0">
                <a:solidFill>
                  <a:srgbClr val="006600"/>
                </a:solidFill>
                <a:ea typeface="+mj-ea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ea typeface="+mj-ea"/>
              </a:rPr>
              <a:t>хімія</a:t>
            </a:r>
            <a:r>
              <a:rPr lang="ru-RU" sz="2400" b="1" dirty="0">
                <a:solidFill>
                  <a:srgbClr val="006600"/>
                </a:solidFill>
                <a:ea typeface="+mj-ea"/>
              </a:rPr>
              <a:t>»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1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2" name="Text Box 11"/>
          <p:cNvSpPr txBox="1">
            <a:spLocks noChangeArrowheads="1"/>
          </p:cNvSpPr>
          <p:nvPr/>
        </p:nvSpPr>
        <p:spPr bwMode="auto">
          <a:xfrm>
            <a:off x="12700" y="31750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cap="all" dirty="0">
                <a:solidFill>
                  <a:srgbClr val="C00000"/>
                </a:solidFill>
              </a:rPr>
              <a:t>ОСНОВНИЙ ЗАКОН </a:t>
            </a:r>
            <a:r>
              <a:rPr lang="ru-RU" sz="2000" b="1" cap="all" dirty="0" err="1">
                <a:solidFill>
                  <a:srgbClr val="C00000"/>
                </a:solidFill>
              </a:rPr>
              <a:t>Термохімії</a:t>
            </a:r>
            <a:r>
              <a:rPr lang="ru-RU" sz="2000" b="1" cap="all" dirty="0">
                <a:solidFill>
                  <a:srgbClr val="C00000"/>
                </a:solidFill>
              </a:rPr>
              <a:t> (1836 - 1840 </a:t>
            </a:r>
            <a:r>
              <a:rPr lang="ru-RU" sz="2000" b="1" cap="all" dirty="0" err="1">
                <a:solidFill>
                  <a:srgbClr val="C00000"/>
                </a:solidFill>
              </a:rPr>
              <a:t>рр</a:t>
            </a:r>
            <a:r>
              <a:rPr lang="ru-RU" sz="2000" b="1" cap="all" dirty="0">
                <a:solidFill>
                  <a:srgbClr val="C00000"/>
                </a:solidFill>
              </a:rPr>
              <a:t>.) ─ закон Гесса:</a:t>
            </a:r>
            <a:endParaRPr lang="ru-RU" sz="2000" b="1" i="1" cap="all" dirty="0">
              <a:solidFill>
                <a:srgbClr val="C00000"/>
              </a:solidFill>
            </a:endParaRPr>
          </a:p>
          <a:p>
            <a:pPr algn="ctr"/>
            <a:r>
              <a:rPr lang="ru-RU" b="1" i="1" dirty="0" err="1"/>
              <a:t>Тепловий</a:t>
            </a:r>
            <a:r>
              <a:rPr lang="ru-RU" b="1" i="1" dirty="0"/>
              <a:t> </a:t>
            </a:r>
            <a:r>
              <a:rPr lang="ru-RU" b="1" i="1" dirty="0" err="1"/>
              <a:t>ефект</a:t>
            </a:r>
            <a:r>
              <a:rPr lang="ru-RU" b="1" i="1" dirty="0"/>
              <a:t> </a:t>
            </a:r>
            <a:r>
              <a:rPr lang="ru-RU" b="1" i="1" dirty="0" err="1"/>
              <a:t>хімічних</a:t>
            </a:r>
            <a:r>
              <a:rPr lang="ru-RU" b="1" i="1" dirty="0"/>
              <a:t> </a:t>
            </a:r>
            <a:r>
              <a:rPr lang="ru-RU" b="1" i="1" dirty="0" err="1"/>
              <a:t>реакцій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протікають</a:t>
            </a:r>
            <a:r>
              <a:rPr lang="ru-RU" b="1" i="1" dirty="0"/>
              <a:t> при </a:t>
            </a:r>
            <a:r>
              <a:rPr lang="ru-RU" b="1" i="1" dirty="0" err="1"/>
              <a:t>постійному</a:t>
            </a:r>
            <a:r>
              <a:rPr lang="ru-RU" b="1" i="1" dirty="0"/>
              <a:t> </a:t>
            </a:r>
            <a:r>
              <a:rPr lang="ru-RU" b="1" i="1" dirty="0" err="1"/>
              <a:t>об'ємі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тиску</a:t>
            </a:r>
            <a:r>
              <a:rPr lang="ru-RU" b="1" i="1" dirty="0"/>
              <a:t>, не </a:t>
            </a:r>
            <a:r>
              <a:rPr lang="ru-RU" b="1" i="1" dirty="0" err="1"/>
              <a:t>залежить</a:t>
            </a:r>
            <a:r>
              <a:rPr lang="ru-RU" b="1" i="1" dirty="0"/>
              <a:t> </a:t>
            </a:r>
            <a:r>
              <a:rPr lang="ru-RU" b="1" i="1" dirty="0" err="1"/>
              <a:t>від</a:t>
            </a:r>
            <a:r>
              <a:rPr lang="ru-RU" b="1" i="1" dirty="0"/>
              <a:t> числа </a:t>
            </a:r>
            <a:r>
              <a:rPr lang="ru-RU" b="1" i="1" dirty="0" err="1"/>
              <a:t>проміжних</a:t>
            </a:r>
            <a:r>
              <a:rPr lang="ru-RU" b="1" i="1" dirty="0"/>
              <a:t> </a:t>
            </a:r>
            <a:r>
              <a:rPr lang="ru-RU" b="1" i="1" dirty="0" err="1"/>
              <a:t>стадій</a:t>
            </a:r>
            <a:r>
              <a:rPr lang="ru-RU" b="1" i="1" dirty="0"/>
              <a:t> і </a:t>
            </a:r>
            <a:r>
              <a:rPr lang="ru-RU" b="1" i="1" dirty="0" err="1"/>
              <a:t>визначається</a:t>
            </a:r>
            <a:r>
              <a:rPr lang="ru-RU" b="1" i="1" dirty="0"/>
              <a:t> </a:t>
            </a:r>
            <a:r>
              <a:rPr lang="ru-RU" b="1" i="1" dirty="0" err="1"/>
              <a:t>тільки</a:t>
            </a:r>
            <a:r>
              <a:rPr lang="ru-RU" b="1" i="1" dirty="0"/>
              <a:t> </a:t>
            </a:r>
            <a:r>
              <a:rPr lang="ru-RU" b="1" i="1" dirty="0" err="1"/>
              <a:t>початковим</a:t>
            </a:r>
            <a:r>
              <a:rPr lang="ru-RU" b="1" i="1" dirty="0"/>
              <a:t> і </a:t>
            </a:r>
            <a:r>
              <a:rPr lang="ru-RU" b="1" i="1" dirty="0" err="1"/>
              <a:t>кінцевим</a:t>
            </a:r>
            <a:r>
              <a:rPr lang="ru-RU" b="1" i="1" dirty="0"/>
              <a:t> станом </a:t>
            </a:r>
            <a:r>
              <a:rPr lang="ru-RU" b="1" i="1" dirty="0" err="1"/>
              <a:t>системи</a:t>
            </a:r>
            <a:r>
              <a:rPr lang="ru-RU" b="1" i="1" dirty="0"/>
              <a:t>.</a:t>
            </a:r>
          </a:p>
        </p:txBody>
      </p:sp>
      <p:sp>
        <p:nvSpPr>
          <p:cNvPr id="34823" name="Text Box 12"/>
          <p:cNvSpPr txBox="1">
            <a:spLocks noChangeArrowheads="1"/>
          </p:cNvSpPr>
          <p:nvPr/>
        </p:nvSpPr>
        <p:spPr bwMode="auto">
          <a:xfrm>
            <a:off x="733425" y="2374900"/>
            <a:ext cx="74168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dirty="0"/>
              <a:t>C</a:t>
            </a:r>
            <a:r>
              <a:rPr lang="ru-RU" b="1" i="1" baseline="-25000" dirty="0"/>
              <a:t>(</a:t>
            </a:r>
            <a:r>
              <a:rPr lang="uk-UA" b="1" i="1" baseline="-25000" dirty="0" err="1"/>
              <a:t>тв</a:t>
            </a:r>
            <a:r>
              <a:rPr lang="uk-UA" b="1" i="1" baseline="-25000" dirty="0"/>
              <a:t>) </a:t>
            </a:r>
            <a:r>
              <a:rPr lang="uk-UA" b="1" i="1" baseline="-25000" dirty="0" err="1"/>
              <a:t>графит</a:t>
            </a:r>
            <a:r>
              <a:rPr lang="uk-UA" b="1" i="1" baseline="-25000" dirty="0"/>
              <a:t> </a:t>
            </a:r>
            <a:r>
              <a:rPr lang="uk-UA" b="1" i="1" dirty="0"/>
              <a:t>+ О</a:t>
            </a:r>
            <a:r>
              <a:rPr lang="uk-UA" b="1" i="1" baseline="-25000" dirty="0"/>
              <a:t>2(г) </a:t>
            </a:r>
            <a:r>
              <a:rPr lang="uk-UA" b="1" i="1" dirty="0"/>
              <a:t>= СО</a:t>
            </a:r>
            <a:r>
              <a:rPr lang="uk-UA" b="1" i="1" baseline="-25000" dirty="0"/>
              <a:t>2</a:t>
            </a:r>
            <a:r>
              <a:rPr lang="uk-UA" b="1" i="1" dirty="0"/>
              <a:t> </a:t>
            </a:r>
            <a:r>
              <a:rPr lang="uk-UA" b="1" i="1" baseline="-25000" dirty="0"/>
              <a:t>(г)</a:t>
            </a:r>
            <a:r>
              <a:rPr lang="uk-UA" b="1" i="1" dirty="0"/>
              <a:t>                          ΔН = -393,8 кДж/моль</a:t>
            </a:r>
            <a:endParaRPr lang="ru-RU" b="1" dirty="0"/>
          </a:p>
          <a:p>
            <a:r>
              <a:rPr lang="ru-RU" sz="1600" b="1" dirty="0" err="1"/>
              <a:t>Вуглекислий</a:t>
            </a:r>
            <a:r>
              <a:rPr lang="ru-RU" sz="1600" b="1" dirty="0"/>
              <a:t> газ </a:t>
            </a:r>
            <a:r>
              <a:rPr lang="ru-RU" sz="1600" b="1" dirty="0" err="1"/>
              <a:t>можна</a:t>
            </a:r>
            <a:r>
              <a:rPr lang="ru-RU" sz="1600" b="1" dirty="0"/>
              <a:t> </a:t>
            </a:r>
            <a:r>
              <a:rPr lang="ru-RU" sz="1600" b="1" dirty="0" err="1"/>
              <a:t>отримати</a:t>
            </a:r>
            <a:r>
              <a:rPr lang="ru-RU" sz="1600" b="1" dirty="0"/>
              <a:t> </a:t>
            </a:r>
            <a:r>
              <a:rPr lang="ru-RU" sz="1600" b="1" dirty="0" err="1"/>
              <a:t>також</a:t>
            </a:r>
            <a:r>
              <a:rPr lang="ru-RU" sz="1600" b="1" dirty="0"/>
              <a:t> в </a:t>
            </a:r>
            <a:r>
              <a:rPr lang="ru-RU" sz="1600" b="1" dirty="0" err="1"/>
              <a:t>результаті</a:t>
            </a:r>
            <a:r>
              <a:rPr lang="ru-RU" sz="1600" b="1" dirty="0"/>
              <a:t> </a:t>
            </a:r>
            <a:r>
              <a:rPr lang="ru-RU" sz="1600" b="1" dirty="0" err="1"/>
              <a:t>наступних</a:t>
            </a:r>
            <a:r>
              <a:rPr lang="ru-RU" sz="1600" b="1" dirty="0"/>
              <a:t> </a:t>
            </a:r>
            <a:r>
              <a:rPr lang="ru-RU" sz="1600" b="1" dirty="0" err="1"/>
              <a:t>реакцій</a:t>
            </a:r>
            <a:r>
              <a:rPr lang="ru-RU" sz="1600" b="1" dirty="0"/>
              <a:t>:</a:t>
            </a:r>
          </a:p>
          <a:p>
            <a:r>
              <a:rPr lang="ru-RU" b="1" i="1" dirty="0"/>
              <a:t>С</a:t>
            </a:r>
            <a:r>
              <a:rPr lang="ru-RU" b="1" i="1" baseline="-25000" dirty="0"/>
              <a:t> (</a:t>
            </a:r>
            <a:r>
              <a:rPr lang="uk-UA" b="1" i="1" baseline="-25000" dirty="0" err="1"/>
              <a:t>тв</a:t>
            </a:r>
            <a:r>
              <a:rPr lang="uk-UA" b="1" i="1" baseline="-25000" dirty="0"/>
              <a:t>) </a:t>
            </a:r>
            <a:r>
              <a:rPr lang="uk-UA" b="1" i="1" baseline="-25000" dirty="0" err="1"/>
              <a:t>графит</a:t>
            </a:r>
            <a:r>
              <a:rPr lang="uk-UA" b="1" i="1" baseline="-25000" dirty="0"/>
              <a:t> </a:t>
            </a:r>
            <a:r>
              <a:rPr lang="ru-RU" b="1" i="1" dirty="0"/>
              <a:t>+ ½ О</a:t>
            </a:r>
            <a:r>
              <a:rPr lang="ru-RU" b="1" i="1" baseline="-25000" dirty="0"/>
              <a:t>2</a:t>
            </a:r>
            <a:r>
              <a:rPr lang="ru-RU" b="1" i="1" dirty="0"/>
              <a:t> = СО(г)                  ΔН</a:t>
            </a:r>
            <a:r>
              <a:rPr lang="ru-RU" b="1" i="1" baseline="-25000" dirty="0"/>
              <a:t>1 </a:t>
            </a:r>
            <a:r>
              <a:rPr lang="ru-RU" b="1" i="1" dirty="0"/>
              <a:t> = -110,6 кДж/моль</a:t>
            </a:r>
          </a:p>
          <a:p>
            <a:r>
              <a:rPr lang="ru-RU" b="1" i="1" dirty="0"/>
              <a:t>СО(г) + ½ О</a:t>
            </a:r>
            <a:r>
              <a:rPr lang="ru-RU" b="1" i="1" baseline="-25000" dirty="0"/>
              <a:t>2</a:t>
            </a:r>
            <a:r>
              <a:rPr lang="ru-RU" b="1" i="1" dirty="0"/>
              <a:t>(г) = СО</a:t>
            </a:r>
            <a:r>
              <a:rPr lang="ru-RU" b="1" i="1" baseline="-25000" dirty="0"/>
              <a:t>2</a:t>
            </a:r>
            <a:r>
              <a:rPr lang="ru-RU" b="1" i="1" dirty="0"/>
              <a:t>(г)                     ΔН</a:t>
            </a:r>
            <a:r>
              <a:rPr lang="ru-RU" b="1" i="1" baseline="-25000" dirty="0"/>
              <a:t>2</a:t>
            </a:r>
            <a:r>
              <a:rPr lang="ru-RU" b="1" i="1" dirty="0"/>
              <a:t> = -283,2 кДж/моль)</a:t>
            </a:r>
          </a:p>
          <a:p>
            <a:r>
              <a:rPr lang="ru-RU" b="1" i="1" dirty="0"/>
              <a:t>ΔН = ΔН</a:t>
            </a:r>
            <a:r>
              <a:rPr lang="ru-RU" b="1" i="1" baseline="-25000" dirty="0"/>
              <a:t>1</a:t>
            </a:r>
            <a:r>
              <a:rPr lang="ru-RU" b="1" i="1" dirty="0"/>
              <a:t> + ΔН</a:t>
            </a:r>
            <a:r>
              <a:rPr lang="ru-RU" b="1" i="1" baseline="-25000" dirty="0"/>
              <a:t>2</a:t>
            </a:r>
            <a:r>
              <a:rPr lang="ru-RU" b="1" i="1" dirty="0"/>
              <a:t>;  ΔН = -110,6 – 283,2 = -393,8 кДж/моль</a:t>
            </a:r>
            <a:r>
              <a:rPr lang="ru-RU" b="1" dirty="0"/>
              <a:t>,</a:t>
            </a:r>
            <a:r>
              <a:rPr lang="ru-RU" dirty="0"/>
              <a:t> </a:t>
            </a:r>
          </a:p>
        </p:txBody>
      </p:sp>
      <p:pic>
        <p:nvPicPr>
          <p:cNvPr id="34824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1411288"/>
            <a:ext cx="14033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15"/>
          <p:cNvSpPr txBox="1">
            <a:spLocks noChangeArrowheads="1"/>
          </p:cNvSpPr>
          <p:nvPr/>
        </p:nvSpPr>
        <p:spPr bwMode="auto">
          <a:xfrm>
            <a:off x="8027988" y="3060700"/>
            <a:ext cx="8540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Г.И.Гесс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4618038" y="4295775"/>
            <a:ext cx="1008062" cy="7921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827" name="Группа 21"/>
          <p:cNvGrpSpPr>
            <a:grpSpLocks/>
          </p:cNvGrpSpPr>
          <p:nvPr/>
        </p:nvGrpSpPr>
        <p:grpSpPr bwMode="auto">
          <a:xfrm>
            <a:off x="4618038" y="4287838"/>
            <a:ext cx="1839912" cy="800100"/>
            <a:chOff x="4618019" y="4288236"/>
            <a:chExt cx="1840706" cy="799709"/>
          </a:xfrm>
        </p:grpSpPr>
        <p:cxnSp>
          <p:nvCxnSpPr>
            <p:cNvPr id="6" name="Прямая со стрелкой 5"/>
            <p:cNvCxnSpPr/>
            <p:nvPr/>
          </p:nvCxnSpPr>
          <p:spPr>
            <a:xfrm>
              <a:off x="5570930" y="4288236"/>
              <a:ext cx="887795" cy="79970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>
              <a:off x="4618019" y="5087945"/>
              <a:ext cx="184070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828" name="TextBox 13"/>
          <p:cNvSpPr txBox="1">
            <a:spLocks noChangeArrowheads="1"/>
          </p:cNvSpPr>
          <p:nvPr/>
        </p:nvSpPr>
        <p:spPr bwMode="auto">
          <a:xfrm>
            <a:off x="5308600" y="4006850"/>
            <a:ext cx="525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</a:t>
            </a:r>
          </a:p>
        </p:txBody>
      </p:sp>
      <p:sp>
        <p:nvSpPr>
          <p:cNvPr id="34829" name="TextBox 14"/>
          <p:cNvSpPr txBox="1">
            <a:spLocks noChangeArrowheads="1"/>
          </p:cNvSpPr>
          <p:nvPr/>
        </p:nvSpPr>
        <p:spPr bwMode="auto">
          <a:xfrm>
            <a:off x="4464050" y="4437063"/>
            <a:ext cx="576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ru-RU" baseline="-25000"/>
          </a:p>
        </p:txBody>
      </p:sp>
      <p:sp>
        <p:nvSpPr>
          <p:cNvPr id="34830" name="TextBox 16"/>
          <p:cNvSpPr txBox="1">
            <a:spLocks noChangeArrowheads="1"/>
          </p:cNvSpPr>
          <p:nvPr/>
        </p:nvSpPr>
        <p:spPr bwMode="auto">
          <a:xfrm>
            <a:off x="5999163" y="4395788"/>
            <a:ext cx="577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ru-RU" baseline="-25000"/>
          </a:p>
        </p:txBody>
      </p:sp>
      <p:sp>
        <p:nvSpPr>
          <p:cNvPr id="34831" name="TextBox 17"/>
          <p:cNvSpPr txBox="1">
            <a:spLocks noChangeArrowheads="1"/>
          </p:cNvSpPr>
          <p:nvPr/>
        </p:nvSpPr>
        <p:spPr bwMode="auto">
          <a:xfrm>
            <a:off x="4349750" y="5011738"/>
            <a:ext cx="3508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34832" name="TextBox 18"/>
          <p:cNvSpPr txBox="1">
            <a:spLocks noChangeArrowheads="1"/>
          </p:cNvSpPr>
          <p:nvPr/>
        </p:nvSpPr>
        <p:spPr bwMode="auto">
          <a:xfrm>
            <a:off x="5375275" y="5087938"/>
            <a:ext cx="501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endParaRPr lang="ru-RU" baseline="-25000"/>
          </a:p>
        </p:txBody>
      </p:sp>
      <p:sp>
        <p:nvSpPr>
          <p:cNvPr id="34833" name="TextBox 19"/>
          <p:cNvSpPr txBox="1">
            <a:spLocks noChangeArrowheads="1"/>
          </p:cNvSpPr>
          <p:nvPr/>
        </p:nvSpPr>
        <p:spPr bwMode="auto">
          <a:xfrm>
            <a:off x="6459538" y="5049838"/>
            <a:ext cx="611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</a:t>
            </a:r>
            <a:r>
              <a:rPr lang="ru-RU" baseline="-25000"/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6100" y="5826125"/>
            <a:ext cx="857638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Лавуазьє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і Лаплас: теплота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розкладання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речовини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чисельно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дорівнює</a:t>
            </a:r>
            <a:endParaRPr lang="ru-RU" sz="20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ct val="20000"/>
              </a:spcBef>
              <a:defRPr/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теплоті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її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утворення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, але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має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протилежний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знак.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2700" y="5610225"/>
            <a:ext cx="9131300" cy="365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7277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179512" y="981075"/>
            <a:ext cx="89644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І</a:t>
            </a:r>
            <a:r>
              <a:rPr lang="ru-RU" b="1" dirty="0">
                <a:solidFill>
                  <a:srgbClr val="FF0000"/>
                </a:solidFill>
              </a:rPr>
              <a:t>: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 smtClean="0"/>
              <a:t>реакції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утворення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ентальпія</a:t>
            </a:r>
            <a:r>
              <a:rPr lang="ru-RU" dirty="0"/>
              <a:t>)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різниці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алгебраїчною</a:t>
            </a:r>
            <a:r>
              <a:rPr lang="ru-RU" dirty="0"/>
              <a:t> сумою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утворення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і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утворення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стехіометричних</a:t>
            </a:r>
            <a:r>
              <a:rPr lang="ru-RU" dirty="0"/>
              <a:t> </a:t>
            </a:r>
            <a:r>
              <a:rPr lang="ru-RU" dirty="0" err="1"/>
              <a:t>коефіцієнтів</a:t>
            </a:r>
            <a:r>
              <a:rPr lang="ru-RU" dirty="0"/>
              <a:t>.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5845" name="Text Box 9"/>
          <p:cNvSpPr txBox="1">
            <a:spLocks noChangeArrowheads="1"/>
          </p:cNvSpPr>
          <p:nvPr/>
        </p:nvSpPr>
        <p:spPr bwMode="auto">
          <a:xfrm>
            <a:off x="757238" y="282575"/>
            <a:ext cx="76327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cap="all" dirty="0">
                <a:solidFill>
                  <a:srgbClr val="C00000"/>
                </a:solidFill>
              </a:rPr>
              <a:t>ДВА СЛІДСТВА з закону Гесса:</a:t>
            </a:r>
          </a:p>
        </p:txBody>
      </p:sp>
      <p:sp>
        <p:nvSpPr>
          <p:cNvPr id="35846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7" name="Text Box 11"/>
          <p:cNvSpPr txBox="1">
            <a:spLocks noChangeArrowheads="1"/>
          </p:cNvSpPr>
          <p:nvPr/>
        </p:nvSpPr>
        <p:spPr bwMode="auto">
          <a:xfrm>
            <a:off x="925513" y="2159000"/>
            <a:ext cx="7561262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dirty="0"/>
              <a:t>NH</a:t>
            </a:r>
            <a:r>
              <a:rPr lang="ru-RU" sz="1600" b="1" i="1" baseline="-25000" dirty="0"/>
              <a:t>2</a:t>
            </a:r>
            <a:r>
              <a:rPr lang="en-US" b="1" i="1" dirty="0"/>
              <a:t>CONH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 smtClean="0"/>
              <a:t>водн.р</a:t>
            </a:r>
            <a:r>
              <a:rPr lang="ru-RU" b="1" i="1" dirty="0" smtClean="0"/>
              <a:t>.) </a:t>
            </a:r>
            <a:r>
              <a:rPr lang="ru-RU" b="1" i="1" dirty="0"/>
              <a:t>+ Н</a:t>
            </a:r>
            <a:r>
              <a:rPr lang="ru-RU" sz="1600" b="1" i="1" baseline="-25000" dirty="0"/>
              <a:t>2</a:t>
            </a:r>
            <a:r>
              <a:rPr lang="ru-RU" b="1" i="1" dirty="0"/>
              <a:t>О </a:t>
            </a:r>
            <a:r>
              <a:rPr lang="ru-RU" b="1" i="1" dirty="0" smtClean="0"/>
              <a:t>(р.)  </a:t>
            </a:r>
            <a:r>
              <a:rPr lang="ru-RU" b="1" i="1" dirty="0"/>
              <a:t>= СО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 smtClean="0"/>
              <a:t>водн.р</a:t>
            </a:r>
            <a:r>
              <a:rPr lang="ru-RU" b="1" i="1" dirty="0" smtClean="0"/>
              <a:t>.) </a:t>
            </a:r>
            <a:r>
              <a:rPr lang="ru-RU" b="1" i="1" dirty="0"/>
              <a:t>+ 2</a:t>
            </a:r>
            <a:r>
              <a:rPr lang="en-US" b="1" i="1" dirty="0"/>
              <a:t>NH</a:t>
            </a:r>
            <a:r>
              <a:rPr lang="ru-RU" sz="1600" b="1" i="1" baseline="-25000" dirty="0"/>
              <a:t>3</a:t>
            </a:r>
            <a:r>
              <a:rPr lang="ru-RU" b="1" i="1" dirty="0"/>
              <a:t> (</a:t>
            </a:r>
            <a:r>
              <a:rPr lang="ru-RU" b="1" i="1" dirty="0" err="1" smtClean="0"/>
              <a:t>водн.р</a:t>
            </a:r>
            <a:r>
              <a:rPr lang="ru-RU" b="1" i="1" dirty="0" smtClean="0"/>
              <a:t>.). </a:t>
            </a:r>
            <a:endParaRPr lang="ru-RU" b="1" i="1" dirty="0"/>
          </a:p>
          <a:p>
            <a:r>
              <a:rPr lang="ru-RU" b="1" i="1" dirty="0" err="1"/>
              <a:t>Відповідно</a:t>
            </a:r>
            <a:r>
              <a:rPr lang="ru-RU" b="1" i="1" dirty="0"/>
              <a:t> до закону Гесса :</a:t>
            </a:r>
          </a:p>
          <a:p>
            <a:r>
              <a:rPr lang="ru-RU" b="1" i="1" dirty="0"/>
              <a:t>ΔН</a:t>
            </a:r>
            <a:r>
              <a:rPr lang="ru-RU" b="1" i="1" baseline="30000" dirty="0"/>
              <a:t>0</a:t>
            </a:r>
            <a:r>
              <a:rPr lang="ru-RU" b="1" i="1" dirty="0"/>
              <a:t> </a:t>
            </a:r>
            <a:r>
              <a:rPr lang="ru-RU" b="1" i="1" dirty="0" err="1"/>
              <a:t>реакції</a:t>
            </a:r>
            <a:r>
              <a:rPr lang="ru-RU" b="1" i="1" dirty="0"/>
              <a:t>  = ΔН</a:t>
            </a:r>
            <a:r>
              <a:rPr lang="ru-RU" b="1" i="1" baseline="30000" dirty="0"/>
              <a:t>0</a:t>
            </a:r>
            <a:r>
              <a:rPr lang="ru-RU" b="1" i="1" dirty="0"/>
              <a:t> СО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 smtClean="0"/>
              <a:t>водн.р</a:t>
            </a:r>
            <a:r>
              <a:rPr lang="ru-RU" b="1" i="1" dirty="0" smtClean="0"/>
              <a:t>.) </a:t>
            </a:r>
            <a:r>
              <a:rPr lang="ru-RU" b="1" i="1" dirty="0"/>
              <a:t>+ 2 ΔН</a:t>
            </a:r>
            <a:r>
              <a:rPr lang="en-US" b="1" i="1" dirty="0"/>
              <a:t>NH</a:t>
            </a:r>
            <a:r>
              <a:rPr lang="ru-RU" sz="1600" b="1" i="1" baseline="-25000" dirty="0"/>
              <a:t>3</a:t>
            </a:r>
            <a:r>
              <a:rPr lang="ru-RU" b="1" i="1" dirty="0"/>
              <a:t> (</a:t>
            </a:r>
            <a:r>
              <a:rPr lang="ru-RU" b="1" i="1" dirty="0" err="1" smtClean="0"/>
              <a:t>водн.р</a:t>
            </a:r>
            <a:r>
              <a:rPr lang="ru-RU" b="1" i="1" dirty="0" smtClean="0"/>
              <a:t>.) </a:t>
            </a:r>
            <a:r>
              <a:rPr lang="ru-RU" b="1" i="1" dirty="0"/>
              <a:t>–</a:t>
            </a:r>
          </a:p>
          <a:p>
            <a:r>
              <a:rPr lang="ru-RU" b="1" i="1" dirty="0">
                <a:sym typeface="Symbol" pitchFamily="18" charset="2"/>
              </a:rPr>
              <a:t></a:t>
            </a:r>
            <a:r>
              <a:rPr lang="ru-RU" b="1" i="1" dirty="0"/>
              <a:t>ΔН </a:t>
            </a:r>
            <a:r>
              <a:rPr lang="en-US" b="1" i="1" dirty="0"/>
              <a:t>NH</a:t>
            </a:r>
            <a:r>
              <a:rPr lang="ru-RU" sz="1600" b="1" i="1" baseline="-25000" dirty="0"/>
              <a:t>2</a:t>
            </a:r>
            <a:r>
              <a:rPr lang="en-US" b="1" i="1" dirty="0"/>
              <a:t>CONH</a:t>
            </a:r>
            <a:r>
              <a:rPr lang="ru-RU" sz="1600" b="1" i="1" baseline="-25000" dirty="0"/>
              <a:t>2</a:t>
            </a:r>
            <a:r>
              <a:rPr lang="ru-RU" b="1" i="1" baseline="-25000" dirty="0"/>
              <a:t> </a:t>
            </a:r>
            <a:r>
              <a:rPr lang="ru-RU" b="1" i="1" dirty="0"/>
              <a:t>(</a:t>
            </a:r>
            <a:r>
              <a:rPr lang="ru-RU" b="1" i="1" dirty="0" err="1" smtClean="0"/>
              <a:t>водн.р</a:t>
            </a:r>
            <a:r>
              <a:rPr lang="ru-RU" b="1" i="1" dirty="0" smtClean="0"/>
              <a:t>.)+ </a:t>
            </a:r>
            <a:r>
              <a:rPr lang="ru-RU" b="1" i="1" dirty="0"/>
              <a:t>ΔН</a:t>
            </a:r>
            <a:r>
              <a:rPr lang="ru-RU" b="1" i="1" baseline="30000" dirty="0"/>
              <a:t>0</a:t>
            </a:r>
            <a:r>
              <a:rPr lang="ru-RU" b="1" i="1" dirty="0"/>
              <a:t> </a:t>
            </a:r>
            <a:r>
              <a:rPr lang="ru-RU" b="1" i="1" dirty="0" smtClean="0"/>
              <a:t>Н</a:t>
            </a:r>
            <a:r>
              <a:rPr lang="ru-RU" sz="1600" b="1" i="1" baseline="-25000" dirty="0" smtClean="0"/>
              <a:t>2</a:t>
            </a:r>
            <a:r>
              <a:rPr lang="ru-RU" b="1" i="1" dirty="0" smtClean="0"/>
              <a:t>О(р) </a:t>
            </a:r>
            <a:r>
              <a:rPr lang="ru-RU" b="1" i="1" dirty="0">
                <a:sym typeface="Symbol" pitchFamily="18" charset="2"/>
              </a:rPr>
              <a:t></a:t>
            </a:r>
            <a:r>
              <a:rPr lang="ru-RU" b="1" i="1" dirty="0"/>
              <a:t> =</a:t>
            </a:r>
          </a:p>
          <a:p>
            <a:r>
              <a:rPr lang="ru-RU" b="1" i="1" dirty="0"/>
              <a:t>= -699,6 + 2(-80,8) -</a:t>
            </a:r>
            <a:r>
              <a:rPr lang="ru-RU" b="1" i="1" dirty="0">
                <a:sym typeface="Symbol" pitchFamily="18" charset="2"/>
              </a:rPr>
              <a:t></a:t>
            </a:r>
            <a:r>
              <a:rPr lang="ru-RU" b="1" i="1" dirty="0"/>
              <a:t>-319,2 + (-285,8)</a:t>
            </a:r>
            <a:r>
              <a:rPr lang="ru-RU" b="1" i="1" dirty="0">
                <a:sym typeface="Symbol" pitchFamily="18" charset="2"/>
              </a:rPr>
              <a:t></a:t>
            </a:r>
            <a:r>
              <a:rPr lang="ru-RU" b="1" i="1" dirty="0"/>
              <a:t> = -256,2 кДж/моль.</a:t>
            </a:r>
          </a:p>
          <a:p>
            <a:r>
              <a:rPr lang="ru-RU" dirty="0"/>
              <a:t>З </a:t>
            </a:r>
            <a:r>
              <a:rPr lang="ru-RU" dirty="0" err="1"/>
              <a:t>урахуванням</a:t>
            </a:r>
            <a:r>
              <a:rPr lang="ru-RU" dirty="0"/>
              <a:t> агрегатного стану </a:t>
            </a:r>
            <a:r>
              <a:rPr lang="ru-RU" dirty="0" err="1"/>
              <a:t>речовини</a:t>
            </a:r>
            <a:r>
              <a:rPr lang="ru-RU" dirty="0"/>
              <a:t>, тому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перехід</a:t>
            </a:r>
            <a:r>
              <a:rPr lang="ru-RU" dirty="0"/>
              <a:t> з одного агрегатного стану в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енергетичних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endParaRPr lang="ru-RU" dirty="0"/>
          </a:p>
        </p:txBody>
      </p:sp>
      <p:sp>
        <p:nvSpPr>
          <p:cNvPr id="35848" name="Text Box 12"/>
          <p:cNvSpPr txBox="1">
            <a:spLocks noChangeArrowheads="1"/>
          </p:cNvSpPr>
          <p:nvPr/>
        </p:nvSpPr>
        <p:spPr bwMode="auto">
          <a:xfrm>
            <a:off x="179512" y="4293097"/>
            <a:ext cx="878497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ІІ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 smtClean="0"/>
              <a:t>реакції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згоряння</a:t>
            </a:r>
            <a:r>
              <a:rPr lang="ru-RU" dirty="0" smtClean="0"/>
              <a:t>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різниці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сумами </a:t>
            </a:r>
            <a:r>
              <a:rPr lang="ru-RU" dirty="0" err="1"/>
              <a:t>стандартної</a:t>
            </a:r>
            <a:r>
              <a:rPr lang="ru-RU" dirty="0"/>
              <a:t> </a:t>
            </a:r>
            <a:r>
              <a:rPr lang="ru-RU" dirty="0" err="1"/>
              <a:t>ентальпії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згоряння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і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згоряння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взятих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стехиометрическими </a:t>
            </a:r>
            <a:r>
              <a:rPr lang="ru-RU" dirty="0" err="1"/>
              <a:t>коефіцієнтами</a:t>
            </a:r>
            <a:r>
              <a:rPr lang="ru-RU" dirty="0"/>
              <a:t>.</a:t>
            </a:r>
          </a:p>
          <a:p>
            <a:endParaRPr lang="ru-RU" b="1" i="1" dirty="0"/>
          </a:p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Закон Гесса </a:t>
            </a:r>
            <a:r>
              <a:rPr lang="ru-RU" sz="2000" b="1" i="1" dirty="0" err="1">
                <a:solidFill>
                  <a:srgbClr val="FF0000"/>
                </a:solidFill>
              </a:rPr>
              <a:t>застосовується</a:t>
            </a:r>
            <a:r>
              <a:rPr lang="ru-RU" sz="2000" b="1" i="1" dirty="0">
                <a:solidFill>
                  <a:srgbClr val="FF0000"/>
                </a:solidFill>
              </a:rPr>
              <a:t> для </a:t>
            </a:r>
            <a:r>
              <a:rPr lang="ru-RU" sz="2000" b="1" i="1" dirty="0" err="1">
                <a:solidFill>
                  <a:srgbClr val="FF0000"/>
                </a:solidFill>
              </a:rPr>
              <a:t>обчислення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всіх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термодинамічних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функцій</a:t>
            </a:r>
            <a:r>
              <a:rPr lang="ru-RU" sz="2000" b="1" i="1" dirty="0">
                <a:solidFill>
                  <a:srgbClr val="FF0000"/>
                </a:solidFill>
              </a:rPr>
              <a:t> !!!</a:t>
            </a:r>
          </a:p>
        </p:txBody>
      </p:sp>
    </p:spTree>
    <p:extLst>
      <p:ext uri="{BB962C8B-B14F-4D97-AF65-F5344CB8AC3E}">
        <p14:creationId xmlns:p14="http://schemas.microsoft.com/office/powerpoint/2010/main" val="3977771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D88FAE0-8E78-4F7D-A5BD-CF79B32B5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/>
              <a:t>Кожен елемент стійкий при 298К (25 ° С) і тиску 100кПа (1 </a:t>
            </a:r>
            <a:r>
              <a:rPr lang="uk-UA" sz="2400" dirty="0" err="1"/>
              <a:t>атм</a:t>
            </a:r>
            <a:r>
              <a:rPr lang="uk-UA" sz="2400" dirty="0"/>
              <a:t>) - характеризується нульовою </a:t>
            </a:r>
            <a:r>
              <a:rPr lang="uk-UA" sz="2400" dirty="0" err="1"/>
              <a:t>ентальпією</a:t>
            </a:r>
            <a:r>
              <a:rPr lang="uk-UA" sz="2400" dirty="0"/>
              <a:t> </a:t>
            </a:r>
            <a:r>
              <a:rPr lang="uk-UA" sz="2400" dirty="0" err="1"/>
              <a:t>дельа</a:t>
            </a:r>
            <a:r>
              <a:rPr lang="uk-UA" sz="2400" dirty="0"/>
              <a:t> </a:t>
            </a:r>
            <a:r>
              <a:rPr lang="el-GR" sz="2400" dirty="0"/>
              <a:t>Δ</a:t>
            </a:r>
            <a:r>
              <a:rPr lang="uk-UA" sz="2400" dirty="0"/>
              <a:t>Н = 298.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FF0000"/>
                </a:solidFill>
              </a:rPr>
              <a:t>Перший закон термодинаміки:</a:t>
            </a:r>
            <a:r>
              <a:rPr lang="uk-UA" sz="2400" dirty="0"/>
              <a:t> для живих систем: всі види робіт в організмі відбуваються за рахунок еквівалентної кількості енергії, що виділяється при окисленні поживних речовин.</a:t>
            </a:r>
          </a:p>
          <a:p>
            <a:pPr marL="0" indent="0">
              <a:buNone/>
            </a:pPr>
            <a:r>
              <a:rPr lang="uk-UA" sz="2400" dirty="0"/>
              <a:t>АТФ енергетична валюта організму</a:t>
            </a:r>
          </a:p>
          <a:p>
            <a:pPr marL="0" indent="0">
              <a:buNone/>
            </a:pPr>
            <a:r>
              <a:rPr lang="uk-UA" sz="2400" dirty="0"/>
              <a:t>Гідроліз АТФ:</a:t>
            </a:r>
          </a:p>
          <a:p>
            <a:pPr marL="0" indent="0" algn="ctr">
              <a:buNone/>
            </a:pPr>
            <a:r>
              <a:rPr lang="uk-UA" sz="2400" dirty="0"/>
              <a:t>АТФ +</a:t>
            </a:r>
            <a:r>
              <a:rPr lang="en-US" sz="2400" dirty="0"/>
              <a:t>H</a:t>
            </a:r>
            <a:r>
              <a:rPr lang="uk-UA" sz="2400" baseline="-25000" dirty="0"/>
              <a:t>2</a:t>
            </a:r>
            <a:r>
              <a:rPr lang="en-US" sz="2400" dirty="0"/>
              <a:t>O→</a:t>
            </a:r>
            <a:r>
              <a:rPr lang="uk-UA" sz="2400" dirty="0"/>
              <a:t> АДФ + Ф</a:t>
            </a:r>
            <a:r>
              <a:rPr lang="ru-RU" sz="2400" baseline="-25000" dirty="0"/>
              <a:t>н</a:t>
            </a:r>
            <a:endParaRPr lang="uk-UA" sz="2400" dirty="0"/>
          </a:p>
          <a:p>
            <a:pPr marL="0" indent="0" algn="ctr">
              <a:buNone/>
            </a:pPr>
            <a:r>
              <a:rPr lang="uk-UA" sz="2400" dirty="0"/>
              <a:t>Ф</a:t>
            </a:r>
            <a:r>
              <a:rPr lang="ru-RU" sz="2400" baseline="-25000" dirty="0"/>
              <a:t>н</a:t>
            </a:r>
            <a:r>
              <a:rPr lang="uk-UA" sz="2400" dirty="0"/>
              <a:t>- неорганічний фосфат</a:t>
            </a:r>
          </a:p>
          <a:p>
            <a:pPr marL="0" indent="0" algn="ctr">
              <a:buNone/>
            </a:pPr>
            <a:r>
              <a:rPr lang="el-GR" sz="2400" dirty="0"/>
              <a:t>Δ</a:t>
            </a:r>
            <a:r>
              <a:rPr lang="en-US" sz="2400" dirty="0"/>
              <a:t>G</a:t>
            </a:r>
            <a:r>
              <a:rPr lang="en-US" sz="2400" baseline="-25000" dirty="0"/>
              <a:t>1</a:t>
            </a:r>
            <a:r>
              <a:rPr lang="en-US" sz="2400" dirty="0"/>
              <a:t>=-15 </a:t>
            </a:r>
            <a:r>
              <a:rPr lang="ru-RU" sz="2400" dirty="0"/>
              <a:t>кДж/моль</a:t>
            </a:r>
          </a:p>
          <a:p>
            <a:pPr marL="0" indent="0" algn="ctr">
              <a:buNone/>
            </a:pPr>
            <a:r>
              <a:rPr lang="ru-RU" sz="2400" dirty="0"/>
              <a:t>АДФ+</a:t>
            </a:r>
            <a:r>
              <a:rPr lang="en-US" sz="2400" dirty="0"/>
              <a:t> H</a:t>
            </a:r>
            <a:r>
              <a:rPr lang="uk-UA" sz="2400" baseline="-25000" dirty="0"/>
              <a:t>2</a:t>
            </a:r>
            <a:r>
              <a:rPr lang="en-US" sz="2400" dirty="0"/>
              <a:t>O →</a:t>
            </a:r>
            <a:r>
              <a:rPr lang="uk-UA" sz="2400" dirty="0"/>
              <a:t> АМФ+Ф</a:t>
            </a:r>
            <a:r>
              <a:rPr lang="ru-RU" sz="2400" baseline="-25000" dirty="0"/>
              <a:t>н</a:t>
            </a:r>
          </a:p>
          <a:p>
            <a:pPr marL="0" indent="0" algn="ctr">
              <a:buNone/>
            </a:pPr>
            <a:r>
              <a:rPr lang="el-GR" sz="2400" dirty="0"/>
              <a:t>Δ</a:t>
            </a:r>
            <a:r>
              <a:rPr lang="en-US" sz="2400" dirty="0"/>
              <a:t>G</a:t>
            </a:r>
            <a:r>
              <a:rPr lang="ru-RU" sz="2400" baseline="-25000" dirty="0"/>
              <a:t>2</a:t>
            </a:r>
            <a:r>
              <a:rPr lang="en-US" sz="2400" dirty="0"/>
              <a:t>=-</a:t>
            </a:r>
            <a:r>
              <a:rPr lang="ru-RU" sz="2400" dirty="0"/>
              <a:t>30</a:t>
            </a:r>
            <a:r>
              <a:rPr lang="en-US" sz="2400" dirty="0"/>
              <a:t> </a:t>
            </a:r>
            <a:r>
              <a:rPr lang="ru-RU" sz="2400" dirty="0"/>
              <a:t>кДж/моль</a:t>
            </a:r>
          </a:p>
          <a:p>
            <a:pPr marL="0" indent="0" algn="ctr">
              <a:buNone/>
            </a:pPr>
            <a:r>
              <a:rPr lang="ru-RU" sz="2400" dirty="0"/>
              <a:t>АМФ</a:t>
            </a:r>
            <a:r>
              <a:rPr lang="uk-UA" sz="2400" dirty="0"/>
              <a:t> +</a:t>
            </a:r>
            <a:r>
              <a:rPr lang="en-US" sz="2400" dirty="0"/>
              <a:t>H</a:t>
            </a:r>
            <a:r>
              <a:rPr lang="uk-UA" sz="2400" baseline="-25000" dirty="0"/>
              <a:t>2</a:t>
            </a:r>
            <a:r>
              <a:rPr lang="en-US" sz="2400" dirty="0"/>
              <a:t>O→</a:t>
            </a:r>
            <a:r>
              <a:rPr lang="ru-RU" sz="2400" dirty="0" err="1"/>
              <a:t>аденозин+Ф</a:t>
            </a:r>
            <a:endParaRPr lang="ru-RU" sz="2400" dirty="0"/>
          </a:p>
          <a:p>
            <a:pPr marL="0" indent="0" algn="ctr">
              <a:buNone/>
            </a:pPr>
            <a:r>
              <a:rPr lang="el-GR" sz="2400" dirty="0"/>
              <a:t>Δ</a:t>
            </a:r>
            <a:r>
              <a:rPr lang="en-US" sz="2400" dirty="0"/>
              <a:t>G</a:t>
            </a:r>
            <a:r>
              <a:rPr lang="ru-RU" sz="2400" baseline="-25000" dirty="0"/>
              <a:t>3</a:t>
            </a:r>
            <a:r>
              <a:rPr lang="en-US" sz="2400" dirty="0"/>
              <a:t>=-</a:t>
            </a:r>
            <a:r>
              <a:rPr lang="ru-RU" sz="2400" dirty="0"/>
              <a:t>14</a:t>
            </a:r>
            <a:r>
              <a:rPr lang="en-US" sz="2400" dirty="0"/>
              <a:t> </a:t>
            </a:r>
            <a:r>
              <a:rPr lang="ru-RU" sz="2400" dirty="0"/>
              <a:t>кДж/моль</a:t>
            </a:r>
            <a:endParaRPr lang="uk-UA" sz="2400" dirty="0"/>
          </a:p>
          <a:p>
            <a:pPr marL="0" indent="0" algn="ctr">
              <a:buNone/>
            </a:pPr>
            <a:r>
              <a:rPr lang="el-GR" sz="2400" dirty="0"/>
              <a:t>Δ</a:t>
            </a:r>
            <a:r>
              <a:rPr lang="en-US" sz="2400" dirty="0"/>
              <a:t>G −</a:t>
            </a:r>
            <a:r>
              <a:rPr lang="ru-RU" sz="2400" dirty="0"/>
              <a:t>з</a:t>
            </a:r>
            <a:r>
              <a:rPr lang="uk-UA" sz="2400" dirty="0" err="1"/>
              <a:t>ниження</a:t>
            </a:r>
            <a:r>
              <a:rPr lang="uk-UA" sz="2400" dirty="0"/>
              <a:t> вільної енергії</a:t>
            </a:r>
          </a:p>
        </p:txBody>
      </p:sp>
    </p:spTree>
    <p:extLst>
      <p:ext uri="{BB962C8B-B14F-4D97-AF65-F5344CB8AC3E}">
        <p14:creationId xmlns:p14="http://schemas.microsoft.com/office/powerpoint/2010/main" val="3825189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7890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0" y="-3175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333399"/>
                </a:solidFill>
              </a:rPr>
              <a:t>	</a:t>
            </a:r>
            <a:r>
              <a:rPr lang="ru-RU" sz="2000" b="1" dirty="0" err="1">
                <a:solidFill>
                  <a:srgbClr val="FF0000"/>
                </a:solidFill>
              </a:rPr>
              <a:t>Енергетичний</a:t>
            </a:r>
            <a:r>
              <a:rPr lang="ru-RU" sz="2000" b="1" dirty="0">
                <a:solidFill>
                  <a:srgbClr val="FF0000"/>
                </a:solidFill>
              </a:rPr>
              <a:t> баланс </a:t>
            </a:r>
            <a:r>
              <a:rPr lang="ru-RU" sz="2000" dirty="0" err="1"/>
              <a:t>організму</a:t>
            </a:r>
            <a:r>
              <a:rPr lang="ru-RU" sz="2000" dirty="0"/>
              <a:t> </a:t>
            </a:r>
            <a:r>
              <a:rPr lang="ru-RU" sz="2000" dirty="0" err="1"/>
              <a:t>вивчається</a:t>
            </a:r>
            <a:r>
              <a:rPr lang="ru-RU" sz="2000" dirty="0"/>
              <a:t> методами </a:t>
            </a:r>
            <a:r>
              <a:rPr lang="ru-RU" sz="2000" dirty="0" err="1">
                <a:solidFill>
                  <a:srgbClr val="FF0000"/>
                </a:solidFill>
              </a:rPr>
              <a:t>прямої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/>
              <a:t>  (З </a:t>
            </a:r>
            <a:r>
              <a:rPr lang="ru-RU" sz="2000" dirty="0" err="1"/>
              <a:t>ізольованою</a:t>
            </a:r>
            <a:r>
              <a:rPr lang="ru-RU" sz="2000" dirty="0"/>
              <a:t> камерою) і </a:t>
            </a:r>
            <a:r>
              <a:rPr lang="ru-RU" sz="2000" dirty="0" err="1"/>
              <a:t>непрямий</a:t>
            </a:r>
            <a:r>
              <a:rPr lang="ru-RU" sz="2000" dirty="0"/>
              <a:t> (з </a:t>
            </a:r>
            <a:r>
              <a:rPr lang="ru-RU" sz="2000" dirty="0" err="1"/>
              <a:t>розрахунками</a:t>
            </a:r>
            <a:r>
              <a:rPr lang="ru-RU" sz="2000" dirty="0"/>
              <a:t>) </a:t>
            </a:r>
            <a:r>
              <a:rPr lang="ru-RU" sz="2000" dirty="0" err="1"/>
              <a:t>калориметрії</a:t>
            </a:r>
            <a:r>
              <a:rPr lang="ru-RU" sz="2000" dirty="0"/>
              <a:t>.</a:t>
            </a:r>
            <a:r>
              <a:rPr lang="ru-RU" sz="2000" b="1" dirty="0">
                <a:solidFill>
                  <a:srgbClr val="000000"/>
                </a:solidFill>
              </a:rPr>
              <a:t>	</a:t>
            </a:r>
          </a:p>
          <a:p>
            <a:endParaRPr lang="ru-RU" sz="2000" b="1" dirty="0">
              <a:solidFill>
                <a:srgbClr val="000000"/>
              </a:solidFill>
            </a:endParaRPr>
          </a:p>
          <a:p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Дихальний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коефіцієнт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співвідношення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</a:t>
            </a:r>
            <a:r>
              <a:rPr lang="ru-RU" sz="2000" dirty="0" err="1"/>
              <a:t>обсягом</a:t>
            </a:r>
            <a:r>
              <a:rPr lang="ru-RU" sz="2000" dirty="0"/>
              <a:t> </a:t>
            </a:r>
            <a:r>
              <a:rPr lang="ru-RU" sz="2000" dirty="0" err="1"/>
              <a:t>виділяється</a:t>
            </a:r>
            <a:r>
              <a:rPr lang="ru-RU" sz="2000" dirty="0"/>
              <a:t> СО2 і </a:t>
            </a:r>
            <a:r>
              <a:rPr lang="ru-RU" sz="2000" dirty="0" err="1"/>
              <a:t>поглиненого</a:t>
            </a:r>
            <a:r>
              <a:rPr lang="ru-RU" sz="2000" dirty="0"/>
              <a:t> О2.</a:t>
            </a:r>
          </a:p>
          <a:p>
            <a:r>
              <a:rPr lang="ru-RU" sz="2000" dirty="0"/>
              <a:t>Для </a:t>
            </a:r>
            <a:r>
              <a:rPr lang="ru-RU" sz="2000" dirty="0" err="1"/>
              <a:t>вуглеводів</a:t>
            </a:r>
            <a:r>
              <a:rPr lang="ru-RU" sz="2000" dirty="0"/>
              <a:t>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дорівнює</a:t>
            </a:r>
            <a:r>
              <a:rPr lang="ru-RU" sz="2000" dirty="0"/>
              <a:t> 1,0,</a:t>
            </a:r>
          </a:p>
          <a:p>
            <a:r>
              <a:rPr lang="ru-RU" sz="2000" dirty="0"/>
              <a:t>         </a:t>
            </a:r>
            <a:r>
              <a:rPr lang="ru-RU" sz="2000" dirty="0" err="1"/>
              <a:t>білків</a:t>
            </a:r>
            <a:r>
              <a:rPr lang="ru-RU" sz="2000" dirty="0"/>
              <a:t> - 0,8,</a:t>
            </a:r>
          </a:p>
          <a:p>
            <a:r>
              <a:rPr lang="ru-RU" sz="2000" dirty="0"/>
              <a:t>         </a:t>
            </a:r>
            <a:r>
              <a:rPr lang="ru-RU" sz="2000" dirty="0" err="1"/>
              <a:t>жирів</a:t>
            </a:r>
            <a:r>
              <a:rPr lang="ru-RU" sz="2000" dirty="0"/>
              <a:t> - 0,7.</a:t>
            </a:r>
          </a:p>
          <a:p>
            <a:r>
              <a:rPr lang="ru-RU" sz="2000" dirty="0">
                <a:solidFill>
                  <a:srgbClr val="000000"/>
                </a:solidFill>
              </a:rPr>
              <a:t> 	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Теплотворний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еквівалент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кисню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-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теплоти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виділяється</a:t>
            </a:r>
            <a:r>
              <a:rPr lang="ru-RU" sz="2000" dirty="0"/>
              <a:t> при </a:t>
            </a:r>
            <a:r>
              <a:rPr lang="ru-RU" sz="2000" dirty="0" err="1"/>
              <a:t>витрачанні</a:t>
            </a:r>
            <a:r>
              <a:rPr lang="ru-RU" sz="2000" dirty="0"/>
              <a:t> 1 л </a:t>
            </a:r>
            <a:r>
              <a:rPr lang="ru-RU" sz="2000" dirty="0" err="1"/>
              <a:t>кисню</a:t>
            </a:r>
            <a:r>
              <a:rPr lang="ru-RU" sz="2000" dirty="0"/>
              <a:t>.</a:t>
            </a:r>
          </a:p>
          <a:p>
            <a:r>
              <a:rPr lang="ru-RU" sz="2000" dirty="0">
                <a:solidFill>
                  <a:srgbClr val="000000"/>
                </a:solidFill>
              </a:rPr>
              <a:t>Для </a:t>
            </a:r>
            <a:r>
              <a:rPr lang="ru-RU" sz="2000" b="1" dirty="0">
                <a:solidFill>
                  <a:srgbClr val="000000"/>
                </a:solidFill>
              </a:rPr>
              <a:t>углеводов</a:t>
            </a:r>
            <a:r>
              <a:rPr lang="ru-RU" sz="2000" dirty="0">
                <a:solidFill>
                  <a:srgbClr val="000000"/>
                </a:solidFill>
              </a:rPr>
              <a:t> - 21,2 кДж, </a:t>
            </a:r>
          </a:p>
          <a:p>
            <a:r>
              <a:rPr lang="ru-RU" sz="2000" b="1" dirty="0">
                <a:solidFill>
                  <a:srgbClr val="000000"/>
                </a:solidFill>
              </a:rPr>
              <a:t>        	белков </a:t>
            </a:r>
            <a:r>
              <a:rPr lang="ru-RU" sz="2000" dirty="0">
                <a:solidFill>
                  <a:srgbClr val="000000"/>
                </a:solidFill>
              </a:rPr>
              <a:t>– 20,09 кДж, </a:t>
            </a:r>
          </a:p>
          <a:p>
            <a:r>
              <a:rPr lang="ru-RU" sz="2000" b="1" dirty="0">
                <a:solidFill>
                  <a:srgbClr val="000000"/>
                </a:solidFill>
              </a:rPr>
              <a:t>       	 жиров</a:t>
            </a:r>
            <a:r>
              <a:rPr lang="ru-RU" sz="2000" dirty="0">
                <a:solidFill>
                  <a:srgbClr val="000000"/>
                </a:solidFill>
              </a:rPr>
              <a:t> – 19,6 кДж.</a:t>
            </a:r>
          </a:p>
          <a:p>
            <a:r>
              <a:rPr lang="ru-RU" sz="2000" dirty="0">
                <a:solidFill>
                  <a:srgbClr val="000000"/>
                </a:solidFill>
              </a:rPr>
              <a:t> 	</a:t>
            </a:r>
            <a:r>
              <a:rPr lang="ru-RU" sz="2000" dirty="0" err="1"/>
              <a:t>Цінність</a:t>
            </a:r>
            <a:r>
              <a:rPr lang="ru-RU" sz="2000" dirty="0"/>
              <a:t> </a:t>
            </a:r>
            <a:r>
              <a:rPr lang="ru-RU" sz="2000" dirty="0" err="1"/>
              <a:t>фізіологічного</a:t>
            </a:r>
            <a:r>
              <a:rPr lang="ru-RU" sz="2000" dirty="0"/>
              <a:t> </a:t>
            </a:r>
            <a:r>
              <a:rPr lang="ru-RU" sz="2000" dirty="0" err="1">
                <a:solidFill>
                  <a:srgbClr val="000000"/>
                </a:solidFill>
              </a:rPr>
              <a:t>пального</a:t>
            </a:r>
            <a:r>
              <a:rPr lang="ru-RU" sz="2000" dirty="0">
                <a:solidFill>
                  <a:srgbClr val="000000"/>
                </a:solidFill>
              </a:rPr>
              <a:t> (</a:t>
            </a:r>
            <a:r>
              <a:rPr lang="ru-RU" sz="2000" dirty="0" err="1">
                <a:solidFill>
                  <a:srgbClr val="000000"/>
                </a:solidFill>
              </a:rPr>
              <a:t>харчових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продуктів</a:t>
            </a:r>
            <a:r>
              <a:rPr lang="ru-RU" sz="2000" dirty="0">
                <a:solidFill>
                  <a:srgbClr val="000000"/>
                </a:solidFill>
              </a:rPr>
              <a:t>):</a:t>
            </a:r>
          </a:p>
          <a:p>
            <a:r>
              <a:rPr lang="ru-RU" sz="2000" dirty="0">
                <a:solidFill>
                  <a:srgbClr val="000000"/>
                </a:solidFill>
              </a:rPr>
              <a:t>  			</a:t>
            </a:r>
            <a:r>
              <a:rPr lang="ru-RU" sz="2000" dirty="0" err="1">
                <a:solidFill>
                  <a:srgbClr val="000000"/>
                </a:solidFill>
              </a:rPr>
              <a:t>вуглеводів</a:t>
            </a:r>
            <a:r>
              <a:rPr lang="ru-RU" sz="2000" dirty="0">
                <a:solidFill>
                  <a:srgbClr val="000000"/>
                </a:solidFill>
              </a:rPr>
              <a:t> - 19,8 кДж / </a:t>
            </a:r>
            <a:r>
              <a:rPr lang="ru-RU" sz="2000" dirty="0" err="1">
                <a:solidFill>
                  <a:srgbClr val="000000"/>
                </a:solidFill>
              </a:rPr>
              <a:t>грам</a:t>
            </a:r>
            <a:r>
              <a:rPr lang="ru-RU" sz="2000" dirty="0">
                <a:solidFill>
                  <a:srgbClr val="000000"/>
                </a:solidFill>
              </a:rPr>
              <a:t>,</a:t>
            </a:r>
          </a:p>
          <a:p>
            <a:r>
              <a:rPr lang="ru-RU" sz="2000" dirty="0">
                <a:solidFill>
                  <a:srgbClr val="000000"/>
                </a:solidFill>
              </a:rPr>
              <a:t>			</a:t>
            </a:r>
            <a:r>
              <a:rPr lang="ru-RU" sz="2000" dirty="0" err="1">
                <a:solidFill>
                  <a:srgbClr val="000000"/>
                </a:solidFill>
              </a:rPr>
              <a:t>білків</a:t>
            </a:r>
            <a:r>
              <a:rPr lang="ru-RU" sz="2000" dirty="0">
                <a:solidFill>
                  <a:srgbClr val="000000"/>
                </a:solidFill>
              </a:rPr>
              <a:t> - 16,8 кДж / </a:t>
            </a:r>
            <a:r>
              <a:rPr lang="ru-RU" sz="2000" dirty="0" err="1">
                <a:solidFill>
                  <a:srgbClr val="000000"/>
                </a:solidFill>
              </a:rPr>
              <a:t>грам</a:t>
            </a:r>
            <a:r>
              <a:rPr lang="ru-RU" sz="2000" dirty="0">
                <a:solidFill>
                  <a:srgbClr val="000000"/>
                </a:solidFill>
              </a:rPr>
              <a:t>,</a:t>
            </a:r>
          </a:p>
          <a:p>
            <a:r>
              <a:rPr lang="ru-RU" sz="2000" dirty="0">
                <a:solidFill>
                  <a:srgbClr val="000000"/>
                </a:solidFill>
              </a:rPr>
              <a:t>			</a:t>
            </a:r>
            <a:r>
              <a:rPr lang="ru-RU" sz="2000" dirty="0" err="1">
                <a:solidFill>
                  <a:srgbClr val="000000"/>
                </a:solidFill>
              </a:rPr>
              <a:t>жирів</a:t>
            </a:r>
            <a:r>
              <a:rPr lang="ru-RU" sz="2000" dirty="0">
                <a:solidFill>
                  <a:srgbClr val="000000"/>
                </a:solidFill>
              </a:rPr>
              <a:t> - 37,8 кДж / грам.</a:t>
            </a:r>
          </a:p>
          <a:p>
            <a:r>
              <a:rPr lang="ru-RU" sz="2000" b="1" dirty="0">
                <a:solidFill>
                  <a:srgbClr val="333399"/>
                </a:solidFill>
              </a:rPr>
              <a:t>	</a:t>
            </a:r>
            <a:r>
              <a:rPr lang="ru-RU" sz="2000" b="1" dirty="0" err="1">
                <a:solidFill>
                  <a:srgbClr val="FF0000"/>
                </a:solidFill>
              </a:rPr>
              <a:t>Добова</a:t>
            </a:r>
            <a:r>
              <a:rPr lang="ru-RU" sz="2000" b="1" dirty="0">
                <a:solidFill>
                  <a:srgbClr val="FF0000"/>
                </a:solidFill>
              </a:rPr>
              <a:t> потреба </a:t>
            </a:r>
            <a:r>
              <a:rPr lang="ru-RU" sz="2000" dirty="0" err="1"/>
              <a:t>людини</a:t>
            </a:r>
            <a:r>
              <a:rPr lang="ru-RU" sz="2000" dirty="0"/>
              <a:t> в </a:t>
            </a:r>
            <a:r>
              <a:rPr lang="ru-RU" sz="2000" dirty="0" err="1"/>
              <a:t>енергії</a:t>
            </a:r>
            <a:r>
              <a:rPr lang="ru-RU" sz="2000" dirty="0"/>
              <a:t> (в </a:t>
            </a:r>
            <a:r>
              <a:rPr lang="ru-RU" sz="2000" dirty="0" err="1"/>
              <a:t>середньому</a:t>
            </a:r>
            <a:r>
              <a:rPr lang="ru-RU" sz="2000" dirty="0"/>
              <a:t>):</a:t>
            </a:r>
          </a:p>
          <a:p>
            <a:r>
              <a:rPr lang="ru-RU" sz="2000" dirty="0"/>
              <a:t>- при </a:t>
            </a:r>
            <a:r>
              <a:rPr lang="ru-RU" sz="2000" dirty="0" err="1"/>
              <a:t>легкій</a:t>
            </a:r>
            <a:r>
              <a:rPr lang="ru-RU" sz="2000" dirty="0"/>
              <a:t> </a:t>
            </a:r>
            <a:r>
              <a:rPr lang="ru-RU" sz="2000" dirty="0" err="1"/>
              <a:t>праці</a:t>
            </a:r>
            <a:r>
              <a:rPr lang="ru-RU" sz="2000" dirty="0"/>
              <a:t> в </a:t>
            </a:r>
            <a:r>
              <a:rPr lang="ru-RU" sz="2000" dirty="0" err="1"/>
              <a:t>сидячому</a:t>
            </a:r>
            <a:r>
              <a:rPr lang="ru-RU" sz="2000" dirty="0"/>
              <a:t> </a:t>
            </a:r>
            <a:r>
              <a:rPr lang="ru-RU" sz="2000" dirty="0" err="1"/>
              <a:t>положенні</a:t>
            </a:r>
            <a:r>
              <a:rPr lang="ru-RU" sz="2000" dirty="0"/>
              <a:t> - 8400-11700 кДж;</a:t>
            </a:r>
          </a:p>
          <a:p>
            <a:r>
              <a:rPr lang="ru-RU" sz="2000" dirty="0"/>
              <a:t>- при </a:t>
            </a:r>
            <a:r>
              <a:rPr lang="ru-RU" sz="2000" dirty="0" err="1"/>
              <a:t>розміреним</a:t>
            </a:r>
            <a:r>
              <a:rPr lang="ru-RU" sz="2000" dirty="0"/>
              <a:t>, але </a:t>
            </a:r>
            <a:r>
              <a:rPr lang="ru-RU" sz="2000" dirty="0" err="1"/>
              <a:t>напруженій</a:t>
            </a:r>
            <a:r>
              <a:rPr lang="ru-RU" sz="2000" dirty="0"/>
              <a:t> </a:t>
            </a:r>
            <a:r>
              <a:rPr lang="ru-RU" sz="2000" dirty="0" err="1"/>
              <a:t>роботі</a:t>
            </a:r>
            <a:r>
              <a:rPr lang="ru-RU" sz="2000" dirty="0"/>
              <a:t> - 12500-15100 кДж;</a:t>
            </a:r>
          </a:p>
          <a:p>
            <a:r>
              <a:rPr lang="ru-RU" sz="2000" dirty="0"/>
              <a:t>- при </a:t>
            </a:r>
            <a:r>
              <a:rPr lang="ru-RU" sz="2000" dirty="0" err="1"/>
              <a:t>важкій</a:t>
            </a:r>
            <a:r>
              <a:rPr lang="ru-RU" sz="2000" dirty="0"/>
              <a:t> </a:t>
            </a:r>
            <a:r>
              <a:rPr lang="ru-RU" sz="2000" dirty="0" err="1"/>
              <a:t>фізичній</a:t>
            </a:r>
            <a:r>
              <a:rPr lang="ru-RU" sz="2000" dirty="0"/>
              <a:t> </a:t>
            </a:r>
            <a:r>
              <a:rPr lang="ru-RU" sz="2000" dirty="0" err="1"/>
              <a:t>праці</a:t>
            </a:r>
            <a:r>
              <a:rPr lang="ru-RU" sz="2000" dirty="0"/>
              <a:t> - 16700-20900 кДж.</a:t>
            </a:r>
          </a:p>
        </p:txBody>
      </p:sp>
      <p:sp>
        <p:nvSpPr>
          <p:cNvPr id="37892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7893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378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1063" y="2441575"/>
            <a:ext cx="1912937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2781"/>
            <a:ext cx="1259809" cy="944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73925" y="4059238"/>
            <a:ext cx="1766888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0443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8914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1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00113" y="1916113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18" name="Text Box 8"/>
          <p:cNvSpPr txBox="1">
            <a:spLocks noChangeArrowheads="1"/>
          </p:cNvSpPr>
          <p:nvPr/>
        </p:nvSpPr>
        <p:spPr bwMode="auto">
          <a:xfrm>
            <a:off x="1258888" y="4427538"/>
            <a:ext cx="6659562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19" name="Text Box 9"/>
          <p:cNvSpPr txBox="1">
            <a:spLocks noChangeArrowheads="1"/>
          </p:cNvSpPr>
          <p:nvPr/>
        </p:nvSpPr>
        <p:spPr bwMode="auto">
          <a:xfrm>
            <a:off x="971550" y="188913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 b="1" dirty="0">
                <a:solidFill>
                  <a:srgbClr val="FF0000"/>
                </a:solidFill>
              </a:rPr>
              <a:t>ІІ </a:t>
            </a:r>
            <a:r>
              <a:rPr lang="ru-RU" sz="2800" b="1" dirty="0">
                <a:solidFill>
                  <a:srgbClr val="FF0000"/>
                </a:solidFill>
              </a:rPr>
              <a:t>ЗАКОН ТЕРМОДИНАМ</a:t>
            </a:r>
            <a:r>
              <a:rPr lang="uk-UA" sz="2800" b="1" dirty="0">
                <a:solidFill>
                  <a:srgbClr val="FF0000"/>
                </a:solidFill>
              </a:rPr>
              <a:t>І</a:t>
            </a:r>
            <a:r>
              <a:rPr lang="ru-RU" sz="2800" b="1" dirty="0">
                <a:solidFill>
                  <a:srgbClr val="FF0000"/>
                </a:solidFill>
              </a:rPr>
              <a:t>КИ</a:t>
            </a:r>
            <a:r>
              <a:rPr lang="ru-RU" sz="2400" dirty="0"/>
              <a:t> </a:t>
            </a:r>
          </a:p>
        </p:txBody>
      </p:sp>
      <p:sp>
        <p:nvSpPr>
          <p:cNvPr id="38920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21" name="Text Box 13"/>
          <p:cNvSpPr txBox="1">
            <a:spLocks noChangeArrowheads="1"/>
          </p:cNvSpPr>
          <p:nvPr/>
        </p:nvSpPr>
        <p:spPr bwMode="auto">
          <a:xfrm>
            <a:off x="250825" y="712788"/>
            <a:ext cx="871378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 dirty="0"/>
              <a:t>	</a:t>
            </a:r>
            <a:r>
              <a:rPr lang="ru-RU" sz="2000" b="1" i="1" dirty="0" err="1"/>
              <a:t>Мимовільні</a:t>
            </a:r>
            <a:r>
              <a:rPr lang="ru-RU" sz="2000" b="1" i="1" dirty="0"/>
              <a:t> </a:t>
            </a:r>
            <a:r>
              <a:rPr lang="ru-RU" sz="2000" b="1" i="1" dirty="0" err="1"/>
              <a:t>процеси</a:t>
            </a:r>
            <a:r>
              <a:rPr lang="ru-RU" sz="2000" b="1" i="1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протікають</a:t>
            </a:r>
            <a:r>
              <a:rPr lang="ru-RU" sz="2000" dirty="0"/>
              <a:t> без </a:t>
            </a:r>
            <a:r>
              <a:rPr lang="ru-RU" sz="2000" dirty="0" err="1"/>
              <a:t>зовнішнього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відбуваються</a:t>
            </a:r>
            <a:r>
              <a:rPr lang="ru-RU" sz="2000" dirty="0"/>
              <a:t> без </a:t>
            </a:r>
            <a:r>
              <a:rPr lang="ru-RU" sz="2000" dirty="0" err="1"/>
              <a:t>зміни</a:t>
            </a:r>
            <a:r>
              <a:rPr lang="ru-RU" sz="2000" dirty="0"/>
              <a:t> </a:t>
            </a:r>
            <a:r>
              <a:rPr lang="ru-RU" sz="2000" dirty="0" err="1"/>
              <a:t>енергетичного</a:t>
            </a:r>
            <a:r>
              <a:rPr lang="ru-RU" sz="2000" dirty="0"/>
              <a:t> стану, </a:t>
            </a:r>
            <a:r>
              <a:rPr lang="ru-RU" sz="2000" dirty="0" err="1"/>
              <a:t>здійснюються</a:t>
            </a:r>
            <a:r>
              <a:rPr lang="ru-RU" sz="2000" dirty="0"/>
              <a:t> </a:t>
            </a:r>
            <a:r>
              <a:rPr lang="ru-RU" sz="2000" dirty="0" err="1"/>
              <a:t>тільки</a:t>
            </a:r>
            <a:r>
              <a:rPr lang="ru-RU" sz="2000" dirty="0"/>
              <a:t> в </a:t>
            </a:r>
            <a:r>
              <a:rPr lang="ru-RU" sz="2000" dirty="0" err="1"/>
              <a:t>напрямку</a:t>
            </a:r>
            <a:r>
              <a:rPr lang="ru-RU" sz="2000" dirty="0"/>
              <a:t>, при </a:t>
            </a:r>
            <a:r>
              <a:rPr lang="ru-RU" sz="2000" dirty="0" err="1"/>
              <a:t>якому</a:t>
            </a:r>
            <a:r>
              <a:rPr lang="ru-RU" sz="2000" dirty="0"/>
              <a:t> </a:t>
            </a:r>
            <a:r>
              <a:rPr lang="ru-RU" sz="2000" dirty="0" err="1">
                <a:solidFill>
                  <a:srgbClr val="FF0000"/>
                </a:solidFill>
              </a:rPr>
              <a:t>безлад</a:t>
            </a:r>
            <a:r>
              <a:rPr lang="ru-RU" sz="2000" dirty="0"/>
              <a:t> в </a:t>
            </a:r>
            <a:r>
              <a:rPr lang="ru-RU" sz="2000" dirty="0" err="1"/>
              <a:t>системі</a:t>
            </a:r>
            <a:r>
              <a:rPr lang="ru-RU" sz="2000" dirty="0"/>
              <a:t> </a:t>
            </a:r>
            <a:r>
              <a:rPr lang="ru-RU" sz="2000" dirty="0" err="1"/>
              <a:t>зростає</a:t>
            </a:r>
            <a:r>
              <a:rPr lang="ru-RU" sz="2000" dirty="0"/>
              <a:t> і вона переходить в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ймовірний</a:t>
            </a:r>
            <a:r>
              <a:rPr lang="ru-RU" sz="2000" dirty="0"/>
              <a:t> стан.</a:t>
            </a:r>
          </a:p>
          <a:p>
            <a:endParaRPr lang="ru-RU" sz="2000" dirty="0"/>
          </a:p>
          <a:p>
            <a:r>
              <a:rPr lang="ru-RU" sz="2000" dirty="0" err="1"/>
              <a:t>Прагнення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перейти в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ймовірне</a:t>
            </a:r>
            <a:r>
              <a:rPr lang="ru-RU" sz="2000" dirty="0"/>
              <a:t> </a:t>
            </a:r>
            <a:r>
              <a:rPr lang="ru-RU" sz="2000" dirty="0" err="1"/>
              <a:t>безладне</a:t>
            </a:r>
            <a:r>
              <a:rPr lang="ru-RU" sz="2000" dirty="0"/>
              <a:t> стан:</a:t>
            </a:r>
            <a:endParaRPr lang="ru-RU" sz="2000" i="1" dirty="0"/>
          </a:p>
          <a:p>
            <a:endParaRPr lang="en-US" sz="2000" i="1" dirty="0"/>
          </a:p>
          <a:p>
            <a:r>
              <a:rPr lang="ru-RU" sz="2000" i="1" dirty="0" err="1"/>
              <a:t>Перехід</a:t>
            </a:r>
            <a:r>
              <a:rPr lang="ru-RU" sz="2000" i="1" dirty="0"/>
              <a:t> </a:t>
            </a:r>
            <a:r>
              <a:rPr lang="ru-RU" sz="2000" i="1" dirty="0" err="1"/>
              <a:t>зі</a:t>
            </a:r>
            <a:r>
              <a:rPr lang="ru-RU" sz="2000" i="1" dirty="0"/>
              <a:t> стану 2 в 1 </a:t>
            </a:r>
            <a:r>
              <a:rPr lang="ru-RU" sz="2000" i="1" dirty="0" err="1"/>
              <a:t>мимоволі</a:t>
            </a:r>
            <a:r>
              <a:rPr lang="ru-RU" sz="2000" i="1" dirty="0"/>
              <a:t> не </a:t>
            </a:r>
            <a:r>
              <a:rPr lang="ru-RU" sz="2000" i="1" dirty="0" err="1"/>
              <a:t>можливий</a:t>
            </a:r>
            <a:r>
              <a:rPr lang="ru-RU" sz="2000" i="1" dirty="0"/>
              <a:t>!</a:t>
            </a:r>
          </a:p>
          <a:p>
            <a:endParaRPr lang="ru-RU" sz="2000" i="1" dirty="0"/>
          </a:p>
          <a:p>
            <a:endParaRPr lang="en-US" sz="2000" i="1" dirty="0"/>
          </a:p>
          <a:p>
            <a:endParaRPr lang="en-US" sz="2000" i="1" dirty="0"/>
          </a:p>
          <a:p>
            <a:endParaRPr lang="en-US" sz="2000" i="1" dirty="0"/>
          </a:p>
          <a:p>
            <a:r>
              <a:rPr lang="ru-RU" sz="2000" i="1" dirty="0" err="1"/>
              <a:t>Мірою</a:t>
            </a:r>
            <a:r>
              <a:rPr lang="ru-RU" sz="2000" i="1" dirty="0"/>
              <a:t> </a:t>
            </a:r>
            <a:r>
              <a:rPr lang="ru-RU" sz="2000" i="1" dirty="0" err="1"/>
              <a:t>невпорядкованості</a:t>
            </a:r>
            <a:r>
              <a:rPr lang="ru-RU" sz="2000" i="1" dirty="0"/>
              <a:t> </a:t>
            </a:r>
            <a:r>
              <a:rPr lang="ru-RU" sz="2000" i="1" dirty="0" err="1"/>
              <a:t>системи</a:t>
            </a:r>
            <a:r>
              <a:rPr lang="ru-RU" sz="2000" i="1" dirty="0"/>
              <a:t> </a:t>
            </a:r>
            <a:r>
              <a:rPr lang="ru-RU" sz="2000" i="1" dirty="0" err="1"/>
              <a:t>або</a:t>
            </a:r>
            <a:r>
              <a:rPr lang="ru-RU" sz="2000" i="1" dirty="0"/>
              <a:t> </a:t>
            </a:r>
            <a:r>
              <a:rPr lang="ru-RU" sz="2000" i="1" dirty="0" err="1"/>
              <a:t>ймовірності</a:t>
            </a:r>
            <a:r>
              <a:rPr lang="ru-RU" sz="2000" i="1" dirty="0"/>
              <a:t> є </a:t>
            </a:r>
            <a:r>
              <a:rPr lang="ru-RU" sz="2000" i="1" dirty="0" err="1">
                <a:solidFill>
                  <a:srgbClr val="00B0F0"/>
                </a:solidFill>
              </a:rPr>
              <a:t>ентропія</a:t>
            </a:r>
            <a:r>
              <a:rPr lang="ru-RU" sz="2000" i="1" dirty="0">
                <a:solidFill>
                  <a:srgbClr val="00B0F0"/>
                </a:solidFill>
              </a:rPr>
              <a:t> (S)</a:t>
            </a:r>
            <a:r>
              <a:rPr lang="ru-RU" sz="2000" i="1" dirty="0"/>
              <a:t>:</a:t>
            </a:r>
          </a:p>
          <a:p>
            <a:endParaRPr lang="ru-RU" sz="2000" b="1" i="1" dirty="0">
              <a:solidFill>
                <a:srgbClr val="990099"/>
              </a:solidFill>
            </a:endParaRPr>
          </a:p>
          <a:p>
            <a:pPr algn="ctr"/>
            <a:r>
              <a:rPr lang="en-US" sz="2000" b="1" i="1" dirty="0">
                <a:solidFill>
                  <a:srgbClr val="990099"/>
                </a:solidFill>
              </a:rPr>
              <a:t>S = R/N </a:t>
            </a:r>
            <a:r>
              <a:rPr lang="en-US" sz="2000" b="1" i="1" dirty="0" err="1">
                <a:solidFill>
                  <a:srgbClr val="990099"/>
                </a:solidFill>
              </a:rPr>
              <a:t>lnW</a:t>
            </a:r>
            <a:r>
              <a:rPr lang="en-US" sz="2000" b="1" i="1" dirty="0">
                <a:solidFill>
                  <a:srgbClr val="990099"/>
                </a:solidFill>
              </a:rPr>
              <a:t>,  </a:t>
            </a:r>
            <a:r>
              <a:rPr lang="ru-RU" sz="2000" b="1" i="1" dirty="0">
                <a:solidFill>
                  <a:srgbClr val="990099"/>
                </a:solidFill>
              </a:rPr>
              <a:t>кДж</a:t>
            </a:r>
            <a:r>
              <a:rPr lang="en-US" sz="2000" b="1" i="1" dirty="0">
                <a:solidFill>
                  <a:srgbClr val="990099"/>
                </a:solidFill>
              </a:rPr>
              <a:t>/</a:t>
            </a:r>
            <a:r>
              <a:rPr lang="ru-RU" sz="2000" b="1" i="1" dirty="0">
                <a:solidFill>
                  <a:srgbClr val="990099"/>
                </a:solidFill>
              </a:rPr>
              <a:t>моль</a:t>
            </a:r>
            <a:r>
              <a:rPr lang="en-US" sz="2000" b="1" i="1" dirty="0">
                <a:solidFill>
                  <a:srgbClr val="990099"/>
                </a:solidFill>
              </a:rPr>
              <a:t>∙</a:t>
            </a:r>
            <a:r>
              <a:rPr lang="ru-RU" sz="2000" b="1" i="1" dirty="0">
                <a:solidFill>
                  <a:srgbClr val="990099"/>
                </a:solidFill>
              </a:rPr>
              <a:t>К.  </a:t>
            </a:r>
            <a:endParaRPr lang="ru-RU" sz="2000" i="1" dirty="0">
              <a:solidFill>
                <a:srgbClr val="990099"/>
              </a:solidFill>
            </a:endParaRPr>
          </a:p>
          <a:p>
            <a:r>
              <a:rPr lang="ru-RU" sz="2000" i="1" dirty="0"/>
              <a:t>де R – </a:t>
            </a:r>
            <a:r>
              <a:rPr lang="ru-RU" sz="2000" i="1" dirty="0" err="1"/>
              <a:t>універсальна</a:t>
            </a:r>
            <a:r>
              <a:rPr lang="ru-RU" sz="2000" i="1" dirty="0"/>
              <a:t> </a:t>
            </a:r>
            <a:r>
              <a:rPr lang="ru-RU" sz="2000" i="1" dirty="0" err="1"/>
              <a:t>газова</a:t>
            </a:r>
            <a:r>
              <a:rPr lang="ru-RU" sz="2000" i="1" dirty="0"/>
              <a:t> стала,    N  - число Авогадро</a:t>
            </a:r>
          </a:p>
          <a:p>
            <a:r>
              <a:rPr lang="en-US" sz="2000" i="1" dirty="0"/>
              <a:t>W</a:t>
            </a:r>
            <a:r>
              <a:rPr lang="ru-RU" sz="2000" i="1" dirty="0"/>
              <a:t> – </a:t>
            </a:r>
            <a:r>
              <a:rPr lang="ru-RU" sz="2000" i="1" dirty="0" err="1"/>
              <a:t>ймовірність</a:t>
            </a:r>
            <a:r>
              <a:rPr lang="ru-RU" sz="2000" i="1" dirty="0"/>
              <a:t> стану </a:t>
            </a:r>
            <a:r>
              <a:rPr lang="ru-RU" sz="2000" i="1" dirty="0" err="1"/>
              <a:t>системи</a:t>
            </a:r>
            <a:r>
              <a:rPr lang="ru-RU" sz="2000" i="1" dirty="0"/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63713" y="2890838"/>
            <a:ext cx="1965325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33413" y="3684588"/>
            <a:ext cx="9144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Ar   He</a:t>
            </a:r>
            <a:endParaRPr lang="ru-RU" sz="160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>
            <a:stCxn id="6" idx="0"/>
            <a:endCxn id="6" idx="2"/>
          </p:cNvCxnSpPr>
          <p:nvPr/>
        </p:nvCxnSpPr>
        <p:spPr>
          <a:xfrm>
            <a:off x="1090613" y="3684588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5" name="TextBox 10"/>
          <p:cNvSpPr txBox="1">
            <a:spLocks noChangeArrowheads="1"/>
          </p:cNvSpPr>
          <p:nvPr/>
        </p:nvSpPr>
        <p:spPr bwMode="auto">
          <a:xfrm>
            <a:off x="327025" y="3276600"/>
            <a:ext cx="852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стан 1</a:t>
            </a:r>
          </a:p>
        </p:txBody>
      </p:sp>
      <p:cxnSp>
        <p:nvCxnSpPr>
          <p:cNvPr id="14" name="Прямая со стрелкой 13"/>
          <p:cNvCxnSpPr>
            <a:stCxn id="6" idx="3"/>
          </p:cNvCxnSpPr>
          <p:nvPr/>
        </p:nvCxnSpPr>
        <p:spPr>
          <a:xfrm>
            <a:off x="1547813" y="3913188"/>
            <a:ext cx="298767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559300" y="3689350"/>
            <a:ext cx="9144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Не, </a:t>
            </a:r>
            <a:r>
              <a:rPr lang="en-US" dirty="0" err="1">
                <a:solidFill>
                  <a:schemeClr val="tx1"/>
                </a:solidFill>
              </a:rPr>
              <a:t>Ar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928" name="TextBox 15"/>
          <p:cNvSpPr txBox="1">
            <a:spLocks noChangeArrowheads="1"/>
          </p:cNvSpPr>
          <p:nvPr/>
        </p:nvSpPr>
        <p:spPr bwMode="auto">
          <a:xfrm>
            <a:off x="4251325" y="3276600"/>
            <a:ext cx="852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стан 2</a:t>
            </a:r>
          </a:p>
        </p:txBody>
      </p:sp>
      <p:sp>
        <p:nvSpPr>
          <p:cNvPr id="38929" name="TextBox 16"/>
          <p:cNvSpPr txBox="1">
            <a:spLocks noChangeArrowheads="1"/>
          </p:cNvSpPr>
          <p:nvPr/>
        </p:nvSpPr>
        <p:spPr bwMode="auto">
          <a:xfrm>
            <a:off x="1651000" y="3317875"/>
            <a:ext cx="27813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 err="1"/>
              <a:t>взаємна</a:t>
            </a:r>
            <a:r>
              <a:rPr lang="ru-RU" dirty="0"/>
              <a:t> </a:t>
            </a:r>
            <a:r>
              <a:rPr lang="ru-RU" dirty="0" err="1"/>
              <a:t>дифузія</a:t>
            </a:r>
            <a:endParaRPr lang="ru-RU" dirty="0"/>
          </a:p>
          <a:p>
            <a:pPr algn="ctr"/>
            <a:r>
              <a:rPr lang="ru-RU" dirty="0" err="1"/>
              <a:t>мимовільний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змішування</a:t>
            </a:r>
            <a:r>
              <a:rPr lang="ru-RU" dirty="0"/>
              <a:t> </a:t>
            </a:r>
            <a:r>
              <a:rPr lang="ru-RU" dirty="0" err="1"/>
              <a:t>газів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9339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Процеси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відбуваються</a:t>
            </a:r>
            <a:r>
              <a:rPr lang="ru-RU" sz="2400" dirty="0"/>
              <a:t> </a:t>
            </a:r>
            <a:r>
              <a:rPr lang="ru-RU" sz="2400" dirty="0" err="1"/>
              <a:t>зі</a:t>
            </a:r>
            <a:r>
              <a:rPr lang="ru-RU" sz="2400" dirty="0"/>
              <a:t> </a:t>
            </a:r>
            <a:r>
              <a:rPr lang="ru-RU" sz="2400" dirty="0" err="1"/>
              <a:t>зменшенням</a:t>
            </a:r>
            <a:r>
              <a:rPr lang="ru-RU" sz="2400" dirty="0"/>
              <a:t> порядку в </a:t>
            </a:r>
            <a:r>
              <a:rPr lang="ru-RU" sz="2400" dirty="0" err="1"/>
              <a:t>розташування</a:t>
            </a:r>
            <a:r>
              <a:rPr lang="ru-RU" sz="2400" dirty="0"/>
              <a:t> </a:t>
            </a:r>
            <a:r>
              <a:rPr lang="ru-RU" sz="2400" dirty="0" err="1"/>
              <a:t>частинок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, </a:t>
            </a:r>
            <a:r>
              <a:rPr lang="ru-RU" sz="2400" dirty="0" err="1"/>
              <a:t>супроводжуються</a:t>
            </a:r>
            <a:r>
              <a:rPr lang="ru-RU" sz="2400" dirty="0"/>
              <a:t> </a:t>
            </a:r>
            <a:r>
              <a:rPr lang="ru-RU" sz="2400" dirty="0" err="1"/>
              <a:t>збільшенням</a:t>
            </a:r>
            <a:r>
              <a:rPr lang="ru-RU" sz="2400" dirty="0"/>
              <a:t> </a:t>
            </a:r>
            <a:r>
              <a:rPr lang="ru-RU" sz="2400" dirty="0" err="1"/>
              <a:t>ентропії</a:t>
            </a:r>
            <a:r>
              <a:rPr lang="ru-RU" sz="2400" dirty="0"/>
              <a:t> (ΔS&gt; 0).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фазові</a:t>
            </a:r>
            <a:r>
              <a:rPr lang="ru-RU" sz="2400" dirty="0"/>
              <a:t> переходи: </a:t>
            </a:r>
            <a:r>
              <a:rPr lang="ru-RU" sz="2400" dirty="0" err="1"/>
              <a:t>плавлення</a:t>
            </a:r>
            <a:r>
              <a:rPr lang="ru-RU" sz="2400" dirty="0"/>
              <a:t>, </a:t>
            </a:r>
            <a:r>
              <a:rPr lang="ru-RU" sz="2400" dirty="0" err="1"/>
              <a:t>випаровування</a:t>
            </a:r>
            <a:r>
              <a:rPr lang="ru-RU" sz="2400" dirty="0"/>
              <a:t>, </a:t>
            </a:r>
            <a:r>
              <a:rPr lang="ru-RU" sz="2400" dirty="0" err="1"/>
              <a:t>розчинення</a:t>
            </a:r>
            <a:r>
              <a:rPr lang="ru-RU" sz="2400" dirty="0"/>
              <a:t>, </a:t>
            </a:r>
            <a:r>
              <a:rPr lang="ru-RU" sz="2400" dirty="0" err="1"/>
              <a:t>кристалізація</a:t>
            </a:r>
            <a:r>
              <a:rPr lang="ru-RU" sz="2400" dirty="0"/>
              <a:t>.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Плавлення</a:t>
            </a:r>
            <a:r>
              <a:rPr lang="ru-RU" sz="2400" dirty="0"/>
              <a:t> </a:t>
            </a:r>
            <a:r>
              <a:rPr lang="ru-RU" sz="2400" dirty="0" err="1"/>
              <a:t>льоду</a:t>
            </a:r>
            <a:r>
              <a:rPr lang="ru-RU" sz="2400" dirty="0"/>
              <a:t> : 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О</a:t>
            </a:r>
            <a:r>
              <a:rPr lang="ru-RU" sz="2400" baseline="-25000" dirty="0" smtClean="0"/>
              <a:t>(</a:t>
            </a:r>
            <a:r>
              <a:rPr lang="ru-RU" sz="2400" baseline="-25000" dirty="0" err="1" smtClean="0"/>
              <a:t>лід</a:t>
            </a:r>
            <a:r>
              <a:rPr lang="ru-RU" sz="2400" baseline="-25000" dirty="0"/>
              <a:t>)</a:t>
            </a:r>
            <a:r>
              <a:rPr lang="ru-RU" sz="2400" dirty="0"/>
              <a:t>→ 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О</a:t>
            </a:r>
            <a:r>
              <a:rPr lang="ru-RU" sz="2400" baseline="-25000" dirty="0" smtClean="0"/>
              <a:t>(р.)</a:t>
            </a:r>
            <a:r>
              <a:rPr lang="ru-RU" sz="2400" dirty="0" smtClean="0"/>
              <a:t>; </a:t>
            </a:r>
            <a:r>
              <a:rPr lang="el-GR" sz="2400" dirty="0" smtClean="0"/>
              <a:t>Δ</a:t>
            </a:r>
            <a:r>
              <a:rPr lang="ru-RU" sz="2400" dirty="0"/>
              <a:t>Н= 6,0 кДж/моль, </a:t>
            </a:r>
            <a:r>
              <a:rPr lang="el-GR" sz="2400" dirty="0"/>
              <a:t>Δ</a:t>
            </a:r>
            <a:r>
              <a:rPr lang="en-US" sz="2400" dirty="0"/>
              <a:t>S&gt;0</a:t>
            </a: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endParaRPr lang="en-US" sz="2400" dirty="0"/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Випаровування</a:t>
            </a:r>
            <a:r>
              <a:rPr lang="ru-RU" sz="2400" dirty="0"/>
              <a:t> води : 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О</a:t>
            </a:r>
            <a:r>
              <a:rPr lang="ru-RU" sz="2400" baseline="-25000" dirty="0" smtClean="0"/>
              <a:t>(р.)</a:t>
            </a:r>
            <a:r>
              <a:rPr lang="ru-RU" sz="2400" dirty="0"/>
              <a:t>→ Н</a:t>
            </a:r>
            <a:r>
              <a:rPr lang="ru-RU" sz="2400" baseline="-25000" dirty="0"/>
              <a:t>2</a:t>
            </a:r>
            <a:r>
              <a:rPr lang="ru-RU" sz="2400" dirty="0"/>
              <a:t>О</a:t>
            </a:r>
            <a:r>
              <a:rPr lang="ru-RU" sz="2400" baseline="-25000" dirty="0"/>
              <a:t>(г)</a:t>
            </a:r>
            <a:r>
              <a:rPr lang="ru-RU" sz="2400" dirty="0"/>
              <a:t>;    </a:t>
            </a:r>
            <a:r>
              <a:rPr lang="el-GR" sz="2400" dirty="0"/>
              <a:t>Δ</a:t>
            </a:r>
            <a:r>
              <a:rPr lang="ru-RU" sz="2400" dirty="0"/>
              <a:t>Н= 44 кДж/моль, </a:t>
            </a:r>
            <a:r>
              <a:rPr lang="el-GR" sz="2400" dirty="0"/>
              <a:t>Δ</a:t>
            </a:r>
            <a:r>
              <a:rPr lang="en-US" sz="2400" dirty="0"/>
              <a:t>S&gt;0</a:t>
            </a: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Розчинення</a:t>
            </a:r>
            <a:r>
              <a:rPr lang="ru-RU" sz="2400" dirty="0"/>
              <a:t> </a:t>
            </a:r>
            <a:r>
              <a:rPr lang="en-US" sz="2400" dirty="0" err="1"/>
              <a:t>KCl</a:t>
            </a:r>
            <a:r>
              <a:rPr lang="ru-RU" sz="2400" dirty="0"/>
              <a:t>: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dirty="0"/>
              <a:t>      </a:t>
            </a:r>
            <a:r>
              <a:rPr lang="en-US" sz="2400" dirty="0" err="1"/>
              <a:t>KCl</a:t>
            </a:r>
            <a:r>
              <a:rPr lang="ru-RU" sz="2400" baseline="-25000" dirty="0"/>
              <a:t>(к) </a:t>
            </a:r>
            <a:r>
              <a:rPr lang="ru-RU" sz="2400" dirty="0"/>
              <a:t>+ Н</a:t>
            </a:r>
            <a:r>
              <a:rPr lang="ru-RU" sz="2400" baseline="-25000" dirty="0"/>
              <a:t>2</a:t>
            </a:r>
            <a:r>
              <a:rPr lang="ru-RU" sz="2400" dirty="0"/>
              <a:t>О →</a:t>
            </a:r>
            <a:r>
              <a:rPr lang="ru-RU" sz="2400" dirty="0" err="1" smtClean="0"/>
              <a:t>К</a:t>
            </a:r>
            <a:r>
              <a:rPr lang="ru-RU" sz="2800" baseline="30000" dirty="0" err="1" smtClean="0"/>
              <a:t>+</a:t>
            </a:r>
            <a:r>
              <a:rPr lang="ru-RU" sz="2400" baseline="-25000" dirty="0" err="1" smtClean="0"/>
              <a:t>водн.р</a:t>
            </a:r>
            <a:r>
              <a:rPr lang="ru-RU" sz="2400" baseline="-25000" dirty="0" smtClean="0"/>
              <a:t>. </a:t>
            </a:r>
            <a:r>
              <a:rPr lang="ru-RU" sz="2400" dirty="0"/>
              <a:t>+ </a:t>
            </a:r>
            <a:r>
              <a:rPr lang="en-US" sz="2400" dirty="0"/>
              <a:t>Cl</a:t>
            </a:r>
            <a:r>
              <a:rPr lang="ru-RU" sz="2800" baseline="30000" dirty="0" smtClean="0"/>
              <a:t>-</a:t>
            </a:r>
            <a:r>
              <a:rPr lang="ru-RU" sz="2400" baseline="-25000" dirty="0" err="1" smtClean="0"/>
              <a:t>водн.р</a:t>
            </a:r>
            <a:r>
              <a:rPr lang="ru-RU" sz="2400" baseline="-25000" dirty="0" smtClean="0"/>
              <a:t>. </a:t>
            </a:r>
            <a:r>
              <a:rPr lang="ru-RU" sz="2400" dirty="0"/>
              <a:t>;</a:t>
            </a:r>
            <a:r>
              <a:rPr lang="el-GR" sz="2000" dirty="0"/>
              <a:t> </a:t>
            </a:r>
            <a:r>
              <a:rPr lang="ru-RU" sz="2000" dirty="0"/>
              <a:t>     </a:t>
            </a:r>
            <a:r>
              <a:rPr lang="el-GR" sz="2400" dirty="0"/>
              <a:t>Δ</a:t>
            </a:r>
            <a:r>
              <a:rPr lang="ru-RU" sz="2400" dirty="0"/>
              <a:t>Н= 19 кДж/моль, </a:t>
            </a:r>
            <a:r>
              <a:rPr lang="el-GR" sz="2400" dirty="0"/>
              <a:t>Δ</a:t>
            </a:r>
            <a:r>
              <a:rPr lang="en-US" sz="2400" dirty="0"/>
              <a:t>S&gt;0</a:t>
            </a: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Термічна</a:t>
            </a:r>
            <a:r>
              <a:rPr lang="ru-RU" sz="2400" dirty="0"/>
              <a:t> </a:t>
            </a:r>
            <a:r>
              <a:rPr lang="ru-RU" sz="2400" dirty="0" err="1"/>
              <a:t>дисоціація</a:t>
            </a:r>
            <a:r>
              <a:rPr lang="ru-RU" sz="2400" dirty="0"/>
              <a:t> (</a:t>
            </a:r>
            <a:r>
              <a:rPr lang="en-US" sz="2400" dirty="0"/>
              <a:t>NH</a:t>
            </a:r>
            <a:r>
              <a:rPr lang="en-US" sz="2400" baseline="-25000" dirty="0"/>
              <a:t>4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  <a:r>
              <a:rPr lang="en-US" sz="2400" dirty="0"/>
              <a:t>CO</a:t>
            </a:r>
            <a:r>
              <a:rPr lang="en-US" sz="2400" baseline="-25000" dirty="0"/>
              <a:t>3</a:t>
            </a:r>
            <a:r>
              <a:rPr lang="ru-RU" sz="2400" dirty="0"/>
              <a:t>: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dirty="0"/>
              <a:t>(</a:t>
            </a:r>
            <a:r>
              <a:rPr lang="en-US" sz="2400" dirty="0"/>
              <a:t>NH</a:t>
            </a:r>
            <a:r>
              <a:rPr lang="en-US" sz="2400" baseline="-25000" dirty="0"/>
              <a:t>4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  <a:r>
              <a:rPr lang="en-US" sz="2400" dirty="0"/>
              <a:t>CO</a:t>
            </a:r>
            <a:r>
              <a:rPr lang="en-US" sz="2400" baseline="-25000" dirty="0"/>
              <a:t>3</a:t>
            </a:r>
            <a:r>
              <a:rPr lang="ru-RU" sz="2400" baseline="-25000" dirty="0"/>
              <a:t> </a:t>
            </a:r>
            <a:r>
              <a:rPr lang="en-US" sz="2400" dirty="0"/>
              <a:t>→</a:t>
            </a:r>
            <a:r>
              <a:rPr lang="ru-RU" sz="2400" dirty="0"/>
              <a:t>2</a:t>
            </a:r>
            <a:r>
              <a:rPr lang="en-US" sz="2400" dirty="0"/>
              <a:t>NH</a:t>
            </a:r>
            <a:r>
              <a:rPr lang="en-US" sz="2400" baseline="-25000" dirty="0"/>
              <a:t>3(</a:t>
            </a:r>
            <a:r>
              <a:rPr lang="ru-RU" sz="2400" baseline="-25000" dirty="0"/>
              <a:t>г</a:t>
            </a:r>
            <a:r>
              <a:rPr lang="en-US" sz="2400" baseline="-25000" dirty="0"/>
              <a:t>) </a:t>
            </a:r>
            <a:r>
              <a:rPr lang="en-US" sz="2400" dirty="0"/>
              <a:t>+ CO</a:t>
            </a:r>
            <a:r>
              <a:rPr lang="en-US" sz="2400" baseline="-25000" dirty="0"/>
              <a:t>2(</a:t>
            </a:r>
            <a:r>
              <a:rPr lang="ru-RU" sz="2400" baseline="-25000" dirty="0"/>
              <a:t>г</a:t>
            </a:r>
            <a:r>
              <a:rPr lang="en-US" sz="2400" baseline="-25000" dirty="0"/>
              <a:t>)</a:t>
            </a:r>
            <a:r>
              <a:rPr lang="en-US" sz="2400" dirty="0"/>
              <a:t>+</a:t>
            </a:r>
            <a:r>
              <a:rPr lang="ru-RU" sz="2400" dirty="0"/>
              <a:t>Н</a:t>
            </a:r>
            <a:r>
              <a:rPr lang="ru-RU" sz="2400" baseline="-25000" dirty="0"/>
              <a:t>2</a:t>
            </a:r>
            <a:r>
              <a:rPr lang="ru-RU" sz="2400" dirty="0"/>
              <a:t>О;   </a:t>
            </a:r>
            <a:r>
              <a:rPr lang="el-GR" sz="2400" dirty="0"/>
              <a:t>Δ</a:t>
            </a:r>
            <a:r>
              <a:rPr lang="ru-RU" sz="2400" dirty="0"/>
              <a:t>Н= 68 кДж/моль, </a:t>
            </a:r>
            <a:r>
              <a:rPr lang="el-GR" sz="2400" dirty="0"/>
              <a:t>Δ</a:t>
            </a:r>
            <a:r>
              <a:rPr lang="en-US" sz="2400" dirty="0"/>
              <a:t>S&gt;0</a:t>
            </a: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r>
              <a:rPr lang="ru-RU" dirty="0"/>
              <a:t>=&gt;</a:t>
            </a:r>
            <a:r>
              <a:rPr lang="ru-RU" sz="2400" b="1" dirty="0">
                <a:solidFill>
                  <a:srgbClr val="C00000"/>
                </a:solidFill>
              </a:rPr>
              <a:t> ЕНТРОПІЯ</a:t>
            </a:r>
            <a:r>
              <a:rPr lang="ru-RU" sz="2400" dirty="0"/>
              <a:t> </a:t>
            </a:r>
            <a:r>
              <a:rPr lang="ru-RU" sz="2400" spc="-150" dirty="0"/>
              <a:t>–   </a:t>
            </a:r>
            <a:r>
              <a:rPr lang="ru-RU" sz="2400" spc="-150" dirty="0" err="1"/>
              <a:t>кількісна</a:t>
            </a:r>
            <a:r>
              <a:rPr lang="ru-RU" sz="2400" spc="-150" dirty="0"/>
              <a:t> </a:t>
            </a:r>
            <a:r>
              <a:rPr lang="ru-RU" sz="2400" spc="-150" dirty="0" err="1"/>
              <a:t>міра</a:t>
            </a:r>
            <a:r>
              <a:rPr lang="ru-RU" sz="2400" spc="-150" dirty="0"/>
              <a:t> </a:t>
            </a:r>
            <a:r>
              <a:rPr lang="ru-RU" sz="2400" spc="-150" dirty="0" err="1"/>
              <a:t>безладу</a:t>
            </a:r>
            <a:r>
              <a:rPr lang="ru-RU" sz="2400" spc="-150" dirty="0"/>
              <a:t> в </a:t>
            </a:r>
            <a:r>
              <a:rPr lang="ru-RU" sz="2400" spc="-150" dirty="0" err="1"/>
              <a:t>системі</a:t>
            </a:r>
            <a:endParaRPr lang="ru-RU" spc="-150" dirty="0"/>
          </a:p>
          <a:p>
            <a:pPr marL="0" indent="0" eaLnBrk="1" hangingPunct="1">
              <a:buFontTx/>
              <a:buNone/>
              <a:defRPr/>
            </a:pP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endParaRPr lang="en-US" sz="2000" dirty="0"/>
          </a:p>
          <a:p>
            <a:pPr marL="0" indent="0" eaLnBrk="1" hangingPunct="1">
              <a:buFontTx/>
              <a:buNone/>
              <a:defRPr/>
            </a:pPr>
            <a:endParaRPr lang="ru-RU" sz="24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463800"/>
            <a:ext cx="1479550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3825" y="2463800"/>
            <a:ext cx="13843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7483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00113" y="1916113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0963" name="Text Box 5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1258888" y="4427538"/>
            <a:ext cx="6659562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6" name="Text Box 8"/>
          <p:cNvSpPr txBox="1">
            <a:spLocks noChangeArrowheads="1"/>
          </p:cNvSpPr>
          <p:nvPr/>
        </p:nvSpPr>
        <p:spPr bwMode="auto">
          <a:xfrm>
            <a:off x="863600" y="46038"/>
            <a:ext cx="76327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 err="1">
                <a:solidFill>
                  <a:srgbClr val="C00000"/>
                </a:solidFill>
              </a:rPr>
              <a:t>Формулювання</a:t>
            </a:r>
            <a:r>
              <a:rPr lang="ru-RU" sz="2800" b="1" dirty="0">
                <a:solidFill>
                  <a:srgbClr val="C00000"/>
                </a:solidFill>
              </a:rPr>
              <a:t> ІІ закону </a:t>
            </a:r>
            <a:r>
              <a:rPr lang="ru-RU" sz="2800" b="1" dirty="0" err="1">
                <a:solidFill>
                  <a:srgbClr val="C00000"/>
                </a:solidFill>
              </a:rPr>
              <a:t>термодинаміки</a:t>
            </a:r>
            <a:r>
              <a:rPr lang="ru-RU" sz="2800" b="1" dirty="0">
                <a:solidFill>
                  <a:srgbClr val="C00000"/>
                </a:solidFill>
              </a:rPr>
              <a:t> :</a:t>
            </a:r>
          </a:p>
        </p:txBody>
      </p:sp>
      <p:sp>
        <p:nvSpPr>
          <p:cNvPr id="40967" name="Text Box 9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8" name="Text Box 10"/>
          <p:cNvSpPr txBox="1">
            <a:spLocks noChangeArrowheads="1"/>
          </p:cNvSpPr>
          <p:nvPr/>
        </p:nvSpPr>
        <p:spPr bwMode="auto">
          <a:xfrm>
            <a:off x="0" y="573088"/>
            <a:ext cx="9144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i="1" dirty="0" err="1"/>
              <a:t>Клаузіус</a:t>
            </a:r>
            <a:r>
              <a:rPr lang="ru-RU" sz="2000" i="1" dirty="0"/>
              <a:t>: теплота не </a:t>
            </a:r>
            <a:r>
              <a:rPr lang="ru-RU" sz="2000" i="1" dirty="0" err="1"/>
              <a:t>може</a:t>
            </a:r>
            <a:r>
              <a:rPr lang="ru-RU" sz="2000" i="1" dirty="0"/>
              <a:t> сама </a:t>
            </a:r>
            <a:r>
              <a:rPr lang="ru-RU" sz="2000" i="1" dirty="0" err="1"/>
              <a:t>переходити</a:t>
            </a:r>
            <a:r>
              <a:rPr lang="ru-RU" sz="2000" i="1" dirty="0"/>
              <a:t> </a:t>
            </a:r>
            <a:r>
              <a:rPr lang="ru-RU" sz="2000" i="1" dirty="0" err="1"/>
              <a:t>від</a:t>
            </a:r>
            <a:r>
              <a:rPr lang="ru-RU" sz="2000" i="1" dirty="0"/>
              <a:t> холодного </a:t>
            </a:r>
            <a:r>
              <a:rPr lang="ru-RU" sz="2000" i="1" dirty="0" err="1"/>
              <a:t>тіла</a:t>
            </a:r>
            <a:r>
              <a:rPr lang="ru-RU" sz="2000" i="1" dirty="0"/>
              <a:t> до </a:t>
            </a:r>
            <a:r>
              <a:rPr lang="ru-RU" sz="2000" i="1" dirty="0" err="1"/>
              <a:t>гарячого</a:t>
            </a:r>
            <a:endParaRPr lang="ru-RU" sz="2000" i="1" dirty="0"/>
          </a:p>
          <a:p>
            <a:endParaRPr lang="uk-UA" sz="2000" i="1" dirty="0"/>
          </a:p>
          <a:p>
            <a:pPr algn="ctr"/>
            <a:r>
              <a:rPr lang="ru-RU" sz="2000" i="1" dirty="0" err="1"/>
              <a:t>Різні</a:t>
            </a:r>
            <a:r>
              <a:rPr lang="ru-RU" sz="2000" i="1" dirty="0"/>
              <a:t> </a:t>
            </a:r>
            <a:r>
              <a:rPr lang="ru-RU" sz="2000" i="1" dirty="0" err="1"/>
              <a:t>види</a:t>
            </a:r>
            <a:r>
              <a:rPr lang="ru-RU" sz="2000" i="1" dirty="0"/>
              <a:t> </a:t>
            </a:r>
            <a:r>
              <a:rPr lang="ru-RU" sz="2000" i="1" dirty="0" err="1"/>
              <a:t>енергії</a:t>
            </a:r>
            <a:r>
              <a:rPr lang="ru-RU" sz="2000" i="1" dirty="0"/>
              <a:t> </a:t>
            </a:r>
            <a:r>
              <a:rPr lang="ru-RU" sz="2000" i="1" dirty="0" err="1"/>
              <a:t>прагнуть</a:t>
            </a:r>
            <a:r>
              <a:rPr lang="ru-RU" sz="2000" i="1" dirty="0"/>
              <a:t> </a:t>
            </a:r>
            <a:r>
              <a:rPr lang="ru-RU" sz="2000" i="1" dirty="0" err="1"/>
              <a:t>перетворитися</a:t>
            </a:r>
            <a:r>
              <a:rPr lang="ru-RU" sz="2000" i="1" dirty="0"/>
              <a:t> в теплоту, а теплота, в свою </a:t>
            </a:r>
            <a:r>
              <a:rPr lang="ru-RU" sz="2000" i="1" dirty="0" err="1"/>
              <a:t>чергу</a:t>
            </a:r>
            <a:r>
              <a:rPr lang="ru-RU" sz="2000" i="1" dirty="0"/>
              <a:t>, </a:t>
            </a:r>
            <a:r>
              <a:rPr lang="ru-RU" sz="2000" i="1" dirty="0" err="1"/>
              <a:t>прагне</a:t>
            </a:r>
            <a:r>
              <a:rPr lang="ru-RU" sz="2000" i="1" dirty="0"/>
              <a:t> </a:t>
            </a:r>
            <a:r>
              <a:rPr lang="ru-RU" sz="2000" i="1" dirty="0" err="1"/>
              <a:t>розсіятися</a:t>
            </a:r>
            <a:r>
              <a:rPr lang="ru-RU" sz="2000" i="1" dirty="0"/>
              <a:t>, </a:t>
            </a:r>
            <a:r>
              <a:rPr lang="ru-RU" sz="2000" i="1" dirty="0" err="1"/>
              <a:t>тобто</a:t>
            </a:r>
            <a:r>
              <a:rPr lang="ru-RU" sz="2000" i="1" dirty="0"/>
              <a:t> теплоту </a:t>
            </a:r>
            <a:r>
              <a:rPr lang="ru-RU" sz="2000" i="1" dirty="0" err="1"/>
              <a:t>можна</a:t>
            </a:r>
            <a:r>
              <a:rPr lang="ru-RU" sz="2000" i="1" dirty="0"/>
              <a:t> </a:t>
            </a:r>
            <a:r>
              <a:rPr lang="ru-RU" sz="2000" i="1" dirty="0" err="1"/>
              <a:t>повністю</a:t>
            </a:r>
            <a:r>
              <a:rPr lang="ru-RU" sz="2000" i="1" dirty="0"/>
              <a:t> </a:t>
            </a:r>
            <a:r>
              <a:rPr lang="ru-RU" sz="2000" i="1" dirty="0" err="1"/>
              <a:t>перетворити</a:t>
            </a:r>
            <a:r>
              <a:rPr lang="ru-RU" sz="2000" i="1" dirty="0"/>
              <a:t> в роботу.</a:t>
            </a:r>
          </a:p>
          <a:p>
            <a:r>
              <a:rPr lang="ru-RU" sz="2000" i="1" dirty="0"/>
              <a:t> </a:t>
            </a:r>
            <a:r>
              <a:rPr lang="ru-RU" sz="2000" i="1" dirty="0">
                <a:solidFill>
                  <a:srgbClr val="990000"/>
                </a:solidFill>
              </a:rPr>
              <a:t>Або:</a:t>
            </a:r>
            <a:r>
              <a:rPr lang="ru-RU" sz="2000" i="1" dirty="0"/>
              <a:t> </a:t>
            </a:r>
          </a:p>
          <a:p>
            <a:endParaRPr lang="ru-RU" sz="2000" i="1" dirty="0"/>
          </a:p>
          <a:p>
            <a:pPr algn="ctr"/>
            <a:r>
              <a:rPr lang="ru-RU" sz="2000" i="1" dirty="0"/>
              <a:t>Всякий </a:t>
            </a:r>
            <a:r>
              <a:rPr lang="ru-RU" sz="2000" i="1" dirty="0" err="1"/>
              <a:t>мимовільний</a:t>
            </a:r>
            <a:r>
              <a:rPr lang="ru-RU" sz="2000" i="1" dirty="0"/>
              <a:t> </a:t>
            </a:r>
            <a:r>
              <a:rPr lang="ru-RU" sz="2000" i="1" dirty="0" err="1"/>
              <a:t>процес</a:t>
            </a:r>
            <a:r>
              <a:rPr lang="ru-RU" sz="2000" i="1" dirty="0"/>
              <a:t> в </a:t>
            </a:r>
            <a:r>
              <a:rPr lang="ru-RU" sz="2000" i="1" dirty="0" err="1"/>
              <a:t>ізольованій</a:t>
            </a:r>
            <a:r>
              <a:rPr lang="ru-RU" sz="2000" i="1" dirty="0"/>
              <a:t> </a:t>
            </a:r>
            <a:r>
              <a:rPr lang="ru-RU" sz="2000" i="1" dirty="0" err="1"/>
              <a:t>системі</a:t>
            </a:r>
            <a:r>
              <a:rPr lang="ru-RU" sz="2000" i="1" dirty="0"/>
              <a:t> </a:t>
            </a:r>
            <a:r>
              <a:rPr lang="ru-RU" sz="2000" i="1" dirty="0" err="1"/>
              <a:t>йде</a:t>
            </a:r>
            <a:r>
              <a:rPr lang="ru-RU" sz="2000" i="1" dirty="0"/>
              <a:t> </a:t>
            </a:r>
            <a:r>
              <a:rPr lang="ru-RU" sz="2000" i="1" dirty="0" err="1"/>
              <a:t>зі</a:t>
            </a:r>
            <a:r>
              <a:rPr lang="ru-RU" sz="2000" i="1" dirty="0"/>
              <a:t> </a:t>
            </a:r>
            <a:r>
              <a:rPr lang="ru-RU" sz="2000" i="1" dirty="0" err="1"/>
              <a:t>зростанням</a:t>
            </a:r>
            <a:r>
              <a:rPr lang="ru-RU" sz="2000" i="1" dirty="0"/>
              <a:t> </a:t>
            </a:r>
            <a:r>
              <a:rPr lang="ru-RU" sz="2000" i="1" dirty="0" err="1"/>
              <a:t>ентропії</a:t>
            </a:r>
            <a:r>
              <a:rPr lang="ru-RU" sz="2000" i="1" dirty="0"/>
              <a:t>.</a:t>
            </a:r>
          </a:p>
          <a:p>
            <a:pPr algn="ctr"/>
            <a:r>
              <a:rPr lang="ru-RU" sz="2000" i="1" dirty="0">
                <a:solidFill>
                  <a:srgbClr val="000000"/>
                </a:solidFill>
              </a:rPr>
              <a:t>Теплова смерть - стан </a:t>
            </a:r>
            <a:r>
              <a:rPr lang="ru-RU" sz="2000" i="1" dirty="0" err="1">
                <a:solidFill>
                  <a:srgbClr val="000000"/>
                </a:solidFill>
              </a:rPr>
              <a:t>max</a:t>
            </a:r>
            <a:r>
              <a:rPr lang="ru-RU" sz="2000" i="1" dirty="0">
                <a:solidFill>
                  <a:srgbClr val="000000"/>
                </a:solidFill>
              </a:rPr>
              <a:t> </a:t>
            </a:r>
            <a:r>
              <a:rPr lang="ru-RU" sz="2000" i="1" dirty="0" err="1">
                <a:solidFill>
                  <a:srgbClr val="000000"/>
                </a:solidFill>
              </a:rPr>
              <a:t>ентропії</a:t>
            </a:r>
            <a:r>
              <a:rPr lang="ru-RU" sz="2000" i="1" dirty="0">
                <a:solidFill>
                  <a:srgbClr val="000000"/>
                </a:solidFill>
              </a:rPr>
              <a:t>. </a:t>
            </a:r>
            <a:r>
              <a:rPr lang="ru-RU" sz="2000" i="1" dirty="0" err="1">
                <a:solidFill>
                  <a:srgbClr val="000000"/>
                </a:solidFill>
              </a:rPr>
              <a:t>Нашому</a:t>
            </a:r>
            <a:r>
              <a:rPr lang="ru-RU" sz="2000" i="1" dirty="0">
                <a:solidFill>
                  <a:srgbClr val="000000"/>
                </a:solidFill>
              </a:rPr>
              <a:t> </a:t>
            </a:r>
            <a:r>
              <a:rPr lang="ru-RU" sz="2000" i="1" dirty="0" err="1">
                <a:solidFill>
                  <a:srgbClr val="000000"/>
                </a:solidFill>
              </a:rPr>
              <a:t>Всесвіту</a:t>
            </a:r>
            <a:r>
              <a:rPr lang="ru-RU" sz="2000" i="1" dirty="0">
                <a:solidFill>
                  <a:srgbClr val="000000"/>
                </a:solidFill>
              </a:rPr>
              <a:t> не </a:t>
            </a:r>
            <a:r>
              <a:rPr lang="ru-RU" sz="2000" i="1" dirty="0" err="1">
                <a:solidFill>
                  <a:srgbClr val="000000"/>
                </a:solidFill>
              </a:rPr>
              <a:t>загрожує</a:t>
            </a:r>
            <a:r>
              <a:rPr lang="ru-RU" sz="2000" i="1" dirty="0">
                <a:solidFill>
                  <a:srgbClr val="000000"/>
                </a:solidFill>
              </a:rPr>
              <a:t>.</a:t>
            </a:r>
          </a:p>
          <a:p>
            <a:pPr algn="ctr"/>
            <a:endParaRPr lang="ru-RU" sz="2000" i="1" dirty="0">
              <a:solidFill>
                <a:srgbClr val="000000"/>
              </a:solidFill>
            </a:endParaRPr>
          </a:p>
          <a:p>
            <a:pPr algn="ctr"/>
            <a:r>
              <a:rPr lang="ru-RU" sz="2000" b="1" i="1" dirty="0">
                <a:solidFill>
                  <a:srgbClr val="C00000"/>
                </a:solidFill>
              </a:rPr>
              <a:t>Постулат Планка (1911-1912 </a:t>
            </a:r>
            <a:r>
              <a:rPr lang="ru-RU" sz="2000" b="1" i="1" dirty="0" err="1">
                <a:solidFill>
                  <a:srgbClr val="C00000"/>
                </a:solidFill>
              </a:rPr>
              <a:t>рр</a:t>
            </a:r>
            <a:r>
              <a:rPr lang="ru-RU" sz="2000" b="1" i="1" dirty="0">
                <a:solidFill>
                  <a:srgbClr val="C00000"/>
                </a:solidFill>
              </a:rPr>
              <a:t>): </a:t>
            </a:r>
            <a:r>
              <a:rPr lang="ru-RU" sz="2000" i="1" dirty="0"/>
              <a:t>«при абсолютному </a:t>
            </a:r>
            <a:r>
              <a:rPr lang="ru-RU" sz="2000" i="1" dirty="0" err="1"/>
              <a:t>нулі</a:t>
            </a:r>
            <a:r>
              <a:rPr lang="ru-RU" sz="2000" i="1" dirty="0"/>
              <a:t> </a:t>
            </a:r>
            <a:r>
              <a:rPr lang="ru-RU" sz="2000" i="1" dirty="0" err="1"/>
              <a:t>ентропія</a:t>
            </a:r>
            <a:r>
              <a:rPr lang="ru-RU" sz="2000" i="1" dirty="0"/>
              <a:t> </a:t>
            </a:r>
            <a:r>
              <a:rPr lang="ru-RU" sz="2000" i="1" dirty="0" err="1"/>
              <a:t>індивідуального</a:t>
            </a:r>
            <a:r>
              <a:rPr lang="ru-RU" sz="2000" i="1" dirty="0"/>
              <a:t> </a:t>
            </a:r>
            <a:r>
              <a:rPr lang="ru-RU" sz="2000" i="1" dirty="0" err="1"/>
              <a:t>кристала</a:t>
            </a:r>
            <a:r>
              <a:rPr lang="ru-RU" sz="2000" i="1" dirty="0"/>
              <a:t> (</a:t>
            </a:r>
            <a:r>
              <a:rPr lang="ru-RU" sz="2000" i="1" dirty="0" err="1"/>
              <a:t>речовини</a:t>
            </a:r>
            <a:r>
              <a:rPr lang="ru-RU" sz="2000" i="1" dirty="0"/>
              <a:t> з </a:t>
            </a:r>
            <a:r>
              <a:rPr lang="ru-RU" sz="2000" i="1" dirty="0" err="1"/>
              <a:t>індивідуальної</a:t>
            </a:r>
            <a:r>
              <a:rPr lang="ru-RU" sz="2000" i="1" dirty="0"/>
              <a:t> </a:t>
            </a:r>
            <a:r>
              <a:rPr lang="ru-RU" sz="2000" i="1" dirty="0" err="1"/>
              <a:t>кристалічною</a:t>
            </a:r>
            <a:r>
              <a:rPr lang="ru-RU" sz="2000" i="1" dirty="0"/>
              <a:t> </a:t>
            </a:r>
            <a:r>
              <a:rPr lang="ru-RU" sz="2000" i="1" dirty="0" err="1"/>
              <a:t>решіткою</a:t>
            </a:r>
            <a:r>
              <a:rPr lang="ru-RU" sz="2000" i="1" dirty="0"/>
              <a:t>) </a:t>
            </a:r>
            <a:r>
              <a:rPr lang="ru-RU" sz="2000" i="1" dirty="0" err="1"/>
              <a:t>дорівнює</a:t>
            </a:r>
            <a:r>
              <a:rPr lang="ru-RU" sz="2000" i="1" dirty="0"/>
              <a:t> нулю» - </a:t>
            </a:r>
            <a:r>
              <a:rPr lang="en-US" sz="2000" i="1" dirty="0"/>
              <a:t>S</a:t>
            </a:r>
            <a:r>
              <a:rPr lang="en-US" sz="2000" i="1" baseline="-25000" dirty="0"/>
              <a:t>0</a:t>
            </a:r>
            <a:r>
              <a:rPr lang="en-US" sz="2000" i="1" dirty="0"/>
              <a:t>=0.</a:t>
            </a:r>
            <a:endParaRPr lang="ru-RU" sz="2000" i="1" dirty="0"/>
          </a:p>
          <a:p>
            <a:endParaRPr lang="ru-RU" sz="2000" i="1" dirty="0"/>
          </a:p>
          <a:p>
            <a:pPr algn="ctr"/>
            <a:r>
              <a:rPr lang="ru-RU" sz="2000" i="1" dirty="0"/>
              <a:t> </a:t>
            </a:r>
            <a:r>
              <a:rPr lang="ru-RU" sz="2000" i="1" dirty="0" err="1"/>
              <a:t>Цей</a:t>
            </a:r>
            <a:r>
              <a:rPr lang="ru-RU" sz="2000" i="1" dirty="0"/>
              <a:t> принцип </a:t>
            </a:r>
            <a:r>
              <a:rPr lang="ru-RU" sz="2000" i="1" dirty="0" err="1"/>
              <a:t>називають</a:t>
            </a:r>
            <a:r>
              <a:rPr lang="ru-RU" sz="2000" i="1" dirty="0"/>
              <a:t> </a:t>
            </a:r>
            <a:r>
              <a:rPr lang="ru-RU" sz="2000" b="1" cap="all" dirty="0">
                <a:solidFill>
                  <a:srgbClr val="FF0000"/>
                </a:solidFill>
              </a:rPr>
              <a:t>ІІІ законом </a:t>
            </a:r>
            <a:r>
              <a:rPr lang="ru-RU" sz="2000" b="1" cap="all" dirty="0" err="1">
                <a:solidFill>
                  <a:srgbClr val="FF0000"/>
                </a:solidFill>
              </a:rPr>
              <a:t>термодинаміки</a:t>
            </a:r>
            <a:endParaRPr lang="ru-RU" sz="2000" b="1" cap="al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4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9275"/>
          </a:xfrm>
        </p:spPr>
        <p:txBody>
          <a:bodyPr/>
          <a:lstStyle/>
          <a:p>
            <a:pPr eaLnBrk="1" hangingPunct="1"/>
            <a:r>
              <a:rPr lang="ru-RU" sz="2400" b="1" dirty="0">
                <a:solidFill>
                  <a:srgbClr val="C00000"/>
                </a:solidFill>
              </a:rPr>
              <a:t>ЗАКОНОМІРНОСТІ У ЗМІНИ ЕНТРОПІЇ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00" y="476250"/>
            <a:ext cx="9118600" cy="63817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000" dirty="0"/>
              <a:t>У </a:t>
            </a:r>
            <a:r>
              <a:rPr lang="ru-RU" sz="2000" dirty="0" err="1"/>
              <a:t>розрахунках</a:t>
            </a:r>
            <a:r>
              <a:rPr lang="ru-RU" sz="2000" dirty="0"/>
              <a:t> </a:t>
            </a:r>
            <a:r>
              <a:rPr lang="ru-RU" sz="2000" dirty="0" err="1"/>
              <a:t>використовуються</a:t>
            </a:r>
            <a:r>
              <a:rPr lang="ru-RU" sz="2000" dirty="0"/>
              <a:t> </a:t>
            </a:r>
            <a:r>
              <a:rPr lang="ru-RU" sz="2000" dirty="0" err="1"/>
              <a:t>стандартні</a:t>
            </a:r>
            <a:r>
              <a:rPr lang="ru-RU" sz="2000" dirty="0"/>
              <a:t> </a:t>
            </a:r>
            <a:r>
              <a:rPr lang="ru-RU" sz="2000" dirty="0" err="1"/>
              <a:t>ентропії</a:t>
            </a:r>
            <a:r>
              <a:rPr lang="ru-RU" sz="2000" dirty="0"/>
              <a:t> ΔS0298 (</a:t>
            </a:r>
            <a:r>
              <a:rPr lang="ru-RU" sz="2000" dirty="0" err="1"/>
              <a:t>визначають</a:t>
            </a:r>
            <a:r>
              <a:rPr lang="ru-RU" sz="2000" dirty="0"/>
              <a:t> при 298 К і 101,325 кПа).</a:t>
            </a:r>
          </a:p>
          <a:p>
            <a:pPr marL="0" indent="0" eaLnBrk="1" hangingPunct="1">
              <a:buFontTx/>
              <a:buNone/>
            </a:pPr>
            <a:r>
              <a:rPr lang="ru-RU" sz="2000" dirty="0" err="1"/>
              <a:t>Ускладнення</a:t>
            </a:r>
            <a:r>
              <a:rPr lang="ru-RU" sz="2000" dirty="0"/>
              <a:t> молекул </a:t>
            </a:r>
            <a:r>
              <a:rPr lang="ru-RU" sz="2000" dirty="0" err="1"/>
              <a:t>обумовлює</a:t>
            </a:r>
            <a:r>
              <a:rPr lang="ru-RU" sz="2000" dirty="0"/>
              <a:t> </a:t>
            </a:r>
            <a:r>
              <a:rPr lang="ru-RU" sz="2000" dirty="0">
                <a:latin typeface="Calibri" pitchFamily="34" charset="0"/>
              </a:rPr>
              <a:t>↑ </a:t>
            </a:r>
            <a:r>
              <a:rPr lang="ru-RU" sz="2000" dirty="0" err="1"/>
              <a:t>ентропії</a:t>
            </a:r>
            <a:r>
              <a:rPr lang="ru-RU" sz="2000" dirty="0">
                <a:latin typeface="Calibri" pitchFamily="34" charset="0"/>
              </a:rPr>
              <a:t>:</a:t>
            </a:r>
          </a:p>
          <a:p>
            <a:pPr marL="0" indent="0" eaLnBrk="1" hangingPunct="1">
              <a:buFontTx/>
              <a:buNone/>
            </a:pP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 </a:t>
            </a:r>
            <a:r>
              <a:rPr lang="ru-RU" sz="2000" dirty="0"/>
              <a:t>: атомарного (О)= 161 Дж/</a:t>
            </a:r>
            <a:r>
              <a:rPr lang="ru-RU" sz="2000" dirty="0" err="1"/>
              <a:t>моль∙К</a:t>
            </a:r>
            <a:r>
              <a:rPr lang="ru-RU" sz="2000" dirty="0"/>
              <a:t>; 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молекулярного(О</a:t>
            </a:r>
            <a:r>
              <a:rPr lang="ru-RU" sz="2000" baseline="-25000" dirty="0"/>
              <a:t>2</a:t>
            </a:r>
            <a:r>
              <a:rPr lang="ru-RU" sz="2000" dirty="0"/>
              <a:t>)=205 Дж/</a:t>
            </a:r>
            <a:r>
              <a:rPr lang="ru-RU" sz="2000" dirty="0" err="1"/>
              <a:t>моль∙К</a:t>
            </a:r>
            <a:r>
              <a:rPr lang="ru-RU" sz="2000" dirty="0"/>
              <a:t>; озону (О</a:t>
            </a:r>
            <a:r>
              <a:rPr lang="ru-RU" sz="2000" baseline="-25000" dirty="0"/>
              <a:t>3</a:t>
            </a:r>
            <a:r>
              <a:rPr lang="ru-RU" sz="2000" dirty="0"/>
              <a:t>)=239 Дж/</a:t>
            </a:r>
            <a:r>
              <a:rPr lang="ru-RU" sz="2000" dirty="0" err="1"/>
              <a:t>моль∙К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2. Чим </a:t>
            </a:r>
            <a:r>
              <a:rPr lang="ru-RU" sz="2000" dirty="0" err="1"/>
              <a:t>більше</a:t>
            </a:r>
            <a:r>
              <a:rPr lang="ru-RU" sz="2000" dirty="0"/>
              <a:t> </a:t>
            </a:r>
            <a:r>
              <a:rPr lang="ru-RU" sz="2000" dirty="0" err="1"/>
              <a:t>твердість</a:t>
            </a:r>
            <a:r>
              <a:rPr lang="ru-RU" sz="2000" dirty="0"/>
              <a:t> </a:t>
            </a:r>
            <a:r>
              <a:rPr lang="ru-RU" sz="2000" dirty="0" err="1"/>
              <a:t>речовини</a:t>
            </a:r>
            <a:r>
              <a:rPr lang="ru-RU" sz="2000" dirty="0"/>
              <a:t>, </a:t>
            </a:r>
            <a:r>
              <a:rPr lang="ru-RU" sz="2000" dirty="0" err="1"/>
              <a:t>тим</a:t>
            </a:r>
            <a:r>
              <a:rPr lang="ru-RU" sz="2000" dirty="0"/>
              <a:t> </a:t>
            </a:r>
            <a:r>
              <a:rPr lang="ru-RU" sz="2000" dirty="0" err="1"/>
              <a:t>менше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ентропія</a:t>
            </a:r>
            <a:r>
              <a:rPr lang="ru-RU" sz="2000" dirty="0"/>
              <a:t>:</a:t>
            </a:r>
          </a:p>
          <a:p>
            <a:pPr marL="0" indent="0" eaLnBrk="1" hangingPunct="1">
              <a:buFontTx/>
              <a:buNone/>
            </a:pPr>
            <a:r>
              <a:rPr lang="ru-RU" sz="2000" dirty="0" err="1"/>
              <a:t>Стандартні</a:t>
            </a:r>
            <a:r>
              <a:rPr lang="ru-RU" sz="2000" dirty="0"/>
              <a:t> </a:t>
            </a:r>
            <a:r>
              <a:rPr lang="ru-RU" sz="2000" dirty="0" err="1"/>
              <a:t>ентропії</a:t>
            </a:r>
            <a:r>
              <a:rPr lang="ru-RU" sz="2000" dirty="0"/>
              <a:t> </a:t>
            </a:r>
            <a:r>
              <a:rPr lang="en-US" sz="2000" dirty="0" err="1"/>
              <a:t>Pb</a:t>
            </a:r>
            <a:r>
              <a:rPr lang="en-US" sz="2000" dirty="0"/>
              <a:t>=65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r>
              <a:rPr lang="ru-RU" sz="2000" dirty="0"/>
              <a:t>; </a:t>
            </a:r>
            <a:r>
              <a:rPr lang="en-US" sz="2000" dirty="0"/>
              <a:t>Wo=33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r>
              <a:rPr lang="ru-RU" sz="2000" dirty="0"/>
              <a:t>;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Алмаза=2 Дж/</a:t>
            </a:r>
            <a:r>
              <a:rPr lang="ru-RU" sz="2000" dirty="0" err="1"/>
              <a:t>моль∙К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3. </a:t>
            </a:r>
            <a:r>
              <a:rPr lang="ru-RU" sz="2000" dirty="0" err="1"/>
              <a:t>Ентропія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в аморфному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склоподібного</a:t>
            </a:r>
            <a:r>
              <a:rPr lang="ru-RU" sz="2000" dirty="0"/>
              <a:t> </a:t>
            </a:r>
            <a:r>
              <a:rPr lang="ru-RU" sz="2000" dirty="0" err="1"/>
              <a:t>стані</a:t>
            </a:r>
            <a:r>
              <a:rPr lang="ru-RU" sz="2000" dirty="0"/>
              <a:t> </a:t>
            </a:r>
            <a:r>
              <a:rPr lang="ru-RU" sz="2000" dirty="0" err="1"/>
              <a:t>більше</a:t>
            </a:r>
            <a:r>
              <a:rPr lang="ru-RU" sz="2000" dirty="0"/>
              <a:t>, </a:t>
            </a:r>
            <a:r>
              <a:rPr lang="ru-RU" sz="2000" dirty="0" err="1"/>
              <a:t>ніж</a:t>
            </a:r>
            <a:r>
              <a:rPr lang="ru-RU" sz="2000" dirty="0"/>
              <a:t> в </a:t>
            </a:r>
            <a:r>
              <a:rPr lang="ru-RU" sz="2000" dirty="0" err="1"/>
              <a:t>кристалічних</a:t>
            </a:r>
            <a:r>
              <a:rPr lang="ru-RU" sz="2000" dirty="0"/>
              <a:t> :</a:t>
            </a:r>
          </a:p>
          <a:p>
            <a:pPr marL="0" indent="0" eaLnBrk="1" hangingPunct="1">
              <a:buFontTx/>
              <a:buNone/>
            </a:pP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en-US" sz="2000" dirty="0"/>
              <a:t> Al(OH)</a:t>
            </a:r>
            <a:r>
              <a:rPr lang="en-US" sz="2000" baseline="-25000" dirty="0"/>
              <a:t>3</a:t>
            </a:r>
            <a:r>
              <a:rPr lang="en-US" sz="2000" dirty="0"/>
              <a:t> </a:t>
            </a:r>
            <a:r>
              <a:rPr lang="en-US" sz="2000" baseline="-25000" dirty="0"/>
              <a:t>(</a:t>
            </a:r>
            <a:r>
              <a:rPr lang="ru-RU" sz="2000" baseline="-25000" dirty="0"/>
              <a:t>к)</a:t>
            </a:r>
            <a:r>
              <a:rPr lang="ru-RU" sz="2000" dirty="0"/>
              <a:t>= 70,1 Дж/</a:t>
            </a:r>
            <a:r>
              <a:rPr lang="ru-RU" sz="2000" dirty="0" err="1"/>
              <a:t>моль∙К</a:t>
            </a:r>
            <a:r>
              <a:rPr lang="ru-RU" sz="2000" dirty="0"/>
              <a:t>     </a:t>
            </a:r>
            <a:r>
              <a:rPr lang="en-US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en-US" sz="2000" dirty="0"/>
              <a:t> Na</a:t>
            </a:r>
            <a:r>
              <a:rPr lang="en-US" sz="2000" baseline="-25000" dirty="0"/>
              <a:t>2</a:t>
            </a:r>
            <a:r>
              <a:rPr lang="en-US" sz="2000" dirty="0"/>
              <a:t>B</a:t>
            </a:r>
            <a:r>
              <a:rPr lang="en-US" sz="2000" baseline="-25000" dirty="0"/>
              <a:t>4</a:t>
            </a:r>
            <a:r>
              <a:rPr lang="en-US" sz="2000" dirty="0"/>
              <a:t>O</a:t>
            </a:r>
            <a:r>
              <a:rPr lang="en-US" sz="2000" baseline="-25000" dirty="0"/>
              <a:t>7(</a:t>
            </a:r>
            <a:r>
              <a:rPr lang="ru-RU" sz="2000" baseline="-25000" dirty="0"/>
              <a:t>к)</a:t>
            </a:r>
            <a:r>
              <a:rPr lang="ru-RU" sz="2000" dirty="0"/>
              <a:t>= </a:t>
            </a:r>
            <a:r>
              <a:rPr lang="en-US" sz="2000" dirty="0"/>
              <a:t>190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endParaRPr lang="ru-RU" sz="2400" dirty="0"/>
          </a:p>
          <a:p>
            <a:pPr marL="0" indent="0" eaLnBrk="1" hangingPunct="1">
              <a:buFontTx/>
              <a:buNone/>
            </a:pP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en-US" sz="2000" dirty="0"/>
              <a:t> Al(OH)</a:t>
            </a:r>
            <a:r>
              <a:rPr lang="en-US" sz="2000" baseline="-25000" dirty="0"/>
              <a:t>3 (</a:t>
            </a:r>
            <a:r>
              <a:rPr lang="ru-RU" sz="2000" baseline="-25000" dirty="0" err="1"/>
              <a:t>аморф</a:t>
            </a:r>
            <a:r>
              <a:rPr lang="ru-RU" sz="2000" baseline="-25000" dirty="0"/>
              <a:t>)= </a:t>
            </a:r>
            <a:r>
              <a:rPr lang="ru-RU" sz="2000" dirty="0"/>
              <a:t>83 Дж/</a:t>
            </a:r>
            <a:r>
              <a:rPr lang="ru-RU" sz="2000" dirty="0" err="1"/>
              <a:t>моль∙К</a:t>
            </a:r>
            <a:r>
              <a:rPr lang="en-US" sz="2000" dirty="0"/>
              <a:t>    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en-US" sz="2000" dirty="0"/>
              <a:t> </a:t>
            </a:r>
            <a:r>
              <a:rPr lang="en-US" sz="2000" dirty="0" smtClean="0"/>
              <a:t>Na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B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O</a:t>
            </a:r>
            <a:r>
              <a:rPr lang="en-US" sz="2000" baseline="-25000" dirty="0" smtClean="0"/>
              <a:t>7(c</a:t>
            </a:r>
            <a:r>
              <a:rPr lang="ru-RU" sz="2000" baseline="-25000" dirty="0" err="1" smtClean="0"/>
              <a:t>клян</a:t>
            </a:r>
            <a:r>
              <a:rPr lang="ru-RU" sz="2000" baseline="-25000" dirty="0" smtClean="0"/>
              <a:t>)</a:t>
            </a:r>
            <a:r>
              <a:rPr lang="ru-RU" sz="2000" dirty="0" smtClean="0"/>
              <a:t>= </a:t>
            </a:r>
            <a:r>
              <a:rPr lang="ru-RU" sz="2000" dirty="0"/>
              <a:t>202</a:t>
            </a:r>
            <a:r>
              <a:rPr lang="en-US" sz="2000" dirty="0"/>
              <a:t>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endParaRPr lang="ru-RU" sz="2000" dirty="0"/>
          </a:p>
          <a:p>
            <a:pPr marL="0" indent="0" eaLnBrk="1" hangingPunct="1">
              <a:buFontTx/>
              <a:buNone/>
            </a:pPr>
            <a:r>
              <a:rPr lang="ru-RU" sz="2000" dirty="0"/>
              <a:t>4. У межах </a:t>
            </a:r>
            <a:r>
              <a:rPr lang="ru-RU" sz="2000" dirty="0" err="1"/>
              <a:t>підгрупи</a:t>
            </a:r>
            <a:r>
              <a:rPr lang="ru-RU" sz="2000" dirty="0"/>
              <a:t> </a:t>
            </a:r>
            <a:r>
              <a:rPr lang="ru-RU" sz="2000" dirty="0" err="1"/>
              <a:t>елементів</a:t>
            </a:r>
            <a:r>
              <a:rPr lang="ru-RU" sz="2000" dirty="0"/>
              <a:t> </a:t>
            </a:r>
            <a:r>
              <a:rPr lang="ru-RU" sz="2000" dirty="0" err="1"/>
              <a:t>періодичної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</a:t>
            </a:r>
            <a:r>
              <a:rPr lang="ru-RU" sz="2000" dirty="0" err="1"/>
              <a:t>ентропії</a:t>
            </a:r>
            <a:r>
              <a:rPr lang="ru-RU" sz="2000" dirty="0"/>
              <a:t> </a:t>
            </a:r>
            <a:r>
              <a:rPr lang="ru-RU" sz="2000" dirty="0" err="1"/>
              <a:t>простих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</a:t>
            </a:r>
            <a:r>
              <a:rPr lang="ru-RU" sz="2000" dirty="0">
                <a:latin typeface="Calibri" pitchFamily="34" charset="0"/>
              </a:rPr>
              <a:t>↑: </a:t>
            </a:r>
            <a:r>
              <a:rPr lang="ru-RU" sz="2000" dirty="0"/>
              <a:t>для  </a:t>
            </a:r>
            <a:r>
              <a:rPr lang="ru-RU" sz="2000" dirty="0" err="1"/>
              <a:t>крист</a:t>
            </a:r>
            <a:r>
              <a:rPr lang="ru-RU" sz="2000" dirty="0"/>
              <a:t>: </a:t>
            </a:r>
            <a:r>
              <a:rPr lang="en-US" sz="2000" dirty="0"/>
              <a:t>As=31,15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endParaRPr lang="en-US" sz="2000" dirty="0"/>
          </a:p>
          <a:p>
            <a:pPr marL="0" indent="0" eaLnBrk="1" hangingPunct="1">
              <a:buFontTx/>
              <a:buNone/>
            </a:pPr>
            <a:r>
              <a:rPr lang="en-US" sz="2000" dirty="0"/>
              <a:t>                                                       Sb= 45,7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endParaRPr lang="en-US" sz="2000" dirty="0"/>
          </a:p>
          <a:p>
            <a:pPr marL="0" indent="0" eaLnBrk="1" hangingPunct="1">
              <a:buFontTx/>
              <a:buNone/>
            </a:pPr>
            <a:r>
              <a:rPr lang="en-US" sz="2000" dirty="0"/>
              <a:t>                                                       Bi= 56,9 </a:t>
            </a:r>
            <a:r>
              <a:rPr lang="ru-RU" sz="2000" dirty="0"/>
              <a:t>Дж/</a:t>
            </a:r>
            <a:r>
              <a:rPr lang="ru-RU" sz="2000" dirty="0" err="1"/>
              <a:t>моль∙</a:t>
            </a:r>
            <a:r>
              <a:rPr lang="ru-RU" sz="2000" dirty="0" err="1" smtClean="0"/>
              <a:t>К</a:t>
            </a:r>
            <a:endParaRPr lang="en-US" sz="2000" dirty="0"/>
          </a:p>
          <a:p>
            <a:pPr marL="0" indent="0" eaLnBrk="1" hangingPunct="1">
              <a:buFontTx/>
              <a:buNone/>
            </a:pPr>
            <a:r>
              <a:rPr lang="en-US" sz="2000" dirty="0"/>
              <a:t>5</a:t>
            </a:r>
            <a:r>
              <a:rPr lang="ru-RU" sz="2000" dirty="0"/>
              <a:t>. </a:t>
            </a:r>
            <a:r>
              <a:rPr lang="ru-RU" sz="2000" dirty="0" err="1"/>
              <a:t>Ентропія</a:t>
            </a:r>
            <a:r>
              <a:rPr lang="ru-RU" sz="2000" dirty="0"/>
              <a:t> </a:t>
            </a:r>
            <a:r>
              <a:rPr lang="ru-RU" sz="2000" dirty="0" err="1"/>
              <a:t>простих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і </a:t>
            </a:r>
            <a:r>
              <a:rPr lang="ru-RU" sz="2000" dirty="0" err="1"/>
              <a:t>сполук</a:t>
            </a:r>
            <a:r>
              <a:rPr lang="ru-RU" sz="2000" dirty="0"/>
              <a:t> ‒ </a:t>
            </a:r>
            <a:r>
              <a:rPr lang="ru-RU" sz="2000" dirty="0" err="1"/>
              <a:t>періодична</a:t>
            </a:r>
            <a:r>
              <a:rPr lang="ru-RU" sz="2000" dirty="0"/>
              <a:t> </a:t>
            </a:r>
            <a:r>
              <a:rPr lang="ru-RU" sz="2000" dirty="0" err="1"/>
              <a:t>властивість</a:t>
            </a:r>
            <a:r>
              <a:rPr lang="ru-RU" sz="2000" dirty="0"/>
              <a:t>.</a:t>
            </a:r>
            <a:endParaRPr lang="ru-RU" sz="2800" dirty="0"/>
          </a:p>
          <a:p>
            <a:pPr marL="0" indent="0" eaLnBrk="1" hangingPunct="1">
              <a:buFontTx/>
              <a:buNone/>
            </a:pPr>
            <a:endParaRPr lang="ru-RU" sz="2800" dirty="0"/>
          </a:p>
          <a:p>
            <a:pPr marL="0" indent="0" eaLnBrk="1" hangingPunct="1">
              <a:buFontTx/>
              <a:buNone/>
            </a:pPr>
            <a:endParaRPr lang="ru-RU" sz="2400" dirty="0"/>
          </a:p>
          <a:p>
            <a:pPr marL="0" indent="0" eaLnBrk="1" hangingPunct="1">
              <a:buFontTx/>
              <a:buNone/>
            </a:pPr>
            <a:endParaRPr lang="ru-RU" sz="2000" dirty="0"/>
          </a:p>
          <a:p>
            <a:pPr marL="0" indent="0" eaLnBrk="1" hangingPunct="1">
              <a:buFontTx/>
              <a:buNone/>
            </a:pPr>
            <a:endParaRPr lang="ru-RU" sz="2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356100" y="3933825"/>
            <a:ext cx="0" cy="863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Picture 2" descr="C:\Users\Химия\Pictures\кислород\dream-team-ozonator-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7138" y="836613"/>
            <a:ext cx="1566862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9375" y="2441575"/>
            <a:ext cx="1322388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0328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0" y="-242888"/>
            <a:ext cx="9144000" cy="1143001"/>
          </a:xfrm>
        </p:spPr>
        <p:txBody>
          <a:bodyPr/>
          <a:lstStyle/>
          <a:p>
            <a:pPr eaLnBrk="1" hangingPunct="1"/>
            <a:r>
              <a:rPr lang="ru-RU" sz="2400" b="1" cap="all" dirty="0" err="1">
                <a:solidFill>
                  <a:srgbClr val="C00000"/>
                </a:solidFill>
              </a:rPr>
              <a:t>Ентальпійний</a:t>
            </a:r>
            <a:r>
              <a:rPr lang="ru-RU" sz="2400" b="1" cap="all" dirty="0">
                <a:solidFill>
                  <a:srgbClr val="C00000"/>
                </a:solidFill>
              </a:rPr>
              <a:t> (ΔH) І </a:t>
            </a:r>
            <a:r>
              <a:rPr lang="ru-RU" sz="2400" b="1" cap="all" dirty="0" err="1">
                <a:solidFill>
                  <a:srgbClr val="C00000"/>
                </a:solidFill>
              </a:rPr>
              <a:t>Ентропійний</a:t>
            </a:r>
            <a:r>
              <a:rPr lang="ru-RU" sz="2400" b="1" cap="all" dirty="0">
                <a:solidFill>
                  <a:srgbClr val="C00000"/>
                </a:solidFill>
              </a:rPr>
              <a:t> (ΔS) ФАКТОРИ І НАПРЯМОК ПРОЦЕСУ</a:t>
            </a:r>
          </a:p>
        </p:txBody>
      </p:sp>
      <p:sp>
        <p:nvSpPr>
          <p:cNvPr id="43010" name="Объект 2"/>
          <p:cNvSpPr>
            <a:spLocks noGrp="1"/>
          </p:cNvSpPr>
          <p:nvPr>
            <p:ph idx="1"/>
          </p:nvPr>
        </p:nvSpPr>
        <p:spPr>
          <a:xfrm>
            <a:off x="0" y="765175"/>
            <a:ext cx="9144000" cy="59769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000" dirty="0" err="1">
                <a:solidFill>
                  <a:srgbClr val="C00000"/>
                </a:solidFill>
              </a:rPr>
              <a:t>Енергія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Гіббса</a:t>
            </a:r>
            <a:r>
              <a:rPr lang="ru-RU" sz="2000" dirty="0">
                <a:solidFill>
                  <a:srgbClr val="C00000"/>
                </a:solidFill>
              </a:rPr>
              <a:t> (</a:t>
            </a:r>
            <a:r>
              <a:rPr lang="ru-RU" sz="2000" dirty="0" err="1">
                <a:solidFill>
                  <a:srgbClr val="C00000"/>
                </a:solidFill>
              </a:rPr>
              <a:t>вільна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енергія</a:t>
            </a:r>
            <a:r>
              <a:rPr lang="ru-RU" sz="2000" dirty="0">
                <a:solidFill>
                  <a:srgbClr val="C00000"/>
                </a:solidFill>
              </a:rPr>
              <a:t>)</a:t>
            </a:r>
            <a:r>
              <a:rPr lang="ru-RU" sz="2000" dirty="0"/>
              <a:t>– </a:t>
            </a:r>
            <a:r>
              <a:rPr lang="ru-RU" sz="2000" dirty="0" err="1"/>
              <a:t>ізобарно-ізотермічний</a:t>
            </a:r>
            <a:r>
              <a:rPr lang="ru-RU" sz="2000" dirty="0"/>
              <a:t> </a:t>
            </a:r>
            <a:r>
              <a:rPr lang="ru-RU" sz="2000" dirty="0" err="1"/>
              <a:t>потенціал</a:t>
            </a:r>
            <a:r>
              <a:rPr lang="en-US" sz="2000" dirty="0"/>
              <a:t>(G)</a:t>
            </a:r>
            <a:r>
              <a:rPr lang="ru-RU" sz="2000" dirty="0"/>
              <a:t>. За </a:t>
            </a:r>
            <a:r>
              <a:rPr lang="ru-RU" sz="2000" dirty="0" err="1"/>
              <a:t>рівняння</a:t>
            </a:r>
            <a:r>
              <a:rPr lang="ru-RU" sz="2000" dirty="0"/>
              <a:t> ΔG = ΔH-TΔS </a:t>
            </a:r>
            <a:r>
              <a:rPr lang="ru-RU" sz="2000" dirty="0" err="1"/>
              <a:t>мимовільного</a:t>
            </a:r>
            <a:r>
              <a:rPr lang="ru-RU" sz="2000" dirty="0"/>
              <a:t> переходу </a:t>
            </a:r>
            <a:r>
              <a:rPr lang="ru-RU" sz="2000" dirty="0" err="1"/>
              <a:t>процесу</a:t>
            </a:r>
            <a:r>
              <a:rPr lang="ru-RU" sz="2000" dirty="0"/>
              <a:t> </a:t>
            </a:r>
            <a:r>
              <a:rPr lang="ru-RU" sz="2000" dirty="0" err="1"/>
              <a:t>сприяє</a:t>
            </a:r>
            <a:r>
              <a:rPr lang="ru-RU" sz="2000" dirty="0"/>
              <a:t> </a:t>
            </a:r>
            <a:r>
              <a:rPr lang="ru-RU" sz="2000" dirty="0">
                <a:latin typeface="Calibri" pitchFamily="34" charset="0"/>
              </a:rPr>
              <a:t>↓</a:t>
            </a:r>
            <a:r>
              <a:rPr lang="el-GR" sz="2000" dirty="0"/>
              <a:t>Δ</a:t>
            </a:r>
            <a:r>
              <a:rPr lang="en-US" sz="2000" dirty="0"/>
              <a:t>H</a:t>
            </a:r>
            <a:r>
              <a:rPr lang="ru-RU" sz="2000" dirty="0"/>
              <a:t> 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atin typeface="Calibri" pitchFamily="34" charset="0"/>
              </a:rPr>
              <a:t>↑</a:t>
            </a:r>
            <a:r>
              <a:rPr lang="el-GR" sz="2000" dirty="0" smtClean="0"/>
              <a:t> </a:t>
            </a:r>
            <a:r>
              <a:rPr lang="el-GR" sz="2000" dirty="0"/>
              <a:t>Δ</a:t>
            </a:r>
            <a:r>
              <a:rPr lang="en-US" sz="2000" dirty="0"/>
              <a:t>S </a:t>
            </a:r>
            <a:r>
              <a:rPr lang="ru-RU" sz="2000" dirty="0"/>
              <a:t>: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При </a:t>
            </a:r>
            <a:r>
              <a:rPr lang="ru-RU" sz="2000" dirty="0" err="1"/>
              <a:t>низьких</a:t>
            </a:r>
            <a:r>
              <a:rPr lang="ru-RU" sz="2000" dirty="0"/>
              <a:t> температурах Т</a:t>
            </a:r>
            <a:r>
              <a:rPr lang="ru-RU" sz="2000" dirty="0">
                <a:latin typeface="Calibri" pitchFamily="34" charset="0"/>
              </a:rPr>
              <a:t>≈ОК  </a:t>
            </a:r>
            <a:r>
              <a:rPr lang="en-US" sz="2000" dirty="0"/>
              <a:t>T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en-US" sz="2400" dirty="0">
                <a:latin typeface="Calibri" pitchFamily="34" charset="0"/>
              </a:rPr>
              <a:t>≈</a:t>
            </a:r>
            <a:r>
              <a:rPr lang="ru-RU" sz="2400" dirty="0">
                <a:latin typeface="Calibri" pitchFamily="34" charset="0"/>
              </a:rPr>
              <a:t>0</a:t>
            </a:r>
            <a:r>
              <a:rPr lang="ru-RU" sz="2000" dirty="0">
                <a:latin typeface="Calibri" pitchFamily="34" charset="0"/>
              </a:rPr>
              <a:t>  </a:t>
            </a:r>
            <a:r>
              <a:rPr lang="ru-RU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G=</a:t>
            </a:r>
            <a:r>
              <a:rPr lang="el-GR" sz="2000" dirty="0"/>
              <a:t> Δ</a:t>
            </a:r>
            <a:r>
              <a:rPr lang="en-US" sz="2000" dirty="0"/>
              <a:t>H</a:t>
            </a:r>
            <a:endParaRPr lang="ru-RU" sz="2000" dirty="0"/>
          </a:p>
          <a:p>
            <a:pPr marL="0" indent="0" eaLnBrk="1" hangingPunct="1">
              <a:buFontTx/>
              <a:buNone/>
            </a:pPr>
            <a:r>
              <a:rPr lang="ru-RU" sz="2000" dirty="0"/>
              <a:t>При </a:t>
            </a:r>
            <a:r>
              <a:rPr lang="ru-RU" sz="2000" dirty="0" err="1"/>
              <a:t>звичайних</a:t>
            </a:r>
            <a:r>
              <a:rPr lang="ru-RU" sz="2000" dirty="0"/>
              <a:t> температурах : </a:t>
            </a:r>
            <a:r>
              <a:rPr lang="en-US" sz="2000" dirty="0"/>
              <a:t>T</a:t>
            </a:r>
            <a:r>
              <a:rPr lang="el-GR" sz="2000" dirty="0"/>
              <a:t>Δ</a:t>
            </a:r>
            <a:r>
              <a:rPr lang="en-US" sz="2000" dirty="0"/>
              <a:t>S &lt;</a:t>
            </a:r>
            <a:r>
              <a:rPr lang="el-GR" sz="2000" dirty="0"/>
              <a:t> Δ</a:t>
            </a:r>
            <a:r>
              <a:rPr lang="en-US" sz="2000" dirty="0"/>
              <a:t>H</a:t>
            </a:r>
            <a:r>
              <a:rPr lang="ru-RU" sz="2000" dirty="0"/>
              <a:t> =&gt; </a:t>
            </a:r>
          </a:p>
          <a:p>
            <a:pPr marL="0" indent="0" algn="r" eaLnBrk="1" hangingPunct="1">
              <a:buFontTx/>
              <a:buNone/>
            </a:pPr>
            <a:r>
              <a:rPr lang="ru-RU" sz="2000" dirty="0"/>
              <a:t> 	        		</a:t>
            </a:r>
            <a:r>
              <a:rPr lang="ru-RU" sz="2000" dirty="0" err="1"/>
              <a:t>екзотермічні</a:t>
            </a:r>
            <a:r>
              <a:rPr lang="ru-RU" sz="2000" dirty="0"/>
              <a:t> </a:t>
            </a:r>
            <a:r>
              <a:rPr lang="ru-RU" sz="2000" dirty="0" err="1"/>
              <a:t>реакції</a:t>
            </a:r>
            <a:r>
              <a:rPr lang="ru-RU" sz="2000" dirty="0"/>
              <a:t> (</a:t>
            </a:r>
            <a:r>
              <a:rPr lang="el-GR" sz="2000" dirty="0"/>
              <a:t>Δ</a:t>
            </a:r>
            <a:r>
              <a:rPr lang="en-US" sz="2000" dirty="0"/>
              <a:t>H&lt;</a:t>
            </a:r>
            <a:r>
              <a:rPr lang="ru-RU" sz="2000" dirty="0"/>
              <a:t>0) </a:t>
            </a:r>
            <a:r>
              <a:rPr lang="ru-RU" sz="2000" dirty="0" err="1"/>
              <a:t>протікають</a:t>
            </a:r>
            <a:r>
              <a:rPr lang="ru-RU" sz="2000" dirty="0"/>
              <a:t> </a:t>
            </a:r>
            <a:r>
              <a:rPr lang="ru-RU" sz="2000" dirty="0" err="1"/>
              <a:t>мимовільно</a:t>
            </a:r>
            <a:endParaRPr lang="ru-RU" sz="2000" dirty="0"/>
          </a:p>
          <a:p>
            <a:pPr marL="0" indent="0" algn="r" eaLnBrk="1" hangingPunct="1">
              <a:buFontTx/>
              <a:buNone/>
            </a:pPr>
            <a:r>
              <a:rPr lang="ru-RU" sz="2000" dirty="0"/>
              <a:t> 				</a:t>
            </a:r>
            <a:r>
              <a:rPr lang="ru-RU" sz="2000" dirty="0" err="1"/>
              <a:t>ендотермічні</a:t>
            </a:r>
            <a:r>
              <a:rPr lang="ru-RU" sz="2000" dirty="0"/>
              <a:t> </a:t>
            </a:r>
            <a:r>
              <a:rPr lang="ru-RU" sz="2000" dirty="0" err="1"/>
              <a:t>реакції</a:t>
            </a:r>
            <a:r>
              <a:rPr lang="ru-RU" sz="2000" dirty="0"/>
              <a:t> (</a:t>
            </a:r>
            <a:r>
              <a:rPr lang="el-GR" sz="2000" dirty="0"/>
              <a:t>Δ</a:t>
            </a:r>
            <a:r>
              <a:rPr lang="en-US" sz="2000" dirty="0"/>
              <a:t>H &gt;</a:t>
            </a:r>
            <a:r>
              <a:rPr lang="ru-RU" sz="2000" dirty="0"/>
              <a:t>0)  - </a:t>
            </a:r>
            <a:r>
              <a:rPr lang="ru-RU" sz="2000" dirty="0" err="1"/>
              <a:t>змушено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При </a:t>
            </a:r>
            <a:r>
              <a:rPr lang="ru-RU" sz="2000" dirty="0" err="1"/>
              <a:t>дуже</a:t>
            </a:r>
            <a:r>
              <a:rPr lang="ru-RU" sz="2000" dirty="0"/>
              <a:t> </a:t>
            </a:r>
            <a:r>
              <a:rPr lang="ru-RU" sz="2000" dirty="0" err="1"/>
              <a:t>високих</a:t>
            </a:r>
            <a:r>
              <a:rPr lang="ru-RU" sz="2000" dirty="0"/>
              <a:t> температурах : </a:t>
            </a:r>
            <a:r>
              <a:rPr lang="el-GR" sz="2000" dirty="0"/>
              <a:t>Δ</a:t>
            </a:r>
            <a:r>
              <a:rPr lang="en-US" sz="2000" dirty="0"/>
              <a:t>H &lt;T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dirty="0"/>
              <a:t> =&gt;</a:t>
            </a:r>
            <a:r>
              <a:rPr lang="el-GR" sz="2000" dirty="0"/>
              <a:t>Δ</a:t>
            </a:r>
            <a:r>
              <a:rPr lang="en-US" sz="2000" dirty="0"/>
              <a:t>G= T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dirty="0"/>
              <a:t> </a:t>
            </a:r>
            <a:endParaRPr lang="en-US" sz="2000" dirty="0"/>
          </a:p>
          <a:p>
            <a:pPr marL="0" indent="0" eaLnBrk="1" hangingPunct="1">
              <a:buFontTx/>
              <a:buNone/>
            </a:pPr>
            <a:r>
              <a:rPr lang="ru-RU" sz="2000" b="1" dirty="0" err="1">
                <a:solidFill>
                  <a:srgbClr val="FF0000"/>
                </a:solidFill>
              </a:rPr>
              <a:t>Ентропійний</a:t>
            </a:r>
            <a:r>
              <a:rPr lang="ru-RU" sz="2000" b="1" dirty="0">
                <a:solidFill>
                  <a:srgbClr val="FF0000"/>
                </a:solidFill>
              </a:rPr>
              <a:t> фактор</a:t>
            </a:r>
            <a:r>
              <a:rPr lang="ru-RU" sz="2000" dirty="0"/>
              <a:t>(</a:t>
            </a:r>
            <a:r>
              <a:rPr lang="ru-RU" sz="2000" dirty="0" err="1"/>
              <a:t>прагнення</a:t>
            </a:r>
            <a:r>
              <a:rPr lang="ru-RU" sz="2000" dirty="0"/>
              <a:t> до </a:t>
            </a:r>
            <a:r>
              <a:rPr lang="ru-RU" sz="2000" dirty="0" err="1"/>
              <a:t>розриву</a:t>
            </a:r>
            <a:r>
              <a:rPr lang="ru-RU" sz="2000" dirty="0"/>
              <a:t> </a:t>
            </a:r>
            <a:r>
              <a:rPr lang="ru-RU" sz="2000" dirty="0" err="1"/>
              <a:t>зв'язків</a:t>
            </a:r>
            <a:r>
              <a:rPr lang="ru-RU" sz="2000" dirty="0"/>
              <a:t>) </a:t>
            </a:r>
            <a:r>
              <a:rPr lang="ru-RU" sz="2000" dirty="0" err="1"/>
              <a:t>сильніше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ентальпійного</a:t>
            </a:r>
            <a:r>
              <a:rPr lang="ru-RU" sz="2000" dirty="0"/>
              <a:t> (</a:t>
            </a:r>
            <a:r>
              <a:rPr lang="ru-RU" sz="2000" dirty="0" err="1"/>
              <a:t>прагнення</a:t>
            </a:r>
            <a:r>
              <a:rPr lang="ru-RU" sz="2000" dirty="0"/>
              <a:t> до </a:t>
            </a:r>
            <a:r>
              <a:rPr lang="ru-RU" sz="2000" dirty="0" err="1"/>
              <a:t>утворення</a:t>
            </a:r>
            <a:r>
              <a:rPr lang="ru-RU" sz="2000" dirty="0"/>
              <a:t> </a:t>
            </a:r>
            <a:r>
              <a:rPr lang="ru-RU" sz="2000" dirty="0" err="1"/>
              <a:t>зв'язків</a:t>
            </a:r>
            <a:r>
              <a:rPr lang="ru-RU" sz="2000" dirty="0"/>
              <a:t>).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* Чим </a:t>
            </a:r>
            <a:r>
              <a:rPr lang="ru-RU" sz="2000" dirty="0" err="1"/>
              <a:t>більше</a:t>
            </a:r>
            <a:r>
              <a:rPr lang="ru-RU" sz="2000" dirty="0"/>
              <a:t> Т, </a:t>
            </a:r>
            <a:r>
              <a:rPr lang="ru-RU" sz="2000" dirty="0" err="1"/>
              <a:t>тим</a:t>
            </a:r>
            <a:r>
              <a:rPr lang="ru-RU" sz="2000" dirty="0"/>
              <a:t> </a:t>
            </a:r>
            <a:r>
              <a:rPr lang="ru-RU" sz="2000" dirty="0" err="1"/>
              <a:t>більше</a:t>
            </a:r>
            <a:r>
              <a:rPr lang="ru-RU" sz="2000" dirty="0"/>
              <a:t> роль </a:t>
            </a:r>
            <a:r>
              <a:rPr lang="ru-RU" sz="2000" dirty="0" err="1"/>
              <a:t>ентропійного</a:t>
            </a:r>
            <a:r>
              <a:rPr lang="ru-RU" sz="2000" dirty="0"/>
              <a:t> фактора.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*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H&lt;</a:t>
            </a:r>
            <a:r>
              <a:rPr lang="ru-RU" sz="2000" dirty="0"/>
              <a:t>0 (</a:t>
            </a:r>
            <a:r>
              <a:rPr lang="ru-RU" sz="2000" dirty="0" err="1"/>
              <a:t>екзотермічна</a:t>
            </a:r>
            <a:r>
              <a:rPr lang="ru-RU" sz="2000" dirty="0"/>
              <a:t> </a:t>
            </a:r>
            <a:r>
              <a:rPr lang="ru-RU" sz="2000" dirty="0" err="1"/>
              <a:t>реакція</a:t>
            </a:r>
            <a:r>
              <a:rPr lang="ru-RU" sz="2000" dirty="0"/>
              <a:t>), а </a:t>
            </a:r>
            <a:r>
              <a:rPr lang="el-GR" sz="2000" dirty="0"/>
              <a:t>Δ</a:t>
            </a:r>
            <a:r>
              <a:rPr lang="en-US" sz="2000" dirty="0"/>
              <a:t>S &gt;</a:t>
            </a:r>
            <a:r>
              <a:rPr lang="ru-RU" sz="2000" dirty="0"/>
              <a:t>0 =&gt; </a:t>
            </a:r>
            <a:r>
              <a:rPr lang="ru-RU" sz="2000" dirty="0" err="1"/>
              <a:t>реакція</a:t>
            </a:r>
            <a:r>
              <a:rPr lang="ru-RU" sz="2000" dirty="0"/>
              <a:t> </a:t>
            </a:r>
            <a:r>
              <a:rPr lang="ru-RU" sz="2000" dirty="0" err="1"/>
              <a:t>йде</a:t>
            </a:r>
            <a:r>
              <a:rPr lang="ru-RU" sz="2000" dirty="0"/>
              <a:t> при будь-</a:t>
            </a:r>
            <a:r>
              <a:rPr lang="ru-RU" sz="2000" dirty="0" err="1"/>
              <a:t>якій</a:t>
            </a:r>
            <a:r>
              <a:rPr lang="ru-RU" sz="2000" dirty="0"/>
              <a:t> Т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*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H &gt;</a:t>
            </a:r>
            <a:r>
              <a:rPr lang="ru-RU" sz="2000" dirty="0"/>
              <a:t>0 (</a:t>
            </a:r>
            <a:r>
              <a:rPr lang="ru-RU" sz="2000" dirty="0" err="1"/>
              <a:t>ендотермічна</a:t>
            </a:r>
            <a:r>
              <a:rPr lang="ru-RU" sz="2000" dirty="0"/>
              <a:t> </a:t>
            </a:r>
            <a:r>
              <a:rPr lang="ru-RU" sz="2000" dirty="0" err="1"/>
              <a:t>реакція</a:t>
            </a:r>
            <a:r>
              <a:rPr lang="ru-RU" sz="2000" dirty="0"/>
              <a:t>), а </a:t>
            </a:r>
            <a:r>
              <a:rPr lang="el-GR" sz="2000" dirty="0"/>
              <a:t>Δ</a:t>
            </a:r>
            <a:r>
              <a:rPr lang="en-US" sz="2000" dirty="0"/>
              <a:t>S &lt;</a:t>
            </a:r>
            <a:r>
              <a:rPr lang="ru-RU" sz="2000" dirty="0"/>
              <a:t>0 =&gt; </a:t>
            </a:r>
            <a:r>
              <a:rPr lang="ru-RU" sz="2000" dirty="0" err="1"/>
              <a:t>реакція</a:t>
            </a:r>
            <a:r>
              <a:rPr lang="ru-RU" sz="2000" dirty="0"/>
              <a:t> </a:t>
            </a:r>
            <a:r>
              <a:rPr lang="ru-RU" sz="2000" dirty="0" err="1"/>
              <a:t>неможлива</a:t>
            </a:r>
            <a:r>
              <a:rPr lang="ru-RU" sz="2000" dirty="0"/>
              <a:t> </a:t>
            </a:r>
            <a:r>
              <a:rPr lang="ru-RU" sz="2000" dirty="0" err="1"/>
              <a:t>ні</a:t>
            </a:r>
            <a:r>
              <a:rPr lang="ru-RU" sz="2000" dirty="0"/>
              <a:t> при </a:t>
            </a:r>
            <a:r>
              <a:rPr lang="ru-RU" sz="2000" dirty="0" err="1"/>
              <a:t>якій</a:t>
            </a:r>
            <a:r>
              <a:rPr lang="ru-RU" sz="2000" dirty="0"/>
              <a:t> Т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*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H </a:t>
            </a:r>
            <a:r>
              <a:rPr lang="ru-RU" sz="2000" dirty="0"/>
              <a:t>=</a:t>
            </a:r>
            <a:r>
              <a:rPr lang="en-US" sz="2000" dirty="0"/>
              <a:t>T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dirty="0"/>
              <a:t> , т.е. </a:t>
            </a:r>
            <a:r>
              <a:rPr lang="el-GR" sz="2000" dirty="0"/>
              <a:t>Δ</a:t>
            </a:r>
            <a:r>
              <a:rPr lang="en-US" sz="2000" dirty="0"/>
              <a:t>G=</a:t>
            </a:r>
            <a:r>
              <a:rPr lang="ru-RU" sz="2000" dirty="0"/>
              <a:t>0: </a:t>
            </a:r>
            <a:r>
              <a:rPr lang="ru-RU" sz="2000" dirty="0" err="1"/>
              <a:t>процеси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протікати</a:t>
            </a:r>
            <a:r>
              <a:rPr lang="ru-RU" sz="2000" dirty="0"/>
              <a:t> в </a:t>
            </a:r>
            <a:r>
              <a:rPr lang="ru-RU" sz="2000" dirty="0" err="1"/>
              <a:t>обох</a:t>
            </a:r>
            <a:r>
              <a:rPr lang="ru-RU" sz="2000" dirty="0"/>
              <a:t> </a:t>
            </a:r>
            <a:r>
              <a:rPr lang="ru-RU" sz="2000" dirty="0" err="1"/>
              <a:t>напрямках</a:t>
            </a:r>
            <a:r>
              <a:rPr lang="ru-RU" sz="2000" dirty="0"/>
              <a:t>, в </a:t>
            </a:r>
            <a:r>
              <a:rPr lang="ru-RU" sz="2000" dirty="0" err="1"/>
              <a:t>системі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встановитися</a:t>
            </a:r>
            <a:r>
              <a:rPr lang="ru-RU" sz="2000" dirty="0"/>
              <a:t> т/д </a:t>
            </a:r>
            <a:r>
              <a:rPr lang="ru-RU" sz="2000" dirty="0" err="1"/>
              <a:t>рівновагу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97357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00113" y="1916113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4035" name="Text Box 4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4036" name="Text Box 5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1258888" y="4427538"/>
            <a:ext cx="6659562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4039" name="Text Box 8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-14645" y="-35381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kern="0" dirty="0" err="1" smtClean="0">
                <a:solidFill>
                  <a:srgbClr val="003300"/>
                </a:solidFill>
                <a:latin typeface="Arial"/>
                <a:cs typeface="Arial"/>
              </a:rPr>
              <a:t>Біохімічні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реакції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,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що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супроводжуються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зменшенням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енергії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Гіббса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(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  <a:sym typeface="Symbol" pitchFamily="18" charset="2"/>
              </a:rPr>
              <a:t></a:t>
            </a:r>
            <a:r>
              <a:rPr lang="ru-RU" sz="2000" kern="0" dirty="0" err="1" smtClean="0">
                <a:solidFill>
                  <a:srgbClr val="003300"/>
                </a:solidFill>
                <a:latin typeface="Arial"/>
                <a:cs typeface="Arial"/>
              </a:rPr>
              <a:t>G</a:t>
            </a:r>
            <a:r>
              <a:rPr lang="ru-RU" sz="2000" kern="0" baseline="-25000" dirty="0" err="1" smtClean="0">
                <a:solidFill>
                  <a:srgbClr val="003300"/>
                </a:solidFill>
                <a:latin typeface="Arial"/>
                <a:cs typeface="Arial"/>
              </a:rPr>
              <a:t>реакції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&lt;0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),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тобто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протікають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 smtClean="0">
                <a:solidFill>
                  <a:srgbClr val="003300"/>
                </a:solidFill>
                <a:latin typeface="Arial"/>
                <a:cs typeface="Arial"/>
              </a:rPr>
              <a:t>мимовільно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,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називається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 - </a:t>
            </a:r>
            <a:r>
              <a:rPr lang="ru-RU" sz="2000" i="1" kern="0" dirty="0" err="1" smtClean="0">
                <a:solidFill>
                  <a:srgbClr val="FF0000"/>
                </a:solidFill>
                <a:latin typeface="Arial"/>
                <a:cs typeface="Arial"/>
              </a:rPr>
              <a:t>екзергонічна</a:t>
            </a:r>
            <a:r>
              <a:rPr lang="ru-RU" sz="2000" i="1" kern="0" dirty="0" smtClean="0">
                <a:solidFill>
                  <a:srgbClr val="FF0000"/>
                </a:solidFill>
                <a:latin typeface="Arial"/>
                <a:cs typeface="Arial"/>
              </a:rPr>
              <a:t>. </a:t>
            </a:r>
            <a:r>
              <a:rPr lang="ru-RU" sz="2000" kern="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ru-RU" sz="2000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42900" indent="-342900" algn="just">
              <a:spcBef>
                <a:spcPts val="0"/>
              </a:spcBef>
              <a:buFontTx/>
              <a:buChar char="•"/>
              <a:defRPr/>
            </a:pP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Якщо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  <a:sym typeface="Symbol" pitchFamily="18" charset="2"/>
              </a:rPr>
              <a:t>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G 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позитивна 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(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  <a:sym typeface="Symbol" pitchFamily="18" charset="2"/>
              </a:rPr>
              <a:t></a:t>
            </a:r>
            <a:r>
              <a:rPr lang="ru-RU" sz="2000" kern="0" dirty="0" err="1" smtClean="0">
                <a:solidFill>
                  <a:srgbClr val="003300"/>
                </a:solidFill>
                <a:latin typeface="Arial"/>
                <a:cs typeface="Arial"/>
              </a:rPr>
              <a:t>G</a:t>
            </a:r>
            <a:r>
              <a:rPr lang="ru-RU" sz="2000" kern="0" baseline="-25000" dirty="0" err="1" smtClean="0">
                <a:solidFill>
                  <a:srgbClr val="003300"/>
                </a:solidFill>
                <a:latin typeface="Arial"/>
                <a:cs typeface="Arial"/>
              </a:rPr>
              <a:t>реакції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  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  <a:sym typeface="Symbol" pitchFamily="18" charset="2"/>
              </a:rPr>
              <a:t>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0.), то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реакція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 smtClean="0">
                <a:solidFill>
                  <a:srgbClr val="003300"/>
                </a:solidFill>
                <a:latin typeface="Arial"/>
                <a:cs typeface="Arial"/>
              </a:rPr>
              <a:t>протікає</a:t>
            </a:r>
            <a:r>
              <a:rPr lang="ru-RU" sz="2000" kern="0" dirty="0" smtClean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тільки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при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надходженні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вільної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енергії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ззовні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і </a:t>
            </a:r>
            <a:r>
              <a:rPr lang="ru-RU" sz="2000" kern="0" dirty="0" err="1">
                <a:solidFill>
                  <a:srgbClr val="003300"/>
                </a:solidFill>
                <a:latin typeface="Arial"/>
                <a:cs typeface="Arial"/>
              </a:rPr>
              <a:t>називається</a:t>
            </a:r>
            <a:r>
              <a:rPr lang="ru-RU" sz="2000" kern="0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lang="ru-RU" sz="2000" i="1" kern="0" dirty="0" err="1" smtClean="0">
                <a:solidFill>
                  <a:srgbClr val="FF0000"/>
                </a:solidFill>
                <a:latin typeface="Arial"/>
                <a:cs typeface="Arial"/>
              </a:rPr>
              <a:t>ендергонічна</a:t>
            </a:r>
            <a:r>
              <a:rPr lang="ru-RU" sz="2000" i="1" kern="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 bwMode="auto">
          <a:xfrm>
            <a:off x="0" y="1288058"/>
            <a:ext cx="9144000" cy="5569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ru-RU" sz="2000" kern="0" dirty="0" err="1" smtClean="0"/>
              <a:t>Користуючись</a:t>
            </a:r>
            <a:r>
              <a:rPr lang="ru-RU" sz="2000" kern="0" dirty="0" smtClean="0"/>
              <a:t> 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en-US" sz="2000" kern="0" baseline="-25000" dirty="0" smtClean="0"/>
              <a:t>298</a:t>
            </a:r>
            <a:r>
              <a:rPr lang="ru-RU" sz="2000" i="1" kern="0" dirty="0" smtClean="0">
                <a:solidFill>
                  <a:srgbClr val="660033"/>
                </a:solidFill>
              </a:rPr>
              <a:t> </a:t>
            </a:r>
            <a:r>
              <a:rPr lang="en-US" sz="2000" kern="0" dirty="0" smtClean="0"/>
              <a:t>(</a:t>
            </a:r>
            <a:r>
              <a:rPr lang="ru-RU" sz="2000" kern="0" dirty="0" smtClean="0"/>
              <a:t>табл.)</a:t>
            </a:r>
            <a:r>
              <a:rPr lang="ru-RU" sz="2800" kern="0" dirty="0" smtClean="0"/>
              <a:t> </a:t>
            </a:r>
            <a:r>
              <a:rPr lang="ru-RU" sz="2000" kern="0" dirty="0" err="1" smtClean="0"/>
              <a:t>можна</a:t>
            </a:r>
            <a:r>
              <a:rPr lang="ru-RU" sz="2000" kern="0" dirty="0" smtClean="0"/>
              <a:t> </a:t>
            </a:r>
            <a:r>
              <a:rPr lang="ru-RU" sz="2000" kern="0" dirty="0" err="1" smtClean="0"/>
              <a:t>розрахувати</a:t>
            </a:r>
            <a:r>
              <a:rPr lang="ru-RU" sz="2000" kern="0" dirty="0" smtClean="0"/>
              <a:t>  </a:t>
            </a:r>
            <a:r>
              <a:rPr lang="en-US" sz="2000" kern="0" dirty="0" smtClean="0"/>
              <a:t>G</a:t>
            </a:r>
            <a:r>
              <a:rPr lang="ru-RU" sz="2000" kern="0" dirty="0" smtClean="0"/>
              <a:t> </a:t>
            </a:r>
            <a:r>
              <a:rPr lang="ru-RU" sz="2000" kern="0" dirty="0" err="1" smtClean="0"/>
              <a:t>реакції</a:t>
            </a:r>
            <a:r>
              <a:rPr lang="ru-RU" sz="2000" kern="0" dirty="0" smtClean="0"/>
              <a:t> при </a:t>
            </a:r>
            <a:r>
              <a:rPr lang="ru-RU" sz="2000" kern="0" dirty="0" err="1" smtClean="0"/>
              <a:t>стандартних</a:t>
            </a:r>
            <a:r>
              <a:rPr lang="ru-RU" sz="2000" kern="0" dirty="0" smtClean="0"/>
              <a:t> </a:t>
            </a:r>
            <a:r>
              <a:rPr lang="ru-RU" sz="2000" kern="0" dirty="0" err="1" smtClean="0"/>
              <a:t>умовах</a:t>
            </a:r>
            <a:r>
              <a:rPr lang="ru-RU" sz="2000" kern="0" dirty="0" smtClean="0"/>
              <a:t> :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en-US" sz="2000" kern="0" dirty="0" smtClean="0">
                <a:solidFill>
                  <a:srgbClr val="006600"/>
                </a:solidFill>
              </a:rPr>
              <a:t>Cr</a:t>
            </a:r>
            <a:r>
              <a:rPr lang="en-US" sz="2000" kern="0" baseline="-25000" dirty="0" smtClean="0">
                <a:solidFill>
                  <a:srgbClr val="006600"/>
                </a:solidFill>
              </a:rPr>
              <a:t>2</a:t>
            </a:r>
            <a:r>
              <a:rPr lang="en-US" sz="2000" kern="0" dirty="0" smtClean="0">
                <a:solidFill>
                  <a:srgbClr val="006600"/>
                </a:solidFill>
              </a:rPr>
              <a:t>O</a:t>
            </a:r>
            <a:r>
              <a:rPr lang="en-US" sz="2000" kern="0" baseline="-25000" dirty="0" smtClean="0">
                <a:solidFill>
                  <a:srgbClr val="006600"/>
                </a:solidFill>
              </a:rPr>
              <a:t>3(k)</a:t>
            </a:r>
            <a:r>
              <a:rPr lang="en-US" sz="2000" kern="0" dirty="0" smtClean="0">
                <a:solidFill>
                  <a:srgbClr val="006600"/>
                </a:solidFill>
              </a:rPr>
              <a:t>+ 2Al</a:t>
            </a:r>
            <a:r>
              <a:rPr lang="en-US" sz="2000" kern="0" baseline="-25000" dirty="0" smtClean="0">
                <a:solidFill>
                  <a:srgbClr val="006600"/>
                </a:solidFill>
              </a:rPr>
              <a:t>(k)</a:t>
            </a:r>
            <a:r>
              <a:rPr lang="en-US" sz="2000" kern="0" dirty="0" smtClean="0">
                <a:solidFill>
                  <a:srgbClr val="006600"/>
                </a:solidFill>
              </a:rPr>
              <a:t> = 2Cr</a:t>
            </a:r>
            <a:r>
              <a:rPr lang="en-US" sz="2000" kern="0" baseline="-25000" dirty="0" smtClean="0">
                <a:solidFill>
                  <a:srgbClr val="006600"/>
                </a:solidFill>
              </a:rPr>
              <a:t>(k)</a:t>
            </a:r>
            <a:r>
              <a:rPr lang="en-US" sz="2000" kern="0" dirty="0" smtClean="0">
                <a:solidFill>
                  <a:srgbClr val="006600"/>
                </a:solidFill>
              </a:rPr>
              <a:t> + Al</a:t>
            </a:r>
            <a:r>
              <a:rPr lang="en-US" sz="2000" kern="0" baseline="-25000" dirty="0" smtClean="0">
                <a:solidFill>
                  <a:srgbClr val="006600"/>
                </a:solidFill>
              </a:rPr>
              <a:t>2</a:t>
            </a:r>
            <a:r>
              <a:rPr lang="en-US" sz="2000" kern="0" dirty="0" smtClean="0">
                <a:solidFill>
                  <a:srgbClr val="006600"/>
                </a:solidFill>
              </a:rPr>
              <a:t>O</a:t>
            </a:r>
            <a:r>
              <a:rPr lang="en-US" sz="2000" kern="0" baseline="-25000" dirty="0" smtClean="0">
                <a:solidFill>
                  <a:srgbClr val="006600"/>
                </a:solidFill>
              </a:rPr>
              <a:t>3(k)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en-US" sz="2000" kern="0" dirty="0" smtClean="0"/>
              <a:t>=[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smtClean="0"/>
              <a:t>обр.</a:t>
            </a:r>
            <a:r>
              <a:rPr lang="en-US" sz="2000" kern="0" dirty="0" smtClean="0"/>
              <a:t>Al</a:t>
            </a:r>
            <a:r>
              <a:rPr lang="en-US" sz="2000" kern="0" baseline="-25000" dirty="0" smtClean="0"/>
              <a:t>2</a:t>
            </a:r>
            <a:r>
              <a:rPr lang="en-US" sz="2000" kern="0" dirty="0" smtClean="0"/>
              <a:t>O</a:t>
            </a:r>
            <a:r>
              <a:rPr lang="en-US" sz="2000" kern="0" baseline="-25000" dirty="0" smtClean="0"/>
              <a:t>3(k)</a:t>
            </a:r>
            <a:r>
              <a:rPr lang="en-US" sz="2000" kern="0" dirty="0" smtClean="0"/>
              <a:t> +2 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smtClean="0"/>
              <a:t>обр.</a:t>
            </a:r>
            <a:r>
              <a:rPr lang="en-US" sz="2000" kern="0" dirty="0" smtClean="0"/>
              <a:t>Cr</a:t>
            </a:r>
            <a:r>
              <a:rPr lang="en-US" sz="2000" kern="0" baseline="-25000" dirty="0" smtClean="0"/>
              <a:t>(k)</a:t>
            </a:r>
            <a:r>
              <a:rPr lang="en-US" sz="2000" kern="0" dirty="0" smtClean="0"/>
              <a:t>]- [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smtClean="0"/>
              <a:t>обр.</a:t>
            </a:r>
            <a:r>
              <a:rPr lang="en-US" sz="2000" kern="0" dirty="0" smtClean="0"/>
              <a:t>Cr</a:t>
            </a:r>
            <a:r>
              <a:rPr lang="en-US" sz="2000" kern="0" baseline="-25000" dirty="0" smtClean="0"/>
              <a:t>2</a:t>
            </a:r>
            <a:r>
              <a:rPr lang="en-US" sz="2000" kern="0" dirty="0" smtClean="0"/>
              <a:t>O</a:t>
            </a:r>
            <a:r>
              <a:rPr lang="en-US" sz="2000" kern="0" baseline="-25000" dirty="0" smtClean="0"/>
              <a:t>3(k)</a:t>
            </a:r>
            <a:r>
              <a:rPr lang="en-US" sz="2000" kern="0" dirty="0" smtClean="0"/>
              <a:t>+</a:t>
            </a:r>
            <a:r>
              <a:rPr lang="el-GR" sz="2000" kern="0" dirty="0" smtClean="0"/>
              <a:t> </a:t>
            </a:r>
            <a:r>
              <a:rPr lang="en-US" sz="2000" kern="0" dirty="0" smtClean="0"/>
              <a:t>2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err="1" smtClean="0"/>
              <a:t>обр</a:t>
            </a:r>
            <a:r>
              <a:rPr lang="en-US" sz="2000" kern="0" dirty="0" smtClean="0"/>
              <a:t> Al</a:t>
            </a:r>
            <a:r>
              <a:rPr lang="en-US" sz="2000" kern="0" baseline="-25000" dirty="0" smtClean="0"/>
              <a:t>(k)</a:t>
            </a:r>
            <a:r>
              <a:rPr lang="en-US" sz="2000" kern="0" dirty="0" smtClean="0"/>
              <a:t>]=</a:t>
            </a:r>
            <a:endParaRPr lang="ru-RU" sz="2000" kern="0" dirty="0" smtClean="0"/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000" kern="0" dirty="0" smtClean="0"/>
              <a:t>=- 1582,0+0-(-1050,0+0)=-1582,0+1050,0=-532,0 кДж</a:t>
            </a:r>
            <a:endParaRPr lang="ru-RU" sz="2000" kern="0" dirty="0" smtClean="0">
              <a:solidFill>
                <a:srgbClr val="003300"/>
              </a:solidFill>
              <a:sym typeface="Symbol" pitchFamily="18" charset="2"/>
            </a:endParaRPr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000" kern="0" dirty="0" smtClean="0">
                <a:solidFill>
                  <a:srgbClr val="990000"/>
                </a:solidFill>
                <a:sym typeface="Symbol" pitchFamily="18" charset="2"/>
              </a:rPr>
              <a:t></a:t>
            </a:r>
            <a:r>
              <a:rPr lang="ru-RU" sz="2000" kern="0" dirty="0" smtClean="0">
                <a:solidFill>
                  <a:srgbClr val="990000"/>
                </a:solidFill>
              </a:rPr>
              <a:t>G&lt;0 =&gt; </a:t>
            </a:r>
            <a:r>
              <a:rPr lang="ru-RU" sz="2000" kern="0" dirty="0" err="1" smtClean="0">
                <a:solidFill>
                  <a:srgbClr val="990000"/>
                </a:solidFill>
              </a:rPr>
              <a:t>реакція</a:t>
            </a:r>
            <a:r>
              <a:rPr lang="ru-RU" sz="2000" kern="0" dirty="0" smtClean="0">
                <a:solidFill>
                  <a:srgbClr val="990000"/>
                </a:solidFill>
              </a:rPr>
              <a:t> </a:t>
            </a:r>
            <a:r>
              <a:rPr lang="ru-RU" sz="2000" kern="0" dirty="0" err="1" smtClean="0">
                <a:solidFill>
                  <a:srgbClr val="990000"/>
                </a:solidFill>
              </a:rPr>
              <a:t>протікає</a:t>
            </a:r>
            <a:r>
              <a:rPr lang="ru-RU" sz="2000" kern="0" dirty="0" smtClean="0">
                <a:solidFill>
                  <a:srgbClr val="990000"/>
                </a:solidFill>
              </a:rPr>
              <a:t> при </a:t>
            </a:r>
            <a:r>
              <a:rPr lang="ru-RU" sz="2000" kern="0" dirty="0" err="1" smtClean="0">
                <a:solidFill>
                  <a:srgbClr val="990000"/>
                </a:solidFill>
              </a:rPr>
              <a:t>стандартних</a:t>
            </a:r>
            <a:r>
              <a:rPr lang="ru-RU" sz="2000" kern="0" dirty="0" smtClean="0">
                <a:solidFill>
                  <a:srgbClr val="990000"/>
                </a:solidFill>
              </a:rPr>
              <a:t> </a:t>
            </a:r>
            <a:r>
              <a:rPr lang="ru-RU" sz="2000" kern="0" dirty="0" err="1" smtClean="0">
                <a:solidFill>
                  <a:srgbClr val="990000"/>
                </a:solidFill>
              </a:rPr>
              <a:t>умовах</a:t>
            </a:r>
            <a:r>
              <a:rPr lang="ru-RU" sz="2000" kern="0" dirty="0" smtClean="0">
                <a:solidFill>
                  <a:srgbClr val="990000"/>
                </a:solidFill>
              </a:rPr>
              <a:t>.</a:t>
            </a:r>
          </a:p>
          <a:p>
            <a:pPr algn="just" eaLnBrk="1" hangingPunct="1">
              <a:spcBef>
                <a:spcPts val="0"/>
              </a:spcBef>
              <a:defRPr/>
            </a:pPr>
            <a:endParaRPr lang="en-US" sz="2000" kern="0" dirty="0" smtClean="0">
              <a:solidFill>
                <a:srgbClr val="990000"/>
              </a:solidFill>
            </a:endParaRPr>
          </a:p>
          <a:p>
            <a:pPr algn="just" eaLnBrk="1" hangingPunct="1">
              <a:spcBef>
                <a:spcPts val="0"/>
              </a:spcBef>
              <a:defRPr/>
            </a:pPr>
            <a:r>
              <a:rPr lang="en-US" sz="2000" kern="0" dirty="0" smtClean="0">
                <a:solidFill>
                  <a:srgbClr val="003300"/>
                </a:solidFill>
              </a:rPr>
              <a:t>3MgO</a:t>
            </a:r>
            <a:r>
              <a:rPr lang="en-US" sz="2000" kern="0" baseline="-25000" dirty="0" smtClean="0">
                <a:solidFill>
                  <a:srgbClr val="003300"/>
                </a:solidFill>
              </a:rPr>
              <a:t>(k) </a:t>
            </a:r>
            <a:r>
              <a:rPr lang="en-US" sz="2000" kern="0" dirty="0" smtClean="0">
                <a:solidFill>
                  <a:srgbClr val="003300"/>
                </a:solidFill>
              </a:rPr>
              <a:t>+2 Al</a:t>
            </a:r>
            <a:r>
              <a:rPr lang="en-US" sz="2000" kern="0" baseline="-25000" dirty="0" smtClean="0">
                <a:solidFill>
                  <a:srgbClr val="003300"/>
                </a:solidFill>
              </a:rPr>
              <a:t>(k) </a:t>
            </a:r>
            <a:r>
              <a:rPr lang="en-US" sz="2000" kern="0" dirty="0" smtClean="0">
                <a:solidFill>
                  <a:srgbClr val="003300"/>
                </a:solidFill>
              </a:rPr>
              <a:t>= Al</a:t>
            </a:r>
            <a:r>
              <a:rPr lang="en-US" sz="2000" kern="0" baseline="-25000" dirty="0" smtClean="0">
                <a:solidFill>
                  <a:srgbClr val="003300"/>
                </a:solidFill>
              </a:rPr>
              <a:t>2</a:t>
            </a:r>
            <a:r>
              <a:rPr lang="en-US" sz="2000" kern="0" dirty="0" smtClean="0">
                <a:solidFill>
                  <a:srgbClr val="003300"/>
                </a:solidFill>
              </a:rPr>
              <a:t>O</a:t>
            </a:r>
            <a:r>
              <a:rPr lang="en-US" sz="2000" kern="0" baseline="-25000" dirty="0" smtClean="0">
                <a:solidFill>
                  <a:srgbClr val="003300"/>
                </a:solidFill>
              </a:rPr>
              <a:t>3(k) </a:t>
            </a:r>
            <a:r>
              <a:rPr lang="en-US" sz="2000" kern="0" dirty="0" smtClean="0">
                <a:solidFill>
                  <a:srgbClr val="003300"/>
                </a:solidFill>
              </a:rPr>
              <a:t>+3Mg</a:t>
            </a:r>
            <a:r>
              <a:rPr lang="en-US" sz="2000" kern="0" baseline="-25000" dirty="0" smtClean="0">
                <a:solidFill>
                  <a:srgbClr val="003300"/>
                </a:solidFill>
              </a:rPr>
              <a:t>(k)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en-US" sz="2000" kern="0" dirty="0" smtClean="0"/>
              <a:t>=[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smtClean="0"/>
              <a:t>обр.</a:t>
            </a:r>
            <a:r>
              <a:rPr lang="en-US" sz="2000" kern="0" dirty="0" smtClean="0"/>
              <a:t>Al</a:t>
            </a:r>
            <a:r>
              <a:rPr lang="en-US" sz="2000" kern="0" baseline="-25000" dirty="0" smtClean="0"/>
              <a:t>2</a:t>
            </a:r>
            <a:r>
              <a:rPr lang="en-US" sz="2000" kern="0" dirty="0" smtClean="0"/>
              <a:t>O</a:t>
            </a:r>
            <a:r>
              <a:rPr lang="en-US" sz="2000" kern="0" baseline="-25000" dirty="0" smtClean="0"/>
              <a:t>3(k)</a:t>
            </a:r>
            <a:r>
              <a:rPr lang="en-US" sz="2000" kern="0" dirty="0" smtClean="0"/>
              <a:t> + 3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smtClean="0"/>
              <a:t>обр.</a:t>
            </a:r>
            <a:r>
              <a:rPr lang="en-US" sz="2000" kern="0" dirty="0" smtClean="0"/>
              <a:t>Mg</a:t>
            </a:r>
            <a:r>
              <a:rPr lang="en-US" sz="2000" kern="0" baseline="-25000" dirty="0" smtClean="0"/>
              <a:t>(k)</a:t>
            </a:r>
            <a:r>
              <a:rPr lang="en-US" sz="2000" kern="0" dirty="0" smtClean="0"/>
              <a:t>]- [</a:t>
            </a:r>
            <a:r>
              <a:rPr lang="ru-RU" sz="2000" kern="0" dirty="0" smtClean="0"/>
              <a:t>3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smtClean="0"/>
              <a:t>обр.</a:t>
            </a:r>
            <a:r>
              <a:rPr lang="en-US" sz="2000" kern="0" dirty="0" err="1" smtClean="0"/>
              <a:t>MgO</a:t>
            </a:r>
            <a:r>
              <a:rPr lang="en-US" sz="2000" kern="0" baseline="-25000" dirty="0" smtClean="0"/>
              <a:t>(k)</a:t>
            </a:r>
            <a:r>
              <a:rPr lang="en-US" sz="2000" kern="0" dirty="0" smtClean="0"/>
              <a:t>+</a:t>
            </a:r>
            <a:r>
              <a:rPr lang="el-GR" sz="2000" kern="0" dirty="0" smtClean="0"/>
              <a:t> </a:t>
            </a:r>
            <a:r>
              <a:rPr lang="en-US" sz="2000" kern="0" dirty="0" smtClean="0"/>
              <a:t>2</a:t>
            </a:r>
            <a:r>
              <a:rPr lang="el-GR" sz="2000" kern="0" dirty="0" smtClean="0"/>
              <a:t>Δ</a:t>
            </a:r>
            <a:r>
              <a:rPr lang="en-US" sz="2000" kern="0" dirty="0" smtClean="0"/>
              <a:t>G</a:t>
            </a:r>
            <a:r>
              <a:rPr lang="en-US" sz="2000" kern="0" baseline="30000" dirty="0" smtClean="0"/>
              <a:t>0</a:t>
            </a:r>
            <a:r>
              <a:rPr lang="ru-RU" sz="2000" kern="0" baseline="-25000" dirty="0" err="1" smtClean="0"/>
              <a:t>обр</a:t>
            </a:r>
            <a:r>
              <a:rPr lang="en-US" sz="2000" kern="0" dirty="0" smtClean="0"/>
              <a:t> Al</a:t>
            </a:r>
            <a:r>
              <a:rPr lang="en-US" sz="2000" kern="0" baseline="-25000" dirty="0" smtClean="0"/>
              <a:t>(k)</a:t>
            </a:r>
            <a:r>
              <a:rPr lang="en-US" sz="2000" kern="0" dirty="0" smtClean="0"/>
              <a:t>]=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en-US" sz="2000" kern="0" dirty="0" smtClean="0"/>
              <a:t>=-1582,0+0-3(-569,6)=-1582,0+1708,8=126,8 </a:t>
            </a:r>
            <a:r>
              <a:rPr lang="ru-RU" sz="2000" kern="0" dirty="0" smtClean="0"/>
              <a:t>кДж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000" kern="0" dirty="0" smtClean="0">
                <a:solidFill>
                  <a:srgbClr val="FF0000"/>
                </a:solidFill>
                <a:sym typeface="Symbol" pitchFamily="18" charset="2"/>
              </a:rPr>
              <a:t></a:t>
            </a:r>
            <a:r>
              <a:rPr lang="ru-RU" sz="2000" kern="0" dirty="0" smtClean="0">
                <a:solidFill>
                  <a:srgbClr val="FF0000"/>
                </a:solidFill>
              </a:rPr>
              <a:t>G&gt;0 =&gt; </a:t>
            </a:r>
            <a:r>
              <a:rPr lang="ru-RU" sz="2000" kern="0" dirty="0" err="1" smtClean="0">
                <a:solidFill>
                  <a:srgbClr val="FF0000"/>
                </a:solidFill>
              </a:rPr>
              <a:t>протікання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реакції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неможливо</a:t>
            </a:r>
            <a:r>
              <a:rPr lang="ru-RU" sz="2000" kern="0" dirty="0" smtClean="0">
                <a:solidFill>
                  <a:srgbClr val="FF0000"/>
                </a:solidFill>
              </a:rPr>
              <a:t> при </a:t>
            </a:r>
            <a:r>
              <a:rPr lang="ru-RU" sz="2000" kern="0" dirty="0" err="1" smtClean="0">
                <a:solidFill>
                  <a:srgbClr val="FF0000"/>
                </a:solidFill>
              </a:rPr>
              <a:t>стандартних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умовах</a:t>
            </a:r>
            <a:endParaRPr lang="ru-RU" sz="2000" kern="0" dirty="0" smtClean="0">
              <a:solidFill>
                <a:srgbClr val="FF0000"/>
              </a:solidFill>
            </a:endParaRPr>
          </a:p>
          <a:p>
            <a:pPr algn="just" eaLnBrk="1" hangingPunct="1">
              <a:spcBef>
                <a:spcPts val="0"/>
              </a:spcBef>
              <a:defRPr/>
            </a:pPr>
            <a:endParaRPr lang="ru-RU" sz="2000" kern="0" dirty="0" smtClean="0">
              <a:solidFill>
                <a:srgbClr val="FF0000"/>
              </a:solidFill>
            </a:endParaRPr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000" kern="0" dirty="0" err="1" smtClean="0">
                <a:solidFill>
                  <a:srgbClr val="FF0000"/>
                </a:solidFill>
              </a:rPr>
              <a:t>Критерій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принципової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можливості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процесу</a:t>
            </a:r>
            <a:r>
              <a:rPr lang="ru-RU" sz="2000" kern="0" dirty="0" smtClean="0">
                <a:solidFill>
                  <a:srgbClr val="FF0000"/>
                </a:solidFill>
              </a:rPr>
              <a:t> в </a:t>
            </a:r>
            <a:r>
              <a:rPr lang="ru-RU" sz="2000" kern="0" dirty="0" err="1" smtClean="0">
                <a:solidFill>
                  <a:srgbClr val="FF0000"/>
                </a:solidFill>
              </a:rPr>
              <a:t>нестандартних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умовах</a:t>
            </a:r>
            <a:r>
              <a:rPr lang="ru-RU" sz="2000" kern="0" dirty="0" smtClean="0">
                <a:solidFill>
                  <a:srgbClr val="FF0000"/>
                </a:solidFill>
              </a:rPr>
              <a:t> : </a:t>
            </a:r>
            <a:r>
              <a:rPr lang="ru-RU" sz="2000" kern="0" dirty="0" smtClean="0">
                <a:solidFill>
                  <a:srgbClr val="FF0000"/>
                </a:solidFill>
                <a:sym typeface="Symbol" pitchFamily="18" charset="2"/>
              </a:rPr>
              <a:t></a:t>
            </a:r>
            <a:r>
              <a:rPr lang="ru-RU" sz="2000" kern="0" dirty="0" smtClean="0">
                <a:solidFill>
                  <a:srgbClr val="FF0000"/>
                </a:solidFill>
              </a:rPr>
              <a:t>G ≤0, 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000" kern="0" dirty="0" err="1" smtClean="0">
                <a:solidFill>
                  <a:srgbClr val="FF0000"/>
                </a:solidFill>
              </a:rPr>
              <a:t>критерій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принципово</a:t>
            </a:r>
            <a:r>
              <a:rPr lang="ru-RU" sz="2000" kern="0" dirty="0" smtClean="0">
                <a:solidFill>
                  <a:srgbClr val="FF0000"/>
                </a:solidFill>
              </a:rPr>
              <a:t> не </a:t>
            </a:r>
            <a:r>
              <a:rPr lang="ru-RU" sz="2000" kern="0" dirty="0" err="1" smtClean="0">
                <a:solidFill>
                  <a:srgbClr val="FF0000"/>
                </a:solidFill>
              </a:rPr>
              <a:t>можливості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критерій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err="1" smtClean="0">
                <a:solidFill>
                  <a:srgbClr val="FF0000"/>
                </a:solidFill>
              </a:rPr>
              <a:t>принципово</a:t>
            </a:r>
            <a:r>
              <a:rPr lang="ru-RU" sz="2000" kern="0" dirty="0" smtClean="0">
                <a:solidFill>
                  <a:srgbClr val="FF0000"/>
                </a:solidFill>
              </a:rPr>
              <a:t> не </a:t>
            </a:r>
            <a:r>
              <a:rPr lang="ru-RU" sz="2000" kern="0" dirty="0" err="1" smtClean="0">
                <a:solidFill>
                  <a:srgbClr val="FF0000"/>
                </a:solidFill>
              </a:rPr>
              <a:t>можливості</a:t>
            </a:r>
            <a:r>
              <a:rPr lang="ru-RU" sz="2000" kern="0" dirty="0" smtClean="0">
                <a:solidFill>
                  <a:srgbClr val="FF0000"/>
                </a:solidFill>
              </a:rPr>
              <a:t> </a:t>
            </a:r>
            <a:r>
              <a:rPr lang="ru-RU" sz="2000" kern="0" dirty="0" smtClean="0">
                <a:solidFill>
                  <a:srgbClr val="FF0000"/>
                </a:solidFill>
                <a:sym typeface="Symbol" pitchFamily="18" charset="2"/>
              </a:rPr>
              <a:t></a:t>
            </a:r>
            <a:r>
              <a:rPr lang="ru-RU" sz="2000" kern="0" dirty="0" smtClean="0">
                <a:solidFill>
                  <a:srgbClr val="FF0000"/>
                </a:solidFill>
              </a:rPr>
              <a:t>G≥0 .</a:t>
            </a:r>
            <a:endParaRPr lang="ru-RU" sz="2000" kern="0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931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/>
              <a:t>ПЛАН ЛЕКЦІЇ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395288" y="908050"/>
            <a:ext cx="8229600" cy="4525963"/>
          </a:xfrm>
        </p:spPr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ru-RU" sz="2800"/>
              <a:t>Термодинамика (Т/Д). Биоэнергетика.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/>
              <a:t>Системы, их классификации. 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/>
              <a:t>Состояние системы. Т/Д параметры и Т/Д функции.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/>
              <a:t>Первый закон Т/Д. Энтальпия.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/>
              <a:t>Термохимия. Закон Гесса. Следствия из закона Гесса.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/>
              <a:t>Второй закон Т/Д. Энтропия.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/>
              <a:t>Третий закон Т/Д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/>
              <a:t>Роль энтальпийный и энтропийных факторов.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/>
              <a:t> Энергия Гиббса и энергия Гельмгольца.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ъект 2"/>
          <p:cNvSpPr>
            <a:spLocks noGrp="1"/>
          </p:cNvSpPr>
          <p:nvPr>
            <p:ph idx="1"/>
          </p:nvPr>
        </p:nvSpPr>
        <p:spPr>
          <a:xfrm>
            <a:off x="0" y="6350"/>
            <a:ext cx="9144000" cy="6851650"/>
          </a:xfrm>
        </p:spPr>
        <p:txBody>
          <a:bodyPr/>
          <a:lstStyle/>
          <a:p>
            <a:pPr eaLnBrk="1" hangingPunct="1"/>
            <a:r>
              <a:rPr lang="ru-RU" sz="2400" dirty="0"/>
              <a:t>Для </a:t>
            </a:r>
            <a:r>
              <a:rPr lang="ru-RU" sz="2400" dirty="0" err="1"/>
              <a:t>ізохорних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вводиться </a:t>
            </a:r>
            <a:r>
              <a:rPr lang="ru-RU" sz="2400" b="1" dirty="0" err="1"/>
              <a:t>енергія</a:t>
            </a:r>
            <a:r>
              <a:rPr lang="ru-RU" sz="2400" b="1" dirty="0"/>
              <a:t> Гельмгольца </a:t>
            </a:r>
            <a:r>
              <a:rPr lang="ru-RU" sz="2400" b="1" dirty="0" err="1"/>
              <a:t>або</a:t>
            </a:r>
            <a:r>
              <a:rPr lang="ru-RU" sz="2400" b="1" dirty="0"/>
              <a:t> </a:t>
            </a:r>
            <a:r>
              <a:rPr lang="ru-RU" sz="2400" b="1" dirty="0" err="1"/>
              <a:t>ізохорно-ізотермічний</a:t>
            </a:r>
            <a:r>
              <a:rPr lang="ru-RU" sz="2400" b="1" dirty="0"/>
              <a:t> </a:t>
            </a:r>
            <a:r>
              <a:rPr lang="ru-RU" sz="2400" b="1" dirty="0" err="1"/>
              <a:t>потенціал</a:t>
            </a:r>
            <a:r>
              <a:rPr lang="ru-RU" sz="2400" b="1" dirty="0"/>
              <a:t>, </a:t>
            </a:r>
            <a:r>
              <a:rPr lang="en-US" sz="2400" b="1" dirty="0"/>
              <a:t>F </a:t>
            </a:r>
            <a:r>
              <a:rPr lang="ru-RU" sz="2400" b="1" dirty="0"/>
              <a:t>:          </a:t>
            </a:r>
          </a:p>
          <a:p>
            <a:pPr marL="0" indent="0" algn="ctr" eaLnBrk="1" hangingPunct="1">
              <a:buNone/>
            </a:pPr>
            <a:r>
              <a:rPr lang="ru-RU" sz="2400" b="1" dirty="0">
                <a:solidFill>
                  <a:srgbClr val="A50021"/>
                </a:solidFill>
                <a:sym typeface="Symbol" pitchFamily="18" charset="2"/>
              </a:rPr>
              <a:t></a:t>
            </a:r>
            <a:r>
              <a:rPr lang="ru-RU" sz="2400" b="1" dirty="0">
                <a:solidFill>
                  <a:srgbClr val="A50021"/>
                </a:solidFill>
              </a:rPr>
              <a:t>F = </a:t>
            </a:r>
            <a:r>
              <a:rPr lang="ru-RU" sz="2400" b="1" dirty="0">
                <a:solidFill>
                  <a:srgbClr val="A50021"/>
                </a:solidFill>
                <a:sym typeface="Symbol" pitchFamily="18" charset="2"/>
              </a:rPr>
              <a:t></a:t>
            </a:r>
            <a:r>
              <a:rPr lang="ru-RU" sz="2400" b="1" dirty="0">
                <a:solidFill>
                  <a:srgbClr val="A50021"/>
                </a:solidFill>
              </a:rPr>
              <a:t>U - Т</a:t>
            </a:r>
            <a:r>
              <a:rPr lang="ru-RU" sz="2400" b="1" dirty="0">
                <a:solidFill>
                  <a:srgbClr val="A50021"/>
                </a:solidFill>
                <a:sym typeface="Symbol" pitchFamily="18" charset="2"/>
              </a:rPr>
              <a:t></a:t>
            </a:r>
            <a:r>
              <a:rPr lang="ru-RU" sz="2400" b="1" dirty="0">
                <a:solidFill>
                  <a:srgbClr val="A50021"/>
                </a:solidFill>
              </a:rPr>
              <a:t>S.</a:t>
            </a:r>
            <a:endParaRPr lang="ru-RU" sz="2400" i="1" dirty="0">
              <a:solidFill>
                <a:srgbClr val="A50021"/>
              </a:solidFill>
            </a:endParaRPr>
          </a:p>
          <a:p>
            <a:pPr eaLnBrk="1" hangingPunct="1"/>
            <a:r>
              <a:rPr lang="ru-RU" sz="2400" i="1" dirty="0">
                <a:solidFill>
                  <a:srgbClr val="990099"/>
                </a:solidFill>
              </a:rPr>
              <a:t>При </a:t>
            </a:r>
            <a:r>
              <a:rPr lang="ru-RU" sz="2400" i="1" dirty="0" err="1">
                <a:solidFill>
                  <a:srgbClr val="990099"/>
                </a:solidFill>
              </a:rPr>
              <a:t>постійній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температурі</a:t>
            </a:r>
            <a:r>
              <a:rPr lang="ru-RU" sz="2400" i="1" dirty="0">
                <a:solidFill>
                  <a:srgbClr val="990099"/>
                </a:solidFill>
              </a:rPr>
              <a:t> і </a:t>
            </a:r>
            <a:r>
              <a:rPr lang="ru-RU" sz="2400" i="1" dirty="0" err="1">
                <a:solidFill>
                  <a:srgbClr val="990099"/>
                </a:solidFill>
              </a:rPr>
              <a:t>тиску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самовільно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можуть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протікати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тільки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ті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процеси</a:t>
            </a:r>
            <a:r>
              <a:rPr lang="ru-RU" sz="2400" i="1" dirty="0">
                <a:solidFill>
                  <a:srgbClr val="990099"/>
                </a:solidFill>
              </a:rPr>
              <a:t>, для </a:t>
            </a:r>
            <a:r>
              <a:rPr lang="ru-RU" sz="2400" i="1" dirty="0" err="1">
                <a:solidFill>
                  <a:srgbClr val="990099"/>
                </a:solidFill>
              </a:rPr>
              <a:t>яких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зміна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енергії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Гіббса</a:t>
            </a:r>
            <a:r>
              <a:rPr lang="ru-RU" sz="2400" i="1" dirty="0">
                <a:solidFill>
                  <a:srgbClr val="990099"/>
                </a:solidFill>
              </a:rPr>
              <a:t> (</a:t>
            </a:r>
            <a:r>
              <a:rPr lang="ru-RU" sz="2400" i="1" dirty="0" err="1">
                <a:solidFill>
                  <a:srgbClr val="990099"/>
                </a:solidFill>
              </a:rPr>
              <a:t>або</a:t>
            </a:r>
            <a:r>
              <a:rPr lang="ru-RU" sz="2400" i="1" dirty="0">
                <a:solidFill>
                  <a:srgbClr val="990099"/>
                </a:solidFill>
              </a:rPr>
              <a:t> Гельмгольца) </a:t>
            </a:r>
            <a:r>
              <a:rPr lang="ru-RU" sz="2400" b="1" i="1" u="sng" dirty="0">
                <a:solidFill>
                  <a:srgbClr val="003399"/>
                </a:solidFill>
              </a:rPr>
              <a:t>негативна</a:t>
            </a:r>
            <a:r>
              <a:rPr lang="ru-RU" sz="2400" b="1" i="1" dirty="0">
                <a:solidFill>
                  <a:srgbClr val="003399"/>
                </a:solidFill>
              </a:rPr>
              <a:t>.</a:t>
            </a:r>
            <a:r>
              <a:rPr lang="ru-RU" sz="2400" b="1" dirty="0">
                <a:solidFill>
                  <a:srgbClr val="003399"/>
                </a:solidFill>
              </a:rPr>
              <a:t> </a:t>
            </a:r>
            <a:r>
              <a:rPr lang="ru-RU" sz="2400" b="1" dirty="0" err="1"/>
              <a:t>Це</a:t>
            </a:r>
            <a:r>
              <a:rPr lang="ru-RU" sz="2400" b="1" dirty="0"/>
              <a:t> </a:t>
            </a:r>
            <a:r>
              <a:rPr lang="ru-RU" sz="2400" b="1" dirty="0" err="1"/>
              <a:t>одне</a:t>
            </a:r>
            <a:r>
              <a:rPr lang="ru-RU" sz="2400" b="1" dirty="0"/>
              <a:t> з </a:t>
            </a:r>
            <a:r>
              <a:rPr lang="ru-RU" sz="2400" b="1" dirty="0" err="1"/>
              <a:t>формулювань</a:t>
            </a:r>
            <a:r>
              <a:rPr lang="ru-RU" sz="2400" b="1" dirty="0"/>
              <a:t> другого закону </a:t>
            </a:r>
            <a:r>
              <a:rPr lang="ru-RU" sz="2400" b="1" dirty="0" err="1"/>
              <a:t>термодинаміки</a:t>
            </a:r>
            <a:r>
              <a:rPr lang="ru-RU" sz="2400" b="1" dirty="0"/>
              <a:t>.</a:t>
            </a:r>
          </a:p>
          <a:p>
            <a:pPr eaLnBrk="1" hangingPunct="1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388" y="3357563"/>
            <a:ext cx="4537075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 err="1">
                <a:solidFill>
                  <a:srgbClr val="660033"/>
                </a:solidFill>
              </a:rPr>
              <a:t>Рівноважний</a:t>
            </a:r>
            <a:r>
              <a:rPr lang="ru-RU" b="1" i="1" dirty="0">
                <a:solidFill>
                  <a:srgbClr val="660033"/>
                </a:solidFill>
              </a:rPr>
              <a:t> стан</a:t>
            </a:r>
          </a:p>
          <a:p>
            <a:pPr>
              <a:defRPr/>
            </a:pPr>
            <a:r>
              <a:rPr lang="ru-RU" b="1" dirty="0">
                <a:solidFill>
                  <a:srgbClr val="660033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Немає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обміну</a:t>
            </a:r>
            <a:r>
              <a:rPr lang="ru-RU" dirty="0">
                <a:solidFill>
                  <a:schemeClr val="tx2"/>
                </a:solidFill>
              </a:rPr>
              <a:t> з </a:t>
            </a:r>
            <a:r>
              <a:rPr lang="ru-RU" dirty="0" err="1">
                <a:solidFill>
                  <a:schemeClr val="tx2"/>
                </a:solidFill>
              </a:rPr>
              <a:t>зовнішнім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середовищем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Відсутність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градієнтів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Ентропія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постійна</a:t>
            </a:r>
            <a:r>
              <a:rPr lang="ru-RU" dirty="0">
                <a:solidFill>
                  <a:schemeClr val="tx2"/>
                </a:solidFill>
              </a:rPr>
              <a:t> і максимальна.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Для </a:t>
            </a:r>
            <a:r>
              <a:rPr lang="ru-RU" dirty="0" err="1">
                <a:solidFill>
                  <a:schemeClr val="tx2"/>
                </a:solidFill>
              </a:rPr>
              <a:t>підтримки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рівноваги</a:t>
            </a:r>
            <a:r>
              <a:rPr lang="ru-RU" dirty="0">
                <a:solidFill>
                  <a:schemeClr val="tx2"/>
                </a:solidFill>
              </a:rPr>
              <a:t> не </a:t>
            </a:r>
            <a:r>
              <a:rPr lang="ru-RU" dirty="0" err="1">
                <a:solidFill>
                  <a:schemeClr val="tx2"/>
                </a:solidFill>
              </a:rPr>
              <a:t>потрібні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ніякі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витрати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енергії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Система не </a:t>
            </a:r>
            <a:r>
              <a:rPr lang="ru-RU" dirty="0" err="1">
                <a:solidFill>
                  <a:schemeClr val="tx2"/>
                </a:solidFill>
              </a:rPr>
              <a:t>може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здійснювати</a:t>
            </a:r>
            <a:r>
              <a:rPr lang="ru-RU" dirty="0">
                <a:solidFill>
                  <a:schemeClr val="tx2"/>
                </a:solidFill>
              </a:rPr>
              <a:t> роботу.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</a:t>
            </a:r>
            <a:r>
              <a:rPr lang="ru-RU" dirty="0" err="1">
                <a:solidFill>
                  <a:schemeClr val="tx2"/>
                </a:solidFill>
              </a:rPr>
              <a:t>Швидкості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прямих</a:t>
            </a:r>
            <a:r>
              <a:rPr lang="ru-RU" dirty="0">
                <a:solidFill>
                  <a:schemeClr val="tx2"/>
                </a:solidFill>
              </a:rPr>
              <a:t> і </a:t>
            </a:r>
            <a:r>
              <a:rPr lang="ru-RU" dirty="0" err="1">
                <a:solidFill>
                  <a:schemeClr val="tx2"/>
                </a:solidFill>
              </a:rPr>
              <a:t>зворотніх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процесів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рівні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endParaRPr lang="ru-RU" dirty="0">
              <a:solidFill>
                <a:schemeClr val="tx2"/>
              </a:solidFill>
            </a:endParaRPr>
          </a:p>
          <a:p>
            <a:pPr marL="285750" indent="-285750">
              <a:buFont typeface="Arial" charset="0"/>
              <a:buChar char="•"/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16463" y="3357563"/>
            <a:ext cx="4248150" cy="3416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 err="1">
                <a:solidFill>
                  <a:srgbClr val="660033"/>
                </a:solidFill>
              </a:rPr>
              <a:t>Стаціонарний</a:t>
            </a:r>
            <a:r>
              <a:rPr lang="ru-RU" b="1" i="1" dirty="0">
                <a:solidFill>
                  <a:srgbClr val="660033"/>
                </a:solidFill>
              </a:rPr>
              <a:t> стан</a:t>
            </a:r>
          </a:p>
          <a:p>
            <a:pPr>
              <a:defRPr/>
            </a:pPr>
            <a:r>
              <a:rPr lang="ru-RU" b="1" i="1" dirty="0">
                <a:solidFill>
                  <a:srgbClr val="660033"/>
                </a:solidFill>
              </a:rPr>
              <a:t>  </a:t>
            </a:r>
            <a:r>
              <a:rPr lang="ru-RU" b="1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Постійний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обмін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речовин</a:t>
            </a:r>
            <a:r>
              <a:rPr lang="ru-RU" dirty="0">
                <a:solidFill>
                  <a:schemeClr val="tx2"/>
                </a:solidFill>
              </a:rPr>
              <a:t> і </a:t>
            </a:r>
            <a:r>
              <a:rPr lang="ru-RU" dirty="0" err="1">
                <a:solidFill>
                  <a:schemeClr val="tx2"/>
                </a:solidFill>
              </a:rPr>
              <a:t>енергії</a:t>
            </a:r>
            <a:r>
              <a:rPr lang="ru-RU" dirty="0">
                <a:solidFill>
                  <a:schemeClr val="tx2"/>
                </a:solidFill>
              </a:rPr>
              <a:t> з </a:t>
            </a:r>
            <a:r>
              <a:rPr lang="ru-RU" dirty="0" err="1">
                <a:solidFill>
                  <a:schemeClr val="tx2"/>
                </a:solidFill>
              </a:rPr>
              <a:t>зовнішнім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середовищем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Градієнти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постійні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Ентропія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постійна</a:t>
            </a:r>
            <a:r>
              <a:rPr lang="ru-RU" dirty="0">
                <a:solidFill>
                  <a:schemeClr val="tx2"/>
                </a:solidFill>
              </a:rPr>
              <a:t>, але не максимальна!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Для </a:t>
            </a:r>
            <a:r>
              <a:rPr lang="ru-RU" dirty="0" err="1">
                <a:solidFill>
                  <a:schemeClr val="tx2"/>
                </a:solidFill>
              </a:rPr>
              <a:t>підтримки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рівноваги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потрібні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витрати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енергії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Гіббса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Реакційна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здатність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системи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постійна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Швидкість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процесів</a:t>
            </a:r>
            <a:r>
              <a:rPr lang="ru-RU" dirty="0">
                <a:solidFill>
                  <a:schemeClr val="tx2"/>
                </a:solidFill>
              </a:rPr>
              <a:t> в одному </a:t>
            </a:r>
            <a:r>
              <a:rPr lang="ru-RU" dirty="0" err="1">
                <a:solidFill>
                  <a:schemeClr val="tx2"/>
                </a:solidFill>
              </a:rPr>
              <a:t>напрямку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більше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46084" name="TextBox 5"/>
          <p:cNvSpPr txBox="1">
            <a:spLocks noChangeArrowheads="1"/>
          </p:cNvSpPr>
          <p:nvPr/>
        </p:nvSpPr>
        <p:spPr bwMode="auto">
          <a:xfrm>
            <a:off x="4016375" y="2987675"/>
            <a:ext cx="14458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ВІДЗНАКИ:</a:t>
            </a:r>
          </a:p>
        </p:txBody>
      </p:sp>
    </p:spTree>
    <p:extLst>
      <p:ext uri="{BB962C8B-B14F-4D97-AF65-F5344CB8AC3E}">
        <p14:creationId xmlns:p14="http://schemas.microsoft.com/office/powerpoint/2010/main" val="205432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25" y="12700"/>
            <a:ext cx="9134475" cy="6845300"/>
          </a:xfrm>
        </p:spPr>
        <p:txBody>
          <a:bodyPr/>
          <a:lstStyle/>
          <a:p>
            <a:pPr marL="0" indent="0" algn="just" eaLnBrk="1" hangingPunct="1">
              <a:buFontTx/>
              <a:buNone/>
              <a:defRPr/>
            </a:pPr>
            <a:r>
              <a:rPr lang="ru-RU" sz="2400" b="1" dirty="0" err="1"/>
              <a:t>Властивість</a:t>
            </a:r>
            <a:r>
              <a:rPr lang="ru-RU" sz="2400" b="1" dirty="0"/>
              <a:t> </a:t>
            </a:r>
            <a:r>
              <a:rPr lang="ru-RU" sz="2400" b="1" dirty="0" err="1"/>
              <a:t>живих</a:t>
            </a:r>
            <a:r>
              <a:rPr lang="ru-RU" sz="2400" b="1" dirty="0"/>
              <a:t> систем </a:t>
            </a:r>
            <a:r>
              <a:rPr lang="ru-RU" sz="2400" b="1" dirty="0" err="1"/>
              <a:t>підтримувати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0000CC"/>
                </a:solidFill>
              </a:rPr>
              <a:t>сталість</a:t>
            </a:r>
            <a:r>
              <a:rPr lang="ru-RU" sz="2400" b="1" dirty="0">
                <a:solidFill>
                  <a:srgbClr val="0000CC"/>
                </a:solidFill>
              </a:rPr>
              <a:t> </a:t>
            </a:r>
            <a:r>
              <a:rPr lang="ru-RU" sz="2400" b="1" dirty="0" err="1"/>
              <a:t>параметрів</a:t>
            </a:r>
            <a:r>
              <a:rPr lang="ru-RU" sz="2400" b="1" dirty="0"/>
              <a:t> і </a:t>
            </a:r>
            <a:r>
              <a:rPr lang="ru-RU" sz="2400" b="1" dirty="0" err="1">
                <a:solidFill>
                  <a:srgbClr val="0000CC"/>
                </a:solidFill>
              </a:rPr>
              <a:t>незмінність</a:t>
            </a:r>
            <a:r>
              <a:rPr lang="ru-RU" sz="2400" b="1" dirty="0">
                <a:solidFill>
                  <a:schemeClr val="hlink"/>
                </a:solidFill>
              </a:rPr>
              <a:t> </a:t>
            </a:r>
            <a:r>
              <a:rPr lang="ru-RU" sz="2400" b="1" dirty="0"/>
              <a:t>в </a:t>
            </a:r>
            <a:r>
              <a:rPr lang="ru-RU" sz="2400" b="1" dirty="0" err="1"/>
              <a:t>часі</a:t>
            </a:r>
            <a:r>
              <a:rPr lang="ru-RU" sz="2400" b="1" dirty="0"/>
              <a:t> </a:t>
            </a:r>
            <a:r>
              <a:rPr lang="ru-RU" sz="2400" b="1" dirty="0" err="1"/>
              <a:t>швидкостей</a:t>
            </a:r>
            <a:r>
              <a:rPr lang="ru-RU" sz="2400" b="1" dirty="0"/>
              <a:t> </a:t>
            </a:r>
            <a:r>
              <a:rPr lang="ru-RU" sz="2400" b="1" dirty="0" err="1"/>
              <a:t>надходження</a:t>
            </a:r>
            <a:r>
              <a:rPr lang="ru-RU" sz="2400" b="1" dirty="0"/>
              <a:t> і </a:t>
            </a:r>
            <a:r>
              <a:rPr lang="ru-RU" sz="2400" b="1" dirty="0" err="1"/>
              <a:t>видалення</a:t>
            </a:r>
            <a:r>
              <a:rPr lang="ru-RU" sz="2400" b="1" dirty="0"/>
              <a:t> </a:t>
            </a:r>
            <a:r>
              <a:rPr lang="ru-RU" sz="2400" b="1" dirty="0" err="1"/>
              <a:t>речовин</a:t>
            </a:r>
            <a:r>
              <a:rPr lang="ru-RU" sz="2400" b="1" dirty="0"/>
              <a:t> і </a:t>
            </a:r>
            <a:r>
              <a:rPr lang="ru-RU" sz="2400" b="1" dirty="0" err="1"/>
              <a:t>енергії</a:t>
            </a:r>
            <a:r>
              <a:rPr lang="ru-RU" sz="2400" b="1" dirty="0"/>
              <a:t>, яка </a:t>
            </a:r>
            <a:r>
              <a:rPr lang="ru-RU" sz="2400" b="1" dirty="0" err="1"/>
              <a:t>обумовлює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0000CC"/>
                </a:solidFill>
              </a:rPr>
              <a:t>стійкість</a:t>
            </a:r>
            <a:r>
              <a:rPr lang="ru-RU" sz="2400" b="1" dirty="0"/>
              <a:t> </a:t>
            </a:r>
            <a:r>
              <a:rPr lang="ru-RU" sz="2400" b="1" dirty="0" err="1"/>
              <a:t>фізіологічних</a:t>
            </a:r>
            <a:r>
              <a:rPr lang="ru-RU" sz="2400" b="1" dirty="0"/>
              <a:t> </a:t>
            </a:r>
            <a:r>
              <a:rPr lang="ru-RU" sz="2400" b="1" dirty="0" err="1"/>
              <a:t>функцій</a:t>
            </a:r>
            <a:r>
              <a:rPr lang="ru-RU" sz="2400" b="1" dirty="0"/>
              <a:t>, </a:t>
            </a:r>
            <a:r>
              <a:rPr lang="ru-RU" sz="2400" b="1" dirty="0" err="1"/>
              <a:t>називається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A50021"/>
                </a:solidFill>
              </a:rPr>
              <a:t>гомеостазом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ru-RU" sz="2400" b="1" dirty="0"/>
              <a:t>(з </a:t>
            </a:r>
            <a:r>
              <a:rPr lang="ru-RU" sz="2400" b="1" dirty="0" err="1"/>
              <a:t>грецької</a:t>
            </a:r>
            <a:r>
              <a:rPr lang="ru-RU" sz="2400" b="1" dirty="0"/>
              <a:t> - «</a:t>
            </a:r>
            <a:r>
              <a:rPr lang="ru-RU" sz="2400" b="1" dirty="0" err="1"/>
              <a:t>залишатися</a:t>
            </a:r>
            <a:r>
              <a:rPr lang="ru-RU" sz="2400" b="1" dirty="0"/>
              <a:t> </a:t>
            </a:r>
            <a:r>
              <a:rPr lang="ru-RU" sz="2400" b="1" dirty="0" err="1"/>
              <a:t>тим</a:t>
            </a:r>
            <a:r>
              <a:rPr lang="ru-RU" sz="2400" b="1" dirty="0"/>
              <a:t> же»).</a:t>
            </a:r>
            <a:endParaRPr lang="ru-RU" sz="2400" dirty="0"/>
          </a:p>
          <a:p>
            <a:pPr marL="0" indent="0" algn="ctr" eaLnBrk="1" hangingPunct="1">
              <a:buFontTx/>
              <a:buNone/>
              <a:defRPr/>
            </a:pPr>
            <a:r>
              <a:rPr lang="ru-RU" sz="2400" b="1" dirty="0">
                <a:solidFill>
                  <a:srgbClr val="FF0000"/>
                </a:solidFill>
              </a:rPr>
              <a:t>Шляхи </a:t>
            </a:r>
            <a:r>
              <a:rPr lang="ru-RU" sz="2400" b="1" dirty="0" err="1">
                <a:solidFill>
                  <a:srgbClr val="FF0000"/>
                </a:solidFill>
              </a:rPr>
              <a:t>перетворення</a:t>
            </a:r>
            <a:r>
              <a:rPr lang="ru-RU" sz="2400" b="1" dirty="0">
                <a:solidFill>
                  <a:srgbClr val="FF0000"/>
                </a:solidFill>
              </a:rPr>
              <a:t> б</a:t>
            </a:r>
            <a:r>
              <a:rPr lang="uk-UA" sz="2400" b="1" dirty="0">
                <a:solidFill>
                  <a:srgbClr val="FF0000"/>
                </a:solidFill>
              </a:rPr>
              <a:t>і</a:t>
            </a:r>
            <a:r>
              <a:rPr lang="ru-RU" sz="2400" b="1" dirty="0" err="1">
                <a:solidFill>
                  <a:srgbClr val="FF0000"/>
                </a:solidFill>
              </a:rPr>
              <a:t>осубстратів</a:t>
            </a:r>
            <a:r>
              <a:rPr lang="ru-RU" sz="2400" b="1" dirty="0">
                <a:solidFill>
                  <a:srgbClr val="FF0000"/>
                </a:solidFill>
              </a:rPr>
              <a:t> в </a:t>
            </a:r>
            <a:r>
              <a:rPr lang="ru-RU" sz="2400" b="1" dirty="0" err="1">
                <a:solidFill>
                  <a:srgbClr val="FF0000"/>
                </a:solidFill>
              </a:rPr>
              <a:t>організмі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uk-UA" sz="2400" b="1" dirty="0">
                <a:solidFill>
                  <a:srgbClr val="FF0000"/>
                </a:solidFill>
              </a:rPr>
              <a:t>:</a:t>
            </a:r>
          </a:p>
          <a:p>
            <a:pPr eaLnBrk="1" hangingPunct="1">
              <a:defRPr/>
            </a:pPr>
            <a:r>
              <a:rPr lang="uk-UA" sz="2400" dirty="0">
                <a:solidFill>
                  <a:srgbClr val="C00000"/>
                </a:solidFill>
              </a:rPr>
              <a:t>1-я стадія: </a:t>
            </a:r>
            <a:r>
              <a:rPr lang="ru-RU" sz="2400" dirty="0" err="1"/>
              <a:t>гідроліз</a:t>
            </a:r>
            <a:r>
              <a:rPr lang="ru-RU" sz="2400" dirty="0"/>
              <a:t> </a:t>
            </a:r>
            <a:r>
              <a:rPr lang="ru-RU" sz="2400" dirty="0" err="1"/>
              <a:t>біоречовин</a:t>
            </a:r>
            <a:r>
              <a:rPr lang="ru-RU" sz="2400" dirty="0"/>
              <a:t> за </a:t>
            </a:r>
            <a:r>
              <a:rPr lang="ru-RU" sz="2400" dirty="0" err="1"/>
              <a:t>участю</a:t>
            </a:r>
            <a:r>
              <a:rPr lang="ru-RU" sz="2400" dirty="0"/>
              <a:t> </a:t>
            </a:r>
            <a:r>
              <a:rPr lang="ru-RU" sz="2400" dirty="0" err="1"/>
              <a:t>ферментів</a:t>
            </a:r>
            <a:r>
              <a:rPr lang="ru-RU" sz="2400" dirty="0"/>
              <a:t> - </a:t>
            </a:r>
            <a:r>
              <a:rPr lang="ru-RU" sz="2400" dirty="0" err="1"/>
              <a:t>енергія</a:t>
            </a:r>
            <a:r>
              <a:rPr lang="ru-RU" sz="2400" dirty="0"/>
              <a:t> не </a:t>
            </a:r>
            <a:r>
              <a:rPr lang="ru-RU" sz="2400" dirty="0" err="1"/>
              <a:t>засвоюється</a:t>
            </a:r>
            <a:r>
              <a:rPr lang="ru-RU" sz="2400" dirty="0"/>
              <a:t>, а </a:t>
            </a:r>
            <a:r>
              <a:rPr lang="ru-RU" sz="2400" dirty="0" err="1"/>
              <a:t>розсіюється</a:t>
            </a:r>
            <a:r>
              <a:rPr lang="ru-RU" sz="2400" dirty="0"/>
              <a:t> у </a:t>
            </a:r>
            <a:r>
              <a:rPr lang="ru-RU" sz="2400" dirty="0" err="1"/>
              <a:t>вигляді</a:t>
            </a:r>
            <a:r>
              <a:rPr lang="ru-RU" sz="2400" dirty="0"/>
              <a:t> </a:t>
            </a:r>
            <a:r>
              <a:rPr lang="ru-RU" sz="2400" dirty="0" err="1"/>
              <a:t>теплоти</a:t>
            </a:r>
            <a:r>
              <a:rPr lang="ru-RU" sz="2400" dirty="0"/>
              <a:t>.</a:t>
            </a:r>
            <a:endParaRPr lang="uk-UA" sz="2400" dirty="0">
              <a:solidFill>
                <a:srgbClr val="003300"/>
              </a:solidFill>
            </a:endParaRPr>
          </a:p>
          <a:p>
            <a:pPr eaLnBrk="1" hangingPunct="1">
              <a:defRPr/>
            </a:pPr>
            <a:r>
              <a:rPr lang="uk-UA" sz="2400" dirty="0">
                <a:solidFill>
                  <a:srgbClr val="C00000"/>
                </a:solidFill>
              </a:rPr>
              <a:t>2-я стадія: </a:t>
            </a:r>
            <a:r>
              <a:rPr lang="uk-UA" sz="2400" dirty="0"/>
              <a:t>часткове розкладання до ключових проміжних речовин (</a:t>
            </a:r>
            <a:r>
              <a:rPr lang="uk-UA" sz="2400" dirty="0" err="1"/>
              <a:t>ацетил-КоА</a:t>
            </a:r>
            <a:r>
              <a:rPr lang="uk-UA" sz="2400" dirty="0"/>
              <a:t>, </a:t>
            </a:r>
            <a:r>
              <a:rPr lang="uk-UA" sz="2400" dirty="0" err="1"/>
              <a:t>оксалоацетат</a:t>
            </a:r>
            <a:r>
              <a:rPr lang="uk-UA" sz="2400" dirty="0"/>
              <a:t>, 2-оксоглутарат) - 20% енергії звільняється в анаеробних умовах; частина акумулюється в АТФ, частина - розсіюється у вигляді тепла.</a:t>
            </a:r>
          </a:p>
          <a:p>
            <a:pPr eaLnBrk="1" hangingPunct="1">
              <a:defRPr/>
            </a:pPr>
            <a:r>
              <a:rPr lang="uk-UA" sz="2400" dirty="0">
                <a:solidFill>
                  <a:srgbClr val="C00000"/>
                </a:solidFill>
              </a:rPr>
              <a:t>3-я стадія: </a:t>
            </a:r>
            <a:r>
              <a:rPr lang="uk-UA" sz="2400" dirty="0"/>
              <a:t>аеробне біологічне окиснення - звільняється 80% енергії, яка акумулюється в багатих енергією сполуках.</a:t>
            </a:r>
            <a:endParaRPr lang="ru-RU" sz="2400" dirty="0">
              <a:solidFill>
                <a:srgbClr val="00330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54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988"/>
            <a:ext cx="1476375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Левая фигурная скобка 3"/>
          <p:cNvSpPr/>
          <p:nvPr/>
        </p:nvSpPr>
        <p:spPr>
          <a:xfrm>
            <a:off x="1474788" y="-26988"/>
            <a:ext cx="358775" cy="1260476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1692275" y="255588"/>
            <a:ext cx="6119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хім</a:t>
            </a:r>
            <a:r>
              <a:rPr lang="ru-RU" dirty="0"/>
              <a:t>. складу </a:t>
            </a:r>
            <a:r>
              <a:rPr lang="ru-RU" dirty="0" err="1"/>
              <a:t>поживних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, </a:t>
            </a:r>
            <a:r>
              <a:rPr lang="ru-RU" dirty="0" err="1"/>
              <a:t>лікарські</a:t>
            </a:r>
            <a:r>
              <a:rPr lang="ru-RU" dirty="0"/>
              <a:t>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r>
              <a:rPr lang="ru-RU" dirty="0" err="1"/>
              <a:t>сполук</a:t>
            </a:r>
            <a:endParaRPr lang="ru-RU" dirty="0"/>
          </a:p>
        </p:txBody>
      </p:sp>
      <p:pic>
        <p:nvPicPr>
          <p:cNvPr id="2765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524750" y="0"/>
            <a:ext cx="377825" cy="1292225"/>
          </a:xfrm>
        </p:spPr>
      </p:pic>
      <p:sp>
        <p:nvSpPr>
          <p:cNvPr id="6" name="Стрелка вправо 5"/>
          <p:cNvSpPr/>
          <p:nvPr/>
        </p:nvSpPr>
        <p:spPr>
          <a:xfrm>
            <a:off x="7861300" y="501650"/>
            <a:ext cx="339725" cy="3476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654" name="TextBox 6"/>
          <p:cNvSpPr txBox="1">
            <a:spLocks noChangeArrowheads="1"/>
          </p:cNvSpPr>
          <p:nvPr/>
        </p:nvSpPr>
        <p:spPr bwMode="auto">
          <a:xfrm>
            <a:off x="8151813" y="90488"/>
            <a:ext cx="9921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/>
              <a:t>для норм.</a:t>
            </a:r>
          </a:p>
          <a:p>
            <a:r>
              <a:rPr lang="ru-RU" sz="1400" dirty="0" err="1"/>
              <a:t>життєдіяльності</a:t>
            </a:r>
            <a:endParaRPr lang="ru-RU" sz="1400" dirty="0"/>
          </a:p>
        </p:txBody>
      </p:sp>
      <p:sp>
        <p:nvSpPr>
          <p:cNvPr id="27655" name="TextBox 7"/>
          <p:cNvSpPr txBox="1">
            <a:spLocks noChangeArrowheads="1"/>
          </p:cNvSpPr>
          <p:nvPr/>
        </p:nvSpPr>
        <p:spPr bwMode="auto">
          <a:xfrm>
            <a:off x="900113" y="1270000"/>
            <a:ext cx="68689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ОБМІН РЕЧОВИН І ЕНЕРГІЇ - ОСНОВНИЙ ПРИНЦИП ЖИТТЯ</a:t>
            </a:r>
          </a:p>
        </p:txBody>
      </p:sp>
      <p:sp>
        <p:nvSpPr>
          <p:cNvPr id="27656" name="TextBox 8"/>
          <p:cNvSpPr txBox="1">
            <a:spLocks noChangeArrowheads="1"/>
          </p:cNvSpPr>
          <p:nvPr/>
        </p:nvSpPr>
        <p:spPr bwMode="auto">
          <a:xfrm>
            <a:off x="6350" y="1700213"/>
            <a:ext cx="8958263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Асиміляція</a:t>
            </a:r>
            <a:r>
              <a:rPr lang="ru-RU" b="1" dirty="0">
                <a:solidFill>
                  <a:srgbClr val="FF0000"/>
                </a:solidFill>
              </a:rPr>
              <a:t> (</a:t>
            </a:r>
            <a:r>
              <a:rPr lang="ru-RU" b="1" dirty="0" err="1">
                <a:solidFill>
                  <a:srgbClr val="FF0000"/>
                </a:solidFill>
              </a:rPr>
              <a:t>анаболізм</a:t>
            </a:r>
            <a:r>
              <a:rPr lang="ru-RU" b="1" dirty="0">
                <a:solidFill>
                  <a:srgbClr val="FF0000"/>
                </a:solidFill>
              </a:rPr>
              <a:t>) </a:t>
            </a:r>
            <a:r>
              <a:rPr lang="ru-RU" dirty="0"/>
              <a:t>-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призводять</a:t>
            </a:r>
            <a:r>
              <a:rPr lang="ru-RU" dirty="0"/>
              <a:t> до </a:t>
            </a:r>
            <a:r>
              <a:rPr lang="ru-RU" dirty="0" err="1"/>
              <a:t>накопичення</a:t>
            </a:r>
            <a:r>
              <a:rPr lang="ru-RU" dirty="0"/>
              <a:t> в живому </a:t>
            </a:r>
            <a:r>
              <a:rPr lang="ru-RU" dirty="0" err="1"/>
              <a:t>організмі</a:t>
            </a:r>
            <a:r>
              <a:rPr lang="ru-RU" dirty="0"/>
              <a:t> ВМС,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володіють</a:t>
            </a:r>
            <a:r>
              <a:rPr lang="ru-RU" dirty="0"/>
              <a:t> запасом </a:t>
            </a:r>
            <a:r>
              <a:rPr lang="ru-RU" dirty="0" err="1"/>
              <a:t>хімічної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 err="1">
                <a:solidFill>
                  <a:srgbClr val="FF0000"/>
                </a:solidFill>
              </a:rPr>
              <a:t>Дисиміляція</a:t>
            </a:r>
            <a:r>
              <a:rPr lang="ru-RU" b="1" dirty="0">
                <a:solidFill>
                  <a:srgbClr val="FF0000"/>
                </a:solidFill>
              </a:rPr>
              <a:t> (</a:t>
            </a:r>
            <a:r>
              <a:rPr lang="ru-RU" b="1" dirty="0" err="1">
                <a:solidFill>
                  <a:srgbClr val="FF0000"/>
                </a:solidFill>
              </a:rPr>
              <a:t>катаболізм</a:t>
            </a:r>
            <a:r>
              <a:rPr lang="ru-RU" b="1" dirty="0">
                <a:solidFill>
                  <a:srgbClr val="FF0000"/>
                </a:solidFill>
              </a:rPr>
              <a:t>) - </a:t>
            </a:r>
            <a:r>
              <a:rPr lang="ru-RU" dirty="0" err="1"/>
              <a:t>протилежний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-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деструкції</a:t>
            </a:r>
            <a:r>
              <a:rPr lang="ru-RU" dirty="0"/>
              <a:t> </a:t>
            </a:r>
            <a:r>
              <a:rPr lang="ru-RU" dirty="0" err="1"/>
              <a:t>складних</a:t>
            </a:r>
            <a:r>
              <a:rPr lang="ru-RU" dirty="0"/>
              <a:t>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r>
              <a:rPr lang="ru-RU" dirty="0" err="1"/>
              <a:t>сполук</a:t>
            </a:r>
            <a:r>
              <a:rPr lang="ru-RU" dirty="0"/>
              <a:t> і </a:t>
            </a:r>
            <a:r>
              <a:rPr lang="ru-RU" dirty="0" err="1"/>
              <a:t>виділення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  <a:p>
            <a:endParaRPr lang="ru-RU" dirty="0"/>
          </a:p>
          <a:p>
            <a:r>
              <a:rPr lang="ru-RU" dirty="0"/>
              <a:t>А. </a:t>
            </a:r>
            <a:r>
              <a:rPr lang="ru-RU" dirty="0" err="1"/>
              <a:t>Лавуазьє</a:t>
            </a:r>
            <a:r>
              <a:rPr lang="ru-RU" dirty="0"/>
              <a:t> XVIII в. : В живому </a:t>
            </a:r>
            <a:r>
              <a:rPr lang="ru-RU" dirty="0" err="1"/>
              <a:t>організмі</a:t>
            </a:r>
            <a:r>
              <a:rPr lang="ru-RU" dirty="0"/>
              <a:t> </a:t>
            </a:r>
            <a:r>
              <a:rPr lang="ru-RU" dirty="0" err="1"/>
              <a:t>безперервно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endParaRPr lang="ru-RU" dirty="0"/>
          </a:p>
          <a:p>
            <a:r>
              <a:rPr lang="ru-RU" dirty="0"/>
              <a:t>  </a:t>
            </a:r>
            <a:r>
              <a:rPr lang="ru-RU" dirty="0" err="1"/>
              <a:t>окислення</a:t>
            </a:r>
            <a:r>
              <a:rPr lang="ru-RU" dirty="0"/>
              <a:t> </a:t>
            </a:r>
            <a:r>
              <a:rPr lang="ru-RU" dirty="0" err="1"/>
              <a:t>органічних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до СО</a:t>
            </a:r>
            <a:r>
              <a:rPr lang="ru-RU" baseline="-25000" dirty="0"/>
              <a:t>2</a:t>
            </a:r>
            <a:r>
              <a:rPr lang="ru-RU" dirty="0"/>
              <a:t> і </a:t>
            </a:r>
            <a:r>
              <a:rPr lang="ru-RU" dirty="0" err="1"/>
              <a:t>виділяється</a:t>
            </a:r>
            <a:r>
              <a:rPr lang="ru-RU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енергія</a:t>
            </a:r>
            <a:r>
              <a:rPr lang="ru-RU" b="1" dirty="0">
                <a:solidFill>
                  <a:srgbClr val="FF0000"/>
                </a:solidFill>
              </a:rPr>
              <a:t>!                             		</a:t>
            </a:r>
            <a:r>
              <a:rPr lang="ru-RU" dirty="0"/>
              <a:t>М.В. Ломоносов:  </a:t>
            </a:r>
          </a:p>
          <a:p>
            <a:r>
              <a:rPr lang="ru-RU" dirty="0"/>
              <a:t>                               * критика «флогистонной </a:t>
            </a:r>
            <a:r>
              <a:rPr lang="ru-RU" dirty="0" err="1"/>
              <a:t>теорії</a:t>
            </a:r>
            <a:r>
              <a:rPr lang="ru-RU" dirty="0"/>
              <a:t>»;</a:t>
            </a:r>
          </a:p>
          <a:p>
            <a:r>
              <a:rPr lang="ru-RU" dirty="0"/>
              <a:t>                              * </a:t>
            </a:r>
            <a:r>
              <a:rPr lang="ru-RU" dirty="0" err="1"/>
              <a:t>вивчав</a:t>
            </a:r>
            <a:r>
              <a:rPr lang="ru-RU" dirty="0"/>
              <a:t> роль О</a:t>
            </a:r>
            <a:r>
              <a:rPr lang="ru-RU" baseline="-25000" dirty="0"/>
              <a:t>2</a:t>
            </a:r>
            <a:r>
              <a:rPr lang="ru-RU" dirty="0"/>
              <a:t> в </a:t>
            </a:r>
            <a:r>
              <a:rPr lang="ru-RU" dirty="0" err="1"/>
              <a:t>процесах</a:t>
            </a:r>
            <a:r>
              <a:rPr lang="ru-RU" dirty="0"/>
              <a:t> </a:t>
            </a:r>
            <a:r>
              <a:rPr lang="ru-RU" dirty="0" err="1"/>
              <a:t>життєдіяльності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Середина XIX в. - </a:t>
            </a:r>
            <a:r>
              <a:rPr lang="ru-RU" dirty="0">
                <a:solidFill>
                  <a:srgbClr val="FF0000"/>
                </a:solidFill>
              </a:rPr>
              <a:t>закон </a:t>
            </a:r>
            <a:r>
              <a:rPr lang="ru-RU" dirty="0" err="1">
                <a:solidFill>
                  <a:srgbClr val="FF0000"/>
                </a:solidFill>
              </a:rPr>
              <a:t>збереження</a:t>
            </a:r>
            <a:r>
              <a:rPr lang="ru-RU" dirty="0">
                <a:solidFill>
                  <a:srgbClr val="FF0000"/>
                </a:solidFill>
              </a:rPr>
              <a:t> і </a:t>
            </a:r>
            <a:r>
              <a:rPr lang="ru-RU" dirty="0" err="1">
                <a:solidFill>
                  <a:srgbClr val="FF0000"/>
                </a:solidFill>
              </a:rPr>
              <a:t>перетворення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енергії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- </a:t>
            </a:r>
            <a:r>
              <a:rPr lang="ru-RU" dirty="0" err="1"/>
              <a:t>виділився</a:t>
            </a:r>
            <a:r>
              <a:rPr lang="ru-RU" dirty="0"/>
              <a:t> з </a:t>
            </a:r>
            <a:r>
              <a:rPr lang="ru-RU" dirty="0" err="1"/>
              <a:t>фізики</a:t>
            </a:r>
            <a:r>
              <a:rPr lang="ru-RU" dirty="0"/>
              <a:t> в </a:t>
            </a:r>
            <a:r>
              <a:rPr lang="ru-RU" dirty="0" err="1"/>
              <a:t>самостійну</a:t>
            </a:r>
            <a:r>
              <a:rPr lang="ru-RU" dirty="0"/>
              <a:t> </a:t>
            </a:r>
            <a:r>
              <a:rPr lang="ru-RU" dirty="0" err="1"/>
              <a:t>дисципліну</a:t>
            </a:r>
            <a:r>
              <a:rPr lang="ru-RU" dirty="0"/>
              <a:t> - </a:t>
            </a:r>
            <a:r>
              <a:rPr lang="ru-RU" b="1" cap="all" dirty="0" err="1">
                <a:solidFill>
                  <a:srgbClr val="FF0000"/>
                </a:solidFill>
              </a:rPr>
              <a:t>термодинаміку</a:t>
            </a:r>
            <a:r>
              <a:rPr lang="ru-RU" b="1" cap="all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2765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77125" y="3086100"/>
            <a:ext cx="1347788" cy="123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5275" y="4076700"/>
            <a:ext cx="1209675" cy="161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667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4"/>
          <p:cNvSpPr txBox="1">
            <a:spLocks noChangeArrowheads="1"/>
          </p:cNvSpPr>
          <p:nvPr/>
        </p:nvSpPr>
        <p:spPr bwMode="auto">
          <a:xfrm>
            <a:off x="755650" y="479742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67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49288" y="115888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8675" name="Text Box 7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677" name="Text Box 10"/>
          <p:cNvSpPr txBox="1">
            <a:spLocks noChangeArrowheads="1"/>
          </p:cNvSpPr>
          <p:nvPr/>
        </p:nvSpPr>
        <p:spPr bwMode="auto">
          <a:xfrm>
            <a:off x="4067175" y="549275"/>
            <a:ext cx="18415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28678" name="Text Box 11"/>
          <p:cNvSpPr txBox="1">
            <a:spLocks noChangeArrowheads="1"/>
          </p:cNvSpPr>
          <p:nvPr/>
        </p:nvSpPr>
        <p:spPr bwMode="auto">
          <a:xfrm>
            <a:off x="0" y="115888"/>
            <a:ext cx="9144000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ТЕРМОДИНАМІКА </a:t>
            </a:r>
            <a:r>
              <a:rPr lang="ru-RU" sz="2400" dirty="0"/>
              <a:t>- </a:t>
            </a:r>
            <a:r>
              <a:rPr lang="ru-RU" sz="2400" dirty="0" err="1"/>
              <a:t>галузь</a:t>
            </a:r>
            <a:r>
              <a:rPr lang="ru-RU" sz="2400" dirty="0"/>
              <a:t> науки, яка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взаємні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видів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, </a:t>
            </a:r>
            <a:r>
              <a:rPr lang="ru-RU" sz="2400" dirty="0" err="1"/>
              <a:t>пов'язаних</a:t>
            </a:r>
            <a:r>
              <a:rPr lang="ru-RU" sz="2400" dirty="0"/>
              <a:t> з переходом </a:t>
            </a:r>
            <a:r>
              <a:rPr lang="ru-RU" sz="2400" dirty="0" err="1"/>
              <a:t>енергії</a:t>
            </a:r>
            <a:r>
              <a:rPr lang="ru-RU" sz="2400" dirty="0"/>
              <a:t> у </a:t>
            </a:r>
            <a:r>
              <a:rPr lang="ru-RU" sz="2400" dirty="0" err="1"/>
              <a:t>формі</a:t>
            </a:r>
            <a:r>
              <a:rPr lang="ru-RU" sz="2400" dirty="0"/>
              <a:t> </a:t>
            </a:r>
            <a:r>
              <a:rPr lang="ru-RU" sz="2400" dirty="0" err="1"/>
              <a:t>теплоти</a:t>
            </a:r>
            <a:r>
              <a:rPr lang="ru-RU" sz="2400" dirty="0"/>
              <a:t> і </a:t>
            </a:r>
            <a:r>
              <a:rPr lang="ru-RU" sz="2400" dirty="0" err="1"/>
              <a:t>роботи</a:t>
            </a:r>
            <a:r>
              <a:rPr lang="ru-RU" sz="2400" dirty="0"/>
              <a:t>.</a:t>
            </a:r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ХІМІЧНА ТЕРМОДИНАМІКА </a:t>
            </a:r>
            <a:r>
              <a:rPr lang="ru-RU" sz="2400" dirty="0"/>
              <a:t>- </a:t>
            </a:r>
            <a:r>
              <a:rPr lang="ru-RU" sz="2400" dirty="0" err="1"/>
              <a:t>розділ</a:t>
            </a:r>
            <a:r>
              <a:rPr lang="ru-RU" sz="2400" dirty="0"/>
              <a:t> </a:t>
            </a:r>
            <a:r>
              <a:rPr lang="ru-RU" sz="2400" dirty="0" err="1"/>
              <a:t>фізичної</a:t>
            </a:r>
            <a:r>
              <a:rPr lang="ru-RU" sz="2400" dirty="0"/>
              <a:t> </a:t>
            </a:r>
            <a:r>
              <a:rPr lang="ru-RU" sz="2400" dirty="0" err="1"/>
              <a:t>хімії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процеси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 в </a:t>
            </a:r>
            <a:r>
              <a:rPr lang="ru-RU" sz="2400" dirty="0" err="1"/>
              <a:t>хімічних</a:t>
            </a:r>
            <a:r>
              <a:rPr lang="ru-RU" sz="2400" dirty="0"/>
              <a:t> </a:t>
            </a:r>
            <a:r>
              <a:rPr lang="ru-RU" sz="2400" dirty="0" err="1"/>
              <a:t>процесах</a:t>
            </a:r>
            <a:r>
              <a:rPr lang="ru-RU" sz="2400" dirty="0"/>
              <a:t> і </a:t>
            </a:r>
            <a:r>
              <a:rPr lang="ru-RU" sz="2400" dirty="0" err="1"/>
              <a:t>енергетичні</a:t>
            </a:r>
            <a:r>
              <a:rPr lang="ru-RU" sz="2400" dirty="0"/>
              <a:t> характеристики </a:t>
            </a:r>
            <a:r>
              <a:rPr lang="ru-RU" sz="2400" dirty="0" err="1"/>
              <a:t>речовин</a:t>
            </a:r>
            <a:endParaRPr lang="ru-RU" sz="2400" dirty="0"/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БІОЕНЕРГЕТИКА </a:t>
            </a:r>
            <a:r>
              <a:rPr lang="ru-RU" sz="2400" dirty="0"/>
              <a:t>- </a:t>
            </a:r>
            <a:r>
              <a:rPr lang="ru-RU" sz="2400" dirty="0" err="1"/>
              <a:t>розділ</a:t>
            </a:r>
            <a:r>
              <a:rPr lang="ru-RU" sz="2400" dirty="0"/>
              <a:t> </a:t>
            </a:r>
            <a:r>
              <a:rPr lang="ru-RU" sz="2400" dirty="0" err="1"/>
              <a:t>хімічної</a:t>
            </a:r>
            <a:r>
              <a:rPr lang="ru-RU" sz="2400" dirty="0"/>
              <a:t> </a:t>
            </a:r>
            <a:r>
              <a:rPr lang="ru-RU" sz="2400" dirty="0" err="1"/>
              <a:t>термодинаміки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 в </a:t>
            </a:r>
            <a:r>
              <a:rPr lang="ru-RU" sz="2400" dirty="0" err="1"/>
              <a:t>біологічних</a:t>
            </a:r>
            <a:r>
              <a:rPr lang="ru-RU" sz="2400" dirty="0"/>
              <a:t> системах.</a:t>
            </a:r>
          </a:p>
          <a:p>
            <a:pPr algn="ctr">
              <a:spcBef>
                <a:spcPct val="50000"/>
              </a:spcBef>
            </a:pPr>
            <a:r>
              <a:rPr lang="ru-RU" sz="2400" b="1" dirty="0" err="1">
                <a:solidFill>
                  <a:srgbClr val="FF0000"/>
                </a:solidFill>
              </a:rPr>
              <a:t>Термодинаміка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 (т/д) </a:t>
            </a:r>
            <a:r>
              <a:rPr lang="ru-RU" sz="2400" dirty="0" err="1"/>
              <a:t>відповідає</a:t>
            </a:r>
            <a:r>
              <a:rPr lang="ru-RU" sz="2400" dirty="0"/>
              <a:t> на </a:t>
            </a:r>
            <a:r>
              <a:rPr lang="ru-RU" sz="2400" dirty="0" err="1"/>
              <a:t>питання</a:t>
            </a:r>
            <a:r>
              <a:rPr lang="ru-RU" sz="2400" dirty="0"/>
              <a:t>:</a:t>
            </a:r>
          </a:p>
          <a:p>
            <a:pPr>
              <a:spcBef>
                <a:spcPct val="50000"/>
              </a:spcBef>
            </a:pPr>
            <a:r>
              <a:rPr lang="ru-RU" sz="2400" dirty="0"/>
              <a:t>- яка </a:t>
            </a:r>
            <a:r>
              <a:rPr lang="ru-RU" sz="2400" dirty="0" err="1">
                <a:solidFill>
                  <a:srgbClr val="990099"/>
                </a:solidFill>
              </a:rPr>
              <a:t>можливість</a:t>
            </a:r>
            <a:r>
              <a:rPr lang="ru-RU" sz="2400" dirty="0">
                <a:solidFill>
                  <a:srgbClr val="990099"/>
                </a:solidFill>
              </a:rPr>
              <a:t>, </a:t>
            </a:r>
            <a:r>
              <a:rPr lang="ru-RU" sz="2400" dirty="0" err="1">
                <a:solidFill>
                  <a:srgbClr val="990099"/>
                </a:solidFill>
              </a:rPr>
              <a:t>напрямок</a:t>
            </a:r>
            <a:r>
              <a:rPr lang="ru-RU" sz="2400" dirty="0">
                <a:solidFill>
                  <a:srgbClr val="990099"/>
                </a:solidFill>
              </a:rPr>
              <a:t> і </a:t>
            </a:r>
            <a:r>
              <a:rPr lang="ru-RU" sz="2400" dirty="0" err="1">
                <a:solidFill>
                  <a:srgbClr val="990099"/>
                </a:solidFill>
              </a:rPr>
              <a:t>межі</a:t>
            </a:r>
            <a:r>
              <a:rPr lang="ru-RU" sz="2400" dirty="0">
                <a:solidFill>
                  <a:srgbClr val="990099"/>
                </a:solidFill>
              </a:rPr>
              <a:t> </a:t>
            </a:r>
            <a:r>
              <a:rPr lang="ru-RU" sz="2400" dirty="0" err="1"/>
              <a:t>протікання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в </a:t>
            </a:r>
            <a:r>
              <a:rPr lang="ru-RU" sz="2400" dirty="0" err="1"/>
              <a:t>організмі</a:t>
            </a:r>
            <a:r>
              <a:rPr lang="ru-RU" sz="2400" dirty="0"/>
              <a:t>?;</a:t>
            </a:r>
          </a:p>
          <a:p>
            <a:pPr>
              <a:buFontTx/>
              <a:buChar char="-"/>
            </a:pPr>
            <a:r>
              <a:rPr lang="ru-RU" sz="2400" dirty="0" err="1"/>
              <a:t>дає</a:t>
            </a:r>
            <a:r>
              <a:rPr lang="ru-RU" sz="2400" dirty="0"/>
              <a:t> </a:t>
            </a:r>
            <a:r>
              <a:rPr lang="ru-RU" sz="2400" dirty="0" err="1"/>
              <a:t>можливість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990099"/>
                </a:solidFill>
              </a:rPr>
              <a:t>визначити</a:t>
            </a:r>
            <a:r>
              <a:rPr lang="ru-RU" sz="2400" dirty="0"/>
              <a:t> </a:t>
            </a:r>
            <a:r>
              <a:rPr lang="ru-RU" sz="2400" dirty="0" err="1"/>
              <a:t>тепловий</a:t>
            </a:r>
            <a:r>
              <a:rPr lang="ru-RU" sz="2400" dirty="0"/>
              <a:t> </a:t>
            </a:r>
            <a:r>
              <a:rPr lang="ru-RU" sz="2400" dirty="0" err="1"/>
              <a:t>ефект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, </a:t>
            </a:r>
            <a:r>
              <a:rPr lang="ru-RU" sz="2400" dirty="0" err="1"/>
              <a:t>енергію</a:t>
            </a:r>
            <a:r>
              <a:rPr lang="ru-RU" sz="2400" dirty="0"/>
              <a:t> </a:t>
            </a:r>
            <a:r>
              <a:rPr lang="ru-RU" sz="2400" dirty="0" err="1"/>
              <a:t>утворилася</a:t>
            </a:r>
            <a:r>
              <a:rPr lang="ru-RU" sz="2400" dirty="0"/>
              <a:t> </a:t>
            </a:r>
            <a:r>
              <a:rPr lang="ru-RU" sz="2400" dirty="0" err="1"/>
              <a:t>зв'язку</a:t>
            </a:r>
            <a:r>
              <a:rPr lang="ru-RU" sz="2400" dirty="0"/>
              <a:t> і т.п.</a:t>
            </a:r>
          </a:p>
          <a:p>
            <a:endParaRPr lang="ru-RU" sz="2400" dirty="0"/>
          </a:p>
          <a:p>
            <a:pPr algn="ctr"/>
            <a:r>
              <a:rPr lang="ru-RU" sz="2400" dirty="0"/>
              <a:t>Т/Д </a:t>
            </a:r>
            <a:r>
              <a:rPr lang="ru-RU" sz="2400" dirty="0" err="1"/>
              <a:t>базується</a:t>
            </a:r>
            <a:r>
              <a:rPr lang="ru-RU" sz="2400" dirty="0"/>
              <a:t> на 3-х засадах (законах).</a:t>
            </a:r>
          </a:p>
          <a:p>
            <a:endParaRPr lang="ru-RU" dirty="0"/>
          </a:p>
          <a:p>
            <a:endParaRPr lang="uk-UA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46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549275"/>
            <a:ext cx="91440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>
                <a:solidFill>
                  <a:schemeClr val="accent2"/>
                </a:solidFill>
              </a:rPr>
              <a:t>Система </a:t>
            </a:r>
            <a:r>
              <a:rPr lang="ru-RU" b="1" i="1" dirty="0"/>
              <a:t>-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будь-яка </a:t>
            </a:r>
            <a:r>
              <a:rPr lang="ru-RU" b="1" i="1" dirty="0" err="1"/>
              <a:t>сукупність</a:t>
            </a:r>
            <a:r>
              <a:rPr lang="ru-RU" b="1" i="1" dirty="0"/>
              <a:t> </a:t>
            </a:r>
            <a:r>
              <a:rPr lang="ru-RU" b="1" i="1" dirty="0" err="1"/>
              <a:t>тіл</a:t>
            </a:r>
            <a:r>
              <a:rPr lang="ru-RU" b="1" i="1" dirty="0"/>
              <a:t>, </a:t>
            </a:r>
            <a:r>
              <a:rPr lang="ru-RU" b="1" i="1" dirty="0" err="1"/>
              <a:t>відокремлена</a:t>
            </a:r>
            <a:r>
              <a:rPr lang="ru-RU" b="1" i="1" dirty="0"/>
              <a:t> </a:t>
            </a:r>
            <a:r>
              <a:rPr lang="ru-RU" b="1" i="1" dirty="0" err="1"/>
              <a:t>від</a:t>
            </a:r>
            <a:r>
              <a:rPr lang="ru-RU" b="1" i="1" dirty="0"/>
              <a:t> </a:t>
            </a:r>
            <a:r>
              <a:rPr lang="ru-RU" b="1" i="1" dirty="0" err="1"/>
              <a:t>зовнішнього</a:t>
            </a:r>
            <a:r>
              <a:rPr lang="ru-RU" b="1" i="1" dirty="0"/>
              <a:t> </a:t>
            </a:r>
            <a:r>
              <a:rPr lang="ru-RU" b="1" i="1" dirty="0" err="1"/>
              <a:t>середовища</a:t>
            </a:r>
            <a:r>
              <a:rPr lang="ru-RU" b="1" i="1" dirty="0"/>
              <a:t> </a:t>
            </a:r>
            <a:r>
              <a:rPr lang="ru-RU" b="1" i="1" dirty="0" err="1"/>
              <a:t>поверхнею</a:t>
            </a:r>
            <a:r>
              <a:rPr lang="ru-RU" b="1" i="1" dirty="0"/>
              <a:t> </a:t>
            </a:r>
            <a:r>
              <a:rPr lang="ru-RU" b="1" i="1" dirty="0" err="1"/>
              <a:t>розділу</a:t>
            </a:r>
            <a:r>
              <a:rPr lang="ru-RU" b="1" i="1" dirty="0"/>
              <a:t> (</a:t>
            </a:r>
            <a:r>
              <a:rPr lang="ru-RU" b="1" i="1" dirty="0" err="1"/>
              <a:t>реальної</a:t>
            </a:r>
            <a:r>
              <a:rPr lang="ru-RU" b="1" i="1" dirty="0"/>
              <a:t> </a:t>
            </a:r>
            <a:r>
              <a:rPr lang="ru-RU" b="1" i="1" dirty="0" err="1"/>
              <a:t>чи</a:t>
            </a:r>
            <a:r>
              <a:rPr lang="ru-RU" b="1" i="1" dirty="0"/>
              <a:t> </a:t>
            </a:r>
            <a:r>
              <a:rPr lang="ru-RU" b="1" i="1" dirty="0" err="1"/>
              <a:t>уявної</a:t>
            </a:r>
            <a:r>
              <a:rPr lang="ru-RU" b="1" i="1" dirty="0"/>
              <a:t>), </a:t>
            </a:r>
            <a:r>
              <a:rPr lang="ru-RU" b="1" i="1" dirty="0" err="1"/>
              <a:t>всередині</a:t>
            </a:r>
            <a:r>
              <a:rPr lang="ru-RU" b="1" i="1" dirty="0"/>
              <a:t> </a:t>
            </a:r>
            <a:r>
              <a:rPr lang="ru-RU" b="1" i="1" dirty="0" err="1"/>
              <a:t>якої</a:t>
            </a:r>
            <a:r>
              <a:rPr lang="ru-RU" b="1" i="1" dirty="0"/>
              <a:t> </a:t>
            </a:r>
            <a:r>
              <a:rPr lang="ru-RU" b="1" i="1" dirty="0" err="1"/>
              <a:t>можливий</a:t>
            </a:r>
            <a:r>
              <a:rPr lang="ru-RU" b="1" i="1" dirty="0"/>
              <a:t> </a:t>
            </a:r>
            <a:r>
              <a:rPr lang="ru-RU" b="1" i="1" dirty="0" err="1"/>
              <a:t>масо</a:t>
            </a:r>
            <a:r>
              <a:rPr lang="ru-RU" b="1" i="1" dirty="0"/>
              <a:t>-і </a:t>
            </a:r>
            <a:r>
              <a:rPr lang="ru-RU" b="1" i="1" dirty="0" err="1"/>
              <a:t>теплообмін</a:t>
            </a:r>
            <a:r>
              <a:rPr lang="ru-RU" b="1" i="1" dirty="0"/>
              <a:t>.</a:t>
            </a:r>
          </a:p>
          <a:p>
            <a:pPr algn="ctr">
              <a:defRPr/>
            </a:pPr>
            <a:endParaRPr lang="ru-RU" b="1" i="1" dirty="0"/>
          </a:p>
          <a:p>
            <a:pPr algn="ctr">
              <a:defRPr/>
            </a:pPr>
            <a:r>
              <a:rPr lang="ru-RU" b="1" i="1" dirty="0">
                <a:solidFill>
                  <a:srgbClr val="FF0000"/>
                </a:solidFill>
              </a:rPr>
              <a:t>СИСТЕМА:</a:t>
            </a:r>
            <a:endParaRPr lang="ru-RU" b="1" i="1" dirty="0"/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 </a:t>
            </a:r>
            <a:r>
              <a:rPr lang="ru-RU" b="1" i="1" dirty="0" err="1">
                <a:solidFill>
                  <a:schemeClr val="accent2"/>
                </a:solidFill>
              </a:rPr>
              <a:t>Ізольована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- не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</a:t>
            </a:r>
            <a:r>
              <a:rPr lang="ru-RU" b="1" i="1" dirty="0" err="1"/>
              <a:t>ні</a:t>
            </a:r>
            <a:r>
              <a:rPr lang="ru-RU" b="1" i="1" dirty="0"/>
              <a:t> </a:t>
            </a:r>
            <a:r>
              <a:rPr lang="ru-RU" b="1" i="1" dirty="0" err="1"/>
              <a:t>масою</a:t>
            </a:r>
            <a:r>
              <a:rPr lang="ru-RU" b="1" i="1" dirty="0"/>
              <a:t>, </a:t>
            </a:r>
            <a:r>
              <a:rPr lang="ru-RU" b="1" i="1" dirty="0" err="1"/>
              <a:t>ні</a:t>
            </a:r>
            <a:r>
              <a:rPr lang="ru-RU" b="1" i="1" dirty="0"/>
              <a:t> </a:t>
            </a:r>
            <a:r>
              <a:rPr lang="ru-RU" b="1" i="1" dirty="0" err="1"/>
              <a:t>енергією</a:t>
            </a:r>
            <a:r>
              <a:rPr lang="ru-RU" b="1" i="1" dirty="0"/>
              <a:t> 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=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= 0).</a:t>
            </a:r>
          </a:p>
          <a:p>
            <a:pPr>
              <a:defRPr/>
            </a:pPr>
            <a:endParaRPr lang="ru-RU" b="1" i="1" dirty="0"/>
          </a:p>
          <a:p>
            <a:pPr marL="285750" indent="-285750">
              <a:buFont typeface="Arial" charset="0"/>
              <a:buChar char="•"/>
              <a:defRPr/>
            </a:pPr>
            <a:r>
              <a:rPr lang="ru-RU" b="1" i="1" dirty="0" err="1">
                <a:solidFill>
                  <a:schemeClr val="accent2"/>
                </a:solidFill>
              </a:rPr>
              <a:t>Закрита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-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</a:t>
            </a:r>
            <a:r>
              <a:rPr lang="ru-RU" b="1" i="1" dirty="0" err="1"/>
              <a:t>тільки</a:t>
            </a:r>
            <a:r>
              <a:rPr lang="ru-RU" b="1" i="1" dirty="0"/>
              <a:t> </a:t>
            </a:r>
            <a:r>
              <a:rPr lang="ru-RU" b="1" i="1" dirty="0" err="1"/>
              <a:t>енергією</a:t>
            </a:r>
            <a:r>
              <a:rPr lang="ru-RU" b="1" i="1" dirty="0"/>
              <a:t>  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=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0).</a:t>
            </a:r>
          </a:p>
          <a:p>
            <a:pPr>
              <a:defRPr/>
            </a:pPr>
            <a:endParaRPr lang="ru-RU" sz="2000" b="1" i="1" dirty="0">
              <a:solidFill>
                <a:srgbClr val="990099"/>
              </a:solidFill>
            </a:endParaRPr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</a:t>
            </a:r>
            <a:r>
              <a:rPr lang="ru-RU" b="1" i="1" dirty="0" err="1">
                <a:solidFill>
                  <a:schemeClr val="accent2"/>
                </a:solidFill>
              </a:rPr>
              <a:t>Відкрита</a:t>
            </a:r>
            <a:r>
              <a:rPr lang="ru-RU" b="1" i="1" dirty="0">
                <a:solidFill>
                  <a:schemeClr val="accent2"/>
                </a:solidFill>
              </a:rPr>
              <a:t> -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і </a:t>
            </a:r>
            <a:r>
              <a:rPr lang="ru-RU" b="1" i="1" dirty="0" err="1"/>
              <a:t>масою</a:t>
            </a:r>
            <a:r>
              <a:rPr lang="ru-RU" b="1" i="1" dirty="0"/>
              <a:t>, і </a:t>
            </a:r>
            <a:r>
              <a:rPr lang="ru-RU" b="1" i="1" dirty="0" err="1"/>
              <a:t>енергією</a:t>
            </a:r>
            <a:r>
              <a:rPr lang="ru-RU" b="1" i="1" dirty="0"/>
              <a:t>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0).</a:t>
            </a:r>
            <a:r>
              <a:rPr lang="ru-RU" dirty="0"/>
              <a:t>  </a:t>
            </a:r>
            <a:r>
              <a:rPr lang="ru-RU" b="1" dirty="0"/>
              <a:t>(ЖИВИЙ ОРГАНІЗМ)</a:t>
            </a:r>
          </a:p>
        </p:txBody>
      </p:sp>
      <p:sp>
        <p:nvSpPr>
          <p:cNvPr id="29698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9699" name="Text Box 10"/>
          <p:cNvSpPr txBox="1">
            <a:spLocks noChangeArrowheads="1"/>
          </p:cNvSpPr>
          <p:nvPr/>
        </p:nvSpPr>
        <p:spPr bwMode="auto">
          <a:xfrm>
            <a:off x="842963" y="44450"/>
            <a:ext cx="76327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ОСНОВНІ ПОНЯТТЯ І ТЕРМІНИ</a:t>
            </a:r>
          </a:p>
        </p:txBody>
      </p:sp>
      <p:pic>
        <p:nvPicPr>
          <p:cNvPr id="29700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7688"/>
            <a:ext cx="255587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2338" y="4365625"/>
            <a:ext cx="314325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313" y="4365625"/>
            <a:ext cx="3240087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6779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723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0724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725" name="Text Box 9"/>
          <p:cNvSpPr txBox="1">
            <a:spLocks noChangeArrowheads="1"/>
          </p:cNvSpPr>
          <p:nvPr/>
        </p:nvSpPr>
        <p:spPr bwMode="auto">
          <a:xfrm>
            <a:off x="-31750" y="0"/>
            <a:ext cx="903763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СИСТЕМИ ПОДІЛЯЮТЬСЯ НА :</a:t>
            </a:r>
          </a:p>
          <a:p>
            <a:r>
              <a:rPr lang="ru-RU" b="1" dirty="0">
                <a:solidFill>
                  <a:srgbClr val="C00000"/>
                </a:solidFill>
              </a:rPr>
              <a:t>- </a:t>
            </a:r>
            <a:r>
              <a:rPr lang="ru-RU" b="1" i="1" dirty="0" err="1">
                <a:solidFill>
                  <a:srgbClr val="C00000"/>
                </a:solidFill>
              </a:rPr>
              <a:t>простіе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хімічно</a:t>
            </a:r>
            <a:r>
              <a:rPr lang="ru-RU" dirty="0"/>
              <a:t> </a:t>
            </a:r>
            <a:r>
              <a:rPr lang="ru-RU" dirty="0" err="1"/>
              <a:t>однорідні</a:t>
            </a:r>
            <a:r>
              <a:rPr lang="ru-RU" dirty="0"/>
              <a:t>);</a:t>
            </a:r>
          </a:p>
          <a:p>
            <a:r>
              <a:rPr lang="ru-RU" b="1" dirty="0">
                <a:solidFill>
                  <a:srgbClr val="C00000"/>
                </a:solidFill>
              </a:rPr>
              <a:t>- </a:t>
            </a:r>
            <a:r>
              <a:rPr lang="ru-RU" b="1" i="1" dirty="0" err="1">
                <a:solidFill>
                  <a:srgbClr val="C00000"/>
                </a:solidFill>
              </a:rPr>
              <a:t>складні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chemeClr val="accent2"/>
                </a:solidFill>
              </a:rPr>
              <a:t>(</a:t>
            </a:r>
            <a:r>
              <a:rPr lang="ru-RU" dirty="0" err="1"/>
              <a:t>хімічно</a:t>
            </a:r>
            <a:r>
              <a:rPr lang="ru-RU" dirty="0"/>
              <a:t> </a:t>
            </a:r>
            <a:r>
              <a:rPr lang="ru-RU" dirty="0" err="1"/>
              <a:t>неоднорідні</a:t>
            </a:r>
            <a:r>
              <a:rPr lang="ru-RU" dirty="0"/>
              <a:t>);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- </a:t>
            </a:r>
            <a:r>
              <a:rPr lang="ru-RU" b="1" i="1" dirty="0" err="1">
                <a:solidFill>
                  <a:srgbClr val="C00000"/>
                </a:solidFill>
              </a:rPr>
              <a:t>гомогенні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фізично</a:t>
            </a:r>
            <a:r>
              <a:rPr lang="ru-RU" dirty="0"/>
              <a:t> </a:t>
            </a:r>
            <a:r>
              <a:rPr lang="ru-RU" dirty="0" err="1"/>
              <a:t>однорідні</a:t>
            </a:r>
            <a:r>
              <a:rPr lang="ru-RU" dirty="0"/>
              <a:t>, </a:t>
            </a:r>
            <a:r>
              <a:rPr lang="ru-RU" dirty="0" err="1"/>
              <a:t>компоненти</a:t>
            </a:r>
            <a:r>
              <a:rPr lang="ru-RU" dirty="0"/>
              <a:t>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одній</a:t>
            </a:r>
            <a:r>
              <a:rPr lang="ru-RU" dirty="0"/>
              <a:t> </a:t>
            </a:r>
            <a:r>
              <a:rPr lang="ru-RU" dirty="0" err="1"/>
              <a:t>фазі</a:t>
            </a:r>
            <a:r>
              <a:rPr lang="ru-RU" dirty="0"/>
              <a:t>, </a:t>
            </a:r>
            <a:r>
              <a:rPr lang="ru-RU" dirty="0" err="1"/>
              <a:t>поверхня</a:t>
            </a:r>
            <a:r>
              <a:rPr lang="ru-RU" dirty="0"/>
              <a:t> </a:t>
            </a:r>
            <a:r>
              <a:rPr lang="ru-RU" dirty="0" err="1"/>
              <a:t>розділу</a:t>
            </a:r>
            <a:r>
              <a:rPr lang="ru-RU" dirty="0"/>
              <a:t> фаз </a:t>
            </a:r>
            <a:r>
              <a:rPr lang="ru-RU" dirty="0" err="1"/>
              <a:t>відсутній</a:t>
            </a:r>
            <a:r>
              <a:rPr lang="ru-RU" dirty="0"/>
              <a:t>)</a:t>
            </a:r>
          </a:p>
          <a:p>
            <a:r>
              <a:rPr lang="ru-RU" b="1" dirty="0">
                <a:solidFill>
                  <a:srgbClr val="C00000"/>
                </a:solidFill>
              </a:rPr>
              <a:t>- </a:t>
            </a:r>
            <a:r>
              <a:rPr lang="ru-RU" b="1" i="1" dirty="0" err="1">
                <a:solidFill>
                  <a:srgbClr val="C00000"/>
                </a:solidFill>
              </a:rPr>
              <a:t>гетерогенні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фізично</a:t>
            </a:r>
            <a:r>
              <a:rPr lang="ru-RU" dirty="0"/>
              <a:t> </a:t>
            </a:r>
            <a:r>
              <a:rPr lang="ru-RU" dirty="0" err="1"/>
              <a:t>неоднорідні</a:t>
            </a:r>
            <a:r>
              <a:rPr lang="ru-RU" dirty="0"/>
              <a:t>, </a:t>
            </a:r>
            <a:r>
              <a:rPr lang="ru-RU" dirty="0" err="1"/>
              <a:t>складаються</a:t>
            </a:r>
            <a:r>
              <a:rPr lang="ru-RU" dirty="0"/>
              <a:t> з </a:t>
            </a:r>
            <a:r>
              <a:rPr lang="ru-RU" dirty="0" err="1"/>
              <a:t>декількох</a:t>
            </a:r>
            <a:r>
              <a:rPr lang="ru-RU" dirty="0"/>
              <a:t> фаз).</a:t>
            </a:r>
          </a:p>
          <a:p>
            <a:pPr>
              <a:spcBef>
                <a:spcPct val="50000"/>
              </a:spcBef>
            </a:pPr>
            <a:r>
              <a:rPr lang="ru-RU" b="1" dirty="0">
                <a:solidFill>
                  <a:srgbClr val="C00000"/>
                </a:solidFill>
              </a:rPr>
              <a:t>ФАЗА - </a:t>
            </a:r>
            <a:r>
              <a:rPr lang="ru-RU" b="1" dirty="0" err="1"/>
              <a:t>частина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r>
              <a:rPr lang="ru-RU" b="1" dirty="0"/>
              <a:t> з </a:t>
            </a:r>
            <a:r>
              <a:rPr lang="ru-RU" b="1" dirty="0" err="1"/>
              <a:t>однаковими</a:t>
            </a:r>
            <a:r>
              <a:rPr lang="ru-RU" b="1" dirty="0"/>
              <a:t> </a:t>
            </a:r>
            <a:r>
              <a:rPr lang="ru-RU" b="1" dirty="0" err="1"/>
              <a:t>агрегатними</a:t>
            </a:r>
            <a:r>
              <a:rPr lang="ru-RU" b="1" dirty="0"/>
              <a:t> станами, </a:t>
            </a:r>
            <a:r>
              <a:rPr lang="ru-RU" b="1" dirty="0" err="1"/>
              <a:t>фізичними</a:t>
            </a:r>
            <a:r>
              <a:rPr lang="ru-RU" b="1" dirty="0"/>
              <a:t>, </a:t>
            </a:r>
            <a:r>
              <a:rPr lang="ru-RU" b="1" dirty="0" err="1"/>
              <a:t>хімічними</a:t>
            </a:r>
            <a:r>
              <a:rPr lang="ru-RU" b="1" dirty="0"/>
              <a:t> і т/д </a:t>
            </a:r>
            <a:r>
              <a:rPr lang="ru-RU" b="1" dirty="0" err="1"/>
              <a:t>властивостями</a:t>
            </a:r>
            <a:r>
              <a:rPr lang="ru-RU" b="1" dirty="0"/>
              <a:t>.</a:t>
            </a:r>
          </a:p>
          <a:p>
            <a:pPr algn="ctr">
              <a:spcBef>
                <a:spcPct val="50000"/>
              </a:spcBef>
            </a:pPr>
            <a:r>
              <a:rPr lang="ru-RU" b="1" i="1" dirty="0"/>
              <a:t>При </a:t>
            </a:r>
            <a:r>
              <a:rPr lang="ru-RU" b="1" i="1" dirty="0" err="1"/>
              <a:t>зміні</a:t>
            </a:r>
            <a:r>
              <a:rPr lang="ru-RU" b="1" i="1" dirty="0"/>
              <a:t> в </a:t>
            </a:r>
            <a:r>
              <a:rPr lang="ru-RU" b="1" i="1" dirty="0" err="1"/>
              <a:t>системі</a:t>
            </a:r>
            <a:r>
              <a:rPr lang="ru-RU" b="1" i="1" dirty="0"/>
              <a:t> т / д </a:t>
            </a:r>
            <a:r>
              <a:rPr lang="ru-RU" b="1" i="1" dirty="0" err="1"/>
              <a:t>параметрів</a:t>
            </a:r>
            <a:r>
              <a:rPr lang="ru-RU" b="1" i="1" dirty="0"/>
              <a:t> </a:t>
            </a:r>
            <a:r>
              <a:rPr lang="ru-RU" b="1" i="1" dirty="0" err="1"/>
              <a:t>відбувається</a:t>
            </a:r>
            <a:r>
              <a:rPr lang="ru-RU" b="1" i="1" dirty="0"/>
              <a:t> т / д </a:t>
            </a:r>
            <a:r>
              <a:rPr lang="ru-RU" b="1" i="1" dirty="0" err="1"/>
              <a:t>процес</a:t>
            </a:r>
            <a:endParaRPr lang="ru-RU" b="1" i="1" dirty="0"/>
          </a:p>
        </p:txBody>
      </p:sp>
      <p:sp>
        <p:nvSpPr>
          <p:cNvPr id="30726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727" name="Text Box 11"/>
          <p:cNvSpPr txBox="1">
            <a:spLocks noChangeArrowheads="1"/>
          </p:cNvSpPr>
          <p:nvPr/>
        </p:nvSpPr>
        <p:spPr bwMode="auto">
          <a:xfrm>
            <a:off x="806450" y="2922588"/>
            <a:ext cx="7561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/>
              <a:t>Стан </a:t>
            </a:r>
            <a:r>
              <a:rPr lang="ru-RU" b="1" i="1" dirty="0" err="1"/>
              <a:t>системи</a:t>
            </a:r>
            <a:r>
              <a:rPr lang="ru-RU" b="1" i="1" dirty="0"/>
              <a:t> - </a:t>
            </a:r>
            <a:r>
              <a:rPr lang="ru-RU" b="1" i="1" dirty="0" err="1"/>
              <a:t>це</a:t>
            </a:r>
            <a:r>
              <a:rPr lang="ru-RU" b="1" i="1" dirty="0"/>
              <a:t> </a:t>
            </a:r>
            <a:r>
              <a:rPr lang="ru-RU" b="1" i="1" dirty="0" err="1"/>
              <a:t>сукупність</a:t>
            </a:r>
            <a:r>
              <a:rPr lang="ru-RU" b="1" i="1" dirty="0"/>
              <a:t> </a:t>
            </a:r>
            <a:r>
              <a:rPr lang="ru-RU" b="1" i="1" dirty="0" err="1"/>
              <a:t>її</a:t>
            </a:r>
            <a:r>
              <a:rPr lang="ru-RU" b="1" i="1" dirty="0"/>
              <a:t> </a:t>
            </a:r>
            <a:r>
              <a:rPr lang="ru-RU" b="1" i="1" dirty="0" err="1"/>
              <a:t>фізичних</a:t>
            </a:r>
            <a:r>
              <a:rPr lang="ru-RU" b="1" i="1" dirty="0"/>
              <a:t> і </a:t>
            </a:r>
            <a:r>
              <a:rPr lang="ru-RU" b="1" i="1" dirty="0" err="1"/>
              <a:t>хімічних</a:t>
            </a:r>
            <a:r>
              <a:rPr lang="ru-RU" b="1" i="1" dirty="0"/>
              <a:t> </a:t>
            </a:r>
            <a:r>
              <a:rPr lang="ru-RU" b="1" i="1" dirty="0" err="1"/>
              <a:t>властивостей</a:t>
            </a:r>
            <a:r>
              <a:rPr lang="ru-RU" b="1" i="1" dirty="0"/>
              <a:t>; </a:t>
            </a:r>
            <a:r>
              <a:rPr lang="ru-RU" b="1" i="1" dirty="0" err="1"/>
              <a:t>воно</a:t>
            </a:r>
            <a:r>
              <a:rPr lang="ru-RU" b="1" i="1" dirty="0"/>
              <a:t> </a:t>
            </a:r>
            <a:r>
              <a:rPr lang="ru-RU" b="1" i="1" dirty="0" err="1"/>
              <a:t>характеризується</a:t>
            </a:r>
            <a:r>
              <a:rPr lang="ru-RU" b="1" i="1" dirty="0"/>
              <a:t>:</a:t>
            </a:r>
          </a:p>
        </p:txBody>
      </p:sp>
      <p:sp>
        <p:nvSpPr>
          <p:cNvPr id="30728" name="Text Box 12"/>
          <p:cNvSpPr txBox="1">
            <a:spLocks noChangeArrowheads="1"/>
          </p:cNvSpPr>
          <p:nvPr/>
        </p:nvSpPr>
        <p:spPr bwMode="auto">
          <a:xfrm>
            <a:off x="28575" y="3470275"/>
            <a:ext cx="9115425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endParaRPr lang="ru-RU" b="1" i="1" dirty="0">
              <a:solidFill>
                <a:schemeClr val="accent2"/>
              </a:solidFill>
            </a:endParaRPr>
          </a:p>
          <a:p>
            <a:pPr>
              <a:buFontTx/>
              <a:buChar char="-"/>
            </a:pPr>
            <a:r>
              <a:rPr lang="ru-RU" b="1" i="1" dirty="0" err="1">
                <a:solidFill>
                  <a:schemeClr val="accent2"/>
                </a:solidFill>
              </a:rPr>
              <a:t>термодинамічними</a:t>
            </a:r>
            <a:r>
              <a:rPr lang="ru-RU" b="1" i="1" dirty="0">
                <a:solidFill>
                  <a:schemeClr val="accent2"/>
                </a:solidFill>
              </a:rPr>
              <a:t> параметрами: </a:t>
            </a:r>
            <a:r>
              <a:rPr lang="ru-RU" b="1" i="1" dirty="0"/>
              <a:t>температура </a:t>
            </a:r>
            <a:r>
              <a:rPr lang="en-US" b="1" i="1" dirty="0"/>
              <a:t>T, </a:t>
            </a:r>
            <a:r>
              <a:rPr lang="ru-RU" b="1" i="1" dirty="0" err="1"/>
              <a:t>тиск</a:t>
            </a:r>
            <a:r>
              <a:rPr lang="ru-RU" b="1" i="1" dirty="0"/>
              <a:t> Р, </a:t>
            </a:r>
            <a:r>
              <a:rPr lang="ru-RU" b="1" i="1" dirty="0" err="1"/>
              <a:t>об'єм</a:t>
            </a:r>
            <a:r>
              <a:rPr lang="ru-RU" b="1" i="1" dirty="0"/>
              <a:t> </a:t>
            </a:r>
            <a:r>
              <a:rPr lang="ru-RU" b="1" i="1" dirty="0" err="1"/>
              <a:t>системи</a:t>
            </a:r>
            <a:r>
              <a:rPr lang="ru-RU" b="1" i="1" dirty="0"/>
              <a:t> </a:t>
            </a:r>
            <a:r>
              <a:rPr lang="en-US" b="1" i="1" dirty="0"/>
              <a:t>V, </a:t>
            </a:r>
            <a:r>
              <a:rPr lang="ru-RU" b="1" i="1" dirty="0" err="1"/>
              <a:t>загальна</a:t>
            </a:r>
            <a:r>
              <a:rPr lang="ru-RU" b="1" i="1" dirty="0"/>
              <a:t> </a:t>
            </a:r>
            <a:r>
              <a:rPr lang="ru-RU" b="1" i="1" dirty="0" err="1"/>
              <a:t>маса</a:t>
            </a:r>
            <a:r>
              <a:rPr lang="ru-RU" b="1" i="1" dirty="0"/>
              <a:t> </a:t>
            </a:r>
            <a:r>
              <a:rPr lang="ru-RU" b="1" i="1" dirty="0" err="1"/>
              <a:t>системи</a:t>
            </a:r>
            <a:r>
              <a:rPr lang="ru-RU" b="1" i="1" dirty="0"/>
              <a:t> </a:t>
            </a:r>
            <a:r>
              <a:rPr lang="en-US" b="1" i="1" dirty="0"/>
              <a:t>m, </a:t>
            </a:r>
            <a:r>
              <a:rPr lang="ru-RU" b="1" i="1" dirty="0" err="1"/>
              <a:t>маси</a:t>
            </a:r>
            <a:r>
              <a:rPr lang="ru-RU" b="1" i="1" dirty="0"/>
              <a:t> </a:t>
            </a:r>
            <a:r>
              <a:rPr lang="ru-RU" b="1" i="1" dirty="0" err="1"/>
              <a:t>хім</a:t>
            </a:r>
            <a:r>
              <a:rPr lang="ru-RU" b="1" i="1" dirty="0"/>
              <a:t>. в-в (</a:t>
            </a:r>
            <a:r>
              <a:rPr lang="ru-RU" b="1" i="1" dirty="0" err="1"/>
              <a:t>компонентів</a:t>
            </a:r>
            <a:r>
              <a:rPr lang="ru-RU" b="1" i="1" dirty="0"/>
              <a:t>) </a:t>
            </a:r>
            <a:r>
              <a:rPr lang="en-US" b="1" i="1" dirty="0"/>
              <a:t>m</a:t>
            </a:r>
            <a:r>
              <a:rPr lang="ru-RU" b="1" i="1" dirty="0"/>
              <a:t>к</a:t>
            </a:r>
            <a:r>
              <a:rPr lang="ru-RU" b="1" i="1" dirty="0">
                <a:solidFill>
                  <a:schemeClr val="accent2"/>
                </a:solidFill>
              </a:rPr>
              <a:t>;</a:t>
            </a:r>
          </a:p>
          <a:p>
            <a:endParaRPr lang="ru-RU" b="1" i="1" dirty="0">
              <a:solidFill>
                <a:schemeClr val="accent2"/>
              </a:solidFill>
            </a:endParaRPr>
          </a:p>
          <a:p>
            <a:pPr>
              <a:buFontTx/>
              <a:buChar char="-"/>
            </a:pPr>
            <a:r>
              <a:rPr lang="ru-RU" b="1" i="1" dirty="0" err="1">
                <a:solidFill>
                  <a:schemeClr val="accent2"/>
                </a:solidFill>
              </a:rPr>
              <a:t>термодінаміческімі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 err="1">
                <a:solidFill>
                  <a:schemeClr val="accent2"/>
                </a:solidFill>
              </a:rPr>
              <a:t>функціями</a:t>
            </a:r>
            <a:r>
              <a:rPr lang="ru-RU" b="1" i="1" dirty="0">
                <a:solidFill>
                  <a:schemeClr val="accent2"/>
                </a:solidFill>
              </a:rPr>
              <a:t>: </a:t>
            </a:r>
            <a:r>
              <a:rPr lang="ru-RU" b="1" i="1" dirty="0" err="1"/>
              <a:t>внутрішня</a:t>
            </a:r>
            <a:r>
              <a:rPr lang="ru-RU" b="1" i="1" dirty="0"/>
              <a:t> </a:t>
            </a:r>
            <a:r>
              <a:rPr lang="ru-RU" b="1" i="1" dirty="0" err="1"/>
              <a:t>енергія</a:t>
            </a:r>
            <a:r>
              <a:rPr lang="ru-RU" b="1" i="1" dirty="0"/>
              <a:t> -</a:t>
            </a:r>
            <a:r>
              <a:rPr lang="en-US" b="1" i="1" dirty="0"/>
              <a:t>U, </a:t>
            </a:r>
            <a:r>
              <a:rPr lang="ru-RU" b="1" i="1" dirty="0" err="1"/>
              <a:t>ентальпія</a:t>
            </a:r>
            <a:r>
              <a:rPr lang="ru-RU" b="1" i="1" dirty="0"/>
              <a:t> Н, </a:t>
            </a:r>
            <a:r>
              <a:rPr lang="ru-RU" b="1" i="1" dirty="0" err="1"/>
              <a:t>ентропія</a:t>
            </a:r>
            <a:r>
              <a:rPr lang="ru-RU" b="1" i="1" dirty="0"/>
              <a:t> -</a:t>
            </a:r>
            <a:r>
              <a:rPr lang="en-US" b="1" i="1" dirty="0"/>
              <a:t>S, </a:t>
            </a:r>
            <a:r>
              <a:rPr lang="ru-RU" b="1" i="1" dirty="0" err="1"/>
              <a:t>енергія</a:t>
            </a:r>
            <a:r>
              <a:rPr lang="ru-RU" b="1" i="1" dirty="0"/>
              <a:t> </a:t>
            </a:r>
            <a:r>
              <a:rPr lang="ru-RU" b="1" i="1" dirty="0" err="1"/>
              <a:t>Гіббса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ізобарно-ізотермічний</a:t>
            </a:r>
            <a:r>
              <a:rPr lang="ru-RU" b="1" i="1" dirty="0"/>
              <a:t> </a:t>
            </a:r>
            <a:r>
              <a:rPr lang="ru-RU" b="1" i="1" dirty="0" err="1"/>
              <a:t>потенціал</a:t>
            </a:r>
            <a:r>
              <a:rPr lang="ru-RU" b="1" i="1" dirty="0"/>
              <a:t> - </a:t>
            </a:r>
            <a:r>
              <a:rPr lang="en-US" b="1" i="1" dirty="0"/>
              <a:t>G </a:t>
            </a:r>
            <a:r>
              <a:rPr lang="ru-RU" b="1" i="1" dirty="0"/>
              <a:t>і </a:t>
            </a:r>
            <a:r>
              <a:rPr lang="ru-RU" b="1" i="1" dirty="0" err="1"/>
              <a:t>енергія</a:t>
            </a:r>
            <a:r>
              <a:rPr lang="ru-RU" b="1" i="1" dirty="0"/>
              <a:t> Гельмгольца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ізохорно-ізотермічний</a:t>
            </a:r>
            <a:r>
              <a:rPr lang="ru-RU" b="1" i="1" dirty="0"/>
              <a:t> </a:t>
            </a:r>
            <a:r>
              <a:rPr lang="ru-RU" b="1" i="1" dirty="0" err="1"/>
              <a:t>потенціал</a:t>
            </a:r>
            <a:r>
              <a:rPr lang="ru-RU" b="1" i="1" dirty="0"/>
              <a:t> - </a:t>
            </a:r>
            <a:r>
              <a:rPr lang="en-US" b="1" i="1" dirty="0"/>
              <a:t>F.</a:t>
            </a:r>
            <a:endParaRPr lang="uk-UA" b="1" i="1" dirty="0"/>
          </a:p>
          <a:p>
            <a:pPr>
              <a:buFontTx/>
              <a:buChar char="-"/>
            </a:pPr>
            <a:endParaRPr lang="uk-UA" b="1" i="1" dirty="0"/>
          </a:p>
          <a:p>
            <a:pPr>
              <a:buFontTx/>
              <a:buChar char="-"/>
            </a:pPr>
            <a:endParaRPr lang="ru-RU" i="1" dirty="0"/>
          </a:p>
          <a:p>
            <a:r>
              <a:rPr lang="ru-RU" i="1" dirty="0"/>
              <a:t>	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Рівняння</a:t>
            </a:r>
            <a:r>
              <a:rPr lang="ru-RU" b="1" dirty="0">
                <a:solidFill>
                  <a:srgbClr val="C00000"/>
                </a:solidFill>
              </a:rPr>
              <a:t> стану </a:t>
            </a:r>
            <a:r>
              <a:rPr lang="ru-RU" dirty="0"/>
              <a:t>- </a:t>
            </a:r>
            <a:r>
              <a:rPr lang="ru-RU" dirty="0" err="1"/>
              <a:t>рівняння</a:t>
            </a:r>
            <a:r>
              <a:rPr lang="ru-RU" dirty="0"/>
              <a:t> </a:t>
            </a:r>
            <a:r>
              <a:rPr lang="ru-RU" dirty="0" err="1"/>
              <a:t>функціональної</a:t>
            </a:r>
            <a:r>
              <a:rPr lang="ru-RU" dirty="0"/>
              <a:t>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параметрами </a:t>
            </a:r>
            <a:r>
              <a:rPr lang="ru-RU" dirty="0" err="1"/>
              <a:t>системи</a:t>
            </a:r>
            <a:r>
              <a:rPr lang="ru-RU" dirty="0"/>
              <a:t> (напр. </a:t>
            </a:r>
            <a:r>
              <a:rPr lang="ru-RU" dirty="0" err="1"/>
              <a:t>Рівняння</a:t>
            </a:r>
            <a:r>
              <a:rPr lang="ru-RU" dirty="0"/>
              <a:t> </a:t>
            </a:r>
            <a:r>
              <a:rPr lang="ru-RU" dirty="0" err="1"/>
              <a:t>Менделєєва-Клапейрона</a:t>
            </a:r>
            <a:r>
              <a:rPr lang="ru-RU" dirty="0"/>
              <a:t>: </a:t>
            </a:r>
            <a:r>
              <a:rPr lang="en-US" dirty="0" err="1"/>
              <a:t>pV</a:t>
            </a:r>
            <a:r>
              <a:rPr lang="en-US" dirty="0"/>
              <a:t> = </a:t>
            </a:r>
            <a:r>
              <a:rPr lang="el-GR" dirty="0"/>
              <a:t>υ</a:t>
            </a:r>
            <a:r>
              <a:rPr lang="en-US" dirty="0"/>
              <a:t>RT)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8362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1746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900113" y="981075"/>
            <a:ext cx="75596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-</a:t>
            </a:r>
            <a:r>
              <a:rPr lang="ru-RU" b="1" i="1" dirty="0"/>
              <a:t> </a:t>
            </a:r>
            <a:r>
              <a:rPr lang="ru-RU" b="1" i="1" dirty="0" err="1"/>
              <a:t>рівноважним</a:t>
            </a:r>
            <a:r>
              <a:rPr lang="ru-RU" b="1" i="1" dirty="0"/>
              <a:t> </a:t>
            </a:r>
            <a:r>
              <a:rPr lang="ru-RU" dirty="0"/>
              <a:t>- без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</a:t>
            </a:r>
            <a:r>
              <a:rPr lang="ru-RU" dirty="0" err="1"/>
              <a:t>впливів</a:t>
            </a:r>
            <a:r>
              <a:rPr lang="ru-RU" dirty="0"/>
              <a:t> на систему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залишаються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незмінними</a:t>
            </a:r>
            <a:r>
              <a:rPr lang="ru-RU" b="1" i="1" dirty="0"/>
              <a:t>;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-</a:t>
            </a:r>
            <a:r>
              <a:rPr lang="ru-RU" b="1" i="1" dirty="0"/>
              <a:t> </a:t>
            </a:r>
            <a:r>
              <a:rPr lang="ru-RU" b="1" i="1" dirty="0" err="1"/>
              <a:t>нерівновагим</a:t>
            </a:r>
            <a:r>
              <a:rPr lang="ru-RU" b="1" i="1" dirty="0"/>
              <a:t> - </a:t>
            </a:r>
            <a:r>
              <a:rPr lang="ru-RU" dirty="0" err="1"/>
              <a:t>якщо</a:t>
            </a:r>
            <a:r>
              <a:rPr lang="ru-RU" dirty="0"/>
              <a:t> при </a:t>
            </a:r>
            <a:r>
              <a:rPr lang="ru-RU" dirty="0" err="1"/>
              <a:t>відсутності</a:t>
            </a:r>
            <a:r>
              <a:rPr lang="ru-RU" dirty="0"/>
              <a:t> будь-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змінюються</a:t>
            </a:r>
            <a:r>
              <a:rPr lang="ru-RU" i="1" dirty="0">
                <a:solidFill>
                  <a:srgbClr val="FF0000"/>
                </a:solidFill>
              </a:rPr>
              <a:t>.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-</a:t>
            </a:r>
            <a:r>
              <a:rPr lang="ru-RU" b="1" i="1" dirty="0"/>
              <a:t> </a:t>
            </a:r>
            <a:r>
              <a:rPr lang="ru-RU" b="1" i="1" dirty="0" err="1"/>
              <a:t>стаціонарним</a:t>
            </a:r>
            <a:r>
              <a:rPr lang="ru-RU" b="1" i="1" dirty="0"/>
              <a:t> </a:t>
            </a:r>
            <a:r>
              <a:rPr lang="ru-RU" dirty="0"/>
              <a:t>-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незмінність</a:t>
            </a:r>
            <a:r>
              <a:rPr lang="ru-RU" dirty="0"/>
              <a:t> </a:t>
            </a:r>
            <a:r>
              <a:rPr lang="ru-RU" dirty="0" err="1"/>
              <a:t>параметрів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в </a:t>
            </a:r>
            <a:r>
              <a:rPr lang="ru-RU" dirty="0" err="1"/>
              <a:t>часі</a:t>
            </a:r>
            <a:r>
              <a:rPr lang="ru-RU" dirty="0"/>
              <a:t> </a:t>
            </a:r>
            <a:r>
              <a:rPr lang="ru-RU" dirty="0" err="1"/>
              <a:t>підтримується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за </a:t>
            </a:r>
            <a:r>
              <a:rPr lang="ru-RU" dirty="0" err="1">
                <a:solidFill>
                  <a:srgbClr val="FF0000"/>
                </a:solidFill>
              </a:rPr>
              <a:t>рахунок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якого-небудь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b="1" i="1" dirty="0"/>
              <a:t>.</a:t>
            </a:r>
            <a:endParaRPr lang="ru-RU" dirty="0"/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50" name="Text Box 9"/>
          <p:cNvSpPr txBox="1">
            <a:spLocks noChangeArrowheads="1"/>
          </p:cNvSpPr>
          <p:nvPr/>
        </p:nvSpPr>
        <p:spPr bwMode="auto">
          <a:xfrm>
            <a:off x="900113" y="476250"/>
            <a:ext cx="76327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/>
              <a:t> </a:t>
            </a:r>
            <a:r>
              <a:rPr lang="ru-RU" b="1" dirty="0">
                <a:solidFill>
                  <a:srgbClr val="C00000"/>
                </a:solidFill>
              </a:rPr>
              <a:t>СТАН СИСТЕМИ МОЖЕ БУТИ:</a:t>
            </a:r>
          </a:p>
        </p:txBody>
      </p:sp>
      <p:sp>
        <p:nvSpPr>
          <p:cNvPr id="31751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52" name="Text Box 11"/>
          <p:cNvSpPr txBox="1">
            <a:spLocks noChangeArrowheads="1"/>
          </p:cNvSpPr>
          <p:nvPr/>
        </p:nvSpPr>
        <p:spPr bwMode="auto">
          <a:xfrm>
            <a:off x="611188" y="3789363"/>
            <a:ext cx="7561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err="1">
                <a:solidFill>
                  <a:srgbClr val="C00000"/>
                </a:solidFill>
              </a:rPr>
              <a:t>Перехід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системи</a:t>
            </a:r>
            <a:r>
              <a:rPr lang="ru-RU" b="1" dirty="0">
                <a:solidFill>
                  <a:srgbClr val="C00000"/>
                </a:solidFill>
              </a:rPr>
              <a:t> з одного стану в </a:t>
            </a:r>
            <a:r>
              <a:rPr lang="ru-RU" b="1" dirty="0" err="1">
                <a:solidFill>
                  <a:srgbClr val="C00000"/>
                </a:solidFill>
              </a:rPr>
              <a:t>інший</a:t>
            </a:r>
            <a:r>
              <a:rPr lang="ru-RU" b="1" dirty="0">
                <a:solidFill>
                  <a:srgbClr val="C00000"/>
                </a:solidFill>
              </a:rPr>
              <a:t> - </a:t>
            </a:r>
            <a:r>
              <a:rPr lang="ru-RU" b="1" dirty="0" err="1">
                <a:solidFill>
                  <a:srgbClr val="C00000"/>
                </a:solidFill>
              </a:rPr>
              <a:t>процес</a:t>
            </a:r>
            <a:r>
              <a:rPr lang="ru-RU" b="1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31753" name="Text Box 12"/>
          <p:cNvSpPr txBox="1">
            <a:spLocks noChangeArrowheads="1"/>
          </p:cNvSpPr>
          <p:nvPr/>
        </p:nvSpPr>
        <p:spPr bwMode="auto">
          <a:xfrm>
            <a:off x="971550" y="4581525"/>
            <a:ext cx="74168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- </a:t>
            </a:r>
            <a:r>
              <a:rPr lang="uk-UA" b="1" i="1" dirty="0"/>
              <a:t>і</a:t>
            </a:r>
            <a:r>
              <a:rPr lang="ru-RU" b="1" i="1" dirty="0" err="1"/>
              <a:t>зохоричний</a:t>
            </a:r>
            <a:r>
              <a:rPr lang="ru-RU" b="1" i="1" dirty="0"/>
              <a:t> (</a:t>
            </a:r>
            <a:r>
              <a:rPr lang="en-US" b="1" i="1" dirty="0"/>
              <a:t>V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ізобарний</a:t>
            </a:r>
            <a:r>
              <a:rPr lang="ru-RU" b="1" i="1" dirty="0"/>
              <a:t> (</a:t>
            </a:r>
            <a:r>
              <a:rPr lang="en-US" b="1" i="1" dirty="0"/>
              <a:t>P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ізотермічний</a:t>
            </a:r>
            <a:r>
              <a:rPr lang="ru-RU" b="1" i="1" dirty="0"/>
              <a:t> (Т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ізохорно-ізотермічний</a:t>
            </a:r>
            <a:r>
              <a:rPr lang="ru-RU" b="1" i="1" dirty="0"/>
              <a:t> (</a:t>
            </a:r>
            <a:r>
              <a:rPr lang="en-US" b="1" i="1" dirty="0"/>
              <a:t>V, </a:t>
            </a:r>
            <a:r>
              <a:rPr lang="ru-RU" b="1" i="1" dirty="0"/>
              <a:t>Т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ізобарно-ізотермічний</a:t>
            </a:r>
            <a:r>
              <a:rPr lang="ru-RU" b="1" i="1" dirty="0"/>
              <a:t> (</a:t>
            </a:r>
            <a:r>
              <a:rPr lang="en-US" b="1" i="1" dirty="0"/>
              <a:t>P, </a:t>
            </a:r>
            <a:r>
              <a:rPr lang="ru-RU" b="1" i="1" dirty="0"/>
              <a:t>Т = </a:t>
            </a:r>
            <a:r>
              <a:rPr lang="en-US" b="1" i="1" dirty="0" err="1"/>
              <a:t>const</a:t>
            </a:r>
            <a:r>
              <a:rPr lang="en-US" b="1" i="1" dirty="0"/>
              <a:t>).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15892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1584325" y="1323975"/>
            <a:ext cx="7559675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М. В. Ломоносов (1744 г): «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натурі</a:t>
            </a:r>
            <a:r>
              <a:rPr lang="ru-RU" dirty="0"/>
              <a:t> </a:t>
            </a:r>
            <a:r>
              <a:rPr lang="ru-RU" dirty="0" err="1"/>
              <a:t>трапляються</a:t>
            </a:r>
            <a:r>
              <a:rPr lang="ru-RU" dirty="0"/>
              <a:t> такого суть стану,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в одного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віднімається</a:t>
            </a:r>
            <a:r>
              <a:rPr lang="ru-RU" dirty="0"/>
              <a:t>, </a:t>
            </a:r>
            <a:r>
              <a:rPr lang="ru-RU" dirty="0" err="1"/>
              <a:t>стільки</a:t>
            </a:r>
            <a:r>
              <a:rPr lang="ru-RU" dirty="0"/>
              <a:t> ж </a:t>
            </a:r>
            <a:r>
              <a:rPr lang="ru-RU" dirty="0" err="1"/>
              <a:t>додати</a:t>
            </a:r>
            <a:r>
              <a:rPr lang="ru-RU" dirty="0"/>
              <a:t> до </a:t>
            </a:r>
            <a:r>
              <a:rPr lang="ru-RU" dirty="0" err="1"/>
              <a:t>іншого</a:t>
            </a:r>
            <a:r>
              <a:rPr lang="ru-RU" dirty="0"/>
              <a:t> ...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природний</a:t>
            </a:r>
            <a:r>
              <a:rPr lang="ru-RU" dirty="0"/>
              <a:t> закон </a:t>
            </a:r>
            <a:r>
              <a:rPr lang="ru-RU" dirty="0" err="1"/>
              <a:t>простирається</a:t>
            </a:r>
            <a:r>
              <a:rPr lang="ru-RU" dirty="0"/>
              <a:t> й у </a:t>
            </a:r>
            <a:r>
              <a:rPr lang="ru-RU" dirty="0" err="1"/>
              <a:t>самі</a:t>
            </a:r>
            <a:r>
              <a:rPr lang="ru-RU" dirty="0"/>
              <a:t> правила </a:t>
            </a:r>
            <a:r>
              <a:rPr lang="ru-RU" dirty="0" err="1"/>
              <a:t>руху</a:t>
            </a:r>
            <a:r>
              <a:rPr lang="ru-RU" dirty="0"/>
              <a:t>: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тіло</a:t>
            </a:r>
            <a:r>
              <a:rPr lang="ru-RU" dirty="0"/>
              <a:t>, </a:t>
            </a:r>
            <a:r>
              <a:rPr lang="ru-RU" dirty="0" err="1"/>
              <a:t>рушійне</a:t>
            </a:r>
            <a:r>
              <a:rPr lang="ru-RU" dirty="0"/>
              <a:t> </a:t>
            </a:r>
            <a:r>
              <a:rPr lang="ru-RU" dirty="0" err="1"/>
              <a:t>своєю</a:t>
            </a:r>
            <a:r>
              <a:rPr lang="ru-RU" dirty="0"/>
              <a:t> силою </a:t>
            </a:r>
            <a:r>
              <a:rPr lang="ru-RU" dirty="0" err="1"/>
              <a:t>інше</a:t>
            </a:r>
            <a:r>
              <a:rPr lang="ru-RU" dirty="0"/>
              <a:t>, </a:t>
            </a:r>
            <a:r>
              <a:rPr lang="ru-RU" dirty="0" err="1"/>
              <a:t>стільки</a:t>
            </a:r>
            <a:r>
              <a:rPr lang="ru-RU" dirty="0"/>
              <a:t> ж вони в себе </a:t>
            </a:r>
            <a:r>
              <a:rPr lang="ru-RU" dirty="0" err="1"/>
              <a:t>втрачає</a:t>
            </a:r>
            <a:r>
              <a:rPr lang="ru-RU" dirty="0"/>
              <a:t>,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повідомляє</a:t>
            </a:r>
            <a:r>
              <a:rPr lang="ru-RU" dirty="0"/>
              <a:t> </a:t>
            </a:r>
            <a:r>
              <a:rPr lang="ru-RU" dirty="0" err="1"/>
              <a:t>іншому</a:t>
            </a:r>
            <a:r>
              <a:rPr lang="ru-RU" dirty="0"/>
              <a:t> ». (Полн. Собр. Соч. Т.2. 1952 </a:t>
            </a:r>
            <a:r>
              <a:rPr lang="ru-RU" dirty="0" err="1"/>
              <a:t>стор</a:t>
            </a:r>
            <a:r>
              <a:rPr lang="ru-RU" dirty="0"/>
              <a:t>. 483).</a:t>
            </a: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2773" name="Text Box 9"/>
          <p:cNvSpPr txBox="1">
            <a:spLocks noChangeArrowheads="1"/>
          </p:cNvSpPr>
          <p:nvPr/>
        </p:nvSpPr>
        <p:spPr bwMode="auto">
          <a:xfrm>
            <a:off x="-107950" y="0"/>
            <a:ext cx="9288463" cy="1323439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C0000"/>
                </a:solidFill>
              </a:rPr>
              <a:t>ПЕРШИЙ ЗАКОН ТЕРМОДИНАМІКИ (ЗАКОН ЗБЕРЕЖЕННЯ ЕНЕРГІЇ) -</a:t>
            </a:r>
            <a:r>
              <a:rPr lang="ru-RU" sz="2000" b="1" dirty="0">
                <a:solidFill>
                  <a:srgbClr val="CC0000"/>
                </a:solidFill>
              </a:rPr>
              <a:t>  </a:t>
            </a:r>
          </a:p>
          <a:p>
            <a:endParaRPr lang="ru-RU" sz="2000" b="1" dirty="0">
              <a:solidFill>
                <a:srgbClr val="CC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	 </a:t>
            </a:r>
            <a:r>
              <a:rPr lang="ru-RU" sz="2000" b="1" dirty="0" err="1">
                <a:solidFill>
                  <a:srgbClr val="C00000"/>
                </a:solidFill>
              </a:rPr>
              <a:t>Енергія</a:t>
            </a:r>
            <a:r>
              <a:rPr lang="ru-RU" sz="2000" b="1" dirty="0">
                <a:solidFill>
                  <a:srgbClr val="C00000"/>
                </a:solidFill>
              </a:rPr>
              <a:t> не </a:t>
            </a:r>
            <a:r>
              <a:rPr lang="ru-RU" sz="2000" b="1" dirty="0" err="1">
                <a:solidFill>
                  <a:srgbClr val="C00000"/>
                </a:solidFill>
              </a:rPr>
              <a:t>може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зникати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або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створюватися</a:t>
            </a:r>
            <a:r>
              <a:rPr lang="ru-RU" sz="2000" b="1" dirty="0">
                <a:solidFill>
                  <a:srgbClr val="C00000"/>
                </a:solidFill>
              </a:rPr>
              <a:t> - вона переходить з </a:t>
            </a:r>
            <a:r>
              <a:rPr lang="ru-RU" sz="2000" b="1" dirty="0" err="1">
                <a:solidFill>
                  <a:srgbClr val="C00000"/>
                </a:solidFill>
              </a:rPr>
              <a:t>однієї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фази</a:t>
            </a:r>
            <a:r>
              <a:rPr lang="ru-RU" sz="2000" b="1" dirty="0">
                <a:solidFill>
                  <a:srgbClr val="C00000"/>
                </a:solidFill>
              </a:rPr>
              <a:t> в </a:t>
            </a:r>
            <a:r>
              <a:rPr lang="ru-RU" sz="2000" b="1" dirty="0" err="1">
                <a:solidFill>
                  <a:srgbClr val="C00000"/>
                </a:solidFill>
              </a:rPr>
              <a:t>іншу</a:t>
            </a:r>
            <a:r>
              <a:rPr lang="ru-RU" sz="2000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32774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5" name="Text Box 11"/>
          <p:cNvSpPr txBox="1">
            <a:spLocks noChangeArrowheads="1"/>
          </p:cNvSpPr>
          <p:nvPr/>
        </p:nvSpPr>
        <p:spPr bwMode="auto">
          <a:xfrm>
            <a:off x="1646238" y="3087688"/>
            <a:ext cx="7561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 err="1">
                <a:solidFill>
                  <a:srgbClr val="990099"/>
                </a:solidFill>
              </a:rPr>
              <a:t>Математичний</a:t>
            </a:r>
            <a:r>
              <a:rPr lang="ru-RU" b="1" i="1" dirty="0">
                <a:solidFill>
                  <a:srgbClr val="990099"/>
                </a:solidFill>
              </a:rPr>
              <a:t> </a:t>
            </a:r>
            <a:r>
              <a:rPr lang="ru-RU" b="1" i="1" dirty="0" err="1">
                <a:solidFill>
                  <a:srgbClr val="990099"/>
                </a:solidFill>
              </a:rPr>
              <a:t>вираз</a:t>
            </a:r>
            <a:r>
              <a:rPr lang="ru-RU" b="1" i="1" dirty="0">
                <a:solidFill>
                  <a:srgbClr val="990099"/>
                </a:solidFill>
              </a:rPr>
              <a:t> </a:t>
            </a:r>
            <a:r>
              <a:rPr lang="ru-RU" b="1" i="1" dirty="0" err="1">
                <a:solidFill>
                  <a:srgbClr val="990099"/>
                </a:solidFill>
              </a:rPr>
              <a:t>першого</a:t>
            </a:r>
            <a:r>
              <a:rPr lang="ru-RU" b="1" i="1" dirty="0">
                <a:solidFill>
                  <a:srgbClr val="990099"/>
                </a:solidFill>
              </a:rPr>
              <a:t> закону </a:t>
            </a:r>
            <a:r>
              <a:rPr lang="ru-RU" b="1" i="1" dirty="0" err="1">
                <a:solidFill>
                  <a:srgbClr val="990099"/>
                </a:solidFill>
              </a:rPr>
              <a:t>термодинаміки</a:t>
            </a:r>
            <a:r>
              <a:rPr lang="ru-RU" b="1" i="1" dirty="0">
                <a:solidFill>
                  <a:srgbClr val="990099"/>
                </a:solidFill>
              </a:rPr>
              <a:t>:</a:t>
            </a:r>
          </a:p>
        </p:txBody>
      </p:sp>
      <p:sp>
        <p:nvSpPr>
          <p:cNvPr id="32776" name="Text Box 12"/>
          <p:cNvSpPr txBox="1">
            <a:spLocks noChangeArrowheads="1"/>
          </p:cNvSpPr>
          <p:nvPr/>
        </p:nvSpPr>
        <p:spPr bwMode="auto">
          <a:xfrm>
            <a:off x="1819275" y="3781425"/>
            <a:ext cx="741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Q = ΔU + А </a:t>
            </a:r>
            <a:r>
              <a:rPr lang="ru-RU" sz="2000" dirty="0">
                <a:solidFill>
                  <a:schemeClr val="accent2"/>
                </a:solidFill>
              </a:rPr>
              <a:t>- теплота, </a:t>
            </a:r>
            <a:r>
              <a:rPr lang="ru-RU" sz="2000" dirty="0" err="1">
                <a:solidFill>
                  <a:schemeClr val="accent2"/>
                </a:solidFill>
              </a:rPr>
              <a:t>підведена</a:t>
            </a:r>
            <a:r>
              <a:rPr lang="ru-RU" sz="2000" dirty="0">
                <a:solidFill>
                  <a:schemeClr val="accent2"/>
                </a:solidFill>
              </a:rPr>
              <a:t> до </a:t>
            </a:r>
            <a:r>
              <a:rPr lang="ru-RU" sz="2000" dirty="0" err="1">
                <a:solidFill>
                  <a:schemeClr val="accent2"/>
                </a:solidFill>
              </a:rPr>
              <a:t>системи</a:t>
            </a:r>
            <a:r>
              <a:rPr lang="ru-RU" sz="2000" dirty="0">
                <a:solidFill>
                  <a:schemeClr val="accent2"/>
                </a:solidFill>
              </a:rPr>
              <a:t>, </a:t>
            </a:r>
            <a:r>
              <a:rPr lang="ru-RU" sz="2000" dirty="0" err="1">
                <a:solidFill>
                  <a:schemeClr val="accent2"/>
                </a:solidFill>
              </a:rPr>
              <a:t>витрачається</a:t>
            </a:r>
            <a:r>
              <a:rPr lang="ru-RU" sz="2000" dirty="0">
                <a:solidFill>
                  <a:schemeClr val="accent2"/>
                </a:solidFill>
              </a:rPr>
              <a:t> на </a:t>
            </a:r>
            <a:r>
              <a:rPr lang="ru-RU" sz="2000" dirty="0" err="1">
                <a:solidFill>
                  <a:schemeClr val="accent2"/>
                </a:solidFill>
              </a:rPr>
              <a:t>збільшення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внутрішньої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енергії</a:t>
            </a:r>
            <a:r>
              <a:rPr lang="ru-RU" sz="2000" dirty="0">
                <a:solidFill>
                  <a:schemeClr val="accent2"/>
                </a:solidFill>
              </a:rPr>
              <a:t> ΔU і </a:t>
            </a:r>
            <a:r>
              <a:rPr lang="ru-RU" sz="2000" dirty="0" err="1">
                <a:solidFill>
                  <a:schemeClr val="accent2"/>
                </a:solidFill>
              </a:rPr>
              <a:t>здійснення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роботи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проти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зовнішніх</a:t>
            </a:r>
            <a:r>
              <a:rPr lang="ru-RU" sz="2000" dirty="0">
                <a:solidFill>
                  <a:schemeClr val="accent2"/>
                </a:solidFill>
              </a:rPr>
              <a:t> сил - А.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2777" name="Text Box 13"/>
          <p:cNvSpPr txBox="1">
            <a:spLocks noChangeArrowheads="1"/>
          </p:cNvSpPr>
          <p:nvPr/>
        </p:nvSpPr>
        <p:spPr bwMode="auto">
          <a:xfrm>
            <a:off x="1885950" y="5124450"/>
            <a:ext cx="74437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Для </a:t>
            </a:r>
            <a:r>
              <a:rPr lang="ru-RU" dirty="0" err="1"/>
              <a:t>ізобарних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(в </a:t>
            </a:r>
            <a:r>
              <a:rPr lang="ru-RU" dirty="0" err="1"/>
              <a:t>живій</a:t>
            </a:r>
            <a:r>
              <a:rPr lang="ru-RU" dirty="0"/>
              <a:t> </a:t>
            </a:r>
            <a:r>
              <a:rPr lang="ru-RU" dirty="0" err="1"/>
              <a:t>природі</a:t>
            </a:r>
            <a:r>
              <a:rPr lang="ru-RU" dirty="0"/>
              <a:t>! В основному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</a:t>
            </a:r>
            <a:r>
              <a:rPr lang="ru-RU" dirty="0" err="1"/>
              <a:t>ізобарна</a:t>
            </a:r>
            <a:r>
              <a:rPr lang="ru-RU" dirty="0"/>
              <a:t>) величину </a:t>
            </a:r>
            <a:r>
              <a:rPr lang="ru-RU" b="1" dirty="0"/>
              <a:t>ΔU + А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ентальпєю</a:t>
            </a:r>
            <a:r>
              <a:rPr lang="ru-RU" dirty="0"/>
              <a:t>.</a:t>
            </a:r>
          </a:p>
          <a:p>
            <a:r>
              <a:rPr lang="ru-RU" b="1" dirty="0" err="1"/>
              <a:t>Ентальпія</a:t>
            </a:r>
            <a:r>
              <a:rPr lang="ru-RU" dirty="0"/>
              <a:t> </a:t>
            </a:r>
            <a:r>
              <a:rPr lang="ru-RU" b="1" dirty="0"/>
              <a:t>(теплосодержание </a:t>
            </a:r>
            <a:r>
              <a:rPr lang="ru-RU" b="1" dirty="0" err="1"/>
              <a:t>системи</a:t>
            </a:r>
            <a:r>
              <a:rPr lang="ru-RU" b="1" dirty="0"/>
              <a:t>)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виміряний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обчислений</a:t>
            </a:r>
            <a:r>
              <a:rPr lang="ru-RU" dirty="0"/>
              <a:t> для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реакція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при </a:t>
            </a:r>
            <a:r>
              <a:rPr lang="ru-RU" dirty="0" err="1">
                <a:solidFill>
                  <a:srgbClr val="FF0000"/>
                </a:solidFill>
              </a:rPr>
              <a:t>постійному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тиску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32778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3" y="1263650"/>
            <a:ext cx="8667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263" y="2455863"/>
            <a:ext cx="866775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0350" y="3927475"/>
            <a:ext cx="9906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1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3050" y="5276850"/>
            <a:ext cx="992188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2" name="TextBox 2"/>
          <p:cNvSpPr txBox="1">
            <a:spLocks noChangeArrowheads="1"/>
          </p:cNvSpPr>
          <p:nvPr/>
        </p:nvSpPr>
        <p:spPr bwMode="auto">
          <a:xfrm>
            <a:off x="0" y="3644900"/>
            <a:ext cx="15636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Г.И.Гесс (1836 г.)</a:t>
            </a:r>
          </a:p>
        </p:txBody>
      </p:sp>
      <p:sp>
        <p:nvSpPr>
          <p:cNvPr id="32783" name="TextBox 3"/>
          <p:cNvSpPr txBox="1">
            <a:spLocks noChangeArrowheads="1"/>
          </p:cNvSpPr>
          <p:nvPr/>
        </p:nvSpPr>
        <p:spPr bwMode="auto">
          <a:xfrm>
            <a:off x="0" y="4953000"/>
            <a:ext cx="19081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Д.Д. Джоуль (1840 г.)</a:t>
            </a:r>
          </a:p>
        </p:txBody>
      </p:sp>
      <p:sp>
        <p:nvSpPr>
          <p:cNvPr id="32784" name="TextBox 4"/>
          <p:cNvSpPr txBox="1">
            <a:spLocks noChangeArrowheads="1"/>
          </p:cNvSpPr>
          <p:nvPr/>
        </p:nvSpPr>
        <p:spPr bwMode="auto">
          <a:xfrm>
            <a:off x="-63500" y="6589713"/>
            <a:ext cx="2193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Г.Л. Гельмгольц (1847 г.)</a:t>
            </a:r>
          </a:p>
        </p:txBody>
      </p:sp>
    </p:spTree>
    <p:extLst>
      <p:ext uri="{BB962C8B-B14F-4D97-AF65-F5344CB8AC3E}">
        <p14:creationId xmlns:p14="http://schemas.microsoft.com/office/powerpoint/2010/main" val="2116556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8" y="30163"/>
            <a:ext cx="9142412" cy="6827837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sz="2000" b="1" cap="all" dirty="0" err="1">
                <a:solidFill>
                  <a:srgbClr val="C00000"/>
                </a:solidFill>
              </a:rPr>
              <a:t>Термохімія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- </a:t>
            </a:r>
            <a:r>
              <a:rPr lang="ru-RU" sz="2000" dirty="0" err="1"/>
              <a:t>розділ</a:t>
            </a:r>
            <a:r>
              <a:rPr lang="ru-RU" sz="2000" dirty="0"/>
              <a:t> </a:t>
            </a:r>
            <a:r>
              <a:rPr lang="ru-RU" sz="2000" dirty="0" err="1"/>
              <a:t>хімії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вивчає</a:t>
            </a:r>
            <a:r>
              <a:rPr lang="ru-RU" sz="2000" dirty="0"/>
              <a:t> </a:t>
            </a:r>
            <a:r>
              <a:rPr lang="ru-RU" sz="2000" dirty="0" err="1"/>
              <a:t>теплові</a:t>
            </a:r>
            <a:r>
              <a:rPr lang="ru-RU" sz="2000" dirty="0"/>
              <a:t> </a:t>
            </a:r>
            <a:r>
              <a:rPr lang="ru-RU" sz="2000" dirty="0" err="1"/>
              <a:t>ефекти</a:t>
            </a:r>
            <a:r>
              <a:rPr lang="ru-RU" sz="2000" dirty="0"/>
              <a:t> </a:t>
            </a:r>
            <a:r>
              <a:rPr lang="ru-RU" sz="2000" dirty="0" err="1"/>
              <a:t>хімічних</a:t>
            </a:r>
            <a:r>
              <a:rPr lang="ru-RU" sz="2000" dirty="0"/>
              <a:t> </a:t>
            </a:r>
            <a:r>
              <a:rPr lang="ru-RU" sz="2000" dirty="0" err="1"/>
              <a:t>реакцій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  <a:defRPr/>
            </a:pPr>
            <a:endParaRPr lang="ru-RU" sz="2000" dirty="0"/>
          </a:p>
          <a:p>
            <a:pPr marL="0" indent="0" eaLnBrk="1" hangingPunct="1">
              <a:buFontTx/>
              <a:buNone/>
              <a:defRPr/>
            </a:pPr>
            <a:r>
              <a:rPr lang="ru-RU" sz="2000" b="1" cap="all" dirty="0" err="1">
                <a:solidFill>
                  <a:srgbClr val="C00000"/>
                </a:solidFill>
              </a:rPr>
              <a:t>Екзотермічні</a:t>
            </a:r>
            <a:r>
              <a:rPr lang="ru-RU" sz="2000" b="1" cap="all" dirty="0">
                <a:solidFill>
                  <a:srgbClr val="C00000"/>
                </a:solidFill>
              </a:rPr>
              <a:t> </a:t>
            </a:r>
            <a:r>
              <a:rPr lang="ru-RU" sz="2000" b="1" cap="all" dirty="0" err="1">
                <a:solidFill>
                  <a:srgbClr val="C00000"/>
                </a:solidFill>
              </a:rPr>
              <a:t>реакціЇ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- </a:t>
            </a:r>
            <a:r>
              <a:rPr lang="ru-RU" sz="2000" dirty="0" err="1"/>
              <a:t>протікають</a:t>
            </a:r>
            <a:r>
              <a:rPr lang="ru-RU" sz="2000" dirty="0"/>
              <a:t> з </a:t>
            </a:r>
            <a:r>
              <a:rPr lang="ru-RU" sz="2000" dirty="0" err="1"/>
              <a:t>виділенням</a:t>
            </a:r>
            <a:r>
              <a:rPr lang="ru-RU" sz="2000" dirty="0"/>
              <a:t> </a:t>
            </a:r>
            <a:r>
              <a:rPr lang="ru-RU" sz="2000" dirty="0" err="1"/>
              <a:t>теплоти</a:t>
            </a:r>
            <a:r>
              <a:rPr lang="ru-RU" sz="2000" dirty="0"/>
              <a:t> (</a:t>
            </a:r>
            <a:r>
              <a:rPr lang="ru-RU" sz="2000" dirty="0" err="1"/>
              <a:t>нейтралізації</a:t>
            </a:r>
            <a:r>
              <a:rPr lang="ru-RU" sz="2000" dirty="0"/>
              <a:t>, </a:t>
            </a:r>
            <a:r>
              <a:rPr lang="ru-RU" sz="2000" dirty="0" err="1"/>
              <a:t>горіння</a:t>
            </a:r>
            <a:r>
              <a:rPr lang="ru-RU" sz="2000" dirty="0"/>
              <a:t>, </a:t>
            </a:r>
            <a:r>
              <a:rPr lang="ru-RU" sz="2000" dirty="0" err="1"/>
              <a:t>розчинення</a:t>
            </a:r>
            <a:r>
              <a:rPr lang="ru-RU" sz="2000" dirty="0"/>
              <a:t> </a:t>
            </a:r>
            <a:r>
              <a:rPr lang="ru-RU" sz="2000" dirty="0" err="1"/>
              <a:t>деяких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в Н</a:t>
            </a:r>
            <a:r>
              <a:rPr lang="ru-RU" sz="2000" baseline="-25000" dirty="0"/>
              <a:t>2</a:t>
            </a:r>
            <a:r>
              <a:rPr lang="ru-RU" sz="2000" dirty="0"/>
              <a:t>О).</a:t>
            </a:r>
          </a:p>
          <a:p>
            <a:pPr marL="0" indent="0" eaLnBrk="1" hangingPunct="1">
              <a:buFontTx/>
              <a:buNone/>
              <a:defRPr/>
            </a:pPr>
            <a:endParaRPr lang="ru-RU" sz="2000" b="1" dirty="0">
              <a:solidFill>
                <a:srgbClr val="C0000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000" b="1" cap="all" dirty="0" err="1">
                <a:solidFill>
                  <a:srgbClr val="C00000"/>
                </a:solidFill>
              </a:rPr>
              <a:t>Ендотермічна</a:t>
            </a:r>
            <a:r>
              <a:rPr lang="ru-RU" sz="2000" b="1" cap="all" dirty="0">
                <a:solidFill>
                  <a:srgbClr val="C00000"/>
                </a:solidFill>
              </a:rPr>
              <a:t> </a:t>
            </a:r>
            <a:r>
              <a:rPr lang="ru-RU" sz="2000" b="1" cap="all" dirty="0" err="1">
                <a:solidFill>
                  <a:srgbClr val="C00000"/>
                </a:solidFill>
              </a:rPr>
              <a:t>реакції</a:t>
            </a:r>
            <a:r>
              <a:rPr lang="ru-RU" sz="2000" b="1" cap="all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- </a:t>
            </a:r>
            <a:r>
              <a:rPr lang="ru-RU" sz="2000" dirty="0" err="1"/>
              <a:t>протікають</a:t>
            </a:r>
            <a:r>
              <a:rPr lang="ru-RU" sz="2000" dirty="0"/>
              <a:t> з </a:t>
            </a:r>
            <a:r>
              <a:rPr lang="ru-RU" sz="2000" dirty="0" err="1"/>
              <a:t>поглинанням</a:t>
            </a:r>
            <a:r>
              <a:rPr lang="ru-RU" sz="2000" dirty="0"/>
              <a:t> </a:t>
            </a:r>
            <a:r>
              <a:rPr lang="ru-RU" sz="2000" dirty="0" err="1"/>
              <a:t>теплоти</a:t>
            </a:r>
            <a:r>
              <a:rPr lang="ru-RU" sz="2000" dirty="0"/>
              <a:t> (</a:t>
            </a:r>
            <a:r>
              <a:rPr lang="ru-RU" sz="2000" dirty="0" err="1"/>
              <a:t>окислення</a:t>
            </a:r>
            <a:r>
              <a:rPr lang="ru-RU" sz="2000" dirty="0"/>
              <a:t> азоту киснем).</a:t>
            </a:r>
          </a:p>
          <a:p>
            <a:pPr marL="0" indent="0" eaLnBrk="1" hangingPunct="1">
              <a:buFontTx/>
              <a:buNone/>
              <a:defRPr/>
            </a:pPr>
            <a:endParaRPr lang="ru-RU" sz="2000" b="1" dirty="0">
              <a:solidFill>
                <a:srgbClr val="C0000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000" b="1" dirty="0">
                <a:solidFill>
                  <a:srgbClr val="C00000"/>
                </a:solidFill>
              </a:rPr>
              <a:t>ТЕПЛОВИЙ ЕФЕКТ ХІМІЧНОЇ РЕАКЦІЇ </a:t>
            </a:r>
            <a:r>
              <a:rPr lang="ru-RU" sz="2000" dirty="0"/>
              <a:t>-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теплоти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виділяється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поглинається</a:t>
            </a:r>
            <a:r>
              <a:rPr lang="ru-RU" sz="2000" dirty="0"/>
              <a:t> системою в </a:t>
            </a:r>
            <a:r>
              <a:rPr lang="ru-RU" sz="2000" dirty="0" err="1"/>
              <a:t>результаті</a:t>
            </a:r>
            <a:r>
              <a:rPr lang="ru-RU" sz="2000" dirty="0"/>
              <a:t> </a:t>
            </a:r>
            <a:r>
              <a:rPr lang="ru-RU" sz="2000" dirty="0" err="1"/>
              <a:t>реакції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  <a:defRPr/>
            </a:pPr>
            <a:endParaRPr lang="ru-RU" sz="2000" b="1" dirty="0">
              <a:solidFill>
                <a:srgbClr val="C0000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000" b="1" cap="all" dirty="0" err="1">
                <a:solidFill>
                  <a:srgbClr val="C00000"/>
                </a:solidFill>
              </a:rPr>
              <a:t>Термохімічне</a:t>
            </a:r>
            <a:r>
              <a:rPr lang="ru-RU" sz="2000" b="1" cap="all" dirty="0">
                <a:solidFill>
                  <a:srgbClr val="C00000"/>
                </a:solidFill>
              </a:rPr>
              <a:t> </a:t>
            </a:r>
            <a:r>
              <a:rPr lang="ru-RU" sz="2000" b="1" cap="all" dirty="0" err="1">
                <a:solidFill>
                  <a:srgbClr val="C00000"/>
                </a:solidFill>
              </a:rPr>
              <a:t>рівняння</a:t>
            </a:r>
            <a:r>
              <a:rPr lang="ru-RU" sz="2000" b="1" cap="all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РЕАКЦІЙ </a:t>
            </a:r>
            <a:r>
              <a:rPr lang="ru-RU" sz="2000" dirty="0"/>
              <a:t>- </a:t>
            </a:r>
            <a:r>
              <a:rPr lang="ru-RU" sz="2000" dirty="0" err="1"/>
              <a:t>близько</a:t>
            </a:r>
            <a:r>
              <a:rPr lang="ru-RU" sz="2000" dirty="0"/>
              <a:t> формул </a:t>
            </a:r>
            <a:r>
              <a:rPr lang="ru-RU" sz="2000" dirty="0" err="1"/>
              <a:t>хім</a:t>
            </a:r>
            <a:r>
              <a:rPr lang="ru-RU" sz="2000" dirty="0"/>
              <a:t>. </a:t>
            </a:r>
            <a:r>
              <a:rPr lang="ru-RU" sz="2000" dirty="0" err="1"/>
              <a:t>з'єднань</a:t>
            </a:r>
            <a:r>
              <a:rPr lang="ru-RU" sz="2000" dirty="0"/>
              <a:t> </a:t>
            </a:r>
            <a:r>
              <a:rPr lang="ru-RU" sz="2000" dirty="0" err="1"/>
              <a:t>вказують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агрегатний</a:t>
            </a:r>
            <a:r>
              <a:rPr lang="ru-RU" sz="2000" dirty="0"/>
              <a:t> стан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кристалічну</a:t>
            </a:r>
            <a:r>
              <a:rPr lang="ru-RU" sz="2000" dirty="0"/>
              <a:t> </a:t>
            </a:r>
            <a:r>
              <a:rPr lang="ru-RU" sz="2000" dirty="0" err="1"/>
              <a:t>модифікацію</a:t>
            </a:r>
            <a:r>
              <a:rPr lang="ru-RU" sz="2000" dirty="0"/>
              <a:t> і </a:t>
            </a:r>
            <a:r>
              <a:rPr lang="ru-RU" sz="2000" dirty="0" err="1"/>
              <a:t>числові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теплових</a:t>
            </a:r>
            <a:r>
              <a:rPr lang="ru-RU" sz="2000" dirty="0"/>
              <a:t> </a:t>
            </a:r>
            <a:r>
              <a:rPr lang="ru-RU" sz="2000" dirty="0" err="1"/>
              <a:t>ефектів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  <a:defRPr/>
            </a:pPr>
            <a:endParaRPr lang="ru-RU" sz="1800" b="1" dirty="0">
              <a:solidFill>
                <a:srgbClr val="99000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1800" b="1" dirty="0" err="1">
                <a:solidFill>
                  <a:srgbClr val="990000"/>
                </a:solidFill>
              </a:rPr>
              <a:t>Екзотермічна</a:t>
            </a:r>
            <a:r>
              <a:rPr lang="ru-RU" sz="1800" b="1" dirty="0">
                <a:solidFill>
                  <a:srgbClr val="990000"/>
                </a:solidFill>
              </a:rPr>
              <a:t> р-</a:t>
            </a:r>
            <a:r>
              <a:rPr lang="ru-RU" sz="1800" b="1" dirty="0" err="1">
                <a:solidFill>
                  <a:srgbClr val="990000"/>
                </a:solidFill>
              </a:rPr>
              <a:t>ція</a:t>
            </a:r>
            <a:r>
              <a:rPr lang="ru-RU" sz="1800" b="1" dirty="0">
                <a:solidFill>
                  <a:srgbClr val="990000"/>
                </a:solidFill>
              </a:rPr>
              <a:t>: </a:t>
            </a:r>
            <a:r>
              <a:rPr lang="ru-RU" sz="1800" dirty="0"/>
              <a:t>Н</a:t>
            </a:r>
            <a:r>
              <a:rPr lang="ru-RU" sz="1800" baseline="-25000" dirty="0"/>
              <a:t>2(г) </a:t>
            </a:r>
            <a:r>
              <a:rPr lang="ru-RU" sz="1800" dirty="0"/>
              <a:t>+ </a:t>
            </a:r>
            <a:r>
              <a:rPr lang="en-US" sz="1800" dirty="0"/>
              <a:t>Cl</a:t>
            </a:r>
            <a:r>
              <a:rPr lang="en-US" sz="1800" baseline="-25000" dirty="0"/>
              <a:t>2(</a:t>
            </a:r>
            <a:r>
              <a:rPr lang="ru-RU" sz="1800" baseline="-25000" dirty="0"/>
              <a:t>г) </a:t>
            </a:r>
            <a:r>
              <a:rPr lang="ru-RU" sz="1800" dirty="0"/>
              <a:t>=</a:t>
            </a:r>
            <a:r>
              <a:rPr lang="ru-RU" sz="1800" baseline="-25000" dirty="0"/>
              <a:t> </a:t>
            </a:r>
            <a:r>
              <a:rPr lang="ru-RU" sz="1800" dirty="0"/>
              <a:t>2</a:t>
            </a:r>
            <a:r>
              <a:rPr lang="en-US" sz="1800" dirty="0" err="1"/>
              <a:t>HCl</a:t>
            </a:r>
            <a:r>
              <a:rPr lang="en-US" sz="1800" dirty="0"/>
              <a:t> </a:t>
            </a:r>
            <a:r>
              <a:rPr lang="en-US" sz="1800" baseline="-25000" dirty="0"/>
              <a:t>(</a:t>
            </a:r>
            <a:r>
              <a:rPr lang="ru-RU" sz="1800" baseline="-25000" dirty="0"/>
              <a:t>г)</a:t>
            </a:r>
            <a:r>
              <a:rPr lang="ru-RU" sz="1800" dirty="0"/>
              <a:t>; </a:t>
            </a:r>
            <a:r>
              <a:rPr lang="el-GR" sz="1800" dirty="0">
                <a:latin typeface="Times New Roman"/>
                <a:cs typeface="Times New Roman"/>
              </a:rPr>
              <a:t>Δ</a:t>
            </a:r>
            <a:r>
              <a:rPr lang="ru-RU" sz="1800" dirty="0">
                <a:latin typeface="Times New Roman"/>
                <a:cs typeface="Times New Roman"/>
              </a:rPr>
              <a:t>Н= -</a:t>
            </a:r>
            <a:r>
              <a:rPr lang="ru-RU" sz="1800" dirty="0">
                <a:cs typeface="Times New Roman"/>
              </a:rPr>
              <a:t>184,6 кДж (</a:t>
            </a:r>
            <a:r>
              <a:rPr lang="ru-RU" sz="1800" dirty="0" err="1">
                <a:cs typeface="Times New Roman"/>
              </a:rPr>
              <a:t>виділення</a:t>
            </a:r>
            <a:r>
              <a:rPr lang="ru-RU" sz="1800" dirty="0">
                <a:cs typeface="Times New Roman"/>
              </a:rPr>
              <a:t> </a:t>
            </a:r>
            <a:r>
              <a:rPr lang="ru-RU" sz="1800" dirty="0" err="1">
                <a:cs typeface="Times New Roman"/>
              </a:rPr>
              <a:t>енергії</a:t>
            </a:r>
            <a:r>
              <a:rPr lang="ru-RU" sz="1800" dirty="0">
                <a:cs typeface="Times New Roman"/>
              </a:rPr>
              <a:t>)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  <a:cs typeface="Times New Roman"/>
              </a:rPr>
              <a:t>Ендотермічна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cs typeface="Times New Roman"/>
              </a:rPr>
              <a:t> р-</a:t>
            </a: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  <a:cs typeface="Times New Roman"/>
              </a:rPr>
              <a:t>ція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cs typeface="Times New Roman"/>
              </a:rPr>
              <a:t>: </a:t>
            </a:r>
            <a:r>
              <a:rPr lang="en-US" sz="1800" dirty="0">
                <a:cs typeface="Times New Roman"/>
              </a:rPr>
              <a:t>N</a:t>
            </a:r>
            <a:r>
              <a:rPr lang="en-US" sz="1800" baseline="-25000" dirty="0">
                <a:cs typeface="Times New Roman"/>
              </a:rPr>
              <a:t>2(</a:t>
            </a:r>
            <a:r>
              <a:rPr lang="ru-RU" sz="1800" baseline="-25000" dirty="0">
                <a:cs typeface="Times New Roman"/>
              </a:rPr>
              <a:t>г</a:t>
            </a:r>
            <a:r>
              <a:rPr lang="en-US" sz="1800" baseline="-25000" dirty="0">
                <a:cs typeface="Times New Roman"/>
              </a:rPr>
              <a:t>)+ </a:t>
            </a:r>
            <a:r>
              <a:rPr lang="en-US" sz="1800" dirty="0">
                <a:cs typeface="Times New Roman"/>
              </a:rPr>
              <a:t>O</a:t>
            </a:r>
            <a:r>
              <a:rPr lang="en-US" sz="1800" baseline="-25000" dirty="0">
                <a:cs typeface="Times New Roman"/>
              </a:rPr>
              <a:t>2(</a:t>
            </a:r>
            <a:r>
              <a:rPr lang="ru-RU" sz="1800" baseline="-25000" dirty="0">
                <a:cs typeface="Times New Roman"/>
              </a:rPr>
              <a:t>г</a:t>
            </a:r>
            <a:r>
              <a:rPr lang="en-US" sz="1800" baseline="-25000" dirty="0">
                <a:cs typeface="Times New Roman"/>
              </a:rPr>
              <a:t>)</a:t>
            </a:r>
            <a:r>
              <a:rPr lang="ru-RU" sz="1800" baseline="-25000" dirty="0">
                <a:cs typeface="Times New Roman"/>
              </a:rPr>
              <a:t> </a:t>
            </a:r>
            <a:r>
              <a:rPr lang="en-US" sz="1800" dirty="0">
                <a:cs typeface="Times New Roman"/>
              </a:rPr>
              <a:t>= 2 NO</a:t>
            </a:r>
            <a:r>
              <a:rPr lang="en-US" sz="1800" baseline="-25000" dirty="0">
                <a:cs typeface="Times New Roman"/>
              </a:rPr>
              <a:t>(</a:t>
            </a:r>
            <a:r>
              <a:rPr lang="ru-RU" sz="1800" baseline="-25000" dirty="0">
                <a:cs typeface="Times New Roman"/>
              </a:rPr>
              <a:t>г</a:t>
            </a:r>
            <a:r>
              <a:rPr lang="en-US" sz="1800" baseline="-25000" dirty="0">
                <a:cs typeface="Times New Roman"/>
              </a:rPr>
              <a:t>)</a:t>
            </a:r>
            <a:r>
              <a:rPr lang="ru-RU" sz="1800" dirty="0">
                <a:cs typeface="Times New Roman"/>
              </a:rPr>
              <a:t>; </a:t>
            </a:r>
            <a:r>
              <a:rPr lang="el-GR" sz="1800" dirty="0">
                <a:cs typeface="Times New Roman"/>
              </a:rPr>
              <a:t>Δ</a:t>
            </a:r>
            <a:r>
              <a:rPr lang="ru-RU" sz="1800" dirty="0">
                <a:cs typeface="Times New Roman"/>
              </a:rPr>
              <a:t>Н=180,8 кДж (</a:t>
            </a:r>
            <a:r>
              <a:rPr lang="ru-RU" sz="1800" dirty="0" err="1">
                <a:cs typeface="Times New Roman"/>
              </a:rPr>
              <a:t>поглинання</a:t>
            </a:r>
            <a:r>
              <a:rPr lang="ru-RU" sz="1800" dirty="0">
                <a:cs typeface="Times New Roman"/>
              </a:rPr>
              <a:t> </a:t>
            </a:r>
            <a:r>
              <a:rPr lang="ru-RU" sz="1800" dirty="0" err="1">
                <a:cs typeface="Times New Roman"/>
              </a:rPr>
              <a:t>енергії</a:t>
            </a:r>
            <a:r>
              <a:rPr lang="ru-RU" sz="1800" dirty="0">
                <a:cs typeface="Times New Roman"/>
              </a:rPr>
              <a:t>)</a:t>
            </a:r>
            <a:endParaRPr lang="ru-RU" sz="2000" dirty="0"/>
          </a:p>
          <a:p>
            <a:pPr marL="0" indent="0" eaLnBrk="1" hangingPunct="1">
              <a:buFontTx/>
              <a:buNone/>
              <a:defRPr/>
            </a:pPr>
            <a:endParaRPr lang="ru-RU" sz="2000" dirty="0"/>
          </a:p>
          <a:p>
            <a:pPr marL="0" indent="0" eaLnBrk="1" hangingPunct="1">
              <a:buFontTx/>
              <a:buNone/>
              <a:defRPr/>
            </a:pPr>
            <a:r>
              <a:rPr lang="ru-RU" sz="2000" dirty="0" err="1"/>
              <a:t>Стандартні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термодинамічних</a:t>
            </a:r>
            <a:r>
              <a:rPr lang="ru-RU" sz="2000" dirty="0"/>
              <a:t> </a:t>
            </a:r>
            <a:r>
              <a:rPr lang="ru-RU" sz="2000" dirty="0" err="1"/>
              <a:t>функцій</a:t>
            </a:r>
            <a:r>
              <a:rPr lang="ru-RU" sz="2000" dirty="0"/>
              <a:t> (</a:t>
            </a:r>
            <a:r>
              <a:rPr lang="ru-RU" sz="2000" dirty="0" err="1"/>
              <a:t>віднесені</a:t>
            </a:r>
            <a:r>
              <a:rPr lang="ru-RU" sz="2000" dirty="0"/>
              <a:t> до 1моль </a:t>
            </a:r>
            <a:r>
              <a:rPr lang="ru-RU" sz="2000" dirty="0" err="1"/>
              <a:t>речовини</a:t>
            </a:r>
            <a:r>
              <a:rPr lang="ru-RU" sz="2000" dirty="0"/>
              <a:t> при </a:t>
            </a:r>
            <a:r>
              <a:rPr lang="ru-RU" sz="2000" dirty="0" err="1"/>
              <a:t>н.у</a:t>
            </a:r>
            <a:r>
              <a:rPr lang="ru-RU" sz="2000" dirty="0"/>
              <a:t>. </a:t>
            </a:r>
            <a:r>
              <a:rPr lang="ru-RU" sz="2000" dirty="0" err="1"/>
              <a:t>відомі</a:t>
            </a:r>
            <a:r>
              <a:rPr lang="ru-RU" sz="2000" dirty="0"/>
              <a:t> (див. </a:t>
            </a:r>
            <a:r>
              <a:rPr lang="ru-RU" sz="2000" dirty="0" err="1"/>
              <a:t>довідник</a:t>
            </a:r>
            <a:r>
              <a:rPr lang="ru-RU" sz="2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7879298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2233</Words>
  <Application>Microsoft Office PowerPoint</Application>
  <PresentationFormat>Экран (4:3)</PresentationFormat>
  <Paragraphs>341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Symbol</vt:lpstr>
      <vt:lpstr>Times New Roman</vt:lpstr>
      <vt:lpstr>Оформление по умолчанию</vt:lpstr>
      <vt:lpstr>     Лектор: зав.каф. медичної та біоорганічної хімії,  д.фарм.н., проф. Сирова Г.О.</vt:lpstr>
      <vt:lpstr>ПЛАН ЛЕКЦІЇ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 </vt:lpstr>
      <vt:lpstr>ЗАКОНОМІРНОСТІ У ЗМІНИ ЕНТРОПІЇ</vt:lpstr>
      <vt:lpstr>Ентальпійний (ΔH) І Ентропійний (ΔS) ФАКТОРИ І НАПРЯМОК ПРОЦЕСУ</vt:lpstr>
      <vt:lpstr> </vt:lpstr>
      <vt:lpstr>Презентация PowerPoint</vt:lpstr>
      <vt:lpstr>Презентация PowerPoint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Харьковский национальный медицинский университет  Кафедра медицинской и биоорганической химии  Курс: «Медицинская химия»</dc:title>
  <dc:creator>Наталья</dc:creator>
  <cp:lastModifiedBy>admin</cp:lastModifiedBy>
  <cp:revision>95</cp:revision>
  <cp:lastPrinted>2013-07-25T09:19:26Z</cp:lastPrinted>
  <dcterms:created xsi:type="dcterms:W3CDTF">2008-10-12T07:27:16Z</dcterms:created>
  <dcterms:modified xsi:type="dcterms:W3CDTF">2018-09-18T10:49:20Z</dcterms:modified>
</cp:coreProperties>
</file>