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7" r:id="rId7"/>
    <p:sldId id="270" r:id="rId8"/>
    <p:sldId id="273" r:id="rId9"/>
    <p:sldId id="266" r:id="rId10"/>
    <p:sldId id="263" r:id="rId11"/>
    <p:sldId id="264" r:id="rId12"/>
  </p:sldIdLst>
  <p:sldSz cx="9144000" cy="6858000" type="screen4x3"/>
  <p:notesSz cx="67802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6600"/>
    <a:srgbClr val="00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092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0507" y="0"/>
            <a:ext cx="2938092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70752-D50F-4891-895D-028D4703D410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022" y="4690267"/>
            <a:ext cx="5424170" cy="444182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8"/>
            <a:ext cx="293809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0507" y="9377368"/>
            <a:ext cx="293809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44896-5BBB-41CA-B368-DFDD95A51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79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163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1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615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08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42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95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26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31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984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A6982-285C-4F96-87CD-5FBBDBBA8D5C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0FA98-8333-4BB4-BE04-B8CECE330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87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13376"/>
          </a:xfrm>
        </p:spPr>
        <p:txBody>
          <a:bodyPr>
            <a:normAutofit/>
          </a:bodyPr>
          <a:lstStyle/>
          <a:p>
            <a:r>
              <a:rPr lang="en-US" sz="2400" b="1" i="0" dirty="0" smtClean="0">
                <a:solidFill>
                  <a:schemeClr val="tx1"/>
                </a:solidFill>
                <a:effectLst/>
                <a:latin typeface="Times New Roman"/>
              </a:rPr>
              <a:t>KHARKIV  NATIONAL  MEDICAL  UNIVERSITY</a:t>
            </a:r>
          </a:p>
          <a:p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Department of Medical and Bioorganic Chemistry</a:t>
            </a:r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«Medical Chemistry»</a:t>
            </a:r>
          </a:p>
          <a:p>
            <a:endParaRPr lang="en-US" sz="2000" b="1" dirty="0">
              <a:solidFill>
                <a:srgbClr val="000000"/>
              </a:solidFill>
              <a:latin typeface="Times New Roman"/>
            </a:endParaRPr>
          </a:p>
          <a:p>
            <a:endParaRPr lang="en-US" sz="2000" b="1" dirty="0" smtClean="0">
              <a:solidFill>
                <a:srgbClr val="000000"/>
              </a:solidFill>
              <a:latin typeface="Times New Roman"/>
            </a:endParaRPr>
          </a:p>
          <a:p>
            <a:endParaRPr lang="en-US" sz="2000" b="1" dirty="0">
              <a:solidFill>
                <a:srgbClr val="000000"/>
              </a:solidFill>
              <a:latin typeface="Times New Roman"/>
            </a:endParaRPr>
          </a:p>
          <a:p>
            <a:pPr lvl="0">
              <a:spcBef>
                <a:spcPts val="0"/>
              </a:spcBef>
            </a:pP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COMPLEX FORMATION IN Biological Systems</a:t>
            </a:r>
          </a:p>
          <a:p>
            <a:pPr lvl="0">
              <a:spcBef>
                <a:spcPts val="0"/>
              </a:spcBef>
            </a:pP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FUNDAMENTALS OF CHELATOTHERAPY</a:t>
            </a:r>
          </a:p>
          <a:p>
            <a:pPr lvl="0">
              <a:spcBef>
                <a:spcPts val="0"/>
              </a:spcBef>
            </a:pPr>
            <a:endParaRPr lang="en-US" sz="28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</a:t>
            </a: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lvl="0" algn="r">
              <a:spcBef>
                <a:spcPts val="0"/>
              </a:spcBef>
            </a:pPr>
            <a:endParaRPr lang="en-US" sz="28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spcBef>
                <a:spcPts val="0"/>
              </a:spcBef>
            </a:pPr>
            <a:endParaRPr lang="en-US" sz="28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0" algn="l">
              <a:spcBef>
                <a:spcPts val="0"/>
              </a:spcBef>
            </a:pPr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Head of Department: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/>
              </a:rPr>
              <a:t> </a:t>
            </a:r>
          </a:p>
          <a:p>
            <a:pPr lvl="0" indent="4572000" algn="l">
              <a:spcBef>
                <a:spcPts val="0"/>
              </a:spcBef>
            </a:pP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/>
              </a:rPr>
              <a:t>Pharm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</a:rPr>
              <a:t>D., 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/>
              </a:rPr>
              <a:t>Professor </a:t>
            </a:r>
            <a:r>
              <a:rPr lang="en-US" sz="2000" b="1" i="0" dirty="0" smtClean="0">
                <a:solidFill>
                  <a:srgbClr val="000000"/>
                </a:solidFill>
                <a:effectLst/>
                <a:latin typeface="Times New Roman"/>
              </a:rPr>
              <a:t>Anna O. </a:t>
            </a:r>
            <a:r>
              <a:rPr lang="en-US" sz="2000" b="1" i="0" dirty="0" err="1" smtClean="0">
                <a:solidFill>
                  <a:srgbClr val="000000"/>
                </a:solidFill>
                <a:effectLst/>
                <a:latin typeface="Times New Roman"/>
              </a:rPr>
              <a:t>Syrovaya</a:t>
            </a:r>
            <a:endParaRPr lang="ru-RU" sz="2000" b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endParaRPr lang="ru-RU" sz="2000" b="1" dirty="0">
              <a:solidFill>
                <a:srgbClr val="000000"/>
              </a:solidFill>
              <a:latin typeface="Times New Roman"/>
            </a:endParaRPr>
          </a:p>
          <a:p>
            <a:endParaRPr lang="ru-RU" sz="2000" b="1" dirty="0" smtClean="0">
              <a:solidFill>
                <a:srgbClr val="000000"/>
              </a:solidFill>
              <a:latin typeface="Times New Roman"/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733077" cy="1733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383" y="404664"/>
            <a:ext cx="1313309" cy="167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58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65" name="Group 2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067993"/>
              </p:ext>
            </p:extLst>
          </p:nvPr>
        </p:nvGraphicFramePr>
        <p:xfrm>
          <a:off x="1042988" y="1628775"/>
          <a:ext cx="7345362" cy="4610101"/>
        </p:xfrm>
        <a:graphic>
          <a:graphicData uri="http://schemas.openxmlformats.org/drawingml/2006/table">
            <a:tbl>
              <a:tblPr/>
              <a:tblGrid>
                <a:gridCol w="2665412"/>
                <a:gridCol w="1511300"/>
                <a:gridCol w="3168650"/>
              </a:tblGrid>
              <a:tr h="360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Complex compound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Metal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Function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Hemoglobin,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Myoglobin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Storage and transport of oxygen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6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Vitamin B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12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Co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Regulation of hematopoiesis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Carbonic anhydrase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Regulation of blood acidity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Superoxide dismutase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 and Cu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Protection from toxic of free radical 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Catalase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Peroxidase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Decomposition of H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O</a:t>
                      </a:r>
                      <a:r>
                        <a:rPr kumimoji="0" lang="en-US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Cytochromes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Fe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Transport of electrons in the electron transport chain of mitochondria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Alcohol dehydrogenase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Zn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Metabolism and oxidation of alcohols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0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Chlorophyll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Mg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Photosynthesis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51" name="Rectangle 177"/>
          <p:cNvSpPr>
            <a:spLocks noChangeArrowheads="1"/>
          </p:cNvSpPr>
          <p:nvPr/>
        </p:nvSpPr>
        <p:spPr bwMode="auto">
          <a:xfrm>
            <a:off x="-4459288" y="58308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2" name="Line 195"/>
          <p:cNvSpPr>
            <a:spLocks noChangeShapeType="1"/>
          </p:cNvSpPr>
          <p:nvPr/>
        </p:nvSpPr>
        <p:spPr bwMode="auto">
          <a:xfrm>
            <a:off x="996950" y="6237288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3" name="Line 196"/>
          <p:cNvSpPr>
            <a:spLocks noChangeShapeType="1"/>
          </p:cNvSpPr>
          <p:nvPr/>
        </p:nvSpPr>
        <p:spPr bwMode="auto">
          <a:xfrm>
            <a:off x="989013" y="588962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4" name="Line 197"/>
          <p:cNvSpPr>
            <a:spLocks noChangeShapeType="1"/>
          </p:cNvSpPr>
          <p:nvPr/>
        </p:nvSpPr>
        <p:spPr bwMode="auto">
          <a:xfrm>
            <a:off x="1001713" y="5313363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5" name="Line 198"/>
          <p:cNvSpPr>
            <a:spLocks noChangeShapeType="1"/>
          </p:cNvSpPr>
          <p:nvPr/>
        </p:nvSpPr>
        <p:spPr bwMode="auto">
          <a:xfrm>
            <a:off x="971550" y="393382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6" name="Line 199"/>
          <p:cNvSpPr>
            <a:spLocks noChangeShapeType="1"/>
          </p:cNvSpPr>
          <p:nvPr/>
        </p:nvSpPr>
        <p:spPr bwMode="auto">
          <a:xfrm>
            <a:off x="963613" y="4508500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7" name="Line 200"/>
          <p:cNvSpPr>
            <a:spLocks noChangeShapeType="1"/>
          </p:cNvSpPr>
          <p:nvPr/>
        </p:nvSpPr>
        <p:spPr bwMode="auto">
          <a:xfrm>
            <a:off x="976313" y="3332163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8" name="Line 201"/>
          <p:cNvSpPr>
            <a:spLocks noChangeShapeType="1"/>
          </p:cNvSpPr>
          <p:nvPr/>
        </p:nvSpPr>
        <p:spPr bwMode="auto">
          <a:xfrm>
            <a:off x="992188" y="2949575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59" name="Line 202"/>
          <p:cNvSpPr>
            <a:spLocks noChangeShapeType="1"/>
          </p:cNvSpPr>
          <p:nvPr/>
        </p:nvSpPr>
        <p:spPr bwMode="auto">
          <a:xfrm>
            <a:off x="971550" y="2565400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0" name="Line 203"/>
          <p:cNvSpPr>
            <a:spLocks noChangeShapeType="1"/>
          </p:cNvSpPr>
          <p:nvPr/>
        </p:nvSpPr>
        <p:spPr bwMode="auto">
          <a:xfrm>
            <a:off x="971550" y="1989138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1" name="Line 204"/>
          <p:cNvSpPr>
            <a:spLocks noChangeShapeType="1"/>
          </p:cNvSpPr>
          <p:nvPr/>
        </p:nvSpPr>
        <p:spPr bwMode="auto">
          <a:xfrm>
            <a:off x="963613" y="1600856"/>
            <a:ext cx="7416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2" name="Freeform 258"/>
          <p:cNvSpPr>
            <a:spLocks/>
          </p:cNvSpPr>
          <p:nvPr/>
        </p:nvSpPr>
        <p:spPr bwMode="auto">
          <a:xfrm>
            <a:off x="3492500" y="1628775"/>
            <a:ext cx="50800" cy="4633913"/>
          </a:xfrm>
          <a:custGeom>
            <a:avLst/>
            <a:gdLst>
              <a:gd name="T0" fmla="*/ 0 w 32"/>
              <a:gd name="T1" fmla="*/ 0 h 2919"/>
              <a:gd name="T2" fmla="*/ 50800 w 32"/>
              <a:gd name="T3" fmla="*/ 4633913 h 291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2" h="2919">
                <a:moveTo>
                  <a:pt x="0" y="0"/>
                </a:moveTo>
                <a:lnTo>
                  <a:pt x="32" y="2919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5163" name="Freeform 259"/>
          <p:cNvSpPr>
            <a:spLocks/>
          </p:cNvSpPr>
          <p:nvPr/>
        </p:nvSpPr>
        <p:spPr bwMode="auto">
          <a:xfrm>
            <a:off x="5003800" y="1628775"/>
            <a:ext cx="50800" cy="4633913"/>
          </a:xfrm>
          <a:custGeom>
            <a:avLst/>
            <a:gdLst>
              <a:gd name="T0" fmla="*/ 0 w 32"/>
              <a:gd name="T1" fmla="*/ 0 h 2919"/>
              <a:gd name="T2" fmla="*/ 50800 w 32"/>
              <a:gd name="T3" fmla="*/ 4633913 h 291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2" h="2919">
                <a:moveTo>
                  <a:pt x="0" y="0"/>
                </a:moveTo>
                <a:lnTo>
                  <a:pt x="32" y="2919"/>
                </a:lnTo>
              </a:path>
            </a:pathLst>
          </a:custGeom>
          <a:noFill/>
          <a:ln w="38100">
            <a:solidFill>
              <a:srgbClr val="00FF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EAEAEA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5816" y="692696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Metals coenzyme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1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kern="10" dirty="0" smtClean="0">
              <a:ln w="12700">
                <a:solidFill>
                  <a:srgbClr val="339966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5400" kern="10" smtClean="0">
              <a:ln w="12700">
                <a:solidFill>
                  <a:srgbClr val="339966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5400" kern="10" dirty="0" smtClean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Thank </a:t>
            </a:r>
            <a:r>
              <a:rPr lang="en-US" sz="5400" kern="10" dirty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you for your </a:t>
            </a:r>
            <a:r>
              <a:rPr lang="en-US" sz="5400" kern="10" dirty="0" smtClean="0">
                <a:ln w="12700">
                  <a:solidFill>
                    <a:srgbClr val="339966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attention!</a:t>
            </a:r>
            <a:endParaRPr lang="ru-RU" sz="4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9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624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PLAN OF LECTURE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Complex compounds (C.C.)</a:t>
            </a:r>
          </a:p>
          <a:p>
            <a:pPr marL="514350" lvl="0" indent="-514350">
              <a:buFont typeface="Arial" pitchFamily="34" charset="0"/>
              <a:buAutoNum type="arabicPeriod"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agents. Ligands. Structure of C.C.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Bonding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C.C.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Arial" pitchFamily="34" charset="0"/>
              <a:buAutoNum type="arabicPeriod"/>
            </a:pP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Equilibria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in the solution of C.C.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Stability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C.C.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Classification of C.C.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Nomenclature C.C. (by IUPAC)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and isomerism of C.C.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Complexonometry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Biocomplexes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Chelatotherapy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0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 must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know: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88632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bulding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 compounds 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C.C.)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role of C.C. in the metabolism of the organism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application of C.C. in medicine</a:t>
            </a:r>
          </a:p>
          <a:p>
            <a:pPr lvl="0"/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Name the C.C., nomenclature of C.C., classification of C.C.</a:t>
            </a:r>
          </a:p>
          <a:p>
            <a:pPr lvl="0"/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Biocomplexes</a:t>
            </a:r>
            <a:r>
              <a:rPr lang="en-US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Complexonometry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Chelatotherapy</a:t>
            </a:r>
            <a:endParaRPr lang="en-US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61048"/>
            <a:ext cx="2890586" cy="276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4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26368"/>
          </a:xfrm>
        </p:spPr>
        <p:txBody>
          <a:bodyPr>
            <a:no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Complex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compounds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(</a:t>
            </a:r>
            <a:r>
              <a:rPr lang="en-US" sz="2800" b="1" cap="all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coordination compounds) 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Arial" charset="0"/>
              </a:rPr>
              <a:t>(C.C.)</a:t>
            </a:r>
            <a:endParaRPr lang="ru-RU" sz="48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46" y="980729"/>
            <a:ext cx="8877672" cy="1224136"/>
          </a:xfrm>
        </p:spPr>
        <p:txBody>
          <a:bodyPr/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are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a special class of </a:t>
            </a:r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compounds,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in which the central metal atom or ion is surrounded by oppositely charged ions or neutral molecules more than its normal </a:t>
            </a:r>
            <a:r>
              <a:rPr 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valency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rPr>
              <a:t>.</a:t>
            </a: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Arial" charset="0"/>
            </a:endParaRPr>
          </a:p>
          <a:p>
            <a:endParaRPr lang="ru-RU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265075" y="2089784"/>
            <a:ext cx="8784977" cy="3883926"/>
            <a:chOff x="143169" y="2430191"/>
            <a:chExt cx="7704404" cy="388392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25419" y="2546088"/>
              <a:ext cx="1426243" cy="10801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smtClean="0">
                  <a:solidFill>
                    <a:schemeClr val="tx1"/>
                  </a:solidFill>
                </a:rPr>
                <a:t>C.C.</a:t>
              </a:r>
              <a:endParaRPr lang="ru-RU" sz="4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Стрелка вправо 4"/>
            <p:cNvSpPr/>
            <p:nvPr/>
          </p:nvSpPr>
          <p:spPr>
            <a:xfrm>
              <a:off x="1677763" y="2843832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656171" y="2673520"/>
              <a:ext cx="2592288" cy="86349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</a:rPr>
                <a:t>Present in the</a:t>
              </a:r>
              <a:endParaRPr lang="ru-RU" sz="3200" b="1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 flipV="1">
              <a:off x="5287795" y="2555647"/>
              <a:ext cx="957385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 flipV="1">
              <a:off x="5306801" y="3086148"/>
              <a:ext cx="938379" cy="95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>
              <a:endCxn id="15" idx="1"/>
            </p:cNvCxnSpPr>
            <p:nvPr/>
          </p:nvCxnSpPr>
          <p:spPr>
            <a:xfrm>
              <a:off x="5257440" y="3090928"/>
              <a:ext cx="1005957" cy="55439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Прямоугольник 12"/>
            <p:cNvSpPr/>
            <p:nvPr/>
          </p:nvSpPr>
          <p:spPr>
            <a:xfrm>
              <a:off x="6245180" y="2430191"/>
              <a:ext cx="1584176" cy="270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minerals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263397" y="2960692"/>
              <a:ext cx="1584176" cy="270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plants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263397" y="3510311"/>
              <a:ext cx="1584176" cy="2700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animals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Стрелка вниз 17"/>
            <p:cNvSpPr/>
            <p:nvPr/>
          </p:nvSpPr>
          <p:spPr>
            <a:xfrm>
              <a:off x="1242544" y="3645326"/>
              <a:ext cx="484632" cy="71977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86529" y="4365104"/>
              <a:ext cx="3873503" cy="43204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Play many  important functions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Стрелка вниз 21"/>
            <p:cNvSpPr/>
            <p:nvPr/>
          </p:nvSpPr>
          <p:spPr>
            <a:xfrm>
              <a:off x="153220" y="3641630"/>
              <a:ext cx="484632" cy="158856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43169" y="5287289"/>
              <a:ext cx="5760640" cy="40309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tx1"/>
                  </a:solidFill>
                </a:rPr>
                <a:t>In biological systems</a:t>
              </a:r>
              <a:r>
                <a:rPr lang="en-US" dirty="0" smtClean="0"/>
                <a:t>:</a:t>
              </a:r>
              <a:endParaRPr lang="ru-RU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37853" y="5810061"/>
              <a:ext cx="141386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iron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541427" y="5805198"/>
              <a:ext cx="1413868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cobalt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760419" y="5805198"/>
              <a:ext cx="180516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</a:rPr>
                <a:t>magnesium</a:t>
              </a:r>
              <a:endParaRPr lang="ru-RU" sz="2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-39978" y="6028851"/>
            <a:ext cx="269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Heme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(hemoglobin) is coordination compound of</a:t>
            </a:r>
            <a:endParaRPr lang="ru-RU" dirty="0"/>
          </a:p>
        </p:txBody>
      </p:sp>
      <p:sp>
        <p:nvSpPr>
          <p:cNvPr id="30" name="Круговая стрелка 29"/>
          <p:cNvSpPr/>
          <p:nvPr/>
        </p:nvSpPr>
        <p:spPr>
          <a:xfrm rot="16041705" flipV="1">
            <a:off x="2123977" y="5412132"/>
            <a:ext cx="1034930" cy="1233439"/>
          </a:xfrm>
          <a:prstGeom prst="circularArrow">
            <a:avLst>
              <a:gd name="adj1" fmla="val 12500"/>
              <a:gd name="adj2" fmla="val 3286848"/>
              <a:gd name="adj3" fmla="val 20457681"/>
              <a:gd name="adj4" fmla="val 1032268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94374" y="6053644"/>
            <a:ext cx="280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FF0000"/>
                </a:solidFill>
              </a:rPr>
              <a:t>Vitamin B</a:t>
            </a:r>
            <a:r>
              <a:rPr lang="en-US" b="1" baseline="-25000" dirty="0" smtClean="0">
                <a:solidFill>
                  <a:srgbClr val="FF0000"/>
                </a:solidFill>
              </a:rPr>
              <a:t>12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is 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coordination </a:t>
            </a:r>
            <a:r>
              <a:rPr lang="en-US" dirty="0">
                <a:solidFill>
                  <a:prstClr val="black"/>
                </a:solidFill>
              </a:rPr>
              <a:t>compound </a:t>
            </a:r>
            <a:r>
              <a:rPr lang="en-US" dirty="0" smtClean="0">
                <a:solidFill>
                  <a:prstClr val="black"/>
                </a:solidFill>
              </a:rPr>
              <a:t>of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2" name="Круговая стрелка 31"/>
          <p:cNvSpPr/>
          <p:nvPr/>
        </p:nvSpPr>
        <p:spPr>
          <a:xfrm rot="16041705" flipV="1">
            <a:off x="5478408" y="5317929"/>
            <a:ext cx="1034930" cy="1471430"/>
          </a:xfrm>
          <a:prstGeom prst="circularArrow">
            <a:avLst>
              <a:gd name="adj1" fmla="val 12500"/>
              <a:gd name="adj2" fmla="val 3226690"/>
              <a:gd name="adj3" fmla="val 20457681"/>
              <a:gd name="adj4" fmla="val 9587087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99773" y="5968847"/>
            <a:ext cx="1713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Chlorophyll</a:t>
            </a:r>
            <a:r>
              <a:rPr lang="en-US" dirty="0" smtClean="0"/>
              <a:t> is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coordination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compound </a:t>
            </a:r>
            <a:r>
              <a:rPr lang="en-US" dirty="0">
                <a:solidFill>
                  <a:prstClr val="black"/>
                </a:solidFill>
              </a:rPr>
              <a:t>of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4" name="Круговая стрелка 33"/>
          <p:cNvSpPr/>
          <p:nvPr/>
        </p:nvSpPr>
        <p:spPr>
          <a:xfrm rot="16041705" flipV="1">
            <a:off x="8307225" y="5731305"/>
            <a:ext cx="938109" cy="877478"/>
          </a:xfrm>
          <a:prstGeom prst="circularArrow">
            <a:avLst>
              <a:gd name="adj1" fmla="val 12500"/>
              <a:gd name="adj2" fmla="val 3286848"/>
              <a:gd name="adj3" fmla="val 20457681"/>
              <a:gd name="adj4" fmla="val 1032268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26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</p:spPr>
        <p:txBody>
          <a:bodyPr>
            <a:noAutofit/>
          </a:bodyPr>
          <a:lstStyle/>
          <a:p>
            <a:r>
              <a:rPr lang="en-US" sz="28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structure of complex compound</a:t>
            </a:r>
            <a:endParaRPr lang="ru-RU" sz="2800" b="1" cap="all" dirty="0">
              <a:solidFill>
                <a:srgbClr val="FF0000"/>
              </a:solidFill>
            </a:endParaRPr>
          </a:p>
        </p:txBody>
      </p:sp>
      <p:sp>
        <p:nvSpPr>
          <p:cNvPr id="4" name="Объект 5"/>
          <p:cNvSpPr>
            <a:spLocks noGrp="1"/>
          </p:cNvSpPr>
          <p:nvPr>
            <p:ph idx="1"/>
          </p:nvPr>
        </p:nvSpPr>
        <p:spPr>
          <a:xfrm>
            <a:off x="395288" y="549275"/>
            <a:ext cx="8229600" cy="6308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                                                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</a:t>
            </a:r>
            <a:r>
              <a:rPr lang="en-US" sz="2400" b="1" i="1" kern="0" dirty="0" smtClean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complex </a:t>
            </a:r>
            <a:r>
              <a:rPr lang="en-US" sz="2400" b="1" i="1" kern="0" dirty="0">
                <a:solidFill>
                  <a:sysClr val="windowText" lastClr="000000"/>
                </a:solidFill>
                <a:latin typeface="Times New Roman"/>
                <a:ea typeface="Calibri"/>
                <a:cs typeface="Times New Roman"/>
              </a:rPr>
              <a:t>ion, inner sphere</a:t>
            </a: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K</a:t>
            </a:r>
            <a:r>
              <a:rPr kumimoji="0" lang="en-US" sz="4000" b="0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3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[Fe(CN)</a:t>
            </a:r>
            <a:r>
              <a:rPr kumimoji="0" lang="en-US" sz="4000" b="0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6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]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dirty="0">
              <a:solidFill>
                <a:srgbClr val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        [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Ag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(CN)</a:t>
            </a:r>
            <a:r>
              <a:rPr kumimoji="0" lang="de-DE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de-DE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-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   </a:t>
            </a:r>
            <a:r>
              <a:rPr lang="en-US" sz="1800" b="1" dirty="0">
                <a:solidFill>
                  <a:srgbClr val="000000"/>
                </a:solidFill>
              </a:rPr>
              <a:t>C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 </a:t>
            </a:r>
            <a:r>
              <a:rPr lang="en-US" sz="1800" b="1" dirty="0" smtClean="0">
                <a:solidFill>
                  <a:srgbClr val="000000"/>
                </a:solidFill>
              </a:rPr>
              <a:t>for 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Ag</a:t>
            </a:r>
            <a:r>
              <a:rPr kumimoji="0" lang="de-DE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= 2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lvl="0" indent="0">
              <a:spcBef>
                <a:spcPct val="0"/>
              </a:spcBef>
              <a:buNone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	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Cu(NH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2+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  </a:t>
            </a:r>
            <a:r>
              <a:rPr lang="en-US" sz="1800" b="1" dirty="0" smtClean="0">
                <a:solidFill>
                  <a:srgbClr val="000000"/>
                </a:solidFill>
              </a:rPr>
              <a:t>C</a:t>
            </a:r>
            <a:r>
              <a:rPr lang="de-DE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lang="de-DE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>
                <a:solidFill>
                  <a:srgbClr val="000000"/>
                </a:solidFill>
              </a:rPr>
              <a:t>for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Cu</a:t>
            </a:r>
            <a:r>
              <a:rPr kumimoji="0" lang="en-US" sz="1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= 4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lvl="0" indent="0">
              <a:spcBef>
                <a:spcPct val="0"/>
              </a:spcBef>
              <a:buNone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	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Co(NH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Cl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          </a:t>
            </a:r>
            <a:r>
              <a:rPr lang="en-US" sz="1800" b="1" dirty="0" smtClean="0">
                <a:solidFill>
                  <a:srgbClr val="000000"/>
                </a:solidFill>
              </a:rPr>
              <a:t>C</a:t>
            </a:r>
            <a:r>
              <a:rPr lang="de-DE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n</a:t>
            </a:r>
            <a:r>
              <a:rPr lang="de-DE" sz="1800" b="1" dirty="0">
                <a:solidFill>
                  <a:srgbClr val="000000"/>
                </a:solidFill>
              </a:rPr>
              <a:t>. </a:t>
            </a:r>
            <a:r>
              <a:rPr lang="en-US" sz="1800" b="1" dirty="0">
                <a:solidFill>
                  <a:srgbClr val="000000"/>
                </a:solidFill>
              </a:rPr>
              <a:t>for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</a:t>
            </a:r>
            <a:r>
              <a:rPr kumimoji="0" lang="en-US" sz="1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= 6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 rot="16200000">
            <a:off x="4662914" y="-163983"/>
            <a:ext cx="463550" cy="2320925"/>
          </a:xfrm>
          <a:prstGeom prst="rightBrace">
            <a:avLst>
              <a:gd name="adj1" fmla="val 8333"/>
              <a:gd name="adj2" fmla="val 49244"/>
            </a:avLst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000364" y="1412776"/>
            <a:ext cx="1150938" cy="0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059832" y="1700808"/>
            <a:ext cx="1033963" cy="377608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8" name="Прямая соединительная линия 7"/>
          <p:cNvCxnSpPr/>
          <p:nvPr/>
        </p:nvCxnSpPr>
        <p:spPr>
          <a:xfrm>
            <a:off x="4716016" y="1702142"/>
            <a:ext cx="0" cy="649287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cxnSp>
        <p:nvCxnSpPr>
          <p:cNvPr id="9" name="Прямая соединительная линия 8"/>
          <p:cNvCxnSpPr/>
          <p:nvPr/>
        </p:nvCxnSpPr>
        <p:spPr>
          <a:xfrm>
            <a:off x="5648010" y="1806122"/>
            <a:ext cx="652182" cy="220662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9144000" y="25649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138141" y="2266877"/>
            <a:ext cx="270163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b="1" i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ligands</a:t>
            </a:r>
          </a:p>
          <a:p>
            <a:pPr lvl="0">
              <a:defRPr/>
            </a:pPr>
            <a:endParaRPr lang="en-US" sz="2400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>
              <a:defRPr/>
            </a:pPr>
            <a:endParaRPr lang="en-US" sz="2400" b="1" i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en-US" sz="2000" b="1" i="1" dirty="0">
                <a:solidFill>
                  <a:prstClr val="black"/>
                </a:solidFill>
                <a:latin typeface="Times New Roman"/>
                <a:ea typeface="Times New Roman"/>
              </a:rPr>
              <a:t>a</a:t>
            </a:r>
            <a:r>
              <a:rPr lang="en-US" sz="20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re 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neutral </a:t>
            </a:r>
            <a:r>
              <a:rPr lang="en-US" sz="2000" b="1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molecules or ions attached </a:t>
            </a:r>
            <a:endParaRPr lang="ru-RU" sz="2000" b="1" i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en-US" sz="2000" b="1" i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i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complexing</a:t>
            </a:r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agent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2057" y="1943424"/>
            <a:ext cx="32598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i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omplexing</a:t>
            </a: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agent </a:t>
            </a:r>
          </a:p>
          <a:p>
            <a:pPr lvl="0" algn="ctr"/>
            <a:r>
              <a:rPr lang="en-US" sz="2400" b="1" i="1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central metal 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atom or ion)</a:t>
            </a:r>
          </a:p>
          <a:p>
            <a:pPr lvl="0" algn="ctr"/>
            <a:r>
              <a:rPr lang="en-US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en-US" sz="2000" b="1" i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s the atom or </a:t>
            </a:r>
            <a:r>
              <a:rPr kumimoji="0" lang="en-US" sz="2000" b="1" i="1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cation</a:t>
            </a:r>
            <a:r>
              <a:rPr kumimoji="0" 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to which one or more neutral molecules or anions are attached </a:t>
            </a:r>
            <a:endParaRPr kumimoji="0" lang="ru-RU" sz="20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6135" y="1806122"/>
            <a:ext cx="334786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/>
                <a:ea typeface="Times New Roman"/>
              </a:rPr>
              <a:t> </a:t>
            </a:r>
            <a:r>
              <a:rPr lang="en-US" sz="2400" b="1" i="1" dirty="0" smtClean="0">
                <a:solidFill>
                  <a:srgbClr val="D60093"/>
                </a:solidFill>
                <a:latin typeface="Times New Roman"/>
                <a:ea typeface="Times New Roman"/>
              </a:rPr>
              <a:t>coordination number (</a:t>
            </a:r>
            <a:r>
              <a:rPr lang="en-US" sz="2400" b="1" i="1" dirty="0" err="1" smtClean="0">
                <a:solidFill>
                  <a:srgbClr val="D60093"/>
                </a:solidFill>
                <a:latin typeface="Times New Roman"/>
                <a:ea typeface="Times New Roman"/>
              </a:rPr>
              <a:t>C.n</a:t>
            </a:r>
            <a:r>
              <a:rPr lang="en-US" sz="2400" b="1" i="1" dirty="0" smtClean="0">
                <a:solidFill>
                  <a:srgbClr val="D60093"/>
                </a:solidFill>
                <a:latin typeface="Times New Roman"/>
                <a:ea typeface="Times New Roman"/>
              </a:rPr>
              <a:t>.)</a:t>
            </a:r>
          </a:p>
          <a:p>
            <a:r>
              <a:rPr lang="en-US" sz="2000" b="1" dirty="0" smtClean="0">
                <a:latin typeface="Times New Roman"/>
                <a:ea typeface="Times New Roman"/>
              </a:rPr>
              <a:t> </a:t>
            </a:r>
          </a:p>
          <a:p>
            <a:endParaRPr lang="en-US" sz="2000" b="1" dirty="0">
              <a:latin typeface="Times New Roman"/>
            </a:endParaRPr>
          </a:p>
          <a:p>
            <a:r>
              <a:rPr lang="en-US" sz="2000" b="1" i="1" dirty="0" smtClean="0">
                <a:latin typeface="Times New Roman"/>
              </a:rPr>
              <a:t>is the </a:t>
            </a:r>
            <a:r>
              <a:rPr lang="en-US" sz="2000" b="1" i="1" dirty="0">
                <a:latin typeface="Times New Roman"/>
              </a:rPr>
              <a:t>number of ligands surrounding the central ion </a:t>
            </a:r>
            <a:r>
              <a:rPr lang="en-US" sz="2000" b="1" i="1" dirty="0" smtClean="0">
                <a:latin typeface="Times New Roman"/>
              </a:rPr>
              <a:t>(is </a:t>
            </a:r>
            <a:r>
              <a:rPr lang="en-US" sz="2000" b="1" i="1" dirty="0">
                <a:latin typeface="Times New Roman"/>
              </a:rPr>
              <a:t>the </a:t>
            </a:r>
            <a:r>
              <a:rPr lang="en-US" sz="2000" b="1" i="1" dirty="0" smtClean="0">
                <a:latin typeface="Times New Roman"/>
              </a:rPr>
              <a:t>total number of  </a:t>
            </a:r>
          </a:p>
          <a:p>
            <a:r>
              <a:rPr lang="en-US" sz="2000" b="1" i="1" dirty="0" smtClean="0">
                <a:latin typeface="Times New Roman"/>
              </a:rPr>
              <a:t>Ϭ-bonds formed by </a:t>
            </a:r>
          </a:p>
          <a:p>
            <a:r>
              <a:rPr lang="ru-RU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omplexing</a:t>
            </a:r>
            <a:r>
              <a:rPr lang="en-U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agent + Ligands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2057" y="899840"/>
            <a:ext cx="2026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ions of the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outside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sphere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104315" y="3178999"/>
            <a:ext cx="0" cy="30359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957" y="2764296"/>
            <a:ext cx="328613" cy="71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074" y="2549629"/>
            <a:ext cx="32861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76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34082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3100" b="1" kern="0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complexing</a:t>
            </a:r>
            <a:r>
              <a:rPr lang="en-US" sz="3100" b="1" kern="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agent </a:t>
            </a:r>
            <a:r>
              <a:rPr lang="en-US" sz="3100" b="1" kern="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 (</a:t>
            </a:r>
            <a:r>
              <a:rPr lang="en-US" sz="31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central </a:t>
            </a:r>
            <a:r>
              <a:rPr lang="en-US" sz="3100" b="1" cap="all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ion</a:t>
            </a:r>
            <a:r>
              <a:rPr lang="en-US" sz="3100" b="1" cap="all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24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892480" cy="623731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Alkaline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metals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alkaline-earth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metals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form unstable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complexes</a:t>
            </a:r>
          </a:p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 </a:t>
            </a: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have free atomic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orbitals</a:t>
            </a:r>
          </a:p>
          <a:p>
            <a:endParaRPr lang="en-US" sz="28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d- (Cu, Fe,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and f-elements and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US" sz="2800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(atoms and </a:t>
            </a:r>
            <a:r>
              <a:rPr lang="en-US" sz="2800" dirty="0" err="1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of elements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small atomic radius and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big nuclear charge,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because 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easy to polarize anions and  </a:t>
            </a:r>
            <a:r>
              <a:rPr lang="en-US" sz="28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molecule ligands, made  =&gt; C.C.; p-elements (</a:t>
            </a:r>
            <a:r>
              <a:rPr lang="en-US" sz="28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Al). </a:t>
            </a:r>
            <a:endParaRPr lang="en-US" sz="2800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Atoms</a:t>
            </a: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Cr, Co, Ni, Fe, </a:t>
            </a:r>
            <a:r>
              <a:rPr lang="en-US" sz="2400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en-US" sz="2400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Cations</a:t>
            </a: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Ag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,Au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,Cu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,Cd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,Zn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,Cr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,Fe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,Co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,Ni</a:t>
            </a:r>
            <a:r>
              <a:rPr lang="ru-RU" sz="2400" kern="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kern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Aft>
                <a:spcPct val="0"/>
              </a:spcAft>
              <a:buFontTx/>
              <a:buChar char="•"/>
            </a:pPr>
            <a:r>
              <a:rPr lang="en-US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Complex ion: </a:t>
            </a:r>
            <a:r>
              <a:rPr lang="en-US" sz="2400" kern="100" dirty="0">
                <a:latin typeface="Times New Roman"/>
                <a:ea typeface="Times New Roman"/>
              </a:rPr>
              <a:t>[</a:t>
            </a:r>
            <a:r>
              <a:rPr lang="en-US" sz="2400" b="1" kern="100" dirty="0">
                <a:solidFill>
                  <a:srgbClr val="FF0000"/>
                </a:solidFill>
                <a:latin typeface="Times New Roman"/>
                <a:ea typeface="Times New Roman"/>
              </a:rPr>
              <a:t>Ni</a:t>
            </a:r>
            <a:r>
              <a:rPr lang="en-US" sz="2400" kern="100" dirty="0">
                <a:latin typeface="Times New Roman"/>
                <a:ea typeface="Times New Roman"/>
              </a:rPr>
              <a:t>(NH</a:t>
            </a:r>
            <a:r>
              <a:rPr lang="en-US" sz="2400" kern="100" baseline="-25000" dirty="0">
                <a:latin typeface="Times New Roman"/>
                <a:ea typeface="Times New Roman"/>
              </a:rPr>
              <a:t>3</a:t>
            </a:r>
            <a:r>
              <a:rPr lang="en-US" sz="2400" kern="100" dirty="0"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latin typeface="Times New Roman"/>
                <a:ea typeface="Times New Roman"/>
              </a:rPr>
              <a:t>6</a:t>
            </a:r>
            <a:r>
              <a:rPr lang="en-US" sz="2400" kern="100" dirty="0"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latin typeface="Times New Roman"/>
                <a:ea typeface="Times New Roman"/>
              </a:rPr>
              <a:t>2</a:t>
            </a:r>
            <a:r>
              <a:rPr lang="en-US" sz="2400" kern="100" baseline="30000" dirty="0" smtClean="0">
                <a:latin typeface="Times New Roman"/>
                <a:ea typeface="Times New Roman"/>
              </a:rPr>
              <a:t>+ </a:t>
            </a:r>
            <a:r>
              <a:rPr lang="en-US" sz="2400" kern="100" dirty="0">
                <a:latin typeface="Times New Roman"/>
                <a:ea typeface="Times New Roman"/>
              </a:rPr>
              <a:t>:</a:t>
            </a:r>
            <a:r>
              <a:rPr lang="en-US" sz="2400" kern="100" dirty="0" smtClean="0">
                <a:latin typeface="Times New Roman"/>
                <a:ea typeface="Times New Roman"/>
              </a:rPr>
              <a:t>      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Ni </a:t>
            </a:r>
            <a:r>
              <a:rPr lang="en-US" sz="2400" b="1" kern="100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2+ 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- central ion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en-US" sz="2400" kern="100" dirty="0" smtClean="0">
                <a:latin typeface="Times New Roman"/>
                <a:ea typeface="Times New Roman"/>
              </a:rPr>
              <a:t>                           [</a:t>
            </a:r>
            <a:r>
              <a:rPr lang="en-US" sz="2400" b="1" kern="100" dirty="0">
                <a:solidFill>
                  <a:srgbClr val="FF0000"/>
                </a:solidFill>
                <a:latin typeface="Times New Roman"/>
                <a:ea typeface="Times New Roman"/>
              </a:rPr>
              <a:t>Cu</a:t>
            </a:r>
            <a:r>
              <a:rPr lang="en-US" sz="2400" kern="100" dirty="0">
                <a:latin typeface="Times New Roman"/>
                <a:ea typeface="Times New Roman"/>
              </a:rPr>
              <a:t>(NH</a:t>
            </a:r>
            <a:r>
              <a:rPr lang="en-US" sz="2400" kern="100" baseline="-25000" dirty="0">
                <a:latin typeface="Times New Roman"/>
                <a:ea typeface="Times New Roman"/>
              </a:rPr>
              <a:t>3</a:t>
            </a:r>
            <a:r>
              <a:rPr lang="en-US" sz="2400" kern="100" dirty="0"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latin typeface="Times New Roman"/>
                <a:ea typeface="Times New Roman"/>
              </a:rPr>
              <a:t>4</a:t>
            </a:r>
            <a:r>
              <a:rPr lang="en-US" sz="2400" kern="100" dirty="0"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latin typeface="Times New Roman"/>
                <a:ea typeface="Times New Roman"/>
              </a:rPr>
              <a:t>2</a:t>
            </a:r>
            <a:r>
              <a:rPr lang="en-US" sz="2400" kern="100" baseline="30000" dirty="0" smtClean="0">
                <a:latin typeface="Times New Roman"/>
                <a:ea typeface="Times New Roman"/>
              </a:rPr>
              <a:t>+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en-US" sz="2400" kern="100" dirty="0" smtClean="0">
                <a:latin typeface="Times New Roman"/>
                <a:ea typeface="Times New Roman"/>
              </a:rPr>
              <a:t>		K[</a:t>
            </a:r>
            <a:r>
              <a:rPr lang="en-US" sz="2400" b="1" kern="1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Ag</a:t>
            </a:r>
            <a:r>
              <a:rPr lang="en-US" sz="2400" kern="100" dirty="0" smtClean="0">
                <a:latin typeface="Times New Roman"/>
                <a:ea typeface="Times New Roman"/>
              </a:rPr>
              <a:t>(CN)</a:t>
            </a:r>
            <a:r>
              <a:rPr lang="en-US" sz="2400" kern="100" baseline="-25000" dirty="0">
                <a:latin typeface="Times New Roman"/>
                <a:ea typeface="Times New Roman"/>
              </a:rPr>
              <a:t>2</a:t>
            </a:r>
            <a:r>
              <a:rPr lang="en-US" sz="2400" kern="100" dirty="0" smtClean="0">
                <a:latin typeface="Times New Roman"/>
                <a:ea typeface="Times New Roman"/>
              </a:rPr>
              <a:t>]</a:t>
            </a: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solidFill>
                <a:srgbClr val="777777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130405" y="2132856"/>
            <a:ext cx="79208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4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rm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Ligands</a:t>
            </a:r>
            <a:endParaRPr lang="ru-RU" sz="28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036496" cy="3535943"/>
          </a:xfrm>
        </p:spPr>
        <p:txBody>
          <a:bodyPr/>
          <a:lstStyle/>
          <a:p>
            <a:pPr marL="0" lvl="0" indent="449263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are ions (anions)or neutral 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molecules 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attached to the </a:t>
            </a:r>
            <a:r>
              <a:rPr lang="en-US" sz="24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complexing</a:t>
            </a:r>
            <a:r>
              <a:rPr lang="en-US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agent 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hrough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coordinate bonds.</a:t>
            </a:r>
          </a:p>
          <a:p>
            <a:pPr marL="0" indent="0" algn="ctr">
              <a:buNone/>
            </a:pP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[Ni(NH</a:t>
            </a:r>
            <a:r>
              <a:rPr lang="en-US" sz="2400" kern="10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3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r>
              <a:rPr lang="en-US" sz="2400" kern="100" baseline="-25000" dirty="0">
                <a:solidFill>
                  <a:prstClr val="black"/>
                </a:solidFill>
                <a:latin typeface="Times New Roman"/>
                <a:ea typeface="Times New Roman"/>
              </a:rPr>
              <a:t>6</a:t>
            </a:r>
            <a:r>
              <a:rPr lang="en-US" sz="2400" kern="100" dirty="0">
                <a:solidFill>
                  <a:prstClr val="black"/>
                </a:solidFill>
                <a:latin typeface="Times New Roman"/>
                <a:ea typeface="Times New Roman"/>
              </a:rPr>
              <a:t>]</a:t>
            </a:r>
            <a:r>
              <a:rPr lang="en-US" sz="2400" kern="100" baseline="30000" dirty="0">
                <a:solidFill>
                  <a:prstClr val="black"/>
                </a:solidFill>
                <a:latin typeface="Times New Roman"/>
                <a:ea typeface="Times New Roman"/>
              </a:rPr>
              <a:t>2+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995936" y="177281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427625" y="1709961"/>
            <a:ext cx="576064" cy="42289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4572001" y="1700808"/>
            <a:ext cx="508765" cy="3232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71102" y="2024046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Central ion </a:t>
            </a:r>
            <a:r>
              <a:rPr 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should have  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vacant orbitals.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752" y="2852294"/>
            <a:ext cx="8604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kern="100" dirty="0">
                <a:latin typeface="Times New Roman"/>
                <a:ea typeface="Times New Roman"/>
              </a:rPr>
              <a:t>s</a:t>
            </a:r>
            <a:r>
              <a:rPr lang="en-US" sz="2000" kern="100" dirty="0" smtClean="0">
                <a:latin typeface="Times New Roman"/>
                <a:ea typeface="Times New Roman"/>
              </a:rPr>
              <a:t>hould </a:t>
            </a:r>
            <a:r>
              <a:rPr lang="en-US" sz="2000" kern="100" dirty="0">
                <a:latin typeface="Times New Roman"/>
                <a:ea typeface="Times New Roman"/>
              </a:rPr>
              <a:t>have lone pairs of electrons in the outermost orbitals which can be donated to the central ion. </a:t>
            </a:r>
            <a:r>
              <a:rPr lang="en-US" sz="2000" dirty="0">
                <a:latin typeface="Times New Roman"/>
                <a:ea typeface="Times New Roman"/>
              </a:rPr>
              <a:t> </a:t>
            </a:r>
            <a:r>
              <a:rPr lang="en-US" sz="2000" dirty="0" smtClean="0">
                <a:latin typeface="Times New Roman"/>
                <a:ea typeface="Times New Roman"/>
              </a:rPr>
              <a:t>The </a:t>
            </a:r>
            <a:r>
              <a:rPr lang="en-US" sz="2000" dirty="0">
                <a:latin typeface="Times New Roman"/>
                <a:ea typeface="Times New Roman"/>
              </a:rPr>
              <a:t>atom in the ligand which can donate the electron pairs is called </a:t>
            </a:r>
            <a:r>
              <a:rPr lang="en-US" sz="2000" b="1" i="1" dirty="0">
                <a:latin typeface="Times New Roman"/>
                <a:ea typeface="Times New Roman"/>
              </a:rPr>
              <a:t>donor atom</a:t>
            </a:r>
            <a:r>
              <a:rPr lang="en-US" sz="2000" dirty="0">
                <a:latin typeface="Times New Roman"/>
                <a:ea typeface="Times New Roman"/>
              </a:rPr>
              <a:t>. 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5056491" y="1988840"/>
            <a:ext cx="2749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molecules of ammonia 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 the ligands: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96035" y="55172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69264" y="3697868"/>
            <a:ext cx="7805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77863" algn="l"/>
              </a:tabLst>
              <a:defRPr/>
            </a:pPr>
            <a:r>
              <a:rPr lang="en-US" sz="28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Types of </a:t>
            </a:r>
            <a:r>
              <a:rPr lang="en-US" sz="28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Ligands. Dentate of LIGANDS</a:t>
            </a:r>
            <a:endParaRPr lang="en-US" sz="2800" b="1" cap="all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752" y="4077072"/>
            <a:ext cx="90902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many </a:t>
            </a:r>
            <a:r>
              <a:rPr lang="el-GR" dirty="0" smtClean="0">
                <a:latin typeface="Arial"/>
                <a:cs typeface="Arial"/>
              </a:rPr>
              <a:t>σ</a:t>
            </a:r>
            <a:r>
              <a:rPr lang="en-US" dirty="0" smtClean="0">
                <a:latin typeface="Arial"/>
                <a:cs typeface="Arial"/>
              </a:rPr>
              <a:t>-</a:t>
            </a:r>
            <a:r>
              <a:rPr lang="en-US" dirty="0" smtClean="0"/>
              <a:t>bonds building ligand by central ion? </a:t>
            </a:r>
          </a:p>
          <a:p>
            <a:pPr marL="285750" indent="-285750"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monodentate</a:t>
            </a:r>
            <a:r>
              <a:rPr lang="en-US" b="1" dirty="0" smtClean="0">
                <a:solidFill>
                  <a:srgbClr val="FF0000"/>
                </a:solidFill>
              </a:rPr>
              <a:t> (</a:t>
            </a:r>
            <a:r>
              <a:rPr lang="en-US" b="1" dirty="0" err="1" smtClean="0">
                <a:solidFill>
                  <a:srgbClr val="FF0000"/>
                </a:solidFill>
              </a:rPr>
              <a:t>unidentate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en-US" dirty="0" smtClean="0"/>
              <a:t>ligands only </a:t>
            </a:r>
            <a:r>
              <a:rPr lang="en-US" dirty="0"/>
              <a:t>one donor </a:t>
            </a:r>
            <a:r>
              <a:rPr lang="en-US" dirty="0" smtClean="0"/>
              <a:t>atom : </a:t>
            </a:r>
            <a:r>
              <a:rPr lang="ru-RU" dirty="0" smtClean="0"/>
              <a:t>(</a:t>
            </a:r>
            <a:r>
              <a:rPr lang="ru-RU" dirty="0" err="1" smtClean="0"/>
              <a:t>Cl</a:t>
            </a:r>
            <a:r>
              <a:rPr lang="ru-RU" dirty="0" smtClean="0"/>
              <a:t>-</a:t>
            </a:r>
            <a:r>
              <a:rPr lang="ru-RU" dirty="0"/>
              <a:t>, F-, CN-, OH-</a:t>
            </a:r>
            <a:r>
              <a:rPr lang="ru-RU" dirty="0" smtClean="0"/>
              <a:t>) </a:t>
            </a:r>
            <a:r>
              <a:rPr lang="en-US" dirty="0">
                <a:solidFill>
                  <a:prstClr val="black"/>
                </a:solidFill>
              </a:rPr>
              <a:t>ions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     </a:t>
            </a:r>
            <a:r>
              <a:rPr lang="ru-RU" dirty="0" smtClean="0"/>
              <a:t>(</a:t>
            </a:r>
            <a:r>
              <a:rPr lang="ru-RU" dirty="0"/>
              <a:t>H</a:t>
            </a:r>
            <a:r>
              <a:rPr lang="ru-RU" baseline="-25000" dirty="0"/>
              <a:t>2</a:t>
            </a:r>
            <a:r>
              <a:rPr lang="ru-RU" dirty="0"/>
              <a:t>O, NH</a:t>
            </a:r>
            <a:r>
              <a:rPr lang="ru-RU" baseline="-25000" dirty="0"/>
              <a:t>3</a:t>
            </a:r>
            <a:r>
              <a:rPr lang="ru-RU" dirty="0"/>
              <a:t>, CO, С</a:t>
            </a:r>
            <a:r>
              <a:rPr lang="ru-RU" baseline="-25000" dirty="0"/>
              <a:t>6</a:t>
            </a:r>
            <a:r>
              <a:rPr lang="ru-RU" dirty="0"/>
              <a:t>Н</a:t>
            </a:r>
            <a:r>
              <a:rPr lang="ru-RU" baseline="-25000" dirty="0"/>
              <a:t>6</a:t>
            </a:r>
            <a:r>
              <a:rPr lang="ru-RU" dirty="0"/>
              <a:t>, С</a:t>
            </a:r>
            <a:r>
              <a:rPr lang="ru-RU" baseline="-25000" dirty="0"/>
              <a:t>6</a:t>
            </a:r>
            <a:r>
              <a:rPr lang="ru-RU" dirty="0"/>
              <a:t>Н</a:t>
            </a:r>
            <a:r>
              <a:rPr lang="ru-RU" baseline="-25000" dirty="0"/>
              <a:t>5</a:t>
            </a:r>
            <a:r>
              <a:rPr lang="ru-RU" dirty="0"/>
              <a:t>N</a:t>
            </a:r>
            <a:r>
              <a:rPr lang="ru-RU" dirty="0" smtClean="0"/>
              <a:t>)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moleculs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</a:rPr>
              <a:t>bidentate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ligands </a:t>
            </a:r>
            <a:r>
              <a:rPr lang="en-US" dirty="0"/>
              <a:t>are </a:t>
            </a:r>
            <a:r>
              <a:rPr lang="en-US" dirty="0" smtClean="0"/>
              <a:t>two </a:t>
            </a:r>
            <a:r>
              <a:rPr lang="en-US" dirty="0"/>
              <a:t>donor atoms and </a:t>
            </a:r>
            <a:r>
              <a:rPr lang="en-US" dirty="0" smtClean="0"/>
              <a:t>can </a:t>
            </a:r>
            <a:r>
              <a:rPr lang="en-US" dirty="0"/>
              <a:t>coordinate to the central ion at 2</a:t>
            </a:r>
            <a:r>
              <a:rPr lang="en-US" dirty="0" smtClean="0"/>
              <a:t> positions:</a:t>
            </a:r>
          </a:p>
          <a:p>
            <a:r>
              <a:rPr lang="en-US" dirty="0" smtClean="0"/>
              <a:t>                       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NH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),    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CO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ru-RU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SO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ru-RU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, С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О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ru-RU" baseline="30000" dirty="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,    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Н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 – N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Н</a:t>
            </a:r>
            <a:r>
              <a:rPr lang="ru-RU" baseline="-25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dirty="0"/>
          </a:p>
          <a:p>
            <a:r>
              <a:rPr lang="en-US" b="1" i="1" dirty="0" smtClean="0">
                <a:solidFill>
                  <a:srgbClr val="000000"/>
                </a:solidFill>
                <a:cs typeface="Arial" charset="0"/>
              </a:rPr>
              <a:t>                              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Ethylenediamine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                           ions                  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Hydrazyn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FontTx/>
              <a:buChar char="-"/>
            </a:pPr>
            <a:r>
              <a:rPr lang="en-US" b="1" dirty="0" err="1" smtClean="0">
                <a:solidFill>
                  <a:srgbClr val="FF0000"/>
                </a:solidFill>
                <a:cs typeface="Arial" charset="0"/>
              </a:rPr>
              <a:t>polydentate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b="1" dirty="0">
                <a:solidFill>
                  <a:srgbClr val="FF0000"/>
                </a:solidFill>
                <a:cs typeface="Arial" charset="0"/>
              </a:rPr>
              <a:t>ligands 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have more than 2 donor atoms</a:t>
            </a:r>
          </a:p>
          <a:p>
            <a:r>
              <a:rPr lang="en-US" dirty="0" err="1">
                <a:solidFill>
                  <a:srgbClr val="000000"/>
                </a:solidFill>
                <a:cs typeface="Arial" charset="0"/>
              </a:rPr>
              <a:t>ethylenediaminetetraacetic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acid is a </a:t>
            </a:r>
            <a:r>
              <a:rPr lang="en-US" dirty="0" err="1">
                <a:solidFill>
                  <a:srgbClr val="000000"/>
                </a:solidFill>
                <a:cs typeface="Arial" charset="0"/>
              </a:rPr>
              <a:t>tetradentate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ligand (EDTA). </a:t>
            </a:r>
          </a:p>
          <a:p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Bisodium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 salt of EDTA is used for treatment of </a:t>
            </a:r>
            <a:r>
              <a:rPr lang="en-US" dirty="0" err="1" smtClean="0">
                <a:solidFill>
                  <a:srgbClr val="000000"/>
                </a:solidFill>
                <a:cs typeface="Arial" charset="0"/>
              </a:rPr>
              <a:t>hypercalcemia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.</a:t>
            </a:r>
            <a:endParaRPr lang="en-US" dirty="0" smtClean="0">
              <a:solidFill>
                <a:srgbClr val="000000"/>
              </a:solidFill>
              <a:cs typeface="Arial" charset="0"/>
            </a:endParaRP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505" y="5886564"/>
            <a:ext cx="2939776" cy="82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873523" y="2582033"/>
            <a:ext cx="4896544" cy="361781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7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en-US" sz="3200" b="1" cap="all" dirty="0">
                <a:solidFill>
                  <a:srgbClr val="FF0000"/>
                </a:solidFill>
                <a:latin typeface="Times New Roman"/>
                <a:ea typeface="Times New Roman"/>
              </a:rPr>
              <a:t>Coordination Sphere</a:t>
            </a:r>
            <a:endParaRPr lang="ru-RU" sz="32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856984" cy="568863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/>
                <a:ea typeface="Times New Roman"/>
              </a:rPr>
              <a:t>	</a:t>
            </a:r>
            <a:r>
              <a:rPr lang="en-US" sz="2800" dirty="0" smtClean="0">
                <a:latin typeface="Times New Roman"/>
                <a:ea typeface="Times New Roman"/>
              </a:rPr>
              <a:t>Central </a:t>
            </a:r>
            <a:r>
              <a:rPr lang="en-US" sz="2800" dirty="0">
                <a:latin typeface="Times New Roman"/>
                <a:ea typeface="Times New Roman"/>
              </a:rPr>
              <a:t>metal atom and the ligands (molecules or ions) directly bonded to it is collectively known as 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coordination sphere.</a:t>
            </a:r>
            <a:r>
              <a:rPr lang="en-US" sz="2800" dirty="0">
                <a:latin typeface="Times New Roman"/>
                <a:ea typeface="Times New Roman"/>
              </a:rPr>
              <a:t>   This part of the complex behaves as one unit and is 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non-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ea typeface="Times New Roman"/>
              </a:rPr>
              <a:t>ionizable</a:t>
            </a:r>
            <a:r>
              <a:rPr lang="en-US" sz="2800" b="1" i="1" dirty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>
                <a:latin typeface="Times New Roman"/>
                <a:ea typeface="Times New Roman"/>
              </a:rPr>
              <a:t>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</a:t>
            </a:r>
            <a:r>
              <a:rPr lang="en-US" sz="2800" baseline="30000" dirty="0">
                <a:latin typeface="Times New Roman"/>
                <a:ea typeface="Times New Roman"/>
              </a:rPr>
              <a:t>2+</a:t>
            </a:r>
            <a:r>
              <a:rPr lang="en-US" sz="2800" dirty="0">
                <a:latin typeface="Times New Roman"/>
                <a:ea typeface="Times New Roman"/>
              </a:rPr>
              <a:t> represents coordination sphere in the compound 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]Cl</a:t>
            </a:r>
            <a:r>
              <a:rPr lang="en-US" sz="2800" baseline="-25000" dirty="0">
                <a:latin typeface="Times New Roman"/>
                <a:ea typeface="Times New Roman"/>
              </a:rPr>
              <a:t>2</a:t>
            </a:r>
            <a:r>
              <a:rPr lang="en-US" sz="2800" dirty="0">
                <a:latin typeface="Times New Roman"/>
                <a:ea typeface="Times New Roman"/>
              </a:rPr>
              <a:t>. The portion outside the  square bracket (coordination sphere) is </a:t>
            </a:r>
            <a:r>
              <a:rPr lang="en-US" sz="2800" b="1" i="1" dirty="0" err="1">
                <a:solidFill>
                  <a:srgbClr val="FF0000"/>
                </a:solidFill>
                <a:latin typeface="Times New Roman"/>
                <a:ea typeface="Times New Roman"/>
              </a:rPr>
              <a:t>ionizable</a:t>
            </a:r>
            <a:r>
              <a:rPr lang="en-US" sz="2800" b="1" i="1" dirty="0">
                <a:latin typeface="Times New Roman"/>
                <a:ea typeface="Times New Roman"/>
              </a:rPr>
              <a:t>. </a:t>
            </a:r>
            <a:r>
              <a:rPr lang="en-US" sz="2800" dirty="0">
                <a:latin typeface="Times New Roman"/>
                <a:ea typeface="Times New Roman"/>
              </a:rPr>
              <a:t>Thus, the coordination compound 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]Cl</a:t>
            </a:r>
            <a:r>
              <a:rPr lang="en-US" sz="2800" baseline="-25000" dirty="0">
                <a:latin typeface="Times New Roman"/>
                <a:ea typeface="Times New Roman"/>
              </a:rPr>
              <a:t>2 </a:t>
            </a:r>
            <a:r>
              <a:rPr lang="en-US" sz="2800" dirty="0">
                <a:latin typeface="Times New Roman"/>
                <a:ea typeface="Times New Roman"/>
              </a:rPr>
              <a:t>ionizes as</a:t>
            </a:r>
            <a:r>
              <a:rPr lang="en-US" sz="2800" dirty="0" smtClean="0">
                <a:latin typeface="Times New Roman"/>
                <a:ea typeface="Times New Roman"/>
              </a:rPr>
              <a:t>:</a:t>
            </a:r>
            <a:endParaRPr lang="en-US" sz="2400" dirty="0" smtClean="0">
              <a:latin typeface="Times New Roman"/>
              <a:ea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latin typeface="Times New Roman"/>
                <a:ea typeface="Times New Roman"/>
              </a:rPr>
              <a:t>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]Cl</a:t>
            </a:r>
            <a:r>
              <a:rPr lang="en-US" sz="2800" baseline="-25000" dirty="0">
                <a:latin typeface="Times New Roman"/>
                <a:ea typeface="Times New Roman"/>
              </a:rPr>
              <a:t>2 </a:t>
            </a:r>
            <a:r>
              <a:rPr lang="en-US" sz="2800" baseline="-25000" dirty="0" smtClean="0">
                <a:latin typeface="Times New Roman"/>
                <a:ea typeface="Times New Roman"/>
              </a:rPr>
              <a:t> </a:t>
            </a:r>
            <a:r>
              <a:rPr lang="en-US" sz="2800" dirty="0" smtClean="0">
                <a:latin typeface="Times New Roman"/>
                <a:ea typeface="Times New Roman"/>
                <a:cs typeface="Times New Roman"/>
              </a:rPr>
              <a:t>↔  </a:t>
            </a:r>
            <a:r>
              <a:rPr lang="en-US" sz="2800" dirty="0" smtClean="0">
                <a:latin typeface="Times New Roman"/>
                <a:ea typeface="Times New Roman"/>
              </a:rPr>
              <a:t>[</a:t>
            </a:r>
            <a:r>
              <a:rPr lang="en-US" sz="2800" dirty="0" err="1">
                <a:latin typeface="Times New Roman"/>
                <a:ea typeface="Times New Roman"/>
              </a:rPr>
              <a:t>Pt</a:t>
            </a:r>
            <a:r>
              <a:rPr lang="en-US" sz="2800" dirty="0">
                <a:latin typeface="Times New Roman"/>
                <a:ea typeface="Times New Roman"/>
              </a:rPr>
              <a:t>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4</a:t>
            </a:r>
            <a:r>
              <a:rPr lang="en-US" sz="2800" dirty="0">
                <a:latin typeface="Times New Roman"/>
                <a:ea typeface="Times New Roman"/>
              </a:rPr>
              <a:t>]</a:t>
            </a:r>
            <a:r>
              <a:rPr lang="en-US" sz="2800" baseline="30000" dirty="0">
                <a:latin typeface="Times New Roman"/>
                <a:ea typeface="Times New Roman"/>
              </a:rPr>
              <a:t>2+</a:t>
            </a:r>
            <a:r>
              <a:rPr lang="en-US" sz="2800" dirty="0">
                <a:latin typeface="Times New Roman"/>
                <a:ea typeface="Times New Roman"/>
              </a:rPr>
              <a:t> + 2Cl</a:t>
            </a:r>
            <a:r>
              <a:rPr lang="en-US" sz="2800" baseline="30000" dirty="0">
                <a:latin typeface="Times New Roman"/>
                <a:ea typeface="Times New Roman"/>
              </a:rPr>
              <a:t>-</a:t>
            </a:r>
            <a:endParaRPr lang="ru-RU" sz="24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/>
                <a:ea typeface="Times New Roman"/>
              </a:rPr>
              <a:t>[Co(NH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)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Cl</a:t>
            </a:r>
            <a:r>
              <a:rPr lang="en-US" sz="2800" baseline="-25000" dirty="0">
                <a:latin typeface="Times New Roman"/>
                <a:ea typeface="Times New Roman"/>
              </a:rPr>
              <a:t>3</a:t>
            </a:r>
            <a:r>
              <a:rPr lang="en-US" sz="2800" dirty="0">
                <a:latin typeface="Times New Roman"/>
                <a:ea typeface="Times New Roman"/>
              </a:rPr>
              <a:t>]</a:t>
            </a:r>
            <a:r>
              <a:rPr lang="en-US" sz="2800" baseline="-25000" dirty="0">
                <a:latin typeface="Times New Roman"/>
                <a:ea typeface="Times New Roman"/>
              </a:rPr>
              <a:t>  </a:t>
            </a:r>
            <a:r>
              <a:rPr lang="en-US" sz="2800" dirty="0">
                <a:latin typeface="Times New Roman"/>
                <a:ea typeface="Times New Roman"/>
              </a:rPr>
              <a:t>does not ionize because there is no group outside the square bracket. </a:t>
            </a:r>
            <a:endParaRPr lang="ru-RU" sz="24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03840" y="5083"/>
            <a:ext cx="1440160" cy="36933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My self work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4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" t="6707" r="5891" b="23593"/>
          <a:stretch/>
        </p:blipFill>
        <p:spPr bwMode="auto">
          <a:xfrm>
            <a:off x="107504" y="443345"/>
            <a:ext cx="8712968" cy="264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22" r="10443"/>
          <a:stretch/>
        </p:blipFill>
        <p:spPr bwMode="auto">
          <a:xfrm>
            <a:off x="0" y="3773119"/>
            <a:ext cx="3975993" cy="308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6" descr="http://nptel.ac.in/courses/104103069/module7/lec7/images/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http://nptel.ac.in/courses/104103069/module7/lec7/images/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61048"/>
            <a:ext cx="3312368" cy="259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91680" y="86569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Heme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8224" y="117659"/>
            <a:ext cx="1275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Chlorophyll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5902" y="3331166"/>
            <a:ext cx="1275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Vitamin B</a:t>
            </a:r>
            <a:r>
              <a:rPr lang="en-US" b="1" baseline="-25000" dirty="0" smtClean="0">
                <a:solidFill>
                  <a:srgbClr val="FF0000"/>
                </a:solidFill>
              </a:rPr>
              <a:t>12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0192" y="3515832"/>
            <a:ext cx="1732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Carboanhydrase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9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</TotalTime>
  <Words>712</Words>
  <Application>Microsoft Office PowerPoint</Application>
  <PresentationFormat>Экран (4:3)</PresentationFormat>
  <Paragraphs>159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We must to know:</vt:lpstr>
      <vt:lpstr>Complex compounds (coordination compounds)  (C.C.)</vt:lpstr>
      <vt:lpstr>structure of complex compound</vt:lpstr>
      <vt:lpstr>complexing agent   (central   ion) </vt:lpstr>
      <vt:lpstr>Ligands</vt:lpstr>
      <vt:lpstr>Coordination Sphere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</dc:creator>
  <cp:lastModifiedBy>Химия</cp:lastModifiedBy>
  <cp:revision>95</cp:revision>
  <cp:lastPrinted>2017-09-05T07:10:30Z</cp:lastPrinted>
  <dcterms:created xsi:type="dcterms:W3CDTF">2016-07-19T06:44:48Z</dcterms:created>
  <dcterms:modified xsi:type="dcterms:W3CDTF">2017-11-01T09:29:37Z</dcterms:modified>
</cp:coreProperties>
</file>