
<file path=[Content_Types].xml><?xml version="1.0" encoding="utf-8"?>
<Types xmlns="http://schemas.openxmlformats.org/package/2006/content-types">
  <Default Extension="png" ContentType="image/png"/>
  <Default Extension="jpeg" ContentType="image/jpeg"/>
  <Default Extension="emf" ContentType="image/x-emf"/>
  <Default Extension="MOV" ContentType="video/quicktime"/>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7"/>
  </p:notesMasterIdLst>
  <p:sldIdLst>
    <p:sldId id="256" r:id="rId2"/>
    <p:sldId id="336" r:id="rId3"/>
    <p:sldId id="338" r:id="rId4"/>
    <p:sldId id="337" r:id="rId5"/>
    <p:sldId id="339" r:id="rId6"/>
    <p:sldId id="340" r:id="rId7"/>
    <p:sldId id="341" r:id="rId8"/>
    <p:sldId id="342" r:id="rId9"/>
    <p:sldId id="343" r:id="rId10"/>
    <p:sldId id="344" r:id="rId11"/>
    <p:sldId id="359" r:id="rId12"/>
    <p:sldId id="345" r:id="rId13"/>
    <p:sldId id="346" r:id="rId14"/>
    <p:sldId id="347" r:id="rId15"/>
    <p:sldId id="348" r:id="rId16"/>
    <p:sldId id="349" r:id="rId17"/>
    <p:sldId id="350" r:id="rId18"/>
    <p:sldId id="352" r:id="rId19"/>
    <p:sldId id="353" r:id="rId20"/>
    <p:sldId id="354" r:id="rId21"/>
    <p:sldId id="355" r:id="rId22"/>
    <p:sldId id="356" r:id="rId23"/>
    <p:sldId id="258" r:id="rId24"/>
    <p:sldId id="261" r:id="rId25"/>
    <p:sldId id="262" r:id="rId26"/>
    <p:sldId id="263" r:id="rId27"/>
    <p:sldId id="264" r:id="rId28"/>
    <p:sldId id="265" r:id="rId29"/>
    <p:sldId id="266" r:id="rId30"/>
    <p:sldId id="361" r:id="rId31"/>
    <p:sldId id="267" r:id="rId32"/>
    <p:sldId id="268" r:id="rId33"/>
    <p:sldId id="269" r:id="rId34"/>
    <p:sldId id="270" r:id="rId35"/>
    <p:sldId id="362" r:id="rId36"/>
    <p:sldId id="271" r:id="rId37"/>
    <p:sldId id="272" r:id="rId38"/>
    <p:sldId id="273" r:id="rId39"/>
    <p:sldId id="274" r:id="rId40"/>
    <p:sldId id="275" r:id="rId41"/>
    <p:sldId id="276" r:id="rId42"/>
    <p:sldId id="277" r:id="rId43"/>
    <p:sldId id="278" r:id="rId44"/>
    <p:sldId id="279" r:id="rId45"/>
    <p:sldId id="280" r:id="rId46"/>
    <p:sldId id="357" r:id="rId47"/>
    <p:sldId id="358" r:id="rId48"/>
    <p:sldId id="281" r:id="rId49"/>
    <p:sldId id="282" r:id="rId50"/>
    <p:sldId id="360" r:id="rId51"/>
    <p:sldId id="283" r:id="rId52"/>
    <p:sldId id="284" r:id="rId53"/>
    <p:sldId id="285" r:id="rId54"/>
    <p:sldId id="286" r:id="rId55"/>
    <p:sldId id="287" r:id="rId56"/>
    <p:sldId id="288" r:id="rId57"/>
    <p:sldId id="289" r:id="rId58"/>
    <p:sldId id="290" r:id="rId59"/>
    <p:sldId id="291" r:id="rId60"/>
    <p:sldId id="292" r:id="rId61"/>
    <p:sldId id="293" r:id="rId62"/>
    <p:sldId id="294" r:id="rId63"/>
    <p:sldId id="295" r:id="rId64"/>
    <p:sldId id="296" r:id="rId65"/>
    <p:sldId id="363" r:id="rId6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78" autoAdjust="0"/>
    <p:restoredTop sz="85679" autoAdjust="0"/>
  </p:normalViewPr>
  <p:slideViewPr>
    <p:cSldViewPr>
      <p:cViewPr varScale="1">
        <p:scale>
          <a:sx n="45" d="100"/>
          <a:sy n="45" d="100"/>
        </p:scale>
        <p:origin x="438" y="60"/>
      </p:cViewPr>
      <p:guideLst>
        <p:guide orient="horz" pos="2160"/>
        <p:guide pos="2880"/>
      </p:guideLst>
    </p:cSldViewPr>
  </p:slideViewPr>
  <p:outlineViewPr>
    <p:cViewPr>
      <p:scale>
        <a:sx n="33" d="100"/>
        <a:sy n="33" d="100"/>
      </p:scale>
      <p:origin x="258"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D70C51-0912-4C8F-83C7-4D7390E0C152}" type="datetimeFigureOut">
              <a:rPr lang="ru-RU" smtClean="0"/>
              <a:t>14.12.2016</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7882BB-2B07-457C-96AB-FEFFE5A54921}" type="slidenum">
              <a:rPr lang="ru-RU" smtClean="0"/>
              <a:t>‹#›</a:t>
            </a:fld>
            <a:endParaRPr lang="ru-RU"/>
          </a:p>
        </p:txBody>
      </p:sp>
    </p:spTree>
    <p:extLst>
      <p:ext uri="{BB962C8B-B14F-4D97-AF65-F5344CB8AC3E}">
        <p14:creationId xmlns:p14="http://schemas.microsoft.com/office/powerpoint/2010/main" val="3412042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A7882BB-2B07-457C-96AB-FEFFE5A54921}" type="slidenum">
              <a:rPr lang="ru-RU" smtClean="0"/>
              <a:t>11</a:t>
            </a:fld>
            <a:endParaRPr lang="ru-RU"/>
          </a:p>
        </p:txBody>
      </p:sp>
    </p:spTree>
    <p:extLst>
      <p:ext uri="{BB962C8B-B14F-4D97-AF65-F5344CB8AC3E}">
        <p14:creationId xmlns:p14="http://schemas.microsoft.com/office/powerpoint/2010/main" val="2838200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14.12.2016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14.12.2016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14.12.2016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14.12.2016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4C71EC6-210F-42DE-9C53-41977AD35B3D}" type="datetimeFigureOut">
              <a:rPr lang="ru-RU" smtClean="0"/>
              <a:t>14.12.2016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14.12.2016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14.12.2016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ru-RU" smtClean="0"/>
              <a:t>Образец заголовка</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14.12.2016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ru-RU" smtClean="0"/>
              <a:t>Образец заголовка</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14.12.2016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14.12.2016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14.12.2016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B4C71EC6-210F-42DE-9C53-41977AD35B3D}" type="datetimeFigureOut">
              <a:rPr lang="ru-RU" smtClean="0"/>
              <a:t>14.12.2016</a:t>
            </a:fld>
            <a:endParaRPr lang="ru-RU"/>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ru-RU"/>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B19B0651-EE4F-4900-A07F-96A6BFA9D0F0}" type="slidenum">
              <a:rPr lang="ru-RU" smtClean="0"/>
              <a:t>‹#›</a:t>
            </a:fld>
            <a:endParaRPr lang="ru-RU"/>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2852936"/>
            <a:ext cx="7543800" cy="1524000"/>
          </a:xfrm>
        </p:spPr>
        <p:txBody>
          <a:bodyPr/>
          <a:lstStyle/>
          <a:p>
            <a:r>
              <a:rPr lang="en-US" dirty="0" smtClean="0"/>
              <a:t>Trauma and ocular injuries</a:t>
            </a:r>
            <a:endParaRPr lang="ru-RU" dirty="0"/>
          </a:p>
        </p:txBody>
      </p:sp>
    </p:spTree>
    <p:extLst>
      <p:ext uri="{BB962C8B-B14F-4D97-AF65-F5344CB8AC3E}">
        <p14:creationId xmlns:p14="http://schemas.microsoft.com/office/powerpoint/2010/main" val="4925127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smtClean="0"/>
              <a:t>Classification of ocular trauma</a:t>
            </a:r>
            <a:endParaRPr lang="ru-RU" dirty="0"/>
          </a:p>
        </p:txBody>
      </p:sp>
      <p:sp>
        <p:nvSpPr>
          <p:cNvPr id="3" name="Объект 2"/>
          <p:cNvSpPr>
            <a:spLocks noGrp="1"/>
          </p:cNvSpPr>
          <p:nvPr>
            <p:ph idx="1"/>
          </p:nvPr>
        </p:nvSpPr>
        <p:spPr/>
        <p:txBody>
          <a:bodyPr/>
          <a:lstStyle/>
          <a:p>
            <a:pPr algn="just">
              <a:lnSpc>
                <a:spcPct val="115000"/>
              </a:lnSpc>
              <a:spcAft>
                <a:spcPts val="1000"/>
              </a:spcAft>
            </a:pPr>
            <a:r>
              <a:rPr lang="en-US" b="1" dirty="0">
                <a:latin typeface="Times New Roman"/>
                <a:ea typeface="Calibri"/>
                <a:cs typeface="Times New Roman"/>
              </a:rPr>
              <a:t>EYELID TRAUMA</a:t>
            </a:r>
            <a:endParaRPr lang="ru-RU" sz="2400" dirty="0">
              <a:ea typeface="Calibri"/>
              <a:cs typeface="Times New Roman"/>
            </a:endParaRPr>
          </a:p>
          <a:p>
            <a:pPr algn="just">
              <a:lnSpc>
                <a:spcPct val="115000"/>
              </a:lnSpc>
              <a:spcAft>
                <a:spcPts val="1000"/>
              </a:spcAft>
            </a:pPr>
            <a:r>
              <a:rPr lang="en-US" b="1" dirty="0">
                <a:latin typeface="Times New Roman"/>
                <a:ea typeface="Calibri"/>
                <a:cs typeface="Times New Roman"/>
              </a:rPr>
              <a:t>ORBITAL FRACTURES</a:t>
            </a:r>
            <a:endParaRPr lang="ru-RU" sz="2400" dirty="0">
              <a:ea typeface="Calibri"/>
              <a:cs typeface="Times New Roman"/>
            </a:endParaRPr>
          </a:p>
          <a:p>
            <a:pPr algn="just">
              <a:lnSpc>
                <a:spcPct val="115000"/>
              </a:lnSpc>
              <a:spcAft>
                <a:spcPts val="1000"/>
              </a:spcAft>
            </a:pPr>
            <a:r>
              <a:rPr lang="en-US" b="1" dirty="0">
                <a:latin typeface="Times New Roman"/>
                <a:ea typeface="Calibri"/>
                <a:cs typeface="Times New Roman"/>
              </a:rPr>
              <a:t>TRAUMA TO THE GLOBE</a:t>
            </a:r>
            <a:endParaRPr lang="ru-RU" sz="2400" dirty="0">
              <a:ea typeface="Calibri"/>
              <a:cs typeface="Times New Roman"/>
            </a:endParaRPr>
          </a:p>
          <a:p>
            <a:endParaRPr lang="ru-RU" dirty="0"/>
          </a:p>
        </p:txBody>
      </p:sp>
    </p:spTree>
    <p:extLst>
      <p:ext uri="{BB962C8B-B14F-4D97-AF65-F5344CB8AC3E}">
        <p14:creationId xmlns:p14="http://schemas.microsoft.com/office/powerpoint/2010/main" val="27878203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692696"/>
            <a:ext cx="8229600" cy="4525963"/>
          </a:xfrm>
        </p:spPr>
        <p:txBody>
          <a:bodyPr>
            <a:normAutofit/>
          </a:bodyPr>
          <a:lstStyle/>
          <a:p>
            <a:pPr marL="0" indent="0" algn="just">
              <a:buNone/>
            </a:pPr>
            <a:r>
              <a:rPr lang="en-US" sz="3600" dirty="0"/>
              <a:t>Trauma can result in a wide spectrum of</a:t>
            </a:r>
          </a:p>
          <a:p>
            <a:pPr marL="0" indent="0" algn="just">
              <a:buNone/>
            </a:pPr>
            <a:r>
              <a:rPr lang="en-US" sz="3600" dirty="0"/>
              <a:t>tissue lesions of the globe, optic nerve,</a:t>
            </a:r>
          </a:p>
          <a:p>
            <a:pPr marL="0" indent="0" algn="just">
              <a:buNone/>
            </a:pPr>
            <a:r>
              <a:rPr lang="en-US" sz="3600" dirty="0"/>
              <a:t>and adnexa, ranging from the relatively</a:t>
            </a:r>
          </a:p>
          <a:p>
            <a:pPr marL="0" indent="0" algn="just">
              <a:buNone/>
            </a:pPr>
            <a:r>
              <a:rPr lang="en-US" sz="3600" dirty="0"/>
              <a:t>superficial to vision </a:t>
            </a:r>
            <a:r>
              <a:rPr lang="en-US" sz="3600" dirty="0" smtClean="0"/>
              <a:t>threatening</a:t>
            </a:r>
            <a:endParaRPr lang="ru-RU" sz="3600" dirty="0"/>
          </a:p>
        </p:txBody>
      </p:sp>
    </p:spTree>
    <p:extLst>
      <p:ext uri="{BB962C8B-B14F-4D97-AF65-F5344CB8AC3E}">
        <p14:creationId xmlns:p14="http://schemas.microsoft.com/office/powerpoint/2010/main" val="21833196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nSpc>
                <a:spcPct val="115000"/>
              </a:lnSpc>
              <a:spcAft>
                <a:spcPts val="1000"/>
              </a:spcAft>
            </a:pPr>
            <a:r>
              <a:rPr lang="en-US" sz="2800" b="1" dirty="0" smtClean="0">
                <a:latin typeface="Times New Roman"/>
                <a:ea typeface="Calibri"/>
                <a:cs typeface="Times New Roman"/>
              </a:rPr>
              <a:t>EYELID TRAUMA</a:t>
            </a:r>
            <a:r>
              <a:rPr lang="ru-RU" sz="2800" dirty="0">
                <a:ea typeface="Calibri"/>
                <a:cs typeface="Times New Roman"/>
              </a:rPr>
              <a:t/>
            </a:r>
            <a:br>
              <a:rPr lang="ru-RU" sz="2800" dirty="0">
                <a:ea typeface="Calibri"/>
                <a:cs typeface="Times New Roman"/>
              </a:rPr>
            </a:br>
            <a:endParaRPr lang="ru-RU" sz="2800" dirty="0"/>
          </a:p>
        </p:txBody>
      </p:sp>
      <p:sp>
        <p:nvSpPr>
          <p:cNvPr id="3" name="Объект 2"/>
          <p:cNvSpPr>
            <a:spLocks noGrp="1"/>
          </p:cNvSpPr>
          <p:nvPr>
            <p:ph idx="1"/>
          </p:nvPr>
        </p:nvSpPr>
        <p:spPr/>
        <p:txBody>
          <a:bodyPr>
            <a:normAutofit/>
          </a:bodyPr>
          <a:lstStyle/>
          <a:p>
            <a:pPr marL="571500" indent="-571500">
              <a:buAutoNum type="romanUcPeriod"/>
            </a:pPr>
            <a:r>
              <a:rPr lang="en-US" sz="3200" b="1" dirty="0" smtClean="0">
                <a:solidFill>
                  <a:prstClr val="black"/>
                </a:solidFill>
                <a:latin typeface="Times New Roman"/>
                <a:ea typeface="Calibri"/>
                <a:cs typeface="+mj-cs"/>
              </a:rPr>
              <a:t>A </a:t>
            </a:r>
            <a:r>
              <a:rPr lang="en-US" sz="3200" b="1" dirty="0" err="1" smtClean="0">
                <a:solidFill>
                  <a:prstClr val="black"/>
                </a:solidFill>
                <a:latin typeface="Times New Roman"/>
                <a:ea typeface="Calibri"/>
                <a:cs typeface="+mj-cs"/>
              </a:rPr>
              <a:t>haematoma</a:t>
            </a:r>
            <a:endParaRPr lang="en-US" sz="3200" b="1" dirty="0" smtClean="0">
              <a:solidFill>
                <a:prstClr val="black"/>
              </a:solidFill>
              <a:latin typeface="Times New Roman"/>
              <a:ea typeface="Calibri"/>
              <a:cs typeface="+mj-cs"/>
            </a:endParaRPr>
          </a:p>
          <a:p>
            <a:pPr marL="0" indent="0" algn="just">
              <a:buNone/>
            </a:pPr>
            <a:r>
              <a:rPr lang="en-US" sz="3200" dirty="0">
                <a:latin typeface="Times New Roman"/>
                <a:ea typeface="Calibri"/>
              </a:rPr>
              <a:t>is the most common result of  blunt injury to the eyelid or forehead and is generally innocuous. It is, however, very important to exclude the following more serious </a:t>
            </a:r>
            <a:r>
              <a:rPr lang="en-US" sz="3200" dirty="0" smtClean="0">
                <a:latin typeface="Times New Roman"/>
                <a:ea typeface="Calibri"/>
              </a:rPr>
              <a:t>conditions </a:t>
            </a:r>
            <a:endParaRPr lang="en-US" sz="3200" b="1" dirty="0" smtClean="0">
              <a:solidFill>
                <a:prstClr val="black"/>
              </a:solidFill>
              <a:latin typeface="Times New Roman"/>
              <a:ea typeface="Calibri"/>
              <a:cs typeface="+mj-cs"/>
            </a:endParaRPr>
          </a:p>
        </p:txBody>
      </p:sp>
    </p:spTree>
    <p:extLst>
      <p:ext uri="{BB962C8B-B14F-4D97-AF65-F5344CB8AC3E}">
        <p14:creationId xmlns:p14="http://schemas.microsoft.com/office/powerpoint/2010/main" val="25609468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27584" y="260648"/>
            <a:ext cx="7343126" cy="2308324"/>
          </a:xfrm>
          <a:prstGeom prst="rect">
            <a:avLst/>
          </a:prstGeom>
        </p:spPr>
        <p:txBody>
          <a:bodyPr wrap="square">
            <a:spAutoFit/>
          </a:bodyPr>
          <a:lstStyle/>
          <a:p>
            <a:r>
              <a:rPr lang="en-US" sz="3600" dirty="0" smtClean="0"/>
              <a:t>A) </a:t>
            </a:r>
            <a:r>
              <a:rPr lang="en-US" sz="3600" u="sng" dirty="0"/>
              <a:t>trauma to the globe or orbit</a:t>
            </a:r>
            <a:r>
              <a:rPr lang="en-US" sz="3600" dirty="0"/>
              <a:t>. It is easier to examine the integrity of the globe before the lids become </a:t>
            </a:r>
            <a:r>
              <a:rPr lang="en-US" sz="3600" dirty="0" err="1" smtClean="0"/>
              <a:t>oedematous</a:t>
            </a:r>
            <a:endParaRPr lang="ru-RU" sz="36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2213" y="2777476"/>
            <a:ext cx="5773868" cy="3064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466699" y="6003506"/>
            <a:ext cx="7704010" cy="1354217"/>
          </a:xfrm>
          <a:prstGeom prst="rect">
            <a:avLst/>
          </a:prstGeom>
        </p:spPr>
        <p:txBody>
          <a:bodyPr wrap="square">
            <a:spAutoFit/>
          </a:bodyPr>
          <a:lstStyle/>
          <a:p>
            <a:pPr algn="ctr"/>
            <a:endParaRPr lang="en-US" b="1" dirty="0" smtClean="0">
              <a:latin typeface="Times New Roman"/>
              <a:ea typeface="Calibri"/>
              <a:cs typeface="Times New Roman"/>
            </a:endParaRPr>
          </a:p>
          <a:p>
            <a:pPr algn="ctr"/>
            <a:r>
              <a:rPr lang="en-US" sz="2400" b="1" dirty="0" smtClean="0">
                <a:latin typeface="Times New Roman"/>
                <a:ea typeface="Calibri"/>
                <a:cs typeface="Times New Roman"/>
              </a:rPr>
              <a:t>EYELID TRAUMA  (HAEMATOMA) </a:t>
            </a:r>
            <a:r>
              <a:rPr lang="en-US" sz="3200" b="1" dirty="0" smtClean="0">
                <a:ea typeface="Calibri"/>
                <a:cs typeface="Times New Roman"/>
              </a:rPr>
              <a:t>causes</a:t>
            </a:r>
            <a:r>
              <a:rPr lang="ru-RU" sz="3200" dirty="0">
                <a:ea typeface="Calibri"/>
                <a:cs typeface="Times New Roman"/>
              </a:rPr>
              <a:t/>
            </a:r>
            <a:br>
              <a:rPr lang="ru-RU" sz="3200" dirty="0">
                <a:ea typeface="Calibri"/>
                <a:cs typeface="Times New Roman"/>
              </a:rPr>
            </a:br>
            <a:endParaRPr lang="ru-RU" sz="3200" dirty="0"/>
          </a:p>
        </p:txBody>
      </p:sp>
    </p:spTree>
    <p:extLst>
      <p:ext uri="{BB962C8B-B14F-4D97-AF65-F5344CB8AC3E}">
        <p14:creationId xmlns:p14="http://schemas.microsoft.com/office/powerpoint/2010/main" val="539650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4833482"/>
            <a:ext cx="8352928" cy="1384995"/>
          </a:xfrm>
          <a:prstGeom prst="rect">
            <a:avLst/>
          </a:prstGeom>
        </p:spPr>
        <p:txBody>
          <a:bodyPr wrap="square">
            <a:spAutoFit/>
          </a:bodyPr>
          <a:lstStyle/>
          <a:p>
            <a:pPr algn="just"/>
            <a:r>
              <a:rPr lang="en-US" sz="2800" dirty="0" smtClean="0"/>
              <a:t>B) </a:t>
            </a:r>
            <a:r>
              <a:rPr lang="en-US" sz="2800" u="sng" dirty="0"/>
              <a:t>Orbital roof fracture</a:t>
            </a:r>
            <a:r>
              <a:rPr lang="en-US" sz="2800" dirty="0"/>
              <a:t>, if the </a:t>
            </a:r>
            <a:r>
              <a:rPr lang="en-US" sz="2800" dirty="0" err="1" smtClean="0"/>
              <a:t>haematomas</a:t>
            </a:r>
            <a:r>
              <a:rPr lang="en-US" sz="2800" dirty="0" smtClean="0"/>
              <a:t> eye </a:t>
            </a:r>
            <a:r>
              <a:rPr lang="en-US" sz="2800" dirty="0"/>
              <a:t>is associated with a </a:t>
            </a:r>
            <a:r>
              <a:rPr lang="en-US" sz="2800" dirty="0" err="1"/>
              <a:t>subconjunctival</a:t>
            </a:r>
            <a:r>
              <a:rPr lang="en-US" sz="2800" dirty="0"/>
              <a:t> </a:t>
            </a:r>
            <a:r>
              <a:rPr lang="en-US" sz="2800" dirty="0" err="1"/>
              <a:t>haemorrhage</a:t>
            </a:r>
            <a:r>
              <a:rPr lang="en-US" sz="2800" dirty="0"/>
              <a:t> without a visible posterior </a:t>
            </a:r>
            <a:r>
              <a:rPr lang="en-US" sz="2800" dirty="0" smtClean="0"/>
              <a:t>limit</a:t>
            </a:r>
            <a:endParaRPr lang="ru-RU" sz="28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288" y="908720"/>
            <a:ext cx="5544616" cy="369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1072784" y="37751"/>
            <a:ext cx="7171624" cy="1077218"/>
          </a:xfrm>
          <a:prstGeom prst="rect">
            <a:avLst/>
          </a:prstGeom>
        </p:spPr>
        <p:txBody>
          <a:bodyPr wrap="square">
            <a:spAutoFit/>
          </a:bodyPr>
          <a:lstStyle/>
          <a:p>
            <a:pPr lvl="0" algn="ctr"/>
            <a:r>
              <a:rPr lang="en-US" sz="2400" b="1" dirty="0">
                <a:solidFill>
                  <a:prstClr val="black"/>
                </a:solidFill>
                <a:ea typeface="Calibri"/>
                <a:cs typeface="Times New Roman"/>
              </a:rPr>
              <a:t>EYELID TRAUMA  (HAEMATOMA) </a:t>
            </a:r>
            <a:r>
              <a:rPr lang="en-US" sz="3200" b="1" dirty="0">
                <a:solidFill>
                  <a:prstClr val="black"/>
                </a:solidFill>
                <a:ea typeface="Calibri"/>
                <a:cs typeface="Times New Roman"/>
              </a:rPr>
              <a:t>causes</a:t>
            </a:r>
            <a:r>
              <a:rPr lang="ru-RU" sz="3200" dirty="0">
                <a:solidFill>
                  <a:prstClr val="black"/>
                </a:solidFill>
                <a:ea typeface="Calibri"/>
                <a:cs typeface="Times New Roman"/>
              </a:rPr>
              <a:t/>
            </a:r>
            <a:br>
              <a:rPr lang="ru-RU" sz="3200" dirty="0">
                <a:solidFill>
                  <a:prstClr val="black"/>
                </a:solidFill>
                <a:ea typeface="Calibri"/>
                <a:cs typeface="Times New Roman"/>
              </a:rPr>
            </a:br>
            <a:endParaRPr lang="ru-RU" sz="3200" dirty="0">
              <a:solidFill>
                <a:prstClr val="black"/>
              </a:solidFill>
            </a:endParaRPr>
          </a:p>
        </p:txBody>
      </p:sp>
    </p:spTree>
    <p:extLst>
      <p:ext uri="{BB962C8B-B14F-4D97-AF65-F5344CB8AC3E}">
        <p14:creationId xmlns:p14="http://schemas.microsoft.com/office/powerpoint/2010/main" val="8853836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5157192"/>
            <a:ext cx="8568952" cy="954107"/>
          </a:xfrm>
          <a:prstGeom prst="rect">
            <a:avLst/>
          </a:prstGeom>
        </p:spPr>
        <p:txBody>
          <a:bodyPr wrap="square">
            <a:spAutoFit/>
          </a:bodyPr>
          <a:lstStyle/>
          <a:p>
            <a:pPr algn="just"/>
            <a:r>
              <a:rPr lang="en-US" sz="2800" u="sng" dirty="0" smtClean="0">
                <a:latin typeface="Times New Roman"/>
                <a:ea typeface="Calibri"/>
              </a:rPr>
              <a:t>C) </a:t>
            </a:r>
            <a:r>
              <a:rPr lang="en-US" sz="2800" u="sng" dirty="0">
                <a:latin typeface="Times New Roman"/>
                <a:ea typeface="Calibri"/>
              </a:rPr>
              <a:t>Basal skull fracture</a:t>
            </a:r>
            <a:r>
              <a:rPr lang="en-US" sz="2800" dirty="0">
                <a:latin typeface="Times New Roman"/>
                <a:ea typeface="Calibri"/>
              </a:rPr>
              <a:t>, which may give rise to charac­teristic bilateral ring </a:t>
            </a:r>
            <a:r>
              <a:rPr lang="en-US" sz="2800" dirty="0" err="1" smtClean="0">
                <a:latin typeface="Times New Roman"/>
                <a:ea typeface="Calibri"/>
              </a:rPr>
              <a:t>haematomas</a:t>
            </a:r>
            <a:r>
              <a:rPr lang="en-US" sz="2800" dirty="0" smtClean="0">
                <a:latin typeface="Times New Roman"/>
                <a:ea typeface="Calibri"/>
              </a:rPr>
              <a:t> </a:t>
            </a:r>
            <a:r>
              <a:rPr lang="en-US" sz="2800" dirty="0">
                <a:latin typeface="Times New Roman"/>
                <a:ea typeface="Calibri"/>
              </a:rPr>
              <a:t>('panda eyes’). </a:t>
            </a:r>
            <a:endParaRPr lang="ru-RU" sz="28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434" y="1151612"/>
            <a:ext cx="6723139" cy="3450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835698" y="260648"/>
            <a:ext cx="7488832" cy="1077218"/>
          </a:xfrm>
          <a:prstGeom prst="rect">
            <a:avLst/>
          </a:prstGeom>
        </p:spPr>
        <p:txBody>
          <a:bodyPr wrap="square">
            <a:spAutoFit/>
          </a:bodyPr>
          <a:lstStyle/>
          <a:p>
            <a:pPr lvl="0" algn="ctr"/>
            <a:r>
              <a:rPr lang="en-US" sz="2400" b="1" dirty="0">
                <a:solidFill>
                  <a:prstClr val="black"/>
                </a:solidFill>
                <a:ea typeface="Calibri"/>
                <a:cs typeface="Times New Roman"/>
              </a:rPr>
              <a:t>EYELID TRAUMA  (HAEMATOMA) </a:t>
            </a:r>
            <a:r>
              <a:rPr lang="en-US" sz="3200" b="1" dirty="0">
                <a:solidFill>
                  <a:prstClr val="black"/>
                </a:solidFill>
                <a:ea typeface="Calibri"/>
                <a:cs typeface="Times New Roman"/>
              </a:rPr>
              <a:t>causes</a:t>
            </a:r>
            <a:r>
              <a:rPr lang="ru-RU" sz="3200" dirty="0">
                <a:solidFill>
                  <a:prstClr val="black"/>
                </a:solidFill>
                <a:ea typeface="Calibri"/>
                <a:cs typeface="Times New Roman"/>
              </a:rPr>
              <a:t/>
            </a:r>
            <a:br>
              <a:rPr lang="ru-RU" sz="3200" dirty="0">
                <a:solidFill>
                  <a:prstClr val="black"/>
                </a:solidFill>
                <a:ea typeface="Calibri"/>
                <a:cs typeface="Times New Roman"/>
              </a:rPr>
            </a:br>
            <a:endParaRPr lang="ru-RU" sz="3200" dirty="0">
              <a:solidFill>
                <a:prstClr val="black"/>
              </a:solidFill>
            </a:endParaRPr>
          </a:p>
        </p:txBody>
      </p:sp>
    </p:spTree>
    <p:extLst>
      <p:ext uri="{BB962C8B-B14F-4D97-AF65-F5344CB8AC3E}">
        <p14:creationId xmlns:p14="http://schemas.microsoft.com/office/powerpoint/2010/main" val="16333616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800" b="1" dirty="0">
                <a:solidFill>
                  <a:prstClr val="black"/>
                </a:solidFill>
                <a:latin typeface="Times New Roman"/>
                <a:ea typeface="Calibri"/>
                <a:cs typeface="Times New Roman"/>
              </a:rPr>
              <a:t>EYELID TRAUMA</a:t>
            </a:r>
            <a:r>
              <a:rPr lang="ru-RU" sz="2800" dirty="0">
                <a:solidFill>
                  <a:prstClr val="black"/>
                </a:solidFill>
                <a:ea typeface="Calibri"/>
                <a:cs typeface="Times New Roman"/>
              </a:rPr>
              <a:t/>
            </a:r>
            <a:br>
              <a:rPr lang="ru-RU" sz="2800" dirty="0">
                <a:solidFill>
                  <a:prstClr val="black"/>
                </a:solidFill>
                <a:ea typeface="Calibri"/>
                <a:cs typeface="Times New Roman"/>
              </a:rPr>
            </a:br>
            <a:endParaRPr lang="ru-RU" dirty="0"/>
          </a:p>
        </p:txBody>
      </p:sp>
      <p:sp>
        <p:nvSpPr>
          <p:cNvPr id="3" name="Объект 2"/>
          <p:cNvSpPr>
            <a:spLocks noGrp="1"/>
          </p:cNvSpPr>
          <p:nvPr>
            <p:ph idx="1"/>
          </p:nvPr>
        </p:nvSpPr>
        <p:spPr/>
        <p:txBody>
          <a:bodyPr>
            <a:normAutofit fontScale="92500" lnSpcReduction="10000"/>
          </a:bodyPr>
          <a:lstStyle/>
          <a:p>
            <a:pPr marL="0" indent="0">
              <a:buNone/>
            </a:pPr>
            <a:r>
              <a:rPr lang="en-US" sz="3600" b="1" dirty="0" smtClean="0">
                <a:latin typeface="Times New Roman" pitchFamily="18" charset="0"/>
                <a:cs typeface="Times New Roman" pitchFamily="18" charset="0"/>
              </a:rPr>
              <a:t>II. </a:t>
            </a:r>
            <a:r>
              <a:rPr lang="en-US" sz="3600" b="1" dirty="0" smtClean="0">
                <a:latin typeface="Times New Roman" pitchFamily="18" charset="0"/>
                <a:ea typeface="Calibri"/>
                <a:cs typeface="Times New Roman" pitchFamily="18" charset="0"/>
              </a:rPr>
              <a:t>Laceration </a:t>
            </a:r>
          </a:p>
          <a:p>
            <a:pPr marL="0" indent="0">
              <a:buNone/>
            </a:pPr>
            <a:r>
              <a:rPr lang="en-US" sz="3600" dirty="0"/>
              <a:t>The presence of a lid laceration, however insignificant, mandates careful exploration of the wound and examination of the globe. Any lid defect should be repaired by direct horizontal closure whenever possible, even if under tension, since this affords the best functional and cosmetic </a:t>
            </a:r>
            <a:r>
              <a:rPr lang="en-US" sz="3600" dirty="0" smtClean="0"/>
              <a:t>results</a:t>
            </a:r>
            <a:endParaRPr lang="ru-RU"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18957050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2500" b="1" dirty="0">
                <a:solidFill>
                  <a:prstClr val="black"/>
                </a:solidFill>
                <a:latin typeface="Times New Roman"/>
                <a:ea typeface="Calibri"/>
                <a:cs typeface="Times New Roman"/>
              </a:rPr>
              <a:t>EYELID TRAUMA</a:t>
            </a:r>
            <a:r>
              <a:rPr lang="ru-RU" sz="2500" dirty="0">
                <a:solidFill>
                  <a:prstClr val="black"/>
                </a:solidFill>
                <a:ea typeface="Calibri"/>
                <a:cs typeface="Times New Roman"/>
              </a:rPr>
              <a:t/>
            </a:r>
            <a:br>
              <a:rPr lang="ru-RU" sz="2500" dirty="0">
                <a:solidFill>
                  <a:prstClr val="black"/>
                </a:solidFill>
                <a:ea typeface="Calibri"/>
                <a:cs typeface="Times New Roman"/>
              </a:rPr>
            </a:br>
            <a:endParaRPr lang="ru-RU" dirty="0"/>
          </a:p>
        </p:txBody>
      </p:sp>
      <p:sp>
        <p:nvSpPr>
          <p:cNvPr id="3" name="Объект 2"/>
          <p:cNvSpPr>
            <a:spLocks noGrp="1"/>
          </p:cNvSpPr>
          <p:nvPr>
            <p:ph idx="1"/>
          </p:nvPr>
        </p:nvSpPr>
        <p:spPr/>
        <p:txBody>
          <a:bodyPr>
            <a:normAutofit fontScale="92500" lnSpcReduction="10000"/>
          </a:bodyPr>
          <a:lstStyle/>
          <a:p>
            <a:pPr marL="0" lvl="0" indent="0" algn="ctr">
              <a:buNone/>
            </a:pPr>
            <a:r>
              <a:rPr lang="en-US" sz="3300" b="1" dirty="0">
                <a:solidFill>
                  <a:prstClr val="black"/>
                </a:solidFill>
                <a:latin typeface="Times New Roman" pitchFamily="18" charset="0"/>
                <a:cs typeface="Times New Roman" pitchFamily="18" charset="0"/>
              </a:rPr>
              <a:t>II. </a:t>
            </a:r>
            <a:r>
              <a:rPr lang="en-US" sz="3600" b="1" dirty="0">
                <a:solidFill>
                  <a:prstClr val="black"/>
                </a:solidFill>
                <a:latin typeface="Times New Roman" pitchFamily="18" charset="0"/>
                <a:ea typeface="Calibri"/>
                <a:cs typeface="Times New Roman" pitchFamily="18" charset="0"/>
              </a:rPr>
              <a:t>Laceration </a:t>
            </a:r>
            <a:r>
              <a:rPr lang="en-US" sz="3600" b="1" dirty="0" smtClean="0">
                <a:solidFill>
                  <a:prstClr val="black"/>
                </a:solidFill>
                <a:latin typeface="Times New Roman" pitchFamily="18" charset="0"/>
                <a:ea typeface="Calibri"/>
                <a:cs typeface="Times New Roman" pitchFamily="18" charset="0"/>
              </a:rPr>
              <a:t>:</a:t>
            </a:r>
          </a:p>
          <a:p>
            <a:pPr marL="0" lvl="0" indent="0" algn="ctr">
              <a:buNone/>
            </a:pPr>
            <a:endParaRPr lang="en-US" sz="3600" b="1" dirty="0" smtClean="0">
              <a:solidFill>
                <a:prstClr val="black"/>
              </a:solidFill>
              <a:latin typeface="Times New Roman" pitchFamily="18" charset="0"/>
              <a:ea typeface="Calibri"/>
              <a:cs typeface="Times New Roman" pitchFamily="18" charset="0"/>
            </a:endParaRPr>
          </a:p>
          <a:p>
            <a:pPr marL="742950" lvl="0" indent="-742950">
              <a:buAutoNum type="alphaLcParenR"/>
            </a:pPr>
            <a:r>
              <a:rPr lang="en-US" sz="3600" b="1" dirty="0" smtClean="0">
                <a:latin typeface="Times New Roman"/>
                <a:ea typeface="Calibri"/>
              </a:rPr>
              <a:t>Superficial </a:t>
            </a:r>
          </a:p>
          <a:p>
            <a:pPr marL="514350" lvl="0" indent="-514350">
              <a:buAutoNum type="alphaLcParenR"/>
            </a:pPr>
            <a:r>
              <a:rPr lang="en-US" sz="3600" b="1" dirty="0" smtClean="0">
                <a:latin typeface="Times New Roman"/>
                <a:ea typeface="Calibri"/>
              </a:rPr>
              <a:t>  Lid </a:t>
            </a:r>
            <a:r>
              <a:rPr lang="en-US" sz="3600" b="1" dirty="0">
                <a:latin typeface="Times New Roman"/>
                <a:ea typeface="Calibri"/>
              </a:rPr>
              <a:t>margin</a:t>
            </a:r>
            <a:r>
              <a:rPr lang="en-US" sz="3600" dirty="0">
                <a:latin typeface="Times New Roman"/>
                <a:ea typeface="Calibri"/>
              </a:rPr>
              <a:t> </a:t>
            </a:r>
            <a:endParaRPr lang="en-US" sz="3600" dirty="0" smtClean="0">
              <a:latin typeface="Times New Roman"/>
              <a:ea typeface="Calibri"/>
            </a:endParaRPr>
          </a:p>
          <a:p>
            <a:pPr marL="514350" lvl="0" indent="-514350">
              <a:buAutoNum type="alphaLcParenR"/>
            </a:pPr>
            <a:r>
              <a:rPr lang="en-US" sz="3600" b="1" dirty="0" smtClean="0">
                <a:latin typeface="Times New Roman"/>
                <a:ea typeface="Calibri"/>
              </a:rPr>
              <a:t>  Lacerations </a:t>
            </a:r>
            <a:r>
              <a:rPr lang="en-US" sz="3600" b="1" dirty="0">
                <a:latin typeface="Times New Roman"/>
                <a:ea typeface="Calibri"/>
              </a:rPr>
              <a:t>with tissue loss</a:t>
            </a:r>
            <a:r>
              <a:rPr lang="en-US" sz="3600" dirty="0">
                <a:latin typeface="Times New Roman"/>
                <a:ea typeface="Calibri"/>
              </a:rPr>
              <a:t> </a:t>
            </a:r>
            <a:endParaRPr lang="en-US" sz="3600" dirty="0" smtClean="0">
              <a:latin typeface="Times New Roman"/>
              <a:ea typeface="Calibri"/>
            </a:endParaRPr>
          </a:p>
          <a:p>
            <a:pPr marL="514350" lvl="0" indent="-514350">
              <a:buAutoNum type="alphaLcParenR"/>
            </a:pPr>
            <a:r>
              <a:rPr lang="en-US" sz="3600" b="1" dirty="0" smtClean="0">
                <a:latin typeface="Times New Roman"/>
                <a:ea typeface="Calibri"/>
              </a:rPr>
              <a:t>  Lacerations </a:t>
            </a:r>
            <a:r>
              <a:rPr lang="en-US" sz="3600" b="1" dirty="0">
                <a:latin typeface="Times New Roman"/>
                <a:ea typeface="Calibri"/>
              </a:rPr>
              <a:t>with extensive tissue loss</a:t>
            </a:r>
            <a:r>
              <a:rPr lang="en-US" sz="3600" dirty="0">
                <a:latin typeface="Times New Roman"/>
                <a:ea typeface="Calibri"/>
              </a:rPr>
              <a:t> </a:t>
            </a:r>
            <a:endParaRPr lang="en-US" sz="3600" dirty="0" smtClean="0">
              <a:latin typeface="Times New Roman"/>
              <a:ea typeface="Calibri"/>
            </a:endParaRPr>
          </a:p>
          <a:p>
            <a:pPr marL="514350" lvl="0" indent="-514350">
              <a:buAutoNum type="alphaLcParenR"/>
            </a:pPr>
            <a:r>
              <a:rPr lang="en-US" sz="3600" b="1" dirty="0" smtClean="0">
                <a:latin typeface="Times New Roman"/>
                <a:ea typeface="Calibri"/>
              </a:rPr>
              <a:t>  </a:t>
            </a:r>
            <a:r>
              <a:rPr lang="en-US" sz="3600" b="1" dirty="0" err="1" smtClean="0">
                <a:latin typeface="Times New Roman"/>
                <a:ea typeface="Calibri"/>
              </a:rPr>
              <a:t>Canalicular</a:t>
            </a:r>
            <a:r>
              <a:rPr lang="en-US" sz="3600" b="1" dirty="0" smtClean="0">
                <a:latin typeface="Times New Roman"/>
                <a:ea typeface="Calibri"/>
              </a:rPr>
              <a:t> </a:t>
            </a:r>
            <a:r>
              <a:rPr lang="en-US" sz="3600" b="1" dirty="0">
                <a:latin typeface="Times New Roman"/>
                <a:ea typeface="Calibri"/>
              </a:rPr>
              <a:t>lacerations</a:t>
            </a:r>
            <a:endParaRPr lang="en-US" sz="3300" b="1" dirty="0">
              <a:solidFill>
                <a:prstClr val="black"/>
              </a:solidFill>
              <a:latin typeface="Times New Roman" pitchFamily="18" charset="0"/>
              <a:ea typeface="Calibri"/>
              <a:cs typeface="Times New Roman" pitchFamily="18" charset="0"/>
            </a:endParaRPr>
          </a:p>
          <a:p>
            <a:endParaRPr lang="ru-RU" dirty="0"/>
          </a:p>
        </p:txBody>
      </p:sp>
    </p:spTree>
    <p:extLst>
      <p:ext uri="{BB962C8B-B14F-4D97-AF65-F5344CB8AC3E}">
        <p14:creationId xmlns:p14="http://schemas.microsoft.com/office/powerpoint/2010/main" val="2283086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7421" y="-27721"/>
            <a:ext cx="6781800" cy="1600200"/>
          </a:xfrm>
        </p:spPr>
        <p:txBody>
          <a:bodyPr>
            <a:normAutofit fontScale="90000"/>
          </a:bodyPr>
          <a:lstStyle/>
          <a:p>
            <a:pPr lvl="0" algn="ctr">
              <a:spcBef>
                <a:spcPct val="20000"/>
              </a:spcBef>
            </a:pPr>
            <a:r>
              <a:rPr lang="en-US" sz="3100" b="1" dirty="0" smtClean="0">
                <a:solidFill>
                  <a:prstClr val="black"/>
                </a:solidFill>
                <a:latin typeface="Times New Roman"/>
                <a:ea typeface="Calibri"/>
                <a:cs typeface="Times New Roman"/>
              </a:rPr>
              <a:t/>
            </a:r>
            <a:br>
              <a:rPr lang="en-US" sz="3100" b="1" dirty="0" smtClean="0">
                <a:solidFill>
                  <a:prstClr val="black"/>
                </a:solidFill>
                <a:latin typeface="Times New Roman"/>
                <a:ea typeface="Calibri"/>
                <a:cs typeface="Times New Roman"/>
              </a:rPr>
            </a:br>
            <a:r>
              <a:rPr lang="en-US" sz="3100" b="1" dirty="0" smtClean="0">
                <a:solidFill>
                  <a:prstClr val="black"/>
                </a:solidFill>
                <a:latin typeface="Times New Roman"/>
                <a:ea typeface="Calibri"/>
                <a:cs typeface="Times New Roman"/>
              </a:rPr>
              <a:t>EYELID TRAUMA</a:t>
            </a:r>
            <a:r>
              <a:rPr lang="en-US" sz="3100" b="1" dirty="0">
                <a:solidFill>
                  <a:prstClr val="black"/>
                </a:solidFill>
                <a:latin typeface="Times New Roman" pitchFamily="18" charset="0"/>
                <a:ea typeface="+mn-ea"/>
                <a:cs typeface="Times New Roman" pitchFamily="18" charset="0"/>
              </a:rPr>
              <a:t> </a:t>
            </a:r>
            <a:r>
              <a:rPr lang="en-US" sz="3100" b="1" dirty="0" smtClean="0">
                <a:solidFill>
                  <a:prstClr val="black"/>
                </a:solidFill>
                <a:latin typeface="Times New Roman" pitchFamily="18" charset="0"/>
                <a:ea typeface="+mn-ea"/>
                <a:cs typeface="Times New Roman" pitchFamily="18" charset="0"/>
              </a:rPr>
              <a:t>(</a:t>
            </a:r>
            <a:r>
              <a:rPr lang="en-US" sz="3100" b="1" dirty="0" smtClean="0">
                <a:solidFill>
                  <a:prstClr val="black"/>
                </a:solidFill>
                <a:latin typeface="Times New Roman" pitchFamily="18" charset="0"/>
                <a:ea typeface="Calibri"/>
                <a:cs typeface="Times New Roman" pitchFamily="18" charset="0"/>
              </a:rPr>
              <a:t>Laceration)</a:t>
            </a:r>
            <a:r>
              <a:rPr lang="en-US" sz="3100" b="1" dirty="0">
                <a:solidFill>
                  <a:prstClr val="black"/>
                </a:solidFill>
                <a:latin typeface="Times New Roman" pitchFamily="18" charset="0"/>
                <a:ea typeface="Calibri"/>
                <a:cs typeface="Times New Roman" pitchFamily="18" charset="0"/>
              </a:rPr>
              <a:t/>
            </a:r>
            <a:br>
              <a:rPr lang="en-US" sz="3100" b="1" dirty="0">
                <a:solidFill>
                  <a:prstClr val="black"/>
                </a:solidFill>
                <a:latin typeface="Times New Roman" pitchFamily="18" charset="0"/>
                <a:ea typeface="Calibri"/>
                <a:cs typeface="Times New Roman" pitchFamily="18" charset="0"/>
              </a:rPr>
            </a:br>
            <a:r>
              <a:rPr lang="ru-RU" sz="2500" dirty="0">
                <a:solidFill>
                  <a:prstClr val="black"/>
                </a:solidFill>
                <a:ea typeface="Calibri"/>
                <a:cs typeface="Times New Roman"/>
              </a:rPr>
              <a:t/>
            </a:r>
            <a:br>
              <a:rPr lang="ru-RU" sz="2500" dirty="0">
                <a:solidFill>
                  <a:prstClr val="black"/>
                </a:solidFill>
                <a:ea typeface="Calibri"/>
                <a:cs typeface="Times New Roman"/>
              </a:rPr>
            </a:br>
            <a:endParaRPr lang="ru-RU" dirty="0"/>
          </a:p>
        </p:txBody>
      </p:sp>
      <p:sp>
        <p:nvSpPr>
          <p:cNvPr id="3" name="Объект 2"/>
          <p:cNvSpPr>
            <a:spLocks noGrp="1"/>
          </p:cNvSpPr>
          <p:nvPr>
            <p:ph idx="1"/>
          </p:nvPr>
        </p:nvSpPr>
        <p:spPr>
          <a:xfrm>
            <a:off x="323528" y="3356992"/>
            <a:ext cx="4906888" cy="2608112"/>
          </a:xfrm>
        </p:spPr>
        <p:txBody>
          <a:bodyPr>
            <a:normAutofit/>
          </a:bodyPr>
          <a:lstStyle/>
          <a:p>
            <a:pPr marL="0" indent="0" algn="just">
              <a:buNone/>
            </a:pPr>
            <a:r>
              <a:rPr lang="en-US" sz="2800" b="1" dirty="0" smtClean="0"/>
              <a:t>Lid </a:t>
            </a:r>
            <a:r>
              <a:rPr lang="en-US" sz="2800" b="1" dirty="0"/>
              <a:t>margin</a:t>
            </a:r>
            <a:r>
              <a:rPr lang="en-US" sz="2800" dirty="0"/>
              <a:t> lacerations invariably gape and must therefore be very carefully sutured with perfect alignment </a:t>
            </a:r>
            <a:r>
              <a:rPr lang="en-US" sz="2800" dirty="0" smtClean="0"/>
              <a:t>to </a:t>
            </a:r>
            <a:r>
              <a:rPr lang="en-US" sz="2800" dirty="0"/>
              <a:t>prevent notching.</a:t>
            </a:r>
            <a:endParaRPr lang="ru-RU" sz="28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5" y="692696"/>
            <a:ext cx="465238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9080" y="692697"/>
            <a:ext cx="3525408"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61598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539552" y="631624"/>
            <a:ext cx="3744416" cy="4039131"/>
          </a:xfrm>
          <a:prstGeom prst="rect">
            <a:avLst/>
          </a:prstGeom>
        </p:spPr>
      </p:pic>
      <p:pic>
        <p:nvPicPr>
          <p:cNvPr id="3" name="Рисунок 2"/>
          <p:cNvPicPr>
            <a:picLocks noChangeAspect="1"/>
          </p:cNvPicPr>
          <p:nvPr/>
        </p:nvPicPr>
        <p:blipFill>
          <a:blip r:embed="rId4"/>
          <a:stretch>
            <a:fillRect/>
          </a:stretch>
        </p:blipFill>
        <p:spPr>
          <a:xfrm>
            <a:off x="5004048" y="625273"/>
            <a:ext cx="3528392" cy="4045482"/>
          </a:xfrm>
          <a:prstGeom prst="rect">
            <a:avLst/>
          </a:prstGeom>
        </p:spPr>
      </p:pic>
      <p:sp>
        <p:nvSpPr>
          <p:cNvPr id="4" name="Прямоугольник 3"/>
          <p:cNvSpPr/>
          <p:nvPr/>
        </p:nvSpPr>
        <p:spPr>
          <a:xfrm>
            <a:off x="827584" y="5013176"/>
            <a:ext cx="8784976" cy="1077218"/>
          </a:xfrm>
          <a:prstGeom prst="rect">
            <a:avLst/>
          </a:prstGeom>
        </p:spPr>
        <p:txBody>
          <a:bodyPr wrap="square">
            <a:spAutoFit/>
          </a:bodyPr>
          <a:lstStyle/>
          <a:p>
            <a:r>
              <a:rPr lang="en-US" sz="3200" b="1" dirty="0" smtClean="0"/>
              <a:t>Full </a:t>
            </a:r>
            <a:r>
              <a:rPr lang="en-US" sz="3200" b="1" dirty="0"/>
              <a:t>thickness lid laceration, pre- </a:t>
            </a:r>
            <a:r>
              <a:rPr lang="ru-RU" sz="3200" b="1" dirty="0" smtClean="0"/>
              <a:t> </a:t>
            </a:r>
            <a:r>
              <a:rPr lang="en-US" sz="3200" b="1" dirty="0" smtClean="0"/>
              <a:t>and postoperatively</a:t>
            </a:r>
            <a:r>
              <a:rPr lang="ru-RU" sz="3200" b="1" dirty="0" smtClean="0"/>
              <a:t> </a:t>
            </a:r>
            <a:r>
              <a:rPr lang="en-US" sz="3200" b="1" dirty="0" smtClean="0"/>
              <a:t>– </a:t>
            </a:r>
            <a:r>
              <a:rPr lang="en-US" sz="3200" b="1" dirty="0"/>
              <a:t>caused by a thrown </a:t>
            </a:r>
            <a:r>
              <a:rPr lang="en-US" sz="3200" b="1" dirty="0" smtClean="0"/>
              <a:t>glass</a:t>
            </a:r>
            <a:endParaRPr lang="ru-RU" sz="3200" b="1" dirty="0"/>
          </a:p>
        </p:txBody>
      </p:sp>
    </p:spTree>
    <p:extLst>
      <p:ext uri="{BB962C8B-B14F-4D97-AF65-F5344CB8AC3E}">
        <p14:creationId xmlns:p14="http://schemas.microsoft.com/office/powerpoint/2010/main" val="1750479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246064"/>
            <a:ext cx="8229600" cy="432048"/>
          </a:xfrm>
        </p:spPr>
        <p:txBody>
          <a:bodyPr>
            <a:normAutofit fontScale="90000"/>
          </a:bodyPr>
          <a:lstStyle/>
          <a:p>
            <a:r>
              <a:rPr lang="en-US" b="1" dirty="0" smtClean="0">
                <a:solidFill>
                  <a:prstClr val="black"/>
                </a:solidFill>
                <a:latin typeface="Times New Roman"/>
                <a:ea typeface="Calibri"/>
                <a:cs typeface="Times New Roman"/>
              </a:rPr>
              <a:t/>
            </a:r>
            <a:br>
              <a:rPr lang="en-US" b="1" dirty="0" smtClean="0">
                <a:solidFill>
                  <a:prstClr val="black"/>
                </a:solidFill>
                <a:latin typeface="Times New Roman"/>
                <a:ea typeface="Calibri"/>
                <a:cs typeface="Times New Roman"/>
              </a:rPr>
            </a:br>
            <a:r>
              <a:rPr lang="en-US" b="1" dirty="0" smtClean="0">
                <a:solidFill>
                  <a:prstClr val="black"/>
                </a:solidFill>
                <a:latin typeface="Times New Roman"/>
                <a:ea typeface="Calibri"/>
                <a:cs typeface="Times New Roman"/>
              </a:rPr>
              <a:t/>
            </a:r>
            <a:br>
              <a:rPr lang="en-US" b="1" dirty="0" smtClean="0">
                <a:solidFill>
                  <a:prstClr val="black"/>
                </a:solidFill>
                <a:latin typeface="Times New Roman"/>
                <a:ea typeface="Calibri"/>
                <a:cs typeface="Times New Roman"/>
              </a:rPr>
            </a:br>
            <a:r>
              <a:rPr lang="en-US" b="1" dirty="0">
                <a:solidFill>
                  <a:prstClr val="black"/>
                </a:solidFill>
                <a:latin typeface="Times New Roman"/>
                <a:ea typeface="Calibri"/>
                <a:cs typeface="Times New Roman"/>
              </a:rPr>
              <a:t/>
            </a:r>
            <a:br>
              <a:rPr lang="en-US" b="1" dirty="0">
                <a:solidFill>
                  <a:prstClr val="black"/>
                </a:solidFill>
                <a:latin typeface="Times New Roman"/>
                <a:ea typeface="Calibri"/>
                <a:cs typeface="Times New Roman"/>
              </a:rPr>
            </a:br>
            <a:r>
              <a:rPr lang="en-US" b="1" dirty="0" smtClean="0">
                <a:solidFill>
                  <a:prstClr val="black"/>
                </a:solidFill>
                <a:latin typeface="Times New Roman"/>
                <a:ea typeface="Calibri"/>
                <a:cs typeface="Times New Roman"/>
              </a:rPr>
              <a:t/>
            </a:r>
            <a:br>
              <a:rPr lang="en-US" b="1" dirty="0" smtClean="0">
                <a:solidFill>
                  <a:prstClr val="black"/>
                </a:solidFill>
                <a:latin typeface="Times New Roman"/>
                <a:ea typeface="Calibri"/>
                <a:cs typeface="Times New Roman"/>
              </a:rPr>
            </a:br>
            <a:r>
              <a:rPr lang="en-US" b="1" dirty="0">
                <a:solidFill>
                  <a:prstClr val="black"/>
                </a:solidFill>
                <a:latin typeface="Times New Roman"/>
                <a:ea typeface="Calibri"/>
                <a:cs typeface="Times New Roman"/>
              </a:rPr>
              <a:t/>
            </a:r>
            <a:br>
              <a:rPr lang="en-US" b="1" dirty="0">
                <a:solidFill>
                  <a:prstClr val="black"/>
                </a:solidFill>
                <a:latin typeface="Times New Roman"/>
                <a:ea typeface="Calibri"/>
                <a:cs typeface="Times New Roman"/>
              </a:rPr>
            </a:br>
            <a:r>
              <a:rPr lang="en-US" b="1" dirty="0" smtClean="0">
                <a:solidFill>
                  <a:prstClr val="black"/>
                </a:solidFill>
                <a:latin typeface="Times New Roman"/>
                <a:ea typeface="Calibri"/>
                <a:cs typeface="Times New Roman"/>
              </a:rPr>
              <a:t/>
            </a:r>
            <a:br>
              <a:rPr lang="en-US" b="1" dirty="0" smtClean="0">
                <a:solidFill>
                  <a:prstClr val="black"/>
                </a:solidFill>
                <a:latin typeface="Times New Roman"/>
                <a:ea typeface="Calibri"/>
                <a:cs typeface="Times New Roman"/>
              </a:rPr>
            </a:br>
            <a:r>
              <a:rPr lang="ru-RU" sz="4000" dirty="0">
                <a:solidFill>
                  <a:prstClr val="black"/>
                </a:solidFill>
                <a:ea typeface="Calibri"/>
                <a:cs typeface="Times New Roman"/>
              </a:rPr>
              <a:t/>
            </a:r>
            <a:br>
              <a:rPr lang="ru-RU" sz="4000" dirty="0">
                <a:solidFill>
                  <a:prstClr val="black"/>
                </a:solidFill>
                <a:ea typeface="Calibri"/>
                <a:cs typeface="Times New Roman"/>
              </a:rPr>
            </a:br>
            <a:endParaRPr lang="ru-RU" dirty="0"/>
          </a:p>
        </p:txBody>
      </p:sp>
      <p:sp>
        <p:nvSpPr>
          <p:cNvPr id="3" name="Объект 2"/>
          <p:cNvSpPr>
            <a:spLocks noGrp="1"/>
          </p:cNvSpPr>
          <p:nvPr>
            <p:ph idx="1"/>
          </p:nvPr>
        </p:nvSpPr>
        <p:spPr>
          <a:xfrm>
            <a:off x="421196" y="1261746"/>
            <a:ext cx="4114800" cy="4525963"/>
          </a:xfrm>
        </p:spPr>
        <p:txBody>
          <a:bodyPr>
            <a:normAutofit/>
          </a:bodyPr>
          <a:lstStyle/>
          <a:p>
            <a:pPr marL="0" indent="0" algn="just">
              <a:buNone/>
            </a:pPr>
            <a:r>
              <a:rPr lang="en-US" sz="2800" b="1" dirty="0" err="1" smtClean="0"/>
              <a:t>Canalicular</a:t>
            </a:r>
            <a:r>
              <a:rPr lang="en-US" sz="2800" b="1" dirty="0" smtClean="0"/>
              <a:t> </a:t>
            </a:r>
            <a:r>
              <a:rPr lang="en-US" sz="2800" b="1" dirty="0"/>
              <a:t>lacerations </a:t>
            </a:r>
            <a:r>
              <a:rPr lang="en-US" sz="2800" dirty="0"/>
              <a:t>should be repaired within 24 hours. The laceration is bridged by silicone tubing, which is threaded down the lacrimal system and tied in the </a:t>
            </a:r>
            <a:r>
              <a:rPr lang="en-US" sz="2800" dirty="0" smtClean="0"/>
              <a:t>nose. </a:t>
            </a:r>
            <a:r>
              <a:rPr lang="en-US" sz="2800" dirty="0"/>
              <a:t>The laceration is sutured. The tubing is left in situ for 3-6 months</a:t>
            </a:r>
            <a:r>
              <a:rPr lang="en-US" sz="2800" dirty="0" smtClean="0"/>
              <a:t>.</a:t>
            </a:r>
            <a:endParaRPr lang="ru-RU"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412776"/>
            <a:ext cx="3960440" cy="4581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899592" y="260648"/>
            <a:ext cx="7272808" cy="954107"/>
          </a:xfrm>
          <a:prstGeom prst="rect">
            <a:avLst/>
          </a:prstGeom>
        </p:spPr>
        <p:txBody>
          <a:bodyPr wrap="square">
            <a:spAutoFit/>
          </a:bodyPr>
          <a:lstStyle/>
          <a:p>
            <a:pPr lvl="0" algn="ctr">
              <a:spcBef>
                <a:spcPct val="20000"/>
              </a:spcBef>
              <a:buClr>
                <a:srgbClr val="AD0101"/>
              </a:buClr>
            </a:pPr>
            <a:r>
              <a:rPr lang="en-US" sz="3200" b="1" dirty="0">
                <a:solidFill>
                  <a:prstClr val="black"/>
                </a:solidFill>
                <a:ea typeface="Calibri"/>
                <a:cs typeface="Times New Roman"/>
              </a:rPr>
              <a:t>EYELID TRAUMA</a:t>
            </a:r>
            <a:r>
              <a:rPr lang="en-US" sz="3200" b="1" dirty="0">
                <a:solidFill>
                  <a:prstClr val="black"/>
                </a:solidFill>
                <a:latin typeface="Times New Roman" pitchFamily="18" charset="0"/>
                <a:cs typeface="Times New Roman" pitchFamily="18" charset="0"/>
              </a:rPr>
              <a:t> (</a:t>
            </a:r>
            <a:r>
              <a:rPr lang="en-US" sz="3200" b="1" dirty="0">
                <a:solidFill>
                  <a:prstClr val="black"/>
                </a:solidFill>
                <a:latin typeface="Times New Roman" pitchFamily="18" charset="0"/>
                <a:ea typeface="Calibri"/>
                <a:cs typeface="Times New Roman" pitchFamily="18" charset="0"/>
              </a:rPr>
              <a:t>Laceration)</a:t>
            </a:r>
            <a:br>
              <a:rPr lang="en-US" sz="3200" b="1" dirty="0">
                <a:solidFill>
                  <a:prstClr val="black"/>
                </a:solidFill>
                <a:latin typeface="Times New Roman" pitchFamily="18" charset="0"/>
                <a:ea typeface="Calibri"/>
                <a:cs typeface="Times New Roman" pitchFamily="18" charset="0"/>
              </a:rPr>
            </a:br>
            <a:endParaRPr lang="ru-RU" sz="2400" dirty="0">
              <a:solidFill>
                <a:srgbClr val="303030"/>
              </a:solidFill>
            </a:endParaRPr>
          </a:p>
        </p:txBody>
      </p:sp>
    </p:spTree>
    <p:extLst>
      <p:ext uri="{BB962C8B-B14F-4D97-AF65-F5344CB8AC3E}">
        <p14:creationId xmlns:p14="http://schemas.microsoft.com/office/powerpoint/2010/main" val="3408720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836712"/>
            <a:ext cx="8568952" cy="1161256"/>
          </a:xfrm>
        </p:spPr>
        <p:txBody>
          <a:bodyPr>
            <a:normAutofit fontScale="90000"/>
          </a:bodyPr>
          <a:lstStyle/>
          <a:p>
            <a:pPr algn="ctr">
              <a:lnSpc>
                <a:spcPct val="115000"/>
              </a:lnSpc>
              <a:spcAft>
                <a:spcPts val="1000"/>
              </a:spcAft>
            </a:pPr>
            <a:r>
              <a:rPr lang="en-US" sz="4000" b="1" dirty="0">
                <a:latin typeface="Times New Roman"/>
                <a:ea typeface="Calibri"/>
                <a:cs typeface="Times New Roman"/>
              </a:rPr>
              <a:t>ORBITAL FRACTURES</a:t>
            </a:r>
            <a:r>
              <a:rPr lang="ru-RU" sz="3600" dirty="0">
                <a:ea typeface="Calibri"/>
                <a:cs typeface="Times New Roman"/>
              </a:rPr>
              <a:t/>
            </a:r>
            <a:br>
              <a:rPr lang="ru-RU" sz="3600" dirty="0">
                <a:ea typeface="Calibri"/>
                <a:cs typeface="Times New Roman"/>
              </a:rPr>
            </a:br>
            <a:endParaRPr lang="ru-RU" dirty="0"/>
          </a:p>
        </p:txBody>
      </p:sp>
      <p:sp>
        <p:nvSpPr>
          <p:cNvPr id="3" name="Объект 2"/>
          <p:cNvSpPr>
            <a:spLocks noGrp="1"/>
          </p:cNvSpPr>
          <p:nvPr>
            <p:ph idx="1"/>
          </p:nvPr>
        </p:nvSpPr>
        <p:spPr>
          <a:xfrm>
            <a:off x="683568" y="1916832"/>
            <a:ext cx="7543800" cy="3886200"/>
          </a:xfrm>
        </p:spPr>
        <p:txBody>
          <a:bodyPr>
            <a:normAutofit/>
          </a:bodyPr>
          <a:lstStyle/>
          <a:p>
            <a:r>
              <a:rPr lang="en-US" sz="3600" b="1" dirty="0"/>
              <a:t>Blow-out orbital floor </a:t>
            </a:r>
            <a:r>
              <a:rPr lang="en-US" sz="3600" b="1" dirty="0" smtClean="0"/>
              <a:t>fracture</a:t>
            </a:r>
          </a:p>
          <a:p>
            <a:r>
              <a:rPr lang="en-US" sz="3600" b="1" dirty="0">
                <a:ea typeface="Calibri"/>
              </a:rPr>
              <a:t>Blow-out medial wall </a:t>
            </a:r>
            <a:r>
              <a:rPr lang="en-US" sz="3600" b="1" dirty="0" smtClean="0">
                <a:ea typeface="Calibri"/>
              </a:rPr>
              <a:t>fracture </a:t>
            </a:r>
          </a:p>
          <a:p>
            <a:r>
              <a:rPr lang="en-US" sz="3600" b="1" dirty="0">
                <a:ea typeface="Calibri"/>
              </a:rPr>
              <a:t>Roof </a:t>
            </a:r>
            <a:r>
              <a:rPr lang="en-US" sz="3600" b="1" dirty="0" smtClean="0">
                <a:ea typeface="Calibri"/>
              </a:rPr>
              <a:t>fracture</a:t>
            </a:r>
          </a:p>
          <a:p>
            <a:r>
              <a:rPr lang="en-US" sz="3600" b="1" dirty="0">
                <a:ea typeface="Calibri"/>
              </a:rPr>
              <a:t>Lateral wall </a:t>
            </a:r>
            <a:r>
              <a:rPr lang="en-US" sz="3600" b="1" dirty="0" smtClean="0">
                <a:ea typeface="Calibri"/>
              </a:rPr>
              <a:t>fracture</a:t>
            </a:r>
            <a:endParaRPr lang="ru-RU" sz="3600" dirty="0"/>
          </a:p>
        </p:txBody>
      </p:sp>
    </p:spTree>
    <p:extLst>
      <p:ext uri="{BB962C8B-B14F-4D97-AF65-F5344CB8AC3E}">
        <p14:creationId xmlns:p14="http://schemas.microsoft.com/office/powerpoint/2010/main" val="2891147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577303"/>
            <a:ext cx="7704856" cy="1600200"/>
          </a:xfrm>
        </p:spPr>
        <p:txBody>
          <a:bodyPr>
            <a:normAutofit fontScale="90000"/>
          </a:bodyPr>
          <a:lstStyle/>
          <a:p>
            <a:pPr algn="ctr"/>
            <a:r>
              <a:rPr lang="en-US" sz="3600" b="1" dirty="0" smtClean="0"/>
              <a:t/>
            </a:r>
            <a:br>
              <a:rPr lang="en-US" sz="3600" b="1" dirty="0" smtClean="0"/>
            </a:br>
            <a:r>
              <a:rPr lang="en-US" sz="4000" b="1" dirty="0">
                <a:latin typeface="+mn-lt"/>
                <a:ea typeface="Calibri"/>
                <a:cs typeface="Times New Roman"/>
              </a:rPr>
              <a:t>ORBITAL FRACTURES</a:t>
            </a:r>
            <a:r>
              <a:rPr lang="ru-RU" sz="4000" dirty="0">
                <a:latin typeface="+mn-lt"/>
                <a:ea typeface="Calibri"/>
                <a:cs typeface="Times New Roman"/>
              </a:rPr>
              <a:t/>
            </a:r>
            <a:br>
              <a:rPr lang="ru-RU" sz="4000" dirty="0">
                <a:latin typeface="+mn-lt"/>
                <a:ea typeface="Calibri"/>
                <a:cs typeface="Times New Roman"/>
              </a:rPr>
            </a:br>
            <a:r>
              <a:rPr lang="en-US" sz="4000" b="1" dirty="0" smtClean="0">
                <a:latin typeface="+mn-lt"/>
              </a:rPr>
              <a:t>Blow-out </a:t>
            </a:r>
            <a:r>
              <a:rPr lang="en-US" sz="4000" b="1" dirty="0">
                <a:latin typeface="+mn-lt"/>
              </a:rPr>
              <a:t>orbital floor </a:t>
            </a:r>
            <a:r>
              <a:rPr lang="en-US" sz="4000" b="1" dirty="0" smtClean="0">
                <a:latin typeface="+mn-lt"/>
              </a:rPr>
              <a:t>fracture</a:t>
            </a:r>
            <a:r>
              <a:rPr lang="en-US" sz="4000" b="1" dirty="0">
                <a:latin typeface="+mn-lt"/>
              </a:rPr>
              <a:t/>
            </a:r>
            <a:br>
              <a:rPr lang="en-US" sz="4000" b="1" dirty="0">
                <a:latin typeface="+mn-lt"/>
              </a:rPr>
            </a:br>
            <a:r>
              <a:rPr lang="en-US" sz="4000" b="1" dirty="0" smtClean="0">
                <a:latin typeface="+mn-lt"/>
              </a:rPr>
              <a:t> </a:t>
            </a:r>
            <a:endParaRPr lang="ru-RU" sz="4000" dirty="0">
              <a:latin typeface="+mn-lt"/>
            </a:endParaRPr>
          </a:p>
        </p:txBody>
      </p:sp>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5" y="1700808"/>
            <a:ext cx="6278900" cy="4238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5958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9894" y="247006"/>
            <a:ext cx="6781800" cy="1052736"/>
          </a:xfrm>
        </p:spPr>
        <p:txBody>
          <a:bodyPr>
            <a:normAutofit fontScale="90000"/>
          </a:bodyPr>
          <a:lstStyle/>
          <a:p>
            <a:pPr algn="ctr"/>
            <a:r>
              <a:rPr lang="en-US" sz="2900" b="1" dirty="0" smtClean="0">
                <a:solidFill>
                  <a:prstClr val="black"/>
                </a:solidFill>
                <a:latin typeface="Times New Roman"/>
                <a:ea typeface="Calibri"/>
                <a:cs typeface="Times New Roman"/>
              </a:rPr>
              <a:t/>
            </a:r>
            <a:br>
              <a:rPr lang="en-US" sz="2900" b="1" dirty="0" smtClean="0">
                <a:solidFill>
                  <a:prstClr val="black"/>
                </a:solidFill>
                <a:latin typeface="Times New Roman"/>
                <a:ea typeface="Calibri"/>
                <a:cs typeface="Times New Roman"/>
              </a:rPr>
            </a:br>
            <a:r>
              <a:rPr lang="en-US" sz="3100" b="1" dirty="0" smtClean="0">
                <a:solidFill>
                  <a:prstClr val="black"/>
                </a:solidFill>
                <a:latin typeface="+mn-lt"/>
                <a:ea typeface="Calibri"/>
                <a:cs typeface="Times New Roman"/>
              </a:rPr>
              <a:t>ORBITAL </a:t>
            </a:r>
            <a:r>
              <a:rPr lang="en-US" sz="3100" b="1" dirty="0">
                <a:solidFill>
                  <a:prstClr val="black"/>
                </a:solidFill>
                <a:latin typeface="+mn-lt"/>
                <a:ea typeface="Calibri"/>
                <a:cs typeface="Times New Roman"/>
              </a:rPr>
              <a:t>FRACTURES</a:t>
            </a:r>
            <a:r>
              <a:rPr lang="ru-RU" sz="3100" dirty="0">
                <a:solidFill>
                  <a:prstClr val="black"/>
                </a:solidFill>
                <a:latin typeface="+mn-lt"/>
                <a:ea typeface="Calibri"/>
                <a:cs typeface="Times New Roman"/>
              </a:rPr>
              <a:t/>
            </a:r>
            <a:br>
              <a:rPr lang="ru-RU" sz="3100" dirty="0">
                <a:solidFill>
                  <a:prstClr val="black"/>
                </a:solidFill>
                <a:latin typeface="+mn-lt"/>
                <a:ea typeface="Calibri"/>
                <a:cs typeface="Times New Roman"/>
              </a:rPr>
            </a:br>
            <a:r>
              <a:rPr lang="en-US" sz="3100" b="1" dirty="0">
                <a:solidFill>
                  <a:prstClr val="black"/>
                </a:solidFill>
                <a:latin typeface="+mn-lt"/>
              </a:rPr>
              <a:t>Blow-out orbital floor </a:t>
            </a:r>
            <a:r>
              <a:rPr lang="en-US" sz="3100" b="1" dirty="0" smtClean="0">
                <a:solidFill>
                  <a:prstClr val="black"/>
                </a:solidFill>
                <a:latin typeface="+mn-lt"/>
              </a:rPr>
              <a:t>fracture </a:t>
            </a:r>
            <a:r>
              <a:rPr lang="en-US" sz="3100" b="1" dirty="0">
                <a:solidFill>
                  <a:prstClr val="black"/>
                </a:solidFill>
                <a:latin typeface="+mn-lt"/>
              </a:rPr>
              <a:t/>
            </a:r>
            <a:br>
              <a:rPr lang="en-US" sz="3100" b="1" dirty="0">
                <a:solidFill>
                  <a:prstClr val="black"/>
                </a:solidFill>
                <a:latin typeface="+mn-lt"/>
              </a:rPr>
            </a:br>
            <a:endParaRPr lang="ru-RU" sz="3100" dirty="0">
              <a:latin typeface="+mn-lt"/>
            </a:endParaRP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908721"/>
            <a:ext cx="3051617" cy="1512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51520" y="1484783"/>
            <a:ext cx="4572000" cy="4154984"/>
          </a:xfrm>
          <a:prstGeom prst="rect">
            <a:avLst/>
          </a:prstGeom>
        </p:spPr>
        <p:txBody>
          <a:bodyPr>
            <a:spAutoFit/>
          </a:bodyPr>
          <a:lstStyle/>
          <a:p>
            <a:pPr algn="just"/>
            <a:r>
              <a:rPr lang="en-US" sz="2400" u="sng" dirty="0"/>
              <a:t>Signs: </a:t>
            </a:r>
            <a:endParaRPr lang="ru-RU" sz="2400" dirty="0"/>
          </a:p>
          <a:p>
            <a:pPr algn="just"/>
            <a:r>
              <a:rPr lang="en-US" sz="2400" dirty="0" err="1"/>
              <a:t>Periocular</a:t>
            </a:r>
            <a:r>
              <a:rPr lang="en-US" sz="2400" dirty="0"/>
              <a:t> signs include variable ecchymosis, </a:t>
            </a:r>
            <a:r>
              <a:rPr lang="en-US" sz="2400" dirty="0" err="1"/>
              <a:t>oedema</a:t>
            </a:r>
            <a:r>
              <a:rPr lang="en-US" sz="2400" dirty="0"/>
              <a:t> and subcutaneous emphysema. </a:t>
            </a:r>
            <a:r>
              <a:rPr lang="en-US" sz="2400" dirty="0" err="1"/>
              <a:t>Infraorbital</a:t>
            </a:r>
            <a:r>
              <a:rPr lang="en-US" sz="2400" dirty="0"/>
              <a:t> nerve </a:t>
            </a:r>
            <a:r>
              <a:rPr lang="en-US" sz="2400" dirty="0" err="1"/>
              <a:t>anaesthesia</a:t>
            </a:r>
            <a:r>
              <a:rPr lang="en-US" sz="2400" dirty="0"/>
              <a:t> involving the lower lid, cheek, side of nose, upper lip, </a:t>
            </a:r>
            <a:r>
              <a:rPr lang="en-US" sz="2400"/>
              <a:t>upper </a:t>
            </a:r>
            <a:r>
              <a:rPr lang="en-US" sz="2400" smtClean="0"/>
              <a:t>teeth </a:t>
            </a:r>
            <a:r>
              <a:rPr lang="en-US" sz="2400" dirty="0"/>
              <a:t>and gums is very common because a blow-out fracture frequently involves the </a:t>
            </a:r>
            <a:r>
              <a:rPr lang="en-US" sz="2400" dirty="0" err="1"/>
              <a:t>infraorbital</a:t>
            </a:r>
            <a:r>
              <a:rPr lang="en-US" sz="2400" dirty="0"/>
              <a:t> canal. </a:t>
            </a:r>
            <a:r>
              <a:rPr lang="en-US" sz="2400" dirty="0" smtClean="0"/>
              <a:t>Diplopia, </a:t>
            </a:r>
            <a:r>
              <a:rPr lang="en-US" sz="2400" dirty="0" err="1"/>
              <a:t>Enophthalmos</a:t>
            </a:r>
            <a:endParaRPr lang="ru-RU" sz="2400" dirty="0"/>
          </a:p>
        </p:txBody>
      </p:sp>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4555" y="2606901"/>
            <a:ext cx="3056823" cy="1698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3" y="4509120"/>
            <a:ext cx="3051617" cy="1656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61786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572000"/>
            <a:ext cx="8280920" cy="1600200"/>
          </a:xfrm>
        </p:spPr>
        <p:txBody>
          <a:bodyPr>
            <a:normAutofit/>
          </a:bodyPr>
          <a:lstStyle/>
          <a:p>
            <a:pPr algn="ctr"/>
            <a:r>
              <a:rPr lang="en-US" sz="3200" b="1" dirty="0">
                <a:solidFill>
                  <a:prstClr val="black"/>
                </a:solidFill>
                <a:latin typeface="+mn-lt"/>
                <a:ea typeface="Calibri"/>
                <a:cs typeface="Times New Roman"/>
              </a:rPr>
              <a:t>ORBITAL FRACTURES</a:t>
            </a:r>
            <a:r>
              <a:rPr lang="ru-RU" sz="3200" dirty="0">
                <a:solidFill>
                  <a:prstClr val="black"/>
                </a:solidFill>
                <a:latin typeface="+mn-lt"/>
                <a:ea typeface="Calibri"/>
                <a:cs typeface="Times New Roman"/>
              </a:rPr>
              <a:t/>
            </a:r>
            <a:br>
              <a:rPr lang="ru-RU" sz="3200" dirty="0">
                <a:solidFill>
                  <a:prstClr val="black"/>
                </a:solidFill>
                <a:latin typeface="+mn-lt"/>
                <a:ea typeface="Calibri"/>
                <a:cs typeface="Times New Roman"/>
              </a:rPr>
            </a:br>
            <a:r>
              <a:rPr lang="en-US" sz="3200" b="1" dirty="0">
                <a:solidFill>
                  <a:prstClr val="black"/>
                </a:solidFill>
                <a:latin typeface="+mn-lt"/>
              </a:rPr>
              <a:t>Blow-out orbital floor fracture</a:t>
            </a:r>
            <a:endParaRPr lang="ru-RU" sz="3200" dirty="0">
              <a:latin typeface="+mn-lt"/>
            </a:endParaRPr>
          </a:p>
        </p:txBody>
      </p:sp>
      <p:sp>
        <p:nvSpPr>
          <p:cNvPr id="3" name="Объект 2"/>
          <p:cNvSpPr>
            <a:spLocks noGrp="1"/>
          </p:cNvSpPr>
          <p:nvPr>
            <p:ph idx="1"/>
          </p:nvPr>
        </p:nvSpPr>
        <p:spPr>
          <a:xfrm>
            <a:off x="251520" y="980728"/>
            <a:ext cx="7543800" cy="1440160"/>
          </a:xfrm>
        </p:spPr>
        <p:txBody>
          <a:bodyPr>
            <a:noAutofit/>
          </a:bodyPr>
          <a:lstStyle/>
          <a:p>
            <a:pPr marL="0" indent="0">
              <a:lnSpc>
                <a:spcPct val="115000"/>
              </a:lnSpc>
              <a:spcAft>
                <a:spcPts val="1000"/>
              </a:spcAft>
              <a:buNone/>
            </a:pPr>
            <a:r>
              <a:rPr lang="en-US" sz="3600" u="sng" dirty="0" smtClean="0">
                <a:latin typeface="Times New Roman"/>
                <a:ea typeface="Calibri"/>
                <a:cs typeface="Times New Roman"/>
              </a:rPr>
              <a:t>Investigations:</a:t>
            </a:r>
          </a:p>
          <a:p>
            <a:pPr>
              <a:lnSpc>
                <a:spcPct val="115000"/>
              </a:lnSpc>
              <a:spcAft>
                <a:spcPts val="1000"/>
              </a:spcAft>
            </a:pPr>
            <a:r>
              <a:rPr lang="en-US" sz="3600" dirty="0" smtClean="0">
                <a:latin typeface="Times New Roman"/>
                <a:ea typeface="Calibri"/>
              </a:rPr>
              <a:t>CT </a:t>
            </a:r>
            <a:r>
              <a:rPr lang="en-US" sz="3600" dirty="0">
                <a:latin typeface="Times New Roman"/>
                <a:ea typeface="Calibri"/>
              </a:rPr>
              <a:t>with coronal sections</a:t>
            </a:r>
            <a:endParaRPr lang="ru-RU" sz="36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6112" y="620688"/>
            <a:ext cx="3224528"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50554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572000"/>
            <a:ext cx="8640960" cy="1600200"/>
          </a:xfrm>
        </p:spPr>
        <p:txBody>
          <a:bodyPr>
            <a:normAutofit/>
          </a:bodyPr>
          <a:lstStyle/>
          <a:p>
            <a:pPr algn="ctr"/>
            <a:r>
              <a:rPr lang="en-US" sz="3200" b="1" dirty="0">
                <a:solidFill>
                  <a:prstClr val="black"/>
                </a:solidFill>
                <a:latin typeface="+mn-lt"/>
                <a:ea typeface="Calibri"/>
                <a:cs typeface="Times New Roman"/>
              </a:rPr>
              <a:t>ORBITAL FRACTURES</a:t>
            </a:r>
            <a:r>
              <a:rPr lang="ru-RU" sz="3200" dirty="0">
                <a:solidFill>
                  <a:prstClr val="black"/>
                </a:solidFill>
                <a:latin typeface="+mn-lt"/>
                <a:ea typeface="Calibri"/>
                <a:cs typeface="Times New Roman"/>
              </a:rPr>
              <a:t/>
            </a:r>
            <a:br>
              <a:rPr lang="ru-RU" sz="3200" dirty="0">
                <a:solidFill>
                  <a:prstClr val="black"/>
                </a:solidFill>
                <a:latin typeface="+mn-lt"/>
                <a:ea typeface="Calibri"/>
                <a:cs typeface="Times New Roman"/>
              </a:rPr>
            </a:br>
            <a:r>
              <a:rPr lang="en-US" sz="3200" b="1" dirty="0">
                <a:solidFill>
                  <a:prstClr val="black"/>
                </a:solidFill>
                <a:latin typeface="+mn-lt"/>
              </a:rPr>
              <a:t>Blow-out orbital floor fracture</a:t>
            </a:r>
            <a:endParaRPr lang="ru-RU" sz="3200" dirty="0">
              <a:latin typeface="+mn-lt"/>
            </a:endParaRPr>
          </a:p>
        </p:txBody>
      </p:sp>
      <p:sp>
        <p:nvSpPr>
          <p:cNvPr id="3" name="Объект 2"/>
          <p:cNvSpPr>
            <a:spLocks noGrp="1"/>
          </p:cNvSpPr>
          <p:nvPr>
            <p:ph idx="1"/>
          </p:nvPr>
        </p:nvSpPr>
        <p:spPr>
          <a:xfrm>
            <a:off x="237118" y="260648"/>
            <a:ext cx="8640960" cy="710952"/>
          </a:xfrm>
        </p:spPr>
        <p:txBody>
          <a:bodyPr>
            <a:noAutofit/>
          </a:bodyPr>
          <a:lstStyle/>
          <a:p>
            <a:pPr marL="0" lvl="0" indent="0" algn="just">
              <a:spcAft>
                <a:spcPts val="1000"/>
              </a:spcAft>
              <a:buNone/>
            </a:pPr>
            <a:endParaRPr lang="en-US" sz="3200" dirty="0" smtClean="0">
              <a:solidFill>
                <a:prstClr val="black"/>
              </a:solidFill>
              <a:latin typeface="Times New Roman"/>
              <a:ea typeface="Calibri"/>
              <a:cs typeface="Times New Roman"/>
            </a:endParaRPr>
          </a:p>
          <a:p>
            <a:pPr marL="0" lvl="0" indent="0" algn="just">
              <a:spcAft>
                <a:spcPts val="1000"/>
              </a:spcAft>
              <a:buNone/>
            </a:pPr>
            <a:endParaRPr lang="en-US" sz="3200" dirty="0">
              <a:solidFill>
                <a:prstClr val="black"/>
              </a:solidFill>
              <a:latin typeface="Times New Roman"/>
              <a:ea typeface="Calibri"/>
              <a:cs typeface="Times New Roman"/>
            </a:endParaRPr>
          </a:p>
          <a:p>
            <a:pPr marL="0" lvl="0" indent="0" algn="just">
              <a:spcAft>
                <a:spcPts val="1000"/>
              </a:spcAft>
              <a:buNone/>
            </a:pPr>
            <a:r>
              <a:rPr lang="en-US" sz="3200" dirty="0" smtClean="0">
                <a:solidFill>
                  <a:prstClr val="black"/>
                </a:solidFill>
                <a:latin typeface="Times New Roman"/>
                <a:ea typeface="Calibri"/>
                <a:cs typeface="Times New Roman"/>
              </a:rPr>
              <a:t>Investigations: </a:t>
            </a:r>
            <a:r>
              <a:rPr lang="en-US" sz="3200" dirty="0" smtClean="0">
                <a:latin typeface="Times New Roman"/>
                <a:ea typeface="Calibri"/>
              </a:rPr>
              <a:t>Hess test, </a:t>
            </a:r>
            <a:r>
              <a:rPr lang="en-US" sz="3200" dirty="0" smtClean="0">
                <a:solidFill>
                  <a:prstClr val="black"/>
                </a:solidFill>
                <a:ea typeface="Calibri"/>
              </a:rPr>
              <a:t>Field </a:t>
            </a:r>
            <a:r>
              <a:rPr lang="en-US" sz="3200" dirty="0">
                <a:solidFill>
                  <a:prstClr val="black"/>
                </a:solidFill>
                <a:ea typeface="Calibri"/>
              </a:rPr>
              <a:t>of binocular vision </a:t>
            </a:r>
            <a:endParaRPr lang="ru-RU" sz="3200" dirty="0">
              <a:solidFill>
                <a:prstClr val="black"/>
              </a:solidFill>
            </a:endParaRPr>
          </a:p>
          <a:p>
            <a:pPr marL="0" indent="0" algn="just">
              <a:lnSpc>
                <a:spcPct val="115000"/>
              </a:lnSpc>
              <a:spcAft>
                <a:spcPts val="1000"/>
              </a:spcAft>
              <a:buNone/>
            </a:pPr>
            <a:endParaRPr lang="ru-RU" sz="3200"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412776"/>
            <a:ext cx="7748060" cy="3228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18252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572000"/>
            <a:ext cx="8424936" cy="1600200"/>
          </a:xfrm>
        </p:spPr>
        <p:txBody>
          <a:bodyPr>
            <a:normAutofit/>
          </a:bodyPr>
          <a:lstStyle/>
          <a:p>
            <a:pPr algn="ctr"/>
            <a:r>
              <a:rPr lang="en-US" sz="3200" b="1" dirty="0">
                <a:solidFill>
                  <a:prstClr val="black"/>
                </a:solidFill>
                <a:latin typeface="+mn-lt"/>
                <a:ea typeface="Calibri"/>
                <a:cs typeface="Times New Roman"/>
              </a:rPr>
              <a:t>ORBITAL FRACTURES</a:t>
            </a:r>
            <a:r>
              <a:rPr lang="ru-RU" sz="3200" dirty="0">
                <a:solidFill>
                  <a:prstClr val="black"/>
                </a:solidFill>
                <a:latin typeface="+mn-lt"/>
                <a:ea typeface="Calibri"/>
                <a:cs typeface="Times New Roman"/>
              </a:rPr>
              <a:t/>
            </a:r>
            <a:br>
              <a:rPr lang="ru-RU" sz="3200" dirty="0">
                <a:solidFill>
                  <a:prstClr val="black"/>
                </a:solidFill>
                <a:latin typeface="+mn-lt"/>
                <a:ea typeface="Calibri"/>
                <a:cs typeface="Times New Roman"/>
              </a:rPr>
            </a:br>
            <a:r>
              <a:rPr lang="en-US" sz="3200" b="1" dirty="0">
                <a:solidFill>
                  <a:prstClr val="black"/>
                </a:solidFill>
                <a:latin typeface="+mn-lt"/>
              </a:rPr>
              <a:t>Blow-out orbital floor fracture</a:t>
            </a:r>
            <a:endParaRPr lang="ru-RU" sz="3200" dirty="0">
              <a:latin typeface="+mn-lt"/>
            </a:endParaRPr>
          </a:p>
        </p:txBody>
      </p:sp>
      <p:sp>
        <p:nvSpPr>
          <p:cNvPr id="3" name="Объект 2"/>
          <p:cNvSpPr>
            <a:spLocks noGrp="1"/>
          </p:cNvSpPr>
          <p:nvPr>
            <p:ph idx="1"/>
          </p:nvPr>
        </p:nvSpPr>
        <p:spPr>
          <a:xfrm>
            <a:off x="323528" y="564771"/>
            <a:ext cx="7543800" cy="2648205"/>
          </a:xfrm>
        </p:spPr>
        <p:txBody>
          <a:bodyPr>
            <a:normAutofit/>
          </a:bodyPr>
          <a:lstStyle/>
          <a:p>
            <a:pPr marL="0" indent="0">
              <a:buNone/>
            </a:pPr>
            <a:r>
              <a:rPr lang="en-US" sz="3200" u="sng" dirty="0">
                <a:latin typeface="Times New Roman"/>
                <a:ea typeface="Calibri"/>
              </a:rPr>
              <a:t>Treatment: </a:t>
            </a:r>
            <a:endParaRPr lang="en-US" sz="3200" u="sng" dirty="0" smtClean="0">
              <a:latin typeface="Times New Roman"/>
              <a:ea typeface="Calibri"/>
            </a:endParaRPr>
          </a:p>
          <a:p>
            <a:r>
              <a:rPr lang="en-US" sz="3200" dirty="0" smtClean="0">
                <a:latin typeface="Times New Roman"/>
              </a:rPr>
              <a:t>Drugs (antibiotics)</a:t>
            </a:r>
          </a:p>
          <a:p>
            <a:r>
              <a:rPr lang="en-US" sz="3200" dirty="0" smtClean="0">
                <a:latin typeface="Times New Roman"/>
              </a:rPr>
              <a:t>Surgery</a:t>
            </a:r>
            <a:endParaRPr lang="ru-RU" sz="3200"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692696"/>
            <a:ext cx="4840610" cy="433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99535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661248"/>
            <a:ext cx="8496943" cy="1600200"/>
          </a:xfrm>
        </p:spPr>
        <p:txBody>
          <a:bodyPr>
            <a:normAutofit fontScale="90000"/>
          </a:bodyPr>
          <a:lstStyle/>
          <a:p>
            <a:pPr marL="342900" lvl="0" indent="-342900" algn="ctr">
              <a:spcBef>
                <a:spcPct val="20000"/>
              </a:spcBef>
            </a:pPr>
            <a:r>
              <a:rPr lang="en-US" sz="2600" b="1" dirty="0" smtClean="0">
                <a:solidFill>
                  <a:prstClr val="black"/>
                </a:solidFill>
                <a:latin typeface="Times New Roman"/>
                <a:ea typeface="Calibri"/>
                <a:cs typeface="Times New Roman"/>
              </a:rPr>
              <a:t/>
            </a:r>
            <a:br>
              <a:rPr lang="en-US" sz="2600" b="1" dirty="0" smtClean="0">
                <a:solidFill>
                  <a:prstClr val="black"/>
                </a:solidFill>
                <a:latin typeface="Times New Roman"/>
                <a:ea typeface="Calibri"/>
                <a:cs typeface="Times New Roman"/>
              </a:rPr>
            </a:br>
            <a:r>
              <a:rPr lang="en-US" sz="3600" b="1" dirty="0" smtClean="0">
                <a:solidFill>
                  <a:prstClr val="black"/>
                </a:solidFill>
                <a:latin typeface="Times New Roman"/>
                <a:ea typeface="Calibri"/>
                <a:cs typeface="Times New Roman"/>
              </a:rPr>
              <a:t>ORBITAL FRACTURES</a:t>
            </a:r>
            <a:r>
              <a:rPr lang="en-US" sz="3600" b="1" dirty="0" smtClean="0">
                <a:solidFill>
                  <a:prstClr val="black"/>
                </a:solidFill>
                <a:latin typeface="Times New Roman"/>
                <a:ea typeface="Calibri"/>
                <a:cs typeface="+mn-cs"/>
              </a:rPr>
              <a:t/>
            </a:r>
            <a:br>
              <a:rPr lang="en-US" sz="3600" b="1" dirty="0" smtClean="0">
                <a:solidFill>
                  <a:prstClr val="black"/>
                </a:solidFill>
                <a:latin typeface="Times New Roman"/>
                <a:ea typeface="Calibri"/>
                <a:cs typeface="+mn-cs"/>
              </a:rPr>
            </a:br>
            <a:r>
              <a:rPr lang="en-US" sz="3600" b="1" dirty="0" smtClean="0">
                <a:solidFill>
                  <a:prstClr val="black"/>
                </a:solidFill>
                <a:latin typeface="Times New Roman"/>
                <a:ea typeface="Calibri"/>
                <a:cs typeface="+mn-cs"/>
              </a:rPr>
              <a:t>Blow-out </a:t>
            </a:r>
            <a:r>
              <a:rPr lang="en-US" sz="3600" b="1" dirty="0">
                <a:solidFill>
                  <a:prstClr val="black"/>
                </a:solidFill>
                <a:latin typeface="Times New Roman"/>
                <a:ea typeface="Calibri"/>
                <a:cs typeface="+mn-cs"/>
              </a:rPr>
              <a:t>medial wall </a:t>
            </a:r>
            <a:r>
              <a:rPr lang="en-US" sz="3600" b="1" dirty="0" smtClean="0">
                <a:solidFill>
                  <a:prstClr val="black"/>
                </a:solidFill>
                <a:latin typeface="Times New Roman"/>
                <a:ea typeface="Calibri"/>
                <a:cs typeface="+mn-cs"/>
              </a:rPr>
              <a:t>fracture</a:t>
            </a:r>
            <a:r>
              <a:rPr lang="en-US" sz="3600" b="1" dirty="0">
                <a:solidFill>
                  <a:prstClr val="black"/>
                </a:solidFill>
                <a:latin typeface="Times New Roman"/>
                <a:ea typeface="Calibri"/>
                <a:cs typeface="+mn-cs"/>
              </a:rPr>
              <a:t/>
            </a:r>
            <a:br>
              <a:rPr lang="en-US" sz="3600" b="1" dirty="0">
                <a:solidFill>
                  <a:prstClr val="black"/>
                </a:solidFill>
                <a:latin typeface="Times New Roman"/>
                <a:ea typeface="Calibri"/>
                <a:cs typeface="+mn-cs"/>
              </a:rPr>
            </a:br>
            <a:endParaRPr lang="ru-RU" sz="3600" dirty="0"/>
          </a:p>
        </p:txBody>
      </p:sp>
      <p:sp>
        <p:nvSpPr>
          <p:cNvPr id="3" name="Объект 2"/>
          <p:cNvSpPr>
            <a:spLocks noGrp="1"/>
          </p:cNvSpPr>
          <p:nvPr>
            <p:ph idx="1"/>
          </p:nvPr>
        </p:nvSpPr>
        <p:spPr>
          <a:xfrm>
            <a:off x="833569" y="476672"/>
            <a:ext cx="7543800" cy="2808312"/>
          </a:xfrm>
        </p:spPr>
        <p:txBody>
          <a:bodyPr/>
          <a:lstStyle/>
          <a:p>
            <a:pPr marL="0" indent="0" algn="ctr">
              <a:buNone/>
            </a:pPr>
            <a:r>
              <a:rPr lang="en-US" sz="3200" u="sng" dirty="0">
                <a:latin typeface="Times New Roman"/>
                <a:ea typeface="Calibri"/>
              </a:rPr>
              <a:t>Signs:</a:t>
            </a:r>
            <a:r>
              <a:rPr lang="en-US" sz="3200" dirty="0">
                <a:latin typeface="Times New Roman"/>
                <a:ea typeface="Calibri"/>
              </a:rPr>
              <a:t> </a:t>
            </a:r>
            <a:endParaRPr lang="en-US" sz="3200" dirty="0" smtClean="0">
              <a:latin typeface="Times New Roman"/>
              <a:ea typeface="Calibri"/>
            </a:endParaRPr>
          </a:p>
          <a:p>
            <a:pPr algn="just"/>
            <a:r>
              <a:rPr lang="en-US" sz="3200" dirty="0" err="1" smtClean="0">
                <a:latin typeface="Times New Roman"/>
                <a:ea typeface="Calibri"/>
              </a:rPr>
              <a:t>Periorbital</a:t>
            </a:r>
            <a:r>
              <a:rPr lang="en-US" sz="3200" dirty="0" smtClean="0">
                <a:latin typeface="Times New Roman"/>
                <a:ea typeface="Calibri"/>
              </a:rPr>
              <a:t> </a:t>
            </a:r>
            <a:r>
              <a:rPr lang="en-US" sz="3200" dirty="0">
                <a:latin typeface="Times New Roman"/>
                <a:ea typeface="Calibri"/>
              </a:rPr>
              <a:t>subcutaneous </a:t>
            </a:r>
            <a:r>
              <a:rPr lang="en-US" sz="3200" dirty="0" smtClean="0">
                <a:latin typeface="Times New Roman"/>
                <a:ea typeface="Calibri"/>
              </a:rPr>
              <a:t>emphysema</a:t>
            </a:r>
          </a:p>
          <a:p>
            <a:pPr algn="just"/>
            <a:r>
              <a:rPr lang="en-US" sz="3200" dirty="0">
                <a:latin typeface="Times New Roman"/>
                <a:ea typeface="Calibri"/>
              </a:rPr>
              <a:t>Defective ocular motility involving adduction and abduction </a:t>
            </a:r>
            <a:endParaRPr lang="en-US" sz="3200" dirty="0" smtClean="0">
              <a:latin typeface="Times New Roman"/>
              <a:ea typeface="Calibri"/>
            </a:endParaRPr>
          </a:p>
          <a:p>
            <a:pPr marL="0" indent="0">
              <a:buNone/>
            </a:pPr>
            <a:endParaRPr lang="en-US" dirty="0" smtClean="0">
              <a:latin typeface="Times New Roman"/>
              <a:ea typeface="Calibri"/>
            </a:endParaRPr>
          </a:p>
          <a:p>
            <a:endParaRPr lang="ru-RU"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9484"/>
            <a:ext cx="3960439"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2789483"/>
            <a:ext cx="3960440"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10781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114" y="5589240"/>
            <a:ext cx="8343825" cy="1600200"/>
          </a:xfrm>
        </p:spPr>
        <p:txBody>
          <a:bodyPr>
            <a:normAutofit fontScale="90000"/>
          </a:bodyPr>
          <a:lstStyle/>
          <a:p>
            <a:pPr algn="ctr"/>
            <a:r>
              <a:rPr lang="en-US" sz="2300" b="1" dirty="0" smtClean="0">
                <a:solidFill>
                  <a:prstClr val="black"/>
                </a:solidFill>
                <a:latin typeface="Times New Roman"/>
                <a:ea typeface="Calibri"/>
                <a:cs typeface="Times New Roman"/>
              </a:rPr>
              <a:t/>
            </a:r>
            <a:br>
              <a:rPr lang="en-US" sz="2300" b="1" dirty="0" smtClean="0">
                <a:solidFill>
                  <a:prstClr val="black"/>
                </a:solidFill>
                <a:latin typeface="Times New Roman"/>
                <a:ea typeface="Calibri"/>
                <a:cs typeface="Times New Roman"/>
              </a:rPr>
            </a:br>
            <a:r>
              <a:rPr lang="en-US" sz="3600" b="1" dirty="0" smtClean="0">
                <a:solidFill>
                  <a:prstClr val="black"/>
                </a:solidFill>
                <a:latin typeface="Times New Roman"/>
                <a:ea typeface="Calibri"/>
                <a:cs typeface="Times New Roman"/>
              </a:rPr>
              <a:t>ORBITAL </a:t>
            </a:r>
            <a:r>
              <a:rPr lang="en-US" sz="3600" b="1" dirty="0">
                <a:solidFill>
                  <a:prstClr val="black"/>
                </a:solidFill>
                <a:latin typeface="Times New Roman"/>
                <a:ea typeface="Calibri"/>
                <a:cs typeface="Times New Roman"/>
              </a:rPr>
              <a:t>FRACTURES</a:t>
            </a:r>
            <a:r>
              <a:rPr lang="en-US" sz="3600" b="1" dirty="0">
                <a:solidFill>
                  <a:prstClr val="black"/>
                </a:solidFill>
                <a:latin typeface="Times New Roman"/>
                <a:ea typeface="Calibri"/>
              </a:rPr>
              <a:t/>
            </a:r>
            <a:br>
              <a:rPr lang="en-US" sz="3600" b="1" dirty="0">
                <a:solidFill>
                  <a:prstClr val="black"/>
                </a:solidFill>
                <a:latin typeface="Times New Roman"/>
                <a:ea typeface="Calibri"/>
              </a:rPr>
            </a:br>
            <a:r>
              <a:rPr lang="en-US" sz="3600" b="1" dirty="0">
                <a:solidFill>
                  <a:prstClr val="black"/>
                </a:solidFill>
                <a:latin typeface="Times New Roman"/>
                <a:ea typeface="Calibri"/>
              </a:rPr>
              <a:t>Blow-out medial wall fracture</a:t>
            </a:r>
            <a:br>
              <a:rPr lang="en-US" sz="3600" b="1" dirty="0">
                <a:solidFill>
                  <a:prstClr val="black"/>
                </a:solidFill>
                <a:latin typeface="Times New Roman"/>
                <a:ea typeface="Calibri"/>
              </a:rPr>
            </a:br>
            <a:endParaRPr lang="ru-RU" sz="3600" dirty="0"/>
          </a:p>
        </p:txBody>
      </p:sp>
      <p:sp>
        <p:nvSpPr>
          <p:cNvPr id="3" name="Объект 2"/>
          <p:cNvSpPr>
            <a:spLocks noGrp="1"/>
          </p:cNvSpPr>
          <p:nvPr>
            <p:ph idx="1"/>
          </p:nvPr>
        </p:nvSpPr>
        <p:spPr>
          <a:xfrm>
            <a:off x="323528" y="836712"/>
            <a:ext cx="4042792" cy="4525963"/>
          </a:xfrm>
        </p:spPr>
        <p:txBody>
          <a:bodyPr/>
          <a:lstStyle/>
          <a:p>
            <a:pPr marL="0" lvl="0" indent="0" algn="ctr">
              <a:lnSpc>
                <a:spcPct val="115000"/>
              </a:lnSpc>
              <a:spcAft>
                <a:spcPts val="1000"/>
              </a:spcAft>
              <a:buNone/>
            </a:pPr>
            <a:r>
              <a:rPr lang="en-US" sz="3200" u="sng" dirty="0">
                <a:solidFill>
                  <a:prstClr val="black"/>
                </a:solidFill>
                <a:latin typeface="Times New Roman"/>
                <a:ea typeface="Calibri"/>
                <a:cs typeface="Times New Roman"/>
              </a:rPr>
              <a:t>Treatment:</a:t>
            </a:r>
          </a:p>
          <a:p>
            <a:pPr lvl="0" algn="just">
              <a:lnSpc>
                <a:spcPct val="115000"/>
              </a:lnSpc>
              <a:spcAft>
                <a:spcPts val="1000"/>
              </a:spcAft>
            </a:pPr>
            <a:r>
              <a:rPr lang="en-US" sz="3200" dirty="0">
                <a:solidFill>
                  <a:prstClr val="black"/>
                </a:solidFill>
                <a:latin typeface="Times New Roman"/>
                <a:ea typeface="Calibri"/>
                <a:cs typeface="Times New Roman"/>
              </a:rPr>
              <a:t>release of the entrapped tissue and repair of the bony defect.</a:t>
            </a:r>
            <a:endParaRPr lang="ru-RU" sz="3200" dirty="0">
              <a:solidFill>
                <a:prstClr val="black"/>
              </a:solidFill>
              <a:ea typeface="Calibri"/>
              <a:cs typeface="Times New Roman"/>
            </a:endParaRPr>
          </a:p>
          <a:p>
            <a:endParaRPr lang="ru-RU"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908720"/>
            <a:ext cx="3575691" cy="4472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24619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08912" cy="1087016"/>
          </a:xfrm>
        </p:spPr>
        <p:txBody>
          <a:bodyPr>
            <a:normAutofit fontScale="90000"/>
          </a:bodyPr>
          <a:lstStyle/>
          <a:p>
            <a:pPr algn="ctr"/>
            <a:r>
              <a:rPr lang="en-US" sz="2300" b="1" dirty="0" smtClean="0">
                <a:solidFill>
                  <a:prstClr val="black"/>
                </a:solidFill>
                <a:latin typeface="Times New Roman"/>
                <a:ea typeface="Calibri"/>
                <a:cs typeface="Times New Roman"/>
              </a:rPr>
              <a:t/>
            </a:r>
            <a:br>
              <a:rPr lang="en-US" sz="2300" b="1" dirty="0" smtClean="0">
                <a:solidFill>
                  <a:prstClr val="black"/>
                </a:solidFill>
                <a:latin typeface="Times New Roman"/>
                <a:ea typeface="Calibri"/>
                <a:cs typeface="Times New Roman"/>
              </a:rPr>
            </a:br>
            <a:r>
              <a:rPr lang="en-US" sz="4000" b="1" dirty="0" smtClean="0">
                <a:solidFill>
                  <a:prstClr val="black"/>
                </a:solidFill>
                <a:latin typeface="Times New Roman"/>
                <a:ea typeface="Calibri"/>
                <a:cs typeface="Times New Roman"/>
              </a:rPr>
              <a:t>ORBITAL </a:t>
            </a:r>
            <a:r>
              <a:rPr lang="en-US" sz="4000" b="1" dirty="0">
                <a:solidFill>
                  <a:prstClr val="black"/>
                </a:solidFill>
                <a:latin typeface="Times New Roman"/>
                <a:ea typeface="Calibri"/>
                <a:cs typeface="Times New Roman"/>
              </a:rPr>
              <a:t>FRACTURES</a:t>
            </a:r>
            <a:r>
              <a:rPr lang="en-US" sz="4000" b="1" dirty="0">
                <a:solidFill>
                  <a:prstClr val="black"/>
                </a:solidFill>
                <a:latin typeface="Times New Roman"/>
                <a:ea typeface="Calibri"/>
              </a:rPr>
              <a:t/>
            </a:r>
            <a:br>
              <a:rPr lang="en-US" sz="4000" b="1" dirty="0">
                <a:solidFill>
                  <a:prstClr val="black"/>
                </a:solidFill>
                <a:latin typeface="Times New Roman"/>
                <a:ea typeface="Calibri"/>
              </a:rPr>
            </a:br>
            <a:r>
              <a:rPr lang="en-US" sz="4000" b="1" dirty="0">
                <a:latin typeface="Times New Roman"/>
                <a:ea typeface="Calibri"/>
              </a:rPr>
              <a:t>Roof </a:t>
            </a:r>
            <a:r>
              <a:rPr lang="en-US" sz="4000" b="1" dirty="0" smtClean="0">
                <a:latin typeface="Times New Roman"/>
                <a:ea typeface="Calibri"/>
              </a:rPr>
              <a:t>fracture</a:t>
            </a:r>
            <a:endParaRPr lang="ru-RU" sz="4000" dirty="0"/>
          </a:p>
        </p:txBody>
      </p:sp>
      <p:sp>
        <p:nvSpPr>
          <p:cNvPr id="3" name="Объект 2"/>
          <p:cNvSpPr>
            <a:spLocks noGrp="1"/>
          </p:cNvSpPr>
          <p:nvPr>
            <p:ph idx="1"/>
          </p:nvPr>
        </p:nvSpPr>
        <p:spPr>
          <a:xfrm>
            <a:off x="251520" y="1340768"/>
            <a:ext cx="8352928" cy="4896544"/>
          </a:xfrm>
        </p:spPr>
        <p:txBody>
          <a:bodyPr>
            <a:normAutofit fontScale="55000" lnSpcReduction="20000"/>
          </a:bodyPr>
          <a:lstStyle/>
          <a:p>
            <a:endParaRPr lang="ru-RU" dirty="0" smtClean="0"/>
          </a:p>
          <a:p>
            <a:pPr algn="just">
              <a:lnSpc>
                <a:spcPct val="115000"/>
              </a:lnSpc>
              <a:spcAft>
                <a:spcPts val="1000"/>
              </a:spcAft>
            </a:pPr>
            <a:r>
              <a:rPr lang="en-US" sz="4400" u="sng" dirty="0" smtClean="0">
                <a:ea typeface="Calibri"/>
                <a:cs typeface="Times New Roman"/>
              </a:rPr>
              <a:t>Presentation</a:t>
            </a:r>
            <a:r>
              <a:rPr lang="en-US" sz="4400" dirty="0" smtClean="0">
                <a:ea typeface="Calibri"/>
                <a:cs typeface="Times New Roman"/>
              </a:rPr>
              <a:t> </a:t>
            </a:r>
            <a:r>
              <a:rPr lang="en-US" sz="4400" dirty="0">
                <a:ea typeface="Calibri"/>
                <a:cs typeface="Times New Roman"/>
              </a:rPr>
              <a:t>is with a </a:t>
            </a:r>
            <a:r>
              <a:rPr lang="en-US" sz="4400" dirty="0" err="1">
                <a:ea typeface="Calibri"/>
                <a:cs typeface="Times New Roman"/>
              </a:rPr>
              <a:t>haematoma</a:t>
            </a:r>
            <a:r>
              <a:rPr lang="en-US" sz="4400" dirty="0">
                <a:ea typeface="Calibri"/>
                <a:cs typeface="Times New Roman"/>
              </a:rPr>
              <a:t> of the upper eyelid and </a:t>
            </a:r>
            <a:r>
              <a:rPr lang="en-US" sz="4400" dirty="0" err="1">
                <a:ea typeface="Calibri"/>
                <a:cs typeface="Times New Roman"/>
              </a:rPr>
              <a:t>periocular</a:t>
            </a:r>
            <a:r>
              <a:rPr lang="en-US" sz="4400" dirty="0">
                <a:ea typeface="Calibri"/>
                <a:cs typeface="Times New Roman"/>
              </a:rPr>
              <a:t> ecchymosis which develop after a few hours and may later spread to the opposite side.</a:t>
            </a:r>
            <a:endParaRPr lang="ru-RU" sz="4400" dirty="0">
              <a:ea typeface="Calibri"/>
              <a:cs typeface="Times New Roman"/>
            </a:endParaRPr>
          </a:p>
          <a:p>
            <a:pPr algn="just">
              <a:lnSpc>
                <a:spcPct val="115000"/>
              </a:lnSpc>
              <a:spcAft>
                <a:spcPts val="1000"/>
              </a:spcAft>
            </a:pPr>
            <a:r>
              <a:rPr lang="en-US" sz="4400" u="sng" dirty="0">
                <a:ea typeface="Calibri"/>
                <a:cs typeface="Times New Roman"/>
              </a:rPr>
              <a:t>Signs</a:t>
            </a:r>
            <a:r>
              <a:rPr lang="en-US" sz="4400" dirty="0">
                <a:ea typeface="Calibri"/>
                <a:cs typeface="Times New Roman"/>
              </a:rPr>
              <a:t>: inferior or axial displacement of the globe. Large fractures may be associated with pulsation of the globe unassociated with a </a:t>
            </a:r>
            <a:r>
              <a:rPr lang="en-US" sz="4400" dirty="0" smtClean="0">
                <a:ea typeface="Calibri"/>
                <a:cs typeface="Times New Roman"/>
              </a:rPr>
              <a:t>bruit, best </a:t>
            </a:r>
            <a:r>
              <a:rPr lang="en-US" sz="4400" dirty="0">
                <a:ea typeface="Calibri"/>
                <a:cs typeface="Times New Roman"/>
              </a:rPr>
              <a:t>detected on </a:t>
            </a:r>
            <a:r>
              <a:rPr lang="en-US" sz="4400" dirty="0" err="1">
                <a:ea typeface="Calibri"/>
                <a:cs typeface="Times New Roman"/>
              </a:rPr>
              <a:t>applanation</a:t>
            </a:r>
            <a:r>
              <a:rPr lang="en-US" sz="4400" dirty="0">
                <a:ea typeface="Calibri"/>
                <a:cs typeface="Times New Roman"/>
              </a:rPr>
              <a:t> tonometry, if possible. </a:t>
            </a:r>
            <a:endParaRPr lang="ru-RU" sz="4400" dirty="0">
              <a:ea typeface="Calibri"/>
              <a:cs typeface="Times New Roman"/>
            </a:endParaRPr>
          </a:p>
          <a:p>
            <a:pPr algn="just">
              <a:lnSpc>
                <a:spcPct val="115000"/>
              </a:lnSpc>
              <a:spcAft>
                <a:spcPts val="1000"/>
              </a:spcAft>
            </a:pPr>
            <a:r>
              <a:rPr lang="en-US" sz="4400" u="sng" dirty="0" smtClean="0">
                <a:ea typeface="Calibri"/>
                <a:cs typeface="Times New Roman"/>
              </a:rPr>
              <a:t>Treatment</a:t>
            </a:r>
            <a:r>
              <a:rPr lang="en-US" sz="4400" dirty="0" smtClean="0">
                <a:ea typeface="Calibri"/>
                <a:cs typeface="Times New Roman"/>
              </a:rPr>
              <a:t>. Small </a:t>
            </a:r>
            <a:r>
              <a:rPr lang="en-US" sz="4400" dirty="0">
                <a:ea typeface="Calibri"/>
                <a:cs typeface="Times New Roman"/>
              </a:rPr>
              <a:t>fractures may not require treatment but it is important to observe the patient for the possibility of a CSF leak which may lead to meningitis. Sizeable bony defects with downwardly displaced fragments usually require reconstructive surgery</a:t>
            </a:r>
            <a:r>
              <a:rPr lang="en-US" sz="4400" dirty="0" smtClean="0">
                <a:ea typeface="Calibri"/>
                <a:cs typeface="Times New Roman"/>
              </a:rPr>
              <a:t>.</a:t>
            </a:r>
            <a:endParaRPr lang="ru-RU" sz="4400" dirty="0">
              <a:ea typeface="Calibri"/>
              <a:cs typeface="Times New Roman"/>
            </a:endParaRPr>
          </a:p>
        </p:txBody>
      </p:sp>
    </p:spTree>
    <p:extLst>
      <p:ext uri="{BB962C8B-B14F-4D97-AF65-F5344CB8AC3E}">
        <p14:creationId xmlns:p14="http://schemas.microsoft.com/office/powerpoint/2010/main" val="42378481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663859"/>
            <a:ext cx="8892480" cy="1161256"/>
          </a:xfrm>
        </p:spPr>
        <p:txBody>
          <a:bodyPr>
            <a:normAutofit fontScale="90000"/>
          </a:bodyPr>
          <a:lstStyle/>
          <a:p>
            <a:pPr algn="ctr"/>
            <a:r>
              <a:rPr lang="en-US" sz="2100" b="1" dirty="0" smtClean="0">
                <a:solidFill>
                  <a:prstClr val="black"/>
                </a:solidFill>
                <a:latin typeface="Times New Roman"/>
                <a:ea typeface="Calibri"/>
                <a:cs typeface="Times New Roman"/>
              </a:rPr>
              <a:t/>
            </a:r>
            <a:br>
              <a:rPr lang="en-US" sz="2100" b="1" dirty="0" smtClean="0">
                <a:solidFill>
                  <a:prstClr val="black"/>
                </a:solidFill>
                <a:latin typeface="Times New Roman"/>
                <a:ea typeface="Calibri"/>
                <a:cs typeface="Times New Roman"/>
              </a:rPr>
            </a:br>
            <a:r>
              <a:rPr lang="en-US" sz="3600" b="1" dirty="0" smtClean="0">
                <a:solidFill>
                  <a:prstClr val="black"/>
                </a:solidFill>
                <a:latin typeface="Times New Roman"/>
                <a:ea typeface="Calibri"/>
                <a:cs typeface="Times New Roman"/>
              </a:rPr>
              <a:t>ORBITAL FRACTURES</a:t>
            </a:r>
            <a:br>
              <a:rPr lang="en-US" sz="3600" b="1" dirty="0" smtClean="0">
                <a:solidFill>
                  <a:prstClr val="black"/>
                </a:solidFill>
                <a:latin typeface="Times New Roman"/>
                <a:ea typeface="Calibri"/>
                <a:cs typeface="Times New Roman"/>
              </a:rPr>
            </a:br>
            <a:r>
              <a:rPr lang="en-US" sz="3600" b="1" dirty="0">
                <a:solidFill>
                  <a:prstClr val="black"/>
                </a:solidFill>
                <a:latin typeface="Times New Roman"/>
                <a:ea typeface="Calibri"/>
                <a:cs typeface="Times New Roman"/>
              </a:rPr>
              <a:t>Lateral wall </a:t>
            </a:r>
            <a:r>
              <a:rPr lang="en-US" sz="3600" b="1" dirty="0" smtClean="0">
                <a:solidFill>
                  <a:prstClr val="black"/>
                </a:solidFill>
                <a:latin typeface="Times New Roman"/>
                <a:ea typeface="Calibri"/>
                <a:cs typeface="Times New Roman"/>
              </a:rPr>
              <a:t>fracture</a:t>
            </a:r>
            <a:r>
              <a:rPr lang="en-US" sz="3600" b="1" dirty="0">
                <a:solidFill>
                  <a:prstClr val="black"/>
                </a:solidFill>
                <a:latin typeface="Times New Roman"/>
                <a:ea typeface="Calibri"/>
              </a:rPr>
              <a:t/>
            </a:r>
            <a:br>
              <a:rPr lang="en-US" sz="3600" b="1" dirty="0">
                <a:solidFill>
                  <a:prstClr val="black"/>
                </a:solidFill>
                <a:latin typeface="Times New Roman"/>
                <a:ea typeface="Calibri"/>
              </a:rPr>
            </a:br>
            <a:endParaRPr lang="ru-RU" sz="3600" dirty="0"/>
          </a:p>
        </p:txBody>
      </p:sp>
      <p:sp>
        <p:nvSpPr>
          <p:cNvPr id="3" name="Объект 2"/>
          <p:cNvSpPr>
            <a:spLocks noGrp="1"/>
          </p:cNvSpPr>
          <p:nvPr>
            <p:ph idx="1"/>
          </p:nvPr>
        </p:nvSpPr>
        <p:spPr>
          <a:xfrm>
            <a:off x="251520" y="1244487"/>
            <a:ext cx="5333326" cy="4752528"/>
          </a:xfrm>
        </p:spPr>
        <p:txBody>
          <a:bodyPr>
            <a:normAutofit/>
          </a:bodyPr>
          <a:lstStyle/>
          <a:p>
            <a:pPr marL="0" indent="0" algn="just">
              <a:lnSpc>
                <a:spcPct val="115000"/>
              </a:lnSpc>
              <a:spcAft>
                <a:spcPts val="1000"/>
              </a:spcAft>
              <a:buNone/>
            </a:pPr>
            <a:r>
              <a:rPr lang="en-US" sz="3200" dirty="0" smtClean="0">
                <a:ea typeface="Calibri"/>
                <a:cs typeface="Times New Roman"/>
              </a:rPr>
              <a:t>Acute </a:t>
            </a:r>
            <a:r>
              <a:rPr lang="en-US" sz="3200" dirty="0">
                <a:ea typeface="Calibri"/>
                <a:cs typeface="Times New Roman"/>
              </a:rPr>
              <a:t>lateral wall fractures are rarely encoun­tered by ophthalmologists. Because the lateral wall of the orbit is more solid than the other walls, a fracture is usually associated with extensive facial damage.</a:t>
            </a:r>
            <a:endParaRPr lang="ru-RU" sz="3200" dirty="0">
              <a:ea typeface="Calibri"/>
              <a:cs typeface="Times New Roman"/>
            </a:endParaRPr>
          </a:p>
          <a:p>
            <a:endParaRPr lang="ru-RU"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539280"/>
            <a:ext cx="3124690" cy="3840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4445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1088"/>
            <a:ext cx="8435280" cy="6192688"/>
          </a:xfrm>
        </p:spPr>
        <p:txBody>
          <a:bodyPr>
            <a:normAutofit/>
          </a:bodyPr>
          <a:lstStyle/>
          <a:p>
            <a:pPr marL="0" lvl="0" indent="0" algn="ctr">
              <a:lnSpc>
                <a:spcPct val="115000"/>
              </a:lnSpc>
              <a:spcAft>
                <a:spcPts val="1000"/>
              </a:spcAft>
              <a:buNone/>
            </a:pPr>
            <a:r>
              <a:rPr lang="en-US" sz="2800" b="1" dirty="0">
                <a:solidFill>
                  <a:prstClr val="black"/>
                </a:solidFill>
                <a:latin typeface="Times New Roman"/>
                <a:ea typeface="Calibri"/>
                <a:cs typeface="Times New Roman"/>
              </a:rPr>
              <a:t>TRAUMA TO THE GLOBE</a:t>
            </a:r>
            <a:endParaRPr lang="ru-RU" sz="2800" dirty="0">
              <a:solidFill>
                <a:prstClr val="black"/>
              </a:solidFill>
              <a:ea typeface="Calibri"/>
              <a:cs typeface="Times New Roman"/>
            </a:endParaRPr>
          </a:p>
          <a:p>
            <a:pPr marL="0" indent="0">
              <a:buNone/>
            </a:pPr>
            <a:endParaRPr lang="en-US" b="1" dirty="0" smtClean="0">
              <a:latin typeface="Times New Roman" pitchFamily="18" charset="0"/>
              <a:cs typeface="Times New Roman" pitchFamily="18" charset="0"/>
            </a:endParaRPr>
          </a:p>
          <a:p>
            <a:pPr marL="0" indent="0">
              <a:buNone/>
            </a:pPr>
            <a:r>
              <a:rPr lang="en-US" sz="3600" b="1" dirty="0" smtClean="0">
                <a:latin typeface="Times New Roman" pitchFamily="18" charset="0"/>
                <a:cs typeface="Times New Roman" pitchFamily="18" charset="0"/>
              </a:rPr>
              <a:t>        Closed globe                 Open globe</a:t>
            </a:r>
          </a:p>
          <a:p>
            <a:pPr marL="0" indent="0">
              <a:buNone/>
            </a:pPr>
            <a:endParaRPr lang="en-US" b="1" dirty="0">
              <a:latin typeface="Times New Roman" pitchFamily="18" charset="0"/>
              <a:cs typeface="Times New Roman" pitchFamily="18" charset="0"/>
            </a:endParaRPr>
          </a:p>
          <a:p>
            <a:pPr marL="0" indent="0">
              <a:buNone/>
            </a:pPr>
            <a:r>
              <a:rPr lang="en-US" sz="2800" b="1" dirty="0" smtClean="0">
                <a:latin typeface="Times New Roman" pitchFamily="18" charset="0"/>
                <a:cs typeface="Times New Roman" pitchFamily="18" charset="0"/>
              </a:rPr>
              <a:t>Contusion   Lamellar laceration   </a:t>
            </a:r>
          </a:p>
          <a:p>
            <a:pPr marL="0" indent="0">
              <a:buNone/>
            </a:pPr>
            <a:r>
              <a:rPr lang="en-US" b="1"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Laceration Rupture</a:t>
            </a:r>
          </a:p>
          <a:p>
            <a:pPr marL="0" indent="0">
              <a:buNone/>
            </a:pPr>
            <a:r>
              <a:rPr lang="en-US" sz="2800" b="1" dirty="0" smtClean="0">
                <a:latin typeface="Times New Roman" pitchFamily="18" charset="0"/>
                <a:cs typeface="Times New Roman" pitchFamily="18" charset="0"/>
              </a:rPr>
              <a:t>            </a:t>
            </a:r>
          </a:p>
          <a:p>
            <a:pPr marL="0" indent="0">
              <a:buNone/>
            </a:pPr>
            <a:r>
              <a:rPr lang="en-US" sz="2800" b="1" dirty="0" smtClean="0">
                <a:latin typeface="Times New Roman" pitchFamily="18" charset="0"/>
                <a:cs typeface="Times New Roman" pitchFamily="18" charset="0"/>
              </a:rPr>
              <a:t>                              Penetrating     IOFB        Perforating</a:t>
            </a:r>
          </a:p>
          <a:p>
            <a:pPr marL="0" indent="0">
              <a:buNone/>
            </a:pPr>
            <a:endParaRPr lang="en-US" sz="2800" b="1" dirty="0" smtClean="0">
              <a:latin typeface="Times New Roman" pitchFamily="18" charset="0"/>
              <a:cs typeface="Times New Roman" pitchFamily="18" charset="0"/>
            </a:endParaRPr>
          </a:p>
          <a:p>
            <a:pPr marL="0" indent="0">
              <a:buNone/>
            </a:pPr>
            <a:r>
              <a:rPr lang="en-US" sz="2000" dirty="0" smtClean="0"/>
              <a:t>IOFB - Intraocular </a:t>
            </a:r>
            <a:r>
              <a:rPr lang="en-US" sz="2000" dirty="0"/>
              <a:t>foreign body</a:t>
            </a:r>
            <a:endParaRPr lang="ru-RU" sz="2000" dirty="0">
              <a:latin typeface="Times New Roman" pitchFamily="18" charset="0"/>
              <a:cs typeface="Times New Roman" pitchFamily="18" charset="0"/>
            </a:endParaRPr>
          </a:p>
        </p:txBody>
      </p:sp>
      <p:cxnSp>
        <p:nvCxnSpPr>
          <p:cNvPr id="5" name="Прямая со стрелкой 4"/>
          <p:cNvCxnSpPr/>
          <p:nvPr/>
        </p:nvCxnSpPr>
        <p:spPr>
          <a:xfrm flipH="1">
            <a:off x="2343197" y="1070377"/>
            <a:ext cx="1364707" cy="7347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a:off x="5065172" y="1070377"/>
            <a:ext cx="994972" cy="7347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flipH="1">
            <a:off x="1541992" y="2384884"/>
            <a:ext cx="432048" cy="3780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3025550" y="2384884"/>
            <a:ext cx="327484" cy="3780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flipH="1">
            <a:off x="6329840" y="2384884"/>
            <a:ext cx="571511" cy="7560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7596336" y="2384884"/>
            <a:ext cx="576064" cy="7560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flipH="1">
            <a:off x="4716016" y="3756450"/>
            <a:ext cx="1876920" cy="5699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flipH="1">
            <a:off x="6060144" y="3756450"/>
            <a:ext cx="532792" cy="5699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6592936" y="3756450"/>
            <a:ext cx="1003400" cy="5699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24398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548680"/>
            <a:ext cx="8568952" cy="4032448"/>
          </a:xfrm>
        </p:spPr>
        <p:txBody>
          <a:bodyPr/>
          <a:lstStyle/>
          <a:p>
            <a:pPr marL="0" indent="0" algn="ctr">
              <a:buNone/>
            </a:pPr>
            <a:r>
              <a:rPr lang="en-US" b="1" dirty="0" smtClean="0"/>
              <a:t> </a:t>
            </a:r>
            <a:r>
              <a:rPr lang="en-US" sz="3600" b="1" dirty="0" smtClean="0"/>
              <a:t>NB!</a:t>
            </a:r>
          </a:p>
          <a:p>
            <a:pPr marL="0" indent="0" algn="just">
              <a:buNone/>
            </a:pPr>
            <a:r>
              <a:rPr lang="en-US" sz="4000" b="1" dirty="0" smtClean="0"/>
              <a:t>Precise </a:t>
            </a:r>
            <a:r>
              <a:rPr lang="en-US" sz="4000" b="1" dirty="0"/>
              <a:t>determination </a:t>
            </a:r>
            <a:r>
              <a:rPr lang="en-US" sz="4000" b="1" dirty="0" smtClean="0"/>
              <a:t>of the </a:t>
            </a:r>
            <a:r>
              <a:rPr lang="en-US" sz="4000" b="1" dirty="0"/>
              <a:t>zone of injury is frequently </a:t>
            </a:r>
            <a:r>
              <a:rPr lang="en-US" sz="4000" b="1" dirty="0" smtClean="0"/>
              <a:t>possible only </a:t>
            </a:r>
            <a:r>
              <a:rPr lang="en-US" sz="4000" b="1" dirty="0"/>
              <a:t>after surgical exploration of the </a:t>
            </a:r>
            <a:r>
              <a:rPr lang="en-US" sz="4000" b="1" dirty="0" smtClean="0"/>
              <a:t>wound</a:t>
            </a:r>
            <a:endParaRPr lang="ru-RU" sz="4000" dirty="0"/>
          </a:p>
        </p:txBody>
      </p:sp>
    </p:spTree>
    <p:extLst>
      <p:ext uri="{BB962C8B-B14F-4D97-AF65-F5344CB8AC3E}">
        <p14:creationId xmlns:p14="http://schemas.microsoft.com/office/powerpoint/2010/main" val="40459332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71400"/>
            <a:ext cx="8646744" cy="1600200"/>
          </a:xfrm>
        </p:spPr>
        <p:txBody>
          <a:bodyPr>
            <a:noAutofit/>
          </a:bodyPr>
          <a:lstStyle/>
          <a:p>
            <a:pPr lvl="0" algn="ctr">
              <a:spcBef>
                <a:spcPct val="20000"/>
              </a:spcBef>
            </a:pPr>
            <a:r>
              <a:rPr lang="en-US" sz="3200" b="1" dirty="0">
                <a:solidFill>
                  <a:prstClr val="black"/>
                </a:solidFill>
                <a:latin typeface="+mn-lt"/>
                <a:ea typeface="+mn-ea"/>
                <a:cs typeface="+mn-cs"/>
              </a:rPr>
              <a:t>OPEN GLOBE INJURY CLASSIFICATION</a:t>
            </a:r>
            <a:br>
              <a:rPr lang="en-US" sz="3200" b="1" dirty="0">
                <a:solidFill>
                  <a:prstClr val="black"/>
                </a:solidFill>
                <a:latin typeface="+mn-lt"/>
                <a:ea typeface="+mn-ea"/>
                <a:cs typeface="+mn-cs"/>
              </a:rPr>
            </a:br>
            <a:endParaRPr lang="ru-RU" sz="3200" b="1" dirty="0">
              <a:latin typeface="+mn-lt"/>
            </a:endParaRPr>
          </a:p>
        </p:txBody>
      </p:sp>
      <p:sp>
        <p:nvSpPr>
          <p:cNvPr id="3" name="Объект 2"/>
          <p:cNvSpPr>
            <a:spLocks noGrp="1"/>
          </p:cNvSpPr>
          <p:nvPr>
            <p:ph idx="1"/>
          </p:nvPr>
        </p:nvSpPr>
        <p:spPr>
          <a:xfrm>
            <a:off x="35496" y="1124224"/>
            <a:ext cx="5112568" cy="4320480"/>
          </a:xfrm>
        </p:spPr>
        <p:txBody>
          <a:bodyPr>
            <a:noAutofit/>
          </a:bodyPr>
          <a:lstStyle/>
          <a:p>
            <a:pPr marL="0" indent="0">
              <a:buNone/>
            </a:pPr>
            <a:r>
              <a:rPr lang="en-US" sz="1800" u="sng" dirty="0" smtClean="0"/>
              <a:t>Type</a:t>
            </a:r>
            <a:endParaRPr lang="en-US" sz="1800" u="sng" dirty="0"/>
          </a:p>
          <a:p>
            <a:pPr marL="0" indent="0">
              <a:buNone/>
            </a:pPr>
            <a:r>
              <a:rPr lang="en-US" sz="1800" dirty="0"/>
              <a:t>A. Rupture</a:t>
            </a:r>
          </a:p>
          <a:p>
            <a:pPr marL="0" indent="0">
              <a:buNone/>
            </a:pPr>
            <a:r>
              <a:rPr lang="en-US" sz="1800" dirty="0"/>
              <a:t>B. Penetrating</a:t>
            </a:r>
          </a:p>
          <a:p>
            <a:pPr marL="0" indent="0">
              <a:buNone/>
            </a:pPr>
            <a:r>
              <a:rPr lang="en-US" sz="1800" dirty="0"/>
              <a:t>C. IOFB</a:t>
            </a:r>
          </a:p>
          <a:p>
            <a:pPr marL="0" indent="0">
              <a:buNone/>
            </a:pPr>
            <a:r>
              <a:rPr lang="en-US" sz="1800" dirty="0"/>
              <a:t>D. Perforating</a:t>
            </a:r>
          </a:p>
          <a:p>
            <a:pPr marL="0" indent="0">
              <a:buNone/>
            </a:pPr>
            <a:r>
              <a:rPr lang="en-US" sz="1800" dirty="0"/>
              <a:t>E. Mixed</a:t>
            </a:r>
          </a:p>
          <a:p>
            <a:pPr marL="0" indent="0">
              <a:buNone/>
            </a:pPr>
            <a:r>
              <a:rPr lang="en-US" sz="1800" u="sng" dirty="0"/>
              <a:t>Grade (Visual acuity)</a:t>
            </a:r>
          </a:p>
          <a:p>
            <a:pPr marL="0" indent="0">
              <a:buNone/>
            </a:pPr>
            <a:r>
              <a:rPr lang="en-US" sz="1800" dirty="0"/>
              <a:t>A. 20/40</a:t>
            </a:r>
          </a:p>
          <a:p>
            <a:pPr marL="0" indent="0">
              <a:buNone/>
            </a:pPr>
            <a:r>
              <a:rPr lang="en-US" sz="1800" dirty="0"/>
              <a:t>B. 20/50 to 20/100</a:t>
            </a:r>
          </a:p>
          <a:p>
            <a:pPr marL="0" indent="0">
              <a:buNone/>
            </a:pPr>
            <a:r>
              <a:rPr lang="en-US" sz="1800" dirty="0"/>
              <a:t>C. 19/100 to 5/200</a:t>
            </a:r>
          </a:p>
          <a:p>
            <a:pPr marL="0" indent="0">
              <a:buNone/>
            </a:pPr>
            <a:r>
              <a:rPr lang="en-US" sz="1800" dirty="0"/>
              <a:t>D. 4/200 to light perception</a:t>
            </a:r>
          </a:p>
          <a:p>
            <a:pPr marL="0" indent="0">
              <a:buNone/>
            </a:pPr>
            <a:r>
              <a:rPr lang="en-US" sz="1800" u="sng" dirty="0" smtClean="0"/>
              <a:t>Pupil</a:t>
            </a:r>
            <a:endParaRPr lang="en-US" sz="1800" u="sng" dirty="0"/>
          </a:p>
          <a:p>
            <a:pPr marL="0" indent="0">
              <a:buNone/>
            </a:pPr>
            <a:r>
              <a:rPr lang="en-US" sz="1800" dirty="0"/>
              <a:t>A. Positive, relative APD in injured eye</a:t>
            </a:r>
          </a:p>
          <a:p>
            <a:pPr marL="0" indent="0">
              <a:buNone/>
            </a:pPr>
            <a:r>
              <a:rPr lang="en-US" sz="1800" dirty="0"/>
              <a:t>B. Negative, relative APD in injured </a:t>
            </a:r>
            <a:r>
              <a:rPr lang="en-US" sz="1800" dirty="0" smtClean="0"/>
              <a:t>eye</a:t>
            </a:r>
            <a:endParaRPr lang="en-US" sz="1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1052736"/>
            <a:ext cx="4680054" cy="3622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499992" y="4869161"/>
            <a:ext cx="4572000" cy="1643527"/>
          </a:xfrm>
          <a:prstGeom prst="rect">
            <a:avLst/>
          </a:prstGeom>
        </p:spPr>
        <p:txBody>
          <a:bodyPr>
            <a:spAutoFit/>
          </a:bodyPr>
          <a:lstStyle/>
          <a:p>
            <a:r>
              <a:rPr lang="en-US" u="sng" dirty="0" smtClean="0"/>
              <a:t>Zones </a:t>
            </a:r>
            <a:r>
              <a:rPr lang="en-US" u="sng" dirty="0"/>
              <a:t>for open globe </a:t>
            </a:r>
            <a:r>
              <a:rPr lang="en-US" u="sng" dirty="0" smtClean="0"/>
              <a:t>injury</a:t>
            </a:r>
            <a:r>
              <a:rPr lang="en-US" u="sng" dirty="0"/>
              <a:t>:</a:t>
            </a:r>
            <a:endParaRPr lang="en-US" u="sng" dirty="0" smtClean="0"/>
          </a:p>
          <a:p>
            <a:pPr lvl="0">
              <a:spcBef>
                <a:spcPct val="20000"/>
              </a:spcBef>
              <a:buClr>
                <a:srgbClr val="AD0101"/>
              </a:buClr>
            </a:pPr>
            <a:r>
              <a:rPr lang="en-US" dirty="0">
                <a:solidFill>
                  <a:srgbClr val="303030"/>
                </a:solidFill>
              </a:rPr>
              <a:t>I. Cornea and </a:t>
            </a:r>
            <a:r>
              <a:rPr lang="en-US" dirty="0" err="1">
                <a:solidFill>
                  <a:srgbClr val="303030"/>
                </a:solidFill>
              </a:rPr>
              <a:t>limbus</a:t>
            </a:r>
            <a:endParaRPr lang="en-US" dirty="0">
              <a:solidFill>
                <a:srgbClr val="303030"/>
              </a:solidFill>
            </a:endParaRPr>
          </a:p>
          <a:p>
            <a:pPr lvl="0">
              <a:spcBef>
                <a:spcPct val="20000"/>
              </a:spcBef>
              <a:buClr>
                <a:srgbClr val="AD0101"/>
              </a:buClr>
            </a:pPr>
            <a:r>
              <a:rPr lang="en-US" dirty="0">
                <a:solidFill>
                  <a:srgbClr val="303030"/>
                </a:solidFill>
              </a:rPr>
              <a:t>II. </a:t>
            </a:r>
            <a:r>
              <a:rPr lang="en-US" dirty="0" err="1">
                <a:solidFill>
                  <a:srgbClr val="303030"/>
                </a:solidFill>
              </a:rPr>
              <a:t>Limbus</a:t>
            </a:r>
            <a:r>
              <a:rPr lang="en-US" dirty="0">
                <a:solidFill>
                  <a:srgbClr val="303030"/>
                </a:solidFill>
              </a:rPr>
              <a:t> to 5 mm posterior into sclera</a:t>
            </a:r>
          </a:p>
          <a:p>
            <a:pPr lvl="0">
              <a:spcBef>
                <a:spcPct val="20000"/>
              </a:spcBef>
              <a:buClr>
                <a:srgbClr val="AD0101"/>
              </a:buClr>
            </a:pPr>
            <a:r>
              <a:rPr lang="en-US" dirty="0">
                <a:solidFill>
                  <a:srgbClr val="303030"/>
                </a:solidFill>
              </a:rPr>
              <a:t>III. Posterior to 5 mm from the </a:t>
            </a:r>
            <a:r>
              <a:rPr lang="en-US" dirty="0" err="1">
                <a:solidFill>
                  <a:srgbClr val="303030"/>
                </a:solidFill>
              </a:rPr>
              <a:t>limbus</a:t>
            </a:r>
            <a:endParaRPr lang="ru-RU" dirty="0">
              <a:solidFill>
                <a:srgbClr val="303030"/>
              </a:solidFill>
            </a:endParaRPr>
          </a:p>
          <a:p>
            <a:endParaRPr lang="ru-RU" dirty="0"/>
          </a:p>
        </p:txBody>
      </p:sp>
    </p:spTree>
    <p:extLst>
      <p:ext uri="{BB962C8B-B14F-4D97-AF65-F5344CB8AC3E}">
        <p14:creationId xmlns:p14="http://schemas.microsoft.com/office/powerpoint/2010/main" val="33137969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88640"/>
            <a:ext cx="8698208" cy="789692"/>
          </a:xfrm>
        </p:spPr>
        <p:txBody>
          <a:bodyPr>
            <a:noAutofit/>
          </a:bodyPr>
          <a:lstStyle/>
          <a:p>
            <a:pPr lvl="0">
              <a:spcBef>
                <a:spcPct val="20000"/>
              </a:spcBef>
            </a:pPr>
            <a:r>
              <a:rPr lang="en-US" sz="3200" b="1" dirty="0">
                <a:solidFill>
                  <a:prstClr val="black"/>
                </a:solidFill>
                <a:latin typeface="+mn-lt"/>
                <a:ea typeface="+mn-ea"/>
                <a:cs typeface="+mn-cs"/>
              </a:rPr>
              <a:t>CLOSED GLOBE INJURY </a:t>
            </a:r>
            <a:r>
              <a:rPr lang="en-US" sz="3200" b="1" dirty="0" smtClean="0">
                <a:solidFill>
                  <a:prstClr val="black"/>
                </a:solidFill>
                <a:latin typeface="+mn-lt"/>
                <a:ea typeface="+mn-ea"/>
                <a:cs typeface="+mn-cs"/>
              </a:rPr>
              <a:t>CLASSIFICATION</a:t>
            </a:r>
            <a:endParaRPr lang="ru-RU" sz="3200" b="1" dirty="0">
              <a:latin typeface="+mn-lt"/>
            </a:endParaRPr>
          </a:p>
        </p:txBody>
      </p:sp>
      <p:sp>
        <p:nvSpPr>
          <p:cNvPr id="3" name="Объект 2"/>
          <p:cNvSpPr>
            <a:spLocks noGrp="1"/>
          </p:cNvSpPr>
          <p:nvPr>
            <p:ph idx="1"/>
          </p:nvPr>
        </p:nvSpPr>
        <p:spPr>
          <a:xfrm>
            <a:off x="230176" y="1052736"/>
            <a:ext cx="4546848" cy="4525963"/>
          </a:xfrm>
        </p:spPr>
        <p:txBody>
          <a:bodyPr>
            <a:normAutofit fontScale="85000" lnSpcReduction="10000"/>
          </a:bodyPr>
          <a:lstStyle/>
          <a:p>
            <a:pPr marL="0" indent="0">
              <a:buNone/>
            </a:pPr>
            <a:r>
              <a:rPr lang="en-US" u="sng" dirty="0" smtClean="0"/>
              <a:t>Type</a:t>
            </a:r>
            <a:endParaRPr lang="en-US" u="sng" dirty="0"/>
          </a:p>
          <a:p>
            <a:pPr marL="0" indent="0">
              <a:buNone/>
            </a:pPr>
            <a:r>
              <a:rPr lang="en-US" dirty="0"/>
              <a:t>A. Contusion</a:t>
            </a:r>
          </a:p>
          <a:p>
            <a:pPr marL="0" indent="0">
              <a:buNone/>
            </a:pPr>
            <a:r>
              <a:rPr lang="en-US" dirty="0"/>
              <a:t>B. Lamellar laceration</a:t>
            </a:r>
          </a:p>
          <a:p>
            <a:pPr marL="0" indent="0">
              <a:buNone/>
            </a:pPr>
            <a:r>
              <a:rPr lang="en-US" dirty="0"/>
              <a:t>C. Superficial foreign body</a:t>
            </a:r>
          </a:p>
          <a:p>
            <a:pPr marL="0" indent="0">
              <a:buNone/>
            </a:pPr>
            <a:r>
              <a:rPr lang="en-US" dirty="0"/>
              <a:t>D. Mixed</a:t>
            </a:r>
          </a:p>
          <a:p>
            <a:pPr marL="0" indent="0">
              <a:buNone/>
            </a:pPr>
            <a:r>
              <a:rPr lang="en-US" u="sng" dirty="0"/>
              <a:t>Grade (Visual acuity)</a:t>
            </a:r>
          </a:p>
          <a:p>
            <a:pPr marL="0" indent="0">
              <a:buNone/>
            </a:pPr>
            <a:r>
              <a:rPr lang="en-US" dirty="0"/>
              <a:t>A. 20/40</a:t>
            </a:r>
          </a:p>
          <a:p>
            <a:pPr marL="0" indent="0">
              <a:buNone/>
            </a:pPr>
            <a:r>
              <a:rPr lang="en-US" dirty="0"/>
              <a:t>B. 20/50 to 20/100</a:t>
            </a:r>
          </a:p>
          <a:p>
            <a:pPr marL="0" indent="0">
              <a:buNone/>
            </a:pPr>
            <a:r>
              <a:rPr lang="en-US" dirty="0"/>
              <a:t>C. 19/100 to 5/200</a:t>
            </a:r>
          </a:p>
          <a:p>
            <a:pPr marL="0" indent="0">
              <a:buNone/>
            </a:pPr>
            <a:r>
              <a:rPr lang="en-US" dirty="0"/>
              <a:t>D. 4/200 to light perception</a:t>
            </a:r>
          </a:p>
          <a:p>
            <a:pPr marL="0" indent="0">
              <a:buNone/>
            </a:pPr>
            <a:r>
              <a:rPr lang="en-US" u="sng" dirty="0" smtClean="0"/>
              <a:t>Pupil</a:t>
            </a:r>
            <a:endParaRPr lang="en-US" u="sng" dirty="0"/>
          </a:p>
          <a:p>
            <a:pPr marL="0" indent="0">
              <a:buNone/>
            </a:pPr>
            <a:r>
              <a:rPr lang="en-US" dirty="0"/>
              <a:t>A. Positive, relative APD in injured eye</a:t>
            </a:r>
          </a:p>
          <a:p>
            <a:pPr marL="0" indent="0">
              <a:buNone/>
            </a:pPr>
            <a:r>
              <a:rPr lang="en-US" dirty="0"/>
              <a:t>B. Negative, relative APD in injured </a:t>
            </a:r>
            <a:r>
              <a:rPr lang="en-US" dirty="0" smtClean="0"/>
              <a:t>eye</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928599"/>
            <a:ext cx="4949168" cy="332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499992" y="4230241"/>
            <a:ext cx="4644008" cy="2135969"/>
          </a:xfrm>
          <a:prstGeom prst="rect">
            <a:avLst/>
          </a:prstGeom>
        </p:spPr>
        <p:txBody>
          <a:bodyPr wrap="square">
            <a:spAutoFit/>
          </a:bodyPr>
          <a:lstStyle/>
          <a:p>
            <a:pPr algn="just"/>
            <a:r>
              <a:rPr lang="en-US" sz="1400" u="sng" dirty="0" smtClean="0">
                <a:latin typeface="Palatino-Roman"/>
              </a:rPr>
              <a:t>Zones </a:t>
            </a:r>
            <a:r>
              <a:rPr lang="en-US" sz="1400" u="sng" dirty="0">
                <a:latin typeface="Palatino-Roman"/>
              </a:rPr>
              <a:t>for closed globe </a:t>
            </a:r>
            <a:r>
              <a:rPr lang="en-US" sz="1400" u="sng" dirty="0" smtClean="0">
                <a:latin typeface="Palatino-Roman"/>
              </a:rPr>
              <a:t>injury:</a:t>
            </a:r>
          </a:p>
          <a:p>
            <a:pPr lvl="0" algn="just">
              <a:spcBef>
                <a:spcPct val="20000"/>
              </a:spcBef>
              <a:buClr>
                <a:srgbClr val="AD0101"/>
              </a:buClr>
            </a:pPr>
            <a:r>
              <a:rPr lang="en-US" sz="1400" dirty="0" smtClean="0">
                <a:solidFill>
                  <a:srgbClr val="303030"/>
                </a:solidFill>
              </a:rPr>
              <a:t>I</a:t>
            </a:r>
            <a:r>
              <a:rPr lang="en-US" sz="1400" dirty="0">
                <a:solidFill>
                  <a:srgbClr val="303030"/>
                </a:solidFill>
              </a:rPr>
              <a:t>. External (limited to bulbar conjunctiva, sclera,</a:t>
            </a:r>
          </a:p>
          <a:p>
            <a:pPr lvl="0" algn="just">
              <a:spcBef>
                <a:spcPct val="20000"/>
              </a:spcBef>
              <a:buClr>
                <a:srgbClr val="AD0101"/>
              </a:buClr>
            </a:pPr>
            <a:r>
              <a:rPr lang="en-US" sz="1400" dirty="0">
                <a:solidFill>
                  <a:srgbClr val="303030"/>
                </a:solidFill>
              </a:rPr>
              <a:t>cornea)</a:t>
            </a:r>
          </a:p>
          <a:p>
            <a:pPr lvl="0" algn="just">
              <a:spcBef>
                <a:spcPct val="20000"/>
              </a:spcBef>
              <a:buClr>
                <a:srgbClr val="AD0101"/>
              </a:buClr>
            </a:pPr>
            <a:r>
              <a:rPr lang="en-US" sz="1400" dirty="0">
                <a:solidFill>
                  <a:srgbClr val="303030"/>
                </a:solidFill>
              </a:rPr>
              <a:t>II. Anterior segment (includes structures of the</a:t>
            </a:r>
          </a:p>
          <a:p>
            <a:pPr lvl="0" algn="just">
              <a:spcBef>
                <a:spcPct val="20000"/>
              </a:spcBef>
              <a:buClr>
                <a:srgbClr val="AD0101"/>
              </a:buClr>
            </a:pPr>
            <a:r>
              <a:rPr lang="en-US" sz="1400" dirty="0">
                <a:solidFill>
                  <a:srgbClr val="303030"/>
                </a:solidFill>
              </a:rPr>
              <a:t>anterior segment and the pars </a:t>
            </a:r>
            <a:r>
              <a:rPr lang="en-US" sz="1400" dirty="0" err="1">
                <a:solidFill>
                  <a:srgbClr val="303030"/>
                </a:solidFill>
              </a:rPr>
              <a:t>plicata</a:t>
            </a:r>
            <a:r>
              <a:rPr lang="en-US" sz="1400" dirty="0">
                <a:solidFill>
                  <a:srgbClr val="303030"/>
                </a:solidFill>
              </a:rPr>
              <a:t>)</a:t>
            </a:r>
          </a:p>
          <a:p>
            <a:pPr lvl="0" algn="just">
              <a:spcBef>
                <a:spcPct val="20000"/>
              </a:spcBef>
              <a:buClr>
                <a:srgbClr val="AD0101"/>
              </a:buClr>
            </a:pPr>
            <a:r>
              <a:rPr lang="en-US" sz="1400" dirty="0">
                <a:solidFill>
                  <a:srgbClr val="303030"/>
                </a:solidFill>
              </a:rPr>
              <a:t>III. Posterior segment (all internal structures posterior</a:t>
            </a:r>
          </a:p>
          <a:p>
            <a:pPr lvl="0" algn="just">
              <a:spcBef>
                <a:spcPct val="20000"/>
              </a:spcBef>
              <a:buClr>
                <a:srgbClr val="AD0101"/>
              </a:buClr>
            </a:pPr>
            <a:r>
              <a:rPr lang="en-US" sz="1400" dirty="0">
                <a:solidFill>
                  <a:srgbClr val="303030"/>
                </a:solidFill>
              </a:rPr>
              <a:t>to the posterior lens capsule)</a:t>
            </a:r>
            <a:endParaRPr lang="ru-RU" sz="1400" dirty="0">
              <a:solidFill>
                <a:srgbClr val="303030"/>
              </a:solidFill>
            </a:endParaRPr>
          </a:p>
          <a:p>
            <a:endParaRPr lang="ru-RU" dirty="0"/>
          </a:p>
        </p:txBody>
      </p:sp>
    </p:spTree>
    <p:extLst>
      <p:ext uri="{BB962C8B-B14F-4D97-AF65-F5344CB8AC3E}">
        <p14:creationId xmlns:p14="http://schemas.microsoft.com/office/powerpoint/2010/main" val="20666189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76672"/>
            <a:ext cx="7050360" cy="720080"/>
          </a:xfrm>
        </p:spPr>
        <p:txBody>
          <a:bodyPr>
            <a:normAutofit/>
          </a:bodyPr>
          <a:lstStyle/>
          <a:p>
            <a:pPr algn="ctr"/>
            <a:r>
              <a:rPr lang="en-US" sz="3600" b="1" dirty="0" smtClean="0">
                <a:latin typeface="+mn-lt"/>
              </a:rPr>
              <a:t>Etiology</a:t>
            </a:r>
            <a:r>
              <a:rPr lang="en-US" sz="3200" b="1" dirty="0">
                <a:solidFill>
                  <a:prstClr val="black"/>
                </a:solidFill>
                <a:latin typeface="Times New Roman"/>
              </a:rPr>
              <a:t> </a:t>
            </a:r>
            <a:r>
              <a:rPr lang="en-US" sz="3200" b="1" dirty="0" smtClean="0">
                <a:solidFill>
                  <a:prstClr val="black"/>
                </a:solidFill>
                <a:latin typeface="Times New Roman"/>
              </a:rPr>
              <a:t>of GLOBE </a:t>
            </a:r>
            <a:r>
              <a:rPr lang="en-US" sz="3200" b="1" dirty="0">
                <a:solidFill>
                  <a:prstClr val="black"/>
                </a:solidFill>
                <a:latin typeface="Times New Roman"/>
              </a:rPr>
              <a:t>INJURY </a:t>
            </a:r>
            <a:endParaRPr lang="ru-RU" sz="3600" b="1" dirty="0">
              <a:latin typeface="+mn-lt"/>
            </a:endParaRPr>
          </a:p>
        </p:txBody>
      </p:sp>
      <p:sp>
        <p:nvSpPr>
          <p:cNvPr id="3" name="Объект 2"/>
          <p:cNvSpPr>
            <a:spLocks noGrp="1"/>
          </p:cNvSpPr>
          <p:nvPr>
            <p:ph idx="1"/>
          </p:nvPr>
        </p:nvSpPr>
        <p:spPr>
          <a:xfrm>
            <a:off x="467544" y="1772816"/>
            <a:ext cx="8229600" cy="3744416"/>
          </a:xfrm>
        </p:spPr>
        <p:txBody>
          <a:bodyPr>
            <a:noAutofit/>
          </a:bodyPr>
          <a:lstStyle/>
          <a:p>
            <a:pPr marL="0" indent="0" algn="just">
              <a:buNone/>
            </a:pPr>
            <a:r>
              <a:rPr lang="en-US" sz="3200" dirty="0"/>
              <a:t>Most of those injured are young with an </a:t>
            </a:r>
            <a:r>
              <a:rPr lang="en-US" sz="3200" dirty="0" smtClean="0"/>
              <a:t>average age </a:t>
            </a:r>
            <a:r>
              <a:rPr lang="en-US" sz="3200" dirty="0"/>
              <a:t>around 30 years</a:t>
            </a:r>
            <a:r>
              <a:rPr lang="en-US" sz="3200" dirty="0" smtClean="0"/>
              <a:t>.</a:t>
            </a:r>
          </a:p>
          <a:p>
            <a:pPr marL="0" indent="0" algn="just">
              <a:buNone/>
            </a:pPr>
            <a:r>
              <a:rPr lang="en-US" sz="3200" dirty="0"/>
              <a:t>The workplace has traditionally been the most </a:t>
            </a:r>
            <a:r>
              <a:rPr lang="en-US" sz="3200" dirty="0" smtClean="0"/>
              <a:t>common site </a:t>
            </a:r>
            <a:r>
              <a:rPr lang="en-US" sz="3200" dirty="0"/>
              <a:t>of ocular trauma</a:t>
            </a:r>
            <a:r>
              <a:rPr lang="en-US" sz="3200" dirty="0" smtClean="0"/>
              <a:t>.</a:t>
            </a:r>
          </a:p>
          <a:p>
            <a:pPr marL="0" indent="0" algn="just">
              <a:buNone/>
            </a:pPr>
            <a:r>
              <a:rPr lang="en-US" sz="3200" dirty="0"/>
              <a:t>Blunt objects are the most common cause for </a:t>
            </a:r>
            <a:r>
              <a:rPr lang="en-US" sz="3200" dirty="0" smtClean="0"/>
              <a:t>ocular trauma. </a:t>
            </a:r>
          </a:p>
          <a:p>
            <a:pPr marL="0" indent="0" algn="just">
              <a:buNone/>
            </a:pPr>
            <a:r>
              <a:rPr lang="en-US" sz="3200" dirty="0" smtClean="0"/>
              <a:t>The typical objects are </a:t>
            </a:r>
            <a:r>
              <a:rPr lang="en-US" sz="3200" dirty="0"/>
              <a:t>rocks, fists, baseballs</a:t>
            </a:r>
            <a:r>
              <a:rPr lang="en-US" sz="3200" dirty="0" smtClean="0"/>
              <a:t>, lumber</a:t>
            </a:r>
            <a:r>
              <a:rPr lang="en-US" sz="3200" dirty="0"/>
              <a:t>, as opposed to fists, </a:t>
            </a:r>
            <a:r>
              <a:rPr lang="en-US" sz="3200" dirty="0" smtClean="0"/>
              <a:t>wood branches</a:t>
            </a:r>
            <a:r>
              <a:rPr lang="en-US" sz="3200" dirty="0"/>
              <a:t>, </a:t>
            </a:r>
            <a:r>
              <a:rPr lang="en-US" sz="3200" dirty="0" smtClean="0"/>
              <a:t>rocks</a:t>
            </a:r>
            <a:endParaRPr lang="ru-RU" sz="3200" dirty="0"/>
          </a:p>
        </p:txBody>
      </p:sp>
    </p:spTree>
    <p:extLst>
      <p:ext uri="{BB962C8B-B14F-4D97-AF65-F5344CB8AC3E}">
        <p14:creationId xmlns:p14="http://schemas.microsoft.com/office/powerpoint/2010/main" val="562074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5846103"/>
            <a:ext cx="6781800" cy="1600200"/>
          </a:xfrm>
        </p:spPr>
        <p:txBody>
          <a:bodyPr>
            <a:normAutofit/>
          </a:bodyPr>
          <a:lstStyle/>
          <a:p>
            <a:pPr lvl="0">
              <a:spcBef>
                <a:spcPct val="20000"/>
              </a:spcBef>
            </a:pPr>
            <a:r>
              <a:rPr lang="en-US" sz="4000" dirty="0">
                <a:solidFill>
                  <a:prstClr val="black"/>
                </a:solidFill>
                <a:latin typeface="+mn-lt"/>
                <a:ea typeface="+mn-ea"/>
                <a:cs typeface="+mn-cs"/>
              </a:rPr>
              <a:t>and champagne corks </a:t>
            </a:r>
            <a:br>
              <a:rPr lang="en-US" sz="4000" dirty="0">
                <a:solidFill>
                  <a:prstClr val="black"/>
                </a:solidFill>
                <a:latin typeface="+mn-lt"/>
                <a:ea typeface="+mn-ea"/>
                <a:cs typeface="+mn-cs"/>
              </a:rPr>
            </a:br>
            <a:endParaRPr lang="ru-RU" sz="4000" dirty="0">
              <a:latin typeface="+mn-l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713876"/>
            <a:ext cx="5184576" cy="4803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752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293096"/>
            <a:ext cx="8496944" cy="1728192"/>
          </a:xfrm>
        </p:spPr>
        <p:txBody>
          <a:bodyPr>
            <a:noAutofit/>
          </a:bodyPr>
          <a:lstStyle/>
          <a:p>
            <a:pPr marL="0" indent="0" algn="just">
              <a:buNone/>
            </a:pPr>
            <a:r>
              <a:rPr lang="en-US" sz="3600" dirty="0"/>
              <a:t>Firearms and </a:t>
            </a:r>
            <a:r>
              <a:rPr lang="en-US" sz="3600" dirty="0" smtClean="0"/>
              <a:t>guns </a:t>
            </a:r>
            <a:r>
              <a:rPr lang="en-US" sz="3600" dirty="0"/>
              <a:t>are responsible for a </a:t>
            </a:r>
            <a:r>
              <a:rPr lang="en-US" sz="3600" dirty="0" smtClean="0"/>
              <a:t>very high </a:t>
            </a:r>
            <a:r>
              <a:rPr lang="en-US" sz="3600" dirty="0"/>
              <a:t>percentage of serious ocular </a:t>
            </a:r>
            <a:r>
              <a:rPr lang="en-US" sz="3600" dirty="0" smtClean="0"/>
              <a:t>trauma</a:t>
            </a:r>
            <a:endParaRPr lang="ru-RU" sz="3600" dirty="0"/>
          </a:p>
        </p:txBody>
      </p:sp>
      <p:pic>
        <p:nvPicPr>
          <p:cNvPr id="410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836712"/>
            <a:ext cx="3888432" cy="2978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459" y="836712"/>
            <a:ext cx="4193244" cy="2978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6162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23527" y="623840"/>
            <a:ext cx="4255505" cy="3597248"/>
          </a:xfrm>
          <a:prstGeom prst="rect">
            <a:avLst/>
          </a:prstGeom>
        </p:spPr>
      </p:pic>
      <p:pic>
        <p:nvPicPr>
          <p:cNvPr id="5" name="Рисунок 4"/>
          <p:cNvPicPr>
            <a:picLocks noChangeAspect="1"/>
          </p:cNvPicPr>
          <p:nvPr/>
        </p:nvPicPr>
        <p:blipFill>
          <a:blip r:embed="rId3"/>
          <a:stretch>
            <a:fillRect/>
          </a:stretch>
        </p:blipFill>
        <p:spPr>
          <a:xfrm>
            <a:off x="4723047" y="623840"/>
            <a:ext cx="4241441" cy="3597248"/>
          </a:xfrm>
          <a:prstGeom prst="rect">
            <a:avLst/>
          </a:prstGeom>
        </p:spPr>
      </p:pic>
      <p:sp>
        <p:nvSpPr>
          <p:cNvPr id="6" name="Прямоугольник 5"/>
          <p:cNvSpPr/>
          <p:nvPr/>
        </p:nvSpPr>
        <p:spPr>
          <a:xfrm>
            <a:off x="179512" y="4221088"/>
            <a:ext cx="8964488" cy="1815882"/>
          </a:xfrm>
          <a:prstGeom prst="rect">
            <a:avLst/>
          </a:prstGeom>
        </p:spPr>
        <p:txBody>
          <a:bodyPr wrap="square">
            <a:spAutoFit/>
          </a:bodyPr>
          <a:lstStyle/>
          <a:p>
            <a:r>
              <a:rPr lang="en-US" sz="2800" b="1" dirty="0" smtClean="0"/>
              <a:t>   </a:t>
            </a:r>
            <a:r>
              <a:rPr lang="en-US" sz="2400" b="1" dirty="0" smtClean="0"/>
              <a:t>A.</a:t>
            </a:r>
            <a:r>
              <a:rPr lang="en-US" sz="2400" dirty="0" smtClean="0"/>
              <a:t> On </a:t>
            </a:r>
            <a:r>
              <a:rPr lang="en-US" sz="2400" dirty="0"/>
              <a:t>the day of the </a:t>
            </a:r>
            <a:r>
              <a:rPr lang="en-US" sz="2400" dirty="0" smtClean="0"/>
              <a:t>injury            </a:t>
            </a:r>
            <a:r>
              <a:rPr lang="en-US" sz="2400" b="1" dirty="0" smtClean="0"/>
              <a:t>B. </a:t>
            </a:r>
            <a:r>
              <a:rPr lang="en-US" sz="2400" dirty="0" smtClean="0"/>
              <a:t>Six </a:t>
            </a:r>
            <a:r>
              <a:rPr lang="en-US" sz="2400" dirty="0"/>
              <a:t>weeks following the injury</a:t>
            </a:r>
            <a:endParaRPr lang="ru-RU" sz="2400" dirty="0"/>
          </a:p>
          <a:p>
            <a:endParaRPr lang="en-US" sz="2800" dirty="0" smtClean="0"/>
          </a:p>
          <a:p>
            <a:r>
              <a:rPr lang="en-US" sz="2800" b="1" dirty="0" err="1" smtClean="0"/>
              <a:t>Chorioretinitis</a:t>
            </a:r>
            <a:r>
              <a:rPr lang="en-US" sz="2800" b="1" dirty="0" smtClean="0"/>
              <a:t> </a:t>
            </a:r>
            <a:r>
              <a:rPr lang="en-US" sz="2800" b="1" dirty="0" err="1" smtClean="0"/>
              <a:t>sclopetaria</a:t>
            </a:r>
            <a:r>
              <a:rPr lang="en-US" sz="2800" b="1" dirty="0"/>
              <a:t> </a:t>
            </a:r>
            <a:r>
              <a:rPr lang="en-US" sz="2800" dirty="0" smtClean="0"/>
              <a:t> in a </a:t>
            </a:r>
            <a:r>
              <a:rPr lang="en-US" sz="2800" dirty="0"/>
              <a:t>15-year-old boy after he was shot </a:t>
            </a:r>
            <a:r>
              <a:rPr lang="en-US" sz="2800" dirty="0" smtClean="0"/>
              <a:t>with an </a:t>
            </a:r>
            <a:r>
              <a:rPr lang="en-US" sz="2800" dirty="0"/>
              <a:t>air gun from a distance of 15 meters. </a:t>
            </a:r>
            <a:endParaRPr lang="en-US" sz="2800" dirty="0" smtClean="0"/>
          </a:p>
        </p:txBody>
      </p:sp>
    </p:spTree>
    <p:extLst>
      <p:ext uri="{BB962C8B-B14F-4D97-AF65-F5344CB8AC3E}">
        <p14:creationId xmlns:p14="http://schemas.microsoft.com/office/powerpoint/2010/main" val="19676793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620688"/>
            <a:ext cx="8280920" cy="1080120"/>
          </a:xfrm>
        </p:spPr>
        <p:txBody>
          <a:bodyPr>
            <a:normAutofit fontScale="90000"/>
          </a:bodyPr>
          <a:lstStyle/>
          <a:p>
            <a:pPr algn="ctr"/>
            <a:r>
              <a:rPr lang="en-US" sz="4000" b="1" dirty="0">
                <a:latin typeface="+mn-lt"/>
              </a:rPr>
              <a:t>TRAUMA TO THE GLOBE</a:t>
            </a:r>
            <a:r>
              <a:rPr lang="ru-RU" dirty="0"/>
              <a:t/>
            </a:r>
            <a:br>
              <a:rPr lang="ru-RU" dirty="0"/>
            </a:br>
            <a:endParaRPr lang="ru-RU" dirty="0"/>
          </a:p>
        </p:txBody>
      </p:sp>
      <p:sp>
        <p:nvSpPr>
          <p:cNvPr id="3" name="Объект 2"/>
          <p:cNvSpPr>
            <a:spLocks noGrp="1"/>
          </p:cNvSpPr>
          <p:nvPr>
            <p:ph idx="1"/>
          </p:nvPr>
        </p:nvSpPr>
        <p:spPr>
          <a:xfrm>
            <a:off x="179512" y="1052736"/>
            <a:ext cx="8496944" cy="4968552"/>
          </a:xfrm>
        </p:spPr>
        <p:txBody>
          <a:bodyPr>
            <a:normAutofit fontScale="92500" lnSpcReduction="10000"/>
          </a:bodyPr>
          <a:lstStyle/>
          <a:p>
            <a:pPr marL="0" indent="0" algn="ctr">
              <a:lnSpc>
                <a:spcPct val="115000"/>
              </a:lnSpc>
              <a:spcAft>
                <a:spcPts val="1000"/>
              </a:spcAft>
              <a:buNone/>
            </a:pPr>
            <a:r>
              <a:rPr lang="en-US" sz="3000" u="sng" dirty="0">
                <a:ea typeface="Calibri"/>
                <a:cs typeface="Times New Roman"/>
              </a:rPr>
              <a:t>General principles of </a:t>
            </a:r>
            <a:r>
              <a:rPr lang="en-US" sz="3000" u="sng" dirty="0" smtClean="0">
                <a:ea typeface="Calibri"/>
                <a:cs typeface="Times New Roman"/>
              </a:rPr>
              <a:t>management</a:t>
            </a:r>
            <a:endParaRPr lang="ru-RU" sz="3000" dirty="0">
              <a:ea typeface="Calibri"/>
              <a:cs typeface="Times New Roman"/>
            </a:endParaRPr>
          </a:p>
          <a:p>
            <a:pPr marL="0" indent="0" algn="just">
              <a:lnSpc>
                <a:spcPct val="115000"/>
              </a:lnSpc>
              <a:spcAft>
                <a:spcPts val="1000"/>
              </a:spcAft>
              <a:buNone/>
            </a:pPr>
            <a:r>
              <a:rPr lang="en-US" sz="3000" dirty="0" smtClean="0">
                <a:ea typeface="Calibri"/>
                <a:cs typeface="Times New Roman"/>
              </a:rPr>
              <a:t>Initial </a:t>
            </a:r>
            <a:r>
              <a:rPr lang="en-US" sz="3000" dirty="0">
                <a:ea typeface="Calibri"/>
                <a:cs typeface="Times New Roman"/>
              </a:rPr>
              <a:t>assessment should be performed in the following order: </a:t>
            </a:r>
            <a:endParaRPr lang="en-US" sz="3000" dirty="0" smtClean="0">
              <a:ea typeface="Calibri"/>
              <a:cs typeface="Times New Roman"/>
            </a:endParaRPr>
          </a:p>
          <a:p>
            <a:pPr algn="just">
              <a:lnSpc>
                <a:spcPct val="115000"/>
              </a:lnSpc>
              <a:spcAft>
                <a:spcPts val="1000"/>
              </a:spcAft>
            </a:pPr>
            <a:r>
              <a:rPr lang="en-US" sz="3000" dirty="0" smtClean="0">
                <a:ea typeface="Calibri"/>
                <a:cs typeface="Times New Roman"/>
              </a:rPr>
              <a:t>Determination </a:t>
            </a:r>
            <a:r>
              <a:rPr lang="en-US" sz="3000" dirty="0">
                <a:ea typeface="Calibri"/>
                <a:cs typeface="Times New Roman"/>
              </a:rPr>
              <a:t>of the nature and extent of any life- threatening </a:t>
            </a:r>
            <a:r>
              <a:rPr lang="en-US" sz="3000" dirty="0" smtClean="0">
                <a:ea typeface="Calibri"/>
                <a:cs typeface="Times New Roman"/>
              </a:rPr>
              <a:t>problems</a:t>
            </a:r>
          </a:p>
          <a:p>
            <a:pPr algn="just">
              <a:lnSpc>
                <a:spcPct val="115000"/>
              </a:lnSpc>
              <a:spcAft>
                <a:spcPts val="1000"/>
              </a:spcAft>
            </a:pPr>
            <a:r>
              <a:rPr lang="en-US" sz="3000" dirty="0" smtClean="0">
                <a:ea typeface="Calibri"/>
                <a:cs typeface="Times New Roman"/>
              </a:rPr>
              <a:t>History </a:t>
            </a:r>
            <a:r>
              <a:rPr lang="en-US" sz="3000" dirty="0">
                <a:ea typeface="Calibri"/>
                <a:cs typeface="Times New Roman"/>
              </a:rPr>
              <a:t>of the injury, including the circumstances, timing and likely </a:t>
            </a:r>
            <a:r>
              <a:rPr lang="en-US" sz="3000" dirty="0" smtClean="0">
                <a:ea typeface="Calibri"/>
                <a:cs typeface="Times New Roman"/>
              </a:rPr>
              <a:t>object </a:t>
            </a:r>
          </a:p>
          <a:p>
            <a:pPr algn="just">
              <a:lnSpc>
                <a:spcPct val="115000"/>
              </a:lnSpc>
              <a:spcAft>
                <a:spcPts val="1000"/>
              </a:spcAft>
            </a:pPr>
            <a:r>
              <a:rPr lang="en-US" sz="3000" dirty="0" smtClean="0">
                <a:ea typeface="Calibri"/>
                <a:cs typeface="Times New Roman"/>
              </a:rPr>
              <a:t>Thorough </a:t>
            </a:r>
            <a:r>
              <a:rPr lang="en-US" sz="3000" dirty="0">
                <a:ea typeface="Calibri"/>
                <a:cs typeface="Times New Roman"/>
              </a:rPr>
              <a:t>examination of both eyes and </a:t>
            </a:r>
            <a:r>
              <a:rPr lang="en-US" sz="3000" dirty="0" smtClean="0">
                <a:ea typeface="Calibri"/>
                <a:cs typeface="Times New Roman"/>
              </a:rPr>
              <a:t>orbits</a:t>
            </a:r>
            <a:endParaRPr lang="ru-RU" sz="3000" dirty="0">
              <a:ea typeface="Calibri"/>
              <a:cs typeface="Times New Roman"/>
            </a:endParaRPr>
          </a:p>
          <a:p>
            <a:pPr algn="just"/>
            <a:endParaRPr lang="ru-RU" dirty="0"/>
          </a:p>
        </p:txBody>
      </p:sp>
    </p:spTree>
    <p:extLst>
      <p:ext uri="{BB962C8B-B14F-4D97-AF65-F5344CB8AC3E}">
        <p14:creationId xmlns:p14="http://schemas.microsoft.com/office/powerpoint/2010/main" val="29771129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04664"/>
            <a:ext cx="6781800" cy="1240160"/>
          </a:xfrm>
        </p:spPr>
        <p:txBody>
          <a:bodyPr>
            <a:normAutofit/>
          </a:bodyPr>
          <a:lstStyle/>
          <a:p>
            <a:pPr algn="ctr"/>
            <a:r>
              <a:rPr lang="en-US" sz="3600" b="1" dirty="0">
                <a:solidFill>
                  <a:prstClr val="black"/>
                </a:solidFill>
                <a:latin typeface="+mn-lt"/>
              </a:rPr>
              <a:t>TRAUMA TO THE GLOBE</a:t>
            </a:r>
            <a:r>
              <a:rPr lang="ru-RU" sz="3600" dirty="0">
                <a:solidFill>
                  <a:prstClr val="black"/>
                </a:solidFill>
                <a:latin typeface="+mn-lt"/>
              </a:rPr>
              <a:t/>
            </a:r>
            <a:br>
              <a:rPr lang="ru-RU" sz="3600" dirty="0">
                <a:solidFill>
                  <a:prstClr val="black"/>
                </a:solidFill>
                <a:latin typeface="+mn-lt"/>
              </a:rPr>
            </a:br>
            <a:endParaRPr lang="ru-RU" sz="3600" dirty="0">
              <a:latin typeface="+mn-lt"/>
            </a:endParaRPr>
          </a:p>
        </p:txBody>
      </p:sp>
      <p:sp>
        <p:nvSpPr>
          <p:cNvPr id="3" name="Объект 2"/>
          <p:cNvSpPr>
            <a:spLocks noGrp="1"/>
          </p:cNvSpPr>
          <p:nvPr>
            <p:ph idx="1"/>
          </p:nvPr>
        </p:nvSpPr>
        <p:spPr>
          <a:xfrm>
            <a:off x="539552" y="549796"/>
            <a:ext cx="7543800" cy="3886200"/>
          </a:xfrm>
        </p:spPr>
        <p:txBody>
          <a:bodyPr>
            <a:normAutofit/>
          </a:bodyPr>
          <a:lstStyle/>
          <a:p>
            <a:pPr marL="0" indent="0">
              <a:buNone/>
            </a:pPr>
            <a:r>
              <a:rPr lang="en-US" sz="3600" dirty="0">
                <a:latin typeface="Times New Roman"/>
                <a:ea typeface="Calibri"/>
              </a:rPr>
              <a:t>Special investigations: </a:t>
            </a:r>
            <a:endParaRPr lang="en-US" sz="3600" dirty="0" smtClean="0">
              <a:latin typeface="Times New Roman"/>
              <a:ea typeface="Calibri"/>
            </a:endParaRPr>
          </a:p>
          <a:p>
            <a:pPr algn="just">
              <a:lnSpc>
                <a:spcPct val="115000"/>
              </a:lnSpc>
              <a:spcAft>
                <a:spcPts val="1000"/>
              </a:spcAft>
            </a:pPr>
            <a:r>
              <a:rPr lang="en-US" sz="3600" dirty="0">
                <a:latin typeface="Times New Roman"/>
                <a:ea typeface="Calibri"/>
                <a:cs typeface="Times New Roman"/>
              </a:rPr>
              <a:t>plain </a:t>
            </a:r>
            <a:r>
              <a:rPr lang="en-US" sz="3600" dirty="0" smtClean="0">
                <a:latin typeface="Times New Roman"/>
                <a:ea typeface="Calibri"/>
                <a:cs typeface="Times New Roman"/>
              </a:rPr>
              <a:t>radiographs</a:t>
            </a:r>
          </a:p>
          <a:p>
            <a:pPr marL="0" indent="0">
              <a:buNone/>
            </a:pP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492896"/>
            <a:ext cx="3977641" cy="3187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53015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04664"/>
            <a:ext cx="8496944" cy="1600200"/>
          </a:xfrm>
        </p:spPr>
        <p:txBody>
          <a:bodyPr>
            <a:normAutofit/>
          </a:bodyPr>
          <a:lstStyle/>
          <a:p>
            <a:pPr algn="ctr"/>
            <a:r>
              <a:rPr lang="en-US" sz="3600" b="1" dirty="0">
                <a:solidFill>
                  <a:prstClr val="black"/>
                </a:solidFill>
                <a:latin typeface="+mn-lt"/>
              </a:rPr>
              <a:t>TRAUMA TO THE GLOBE</a:t>
            </a:r>
            <a:r>
              <a:rPr lang="ru-RU" sz="3600" dirty="0">
                <a:solidFill>
                  <a:prstClr val="black"/>
                </a:solidFill>
                <a:latin typeface="+mn-lt"/>
              </a:rPr>
              <a:t/>
            </a:r>
            <a:br>
              <a:rPr lang="ru-RU" sz="3600" dirty="0">
                <a:solidFill>
                  <a:prstClr val="black"/>
                </a:solidFill>
                <a:latin typeface="+mn-lt"/>
              </a:rPr>
            </a:br>
            <a:endParaRPr lang="ru-RU" dirty="0">
              <a:latin typeface="+mn-lt"/>
            </a:endParaRPr>
          </a:p>
        </p:txBody>
      </p:sp>
      <p:sp>
        <p:nvSpPr>
          <p:cNvPr id="3" name="Объект 2"/>
          <p:cNvSpPr>
            <a:spLocks noGrp="1"/>
          </p:cNvSpPr>
          <p:nvPr>
            <p:ph idx="1"/>
          </p:nvPr>
        </p:nvSpPr>
        <p:spPr>
          <a:xfrm>
            <a:off x="467544" y="1751433"/>
            <a:ext cx="4464496" cy="2181623"/>
          </a:xfrm>
        </p:spPr>
        <p:txBody>
          <a:bodyPr/>
          <a:lstStyle/>
          <a:p>
            <a:pPr marL="0" lvl="0" indent="0">
              <a:buNone/>
            </a:pPr>
            <a:r>
              <a:rPr lang="en-US" sz="3200" dirty="0">
                <a:solidFill>
                  <a:prstClr val="black"/>
                </a:solidFill>
                <a:latin typeface="Times New Roman"/>
                <a:ea typeface="Calibri"/>
              </a:rPr>
              <a:t>Special investigations</a:t>
            </a:r>
            <a:r>
              <a:rPr lang="en-US" sz="3200" dirty="0" smtClean="0">
                <a:solidFill>
                  <a:prstClr val="black"/>
                </a:solidFill>
                <a:latin typeface="Times New Roman"/>
                <a:ea typeface="Calibri"/>
              </a:rPr>
              <a:t>:</a:t>
            </a:r>
          </a:p>
          <a:p>
            <a:r>
              <a:rPr lang="en-US" sz="3200" dirty="0" smtClean="0">
                <a:solidFill>
                  <a:prstClr val="black"/>
                </a:solidFill>
                <a:latin typeface="Times New Roman"/>
                <a:ea typeface="Calibri"/>
              </a:rPr>
              <a:t> </a:t>
            </a:r>
            <a:r>
              <a:rPr lang="en-US" sz="3200" dirty="0">
                <a:latin typeface="Times New Roman"/>
                <a:ea typeface="Calibri"/>
              </a:rPr>
              <a:t>CT</a:t>
            </a:r>
            <a:endParaRPr lang="en-US" sz="3200" dirty="0">
              <a:solidFill>
                <a:prstClr val="black"/>
              </a:solidFill>
              <a:latin typeface="Times New Roman"/>
              <a:ea typeface="Calibri"/>
            </a:endParaRPr>
          </a:p>
          <a:p>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7350" y="1412776"/>
            <a:ext cx="3410062"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0" y="5119561"/>
            <a:ext cx="9144000" cy="1083374"/>
          </a:xfrm>
          <a:prstGeom prst="rect">
            <a:avLst/>
          </a:prstGeom>
        </p:spPr>
        <p:txBody>
          <a:bodyPr wrap="square">
            <a:spAutoFit/>
          </a:bodyPr>
          <a:lstStyle/>
          <a:p>
            <a:pPr algn="ctr">
              <a:lnSpc>
                <a:spcPct val="115000"/>
              </a:lnSpc>
              <a:spcAft>
                <a:spcPts val="1000"/>
              </a:spcAft>
            </a:pPr>
            <a:r>
              <a:rPr lang="en-US" sz="2800" b="1" i="1" dirty="0">
                <a:latin typeface="Times New Roman"/>
                <a:ea typeface="Calibri"/>
                <a:cs typeface="Times New Roman"/>
              </a:rPr>
              <a:t>NB:</a:t>
            </a:r>
            <a:r>
              <a:rPr lang="en-US" sz="2800" b="1" dirty="0">
                <a:latin typeface="Times New Roman"/>
                <a:ea typeface="Calibri"/>
                <a:cs typeface="Times New Roman"/>
              </a:rPr>
              <a:t> MRI should never be performed if a metallic foreign body is </a:t>
            </a:r>
            <a:r>
              <a:rPr lang="en-US" sz="2800" b="1" dirty="0" smtClean="0">
                <a:latin typeface="Times New Roman"/>
                <a:ea typeface="Calibri"/>
                <a:cs typeface="Times New Roman"/>
              </a:rPr>
              <a:t>suspected</a:t>
            </a:r>
            <a:endParaRPr lang="ru-RU" sz="2800" b="1" dirty="0">
              <a:ea typeface="Calibri"/>
              <a:cs typeface="Times New Roman"/>
            </a:endParaRPr>
          </a:p>
        </p:txBody>
      </p:sp>
    </p:spTree>
    <p:extLst>
      <p:ext uri="{BB962C8B-B14F-4D97-AF65-F5344CB8AC3E}">
        <p14:creationId xmlns:p14="http://schemas.microsoft.com/office/powerpoint/2010/main" val="3537100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9135"/>
            <a:ext cx="9396536" cy="1600200"/>
          </a:xfrm>
        </p:spPr>
        <p:txBody>
          <a:bodyPr>
            <a:normAutofit/>
          </a:bodyPr>
          <a:lstStyle/>
          <a:p>
            <a:pPr algn="ctr"/>
            <a:r>
              <a:rPr lang="en-US" sz="3600" b="1" dirty="0">
                <a:solidFill>
                  <a:prstClr val="black"/>
                </a:solidFill>
                <a:latin typeface="+mn-lt"/>
              </a:rPr>
              <a:t>TRAUMA TO THE GLOBE</a:t>
            </a:r>
            <a:r>
              <a:rPr lang="ru-RU" sz="3600" dirty="0">
                <a:solidFill>
                  <a:prstClr val="black"/>
                </a:solidFill>
                <a:latin typeface="+mn-lt"/>
              </a:rPr>
              <a:t/>
            </a:r>
            <a:br>
              <a:rPr lang="ru-RU" sz="3600" dirty="0">
                <a:solidFill>
                  <a:prstClr val="black"/>
                </a:solidFill>
                <a:latin typeface="+mn-lt"/>
              </a:rPr>
            </a:br>
            <a:endParaRPr lang="ru-RU" sz="3600" dirty="0">
              <a:latin typeface="+mn-lt"/>
            </a:endParaRPr>
          </a:p>
        </p:txBody>
      </p:sp>
      <p:sp>
        <p:nvSpPr>
          <p:cNvPr id="3" name="Объект 2"/>
          <p:cNvSpPr>
            <a:spLocks noGrp="1"/>
          </p:cNvSpPr>
          <p:nvPr>
            <p:ph idx="1"/>
          </p:nvPr>
        </p:nvSpPr>
        <p:spPr>
          <a:xfrm>
            <a:off x="467544" y="1340768"/>
            <a:ext cx="5112568" cy="1519064"/>
          </a:xfrm>
        </p:spPr>
        <p:txBody>
          <a:bodyPr>
            <a:noAutofit/>
          </a:bodyPr>
          <a:lstStyle/>
          <a:p>
            <a:pPr marL="0" indent="0">
              <a:buNone/>
            </a:pPr>
            <a:r>
              <a:rPr lang="en-US" sz="3200" dirty="0">
                <a:solidFill>
                  <a:prstClr val="black"/>
                </a:solidFill>
                <a:latin typeface="Times New Roman"/>
                <a:ea typeface="Calibri"/>
              </a:rPr>
              <a:t>Special investigations</a:t>
            </a:r>
            <a:r>
              <a:rPr lang="en-US" sz="3200" dirty="0" smtClean="0">
                <a:solidFill>
                  <a:prstClr val="black"/>
                </a:solidFill>
                <a:latin typeface="Times New Roman"/>
                <a:ea typeface="Calibri"/>
              </a:rPr>
              <a:t>:</a:t>
            </a:r>
            <a:r>
              <a:rPr lang="en-US" sz="3200" dirty="0">
                <a:latin typeface="Times New Roman"/>
                <a:ea typeface="Calibri"/>
              </a:rPr>
              <a:t> </a:t>
            </a:r>
            <a:endParaRPr lang="en-US" sz="3200" dirty="0" smtClean="0">
              <a:latin typeface="Times New Roman"/>
              <a:ea typeface="Calibri"/>
            </a:endParaRPr>
          </a:p>
          <a:p>
            <a:r>
              <a:rPr lang="en-US" sz="3200" dirty="0" smtClean="0">
                <a:latin typeface="Times New Roman"/>
                <a:ea typeface="Calibri"/>
              </a:rPr>
              <a:t>Ultrasonography</a:t>
            </a:r>
            <a:endParaRPr lang="ru-RU" sz="32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2492896"/>
            <a:ext cx="4607415" cy="3178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70448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79512" y="699000"/>
            <a:ext cx="4355387" cy="4026144"/>
          </a:xfrm>
          <a:prstGeom prst="rect">
            <a:avLst/>
          </a:prstGeom>
        </p:spPr>
      </p:pic>
      <p:pic>
        <p:nvPicPr>
          <p:cNvPr id="5" name="Рисунок 4"/>
          <p:cNvPicPr>
            <a:picLocks noChangeAspect="1"/>
          </p:cNvPicPr>
          <p:nvPr/>
        </p:nvPicPr>
        <p:blipFill>
          <a:blip r:embed="rId3"/>
          <a:stretch>
            <a:fillRect/>
          </a:stretch>
        </p:blipFill>
        <p:spPr>
          <a:xfrm>
            <a:off x="4550296" y="699000"/>
            <a:ext cx="4414192" cy="4026144"/>
          </a:xfrm>
          <a:prstGeom prst="rect">
            <a:avLst/>
          </a:prstGeom>
        </p:spPr>
      </p:pic>
      <p:sp>
        <p:nvSpPr>
          <p:cNvPr id="6" name="Прямоугольник 5"/>
          <p:cNvSpPr/>
          <p:nvPr/>
        </p:nvSpPr>
        <p:spPr>
          <a:xfrm>
            <a:off x="-110716" y="5229200"/>
            <a:ext cx="9365430" cy="523220"/>
          </a:xfrm>
          <a:prstGeom prst="rect">
            <a:avLst/>
          </a:prstGeom>
        </p:spPr>
        <p:txBody>
          <a:bodyPr wrap="square">
            <a:spAutoFit/>
          </a:bodyPr>
          <a:lstStyle/>
          <a:p>
            <a:r>
              <a:rPr lang="en-US" sz="2800" b="1" dirty="0"/>
              <a:t>Perforating wound due to a toy arrow fired from a crossbow</a:t>
            </a:r>
            <a:endParaRPr lang="ru-RU" sz="2800" b="1" dirty="0"/>
          </a:p>
        </p:txBody>
      </p:sp>
    </p:spTree>
    <p:extLst>
      <p:ext uri="{BB962C8B-B14F-4D97-AF65-F5344CB8AC3E}">
        <p14:creationId xmlns:p14="http://schemas.microsoft.com/office/powerpoint/2010/main" val="22635501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250093"/>
            <a:ext cx="6781800" cy="1600200"/>
          </a:xfrm>
        </p:spPr>
        <p:txBody>
          <a:bodyPr>
            <a:normAutofit fontScale="90000"/>
          </a:bodyPr>
          <a:lstStyle/>
          <a:p>
            <a:pPr lvl="0">
              <a:lnSpc>
                <a:spcPct val="115000"/>
              </a:lnSpc>
              <a:spcAft>
                <a:spcPts val="1000"/>
              </a:spcAft>
            </a:pPr>
            <a:r>
              <a:rPr lang="en-US" b="1" dirty="0">
                <a:latin typeface="Times New Roman"/>
                <a:ea typeface="Calibri"/>
                <a:cs typeface="Times New Roman"/>
              </a:rPr>
              <a:t>Blunt </a:t>
            </a:r>
            <a:r>
              <a:rPr lang="en-US" b="1" dirty="0" smtClean="0">
                <a:latin typeface="Times New Roman"/>
                <a:ea typeface="Calibri"/>
                <a:cs typeface="Times New Roman"/>
              </a:rPr>
              <a:t>trauma</a:t>
            </a:r>
            <a:r>
              <a:rPr lang="ru-RU" sz="3600" dirty="0">
                <a:ea typeface="Calibri"/>
                <a:cs typeface="Times New Roman"/>
              </a:rPr>
              <a:t/>
            </a:r>
            <a:br>
              <a:rPr lang="ru-RU" sz="3600" dirty="0">
                <a:ea typeface="Calibri"/>
                <a:cs typeface="Times New Roman"/>
              </a:rPr>
            </a:br>
            <a:endParaRPr lang="ru-RU" dirty="0"/>
          </a:p>
        </p:txBody>
      </p:sp>
      <p:sp>
        <p:nvSpPr>
          <p:cNvPr id="3" name="Объект 2"/>
          <p:cNvSpPr>
            <a:spLocks noGrp="1"/>
          </p:cNvSpPr>
          <p:nvPr>
            <p:ph idx="1"/>
          </p:nvPr>
        </p:nvSpPr>
        <p:spPr/>
        <p:txBody>
          <a:bodyPr>
            <a:noAutofit/>
          </a:bodyPr>
          <a:lstStyle/>
          <a:p>
            <a:pPr marL="0" indent="0" algn="just">
              <a:lnSpc>
                <a:spcPct val="115000"/>
              </a:lnSpc>
              <a:spcAft>
                <a:spcPts val="1000"/>
              </a:spcAft>
              <a:buNone/>
            </a:pPr>
            <a:r>
              <a:rPr lang="en-US" sz="2800" u="sng" dirty="0">
                <a:ea typeface="Calibri"/>
                <a:cs typeface="Times New Roman"/>
              </a:rPr>
              <a:t>Anterior segment </a:t>
            </a:r>
            <a:r>
              <a:rPr lang="en-US" sz="2800" u="sng" dirty="0" smtClean="0">
                <a:ea typeface="Calibri"/>
                <a:cs typeface="Times New Roman"/>
              </a:rPr>
              <a:t>complications:</a:t>
            </a:r>
            <a:endParaRPr lang="ru-RU" sz="2800" dirty="0">
              <a:ea typeface="Calibri"/>
              <a:cs typeface="Times New Roman"/>
            </a:endParaRPr>
          </a:p>
          <a:p>
            <a:r>
              <a:rPr lang="en-US" sz="2800" dirty="0">
                <a:ea typeface="Calibri"/>
              </a:rPr>
              <a:t>A corneal </a:t>
            </a:r>
            <a:r>
              <a:rPr lang="en-US" sz="2800" dirty="0" smtClean="0">
                <a:ea typeface="Calibri"/>
              </a:rPr>
              <a:t>abrasion</a:t>
            </a:r>
          </a:p>
          <a:p>
            <a:r>
              <a:rPr lang="en-US" sz="2800" dirty="0">
                <a:ea typeface="Calibri"/>
              </a:rPr>
              <a:t>Acute corneal </a:t>
            </a:r>
            <a:r>
              <a:rPr lang="en-US" sz="2800" dirty="0" err="1" smtClean="0">
                <a:ea typeface="Calibri"/>
              </a:rPr>
              <a:t>oedema</a:t>
            </a:r>
            <a:endParaRPr lang="en-US" sz="2800" dirty="0" smtClean="0">
              <a:ea typeface="Calibri"/>
            </a:endParaRPr>
          </a:p>
          <a:p>
            <a:r>
              <a:rPr lang="en-US" sz="2800" dirty="0" err="1" smtClean="0">
                <a:ea typeface="Calibri"/>
              </a:rPr>
              <a:t>Hyphaema</a:t>
            </a:r>
            <a:endParaRPr lang="en-US" sz="2800" dirty="0" smtClean="0">
              <a:ea typeface="Calibri"/>
            </a:endParaRPr>
          </a:p>
          <a:p>
            <a:r>
              <a:rPr lang="en-US" sz="2800" dirty="0">
                <a:ea typeface="Calibri"/>
              </a:rPr>
              <a:t>The anterior </a:t>
            </a:r>
            <a:r>
              <a:rPr lang="en-US" sz="2800" dirty="0" smtClean="0">
                <a:ea typeface="Calibri"/>
              </a:rPr>
              <a:t>uvea</a:t>
            </a:r>
          </a:p>
          <a:p>
            <a:r>
              <a:rPr lang="en-US" sz="2800" dirty="0" err="1" smtClean="0">
                <a:ea typeface="Calibri"/>
              </a:rPr>
              <a:t>Ciliary</a:t>
            </a:r>
            <a:r>
              <a:rPr lang="en-US" sz="2800" dirty="0" smtClean="0">
                <a:ea typeface="Calibri"/>
              </a:rPr>
              <a:t> shock</a:t>
            </a:r>
          </a:p>
          <a:p>
            <a:r>
              <a:rPr lang="en-US" sz="2800" dirty="0">
                <a:ea typeface="Calibri"/>
              </a:rPr>
              <a:t>Cataract </a:t>
            </a:r>
            <a:r>
              <a:rPr lang="en-US" sz="2800" dirty="0" smtClean="0">
                <a:ea typeface="Calibri"/>
              </a:rPr>
              <a:t>formation</a:t>
            </a:r>
          </a:p>
          <a:p>
            <a:r>
              <a:rPr lang="en-US" sz="2800" dirty="0">
                <a:ea typeface="Calibri"/>
              </a:rPr>
              <a:t>Rupture of the globe</a:t>
            </a:r>
            <a:endParaRPr lang="ru-RU"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7301" y="2060848"/>
            <a:ext cx="3957000" cy="347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62004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085184"/>
            <a:ext cx="7950646" cy="1600200"/>
          </a:xfrm>
        </p:spPr>
        <p:txBody>
          <a:bodyPr>
            <a:normAutofit/>
          </a:bodyPr>
          <a:lstStyle/>
          <a:p>
            <a:r>
              <a:rPr lang="en-US" sz="4000" b="1" dirty="0">
                <a:solidFill>
                  <a:prstClr val="black"/>
                </a:solidFill>
                <a:latin typeface="Times New Roman"/>
                <a:ea typeface="Calibri"/>
                <a:cs typeface="Times New Roman"/>
              </a:rPr>
              <a:t>Blunt </a:t>
            </a:r>
            <a:r>
              <a:rPr lang="en-US" sz="4800" b="1" dirty="0">
                <a:solidFill>
                  <a:prstClr val="black"/>
                </a:solidFill>
                <a:latin typeface="Times New Roman"/>
                <a:ea typeface="Calibri"/>
                <a:cs typeface="Times New Roman"/>
              </a:rPr>
              <a:t>trauma</a:t>
            </a:r>
            <a:r>
              <a:rPr lang="ru-RU" sz="4000" dirty="0">
                <a:solidFill>
                  <a:prstClr val="black"/>
                </a:solidFill>
                <a:ea typeface="Calibri"/>
                <a:cs typeface="Times New Roman"/>
              </a:rPr>
              <a:t/>
            </a:r>
            <a:br>
              <a:rPr lang="ru-RU" sz="4000" dirty="0">
                <a:solidFill>
                  <a:prstClr val="black"/>
                </a:solidFill>
                <a:ea typeface="Calibri"/>
                <a:cs typeface="Times New Roman"/>
              </a:rPr>
            </a:br>
            <a:endParaRPr lang="ru-RU" sz="4000" dirty="0"/>
          </a:p>
        </p:txBody>
      </p:sp>
      <p:sp>
        <p:nvSpPr>
          <p:cNvPr id="3" name="Объект 2"/>
          <p:cNvSpPr>
            <a:spLocks noGrp="1"/>
          </p:cNvSpPr>
          <p:nvPr>
            <p:ph idx="1"/>
          </p:nvPr>
        </p:nvSpPr>
        <p:spPr>
          <a:xfrm>
            <a:off x="249233" y="404664"/>
            <a:ext cx="6474296" cy="3015208"/>
          </a:xfrm>
        </p:spPr>
        <p:txBody>
          <a:bodyPr>
            <a:normAutofit/>
          </a:bodyPr>
          <a:lstStyle/>
          <a:p>
            <a:pPr marL="0" lvl="0" indent="0" algn="just">
              <a:lnSpc>
                <a:spcPct val="115000"/>
              </a:lnSpc>
              <a:spcAft>
                <a:spcPts val="1000"/>
              </a:spcAft>
              <a:buNone/>
            </a:pPr>
            <a:r>
              <a:rPr lang="en-US" sz="2800" u="sng" dirty="0">
                <a:solidFill>
                  <a:prstClr val="black"/>
                </a:solidFill>
                <a:latin typeface="Times New Roman"/>
                <a:ea typeface="Calibri"/>
                <a:cs typeface="Times New Roman"/>
              </a:rPr>
              <a:t>Anterior segment complications</a:t>
            </a:r>
            <a:r>
              <a:rPr lang="en-US" sz="2800" u="sng" dirty="0" smtClean="0">
                <a:solidFill>
                  <a:prstClr val="black"/>
                </a:solidFill>
                <a:latin typeface="Times New Roman"/>
                <a:ea typeface="Calibri"/>
                <a:cs typeface="Times New Roman"/>
              </a:rPr>
              <a:t>:</a:t>
            </a:r>
          </a:p>
          <a:p>
            <a:pPr lvl="0" algn="just"/>
            <a:r>
              <a:rPr lang="en-US" sz="2800" dirty="0" smtClean="0">
                <a:latin typeface="Times New Roman"/>
                <a:ea typeface="Calibri"/>
              </a:rPr>
              <a:t>Pigment of iris imprinting </a:t>
            </a:r>
            <a:r>
              <a:rPr lang="en-US" sz="2800" dirty="0">
                <a:latin typeface="Times New Roman"/>
                <a:ea typeface="Calibri"/>
              </a:rPr>
              <a:t>on the anterior </a:t>
            </a:r>
            <a:r>
              <a:rPr lang="en-US" sz="2800" dirty="0" smtClean="0">
                <a:latin typeface="Times New Roman"/>
                <a:ea typeface="Calibri"/>
              </a:rPr>
              <a:t>lens </a:t>
            </a:r>
            <a:r>
              <a:rPr lang="en-US" sz="2800" dirty="0">
                <a:latin typeface="Times New Roman"/>
                <a:ea typeface="Calibri"/>
              </a:rPr>
              <a:t>capsule </a:t>
            </a:r>
            <a:r>
              <a:rPr lang="en-US" sz="2800" dirty="0" smtClean="0">
                <a:latin typeface="Times New Roman"/>
                <a:ea typeface="Calibri"/>
              </a:rPr>
              <a:t>(</a:t>
            </a:r>
            <a:r>
              <a:rPr lang="en-US" sz="2800" dirty="0" err="1" smtClean="0">
                <a:latin typeface="Times New Roman"/>
                <a:ea typeface="Calibri"/>
              </a:rPr>
              <a:t>Vossius</a:t>
            </a:r>
            <a:r>
              <a:rPr lang="en-US" sz="2800" dirty="0" smtClean="0">
                <a:latin typeface="Times New Roman"/>
                <a:ea typeface="Calibri"/>
              </a:rPr>
              <a:t> ring) </a:t>
            </a:r>
            <a:endParaRPr lang="ru-RU"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348880"/>
            <a:ext cx="4159042" cy="3390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2715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5013176"/>
            <a:ext cx="6781800" cy="1600200"/>
          </a:xfrm>
        </p:spPr>
        <p:txBody>
          <a:bodyPr>
            <a:normAutofit/>
          </a:bodyPr>
          <a:lstStyle/>
          <a:p>
            <a:r>
              <a:rPr lang="en-US" sz="4000" b="1" dirty="0">
                <a:solidFill>
                  <a:prstClr val="black"/>
                </a:solidFill>
                <a:latin typeface="Times New Roman"/>
                <a:ea typeface="Calibri"/>
                <a:cs typeface="Times New Roman"/>
              </a:rPr>
              <a:t>Blunt </a:t>
            </a:r>
            <a:r>
              <a:rPr lang="en-US" sz="4800" b="1" dirty="0">
                <a:solidFill>
                  <a:prstClr val="black"/>
                </a:solidFill>
                <a:latin typeface="Times New Roman"/>
                <a:ea typeface="Calibri"/>
                <a:cs typeface="Times New Roman"/>
              </a:rPr>
              <a:t>trauma</a:t>
            </a:r>
            <a:r>
              <a:rPr lang="ru-RU" sz="4000" dirty="0">
                <a:solidFill>
                  <a:prstClr val="black"/>
                </a:solidFill>
                <a:ea typeface="Calibri"/>
                <a:cs typeface="Times New Roman"/>
              </a:rPr>
              <a:t/>
            </a:r>
            <a:br>
              <a:rPr lang="ru-RU" sz="4000" dirty="0">
                <a:solidFill>
                  <a:prstClr val="black"/>
                </a:solidFill>
                <a:ea typeface="Calibri"/>
                <a:cs typeface="Times New Roman"/>
              </a:rPr>
            </a:br>
            <a:endParaRPr lang="ru-RU" sz="4000" dirty="0"/>
          </a:p>
        </p:txBody>
      </p:sp>
      <p:sp>
        <p:nvSpPr>
          <p:cNvPr id="3" name="Прямоугольник 2"/>
          <p:cNvSpPr/>
          <p:nvPr/>
        </p:nvSpPr>
        <p:spPr>
          <a:xfrm>
            <a:off x="179512" y="586135"/>
            <a:ext cx="8964488" cy="1077218"/>
          </a:xfrm>
          <a:prstGeom prst="rect">
            <a:avLst/>
          </a:prstGeom>
        </p:spPr>
        <p:txBody>
          <a:bodyPr wrap="square">
            <a:spAutoFit/>
          </a:bodyPr>
          <a:lstStyle/>
          <a:p>
            <a:pPr algn="just"/>
            <a:r>
              <a:rPr lang="en-US" sz="3200" dirty="0" err="1">
                <a:latin typeface="Times New Roman"/>
                <a:ea typeface="Calibri"/>
              </a:rPr>
              <a:t>Iridodialysis</a:t>
            </a:r>
            <a:r>
              <a:rPr lang="en-US" sz="3200" dirty="0">
                <a:latin typeface="Times New Roman"/>
                <a:ea typeface="Calibri"/>
              </a:rPr>
              <a:t> is a dehiscence of the iris from the </a:t>
            </a:r>
            <a:r>
              <a:rPr lang="en-US" sz="3200" dirty="0" err="1">
                <a:latin typeface="Times New Roman"/>
                <a:ea typeface="Calibri"/>
              </a:rPr>
              <a:t>ciliary</a:t>
            </a:r>
            <a:r>
              <a:rPr lang="en-US" sz="3200" dirty="0">
                <a:latin typeface="Times New Roman"/>
                <a:ea typeface="Calibri"/>
              </a:rPr>
              <a:t> body at its root. </a:t>
            </a:r>
            <a:endParaRPr lang="ru-RU" sz="32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1916832"/>
            <a:ext cx="5083315" cy="324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36157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5" y="5189215"/>
            <a:ext cx="7648897" cy="1600200"/>
          </a:xfrm>
        </p:spPr>
        <p:txBody>
          <a:bodyPr>
            <a:normAutofit/>
          </a:bodyPr>
          <a:lstStyle/>
          <a:p>
            <a:r>
              <a:rPr lang="en-US" sz="4800" b="1" dirty="0">
                <a:solidFill>
                  <a:prstClr val="black"/>
                </a:solidFill>
                <a:latin typeface="Times New Roman"/>
                <a:ea typeface="Calibri"/>
                <a:cs typeface="Times New Roman"/>
              </a:rPr>
              <a:t>Blunt trauma</a:t>
            </a:r>
            <a:r>
              <a:rPr lang="ru-RU" sz="4800" dirty="0">
                <a:solidFill>
                  <a:prstClr val="black"/>
                </a:solidFill>
                <a:ea typeface="Calibri"/>
                <a:cs typeface="Times New Roman"/>
              </a:rPr>
              <a:t/>
            </a:r>
            <a:br>
              <a:rPr lang="ru-RU" sz="4800" dirty="0">
                <a:solidFill>
                  <a:prstClr val="black"/>
                </a:solidFill>
                <a:ea typeface="Calibri"/>
                <a:cs typeface="Times New Roman"/>
              </a:rPr>
            </a:br>
            <a:endParaRPr lang="ru-RU" sz="4800" dirty="0"/>
          </a:p>
        </p:txBody>
      </p:sp>
      <p:sp>
        <p:nvSpPr>
          <p:cNvPr id="3" name="Объект 2"/>
          <p:cNvSpPr>
            <a:spLocks noGrp="1"/>
          </p:cNvSpPr>
          <p:nvPr>
            <p:ph idx="1"/>
          </p:nvPr>
        </p:nvSpPr>
        <p:spPr>
          <a:xfrm>
            <a:off x="251520" y="620688"/>
            <a:ext cx="5747253" cy="2468289"/>
          </a:xfrm>
        </p:spPr>
        <p:txBody>
          <a:bodyPr>
            <a:normAutofit/>
          </a:bodyPr>
          <a:lstStyle/>
          <a:p>
            <a:pPr marL="0" lvl="0" indent="0" algn="just">
              <a:lnSpc>
                <a:spcPct val="115000"/>
              </a:lnSpc>
              <a:spcAft>
                <a:spcPts val="1000"/>
              </a:spcAft>
              <a:buNone/>
            </a:pPr>
            <a:r>
              <a:rPr lang="en-US" sz="3200" u="sng" dirty="0">
                <a:solidFill>
                  <a:schemeClr val="tx1"/>
                </a:solidFill>
                <a:latin typeface="Times New Roman"/>
                <a:ea typeface="Calibri"/>
                <a:cs typeface="Times New Roman"/>
              </a:rPr>
              <a:t>Anterior segment complications:</a:t>
            </a:r>
            <a:endParaRPr lang="ru-RU" sz="3200" dirty="0">
              <a:solidFill>
                <a:schemeClr val="tx1"/>
              </a:solidFill>
              <a:ea typeface="Calibri"/>
              <a:cs typeface="Times New Roman"/>
            </a:endParaRPr>
          </a:p>
          <a:p>
            <a:r>
              <a:rPr lang="en-US" sz="3200" dirty="0" smtClean="0">
                <a:solidFill>
                  <a:schemeClr val="tx1"/>
                </a:solidFill>
                <a:latin typeface="Times New Roman"/>
                <a:ea typeface="Calibri"/>
              </a:rPr>
              <a:t>Rupture </a:t>
            </a:r>
            <a:r>
              <a:rPr lang="en-US" sz="3200" dirty="0">
                <a:solidFill>
                  <a:schemeClr val="tx1"/>
                </a:solidFill>
                <a:latin typeface="Times New Roman"/>
                <a:ea typeface="Calibri"/>
              </a:rPr>
              <a:t>of the globe </a:t>
            </a:r>
            <a:endParaRPr lang="ru-RU" sz="3200" dirty="0">
              <a:solidFill>
                <a:schemeClr val="tx1"/>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132856"/>
            <a:ext cx="429070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7219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245157"/>
            <a:ext cx="6781800" cy="1600200"/>
          </a:xfrm>
        </p:spPr>
        <p:txBody>
          <a:bodyPr>
            <a:normAutofit/>
          </a:bodyPr>
          <a:lstStyle/>
          <a:p>
            <a:r>
              <a:rPr lang="en-US" sz="4800" b="1" dirty="0">
                <a:solidFill>
                  <a:prstClr val="black"/>
                </a:solidFill>
                <a:latin typeface="Times New Roman"/>
                <a:ea typeface="Calibri"/>
                <a:cs typeface="Times New Roman"/>
              </a:rPr>
              <a:t>Blunt trauma</a:t>
            </a:r>
            <a:r>
              <a:rPr lang="ru-RU" sz="4800" dirty="0">
                <a:solidFill>
                  <a:prstClr val="black"/>
                </a:solidFill>
                <a:ea typeface="Calibri"/>
                <a:cs typeface="Times New Roman"/>
              </a:rPr>
              <a:t/>
            </a:r>
            <a:br>
              <a:rPr lang="ru-RU" sz="4800" dirty="0">
                <a:solidFill>
                  <a:prstClr val="black"/>
                </a:solidFill>
                <a:ea typeface="Calibri"/>
                <a:cs typeface="Times New Roman"/>
              </a:rPr>
            </a:br>
            <a:endParaRPr lang="ru-RU" sz="4800" dirty="0"/>
          </a:p>
        </p:txBody>
      </p:sp>
      <p:sp>
        <p:nvSpPr>
          <p:cNvPr id="3" name="Объект 2"/>
          <p:cNvSpPr>
            <a:spLocks noGrp="1"/>
          </p:cNvSpPr>
          <p:nvPr>
            <p:ph idx="1"/>
          </p:nvPr>
        </p:nvSpPr>
        <p:spPr>
          <a:xfrm>
            <a:off x="539552" y="620688"/>
            <a:ext cx="8229600" cy="4824536"/>
          </a:xfrm>
        </p:spPr>
        <p:txBody>
          <a:bodyPr>
            <a:normAutofit fontScale="62500" lnSpcReduction="20000"/>
          </a:bodyPr>
          <a:lstStyle/>
          <a:p>
            <a:pPr marL="0" indent="0" algn="just">
              <a:lnSpc>
                <a:spcPct val="115000"/>
              </a:lnSpc>
              <a:spcAft>
                <a:spcPts val="1000"/>
              </a:spcAft>
              <a:buNone/>
            </a:pPr>
            <a:r>
              <a:rPr lang="en-US" sz="5800" u="sng" dirty="0">
                <a:latin typeface="Times New Roman"/>
                <a:ea typeface="Calibri"/>
                <a:cs typeface="Times New Roman"/>
              </a:rPr>
              <a:t>Posterior segment </a:t>
            </a:r>
            <a:r>
              <a:rPr lang="en-US" sz="5800" u="sng" dirty="0" smtClean="0">
                <a:latin typeface="Times New Roman"/>
                <a:ea typeface="Calibri"/>
                <a:cs typeface="Times New Roman"/>
              </a:rPr>
              <a:t>complications:</a:t>
            </a:r>
          </a:p>
          <a:p>
            <a:pPr algn="just">
              <a:lnSpc>
                <a:spcPct val="115000"/>
              </a:lnSpc>
              <a:spcAft>
                <a:spcPts val="1000"/>
              </a:spcAft>
            </a:pPr>
            <a:r>
              <a:rPr lang="en-US" sz="5800" dirty="0">
                <a:latin typeface="Times New Roman"/>
                <a:ea typeface="Calibri"/>
              </a:rPr>
              <a:t>Posterior vitreous </a:t>
            </a:r>
            <a:r>
              <a:rPr lang="en-US" sz="5800" dirty="0" smtClean="0">
                <a:latin typeface="Times New Roman"/>
                <a:ea typeface="Calibri"/>
              </a:rPr>
              <a:t>detachment</a:t>
            </a:r>
          </a:p>
          <a:p>
            <a:pPr algn="just">
              <a:lnSpc>
                <a:spcPct val="115000"/>
              </a:lnSpc>
              <a:spcAft>
                <a:spcPts val="1000"/>
              </a:spcAft>
            </a:pPr>
            <a:r>
              <a:rPr lang="en-US" sz="5800" dirty="0">
                <a:latin typeface="Times New Roman"/>
                <a:ea typeface="Calibri"/>
              </a:rPr>
              <a:t>C</a:t>
            </a:r>
            <a:r>
              <a:rPr lang="en-US" sz="5800" dirty="0" smtClean="0">
                <a:latin typeface="Times New Roman"/>
                <a:ea typeface="Calibri"/>
              </a:rPr>
              <a:t>oncussion </a:t>
            </a:r>
            <a:r>
              <a:rPr lang="en-US" sz="5800" dirty="0">
                <a:latin typeface="Times New Roman"/>
                <a:ea typeface="Calibri"/>
              </a:rPr>
              <a:t>of the sensory retina </a:t>
            </a:r>
            <a:endParaRPr lang="en-US" sz="5800" dirty="0" smtClean="0">
              <a:latin typeface="Times New Roman"/>
              <a:ea typeface="Calibri"/>
            </a:endParaRPr>
          </a:p>
          <a:p>
            <a:pPr algn="just">
              <a:lnSpc>
                <a:spcPct val="115000"/>
              </a:lnSpc>
              <a:spcAft>
                <a:spcPts val="1000"/>
              </a:spcAft>
            </a:pPr>
            <a:r>
              <a:rPr lang="en-US" sz="5800" dirty="0" err="1">
                <a:latin typeface="Times New Roman"/>
                <a:ea typeface="Calibri"/>
              </a:rPr>
              <a:t>Choroidal</a:t>
            </a:r>
            <a:r>
              <a:rPr lang="en-US" sz="5800" dirty="0">
                <a:latin typeface="Times New Roman"/>
                <a:ea typeface="Calibri"/>
              </a:rPr>
              <a:t> rupture </a:t>
            </a:r>
            <a:endParaRPr lang="en-US" sz="5800" dirty="0" smtClean="0">
              <a:latin typeface="Times New Roman"/>
              <a:ea typeface="Calibri"/>
            </a:endParaRPr>
          </a:p>
          <a:p>
            <a:pPr algn="just">
              <a:lnSpc>
                <a:spcPct val="115000"/>
              </a:lnSpc>
              <a:spcAft>
                <a:spcPts val="1000"/>
              </a:spcAft>
            </a:pPr>
            <a:r>
              <a:rPr lang="en-US" sz="5800" dirty="0">
                <a:latin typeface="Times New Roman"/>
                <a:ea typeface="Calibri"/>
              </a:rPr>
              <a:t>Retinal </a:t>
            </a:r>
            <a:r>
              <a:rPr lang="en-US" sz="5800" dirty="0" smtClean="0">
                <a:latin typeface="Times New Roman"/>
                <a:ea typeface="Calibri"/>
              </a:rPr>
              <a:t>breaks</a:t>
            </a:r>
          </a:p>
          <a:p>
            <a:pPr algn="just">
              <a:lnSpc>
                <a:spcPct val="115000"/>
              </a:lnSpc>
              <a:spcAft>
                <a:spcPts val="1000"/>
              </a:spcAft>
            </a:pPr>
            <a:r>
              <a:rPr lang="en-US" sz="5800" dirty="0">
                <a:latin typeface="Times New Roman"/>
                <a:ea typeface="Calibri"/>
              </a:rPr>
              <a:t>Optic neuropathy </a:t>
            </a:r>
            <a:endParaRPr lang="ru-RU" sz="5800" dirty="0">
              <a:ea typeface="Calibri"/>
              <a:cs typeface="Times New Roman"/>
            </a:endParaRPr>
          </a:p>
          <a:p>
            <a:endParaRPr lang="ru-RU" dirty="0"/>
          </a:p>
        </p:txBody>
      </p:sp>
    </p:spTree>
    <p:extLst>
      <p:ext uri="{BB962C8B-B14F-4D97-AF65-F5344CB8AC3E}">
        <p14:creationId xmlns:p14="http://schemas.microsoft.com/office/powerpoint/2010/main" val="39916242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1567" y="5260099"/>
            <a:ext cx="6781800" cy="1600200"/>
          </a:xfrm>
        </p:spPr>
        <p:txBody>
          <a:bodyPr>
            <a:normAutofit/>
          </a:bodyPr>
          <a:lstStyle/>
          <a:p>
            <a:r>
              <a:rPr lang="en-US" sz="3200" b="1" dirty="0">
                <a:solidFill>
                  <a:prstClr val="black"/>
                </a:solidFill>
                <a:latin typeface="Times New Roman"/>
                <a:ea typeface="Calibri"/>
                <a:cs typeface="Times New Roman"/>
              </a:rPr>
              <a:t>Blunt trauma</a:t>
            </a:r>
            <a:r>
              <a:rPr lang="ru-RU" sz="2600" dirty="0">
                <a:solidFill>
                  <a:prstClr val="black"/>
                </a:solidFill>
                <a:ea typeface="Calibri"/>
                <a:cs typeface="Times New Roman"/>
              </a:rPr>
              <a:t/>
            </a:r>
            <a:br>
              <a:rPr lang="ru-RU" sz="2600" dirty="0">
                <a:solidFill>
                  <a:prstClr val="black"/>
                </a:solidFill>
                <a:ea typeface="Calibri"/>
                <a:cs typeface="Times New Roman"/>
              </a:rPr>
            </a:br>
            <a:endParaRPr lang="ru-RU" dirty="0"/>
          </a:p>
        </p:txBody>
      </p:sp>
      <p:sp>
        <p:nvSpPr>
          <p:cNvPr id="3" name="Объект 2"/>
          <p:cNvSpPr>
            <a:spLocks noGrp="1"/>
          </p:cNvSpPr>
          <p:nvPr>
            <p:ph idx="1"/>
          </p:nvPr>
        </p:nvSpPr>
        <p:spPr>
          <a:xfrm>
            <a:off x="688082" y="510208"/>
            <a:ext cx="7543800" cy="2054696"/>
          </a:xfrm>
        </p:spPr>
        <p:txBody>
          <a:bodyPr/>
          <a:lstStyle/>
          <a:p>
            <a:pPr marL="0" lvl="0" indent="0" algn="just">
              <a:lnSpc>
                <a:spcPct val="115000"/>
              </a:lnSpc>
              <a:spcAft>
                <a:spcPts val="1000"/>
              </a:spcAft>
              <a:buNone/>
            </a:pPr>
            <a:r>
              <a:rPr lang="en-US" sz="3200" u="sng" dirty="0">
                <a:solidFill>
                  <a:prstClr val="black"/>
                </a:solidFill>
                <a:latin typeface="Times New Roman"/>
                <a:ea typeface="Calibri"/>
                <a:cs typeface="Times New Roman"/>
              </a:rPr>
              <a:t>Posterior segment complications:</a:t>
            </a:r>
          </a:p>
          <a:p>
            <a:pPr lvl="0" algn="just">
              <a:lnSpc>
                <a:spcPct val="115000"/>
              </a:lnSpc>
              <a:spcAft>
                <a:spcPts val="1000"/>
              </a:spcAft>
            </a:pPr>
            <a:r>
              <a:rPr lang="en-US" sz="3200" dirty="0">
                <a:solidFill>
                  <a:prstClr val="black"/>
                </a:solidFill>
                <a:latin typeface="Times New Roman"/>
                <a:ea typeface="Calibri"/>
              </a:rPr>
              <a:t>concussion of the sensory retina </a:t>
            </a:r>
          </a:p>
          <a:p>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348880"/>
            <a:ext cx="4061294"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2351517"/>
            <a:ext cx="3744416" cy="3597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83568" y="5996813"/>
            <a:ext cx="6984776" cy="1323439"/>
          </a:xfrm>
          <a:prstGeom prst="rect">
            <a:avLst/>
          </a:prstGeom>
        </p:spPr>
        <p:txBody>
          <a:bodyPr wrap="square">
            <a:spAutoFit/>
          </a:bodyPr>
          <a:lstStyle/>
          <a:p>
            <a:pPr algn="ctr"/>
            <a:r>
              <a:rPr lang="en-US" sz="4000" b="1" dirty="0">
                <a:solidFill>
                  <a:prstClr val="black"/>
                </a:solidFill>
                <a:ea typeface="Calibri"/>
                <a:cs typeface="Times New Roman"/>
              </a:rPr>
              <a:t>Blunt trauma</a:t>
            </a:r>
            <a:r>
              <a:rPr lang="ru-RU" sz="4000" dirty="0">
                <a:solidFill>
                  <a:prstClr val="black"/>
                </a:solidFill>
                <a:latin typeface="Impact"/>
                <a:ea typeface="Calibri"/>
                <a:cs typeface="Times New Roman"/>
              </a:rPr>
              <a:t/>
            </a:r>
            <a:br>
              <a:rPr lang="ru-RU" sz="4000" dirty="0">
                <a:solidFill>
                  <a:prstClr val="black"/>
                </a:solidFill>
                <a:latin typeface="Impact"/>
                <a:ea typeface="Calibri"/>
                <a:cs typeface="Times New Roman"/>
              </a:rPr>
            </a:br>
            <a:endParaRPr lang="ru-RU" sz="4000" dirty="0"/>
          </a:p>
        </p:txBody>
      </p:sp>
    </p:spTree>
    <p:extLst>
      <p:ext uri="{BB962C8B-B14F-4D97-AF65-F5344CB8AC3E}">
        <p14:creationId xmlns:p14="http://schemas.microsoft.com/office/powerpoint/2010/main" val="26861417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6349380"/>
            <a:ext cx="6781800" cy="1017240"/>
          </a:xfrm>
        </p:spPr>
        <p:txBody>
          <a:bodyPr>
            <a:normAutofit fontScale="90000"/>
          </a:bodyPr>
          <a:lstStyle/>
          <a:p>
            <a:pPr algn="ctr"/>
            <a:r>
              <a:rPr lang="en-US" sz="4000" b="1" dirty="0">
                <a:solidFill>
                  <a:prstClr val="black"/>
                </a:solidFill>
                <a:latin typeface="Times New Roman"/>
                <a:ea typeface="Calibri"/>
                <a:cs typeface="Times New Roman"/>
              </a:rPr>
              <a:t>Blunt trauma</a:t>
            </a:r>
            <a:r>
              <a:rPr lang="ru-RU" sz="4000" dirty="0">
                <a:solidFill>
                  <a:prstClr val="black"/>
                </a:solidFill>
                <a:ea typeface="Calibri"/>
                <a:cs typeface="Times New Roman"/>
              </a:rPr>
              <a:t/>
            </a:r>
            <a:br>
              <a:rPr lang="ru-RU" sz="4000" dirty="0">
                <a:solidFill>
                  <a:prstClr val="black"/>
                </a:solidFill>
                <a:ea typeface="Calibri"/>
                <a:cs typeface="Times New Roman"/>
              </a:rPr>
            </a:br>
            <a:endParaRPr lang="ru-RU" sz="4000" dirty="0"/>
          </a:p>
        </p:txBody>
      </p:sp>
      <p:sp>
        <p:nvSpPr>
          <p:cNvPr id="3" name="Объект 2"/>
          <p:cNvSpPr>
            <a:spLocks noGrp="1"/>
          </p:cNvSpPr>
          <p:nvPr>
            <p:ph idx="1"/>
          </p:nvPr>
        </p:nvSpPr>
        <p:spPr>
          <a:xfrm>
            <a:off x="179512" y="476672"/>
            <a:ext cx="7543800" cy="1735088"/>
          </a:xfrm>
        </p:spPr>
        <p:txBody>
          <a:bodyPr/>
          <a:lstStyle/>
          <a:p>
            <a:pPr lvl="0" algn="just">
              <a:lnSpc>
                <a:spcPct val="115000"/>
              </a:lnSpc>
              <a:spcAft>
                <a:spcPts val="1000"/>
              </a:spcAft>
            </a:pPr>
            <a:r>
              <a:rPr lang="en-US" sz="3200" u="sng" dirty="0">
                <a:solidFill>
                  <a:prstClr val="black"/>
                </a:solidFill>
                <a:latin typeface="Times New Roman"/>
                <a:ea typeface="Calibri"/>
                <a:cs typeface="Times New Roman"/>
              </a:rPr>
              <a:t>Posterior segment </a:t>
            </a:r>
            <a:r>
              <a:rPr lang="en-US" sz="3200" u="sng" dirty="0" smtClean="0">
                <a:solidFill>
                  <a:prstClr val="black"/>
                </a:solidFill>
                <a:latin typeface="Times New Roman"/>
                <a:ea typeface="Calibri"/>
                <a:cs typeface="Times New Roman"/>
              </a:rPr>
              <a:t>complications:</a:t>
            </a:r>
          </a:p>
          <a:p>
            <a:pPr lvl="0" algn="just">
              <a:lnSpc>
                <a:spcPct val="115000"/>
              </a:lnSpc>
              <a:spcAft>
                <a:spcPts val="1000"/>
              </a:spcAft>
            </a:pPr>
            <a:r>
              <a:rPr lang="en-US" sz="3200" dirty="0" smtClean="0">
                <a:solidFill>
                  <a:prstClr val="black"/>
                </a:solidFill>
                <a:latin typeface="Times New Roman"/>
                <a:ea typeface="Calibri"/>
              </a:rPr>
              <a:t>Retinal breaks</a:t>
            </a:r>
            <a:endParaRPr lang="ru-RU"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590" y="2204864"/>
            <a:ext cx="4207885" cy="3672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673" y="2204863"/>
            <a:ext cx="4156071" cy="3672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62832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670054"/>
            <a:ext cx="8748464" cy="1600200"/>
          </a:xfrm>
        </p:spPr>
        <p:txBody>
          <a:bodyPr>
            <a:normAutofit/>
          </a:bodyPr>
          <a:lstStyle/>
          <a:p>
            <a:pPr algn="ctr"/>
            <a:r>
              <a:rPr lang="en-US" sz="4000" b="1" dirty="0">
                <a:solidFill>
                  <a:prstClr val="black"/>
                </a:solidFill>
                <a:latin typeface="Times New Roman"/>
                <a:ea typeface="Calibri"/>
                <a:cs typeface="Times New Roman"/>
              </a:rPr>
              <a:t>Blunt trauma</a:t>
            </a:r>
            <a:r>
              <a:rPr lang="ru-RU" sz="4000" dirty="0">
                <a:solidFill>
                  <a:prstClr val="black"/>
                </a:solidFill>
                <a:ea typeface="Calibri"/>
                <a:cs typeface="Times New Roman"/>
              </a:rPr>
              <a:t/>
            </a:r>
            <a:br>
              <a:rPr lang="ru-RU" sz="4000" dirty="0">
                <a:solidFill>
                  <a:prstClr val="black"/>
                </a:solidFill>
                <a:ea typeface="Calibri"/>
                <a:cs typeface="Times New Roman"/>
              </a:rPr>
            </a:br>
            <a:endParaRPr lang="ru-RU" sz="4000" dirty="0"/>
          </a:p>
        </p:txBody>
      </p:sp>
      <p:sp>
        <p:nvSpPr>
          <p:cNvPr id="3" name="Объект 2"/>
          <p:cNvSpPr>
            <a:spLocks noGrp="1"/>
          </p:cNvSpPr>
          <p:nvPr>
            <p:ph idx="1"/>
          </p:nvPr>
        </p:nvSpPr>
        <p:spPr>
          <a:xfrm>
            <a:off x="251520" y="836712"/>
            <a:ext cx="7543800" cy="2167136"/>
          </a:xfrm>
        </p:spPr>
        <p:txBody>
          <a:bodyPr/>
          <a:lstStyle/>
          <a:p>
            <a:pPr marL="0" lvl="0" indent="0" algn="just">
              <a:lnSpc>
                <a:spcPct val="115000"/>
              </a:lnSpc>
              <a:spcAft>
                <a:spcPts val="1000"/>
              </a:spcAft>
              <a:buNone/>
            </a:pPr>
            <a:r>
              <a:rPr lang="en-US" sz="3200" u="sng" dirty="0">
                <a:solidFill>
                  <a:prstClr val="black"/>
                </a:solidFill>
                <a:latin typeface="Times New Roman"/>
                <a:ea typeface="Calibri"/>
                <a:cs typeface="Times New Roman"/>
              </a:rPr>
              <a:t>Posterior segment complications:</a:t>
            </a:r>
          </a:p>
          <a:p>
            <a:pPr lvl="0" algn="just">
              <a:lnSpc>
                <a:spcPct val="115000"/>
              </a:lnSpc>
              <a:spcAft>
                <a:spcPts val="1000"/>
              </a:spcAft>
            </a:pPr>
            <a:r>
              <a:rPr lang="en-US" sz="3200" dirty="0">
                <a:solidFill>
                  <a:prstClr val="black"/>
                </a:solidFill>
                <a:latin typeface="Times New Roman"/>
                <a:ea typeface="Calibri"/>
              </a:rPr>
              <a:t>Optic neuropathy </a:t>
            </a:r>
            <a:endParaRPr lang="ru-RU"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204864"/>
            <a:ext cx="4032448" cy="3465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630316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2792" y="5257800"/>
            <a:ext cx="8568952" cy="1600200"/>
          </a:xfrm>
        </p:spPr>
        <p:txBody>
          <a:bodyPr>
            <a:normAutofit/>
          </a:bodyPr>
          <a:lstStyle/>
          <a:p>
            <a:pPr lvl="0" algn="ctr">
              <a:lnSpc>
                <a:spcPct val="115000"/>
              </a:lnSpc>
              <a:spcAft>
                <a:spcPts val="1000"/>
              </a:spcAft>
            </a:pPr>
            <a:r>
              <a:rPr lang="en-US" sz="4400" b="1" dirty="0">
                <a:latin typeface="Times New Roman"/>
                <a:ea typeface="Calibri"/>
                <a:cs typeface="Times New Roman"/>
              </a:rPr>
              <a:t>Penetrating </a:t>
            </a:r>
            <a:r>
              <a:rPr lang="en-US" sz="4400" b="1" dirty="0" smtClean="0">
                <a:latin typeface="Times New Roman"/>
                <a:ea typeface="Calibri"/>
                <a:cs typeface="Times New Roman"/>
              </a:rPr>
              <a:t>trauma</a:t>
            </a:r>
            <a:endParaRPr lang="ru-RU" sz="4400" dirty="0"/>
          </a:p>
        </p:txBody>
      </p:sp>
      <p:sp>
        <p:nvSpPr>
          <p:cNvPr id="3" name="Объект 2"/>
          <p:cNvSpPr>
            <a:spLocks noGrp="1"/>
          </p:cNvSpPr>
          <p:nvPr>
            <p:ph idx="1"/>
          </p:nvPr>
        </p:nvSpPr>
        <p:spPr>
          <a:xfrm>
            <a:off x="251520" y="540302"/>
            <a:ext cx="8892480" cy="2151112"/>
          </a:xfrm>
        </p:spPr>
        <p:txBody>
          <a:bodyPr>
            <a:normAutofit/>
          </a:bodyPr>
          <a:lstStyle/>
          <a:p>
            <a:r>
              <a:rPr lang="en-US" sz="3600" dirty="0">
                <a:latin typeface="Times New Roman"/>
                <a:ea typeface="Calibri"/>
              </a:rPr>
              <a:t>Penetrating injuries are three times more common in males than females, and in the younger age group. </a:t>
            </a:r>
            <a:endParaRPr lang="ru-RU" sz="36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564904"/>
            <a:ext cx="3024336" cy="3169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59" y="2564904"/>
            <a:ext cx="4320482" cy="3169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709348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6530" y="5969226"/>
            <a:ext cx="8064896" cy="870992"/>
          </a:xfrm>
        </p:spPr>
        <p:txBody>
          <a:bodyPr>
            <a:normAutofit/>
          </a:bodyPr>
          <a:lstStyle/>
          <a:p>
            <a:pPr algn="ctr"/>
            <a:r>
              <a:rPr lang="en-US" sz="4000" b="1" dirty="0">
                <a:solidFill>
                  <a:prstClr val="black"/>
                </a:solidFill>
                <a:latin typeface="Times New Roman"/>
                <a:ea typeface="Calibri"/>
                <a:cs typeface="Times New Roman"/>
              </a:rPr>
              <a:t>Penetrating </a:t>
            </a:r>
            <a:r>
              <a:rPr lang="en-US" sz="4000" b="1" dirty="0" smtClean="0">
                <a:solidFill>
                  <a:prstClr val="black"/>
                </a:solidFill>
                <a:latin typeface="Times New Roman"/>
                <a:ea typeface="Calibri"/>
                <a:cs typeface="Times New Roman"/>
              </a:rPr>
              <a:t>trauma</a:t>
            </a:r>
            <a:endParaRPr lang="ru-RU" sz="4000" dirty="0"/>
          </a:p>
        </p:txBody>
      </p:sp>
      <p:sp>
        <p:nvSpPr>
          <p:cNvPr id="3" name="Объект 2"/>
          <p:cNvSpPr>
            <a:spLocks noGrp="1"/>
          </p:cNvSpPr>
          <p:nvPr>
            <p:ph idx="1"/>
          </p:nvPr>
        </p:nvSpPr>
        <p:spPr>
          <a:xfrm>
            <a:off x="179512" y="552500"/>
            <a:ext cx="5976664" cy="1863080"/>
          </a:xfrm>
        </p:spPr>
        <p:txBody>
          <a:bodyPr>
            <a:noAutofit/>
          </a:bodyPr>
          <a:lstStyle/>
          <a:p>
            <a:pPr marL="0" indent="0">
              <a:buNone/>
            </a:pPr>
            <a:r>
              <a:rPr lang="en-US" sz="3600" dirty="0">
                <a:latin typeface="Times New Roman"/>
                <a:ea typeface="Calibri"/>
              </a:rPr>
              <a:t>Principles of primary </a:t>
            </a:r>
            <a:r>
              <a:rPr lang="en-US" sz="3600" dirty="0" smtClean="0">
                <a:latin typeface="Times New Roman"/>
                <a:ea typeface="Calibri"/>
              </a:rPr>
              <a:t>repair: </a:t>
            </a:r>
          </a:p>
          <a:p>
            <a:r>
              <a:rPr lang="en-US" sz="3600" dirty="0" smtClean="0">
                <a:latin typeface="Times New Roman"/>
                <a:ea typeface="Calibri"/>
              </a:rPr>
              <a:t>a </a:t>
            </a:r>
            <a:r>
              <a:rPr lang="en-US" sz="3600" dirty="0">
                <a:latin typeface="Times New Roman"/>
                <a:ea typeface="Calibri"/>
              </a:rPr>
              <a:t>soft bandage contact </a:t>
            </a:r>
            <a:r>
              <a:rPr lang="en-US" sz="3600" dirty="0" smtClean="0">
                <a:latin typeface="Times New Roman"/>
                <a:ea typeface="Calibri"/>
              </a:rPr>
              <a:t>lens using</a:t>
            </a:r>
            <a:endParaRPr lang="ru-RU" sz="3600"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4782" y="1988839"/>
            <a:ext cx="3911674" cy="3490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4139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0181" y="6115135"/>
            <a:ext cx="8064897" cy="720080"/>
          </a:xfrm>
        </p:spPr>
        <p:txBody>
          <a:bodyPr>
            <a:normAutofit/>
          </a:bodyPr>
          <a:lstStyle/>
          <a:p>
            <a:pPr algn="ctr"/>
            <a:r>
              <a:rPr lang="en-US" sz="4000" b="1" dirty="0">
                <a:solidFill>
                  <a:prstClr val="black"/>
                </a:solidFill>
                <a:latin typeface="Times New Roman"/>
                <a:ea typeface="Calibri"/>
                <a:cs typeface="Times New Roman"/>
              </a:rPr>
              <a:t>Penetrating </a:t>
            </a:r>
            <a:r>
              <a:rPr lang="en-US" sz="4000" b="1" dirty="0" smtClean="0">
                <a:solidFill>
                  <a:prstClr val="black"/>
                </a:solidFill>
                <a:latin typeface="Times New Roman"/>
                <a:ea typeface="Calibri"/>
                <a:cs typeface="Times New Roman"/>
              </a:rPr>
              <a:t>trauma</a:t>
            </a:r>
            <a:endParaRPr lang="ru-RU" sz="4000" dirty="0"/>
          </a:p>
        </p:txBody>
      </p:sp>
      <p:sp>
        <p:nvSpPr>
          <p:cNvPr id="3" name="Объект 2"/>
          <p:cNvSpPr>
            <a:spLocks noGrp="1"/>
          </p:cNvSpPr>
          <p:nvPr>
            <p:ph idx="1"/>
          </p:nvPr>
        </p:nvSpPr>
        <p:spPr>
          <a:xfrm>
            <a:off x="518050" y="620688"/>
            <a:ext cx="8092380" cy="1719064"/>
          </a:xfrm>
        </p:spPr>
        <p:txBody>
          <a:bodyPr>
            <a:normAutofit/>
          </a:bodyPr>
          <a:lstStyle/>
          <a:p>
            <a:pPr marL="0" lvl="0" indent="0" algn="just">
              <a:buNone/>
            </a:pPr>
            <a:r>
              <a:rPr lang="en-US" sz="3200" dirty="0">
                <a:solidFill>
                  <a:prstClr val="black"/>
                </a:solidFill>
                <a:ea typeface="Calibri"/>
              </a:rPr>
              <a:t>Principles of primary repair: </a:t>
            </a:r>
          </a:p>
          <a:p>
            <a:pPr algn="just"/>
            <a:r>
              <a:rPr lang="en-US" sz="3200" dirty="0" smtClean="0"/>
              <a:t>Suturing of medium-sized </a:t>
            </a:r>
            <a:r>
              <a:rPr lang="en-US" sz="3200" dirty="0"/>
              <a:t>corneal </a:t>
            </a:r>
            <a:r>
              <a:rPr lang="en-US" sz="3200" dirty="0" smtClean="0"/>
              <a:t>lacerations</a:t>
            </a:r>
            <a:endParaRPr lang="ru-RU" sz="3200"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2630" y="2420888"/>
            <a:ext cx="3651778"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1" y="2420888"/>
            <a:ext cx="374441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202885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 y="6165304"/>
            <a:ext cx="8983174" cy="1017240"/>
          </a:xfrm>
        </p:spPr>
        <p:txBody>
          <a:bodyPr>
            <a:normAutofit fontScale="90000"/>
          </a:bodyPr>
          <a:lstStyle/>
          <a:p>
            <a:pPr algn="ctr"/>
            <a:r>
              <a:rPr lang="en-US" sz="3200" b="1" dirty="0" smtClean="0">
                <a:solidFill>
                  <a:prstClr val="black"/>
                </a:solidFill>
                <a:latin typeface="Times New Roman"/>
                <a:ea typeface="Calibri"/>
                <a:cs typeface="Times New Roman"/>
              </a:rPr>
              <a:t/>
            </a:r>
            <a:br>
              <a:rPr lang="en-US" sz="3200" b="1" dirty="0" smtClean="0">
                <a:solidFill>
                  <a:prstClr val="black"/>
                </a:solidFill>
                <a:latin typeface="Times New Roman"/>
                <a:ea typeface="Calibri"/>
                <a:cs typeface="Times New Roman"/>
              </a:rPr>
            </a:br>
            <a:r>
              <a:rPr lang="en-US" sz="3600" b="1" dirty="0" smtClean="0">
                <a:solidFill>
                  <a:prstClr val="black"/>
                </a:solidFill>
                <a:latin typeface="Times New Roman"/>
                <a:ea typeface="Calibri"/>
                <a:cs typeface="Times New Roman"/>
              </a:rPr>
              <a:t>Penetrating trauma</a:t>
            </a:r>
            <a:br>
              <a:rPr lang="en-US" sz="3600" b="1" dirty="0" smtClean="0">
                <a:solidFill>
                  <a:prstClr val="black"/>
                </a:solidFill>
                <a:latin typeface="Times New Roman"/>
                <a:ea typeface="Calibri"/>
                <a:cs typeface="Times New Roman"/>
              </a:rPr>
            </a:br>
            <a:r>
              <a:rPr lang="en-US" sz="3600" b="1" dirty="0" smtClean="0">
                <a:solidFill>
                  <a:prstClr val="black"/>
                </a:solidFill>
                <a:latin typeface="Times New Roman"/>
                <a:ea typeface="Calibri"/>
                <a:cs typeface="Times New Roman"/>
              </a:rPr>
              <a:t>before surgery                       after surgery</a:t>
            </a:r>
            <a:r>
              <a:rPr lang="ru-RU" sz="3600" dirty="0">
                <a:solidFill>
                  <a:prstClr val="black"/>
                </a:solidFill>
                <a:ea typeface="Calibri"/>
                <a:cs typeface="Times New Roman"/>
              </a:rPr>
              <a:t/>
            </a:r>
            <a:br>
              <a:rPr lang="ru-RU" sz="3600" dirty="0">
                <a:solidFill>
                  <a:prstClr val="black"/>
                </a:solidFill>
                <a:ea typeface="Calibri"/>
                <a:cs typeface="Times New Roman"/>
              </a:rPr>
            </a:br>
            <a:endParaRPr lang="ru-RU" sz="3600" dirty="0"/>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592685"/>
            <a:ext cx="4039520" cy="2332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1811" y="610197"/>
            <a:ext cx="4009694" cy="2314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121064"/>
            <a:ext cx="4039520" cy="2264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1812" y="3106798"/>
            <a:ext cx="4009694" cy="2264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58053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3040" y="904156"/>
            <a:ext cx="8640960" cy="1017240"/>
          </a:xfrm>
        </p:spPr>
        <p:txBody>
          <a:bodyPr>
            <a:noAutofit/>
          </a:bodyPr>
          <a:lstStyle/>
          <a:p>
            <a:pPr lvl="0" algn="ctr"/>
            <a:r>
              <a:rPr lang="en-US" sz="4800" b="1" dirty="0" err="1">
                <a:latin typeface="+mn-lt"/>
              </a:rPr>
              <a:t>Extraocular</a:t>
            </a:r>
            <a:r>
              <a:rPr lang="en-US" sz="4800" b="1" dirty="0">
                <a:latin typeface="+mn-lt"/>
              </a:rPr>
              <a:t> foreign bodies</a:t>
            </a:r>
            <a:r>
              <a:rPr lang="ru-RU" sz="4800" dirty="0">
                <a:latin typeface="+mn-lt"/>
              </a:rPr>
              <a:t/>
            </a:r>
            <a:br>
              <a:rPr lang="ru-RU" sz="4800" dirty="0">
                <a:latin typeface="+mn-lt"/>
              </a:rPr>
            </a:br>
            <a:endParaRPr lang="ru-RU" sz="4800" dirty="0">
              <a:latin typeface="+mn-lt"/>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12776"/>
            <a:ext cx="5976664" cy="4665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8466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5013176"/>
            <a:ext cx="6781800" cy="1600200"/>
          </a:xfrm>
        </p:spPr>
        <p:txBody>
          <a:bodyPr>
            <a:normAutofit fontScale="90000"/>
          </a:bodyPr>
          <a:lstStyle/>
          <a:p>
            <a:r>
              <a:rPr lang="en-US" sz="4000" b="1" dirty="0" smtClean="0">
                <a:solidFill>
                  <a:prstClr val="black"/>
                </a:solidFill>
              </a:rPr>
              <a:t> </a:t>
            </a:r>
            <a:r>
              <a:rPr lang="en-US" b="1" dirty="0" err="1">
                <a:solidFill>
                  <a:prstClr val="black"/>
                </a:solidFill>
              </a:rPr>
              <a:t>Extraocular</a:t>
            </a:r>
            <a:r>
              <a:rPr lang="en-US" b="1" dirty="0">
                <a:solidFill>
                  <a:prstClr val="black"/>
                </a:solidFill>
              </a:rPr>
              <a:t> </a:t>
            </a:r>
            <a:r>
              <a:rPr lang="en-US" sz="4000" b="1" dirty="0" smtClean="0">
                <a:solidFill>
                  <a:prstClr val="black"/>
                </a:solidFill>
              </a:rPr>
              <a:t>foreign </a:t>
            </a:r>
            <a:r>
              <a:rPr lang="en-US" sz="4000" b="1" dirty="0">
                <a:solidFill>
                  <a:prstClr val="black"/>
                </a:solidFill>
              </a:rPr>
              <a:t>bodies</a:t>
            </a:r>
            <a:r>
              <a:rPr lang="ru-RU" sz="4000" dirty="0">
                <a:solidFill>
                  <a:prstClr val="black"/>
                </a:solidFill>
              </a:rPr>
              <a:t/>
            </a:r>
            <a:br>
              <a:rPr lang="ru-RU" sz="4000" dirty="0">
                <a:solidFill>
                  <a:prstClr val="black"/>
                </a:solidFill>
              </a:rPr>
            </a:br>
            <a:endParaRPr lang="ru-RU" dirty="0"/>
          </a:p>
        </p:txBody>
      </p:sp>
      <p:sp>
        <p:nvSpPr>
          <p:cNvPr id="3" name="Объект 2"/>
          <p:cNvSpPr>
            <a:spLocks noGrp="1"/>
          </p:cNvSpPr>
          <p:nvPr>
            <p:ph idx="1"/>
          </p:nvPr>
        </p:nvSpPr>
        <p:spPr>
          <a:xfrm>
            <a:off x="899592" y="1124744"/>
            <a:ext cx="7543800" cy="3886200"/>
          </a:xfrm>
        </p:spPr>
        <p:txBody>
          <a:bodyPr>
            <a:noAutofit/>
          </a:bodyPr>
          <a:lstStyle/>
          <a:p>
            <a:pPr algn="just">
              <a:lnSpc>
                <a:spcPct val="115000"/>
              </a:lnSpc>
              <a:spcAft>
                <a:spcPts val="1000"/>
              </a:spcAft>
            </a:pPr>
            <a:r>
              <a:rPr lang="en-US" sz="2800" b="1" u="sng" dirty="0">
                <a:latin typeface="Times New Roman"/>
                <a:ea typeface="Calibri"/>
                <a:cs typeface="Times New Roman"/>
              </a:rPr>
              <a:t>Management.</a:t>
            </a:r>
            <a:r>
              <a:rPr lang="en-US" sz="2800" i="1" dirty="0">
                <a:latin typeface="Times New Roman"/>
                <a:ea typeface="Calibri"/>
                <a:cs typeface="Times New Roman"/>
              </a:rPr>
              <a:t> </a:t>
            </a:r>
            <a:r>
              <a:rPr lang="en-US" sz="2800" dirty="0">
                <a:latin typeface="Times New Roman"/>
                <a:ea typeface="Calibri"/>
                <a:cs typeface="Times New Roman"/>
              </a:rPr>
              <a:t>Careful slit-lamp examination is essential to locate the exact position and depth of the foreign body. The foreign body is removed under slit-lamp visualization using a sterile needle. Magnetic removal may be useful for a deeply embedded metallic foreign body. A residual 'rust ring", is easiest to remove with a sterile ‘burr’. Antibiotic ointment is instilled together with a </a:t>
            </a:r>
            <a:r>
              <a:rPr lang="en-US" sz="2800" dirty="0" err="1" smtClean="0">
                <a:latin typeface="Times New Roman"/>
                <a:ea typeface="Calibri"/>
                <a:cs typeface="Times New Roman"/>
              </a:rPr>
              <a:t>cycloplegic</a:t>
            </a:r>
            <a:r>
              <a:rPr lang="en-US" sz="2800" dirty="0" smtClean="0">
                <a:latin typeface="Times New Roman"/>
                <a:ea typeface="Calibri"/>
                <a:cs typeface="Times New Roman"/>
              </a:rPr>
              <a:t>.</a:t>
            </a:r>
            <a:endParaRPr lang="ru-RU" sz="2800" dirty="0">
              <a:ea typeface="Calibri"/>
              <a:cs typeface="Times New Roman"/>
            </a:endParaRPr>
          </a:p>
          <a:p>
            <a:endParaRPr lang="ru-RU" sz="2800" dirty="0"/>
          </a:p>
        </p:txBody>
      </p:sp>
    </p:spTree>
    <p:extLst>
      <p:ext uri="{BB962C8B-B14F-4D97-AF65-F5344CB8AC3E}">
        <p14:creationId xmlns:p14="http://schemas.microsoft.com/office/powerpoint/2010/main" val="349808125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403648" y="538010"/>
            <a:ext cx="6613592" cy="4032448"/>
          </a:xfrm>
          <a:prstGeom prst="rect">
            <a:avLst/>
          </a:prstGeom>
        </p:spPr>
      </p:pic>
      <p:sp>
        <p:nvSpPr>
          <p:cNvPr id="7" name="Прямоугольник 6"/>
          <p:cNvSpPr/>
          <p:nvPr/>
        </p:nvSpPr>
        <p:spPr>
          <a:xfrm>
            <a:off x="0" y="5085184"/>
            <a:ext cx="9144000" cy="954107"/>
          </a:xfrm>
          <a:prstGeom prst="rect">
            <a:avLst/>
          </a:prstGeom>
        </p:spPr>
        <p:txBody>
          <a:bodyPr wrap="square">
            <a:spAutoFit/>
          </a:bodyPr>
          <a:lstStyle/>
          <a:p>
            <a:r>
              <a:rPr lang="en-US" sz="2800" b="1" dirty="0" err="1"/>
              <a:t>Conjunctival</a:t>
            </a:r>
            <a:r>
              <a:rPr lang="en-US" sz="2800" b="1" dirty="0"/>
              <a:t> </a:t>
            </a:r>
            <a:r>
              <a:rPr lang="ru-RU" sz="2800" b="1" dirty="0" smtClean="0"/>
              <a:t> </a:t>
            </a:r>
            <a:r>
              <a:rPr lang="en-US" sz="2800" b="1" dirty="0" smtClean="0"/>
              <a:t>laceration </a:t>
            </a:r>
            <a:r>
              <a:rPr lang="en-US" sz="2800" b="1" dirty="0"/>
              <a:t>and wooden fragments from a tree </a:t>
            </a:r>
            <a:r>
              <a:rPr lang="en-US" sz="2800" b="1" dirty="0" smtClean="0"/>
              <a:t>branch</a:t>
            </a:r>
            <a:r>
              <a:rPr lang="ru-RU" sz="2800" b="1" dirty="0" smtClean="0"/>
              <a:t> </a:t>
            </a:r>
            <a:r>
              <a:rPr lang="en-US" sz="2800" b="1" dirty="0" smtClean="0"/>
              <a:t>– </a:t>
            </a:r>
            <a:r>
              <a:rPr lang="en-US" sz="2800" b="1" dirty="0"/>
              <a:t>be aware of underlying scleral </a:t>
            </a:r>
            <a:r>
              <a:rPr lang="en-US" sz="2800" b="1" dirty="0" smtClean="0"/>
              <a:t>rupture</a:t>
            </a:r>
            <a:endParaRPr lang="ru-RU" sz="2800" b="1" dirty="0"/>
          </a:p>
        </p:txBody>
      </p:sp>
    </p:spTree>
    <p:extLst>
      <p:ext uri="{BB962C8B-B14F-4D97-AF65-F5344CB8AC3E}">
        <p14:creationId xmlns:p14="http://schemas.microsoft.com/office/powerpoint/2010/main" val="188799122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949145"/>
            <a:ext cx="8568952" cy="943000"/>
          </a:xfrm>
        </p:spPr>
        <p:txBody>
          <a:bodyPr>
            <a:normAutofit fontScale="90000"/>
          </a:bodyPr>
          <a:lstStyle/>
          <a:p>
            <a:pPr lvl="0" algn="ctr">
              <a:lnSpc>
                <a:spcPct val="115000"/>
              </a:lnSpc>
              <a:spcAft>
                <a:spcPts val="1000"/>
              </a:spcAft>
            </a:pPr>
            <a:r>
              <a:rPr lang="en-US" b="1" dirty="0">
                <a:latin typeface="Times New Roman"/>
                <a:ea typeface="Calibri"/>
                <a:cs typeface="Times New Roman"/>
              </a:rPr>
              <a:t>Intraocular foreign bodies</a:t>
            </a:r>
            <a:endParaRPr lang="ru-RU" sz="3600" dirty="0">
              <a:ea typeface="Calibri"/>
              <a:cs typeface="Times New Roman"/>
            </a:endParaRPr>
          </a:p>
        </p:txBody>
      </p:sp>
      <p:sp>
        <p:nvSpPr>
          <p:cNvPr id="3" name="Объект 2"/>
          <p:cNvSpPr>
            <a:spLocks noGrp="1"/>
          </p:cNvSpPr>
          <p:nvPr>
            <p:ph idx="1"/>
          </p:nvPr>
        </p:nvSpPr>
        <p:spPr>
          <a:xfrm>
            <a:off x="467544" y="764704"/>
            <a:ext cx="8208912" cy="5112568"/>
          </a:xfrm>
        </p:spPr>
        <p:txBody>
          <a:bodyPr>
            <a:normAutofit lnSpcReduction="10000"/>
          </a:bodyPr>
          <a:lstStyle/>
          <a:p>
            <a:pPr marL="0" indent="0">
              <a:lnSpc>
                <a:spcPct val="115000"/>
              </a:lnSpc>
              <a:spcAft>
                <a:spcPts val="1000"/>
              </a:spcAft>
              <a:buNone/>
            </a:pPr>
            <a:r>
              <a:rPr lang="en-US" dirty="0">
                <a:ea typeface="Calibri"/>
                <a:cs typeface="Times New Roman"/>
              </a:rPr>
              <a:t>An intraocular foreign body may traumatize the eye mechanically, introduce infection or exert other toxic effects on the intraocular structures. Once in the eye, the foreign body may lodge in any of the structures it encounters: thus it may be located anywhere from the anterior chamber lo the retina and choroid. Notable mechanical effects </a:t>
            </a:r>
            <a:r>
              <a:rPr lang="en-US" dirty="0" smtClean="0">
                <a:ea typeface="Calibri"/>
                <a:cs typeface="Times New Roman"/>
              </a:rPr>
              <a:t>include cataract </a:t>
            </a:r>
            <a:r>
              <a:rPr lang="en-US" dirty="0">
                <a:ea typeface="Calibri"/>
                <a:cs typeface="Times New Roman"/>
              </a:rPr>
              <a:t>formation secondary to capsular injury, vitreous liquefaction, and retinal </a:t>
            </a:r>
            <a:r>
              <a:rPr lang="en-US" dirty="0" err="1">
                <a:ea typeface="Calibri"/>
                <a:cs typeface="Times New Roman"/>
              </a:rPr>
              <a:t>haemorrhages</a:t>
            </a:r>
            <a:r>
              <a:rPr lang="en-US" dirty="0">
                <a:ea typeface="Calibri"/>
                <a:cs typeface="Times New Roman"/>
              </a:rPr>
              <a:t> and tears. Stone and organic foreign bodies are particularly prone to result in infection. Many substances including glass, many plastics, gold and silver are inert. However, iron and copper may undergo dissociation and result in </a:t>
            </a:r>
            <a:r>
              <a:rPr lang="en-US" dirty="0" err="1">
                <a:ea typeface="Calibri"/>
                <a:cs typeface="Times New Roman"/>
              </a:rPr>
              <a:t>siderosis</a:t>
            </a:r>
            <a:r>
              <a:rPr lang="en-US" dirty="0">
                <a:ea typeface="Calibri"/>
                <a:cs typeface="Times New Roman"/>
              </a:rPr>
              <a:t> and </a:t>
            </a:r>
            <a:r>
              <a:rPr lang="en-US" dirty="0" err="1">
                <a:ea typeface="Calibri"/>
                <a:cs typeface="Times New Roman"/>
              </a:rPr>
              <a:t>chalcosis</a:t>
            </a:r>
            <a:r>
              <a:rPr lang="en-US" dirty="0">
                <a:ea typeface="Calibri"/>
                <a:cs typeface="Times New Roman"/>
              </a:rPr>
              <a:t> respectively.</a:t>
            </a:r>
            <a:endParaRPr lang="ru-RU" dirty="0">
              <a:ea typeface="Calibri"/>
              <a:cs typeface="Times New Roman"/>
            </a:endParaRPr>
          </a:p>
          <a:p>
            <a:endParaRPr lang="ru-RU" dirty="0"/>
          </a:p>
        </p:txBody>
      </p:sp>
    </p:spTree>
    <p:extLst>
      <p:ext uri="{BB962C8B-B14F-4D97-AF65-F5344CB8AC3E}">
        <p14:creationId xmlns:p14="http://schemas.microsoft.com/office/powerpoint/2010/main" val="33215937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2283" y="6093295"/>
            <a:ext cx="8733757" cy="751993"/>
          </a:xfrm>
        </p:spPr>
        <p:txBody>
          <a:bodyPr>
            <a:normAutofit fontScale="90000"/>
          </a:bodyPr>
          <a:lstStyle/>
          <a:p>
            <a:pPr algn="ctr">
              <a:lnSpc>
                <a:spcPct val="115000"/>
              </a:lnSpc>
              <a:spcAft>
                <a:spcPts val="1000"/>
              </a:spcAft>
            </a:pPr>
            <a:r>
              <a:rPr lang="en-US" b="1" dirty="0" err="1" smtClean="0">
                <a:latin typeface="Times New Roman"/>
                <a:ea typeface="Calibri"/>
                <a:cs typeface="Times New Roman"/>
              </a:rPr>
              <a:t>Siderosis</a:t>
            </a:r>
            <a:endParaRPr lang="ru-RU" b="1"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00808"/>
            <a:ext cx="3973741"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700808"/>
            <a:ext cx="4011824"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1796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3233" y="6059016"/>
            <a:ext cx="8892480" cy="798984"/>
          </a:xfrm>
        </p:spPr>
        <p:txBody>
          <a:bodyPr>
            <a:normAutofit/>
          </a:bodyPr>
          <a:lstStyle/>
          <a:p>
            <a:pPr algn="ctr">
              <a:lnSpc>
                <a:spcPct val="115000"/>
              </a:lnSpc>
              <a:spcAft>
                <a:spcPts val="1000"/>
              </a:spcAft>
            </a:pPr>
            <a:r>
              <a:rPr lang="en-US" sz="4000" b="1" dirty="0" err="1" smtClean="0">
                <a:latin typeface="Times New Roman"/>
                <a:ea typeface="Calibri"/>
                <a:cs typeface="Times New Roman"/>
              </a:rPr>
              <a:t>Chalcosis</a:t>
            </a:r>
            <a:endParaRPr lang="ru-RU" sz="4000"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3" y="692696"/>
            <a:ext cx="4403559"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651" y="1844824"/>
            <a:ext cx="3829422" cy="3080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48484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927374"/>
            <a:ext cx="8352928" cy="943000"/>
          </a:xfrm>
        </p:spPr>
        <p:txBody>
          <a:bodyPr>
            <a:normAutofit/>
          </a:bodyPr>
          <a:lstStyle/>
          <a:p>
            <a:pPr algn="ctr"/>
            <a:r>
              <a:rPr lang="en-US" sz="4400" b="1" dirty="0" smtClean="0">
                <a:latin typeface="+mn-lt"/>
              </a:rPr>
              <a:t>Intraocular </a:t>
            </a:r>
            <a:r>
              <a:rPr lang="en-US" sz="4400" b="1" dirty="0">
                <a:latin typeface="+mn-lt"/>
              </a:rPr>
              <a:t>foreign bodies</a:t>
            </a:r>
            <a:endParaRPr lang="ru-RU" sz="4400" b="1" dirty="0">
              <a:latin typeface="+mn-lt"/>
            </a:endParaRPr>
          </a:p>
        </p:txBody>
      </p:sp>
      <p:sp>
        <p:nvSpPr>
          <p:cNvPr id="3" name="Объект 2"/>
          <p:cNvSpPr>
            <a:spLocks noGrp="1"/>
          </p:cNvSpPr>
          <p:nvPr>
            <p:ph idx="1"/>
          </p:nvPr>
        </p:nvSpPr>
        <p:spPr>
          <a:xfrm>
            <a:off x="251520" y="651700"/>
            <a:ext cx="6690320" cy="1339777"/>
          </a:xfrm>
        </p:spPr>
        <p:txBody>
          <a:bodyPr>
            <a:normAutofit/>
          </a:bodyPr>
          <a:lstStyle/>
          <a:p>
            <a:pPr marL="0" indent="0">
              <a:buNone/>
            </a:pPr>
            <a:r>
              <a:rPr lang="en-US" sz="4000" dirty="0">
                <a:latin typeface="Times New Roman"/>
                <a:ea typeface="Calibri"/>
              </a:rPr>
              <a:t>Technique of </a:t>
            </a:r>
            <a:r>
              <a:rPr lang="en-US" sz="4000" dirty="0" smtClean="0">
                <a:latin typeface="Times New Roman"/>
                <a:ea typeface="Calibri"/>
              </a:rPr>
              <a:t>removal</a:t>
            </a:r>
            <a:endParaRPr lang="ru-RU" sz="4000"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772816"/>
            <a:ext cx="4660102" cy="3615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653280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7056" y="5987312"/>
            <a:ext cx="8496944" cy="1741376"/>
          </a:xfrm>
        </p:spPr>
        <p:txBody>
          <a:bodyPr>
            <a:normAutofit fontScale="90000"/>
          </a:bodyPr>
          <a:lstStyle/>
          <a:p>
            <a:pPr lvl="0" algn="ctr">
              <a:lnSpc>
                <a:spcPct val="115000"/>
              </a:lnSpc>
              <a:spcAft>
                <a:spcPts val="1000"/>
              </a:spcAft>
            </a:pPr>
            <a:r>
              <a:rPr lang="en-US" b="1" dirty="0">
                <a:latin typeface="Times New Roman"/>
                <a:ea typeface="Calibri"/>
                <a:cs typeface="Times New Roman"/>
              </a:rPr>
              <a:t>Sympathetic </a:t>
            </a:r>
            <a:r>
              <a:rPr lang="en-US" b="1" dirty="0" err="1">
                <a:latin typeface="Times New Roman"/>
                <a:ea typeface="Calibri"/>
                <a:cs typeface="Times New Roman"/>
              </a:rPr>
              <a:t>ophthalmitis</a:t>
            </a:r>
            <a:r>
              <a:rPr lang="ru-RU" sz="3600" dirty="0">
                <a:ea typeface="Calibri"/>
                <a:cs typeface="Times New Roman"/>
              </a:rPr>
              <a:t/>
            </a:r>
            <a:br>
              <a:rPr lang="ru-RU" sz="3600" dirty="0">
                <a:ea typeface="Calibri"/>
                <a:cs typeface="Times New Roman"/>
              </a:rPr>
            </a:br>
            <a:endParaRPr lang="ru-RU" dirty="0"/>
          </a:p>
        </p:txBody>
      </p:sp>
      <p:sp>
        <p:nvSpPr>
          <p:cNvPr id="3" name="Объект 2"/>
          <p:cNvSpPr>
            <a:spLocks noGrp="1"/>
          </p:cNvSpPr>
          <p:nvPr>
            <p:ph idx="1"/>
          </p:nvPr>
        </p:nvSpPr>
        <p:spPr>
          <a:xfrm>
            <a:off x="323528" y="685800"/>
            <a:ext cx="8568952" cy="5263480"/>
          </a:xfrm>
        </p:spPr>
        <p:txBody>
          <a:bodyPr>
            <a:normAutofit fontScale="92500"/>
          </a:bodyPr>
          <a:lstStyle/>
          <a:p>
            <a:pPr marL="0" indent="0" algn="just">
              <a:lnSpc>
                <a:spcPct val="115000"/>
              </a:lnSpc>
              <a:spcAft>
                <a:spcPts val="1000"/>
              </a:spcAft>
              <a:buNone/>
            </a:pPr>
            <a:r>
              <a:rPr lang="en-US" sz="3600" dirty="0">
                <a:latin typeface="Times New Roman"/>
                <a:ea typeface="Calibri"/>
                <a:cs typeface="Times New Roman"/>
              </a:rPr>
              <a:t>Sympathetic </a:t>
            </a:r>
            <a:r>
              <a:rPr lang="en-US" sz="3600" dirty="0" err="1">
                <a:latin typeface="Times New Roman"/>
                <a:ea typeface="Calibri"/>
                <a:cs typeface="Times New Roman"/>
              </a:rPr>
              <a:t>ophthalmitis</a:t>
            </a:r>
            <a:r>
              <a:rPr lang="en-US" sz="3600" dirty="0">
                <a:latin typeface="Times New Roman"/>
                <a:ea typeface="Calibri"/>
                <a:cs typeface="Times New Roman"/>
              </a:rPr>
              <a:t> is a very rare, bilateral, granulo­matous </a:t>
            </a:r>
            <a:r>
              <a:rPr lang="en-US" sz="3600" dirty="0" err="1">
                <a:latin typeface="Times New Roman"/>
                <a:ea typeface="Calibri"/>
                <a:cs typeface="Times New Roman"/>
              </a:rPr>
              <a:t>panuveitis</a:t>
            </a:r>
            <a:r>
              <a:rPr lang="en-US" sz="3600" dirty="0">
                <a:latin typeface="Times New Roman"/>
                <a:ea typeface="Calibri"/>
                <a:cs typeface="Times New Roman"/>
              </a:rPr>
              <a:t> which occurs after penetrating ocular trauma usually associated with </a:t>
            </a:r>
            <a:r>
              <a:rPr lang="en-US" sz="3600" dirty="0" err="1">
                <a:latin typeface="Times New Roman"/>
                <a:ea typeface="Calibri"/>
                <a:cs typeface="Times New Roman"/>
              </a:rPr>
              <a:t>uveal</a:t>
            </a:r>
            <a:r>
              <a:rPr lang="en-US" sz="3600" dirty="0">
                <a:latin typeface="Times New Roman"/>
                <a:ea typeface="Calibri"/>
                <a:cs typeface="Times New Roman"/>
              </a:rPr>
              <a:t> prolapse or, less frequently, following intraocular surgery. The traumatized eye is referred to as the exciting eye and the fellow eye, which also develops uveitis, is called the sympathizing eye.</a:t>
            </a:r>
            <a:endParaRPr lang="ru-RU" sz="3600" dirty="0">
              <a:ea typeface="Calibri"/>
              <a:cs typeface="Times New Roman"/>
            </a:endParaRPr>
          </a:p>
          <a:p>
            <a:endParaRPr lang="ru-RU" dirty="0"/>
          </a:p>
        </p:txBody>
      </p:sp>
    </p:spTree>
    <p:extLst>
      <p:ext uri="{BB962C8B-B14F-4D97-AF65-F5344CB8AC3E}">
        <p14:creationId xmlns:p14="http://schemas.microsoft.com/office/powerpoint/2010/main" val="180002995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1032" y="6669360"/>
            <a:ext cx="8712968" cy="800100"/>
          </a:xfrm>
        </p:spPr>
        <p:txBody>
          <a:bodyPr>
            <a:normAutofit fontScale="90000"/>
          </a:bodyPr>
          <a:lstStyle/>
          <a:p>
            <a:pPr algn="ctr"/>
            <a:r>
              <a:rPr lang="en-US" sz="4000" b="1" dirty="0">
                <a:solidFill>
                  <a:prstClr val="black"/>
                </a:solidFill>
                <a:latin typeface="Times New Roman"/>
                <a:ea typeface="Calibri"/>
                <a:cs typeface="Times New Roman"/>
              </a:rPr>
              <a:t>Sympathetic </a:t>
            </a:r>
            <a:r>
              <a:rPr lang="en-US" sz="4000" b="1" dirty="0" err="1">
                <a:solidFill>
                  <a:prstClr val="black"/>
                </a:solidFill>
                <a:latin typeface="Times New Roman"/>
                <a:ea typeface="Calibri"/>
                <a:cs typeface="Times New Roman"/>
              </a:rPr>
              <a:t>ophthalmitis</a:t>
            </a:r>
            <a:r>
              <a:rPr lang="ru-RU" sz="3200" dirty="0">
                <a:solidFill>
                  <a:prstClr val="black"/>
                </a:solidFill>
                <a:ea typeface="Calibri"/>
                <a:cs typeface="Times New Roman"/>
              </a:rPr>
              <a:t/>
            </a:r>
            <a:br>
              <a:rPr lang="ru-RU" sz="3200" dirty="0">
                <a:solidFill>
                  <a:prstClr val="black"/>
                </a:solidFill>
                <a:ea typeface="Calibri"/>
                <a:cs typeface="Times New Roman"/>
              </a:rPr>
            </a:br>
            <a:endParaRPr lang="ru-RU" dirty="0"/>
          </a:p>
        </p:txBody>
      </p:sp>
      <p:sp>
        <p:nvSpPr>
          <p:cNvPr id="3" name="Объект 2"/>
          <p:cNvSpPr>
            <a:spLocks noGrp="1"/>
          </p:cNvSpPr>
          <p:nvPr>
            <p:ph idx="1"/>
          </p:nvPr>
        </p:nvSpPr>
        <p:spPr>
          <a:xfrm>
            <a:off x="251520" y="685800"/>
            <a:ext cx="4464496" cy="5119464"/>
          </a:xfrm>
        </p:spPr>
        <p:txBody>
          <a:bodyPr>
            <a:normAutofit fontScale="62500" lnSpcReduction="20000"/>
          </a:bodyPr>
          <a:lstStyle/>
          <a:p>
            <a:pPr marL="0" indent="0">
              <a:lnSpc>
                <a:spcPct val="115000"/>
              </a:lnSpc>
              <a:spcAft>
                <a:spcPts val="1000"/>
              </a:spcAft>
              <a:buNone/>
            </a:pPr>
            <a:r>
              <a:rPr lang="en-US" sz="5100" b="1" dirty="0" smtClean="0">
                <a:latin typeface="Times New Roman"/>
                <a:ea typeface="Calibri"/>
              </a:rPr>
              <a:t>Signs.</a:t>
            </a:r>
          </a:p>
          <a:p>
            <a:pPr marL="0" indent="0" algn="just">
              <a:lnSpc>
                <a:spcPct val="115000"/>
              </a:lnSpc>
              <a:spcAft>
                <a:spcPts val="1000"/>
              </a:spcAft>
              <a:buNone/>
            </a:pPr>
            <a:r>
              <a:rPr lang="en-US" sz="5100" dirty="0" smtClean="0">
                <a:latin typeface="Times New Roman"/>
                <a:ea typeface="Calibri"/>
              </a:rPr>
              <a:t>C</a:t>
            </a:r>
            <a:r>
              <a:rPr lang="en-US" sz="5100" dirty="0" smtClean="0">
                <a:latin typeface="Times New Roman"/>
                <a:ea typeface="Calibri"/>
                <a:cs typeface="Times New Roman"/>
              </a:rPr>
              <a:t>hronic </a:t>
            </a:r>
            <a:r>
              <a:rPr lang="en-US" sz="5100" dirty="0">
                <a:latin typeface="Times New Roman"/>
                <a:ea typeface="Calibri"/>
                <a:cs typeface="Times New Roman"/>
              </a:rPr>
              <a:t>granulomatous anterior uveitis with iris nodules and mutton fat </a:t>
            </a:r>
            <a:r>
              <a:rPr lang="en-US" sz="5100" dirty="0" err="1">
                <a:latin typeface="Times New Roman"/>
                <a:ea typeface="Calibri"/>
                <a:cs typeface="Times New Roman"/>
              </a:rPr>
              <a:t>keratic</a:t>
            </a:r>
            <a:r>
              <a:rPr lang="en-US" sz="5100" dirty="0">
                <a:latin typeface="Times New Roman"/>
                <a:ea typeface="Calibri"/>
                <a:cs typeface="Times New Roman"/>
              </a:rPr>
              <a:t> precipitates. Optic disc swelling and multifocal </a:t>
            </a:r>
            <a:r>
              <a:rPr lang="en-US" sz="5100" dirty="0" err="1">
                <a:latin typeface="Times New Roman"/>
                <a:ea typeface="Calibri"/>
                <a:cs typeface="Times New Roman"/>
              </a:rPr>
              <a:t>choroiditis</a:t>
            </a:r>
            <a:r>
              <a:rPr lang="en-US" sz="5100" dirty="0">
                <a:latin typeface="Times New Roman"/>
                <a:ea typeface="Calibri"/>
                <a:cs typeface="Times New Roman"/>
              </a:rPr>
              <a:t> involve the entire </a:t>
            </a:r>
            <a:r>
              <a:rPr lang="en-US" sz="5100" dirty="0" smtClean="0">
                <a:latin typeface="Times New Roman"/>
                <a:ea typeface="Calibri"/>
                <a:cs typeface="Times New Roman"/>
              </a:rPr>
              <a:t>fundus</a:t>
            </a:r>
            <a:endParaRPr lang="ru-RU" sz="5100" dirty="0">
              <a:ea typeface="Calibri"/>
              <a:cs typeface="Times New Roman"/>
            </a:endParaRPr>
          </a:p>
          <a:p>
            <a:endParaRPr lang="ru-RU"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692696"/>
            <a:ext cx="3419475" cy="215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6977" y="3356992"/>
            <a:ext cx="3419474"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160257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6181937"/>
            <a:ext cx="7554416" cy="654968"/>
          </a:xfrm>
        </p:spPr>
        <p:txBody>
          <a:bodyPr/>
          <a:lstStyle/>
          <a:p>
            <a:pPr algn="ctr"/>
            <a:r>
              <a:rPr lang="en-US" sz="3600" b="1" dirty="0">
                <a:solidFill>
                  <a:prstClr val="black"/>
                </a:solidFill>
                <a:latin typeface="Times New Roman"/>
                <a:ea typeface="Calibri"/>
                <a:cs typeface="Times New Roman"/>
              </a:rPr>
              <a:t>Sympathetic </a:t>
            </a:r>
            <a:r>
              <a:rPr lang="en-US" sz="3600" b="1" dirty="0" err="1">
                <a:solidFill>
                  <a:prstClr val="black"/>
                </a:solidFill>
                <a:latin typeface="Times New Roman"/>
                <a:ea typeface="Calibri"/>
                <a:cs typeface="Times New Roman"/>
              </a:rPr>
              <a:t>ophthalmitis</a:t>
            </a:r>
            <a:endParaRPr lang="ru-RU" dirty="0"/>
          </a:p>
        </p:txBody>
      </p:sp>
      <p:sp>
        <p:nvSpPr>
          <p:cNvPr id="3" name="Объект 2"/>
          <p:cNvSpPr>
            <a:spLocks noGrp="1"/>
          </p:cNvSpPr>
          <p:nvPr>
            <p:ph idx="1"/>
          </p:nvPr>
        </p:nvSpPr>
        <p:spPr>
          <a:xfrm>
            <a:off x="467544" y="836712"/>
            <a:ext cx="8136904" cy="4320480"/>
          </a:xfrm>
        </p:spPr>
        <p:txBody>
          <a:bodyPr>
            <a:normAutofit/>
          </a:bodyPr>
          <a:lstStyle/>
          <a:p>
            <a:pPr algn="just">
              <a:lnSpc>
                <a:spcPct val="115000"/>
              </a:lnSpc>
              <a:spcAft>
                <a:spcPts val="1000"/>
              </a:spcAft>
            </a:pPr>
            <a:r>
              <a:rPr lang="en-US" sz="3200" b="1" dirty="0">
                <a:latin typeface="Times New Roman"/>
                <a:ea typeface="Calibri"/>
                <a:cs typeface="Times New Roman"/>
              </a:rPr>
              <a:t>Treatment </a:t>
            </a:r>
            <a:r>
              <a:rPr lang="en-US" sz="3200" dirty="0">
                <a:latin typeface="Times New Roman"/>
                <a:ea typeface="Calibri"/>
                <a:cs typeface="Times New Roman"/>
              </a:rPr>
              <a:t> with systemic steroids is usually effective and the long-term visual prognosis good. A variety of steroid- sparing immunosuppressive agents are also beneficial.</a:t>
            </a:r>
            <a:endParaRPr lang="ru-RU" sz="3200" dirty="0">
              <a:ea typeface="Calibri"/>
              <a:cs typeface="Times New Roman"/>
            </a:endParaRPr>
          </a:p>
          <a:p>
            <a:endParaRPr lang="ru-RU" dirty="0"/>
          </a:p>
        </p:txBody>
      </p:sp>
    </p:spTree>
    <p:extLst>
      <p:ext uri="{BB962C8B-B14F-4D97-AF65-F5344CB8AC3E}">
        <p14:creationId xmlns:p14="http://schemas.microsoft.com/office/powerpoint/2010/main" val="109179824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5226631"/>
            <a:ext cx="6781800" cy="1600200"/>
          </a:xfrm>
        </p:spPr>
        <p:txBody>
          <a:bodyPr>
            <a:normAutofit/>
          </a:bodyPr>
          <a:lstStyle/>
          <a:p>
            <a:pPr algn="ctr">
              <a:lnSpc>
                <a:spcPct val="115000"/>
              </a:lnSpc>
              <a:spcAft>
                <a:spcPts val="1000"/>
              </a:spcAft>
            </a:pPr>
            <a:r>
              <a:rPr lang="en-US" sz="3600" b="1" dirty="0">
                <a:latin typeface="Times New Roman"/>
                <a:ea typeface="Calibri"/>
                <a:cs typeface="Times New Roman"/>
              </a:rPr>
              <a:t>CHEMICAL BURNS</a:t>
            </a:r>
            <a:endParaRPr lang="ru-RU" sz="3600" dirty="0"/>
          </a:p>
        </p:txBody>
      </p:sp>
      <p:sp>
        <p:nvSpPr>
          <p:cNvPr id="3" name="Объект 2"/>
          <p:cNvSpPr>
            <a:spLocks noGrp="1"/>
          </p:cNvSpPr>
          <p:nvPr>
            <p:ph idx="1"/>
          </p:nvPr>
        </p:nvSpPr>
        <p:spPr>
          <a:xfrm>
            <a:off x="323528" y="685800"/>
            <a:ext cx="8568952" cy="4687416"/>
          </a:xfrm>
        </p:spPr>
        <p:txBody>
          <a:bodyPr>
            <a:noAutofit/>
          </a:bodyPr>
          <a:lstStyle/>
          <a:p>
            <a:pPr marL="0" indent="0" algn="just">
              <a:buNone/>
            </a:pPr>
            <a:endParaRPr lang="en-US" sz="3200" b="1" dirty="0" smtClean="0">
              <a:latin typeface="Times New Roman"/>
              <a:ea typeface="Calibri"/>
            </a:endParaRPr>
          </a:p>
          <a:p>
            <a:pPr marL="0" indent="0" algn="just">
              <a:buNone/>
            </a:pPr>
            <a:r>
              <a:rPr lang="en-US" sz="3200" b="1" dirty="0" smtClean="0">
                <a:latin typeface="Times New Roman"/>
                <a:ea typeface="Calibri"/>
              </a:rPr>
              <a:t>Causes</a:t>
            </a:r>
            <a:r>
              <a:rPr lang="en-US" sz="3200" b="1" dirty="0">
                <a:latin typeface="Times New Roman"/>
                <a:ea typeface="Calibri"/>
              </a:rPr>
              <a:t>.</a:t>
            </a:r>
            <a:r>
              <a:rPr lang="en-US" sz="3200" dirty="0">
                <a:latin typeface="Times New Roman"/>
                <a:ea typeface="Calibri"/>
              </a:rPr>
              <a:t> Chemical injuries range in severity from trivial to potentially blinding. The majority are accidental and a few the result of assault. Two-thirds of accidental burns occur at work and the remainder at home. Alkali burns are twice as common as acid burns since alkalis are more widely used at home and in industry</a:t>
            </a:r>
            <a:r>
              <a:rPr lang="en-US" sz="3200" dirty="0" smtClean="0">
                <a:latin typeface="Times New Roman"/>
                <a:ea typeface="Calibri"/>
              </a:rPr>
              <a:t>.</a:t>
            </a:r>
            <a:r>
              <a:rPr lang="en-US" sz="3200" dirty="0">
                <a:latin typeface="Times New Roman"/>
                <a:ea typeface="Calibri"/>
              </a:rPr>
              <a:t> Alkalis tend to penetrate deeper than do acids, which coagulate surface proteins, resulting in a pro­tective barrier. </a:t>
            </a:r>
            <a:endParaRPr lang="ru-RU" sz="3200" dirty="0"/>
          </a:p>
        </p:txBody>
      </p:sp>
    </p:spTree>
    <p:extLst>
      <p:ext uri="{BB962C8B-B14F-4D97-AF65-F5344CB8AC3E}">
        <p14:creationId xmlns:p14="http://schemas.microsoft.com/office/powerpoint/2010/main" val="349114316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5562" y="6156201"/>
            <a:ext cx="8820472" cy="701799"/>
          </a:xfrm>
        </p:spPr>
        <p:txBody>
          <a:bodyPr>
            <a:normAutofit/>
          </a:bodyPr>
          <a:lstStyle/>
          <a:p>
            <a:pPr algn="ctr"/>
            <a:r>
              <a:rPr lang="en-US" sz="3600" b="1" dirty="0">
                <a:latin typeface="+mn-lt"/>
              </a:rPr>
              <a:t>CHEMICAL BURNS</a:t>
            </a:r>
            <a:endParaRPr lang="ru-RU" sz="3600" b="1" dirty="0">
              <a:latin typeface="+mn-lt"/>
            </a:endParaRPr>
          </a:p>
        </p:txBody>
      </p:sp>
      <p:sp>
        <p:nvSpPr>
          <p:cNvPr id="3" name="Объект 2"/>
          <p:cNvSpPr>
            <a:spLocks noGrp="1"/>
          </p:cNvSpPr>
          <p:nvPr>
            <p:ph idx="1"/>
          </p:nvPr>
        </p:nvSpPr>
        <p:spPr>
          <a:xfrm>
            <a:off x="323528" y="0"/>
            <a:ext cx="8496944" cy="3886200"/>
          </a:xfrm>
        </p:spPr>
        <p:txBody>
          <a:bodyPr>
            <a:normAutofit/>
          </a:bodyPr>
          <a:lstStyle/>
          <a:p>
            <a:pPr marL="0" indent="0" algn="just">
              <a:buNone/>
            </a:pPr>
            <a:r>
              <a:rPr lang="en-US" sz="3200" dirty="0">
                <a:latin typeface="Times New Roman"/>
                <a:ea typeface="Calibri"/>
              </a:rPr>
              <a:t>The most common involved alkalis are ammonia, sodium hydroxide and lime</a:t>
            </a:r>
            <a:r>
              <a:rPr lang="en-US" sz="3200" dirty="0" smtClean="0">
                <a:latin typeface="Times New Roman"/>
                <a:ea typeface="Calibri"/>
              </a:rPr>
              <a:t>.</a:t>
            </a:r>
            <a:r>
              <a:rPr lang="en-US" sz="3200" dirty="0">
                <a:latin typeface="Times New Roman"/>
                <a:ea typeface="Calibri"/>
              </a:rPr>
              <a:t> Ammonia and sodium hydroxide may produce severe damage because of rapid penetration. </a:t>
            </a:r>
            <a:endParaRPr lang="ru-RU" sz="3200"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636912"/>
            <a:ext cx="4241840" cy="2833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0439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071372"/>
            <a:ext cx="8496944" cy="692671"/>
          </a:xfrm>
        </p:spPr>
        <p:txBody>
          <a:bodyPr>
            <a:noAutofit/>
          </a:bodyPr>
          <a:lstStyle/>
          <a:p>
            <a:r>
              <a:rPr lang="en-US" sz="3600" b="1" dirty="0">
                <a:latin typeface="Times New Roman"/>
                <a:ea typeface="Calibri"/>
                <a:cs typeface="Times New Roman"/>
              </a:rPr>
              <a:t>CHEMICAL BURNS</a:t>
            </a:r>
            <a:endParaRPr lang="ru-RU" sz="3600" dirty="0"/>
          </a:p>
        </p:txBody>
      </p:sp>
      <p:sp>
        <p:nvSpPr>
          <p:cNvPr id="3" name="Объект 2"/>
          <p:cNvSpPr>
            <a:spLocks noGrp="1"/>
          </p:cNvSpPr>
          <p:nvPr>
            <p:ph idx="1"/>
          </p:nvPr>
        </p:nvSpPr>
        <p:spPr>
          <a:xfrm>
            <a:off x="467544" y="0"/>
            <a:ext cx="8496944" cy="4793729"/>
          </a:xfrm>
        </p:spPr>
        <p:txBody>
          <a:bodyPr>
            <a:normAutofit/>
          </a:bodyPr>
          <a:lstStyle/>
          <a:p>
            <a:r>
              <a:rPr lang="en-US" sz="2800" dirty="0">
                <a:latin typeface="Times New Roman"/>
                <a:ea typeface="Calibri"/>
              </a:rPr>
              <a:t>The commonest acids implicated are </a:t>
            </a:r>
            <a:r>
              <a:rPr lang="en-US" sz="2800" dirty="0" err="1">
                <a:latin typeface="Times New Roman"/>
                <a:ea typeface="Calibri"/>
              </a:rPr>
              <a:t>sulphuric</a:t>
            </a:r>
            <a:r>
              <a:rPr lang="en-US" sz="2800" dirty="0">
                <a:latin typeface="Times New Roman"/>
                <a:ea typeface="Calibri"/>
              </a:rPr>
              <a:t>, </a:t>
            </a:r>
            <a:r>
              <a:rPr lang="en-US" sz="2800" dirty="0" err="1">
                <a:latin typeface="Times New Roman"/>
                <a:ea typeface="Calibri"/>
              </a:rPr>
              <a:t>sulphurous</a:t>
            </a:r>
            <a:r>
              <a:rPr lang="en-US" sz="2800" dirty="0">
                <a:latin typeface="Times New Roman"/>
                <a:ea typeface="Calibri"/>
              </a:rPr>
              <a:t>, hydrofluoric, acetic, chromic and hydrochloric</a:t>
            </a:r>
            <a:r>
              <a:rPr lang="en-US" sz="2800" dirty="0" smtClean="0">
                <a:latin typeface="Times New Roman"/>
                <a:ea typeface="Calibri"/>
              </a:rPr>
              <a:t>.</a:t>
            </a:r>
          </a:p>
          <a:p>
            <a:pPr algn="just">
              <a:lnSpc>
                <a:spcPct val="115000"/>
              </a:lnSpc>
              <a:spcAft>
                <a:spcPts val="1000"/>
              </a:spcAft>
            </a:pPr>
            <a:r>
              <a:rPr lang="en-US" sz="2800" dirty="0" smtClean="0">
                <a:latin typeface="Times New Roman"/>
                <a:ea typeface="Calibri"/>
                <a:cs typeface="Times New Roman"/>
              </a:rPr>
              <a:t>Hydrochloric </a:t>
            </a:r>
            <a:r>
              <a:rPr lang="en-US" sz="2800" dirty="0">
                <a:latin typeface="Times New Roman"/>
                <a:ea typeface="Calibri"/>
                <a:cs typeface="Times New Roman"/>
              </a:rPr>
              <a:t>aid used in glass etching and cleaning also tends to rapidly penetrate the eye, while </a:t>
            </a:r>
            <a:r>
              <a:rPr lang="en-US" sz="2800" dirty="0" err="1">
                <a:latin typeface="Times New Roman"/>
                <a:ea typeface="Calibri"/>
                <a:cs typeface="Times New Roman"/>
              </a:rPr>
              <a:t>sulphuric</a:t>
            </a:r>
            <a:r>
              <a:rPr lang="en-US" sz="2800" dirty="0">
                <a:latin typeface="Times New Roman"/>
                <a:ea typeface="Calibri"/>
                <a:cs typeface="Times New Roman"/>
              </a:rPr>
              <a:t> acid may be complicated by thermal effects and high-velocity impact after car battery explosions.</a:t>
            </a:r>
            <a:endParaRPr lang="ru-RU" sz="2800" dirty="0">
              <a:ea typeface="Calibri"/>
              <a:cs typeface="Times New Roman"/>
            </a:endParaRPr>
          </a:p>
          <a:p>
            <a:endParaRPr lang="ru-RU"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933056"/>
            <a:ext cx="335086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515941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000" dirty="0">
                <a:solidFill>
                  <a:prstClr val="black"/>
                </a:solidFill>
              </a:rPr>
              <a:t>CHEMICAL BURNS</a:t>
            </a:r>
            <a:endParaRPr lang="ru-RU" dirty="0"/>
          </a:p>
        </p:txBody>
      </p:sp>
      <p:sp>
        <p:nvSpPr>
          <p:cNvPr id="3" name="Объект 2"/>
          <p:cNvSpPr>
            <a:spLocks noGrp="1"/>
          </p:cNvSpPr>
          <p:nvPr>
            <p:ph idx="1"/>
          </p:nvPr>
        </p:nvSpPr>
        <p:spPr>
          <a:xfrm>
            <a:off x="323528" y="620688"/>
            <a:ext cx="8424936" cy="3886200"/>
          </a:xfrm>
        </p:spPr>
        <p:txBody>
          <a:bodyPr>
            <a:normAutofit fontScale="85000" lnSpcReduction="20000"/>
          </a:bodyPr>
          <a:lstStyle/>
          <a:p>
            <a:pPr marL="0" indent="0" algn="ctr">
              <a:buNone/>
            </a:pPr>
            <a:r>
              <a:rPr lang="en-US" sz="2600" b="1" dirty="0">
                <a:latin typeface="Times New Roman"/>
                <a:ea typeface="Calibri"/>
              </a:rPr>
              <a:t>Grading of </a:t>
            </a:r>
            <a:r>
              <a:rPr lang="en-US" sz="2600" b="1" dirty="0" smtClean="0">
                <a:latin typeface="Times New Roman"/>
                <a:ea typeface="Calibri"/>
              </a:rPr>
              <a:t>severity</a:t>
            </a:r>
            <a:endParaRPr lang="en-US" sz="2600" b="1" dirty="0">
              <a:latin typeface="Times New Roman"/>
              <a:ea typeface="Calibri"/>
            </a:endParaRPr>
          </a:p>
          <a:p>
            <a:pPr algn="just">
              <a:lnSpc>
                <a:spcPct val="115000"/>
              </a:lnSpc>
              <a:spcAft>
                <a:spcPts val="1000"/>
              </a:spcAft>
            </a:pPr>
            <a:r>
              <a:rPr lang="en-US" sz="2600" u="sng" dirty="0">
                <a:latin typeface="Times New Roman"/>
                <a:ea typeface="Calibri"/>
                <a:cs typeface="Times New Roman"/>
              </a:rPr>
              <a:t>Grade I:</a:t>
            </a:r>
            <a:r>
              <a:rPr lang="en-US" sz="2600" dirty="0">
                <a:latin typeface="Times New Roman"/>
                <a:ea typeface="Calibri"/>
                <a:cs typeface="Times New Roman"/>
              </a:rPr>
              <a:t> clear cornea and no </a:t>
            </a:r>
            <a:r>
              <a:rPr lang="en-US" sz="2600" dirty="0" err="1">
                <a:latin typeface="Times New Roman"/>
                <a:ea typeface="Calibri"/>
                <a:cs typeface="Times New Roman"/>
              </a:rPr>
              <a:t>limbal</a:t>
            </a:r>
            <a:r>
              <a:rPr lang="en-US" sz="2600" dirty="0">
                <a:latin typeface="Times New Roman"/>
                <a:ea typeface="Calibri"/>
                <a:cs typeface="Times New Roman"/>
              </a:rPr>
              <a:t> </a:t>
            </a:r>
            <a:r>
              <a:rPr lang="en-US" sz="2600" dirty="0" err="1">
                <a:latin typeface="Times New Roman"/>
                <a:ea typeface="Calibri"/>
                <a:cs typeface="Times New Roman"/>
              </a:rPr>
              <a:t>ischaemia</a:t>
            </a:r>
            <a:r>
              <a:rPr lang="en-US" sz="2600" dirty="0">
                <a:latin typeface="Times New Roman"/>
                <a:ea typeface="Calibri"/>
                <a:cs typeface="Times New Roman"/>
              </a:rPr>
              <a:t> (excellent prognosis).  </a:t>
            </a:r>
            <a:endParaRPr lang="ru-RU" sz="2600" dirty="0">
              <a:ea typeface="Calibri"/>
              <a:cs typeface="Times New Roman"/>
            </a:endParaRPr>
          </a:p>
          <a:p>
            <a:pPr algn="just">
              <a:lnSpc>
                <a:spcPct val="115000"/>
              </a:lnSpc>
              <a:spcAft>
                <a:spcPts val="1000"/>
              </a:spcAft>
            </a:pPr>
            <a:r>
              <a:rPr lang="en-US" sz="2600" u="sng" dirty="0">
                <a:latin typeface="Times New Roman"/>
                <a:ea typeface="Calibri"/>
                <a:cs typeface="Times New Roman"/>
              </a:rPr>
              <a:t>Grade II:</a:t>
            </a:r>
            <a:r>
              <a:rPr lang="en-US" sz="2600" dirty="0">
                <a:latin typeface="Times New Roman"/>
                <a:ea typeface="Calibri"/>
                <a:cs typeface="Times New Roman"/>
              </a:rPr>
              <a:t> hazy cornea but with visible iris details and less than one-third (120°) of </a:t>
            </a:r>
            <a:r>
              <a:rPr lang="en-US" sz="2600" dirty="0" err="1">
                <a:latin typeface="Times New Roman"/>
                <a:ea typeface="Calibri"/>
                <a:cs typeface="Times New Roman"/>
              </a:rPr>
              <a:t>limbal</a:t>
            </a:r>
            <a:r>
              <a:rPr lang="en-US" sz="2600" dirty="0">
                <a:latin typeface="Times New Roman"/>
                <a:ea typeface="Calibri"/>
                <a:cs typeface="Times New Roman"/>
              </a:rPr>
              <a:t> </a:t>
            </a:r>
            <a:r>
              <a:rPr lang="en-US" sz="2600" dirty="0" err="1">
                <a:latin typeface="Times New Roman"/>
                <a:ea typeface="Calibri"/>
                <a:cs typeface="Times New Roman"/>
              </a:rPr>
              <a:t>ischaemia</a:t>
            </a:r>
            <a:r>
              <a:rPr lang="en-US" sz="2600" dirty="0">
                <a:latin typeface="Times New Roman"/>
                <a:ea typeface="Calibri"/>
                <a:cs typeface="Times New Roman"/>
              </a:rPr>
              <a:t> (good prognosis). </a:t>
            </a:r>
            <a:endParaRPr lang="ru-RU" sz="2600" dirty="0">
              <a:ea typeface="Calibri"/>
              <a:cs typeface="Times New Roman"/>
            </a:endParaRPr>
          </a:p>
          <a:p>
            <a:pPr algn="just">
              <a:lnSpc>
                <a:spcPct val="115000"/>
              </a:lnSpc>
              <a:spcAft>
                <a:spcPts val="1000"/>
              </a:spcAft>
            </a:pPr>
            <a:r>
              <a:rPr lang="en-US" sz="2600" u="sng" dirty="0">
                <a:latin typeface="Times New Roman"/>
                <a:ea typeface="Calibri"/>
                <a:cs typeface="Times New Roman"/>
              </a:rPr>
              <a:t>Grade III:</a:t>
            </a:r>
            <a:r>
              <a:rPr lang="en-US" sz="2600" dirty="0">
                <a:latin typeface="Times New Roman"/>
                <a:ea typeface="Calibri"/>
                <a:cs typeface="Times New Roman"/>
              </a:rPr>
              <a:t> total loss of corneal epithelium, stromal haze obscuring iris details and between one-third and half (120° to 180°) of </a:t>
            </a:r>
            <a:r>
              <a:rPr lang="en-US" sz="2600" dirty="0" err="1">
                <a:latin typeface="Times New Roman"/>
                <a:ea typeface="Calibri"/>
                <a:cs typeface="Times New Roman"/>
              </a:rPr>
              <a:t>limbal</a:t>
            </a:r>
            <a:r>
              <a:rPr lang="en-US" sz="2600" dirty="0">
                <a:latin typeface="Times New Roman"/>
                <a:ea typeface="Calibri"/>
                <a:cs typeface="Times New Roman"/>
              </a:rPr>
              <a:t> </a:t>
            </a:r>
            <a:r>
              <a:rPr lang="en-US" sz="2600" dirty="0" err="1">
                <a:latin typeface="Times New Roman"/>
                <a:ea typeface="Calibri"/>
                <a:cs typeface="Times New Roman"/>
              </a:rPr>
              <a:t>ischaemia</a:t>
            </a:r>
            <a:r>
              <a:rPr lang="en-US" sz="2600" dirty="0">
                <a:latin typeface="Times New Roman"/>
                <a:ea typeface="Calibri"/>
                <a:cs typeface="Times New Roman"/>
              </a:rPr>
              <a:t> (guarded prognosis). </a:t>
            </a:r>
            <a:endParaRPr lang="en-US" sz="2600" dirty="0" smtClean="0">
              <a:latin typeface="Times New Roman"/>
              <a:ea typeface="Calibri"/>
              <a:cs typeface="Times New Roman"/>
            </a:endParaRPr>
          </a:p>
          <a:p>
            <a:pPr algn="just">
              <a:lnSpc>
                <a:spcPct val="115000"/>
              </a:lnSpc>
              <a:spcAft>
                <a:spcPts val="1000"/>
              </a:spcAft>
            </a:pPr>
            <a:r>
              <a:rPr lang="en-US" sz="2600" u="sng" dirty="0" smtClean="0">
                <a:latin typeface="Times New Roman"/>
                <a:ea typeface="Calibri"/>
                <a:cs typeface="Times New Roman"/>
              </a:rPr>
              <a:t>Grade </a:t>
            </a:r>
            <a:r>
              <a:rPr lang="en-US" sz="2600" u="sng" dirty="0">
                <a:latin typeface="Times New Roman"/>
                <a:ea typeface="Calibri"/>
                <a:cs typeface="Times New Roman"/>
              </a:rPr>
              <a:t>IV:</a:t>
            </a:r>
            <a:r>
              <a:rPr lang="en-US" sz="2600" dirty="0">
                <a:latin typeface="Times New Roman"/>
                <a:ea typeface="Calibri"/>
                <a:cs typeface="Times New Roman"/>
              </a:rPr>
              <a:t> opaque cornea and more than half (&gt;180°) of </a:t>
            </a:r>
            <a:r>
              <a:rPr lang="en-US" sz="2600" dirty="0" err="1">
                <a:latin typeface="Times New Roman"/>
                <a:ea typeface="Calibri"/>
                <a:cs typeface="Times New Roman"/>
              </a:rPr>
              <a:t>limbal</a:t>
            </a:r>
            <a:r>
              <a:rPr lang="en-US" sz="2600" dirty="0">
                <a:latin typeface="Times New Roman"/>
                <a:ea typeface="Calibri"/>
                <a:cs typeface="Times New Roman"/>
              </a:rPr>
              <a:t> </a:t>
            </a:r>
            <a:r>
              <a:rPr lang="en-US" sz="2600" dirty="0" err="1">
                <a:latin typeface="Times New Roman"/>
                <a:ea typeface="Calibri"/>
                <a:cs typeface="Times New Roman"/>
              </a:rPr>
              <a:t>ischaemia</a:t>
            </a:r>
            <a:r>
              <a:rPr lang="en-US" sz="2600" dirty="0">
                <a:latin typeface="Times New Roman"/>
                <a:ea typeface="Calibri"/>
                <a:cs typeface="Times New Roman"/>
              </a:rPr>
              <a:t> (very poor prognosis).</a:t>
            </a:r>
            <a:endParaRPr lang="ru-RU" sz="2600" dirty="0">
              <a:ea typeface="Calibri"/>
              <a:cs typeface="Times New Roman"/>
            </a:endParaRPr>
          </a:p>
          <a:p>
            <a:endParaRPr lang="ru-RU"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077072"/>
            <a:ext cx="3371850"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90017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000" dirty="0">
                <a:solidFill>
                  <a:prstClr val="black"/>
                </a:solidFill>
              </a:rPr>
              <a:t>CHEMICAL </a:t>
            </a:r>
            <a:r>
              <a:rPr lang="en-US" sz="4000" dirty="0" smtClean="0">
                <a:solidFill>
                  <a:prstClr val="black"/>
                </a:solidFill>
              </a:rPr>
              <a:t>BURNS</a:t>
            </a:r>
            <a:endParaRPr lang="ru-RU" dirty="0"/>
          </a:p>
        </p:txBody>
      </p:sp>
      <p:sp>
        <p:nvSpPr>
          <p:cNvPr id="3" name="Объект 2"/>
          <p:cNvSpPr>
            <a:spLocks noGrp="1"/>
          </p:cNvSpPr>
          <p:nvPr>
            <p:ph idx="1"/>
          </p:nvPr>
        </p:nvSpPr>
        <p:spPr>
          <a:xfrm>
            <a:off x="251520" y="764704"/>
            <a:ext cx="4608512" cy="3231232"/>
          </a:xfrm>
        </p:spPr>
        <p:txBody>
          <a:bodyPr>
            <a:normAutofit/>
          </a:bodyPr>
          <a:lstStyle/>
          <a:p>
            <a:pPr marL="0" indent="0">
              <a:buNone/>
            </a:pPr>
            <a:r>
              <a:rPr lang="en-US" sz="3200" b="1" dirty="0">
                <a:latin typeface="Times New Roman"/>
                <a:ea typeface="Calibri"/>
              </a:rPr>
              <a:t>Medical </a:t>
            </a:r>
            <a:r>
              <a:rPr lang="en-US" sz="3200" b="1" dirty="0" smtClean="0">
                <a:latin typeface="Times New Roman"/>
                <a:ea typeface="Calibri"/>
              </a:rPr>
              <a:t>treatment</a:t>
            </a:r>
            <a:endParaRPr lang="en-US" sz="3200" i="1" u="sng" dirty="0" smtClean="0">
              <a:latin typeface="Times New Roman"/>
              <a:ea typeface="Calibri"/>
            </a:endParaRPr>
          </a:p>
          <a:p>
            <a:r>
              <a:rPr lang="en-US" sz="3200" dirty="0" smtClean="0">
                <a:latin typeface="Times New Roman"/>
                <a:ea typeface="Calibri"/>
              </a:rPr>
              <a:t>Steroids </a:t>
            </a:r>
          </a:p>
          <a:p>
            <a:r>
              <a:rPr lang="en-US" sz="3200" dirty="0" smtClean="0">
                <a:latin typeface="Times New Roman"/>
                <a:ea typeface="Calibri"/>
              </a:rPr>
              <a:t>Ascorbic </a:t>
            </a:r>
            <a:r>
              <a:rPr lang="en-US" sz="3200" dirty="0">
                <a:latin typeface="Times New Roman"/>
                <a:ea typeface="Calibri"/>
              </a:rPr>
              <a:t>acid </a:t>
            </a:r>
            <a:endParaRPr lang="en-US" sz="3200" dirty="0" smtClean="0">
              <a:latin typeface="Times New Roman"/>
              <a:ea typeface="Calibri"/>
            </a:endParaRPr>
          </a:p>
          <a:p>
            <a:r>
              <a:rPr lang="en-US" sz="3200" dirty="0" smtClean="0">
                <a:latin typeface="Times New Roman"/>
                <a:ea typeface="Calibri"/>
              </a:rPr>
              <a:t>Citric </a:t>
            </a:r>
            <a:r>
              <a:rPr lang="en-US" sz="3200" dirty="0">
                <a:latin typeface="Times New Roman"/>
                <a:ea typeface="Calibri"/>
              </a:rPr>
              <a:t>acid </a:t>
            </a:r>
            <a:endParaRPr lang="en-US" sz="3200" dirty="0" smtClean="0">
              <a:latin typeface="Times New Roman"/>
              <a:ea typeface="Calibri"/>
            </a:endParaRPr>
          </a:p>
          <a:p>
            <a:r>
              <a:rPr lang="en-US" sz="3200" dirty="0" err="1" smtClean="0">
                <a:latin typeface="Times New Roman"/>
                <a:ea typeface="Calibri"/>
              </a:rPr>
              <a:t>Tetracyclines</a:t>
            </a:r>
            <a:endParaRPr lang="ru-RU" sz="3200"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700808"/>
            <a:ext cx="504056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743996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4000" dirty="0"/>
              <a:t>CHEMICAL</a:t>
            </a:r>
            <a:r>
              <a:rPr lang="en-US" dirty="0"/>
              <a:t> BURNS</a:t>
            </a:r>
            <a:endParaRPr lang="ru-RU" dirty="0"/>
          </a:p>
        </p:txBody>
      </p:sp>
      <p:sp>
        <p:nvSpPr>
          <p:cNvPr id="3" name="Объект 2"/>
          <p:cNvSpPr>
            <a:spLocks noGrp="1"/>
          </p:cNvSpPr>
          <p:nvPr>
            <p:ph idx="1"/>
          </p:nvPr>
        </p:nvSpPr>
        <p:spPr>
          <a:xfrm>
            <a:off x="179512" y="980728"/>
            <a:ext cx="8712968" cy="3877891"/>
          </a:xfrm>
        </p:spPr>
        <p:txBody>
          <a:bodyPr>
            <a:normAutofit lnSpcReduction="10000"/>
          </a:bodyPr>
          <a:lstStyle/>
          <a:p>
            <a:pPr marL="0" indent="0" algn="ctr">
              <a:buNone/>
            </a:pPr>
            <a:r>
              <a:rPr lang="en-US" sz="4000" b="1" u="sng" dirty="0" smtClean="0">
                <a:latin typeface="Times New Roman"/>
                <a:ea typeface="Calibri"/>
              </a:rPr>
              <a:t>Early surgery:</a:t>
            </a:r>
          </a:p>
          <a:p>
            <a:pPr marL="0" indent="0" algn="ctr">
              <a:buNone/>
            </a:pPr>
            <a:endParaRPr lang="en-US" sz="4000" b="1" u="sng" dirty="0" smtClean="0">
              <a:latin typeface="Times New Roman"/>
              <a:ea typeface="Calibri"/>
            </a:endParaRPr>
          </a:p>
          <a:p>
            <a:pPr>
              <a:buFontTx/>
              <a:buChar char="-"/>
            </a:pPr>
            <a:r>
              <a:rPr lang="en-US" sz="3600" dirty="0" smtClean="0">
                <a:latin typeface="Times New Roman"/>
                <a:ea typeface="Calibri"/>
              </a:rPr>
              <a:t>advancement </a:t>
            </a:r>
            <a:r>
              <a:rPr lang="en-US" sz="3600" dirty="0">
                <a:latin typeface="Times New Roman"/>
                <a:ea typeface="Calibri"/>
              </a:rPr>
              <a:t>of  </a:t>
            </a:r>
            <a:r>
              <a:rPr lang="en-US" sz="3600" dirty="0" err="1">
                <a:latin typeface="Times New Roman"/>
                <a:ea typeface="Calibri"/>
              </a:rPr>
              <a:t>Tenon</a:t>
            </a:r>
            <a:r>
              <a:rPr lang="en-US" sz="3600" dirty="0">
                <a:latin typeface="Times New Roman"/>
                <a:ea typeface="Calibri"/>
              </a:rPr>
              <a:t> capsule and suturing to </a:t>
            </a:r>
            <a:r>
              <a:rPr lang="en-US" sz="3600" dirty="0" smtClean="0">
                <a:latin typeface="Times New Roman"/>
                <a:ea typeface="Calibri"/>
              </a:rPr>
              <a:t>the </a:t>
            </a:r>
            <a:r>
              <a:rPr lang="en-US" sz="3600" dirty="0" err="1" smtClean="0">
                <a:latin typeface="Times New Roman"/>
                <a:ea typeface="Calibri"/>
              </a:rPr>
              <a:t>lim­bus</a:t>
            </a:r>
            <a:r>
              <a:rPr lang="en-US" sz="3600" dirty="0" smtClean="0">
                <a:latin typeface="Times New Roman"/>
                <a:ea typeface="Calibri"/>
              </a:rPr>
              <a:t>; </a:t>
            </a:r>
          </a:p>
          <a:p>
            <a:pPr>
              <a:buFontTx/>
              <a:buChar char="-"/>
            </a:pPr>
            <a:r>
              <a:rPr lang="en-US" sz="3600" dirty="0" err="1" smtClean="0">
                <a:latin typeface="Times New Roman"/>
                <a:ea typeface="Calibri"/>
              </a:rPr>
              <a:t>limbal</a:t>
            </a:r>
            <a:r>
              <a:rPr lang="en-US" sz="3600" dirty="0" smtClean="0">
                <a:latin typeface="Times New Roman"/>
                <a:ea typeface="Calibri"/>
              </a:rPr>
              <a:t> </a:t>
            </a:r>
            <a:r>
              <a:rPr lang="en-US" sz="3600" dirty="0">
                <a:latin typeface="Times New Roman"/>
                <a:ea typeface="Calibri"/>
              </a:rPr>
              <a:t>stem cell </a:t>
            </a:r>
            <a:r>
              <a:rPr lang="en-US" sz="3600" dirty="0" smtClean="0">
                <a:latin typeface="Times New Roman"/>
                <a:ea typeface="Calibri"/>
              </a:rPr>
              <a:t>transplantation;</a:t>
            </a:r>
          </a:p>
          <a:p>
            <a:pPr>
              <a:buFontTx/>
              <a:buChar char="-"/>
            </a:pPr>
            <a:r>
              <a:rPr lang="en-US" sz="3600" dirty="0">
                <a:latin typeface="Times New Roman"/>
                <a:ea typeface="Calibri"/>
              </a:rPr>
              <a:t>amniotic membrane </a:t>
            </a:r>
            <a:r>
              <a:rPr lang="en-US" sz="3600" dirty="0" smtClean="0">
                <a:latin typeface="Times New Roman"/>
                <a:ea typeface="Calibri"/>
              </a:rPr>
              <a:t>grafting. </a:t>
            </a:r>
            <a:endParaRPr lang="ru-RU" sz="3600" dirty="0"/>
          </a:p>
        </p:txBody>
      </p:sp>
    </p:spTree>
    <p:extLst>
      <p:ext uri="{BB962C8B-B14F-4D97-AF65-F5344CB8AC3E}">
        <p14:creationId xmlns:p14="http://schemas.microsoft.com/office/powerpoint/2010/main" val="194690898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5257800"/>
            <a:ext cx="6781800" cy="1600200"/>
          </a:xfrm>
        </p:spPr>
        <p:txBody>
          <a:bodyPr/>
          <a:lstStyle/>
          <a:p>
            <a:r>
              <a:rPr lang="en-US" sz="4000" dirty="0">
                <a:solidFill>
                  <a:prstClr val="black"/>
                </a:solidFill>
              </a:rPr>
              <a:t>CHEMICAL</a:t>
            </a:r>
            <a:r>
              <a:rPr lang="en-US" dirty="0">
                <a:solidFill>
                  <a:prstClr val="black"/>
                </a:solidFill>
              </a:rPr>
              <a:t> </a:t>
            </a:r>
            <a:r>
              <a:rPr lang="en-US" sz="4000" dirty="0">
                <a:solidFill>
                  <a:prstClr val="black"/>
                </a:solidFill>
              </a:rPr>
              <a:t>BURNS</a:t>
            </a:r>
            <a:endParaRPr lang="ru-RU" sz="4000" dirty="0"/>
          </a:p>
        </p:txBody>
      </p:sp>
      <p:sp>
        <p:nvSpPr>
          <p:cNvPr id="3" name="Объект 2"/>
          <p:cNvSpPr>
            <a:spLocks noGrp="1"/>
          </p:cNvSpPr>
          <p:nvPr>
            <p:ph idx="1"/>
          </p:nvPr>
        </p:nvSpPr>
        <p:spPr>
          <a:xfrm>
            <a:off x="179512" y="620688"/>
            <a:ext cx="8964488" cy="5616624"/>
          </a:xfrm>
        </p:spPr>
        <p:txBody>
          <a:bodyPr>
            <a:normAutofit lnSpcReduction="10000"/>
          </a:bodyPr>
          <a:lstStyle/>
          <a:p>
            <a:pPr marL="0" indent="0" algn="ctr">
              <a:buNone/>
            </a:pPr>
            <a:r>
              <a:rPr lang="en-US" sz="4000" b="1" u="sng" dirty="0" smtClean="0">
                <a:latin typeface="Times New Roman"/>
                <a:ea typeface="Calibri"/>
              </a:rPr>
              <a:t>Late surgery:</a:t>
            </a:r>
          </a:p>
          <a:p>
            <a:pPr marL="0" indent="0" algn="ctr">
              <a:buNone/>
            </a:pPr>
            <a:endParaRPr lang="en-US" sz="4000" b="1" u="sng" dirty="0" smtClean="0">
              <a:latin typeface="Times New Roman"/>
              <a:ea typeface="Calibri"/>
            </a:endParaRPr>
          </a:p>
          <a:p>
            <a:pPr algn="just">
              <a:spcAft>
                <a:spcPts val="1000"/>
              </a:spcAft>
            </a:pPr>
            <a:r>
              <a:rPr lang="en-US" sz="3600" dirty="0" smtClean="0">
                <a:latin typeface="Times New Roman"/>
                <a:ea typeface="Calibri"/>
                <a:cs typeface="Times New Roman"/>
              </a:rPr>
              <a:t>division </a:t>
            </a:r>
            <a:r>
              <a:rPr lang="en-US" sz="3600" dirty="0">
                <a:latin typeface="Times New Roman"/>
                <a:ea typeface="Calibri"/>
                <a:cs typeface="Times New Roman"/>
              </a:rPr>
              <a:t>of </a:t>
            </a:r>
            <a:r>
              <a:rPr lang="en-US" sz="3600" dirty="0" err="1">
                <a:latin typeface="Times New Roman"/>
                <a:ea typeface="Calibri"/>
                <a:cs typeface="Times New Roman"/>
              </a:rPr>
              <a:t>conjunctival</a:t>
            </a:r>
            <a:r>
              <a:rPr lang="en-US" sz="3600" dirty="0">
                <a:latin typeface="Times New Roman"/>
                <a:ea typeface="Calibri"/>
                <a:cs typeface="Times New Roman"/>
              </a:rPr>
              <a:t> bands and </a:t>
            </a:r>
            <a:r>
              <a:rPr lang="en-US" sz="3600" dirty="0" err="1">
                <a:latin typeface="Times New Roman"/>
                <a:ea typeface="Calibri"/>
                <a:cs typeface="Times New Roman"/>
              </a:rPr>
              <a:t>symblepharon</a:t>
            </a:r>
            <a:r>
              <a:rPr lang="en-US" sz="3600" dirty="0">
                <a:latin typeface="Times New Roman"/>
                <a:ea typeface="Calibri"/>
                <a:cs typeface="Times New Roman"/>
              </a:rPr>
              <a:t>;</a:t>
            </a:r>
            <a:endParaRPr lang="ru-RU" sz="3600" dirty="0">
              <a:ea typeface="Calibri"/>
              <a:cs typeface="Times New Roman"/>
            </a:endParaRPr>
          </a:p>
          <a:p>
            <a:pPr algn="just">
              <a:spcAft>
                <a:spcPts val="1000"/>
              </a:spcAft>
            </a:pPr>
            <a:r>
              <a:rPr lang="en-US" sz="3600" dirty="0" err="1" smtClean="0">
                <a:latin typeface="Times New Roman"/>
                <a:ea typeface="Calibri"/>
                <a:cs typeface="Times New Roman"/>
              </a:rPr>
              <a:t>conjunctival</a:t>
            </a:r>
            <a:r>
              <a:rPr lang="en-US" sz="3600" dirty="0" smtClean="0">
                <a:latin typeface="Times New Roman"/>
                <a:ea typeface="Calibri"/>
                <a:cs typeface="Times New Roman"/>
              </a:rPr>
              <a:t> </a:t>
            </a:r>
            <a:r>
              <a:rPr lang="en-US" sz="3600" dirty="0">
                <a:latin typeface="Times New Roman"/>
                <a:ea typeface="Calibri"/>
                <a:cs typeface="Times New Roman"/>
              </a:rPr>
              <a:t>or mucous membrane grafts;</a:t>
            </a:r>
            <a:endParaRPr lang="ru-RU" sz="3600" dirty="0">
              <a:ea typeface="Calibri"/>
              <a:cs typeface="Times New Roman"/>
            </a:endParaRPr>
          </a:p>
          <a:p>
            <a:pPr algn="just">
              <a:spcAft>
                <a:spcPts val="1000"/>
              </a:spcAft>
            </a:pPr>
            <a:r>
              <a:rPr lang="en-US" sz="3600" dirty="0" smtClean="0">
                <a:latin typeface="Times New Roman"/>
                <a:ea typeface="Calibri"/>
                <a:cs typeface="Times New Roman"/>
              </a:rPr>
              <a:t>correction </a:t>
            </a:r>
            <a:r>
              <a:rPr lang="en-US" sz="3600" dirty="0">
                <a:latin typeface="Times New Roman"/>
                <a:ea typeface="Calibri"/>
                <a:cs typeface="Times New Roman"/>
              </a:rPr>
              <a:t>of eyelid </a:t>
            </a:r>
            <a:r>
              <a:rPr lang="en-US" sz="3600" dirty="0" smtClean="0">
                <a:latin typeface="Times New Roman"/>
                <a:ea typeface="Calibri"/>
                <a:cs typeface="Times New Roman"/>
              </a:rPr>
              <a:t>deformities;</a:t>
            </a:r>
            <a:endParaRPr lang="ru-RU" sz="3600" dirty="0" smtClean="0">
              <a:ea typeface="Calibri"/>
              <a:cs typeface="Times New Roman"/>
            </a:endParaRPr>
          </a:p>
          <a:p>
            <a:pPr algn="just"/>
            <a:r>
              <a:rPr lang="en-US" sz="3600" dirty="0" err="1" smtClean="0">
                <a:latin typeface="Times New Roman"/>
                <a:ea typeface="Calibri"/>
              </a:rPr>
              <a:t>keratoplasty</a:t>
            </a:r>
            <a:r>
              <a:rPr lang="en-US" sz="3600" dirty="0" smtClean="0">
                <a:latin typeface="Times New Roman"/>
                <a:ea typeface="Calibri"/>
              </a:rPr>
              <a:t>; </a:t>
            </a:r>
          </a:p>
          <a:p>
            <a:pPr algn="just"/>
            <a:r>
              <a:rPr lang="en-US" sz="3600" dirty="0" err="1" smtClean="0">
                <a:latin typeface="Times New Roman"/>
                <a:ea typeface="Calibri"/>
              </a:rPr>
              <a:t>keratoprostheses</a:t>
            </a:r>
            <a:r>
              <a:rPr lang="en-US" sz="3600" dirty="0" smtClean="0">
                <a:latin typeface="Times New Roman"/>
                <a:ea typeface="Calibri"/>
              </a:rPr>
              <a:t>. </a:t>
            </a:r>
            <a:endParaRPr lang="ru-RU" sz="3600" dirty="0"/>
          </a:p>
        </p:txBody>
      </p:sp>
    </p:spTree>
    <p:extLst>
      <p:ext uri="{BB962C8B-B14F-4D97-AF65-F5344CB8AC3E}">
        <p14:creationId xmlns:p14="http://schemas.microsoft.com/office/powerpoint/2010/main" val="233121082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G_5256">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5536" y="497117"/>
            <a:ext cx="8280920" cy="5328814"/>
          </a:xfrm>
        </p:spPr>
      </p:pic>
    </p:spTree>
    <p:extLst>
      <p:ext uri="{BB962C8B-B14F-4D97-AF65-F5344CB8AC3E}">
        <p14:creationId xmlns:p14="http://schemas.microsoft.com/office/powerpoint/2010/main" val="5896791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Newsprint</Template>
  <TotalTime>1554</TotalTime>
  <Words>1863</Words>
  <Application>Microsoft Office PowerPoint</Application>
  <PresentationFormat>Экран (4:3)</PresentationFormat>
  <Paragraphs>244</Paragraphs>
  <Slides>65</Slides>
  <Notes>1</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65</vt:i4>
      </vt:variant>
    </vt:vector>
  </HeadingPairs>
  <TitlesOfParts>
    <vt:vector size="71" baseType="lpstr">
      <vt:lpstr>Arial</vt:lpstr>
      <vt:lpstr>Calibri</vt:lpstr>
      <vt:lpstr>Impact</vt:lpstr>
      <vt:lpstr>Palatino-Roman</vt:lpstr>
      <vt:lpstr>Times New Roman</vt:lpstr>
      <vt:lpstr>NewsPrint</vt:lpstr>
      <vt:lpstr>Trauma and ocular injuries</vt:lpstr>
      <vt:lpstr>Classification of ocular trauma</vt:lpstr>
      <vt:lpstr>Презентация PowerPoint</vt:lpstr>
      <vt:lpstr>EYELID TRAUMA </vt:lpstr>
      <vt:lpstr>Презентация PowerPoint</vt:lpstr>
      <vt:lpstr>Презентация PowerPoint</vt:lpstr>
      <vt:lpstr>Презентация PowerPoint</vt:lpstr>
      <vt:lpstr>EYELID TRAUMA </vt:lpstr>
      <vt:lpstr>EYELID TRAUMA </vt:lpstr>
      <vt:lpstr> EYELID TRAUMA (Laceration)  </vt:lpstr>
      <vt:lpstr>Презентация PowerPoint</vt:lpstr>
      <vt:lpstr>       </vt:lpstr>
      <vt:lpstr>ORBITAL FRACTURES </vt:lpstr>
      <vt:lpstr> ORBITAL FRACTURES Blow-out orbital floor fracture  </vt:lpstr>
      <vt:lpstr> ORBITAL FRACTURES Blow-out orbital floor fracture  </vt:lpstr>
      <vt:lpstr>ORBITAL FRACTURES Blow-out orbital floor fracture</vt:lpstr>
      <vt:lpstr>ORBITAL FRACTURES Blow-out orbital floor fracture</vt:lpstr>
      <vt:lpstr>ORBITAL FRACTURES Blow-out orbital floor fracture</vt:lpstr>
      <vt:lpstr> ORBITAL FRACTURES Blow-out medial wall fracture </vt:lpstr>
      <vt:lpstr> ORBITAL FRACTURES Blow-out medial wall fracture </vt:lpstr>
      <vt:lpstr> ORBITAL FRACTURES Roof fracture</vt:lpstr>
      <vt:lpstr> ORBITAL FRACTURES Lateral wall fracture </vt:lpstr>
      <vt:lpstr>Презентация PowerPoint</vt:lpstr>
      <vt:lpstr>Презентация PowerPoint</vt:lpstr>
      <vt:lpstr>OPEN GLOBE INJURY CLASSIFICATION </vt:lpstr>
      <vt:lpstr>CLOSED GLOBE INJURY CLASSIFICATION</vt:lpstr>
      <vt:lpstr>Etiology of GLOBE INJURY </vt:lpstr>
      <vt:lpstr>and champagne corks  </vt:lpstr>
      <vt:lpstr>Презентация PowerPoint</vt:lpstr>
      <vt:lpstr>Презентация PowerPoint</vt:lpstr>
      <vt:lpstr>TRAUMA TO THE GLOBE </vt:lpstr>
      <vt:lpstr>TRAUMA TO THE GLOBE </vt:lpstr>
      <vt:lpstr>TRAUMA TO THE GLOBE </vt:lpstr>
      <vt:lpstr>TRAUMA TO THE GLOBE </vt:lpstr>
      <vt:lpstr>Презентация PowerPoint</vt:lpstr>
      <vt:lpstr>Blunt trauma </vt:lpstr>
      <vt:lpstr>Blunt trauma </vt:lpstr>
      <vt:lpstr>Blunt trauma </vt:lpstr>
      <vt:lpstr>Blunt trauma </vt:lpstr>
      <vt:lpstr>Blunt trauma </vt:lpstr>
      <vt:lpstr>Blunt trauma </vt:lpstr>
      <vt:lpstr>Blunt trauma </vt:lpstr>
      <vt:lpstr>Blunt trauma </vt:lpstr>
      <vt:lpstr>Penetrating trauma</vt:lpstr>
      <vt:lpstr>Penetrating trauma</vt:lpstr>
      <vt:lpstr>Penetrating trauma</vt:lpstr>
      <vt:lpstr> Penetrating trauma before surgery                       after surgery </vt:lpstr>
      <vt:lpstr>Extraocular foreign bodies </vt:lpstr>
      <vt:lpstr> Extraocular foreign bodies </vt:lpstr>
      <vt:lpstr>Презентация PowerPoint</vt:lpstr>
      <vt:lpstr>Intraocular foreign bodies</vt:lpstr>
      <vt:lpstr>Siderosis</vt:lpstr>
      <vt:lpstr>Chalcosis</vt:lpstr>
      <vt:lpstr>Intraocular foreign bodies</vt:lpstr>
      <vt:lpstr>Sympathetic ophthalmitis </vt:lpstr>
      <vt:lpstr>Sympathetic ophthalmitis </vt:lpstr>
      <vt:lpstr>Sympathetic ophthalmitis</vt:lpstr>
      <vt:lpstr>CHEMICAL BURNS</vt:lpstr>
      <vt:lpstr>CHEMICAL BURNS</vt:lpstr>
      <vt:lpstr>CHEMICAL BURNS</vt:lpstr>
      <vt:lpstr>CHEMICAL BURNS</vt:lpstr>
      <vt:lpstr>CHEMICAL BURNS</vt:lpstr>
      <vt:lpstr>CHEMICAL BURNS</vt:lpstr>
      <vt:lpstr>CHEMICAL BURNS</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Trauma and ocular injuries</dc:title>
  <cp:lastModifiedBy>Jenya</cp:lastModifiedBy>
  <cp:revision>127</cp:revision>
  <dcterms:modified xsi:type="dcterms:W3CDTF">2016-12-14T19:43:33Z</dcterms:modified>
</cp:coreProperties>
</file>