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6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5" r:id="rId10"/>
    <p:sldId id="264" r:id="rId11"/>
    <p:sldId id="265" r:id="rId12"/>
    <p:sldId id="276" r:id="rId13"/>
    <p:sldId id="277" r:id="rId14"/>
    <p:sldId id="266" r:id="rId15"/>
    <p:sldId id="270" r:id="rId16"/>
    <p:sldId id="267" r:id="rId17"/>
    <p:sldId id="271" r:id="rId18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A4DD-22D7-45E9-9DE3-90B47470FCC7}" type="datetimeFigureOut">
              <a:rPr lang="ru-RU" smtClean="0"/>
              <a:t>10.03.2021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2DFC-7FA5-44CC-B496-ACC32783EDD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A4DD-22D7-45E9-9DE3-90B47470FCC7}" type="datetimeFigureOut">
              <a:rPr lang="ru-RU" smtClean="0"/>
              <a:t>10.03.2021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2DFC-7FA5-44CC-B496-ACC32783ED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A4DD-22D7-45E9-9DE3-90B47470FCC7}" type="datetimeFigureOut">
              <a:rPr lang="ru-RU" smtClean="0"/>
              <a:t>10.03.2021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2DFC-7FA5-44CC-B496-ACC32783ED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A4DD-22D7-45E9-9DE3-90B47470FCC7}" type="datetimeFigureOut">
              <a:rPr lang="ru-RU" smtClean="0"/>
              <a:t>10.03.2021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2DFC-7FA5-44CC-B496-ACC32783EDD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A4DD-22D7-45E9-9DE3-90B47470FCC7}" type="datetimeFigureOut">
              <a:rPr lang="ru-RU" smtClean="0"/>
              <a:t>10.03.2021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2DFC-7FA5-44CC-B496-ACC32783ED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A4DD-22D7-45E9-9DE3-90B47470FCC7}" type="datetimeFigureOut">
              <a:rPr lang="ru-RU" smtClean="0"/>
              <a:t>10.03.2021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2DFC-7FA5-44CC-B496-ACC32783EDD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A4DD-22D7-45E9-9DE3-90B47470FCC7}" type="datetimeFigureOut">
              <a:rPr lang="ru-RU" smtClean="0"/>
              <a:t>10.03.2021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2DFC-7FA5-44CC-B496-ACC32783EDD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A4DD-22D7-45E9-9DE3-90B47470FCC7}" type="datetimeFigureOut">
              <a:rPr lang="ru-RU" smtClean="0"/>
              <a:t>10.03.2021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2DFC-7FA5-44CC-B496-ACC32783ED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A4DD-22D7-45E9-9DE3-90B47470FCC7}" type="datetimeFigureOut">
              <a:rPr lang="ru-RU" smtClean="0"/>
              <a:t>10.03.2021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2DFC-7FA5-44CC-B496-ACC32783ED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A4DD-22D7-45E9-9DE3-90B47470FCC7}" type="datetimeFigureOut">
              <a:rPr lang="ru-RU" smtClean="0"/>
              <a:t>10.03.2021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2DFC-7FA5-44CC-B496-ACC32783ED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A4DD-22D7-45E9-9DE3-90B47470FCC7}" type="datetimeFigureOut">
              <a:rPr lang="ru-RU" smtClean="0"/>
              <a:t>10.03.2021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2DFC-7FA5-44CC-B496-ACC32783EDD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EF7A4DD-22D7-45E9-9DE3-90B47470FCC7}" type="datetimeFigureOut">
              <a:rPr lang="ru-RU" smtClean="0"/>
              <a:t>10.03.2021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72D2DFC-7FA5-44CC-B496-ACC32783EDD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689626" y="162210"/>
            <a:ext cx="8785225" cy="5036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1400"/>
              </a:spcBef>
            </a:pPr>
            <a:endParaRPr lang="uk-UA" altLang="ru-RU" sz="1600" b="1" i="1" dirty="0">
              <a:solidFill>
                <a:srgbClr val="C0504D"/>
              </a:solidFill>
              <a:latin typeface="Georgia" panose="02040502050405020303" pitchFamily="18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spcBef>
                <a:spcPts val="1400"/>
              </a:spcBef>
            </a:pPr>
            <a:r>
              <a:rPr lang="uk-UA" altLang="ru-RU" sz="1600" b="1" i="1" dirty="0">
                <a:solidFill>
                  <a:schemeClr val="tx2"/>
                </a:solidFill>
                <a:latin typeface="Georgia" panose="02040502050405020303" pitchFamily="18" charset="0"/>
                <a:cs typeface="Arial" pitchFamily="34" charset="0"/>
              </a:rPr>
              <a:t>ХАРКІВСЬКИЙ НАЦІОНАЛЬНИЙ МЕДИЧНИЙ УНІВЕРСИТЕТ</a:t>
            </a:r>
            <a:br>
              <a:rPr lang="uk-UA" altLang="ru-RU" sz="1600" b="1" i="1" dirty="0">
                <a:solidFill>
                  <a:schemeClr val="tx2"/>
                </a:solidFill>
                <a:latin typeface="Georgia" panose="02040502050405020303" pitchFamily="18" charset="0"/>
                <a:cs typeface="Arial" pitchFamily="34" charset="0"/>
              </a:rPr>
            </a:br>
            <a:r>
              <a:rPr lang="uk-UA" altLang="ru-RU" sz="1600" b="1" i="1" dirty="0">
                <a:solidFill>
                  <a:schemeClr val="tx2"/>
                </a:solidFill>
                <a:latin typeface="Georgia" panose="02040502050405020303" pitchFamily="18" charset="0"/>
                <a:cs typeface="Arial" pitchFamily="34" charset="0"/>
              </a:rPr>
              <a:t>КАФЕДРА МЕДИЧНОЇ ТА БІООРГАНІЧНОЇ ХІМІЇ</a:t>
            </a:r>
            <a:br>
              <a:rPr lang="uk-UA" altLang="ru-RU" sz="1600" b="1" i="1" dirty="0">
                <a:solidFill>
                  <a:schemeClr val="tx2"/>
                </a:solidFill>
                <a:latin typeface="Georgia" panose="02040502050405020303" pitchFamily="18" charset="0"/>
                <a:cs typeface="Arial" pitchFamily="34" charset="0"/>
              </a:rPr>
            </a:br>
            <a:br>
              <a:rPr lang="uk-UA" altLang="ru-RU" sz="1600" b="1" i="1" dirty="0">
                <a:solidFill>
                  <a:schemeClr val="tx2"/>
                </a:solidFill>
                <a:cs typeface="Arial" pitchFamily="34" charset="0"/>
              </a:rPr>
            </a:br>
            <a:r>
              <a:rPr lang="uk-UA" altLang="ru-RU" sz="2400" b="1" i="1" dirty="0">
                <a:solidFill>
                  <a:schemeClr val="tx2"/>
                </a:solidFill>
                <a:latin typeface="Georgia" panose="02040502050405020303" pitchFamily="18" charset="0"/>
                <a:cs typeface="Arial" pitchFamily="34" charset="0"/>
              </a:rPr>
              <a:t>Науковий семінар, </a:t>
            </a:r>
            <a:br>
              <a:rPr lang="ru-RU" altLang="ru-RU" sz="2400" b="1" i="1" dirty="0">
                <a:solidFill>
                  <a:schemeClr val="tx2"/>
                </a:solidFill>
                <a:latin typeface="Georgia" panose="02040502050405020303" pitchFamily="18" charset="0"/>
                <a:cs typeface="Arial" pitchFamily="34" charset="0"/>
              </a:rPr>
            </a:br>
            <a:r>
              <a:rPr lang="ru-RU" altLang="ru-RU" sz="2400" dirty="0" err="1">
                <a:solidFill>
                  <a:schemeClr val="tx2"/>
                </a:solidFill>
                <a:latin typeface="Georgia" panose="02040502050405020303" pitchFamily="18" charset="0"/>
                <a:cs typeface="Arial" pitchFamily="34" charset="0"/>
              </a:rPr>
              <a:t>присвячений</a:t>
            </a:r>
            <a:r>
              <a:rPr lang="ru-RU" altLang="ru-RU" sz="2400" dirty="0">
                <a:solidFill>
                  <a:schemeClr val="tx2"/>
                </a:solidFill>
                <a:latin typeface="Georgia" panose="02040502050405020303" pitchFamily="18" charset="0"/>
                <a:cs typeface="Arial" pitchFamily="34" charset="0"/>
              </a:rPr>
              <a:t>  Дню </a:t>
            </a:r>
            <a:r>
              <a:rPr lang="ru-RU" altLang="ru-RU" sz="2400" dirty="0" err="1">
                <a:solidFill>
                  <a:schemeClr val="tx2"/>
                </a:solidFill>
                <a:latin typeface="Georgia" panose="02040502050405020303" pitchFamily="18" charset="0"/>
                <a:cs typeface="Arial" pitchFamily="34" charset="0"/>
              </a:rPr>
              <a:t>Дарвіна</a:t>
            </a:r>
            <a:r>
              <a:rPr lang="ru-RU" altLang="ru-RU" sz="2400" dirty="0">
                <a:solidFill>
                  <a:schemeClr val="tx2"/>
                </a:solidFill>
                <a:latin typeface="Georgia" panose="02040502050405020303" pitchFamily="18" charset="0"/>
                <a:cs typeface="Arial" pitchFamily="34" charset="0"/>
              </a:rPr>
              <a:t> (</a:t>
            </a:r>
            <a:r>
              <a:rPr lang="ru-RU" altLang="ru-RU" sz="2400" dirty="0" err="1">
                <a:solidFill>
                  <a:schemeClr val="tx2"/>
                </a:solidFill>
                <a:latin typeface="Georgia" panose="02040502050405020303" pitchFamily="18" charset="0"/>
                <a:cs typeface="Arial" pitchFamily="34" charset="0"/>
              </a:rPr>
              <a:t>Міжнародному</a:t>
            </a:r>
            <a:r>
              <a:rPr lang="ru-RU" altLang="ru-RU" sz="2400" dirty="0">
                <a:solidFill>
                  <a:schemeClr val="tx2"/>
                </a:solidFill>
                <a:latin typeface="Georgia" panose="02040502050405020303" pitchFamily="18" charset="0"/>
                <a:cs typeface="Arial" pitchFamily="34" charset="0"/>
              </a:rPr>
              <a:t> дню науки та </a:t>
            </a:r>
            <a:r>
              <a:rPr lang="ru-RU" altLang="ru-RU" sz="2400" dirty="0" err="1">
                <a:solidFill>
                  <a:schemeClr val="tx2"/>
                </a:solidFill>
                <a:latin typeface="Georgia" panose="02040502050405020303" pitchFamily="18" charset="0"/>
                <a:cs typeface="Arial" pitchFamily="34" charset="0"/>
              </a:rPr>
              <a:t>гуманізму</a:t>
            </a:r>
            <a:r>
              <a:rPr lang="ru-RU" altLang="ru-RU" sz="2400" dirty="0">
                <a:solidFill>
                  <a:schemeClr val="tx2"/>
                </a:solidFill>
                <a:latin typeface="Georgia" panose="02040502050405020303" pitchFamily="18" charset="0"/>
                <a:cs typeface="Arial" pitchFamily="34" charset="0"/>
              </a:rPr>
              <a:t>)</a:t>
            </a:r>
            <a:br>
              <a:rPr lang="ru-RU" altLang="ru-RU" sz="1600" b="1" i="1" dirty="0">
                <a:solidFill>
                  <a:schemeClr val="tx2"/>
                </a:solidFill>
                <a:latin typeface="Georgia" panose="02040502050405020303" pitchFamily="18" charset="0"/>
                <a:cs typeface="Arial" pitchFamily="34" charset="0"/>
              </a:rPr>
            </a:br>
            <a:r>
              <a:rPr lang="ru-RU" altLang="ru-RU" sz="4000" i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Недопустимість</a:t>
            </a:r>
            <a:r>
              <a:rPr lang="ru-RU" altLang="ru-RU" sz="40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4000" i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академічної</a:t>
            </a:r>
            <a:r>
              <a:rPr lang="ru-RU" altLang="ru-RU" sz="40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4000" i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недоброчесност</a:t>
            </a:r>
            <a:r>
              <a:rPr lang="uk-UA" altLang="ru-RU" sz="40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 у науці та освіті </a:t>
            </a:r>
            <a:endParaRPr lang="en-US" altLang="ru-RU" sz="4000" b="1" i="1" dirty="0">
              <a:solidFill>
                <a:srgbClr val="FFFF00"/>
              </a:solidFill>
              <a:latin typeface="Calibri" pitchFamily="34" charset="0"/>
            </a:endParaRPr>
          </a:p>
        </p:txBody>
      </p:sp>
      <p:pic>
        <p:nvPicPr>
          <p:cNvPr id="12291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128" y="78582"/>
            <a:ext cx="1700213" cy="170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87136" y="78582"/>
            <a:ext cx="1619251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TextBox 6"/>
          <p:cNvSpPr txBox="1">
            <a:spLocks noChangeArrowheads="1"/>
          </p:cNvSpPr>
          <p:nvPr/>
        </p:nvSpPr>
        <p:spPr bwMode="auto">
          <a:xfrm>
            <a:off x="5519738" y="5852151"/>
            <a:ext cx="250607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uk-UA" alt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 лютого 2021 р.</a:t>
            </a:r>
            <a:endParaRPr lang="ru-RU" altLang="ru-RU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57195" y="5107607"/>
            <a:ext cx="30348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>
                <a:solidFill>
                  <a:schemeClr val="tx2"/>
                </a:solidFill>
                <a:latin typeface="Georgia" panose="02040502050405020303" pitchFamily="18" charset="0"/>
              </a:rPr>
              <a:t>Доповідач</a:t>
            </a:r>
          </a:p>
          <a:p>
            <a:r>
              <a:rPr lang="uk-UA" sz="2400" dirty="0">
                <a:solidFill>
                  <a:schemeClr val="tx2"/>
                </a:solidFill>
                <a:latin typeface="Georgia" panose="02040502050405020303" pitchFamily="18" charset="0"/>
              </a:rPr>
              <a:t>доц. </a:t>
            </a:r>
            <a:r>
              <a:rPr lang="uk-UA" sz="2400" dirty="0" err="1">
                <a:solidFill>
                  <a:schemeClr val="tx2"/>
                </a:solidFill>
                <a:latin typeface="Georgia" panose="02040502050405020303" pitchFamily="18" charset="0"/>
              </a:rPr>
              <a:t>Петюніна</a:t>
            </a:r>
            <a:r>
              <a:rPr lang="uk-UA" sz="2400" dirty="0">
                <a:solidFill>
                  <a:schemeClr val="tx2"/>
                </a:solidFill>
                <a:latin typeface="Georgia" panose="02040502050405020303" pitchFamily="18" charset="0"/>
              </a:rPr>
              <a:t> В.М</a:t>
            </a:r>
            <a:r>
              <a:rPr lang="uk-UA" dirty="0">
                <a:solidFill>
                  <a:schemeClr val="tx2"/>
                </a:solidFill>
                <a:latin typeface="Georgia" panose="02040502050405020303" pitchFamily="18" charset="0"/>
              </a:rPr>
              <a:t>. </a:t>
            </a:r>
            <a:endParaRPr lang="ru-RU" dirty="0">
              <a:solidFill>
                <a:schemeClr val="tx2"/>
              </a:solidFill>
              <a:latin typeface="Georgia" panose="02040502050405020303" pitchFamily="18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082238" y="6217275"/>
            <a:ext cx="107753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uk-UA" alt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Харків</a:t>
            </a:r>
            <a:endParaRPr lang="ru-RU" altLang="ru-RU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72984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547" y="0"/>
            <a:ext cx="6096000" cy="655705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637665" algn="l"/>
              </a:tabLst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Причини поширення плагіату в студентському середовищі</a:t>
            </a:r>
            <a:endParaRPr lang="ru-RU" sz="2800" dirty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637665" algn="l"/>
              </a:tabLst>
            </a:pPr>
            <a:r>
              <a:rPr lang="uk-UA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·Необхідність виконання великої кількості письмових робіт</a:t>
            </a:r>
            <a:r>
              <a:rPr lang="ru-RU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637665" algn="l"/>
              </a:tabLst>
            </a:pPr>
            <a:r>
              <a:rPr lang="ru-RU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uk-UA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Відсутність практичного застосування результатів робіт</a:t>
            </a:r>
            <a:r>
              <a:rPr lang="ru-RU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637665" algn="l"/>
              </a:tabLst>
            </a:pPr>
            <a:r>
              <a:rPr lang="ru-RU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· </a:t>
            </a:r>
            <a:r>
              <a:rPr lang="uk-UA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Відсутність розуміння мети і необхідності виконання</a:t>
            </a:r>
            <a:r>
              <a:rPr lang="ru-RU" sz="2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письмових робіт</a:t>
            </a:r>
            <a:r>
              <a:rPr lang="ru-RU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637665" algn="l"/>
              </a:tabLst>
            </a:pPr>
            <a:r>
              <a:rPr lang="uk-UA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· Ставлення викладачів до плагіату (нейтральне або відверте  потурання)</a:t>
            </a:r>
            <a:r>
              <a:rPr lang="ru-RU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5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637665" algn="l"/>
              </a:tabLst>
            </a:pPr>
            <a:r>
              <a:rPr lang="ru-RU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uk-UA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Відсутність чітких та універсальних форм оцінки оригінальності письмової роботи</a:t>
            </a:r>
            <a:endParaRPr lang="ru-RU" sz="25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637665" algn="l"/>
              </a:tabLst>
            </a:pPr>
            <a:r>
              <a:rPr lang="uk-UA" sz="25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5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637665" algn="l"/>
              </a:tabLst>
            </a:pPr>
            <a:r>
              <a:rPr lang="uk-UA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</a:t>
            </a:r>
            <a:endParaRPr lang="ru-RU" dirty="0"/>
          </a:p>
        </p:txBody>
      </p:sp>
      <p:pic>
        <p:nvPicPr>
          <p:cNvPr id="5122" name="Picture 2" descr="Исследование: 75% работ беларуских студентов − плагиат | Helpful Tips |  Your tomorro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547" y="874059"/>
            <a:ext cx="5760991" cy="4614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8322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2789" y="1720016"/>
            <a:ext cx="11129211" cy="5171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uk-UA" sz="24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Причини поширення плагіату в науково – освітньому просторі</a:t>
            </a:r>
            <a:r>
              <a:rPr lang="ru-RU" sz="24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сформованість</a:t>
            </a:r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правового  поля у цій сфері·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лабка вкоріненість етичних 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норм. 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«Багаті» традиції негативних практик 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Недостатні технічні можливості різних       навчальних     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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закладів для виявлення плагіату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Безкарність проявів академічної не доброчесності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Незбалансованість навчальних програм і навантажень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Застарілість змісту і методів навчання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Слабка вмотивованість до навчання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/>
          </a:p>
        </p:txBody>
      </p:sp>
      <p:pic>
        <p:nvPicPr>
          <p:cNvPr id="6146" name="Picture 2" descr="Перевірити наукову статтю на унікальність (плагіат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1821" y="0"/>
            <a:ext cx="4800600" cy="1492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56923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6863" y="110401"/>
            <a:ext cx="11227441" cy="625455"/>
          </a:xfrm>
        </p:spPr>
        <p:txBody>
          <a:bodyPr/>
          <a:lstStyle/>
          <a:p>
            <a:r>
              <a:rPr lang="ru-RU" sz="2400" b="1" dirty="0" err="1"/>
              <a:t>Ставлення</a:t>
            </a:r>
            <a:r>
              <a:rPr lang="ru-RU" sz="2400" b="1" dirty="0"/>
              <a:t> </a:t>
            </a:r>
            <a:r>
              <a:rPr lang="ru-RU" sz="2400" b="1" dirty="0" err="1"/>
              <a:t>викладачів</a:t>
            </a:r>
            <a:r>
              <a:rPr lang="ru-RU" sz="2400" b="1" dirty="0"/>
              <a:t> до </a:t>
            </a:r>
            <a:r>
              <a:rPr lang="ru-RU" sz="2400" b="1" dirty="0" err="1"/>
              <a:t>використання</a:t>
            </a:r>
            <a:r>
              <a:rPr lang="ru-RU" sz="2400" b="1" dirty="0"/>
              <a:t> </a:t>
            </a:r>
            <a:r>
              <a:rPr lang="ru-RU" sz="2400" b="1" dirty="0" err="1"/>
              <a:t>плагіату</a:t>
            </a:r>
            <a:r>
              <a:rPr lang="ru-RU" sz="2400" b="1" dirty="0"/>
              <a:t> 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0" y="521602"/>
            <a:ext cx="11759252" cy="516156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 rot="10800000" flipV="1">
            <a:off x="112542" y="5634853"/>
            <a:ext cx="120794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Джерело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: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Академічна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 культура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українського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студентства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: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основні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чинники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формування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 та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розвитку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 [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Електронний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 ресурс] //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Східноукраїнський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 Фонд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соціальних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досліджень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. – Режим доступу: http://fond.sociology.kharkov.ua/images/docs/academ_cult/material.pdf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0632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3735" y="0"/>
            <a:ext cx="9404723" cy="534572"/>
          </a:xfrm>
        </p:spPr>
        <p:txBody>
          <a:bodyPr/>
          <a:lstStyle/>
          <a:p>
            <a:r>
              <a:rPr lang="ru-RU" sz="2400" b="1" dirty="0" err="1"/>
              <a:t>Ставлення</a:t>
            </a:r>
            <a:r>
              <a:rPr lang="ru-RU" sz="2400" b="1" dirty="0"/>
              <a:t> </a:t>
            </a:r>
            <a:r>
              <a:rPr lang="ru-RU" sz="2400" b="1" dirty="0" err="1"/>
              <a:t>студентів</a:t>
            </a:r>
            <a:r>
              <a:rPr lang="ru-RU" sz="2400" b="1" dirty="0"/>
              <a:t> до </a:t>
            </a:r>
            <a:r>
              <a:rPr lang="ru-RU" sz="2400" b="1" dirty="0" err="1"/>
              <a:t>використання</a:t>
            </a:r>
            <a:r>
              <a:rPr lang="ru-RU" sz="2400" b="1" dirty="0"/>
              <a:t> </a:t>
            </a:r>
            <a:r>
              <a:rPr lang="ru-RU" sz="2400" b="1" dirty="0" err="1"/>
              <a:t>плагіату</a:t>
            </a:r>
            <a:r>
              <a:rPr lang="ru-RU" sz="2400" b="1" dirty="0"/>
              <a:t> 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0" y="534572"/>
            <a:ext cx="12056012" cy="524724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8474" y="5781821"/>
            <a:ext cx="120935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Джерело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: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Академічна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 культура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українського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студентства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: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основні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чинники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формування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 та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розвитку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 [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Електронний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 ресурс] //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Східноукраїнський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 Фонд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соціальних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досліджень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. – Режим доступу: http://fond.sociology.kharkov.ua/images/docs/academ_cult/material.pdf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0646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0306" y="94130"/>
            <a:ext cx="9049870" cy="6437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uk-UA" sz="3200" i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Комплекс заходів в боротьбі з плагіатом у науці і </a:t>
            </a:r>
            <a:r>
              <a:rPr lang="uk-UA" sz="2800" i="1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освіті</a:t>
            </a:r>
            <a:endParaRPr lang="uk-UA" sz="2800" i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uk-UA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Профілактичні заходи</a:t>
            </a:r>
            <a:endParaRPr lang="ru-RU" sz="2800" b="1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Інститут модернізації змісту освіти при МОН України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розробив і  запровадив для  перших курсів ЗВО навчальний курс «академічна доброчесність»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Правила коректного цитування, оформлення посилань, складання списку використаних джерел.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 підвищить обізнаність студентів і цій сфері, сформує у них нетерпимість до проявів академічної не доброчесності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0176" y="3671047"/>
            <a:ext cx="2711824" cy="2649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8490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16388" y="484162"/>
            <a:ext cx="6096000" cy="640136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Практикувати </a:t>
            </a:r>
            <a:r>
              <a:rPr lang="uk-UA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передзахисне</a:t>
            </a:r>
            <a:r>
              <a:rPr lang="uk-UA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оприлюднення дисертацій,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магістерських робіт, відгуків офіційних опонентів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uk-UA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Наказ МОН України « Про оприлюднення дисертацій та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відгуків офіційних опонентів» №758 від 12. 07. 2015 р . 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803" y="908584"/>
            <a:ext cx="4847632" cy="5546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3832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06586" y="1491954"/>
            <a:ext cx="6286500" cy="3986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Створення правових основ для невідворотності покарання для недоброчесних викладачів і умов оскарження звинувачень у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доброчесності.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Створення національного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репозитарію</a:t>
            </a:r>
            <a:r>
              <a:rPr lang="uk-UA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Эксперты «Диссернета» нашли плагиат в 500 научных изданиях МВД РФ | Общая  Газе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2809"/>
            <a:ext cx="5905500" cy="2738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96380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2747" y="3234652"/>
            <a:ext cx="5966506" cy="1031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uk-UA" sz="6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Дякую за увагу!!!</a:t>
            </a:r>
            <a:endParaRPr lang="ru-RU" sz="6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358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10638" y="370805"/>
            <a:ext cx="7645374" cy="5719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Академічна доброчесність 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«сукупність етичних принципів та визначених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законом правил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якими мають керуватися учасники освітнього процесу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 час навчання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викладання та провадження наукової 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творчої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діяльності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 метою забезпечення довіри до результатів навчання  та наукових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творчих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досягнень»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uk-UA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Закон України  « Про освіту»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(№ 2145-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VIII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05. 09. 2017 р.)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флаг и герб Украины с колосками маками и калиной PNG | Art shop, Art,  Embroidery patter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5494" y="-435162"/>
            <a:ext cx="4329955" cy="6928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8666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59940" y="445257"/>
            <a:ext cx="7732059" cy="5242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36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Види порушень академічної  доброчесності: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uk-UA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Академічний плагіат – оприлюднення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частково або повністю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наукових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творчих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результатів, отриманих іншими особами, як результат власного дослідження 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творчості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та/або відтворення опублікованих текстів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оприлюднення творів мистецтва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інших авторів без зазначення авторства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1237"/>
            <a:ext cx="4102195" cy="3915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634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60159"/>
            <a:ext cx="7288305" cy="501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600" dirty="0" err="1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Самоплагіат</a:t>
            </a:r>
            <a:r>
              <a:rPr lang="uk-UA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–  </a:t>
            </a:r>
            <a:r>
              <a:rPr lang="uk-UA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оприлюднення </a:t>
            </a: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uk-UA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частково або повністю) власних раніше</a:t>
            </a: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uk-UA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опублікованих наукових результатів як нових наукових результатів</a:t>
            </a: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Закон України  « Про освіту», </a:t>
            </a:r>
            <a:r>
              <a:rPr lang="uk-UA" sz="3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</a:t>
            </a: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42, </a:t>
            </a:r>
            <a:r>
              <a:rPr lang="uk-UA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uk-UA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4</a:t>
            </a: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305" y="464177"/>
            <a:ext cx="4891062" cy="5683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36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50420" y="0"/>
            <a:ext cx="7270974" cy="6940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uk-UA" sz="36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Масштаби явища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uk-U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 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120 тис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власників наукових ступенів від 15 до 40 тисяч отримали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їх неправомірно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·Від 5% до 80% дисертаційних робіт містять плагіат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600"/>
              </a:spcAft>
            </a:pP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Плагіат практикують 93% студентів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· 50% 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дисертацій не відповідають стандартам академічної якості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Дипломована  </a:t>
            </a:r>
            <a:r>
              <a:rPr lang="uk-UA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псевдоосвіта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або суперечності перехідного періоду у сфері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вищої освіти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</a:p>
          <a:p>
            <a:pPr>
              <a:spcAft>
                <a:spcPts val="600"/>
              </a:spcAft>
            </a:pPr>
            <a:endParaRPr lang="uk-UA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Дзеркало тижня, №6, 2006.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9" y="167269"/>
            <a:ext cx="4092498" cy="2728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506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1858" y="1674187"/>
            <a:ext cx="6836071" cy="5054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48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Матеріальні збитки</a:t>
            </a:r>
            <a:r>
              <a:rPr lang="en-US" sz="48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млрд грн. щороку Україна доплачує плагіаторам, які неправомірно</a:t>
            </a: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отримали наукові ступені</a:t>
            </a: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4013" y="2295776"/>
            <a:ext cx="4356486" cy="2492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290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25670" y="1784639"/>
            <a:ext cx="6266330" cy="3100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40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Вплив на гуманітарну безпеку країни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· зниження якості освіти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· імітація наукової діяльності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· розмивання етичних засад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Одолеть плагиат. Миссия невыполнима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027" y="147918"/>
            <a:ext cx="5544549" cy="6373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48953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0242" y="1001818"/>
            <a:ext cx="9051758" cy="6308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637665" algn="l"/>
              </a:tabLst>
            </a:pPr>
            <a:r>
              <a:rPr lang="uk-UA" sz="32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Найпоширеніші  форми плагіату                                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600"/>
              </a:spcAft>
              <a:tabLst>
                <a:tab pos="1637665" algn="l"/>
              </a:tabLst>
            </a:pPr>
            <a:r>
              <a:rPr lang="uk-UA" sz="19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· </a:t>
            </a: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Списування наукових робіт з інтернету без бібліографічних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600"/>
              </a:spcAft>
              <a:tabLst>
                <a:tab pos="163766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посилань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75% викладачів і 60% студентів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600"/>
              </a:spcAft>
              <a:tabLst>
                <a:tab pos="163766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·Привласнення робіт однокурсників або випускників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600"/>
              </a:spcAft>
              <a:tabLst>
                <a:tab pos="163766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(41% викладачів і 39% студентів)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600"/>
              </a:spcAft>
              <a:tabLst>
                <a:tab pos="163766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·Придбання курсових, дипломних робіт і навіть дисертацій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600"/>
              </a:spcAft>
              <a:tabLst>
                <a:tab pos="163766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у приватних компаній, науково-викладацького складу або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600"/>
              </a:spcAft>
              <a:tabLst>
                <a:tab pos="163766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інших студентів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600"/>
              </a:spcAft>
              <a:tabLst>
                <a:tab pos="163766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Опитування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показали,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5 з 25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студентів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придбали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дипломні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роботи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600"/>
              </a:spcAft>
              <a:tabLst>
                <a:tab pos="1637665" algn="l"/>
              </a:tabLst>
            </a:pPr>
            <a:r>
              <a:rPr lang="uk-UA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</a:t>
            </a:r>
            <a:endParaRPr lang="uk-UA" sz="2000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600"/>
              </a:spcAft>
              <a:tabLst>
                <a:tab pos="1637665" algn="l"/>
              </a:tabLst>
            </a:pPr>
            <a:r>
              <a:rPr lang="uk-UA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</a:t>
            </a:r>
            <a:r>
              <a:rPr lang="uk-UA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Академічна культура українського студентства : основні</a:t>
            </a:r>
            <a:endParaRPr lang="ru-RU" sz="20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600"/>
              </a:spcAft>
              <a:tabLst>
                <a:tab pos="1637665" algn="l"/>
              </a:tabLst>
            </a:pPr>
            <a:r>
              <a:rPr lang="uk-UA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чинники формування та розвитку </a:t>
            </a:r>
            <a:r>
              <a:rPr lang="ru-RU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uk-UA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Електронний ресурс</a:t>
            </a:r>
            <a:r>
              <a:rPr lang="ru-RU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]/</a:t>
            </a:r>
            <a:endParaRPr lang="ru-RU" sz="20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600"/>
              </a:spcAft>
              <a:tabLst>
                <a:tab pos="1637665" algn="l"/>
              </a:tabLst>
            </a:pPr>
            <a:r>
              <a:rPr lang="uk-UA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Східно-український Фонд соціал</a:t>
            </a:r>
            <a:r>
              <a:rPr lang="uk-UA" sz="19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ьних досліджень</a:t>
            </a:r>
            <a:r>
              <a:rPr lang="ru-RU" sz="19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1637665" algn="l"/>
              </a:tabLst>
            </a:pPr>
            <a:r>
              <a:rPr lang="ru-RU" sz="19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1637665" algn="l"/>
              </a:tabLst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Как проверить текст на плагиат: программы и онлайн-платформ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43" y="1639492"/>
            <a:ext cx="3740484" cy="4484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23851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8373" y="-1"/>
            <a:ext cx="10135620" cy="1078173"/>
          </a:xfrm>
        </p:spPr>
        <p:txBody>
          <a:bodyPr/>
          <a:lstStyle/>
          <a:p>
            <a:r>
              <a:rPr lang="ru-RU" sz="2400" b="1" dirty="0"/>
              <a:t>Практика </a:t>
            </a:r>
            <a:r>
              <a:rPr lang="ru-RU" sz="2400" b="1" dirty="0" err="1"/>
              <a:t>використання</a:t>
            </a:r>
            <a:r>
              <a:rPr lang="ru-RU" sz="2400" b="1" dirty="0"/>
              <a:t> </a:t>
            </a:r>
            <a:r>
              <a:rPr lang="ru-RU" sz="2400" b="1" dirty="0" err="1"/>
              <a:t>плагіату</a:t>
            </a:r>
            <a:r>
              <a:rPr lang="ru-RU" sz="2400" b="1" dirty="0"/>
              <a:t> в </a:t>
            </a:r>
            <a:r>
              <a:rPr lang="ru-RU" sz="2400" b="1" dirty="0" err="1"/>
              <a:t>студентському</a:t>
            </a:r>
            <a:r>
              <a:rPr lang="ru-RU" sz="2400" b="1" dirty="0"/>
              <a:t> </a:t>
            </a:r>
            <a:r>
              <a:rPr lang="ru-RU" sz="2400" b="1" dirty="0" err="1"/>
              <a:t>навчанні</a:t>
            </a:r>
            <a:r>
              <a:rPr lang="ru-RU" sz="2400" b="1" dirty="0"/>
              <a:t> 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54592" y="539086"/>
            <a:ext cx="12037325" cy="54865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05168" y="5934670"/>
            <a:ext cx="109182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Джерело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</a:rPr>
              <a:t>: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Академічна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</a:rPr>
              <a:t> культура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українського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студентства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</a:rPr>
              <a:t>: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основні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чинники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формування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</a:rPr>
              <a:t> та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розвитку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</a:rPr>
              <a:t> [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Електронний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</a:rPr>
              <a:t> ресурс] //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Східноукраїнський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</a:rPr>
              <a:t> Фонд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соціальних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досліджень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</a:rPr>
              <a:t>. – Режим доступу: http://fond.sociology.kharkov.ua/images/docs/academ_cult/material.pd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40824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1095</TotalTime>
  <Words>807</Words>
  <Application>Microsoft Office PowerPoint</Application>
  <PresentationFormat>Широкоэкранный</PresentationFormat>
  <Paragraphs>94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Georgia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Практика використання плагіату в студентському навчанні </vt:lpstr>
      <vt:lpstr>Презентация PowerPoint</vt:lpstr>
      <vt:lpstr>Презентация PowerPoint</vt:lpstr>
      <vt:lpstr>Ставлення викладачів до використання плагіату </vt:lpstr>
      <vt:lpstr>Ставлення студентів до використання плагіату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Лариса Лукьянова</cp:lastModifiedBy>
  <cp:revision>41</cp:revision>
  <cp:lastPrinted>2021-03-09T13:23:14Z</cp:lastPrinted>
  <dcterms:created xsi:type="dcterms:W3CDTF">2021-02-22T10:57:03Z</dcterms:created>
  <dcterms:modified xsi:type="dcterms:W3CDTF">2021-03-10T12:19:20Z</dcterms:modified>
</cp:coreProperties>
</file>