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63" r:id="rId4"/>
    <p:sldId id="266" r:id="rId5"/>
    <p:sldId id="264" r:id="rId6"/>
    <p:sldId id="265" r:id="rId7"/>
    <p:sldId id="262" r:id="rId8"/>
    <p:sldId id="292" r:id="rId9"/>
    <p:sldId id="273" r:id="rId10"/>
    <p:sldId id="272" r:id="rId11"/>
    <p:sldId id="271" r:id="rId12"/>
    <p:sldId id="291" r:id="rId13"/>
    <p:sldId id="269" r:id="rId14"/>
    <p:sldId id="301" r:id="rId15"/>
    <p:sldId id="316" r:id="rId16"/>
    <p:sldId id="270" r:id="rId17"/>
    <p:sldId id="258" r:id="rId18"/>
    <p:sldId id="277" r:id="rId19"/>
    <p:sldId id="304" r:id="rId20"/>
    <p:sldId id="293" r:id="rId21"/>
    <p:sldId id="311" r:id="rId22"/>
    <p:sldId id="307" r:id="rId23"/>
    <p:sldId id="308" r:id="rId24"/>
    <p:sldId id="309" r:id="rId25"/>
    <p:sldId id="303" r:id="rId26"/>
    <p:sldId id="310" r:id="rId27"/>
    <p:sldId id="314" r:id="rId28"/>
    <p:sldId id="276" r:id="rId29"/>
    <p:sldId id="317" r:id="rId30"/>
    <p:sldId id="275" r:id="rId31"/>
    <p:sldId id="326" r:id="rId32"/>
    <p:sldId id="327" r:id="rId33"/>
    <p:sldId id="328" r:id="rId34"/>
    <p:sldId id="324" r:id="rId35"/>
    <p:sldId id="268" r:id="rId36"/>
    <p:sldId id="329" r:id="rId37"/>
    <p:sldId id="318" r:id="rId38"/>
    <p:sldId id="281" r:id="rId39"/>
    <p:sldId id="330" r:id="rId40"/>
    <p:sldId id="319" r:id="rId41"/>
    <p:sldId id="280" r:id="rId42"/>
    <p:sldId id="331" r:id="rId43"/>
    <p:sldId id="320" r:id="rId44"/>
    <p:sldId id="279" r:id="rId45"/>
    <p:sldId id="332" r:id="rId46"/>
    <p:sldId id="321" r:id="rId47"/>
    <p:sldId id="289" r:id="rId48"/>
    <p:sldId id="322" r:id="rId49"/>
    <p:sldId id="290" r:id="rId50"/>
    <p:sldId id="323" r:id="rId51"/>
    <p:sldId id="286" r:id="rId52"/>
    <p:sldId id="333" r:id="rId53"/>
    <p:sldId id="325" r:id="rId54"/>
    <p:sldId id="305" r:id="rId55"/>
    <p:sldId id="282" r:id="rId56"/>
    <p:sldId id="334" r:id="rId5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33A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50" d="100"/>
          <a:sy n="50" d="100"/>
        </p:scale>
        <p:origin x="-28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6FCF8-B644-4718-863B-85BE3204CF65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7F857-23BE-412B-B769-EB9413AA927A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Грудна клітка  1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КОСІ:</a:t>
            </a:r>
          </a:p>
          <a:p>
            <a:r>
              <a:rPr lang="uk-UA" dirty="0" smtClean="0"/>
              <a:t>ліва </a:t>
            </a:r>
            <a:r>
              <a:rPr lang="uk-UA" dirty="0" err="1" smtClean="0"/>
              <a:t>передньо-задня</a:t>
            </a:r>
            <a:endParaRPr lang="uk-UA" dirty="0" smtClean="0"/>
          </a:p>
          <a:p>
            <a:r>
              <a:rPr lang="uk-UA" dirty="0" smtClean="0"/>
              <a:t>Права </a:t>
            </a:r>
            <a:r>
              <a:rPr lang="uk-UA" dirty="0" err="1" smtClean="0"/>
              <a:t>передньо-задня</a:t>
            </a:r>
            <a:endParaRPr lang="uk-UA" dirty="0" smtClean="0"/>
          </a:p>
          <a:p>
            <a:r>
              <a:rPr lang="uk-UA" dirty="0" smtClean="0"/>
              <a:t>Ліва </a:t>
            </a:r>
            <a:r>
              <a:rPr lang="uk-UA" dirty="0" err="1" smtClean="0"/>
              <a:t>задньо-передня</a:t>
            </a:r>
            <a:endParaRPr lang="uk-UA" dirty="0" smtClean="0"/>
          </a:p>
          <a:p>
            <a:r>
              <a:rPr lang="uk-UA" dirty="0" smtClean="0"/>
              <a:t>Права </a:t>
            </a:r>
            <a:r>
              <a:rPr lang="uk-UA" dirty="0" err="1" smtClean="0"/>
              <a:t>задньо-передня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13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Попередня оцінка знімка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Попередня оцінка знімка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СИМЕТРІЯ </a:t>
            </a:r>
            <a:r>
              <a:rPr lang="uk-UA" dirty="0" err="1" smtClean="0"/>
              <a:t>ПОЗИЦІї</a:t>
            </a:r>
            <a:endParaRPr lang="uk-UA" dirty="0" smtClean="0"/>
          </a:p>
          <a:p>
            <a:r>
              <a:rPr lang="uk-UA" dirty="0" smtClean="0"/>
              <a:t>Рівна відстань від </a:t>
            </a:r>
            <a:r>
              <a:rPr lang="uk-UA" dirty="0" err="1" smtClean="0"/>
              <a:t>вередньої</a:t>
            </a:r>
            <a:r>
              <a:rPr lang="uk-UA" dirty="0" smtClean="0"/>
              <a:t> лінії до медіальних кінців ключиць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ПЕНЕТРАЦІЯ</a:t>
            </a:r>
          </a:p>
          <a:p>
            <a:r>
              <a:rPr lang="uk-UA" dirty="0" smtClean="0"/>
              <a:t>нормальний знімок</a:t>
            </a:r>
          </a:p>
          <a:p>
            <a:r>
              <a:rPr lang="uk-UA" dirty="0" smtClean="0"/>
              <a:t>жорсткий знімок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18</a:t>
            </a:fld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Передньо-задня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проекція – чіткість задніх частин ребер</a:t>
            </a:r>
            <a:endParaRPr lang="uk-UA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19</a:t>
            </a:fld>
            <a:endParaRPr lang="uk-U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Вдих  Видих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20</a:t>
            </a:fld>
            <a:endParaRPr lang="uk-U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 smtClean="0"/>
              <a:t>Пневмоперітонеум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21</a:t>
            </a:fld>
            <a:endParaRPr lang="uk-U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СЕРЦЕ  ПП   </a:t>
            </a:r>
            <a:r>
              <a:rPr lang="uk-UA" dirty="0" err="1" smtClean="0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22</a:t>
            </a:fld>
            <a:endParaRPr lang="uk-U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Пряма проекція  Ліва бокова проекція  </a:t>
            </a:r>
            <a:r>
              <a:rPr lang="uk-UA" dirty="0" err="1" smtClean="0"/>
              <a:t>Звапнення</a:t>
            </a:r>
            <a:r>
              <a:rPr lang="uk-UA" dirty="0" smtClean="0"/>
              <a:t> коронарних артерій  в</a:t>
            </a:r>
          </a:p>
          <a:p>
            <a:r>
              <a:rPr lang="uk-UA" dirty="0" smtClean="0"/>
              <a:t>                             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23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Порівняння плівки і цифрового</a:t>
            </a:r>
            <a:r>
              <a:rPr lang="uk-UA" baseline="0" dirty="0" smtClean="0"/>
              <a:t> приймача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СЕРЦЕ  ПП   </a:t>
            </a:r>
            <a:r>
              <a:rPr lang="uk-UA" dirty="0" err="1" smtClean="0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24</a:t>
            </a:fld>
            <a:endParaRPr lang="uk-U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Правостороння </a:t>
            </a:r>
            <a:r>
              <a:rPr lang="uk-UA" dirty="0" err="1" smtClean="0"/>
              <a:t>мастектомія</a:t>
            </a:r>
            <a:r>
              <a:rPr lang="uk-UA" dirty="0" smtClean="0"/>
              <a:t>. </a:t>
            </a:r>
          </a:p>
          <a:p>
            <a:r>
              <a:rPr lang="uk-UA" dirty="0" err="1" smtClean="0"/>
              <a:t>Імплант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25</a:t>
            </a:fld>
            <a:endParaRPr lang="uk-U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СЕРЦЕ  ПП   </a:t>
            </a:r>
            <a:r>
              <a:rPr lang="uk-UA" dirty="0" err="1" smtClean="0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26</a:t>
            </a:fld>
            <a:endParaRPr lang="uk-U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СЕРЦЕ  ПП   </a:t>
            </a:r>
            <a:r>
              <a:rPr lang="uk-UA" dirty="0" err="1" smtClean="0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27</a:t>
            </a:fld>
            <a:endParaRPr lang="uk-U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АНАТОМІЯ   Середостіння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28</a:t>
            </a:fld>
            <a:endParaRPr lang="uk-U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СЕРЦЕ  ПП   </a:t>
            </a:r>
            <a:r>
              <a:rPr lang="uk-UA" dirty="0" err="1" smtClean="0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29</a:t>
            </a:fld>
            <a:endParaRPr lang="uk-U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ПВЧ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35</a:t>
            </a:fld>
            <a:endParaRPr lang="uk-U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ПВЧ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36</a:t>
            </a:fld>
            <a:endParaRPr lang="uk-U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ПСЧ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38</a:t>
            </a:fld>
            <a:endParaRPr lang="uk-U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ПСЧ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39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Цифрова</a:t>
            </a:r>
            <a:r>
              <a:rPr lang="uk-UA" baseline="0" dirty="0" smtClean="0"/>
              <a:t> рентгенограма  Без корекції   </a:t>
            </a:r>
            <a:r>
              <a:rPr lang="uk-UA" sz="1400" baseline="0" dirty="0" smtClean="0">
                <a:latin typeface="Times New Roman" pitchFamily="18" charset="0"/>
                <a:cs typeface="Times New Roman" pitchFamily="18" charset="0"/>
              </a:rPr>
              <a:t>Програмна корекція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ПНЧ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41</a:t>
            </a:fld>
            <a:endParaRPr lang="uk-U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ПНЧ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42</a:t>
            </a:fld>
            <a:endParaRPr lang="uk-U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ЛВЧ з язичком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44</a:t>
            </a:fld>
            <a:endParaRPr lang="uk-U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ЛВЧ з язичком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45</a:t>
            </a:fld>
            <a:endParaRPr lang="uk-U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ЛВЧ верхній відділ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47</a:t>
            </a:fld>
            <a:endParaRPr lang="uk-U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язичок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49</a:t>
            </a:fld>
            <a:endParaRPr lang="uk-U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л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51</a:t>
            </a:fld>
            <a:endParaRPr lang="uk-U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л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52</a:t>
            </a:fld>
            <a:endParaRPr lang="uk-U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Ворота легенів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53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Плівкова  </a:t>
            </a:r>
            <a:r>
              <a:rPr lang="uk-UA" dirty="0" err="1" smtClean="0"/>
              <a:t>Субтрація</a:t>
            </a:r>
            <a:r>
              <a:rPr lang="uk-UA" dirty="0" smtClean="0"/>
              <a:t> кісток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«Кістково-селективне</a:t>
            </a:r>
            <a:r>
              <a:rPr lang="uk-UA" baseline="0" dirty="0" smtClean="0">
                <a:latin typeface="Times New Roman" pitchFamily="18" charset="0"/>
                <a:cs typeface="Times New Roman" pitchFamily="18" charset="0"/>
              </a:rPr>
              <a:t> вікно»    </a:t>
            </a:r>
            <a:r>
              <a:rPr lang="uk-UA" baseline="0" dirty="0" err="1" smtClean="0">
                <a:latin typeface="Times New Roman" pitchFamily="18" charset="0"/>
                <a:cs typeface="Times New Roman" pitchFamily="18" charset="0"/>
              </a:rPr>
              <a:t>Звапнення</a:t>
            </a:r>
            <a:r>
              <a:rPr lang="uk-UA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aseline="0" dirty="0" err="1" smtClean="0">
                <a:latin typeface="Times New Roman" pitchFamily="18" charset="0"/>
                <a:cs typeface="Times New Roman" pitchFamily="18" charset="0"/>
              </a:rPr>
              <a:t>хрящя</a:t>
            </a:r>
            <a:r>
              <a:rPr lang="uk-UA" baseline="0" dirty="0" smtClean="0">
                <a:latin typeface="Times New Roman" pitchFamily="18" charset="0"/>
                <a:cs typeface="Times New Roman" pitchFamily="18" charset="0"/>
              </a:rPr>
              <a:t> ребра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/>
          </a:p>
          <a:p>
            <a:r>
              <a:rPr lang="uk-UA" dirty="0" smtClean="0"/>
              <a:t>Персонал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 smtClean="0"/>
              <a:t>Кальцифікована</a:t>
            </a:r>
            <a:r>
              <a:rPr lang="uk-UA" dirty="0" smtClean="0"/>
              <a:t> гранульома</a:t>
            </a:r>
          </a:p>
          <a:p>
            <a:endParaRPr lang="uk-UA" dirty="0" smtClean="0"/>
          </a:p>
          <a:p>
            <a:r>
              <a:rPr lang="uk-UA" dirty="0" smtClean="0"/>
              <a:t>Персонал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М҆якотканинний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утвір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ЩІЛЬНОСТІ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Ліва латеральна (ліва бокова)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3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73EE2-2436-47F5-A785-55F0145DF899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2C475-5837-46F4-B262-13DE4D96E425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tif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tif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tif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tif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tif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http://antwrp.gsfc.nasa.gov/apod/image/0505/ic4678_siarkiewiczs_big.jpg" TargetMode="Externa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7356" y="1490008"/>
            <a:ext cx="56436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Грудна клітка</a:t>
            </a:r>
          </a:p>
          <a:p>
            <a:pPr algn="ctr"/>
            <a:r>
              <a:rPr lang="uk-UA" sz="4800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4800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Легені (І)</a:t>
            </a:r>
            <a:endParaRPr lang="uk-UA" sz="4800" dirty="0">
              <a:ln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28794" y="1500174"/>
            <a:ext cx="46957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dirty="0" smtClean="0"/>
              <a:t>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П-З 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(Лежачи на спині / Стоячи)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Picture 6" descr="15 П-З проекція лежачи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143116"/>
            <a:ext cx="5930900" cy="4432300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500298" y="714356"/>
            <a:ext cx="4143404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ПРОЕКЦІЇ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6200000">
            <a:off x="1079467" y="900116"/>
            <a:ext cx="3378212" cy="525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285860"/>
            <a:ext cx="352583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42910" y="1142984"/>
            <a:ext cx="4643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Ліва  (права)  бокова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0298" y="500042"/>
            <a:ext cx="4143404" cy="45720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ПРОЕКЦІЇ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500042"/>
            <a:ext cx="3214710" cy="45720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ПРОЕКЦІЇ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29322" y="4857760"/>
            <a:ext cx="26432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лежачи на боці</a:t>
            </a:r>
          </a:p>
          <a:p>
            <a:pPr algn="ctr"/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декубітальна</a:t>
            </a: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32 Lateral Decubitus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2300"/>
            <a:ext cx="5511800" cy="4965700"/>
          </a:xfrm>
          <a:prstGeom prst="rect">
            <a:avLst/>
          </a:prstGeom>
        </p:spPr>
      </p:pic>
      <p:pic>
        <p:nvPicPr>
          <p:cNvPr id="8" name="Picture 7" descr="31 Lateral Decubitus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749" y="214290"/>
            <a:ext cx="5191251" cy="3376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0298" y="500042"/>
            <a:ext cx="4143404" cy="45720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ПРОЕКЦІЇ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28860" y="1142984"/>
            <a:ext cx="47149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ПРЯМІ: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задньо-передня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(ПЗП)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передньо-задня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(ППЗ)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лежачи на боці </a:t>
            </a:r>
          </a:p>
          <a:p>
            <a:pPr>
              <a:buClr>
                <a:srgbClr val="FF0000"/>
              </a:buClr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БОКОВІ: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ліва (БЛ)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права (БП)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КОСІ: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ліва передня (КЛП)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права передня (КПП)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ліва задня (КЛЗ)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права задня (КПЗ)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43042" y="500042"/>
            <a:ext cx="58961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Попередня оцінка знімка</a:t>
            </a:r>
            <a:endParaRPr lang="uk-UA" sz="3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57290" y="1285860"/>
            <a:ext cx="735811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Перевірити якість знімка</a:t>
            </a:r>
            <a:endParaRPr lang="uk-UA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	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експозиція</a:t>
            </a:r>
          </a:p>
          <a:p>
            <a:pPr marL="342900" indent="-342900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жорсткість (хребет)</a:t>
            </a:r>
          </a:p>
          <a:p>
            <a:pPr marL="342900" indent="-342900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контрастність</a:t>
            </a:r>
          </a:p>
          <a:p>
            <a:pPr marL="342900" indent="-342900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симетрія </a:t>
            </a:r>
          </a:p>
          <a:p>
            <a:pPr marL="457200" indent="-457200">
              <a:buAutoNum type="arabicParenR" startAt="2"/>
            </a:pP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Визначити правий і лівий боки</a:t>
            </a:r>
          </a:p>
          <a:p>
            <a:pPr marL="457200" indent="-457200">
              <a:buAutoNum type="arabicParenR" startAt="2"/>
            </a:pP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Визначити положення і чіткість контуру  </a:t>
            </a:r>
          </a:p>
          <a:p>
            <a:pPr marL="457200" indent="-457200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куполів діафрагми </a:t>
            </a:r>
          </a:p>
          <a:p>
            <a:pPr marL="457200" indent="-457200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4)  Визначити симетрію респіраторних рухів куполів діафрагми</a:t>
            </a:r>
          </a:p>
          <a:p>
            <a:pPr marL="457200" indent="-457200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5)   Визначити ребра (10 ребер ззаду, форма, дефекти, аномалії) </a:t>
            </a:r>
          </a:p>
          <a:p>
            <a:pPr marL="342900" indent="-342900">
              <a:buAutoNum type="arabi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43042" y="500042"/>
            <a:ext cx="602440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Попередня оцінка </a:t>
            </a:r>
            <a:r>
              <a:rPr lang="uk-UA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знімка </a:t>
            </a:r>
          </a:p>
          <a:p>
            <a:pPr algn="ctr"/>
            <a:r>
              <a:rPr lang="uk-UA" sz="2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(ПРОДОВЖЕННЯ)</a:t>
            </a:r>
            <a:endParaRPr lang="uk-UA" sz="20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64447" y="2322980"/>
            <a:ext cx="6608015" cy="302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</a:pP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6)  </a:t>
            </a:r>
            <a:r>
              <a:rPr lang="uk-UA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Косто-діафрагмальні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кути </a:t>
            </a:r>
          </a:p>
          <a:p>
            <a:pPr marL="457200" indent="-457200">
              <a:lnSpc>
                <a:spcPct val="120000"/>
              </a:lnSpc>
            </a:pP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7)  </a:t>
            </a:r>
            <a:r>
              <a:rPr lang="uk-UA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Піддіафрагмальний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простір (повітря) </a:t>
            </a:r>
          </a:p>
          <a:p>
            <a:pPr marL="457200" indent="-457200">
              <a:lnSpc>
                <a:spcPct val="120000"/>
              </a:lnSpc>
            </a:pP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8)  Сторонні 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тіні на знімку</a:t>
            </a:r>
          </a:p>
          <a:p>
            <a:pPr marL="457200" indent="-457200">
              <a:lnSpc>
                <a:spcPct val="120000"/>
              </a:lnSpc>
            </a:pP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9)  Легеневі 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поля</a:t>
            </a:r>
          </a:p>
          <a:p>
            <a:pPr marL="457200" indent="-457200">
              <a:lnSpc>
                <a:spcPct val="120000"/>
              </a:lnSpc>
              <a:buAutoNum type="arabicParenR" startAt="10"/>
            </a:pP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Положення, фігура і чіткість  контуру середостіння</a:t>
            </a:r>
          </a:p>
          <a:p>
            <a:pPr marL="457200" indent="-457200">
              <a:buAutoNum type="arabicParenR" startAt="10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108" y="642918"/>
            <a:ext cx="4857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ЦЕНТРАЦІЯ ПОЗИЦІЇ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16 центрація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263931"/>
            <a:ext cx="5308367" cy="437964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4282" y="5572140"/>
            <a:ext cx="871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Рівна відстань від середньої лінії до медіальних  кінців ключиць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166" y="642918"/>
            <a:ext cx="61436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НЕСИМЕТРИЧНА ПОЗИЦІЯ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17 нецентровано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783848"/>
            <a:ext cx="6357982" cy="4547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43174" y="50004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ПЕНЕТРАЦІЯ</a:t>
            </a:r>
          </a:p>
        </p:txBody>
      </p:sp>
      <p:pic>
        <p:nvPicPr>
          <p:cNvPr id="3" name="Picture 4" descr="C:\1_MedicalFinals\NottinghamAXR_Stuff\CXR_HTML_Version\cxr teaching sep 06_files\CXR_0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2" y="1428736"/>
            <a:ext cx="4800600" cy="4729163"/>
          </a:xfrm>
          <a:prstGeom prst="rect">
            <a:avLst/>
          </a:prstGeom>
          <a:noFill/>
        </p:spPr>
      </p:pic>
      <p:pic>
        <p:nvPicPr>
          <p:cNvPr id="4" name="Picture 5" descr="C:\1_MedicalFinals\NottinghamAXR_Stuff\CXR_HTML_Version\cxr teaching sep 06_files\CXR_0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4931" y="1419244"/>
            <a:ext cx="4157663" cy="4724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429256" y="5685782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жорсткий» знімок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5786" y="5715016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нормальний знімок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est X-ray normal adul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2109" y="0"/>
            <a:ext cx="618172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887291"/>
            <a:ext cx="6667244" cy="575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071538" y="334012"/>
            <a:ext cx="7067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Порівняння плівки і цифрового приймача</a:t>
            </a:r>
            <a:endParaRPr lang="uk-U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9 вдих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9" y="1285860"/>
            <a:ext cx="4386655" cy="4500594"/>
          </a:xfrm>
          <a:prstGeom prst="rect">
            <a:avLst/>
          </a:prstGeom>
        </p:spPr>
      </p:pic>
      <p:pic>
        <p:nvPicPr>
          <p:cNvPr id="3" name="Picture 2" descr="40 видих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1285860"/>
            <a:ext cx="4586230" cy="45005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28794" y="5143512"/>
            <a:ext cx="982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Вдих</a:t>
            </a:r>
            <a:endParaRPr lang="uk-U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57950" y="5135524"/>
            <a:ext cx="1197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Видих</a:t>
            </a:r>
            <a:endParaRPr lang="uk-U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9" descr="http://www.szote.u-szeged.hu/radio/surgos/surg5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90440"/>
            <a:ext cx="4286280" cy="4043059"/>
          </a:xfrm>
          <a:prstGeom prst="rect">
            <a:avLst/>
          </a:prstGeom>
          <a:noFill/>
        </p:spPr>
      </p:pic>
      <p:pic>
        <p:nvPicPr>
          <p:cNvPr id="4" name="Picture 7" descr="http://master.emedicine.com/email/radio/radio66/66.jpg"/>
          <p:cNvPicPr>
            <a:picLocks noChangeAspect="1" noChangeArrowheads="1"/>
          </p:cNvPicPr>
          <p:nvPr/>
        </p:nvPicPr>
        <p:blipFill>
          <a:blip r:embed="rId4"/>
          <a:srcRect t="16592" r="55875"/>
          <a:stretch>
            <a:fillRect/>
          </a:stretch>
        </p:blipFill>
        <p:spPr bwMode="auto">
          <a:xfrm>
            <a:off x="4602996" y="776466"/>
            <a:ext cx="4286280" cy="455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4381" y="1571612"/>
            <a:ext cx="721523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Знімок в одній проекції – </a:t>
            </a:r>
          </a:p>
          <a:p>
            <a:pPr algn="ctr"/>
            <a:r>
              <a:rPr lang="uk-UA" sz="4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жодного знімка!!! </a:t>
            </a:r>
          </a:p>
          <a:p>
            <a:pPr algn="ctr"/>
            <a:endParaRPr lang="uk-UA" sz="4000" b="1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4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Завжди 2 проекції</a:t>
            </a:r>
            <a:endParaRPr lang="en-US" sz="44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4348" y="5572140"/>
            <a:ext cx="3286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Пряма проекція</a:t>
            </a:r>
            <a:endParaRPr lang="uk-UA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43504" y="5572140"/>
            <a:ext cx="3500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Ліва бокова проекція </a:t>
            </a:r>
            <a:endParaRPr lang="uk-UA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7554" y="6072206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Звапнення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коронарних артерій</a:t>
            </a:r>
            <a:endParaRPr lang="uk-UA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5 кор звапн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4356"/>
            <a:ext cx="9144000" cy="47796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57686" y="714356"/>
            <a:ext cx="295274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uk-UA" dirty="0" smtClean="0"/>
              <a:t>в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2176999"/>
            <a:ext cx="80724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Памятати</a:t>
            </a:r>
            <a:r>
              <a:rPr lang="uk-UA" sz="4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 обмеженість можливостей рентгенографії</a:t>
            </a:r>
          </a:p>
          <a:p>
            <a:pPr algn="ctr"/>
            <a:endParaRPr lang="uk-UA" sz="4000" b="1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а вид норми спр мастект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12198" cy="4692656"/>
          </a:xfrm>
          <a:prstGeom prst="rect">
            <a:avLst/>
          </a:prstGeom>
        </p:spPr>
      </p:pic>
      <p:pic>
        <p:nvPicPr>
          <p:cNvPr id="3" name="Picture 2" descr="8б КТ мета имплант закр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394" y="3357562"/>
            <a:ext cx="4778606" cy="35004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72066" y="500042"/>
            <a:ext cx="4071934" cy="857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Правостороння </a:t>
            </a:r>
            <a:r>
              <a:rPr lang="uk-UA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мастектомія</a:t>
            </a:r>
            <a:r>
              <a:rPr lang="uk-UA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uk-UA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Імплант</a:t>
            </a:r>
            <a:endParaRPr lang="uk-UA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2877" y="735955"/>
            <a:ext cx="835824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Памятати</a:t>
            </a:r>
            <a:r>
              <a:rPr lang="uk-UA" sz="4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що шукаєте.</a:t>
            </a:r>
          </a:p>
          <a:p>
            <a:pPr algn="ctr"/>
            <a:endParaRPr lang="uk-UA" sz="4000" b="1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4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Перший знімок </a:t>
            </a:r>
            <a:r>
              <a:rPr lang="uk-UA" sz="4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пошуковий.</a:t>
            </a:r>
          </a:p>
          <a:p>
            <a:pPr algn="ctr"/>
            <a:endParaRPr lang="uk-UA" sz="4400" b="1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4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Патологічні знахідки документувати прицільним знімком !!! </a:t>
            </a:r>
            <a:endParaRPr lang="en-US" sz="4800" b="1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n-US" sz="44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1000"/>
            <a:ext cx="80010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71934" y="4071942"/>
            <a:ext cx="2055114" cy="461665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Середостіння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00298" y="285728"/>
            <a:ext cx="4357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x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857232"/>
            <a:ext cx="6215106" cy="586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2176999"/>
            <a:ext cx="80724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Памятати</a:t>
            </a:r>
            <a:r>
              <a:rPr lang="uk-UA" sz="4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 обмеженість можливостей рентгенографії</a:t>
            </a:r>
          </a:p>
          <a:p>
            <a:pPr algn="ctr"/>
            <a:endParaRPr lang="uk-UA" sz="4000" b="1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85852" y="642918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  <a:endParaRPr lang="uk-UA" sz="3600" dirty="0">
              <a:ln w="3175"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37 Цифр зобр без кор і програм корек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6641"/>
            <a:ext cx="9144000" cy="45141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57290" y="5143512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корекції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86380" y="5143512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Програмна корекція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8 легені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683358"/>
            <a:ext cx="4592445" cy="5357852"/>
          </a:xfrm>
          <a:prstGeom prst="rect">
            <a:avLst/>
          </a:prstGeom>
        </p:spPr>
      </p:pic>
      <p:pic>
        <p:nvPicPr>
          <p:cNvPr id="6" name="Picture 4" descr="cx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16" y="1714488"/>
            <a:ext cx="438997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untitled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57200"/>
            <a:ext cx="8001000" cy="609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:\MedEd\MEDICINE\PULMONAR\CXR\lecture\cxr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27013"/>
            <a:ext cx="7265987" cy="6402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6" descr="K:\MedEd\MEDICINE\PULMONAR\CXR\lecture\cxr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0200" y="227013"/>
            <a:ext cx="3403600" cy="6402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19 пв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90" y="1357298"/>
            <a:ext cx="4724400" cy="482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71736" y="5429264"/>
            <a:ext cx="722698" cy="461665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ПВЧ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119718" y="1356200"/>
            <a:ext cx="3810000" cy="4826000"/>
            <a:chOff x="5119718" y="1356200"/>
            <a:chExt cx="3810000" cy="4826000"/>
          </a:xfrm>
        </p:grpSpPr>
        <p:pic>
          <p:nvPicPr>
            <p:cNvPr id="4" name="Picture 3" descr="20 пв частка.t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19718" y="1356200"/>
              <a:ext cx="3810000" cy="48260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6786578" y="5143512"/>
              <a:ext cx="722698" cy="46166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uk-UA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ПВЧ</a:t>
              </a:r>
              <a:endPara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00100" y="1071546"/>
            <a:ext cx="7572427" cy="5500726"/>
            <a:chOff x="1000100" y="1071546"/>
            <a:chExt cx="7572427" cy="5500726"/>
          </a:xfrm>
        </p:grpSpPr>
        <p:grpSp>
          <p:nvGrpSpPr>
            <p:cNvPr id="11" name="Group 10"/>
            <p:cNvGrpSpPr/>
            <p:nvPr/>
          </p:nvGrpSpPr>
          <p:grpSpPr>
            <a:xfrm>
              <a:off x="4786314" y="1071546"/>
              <a:ext cx="3786213" cy="5500726"/>
              <a:chOff x="4786314" y="1285860"/>
              <a:chExt cx="3786213" cy="5000660"/>
            </a:xfrm>
          </p:grpSpPr>
          <p:pic>
            <p:nvPicPr>
              <p:cNvPr id="4" name="Picture 3" descr="20 пв частка.ti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86314" y="1285860"/>
                <a:ext cx="3786213" cy="500066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6500826" y="5181913"/>
                <a:ext cx="722698" cy="461665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uk-UA" sz="24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ПВЧ</a:t>
                </a:r>
                <a:endParaRPr lang="uk-UA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10" name="Picture 9" descr="Част сегм пр бік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0100" y="1214422"/>
              <a:ext cx="3071834" cy="452402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 сер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90" y="1246206"/>
            <a:ext cx="4711700" cy="4826000"/>
          </a:xfrm>
          <a:prstGeom prst="rect">
            <a:avLst/>
          </a:prstGeom>
        </p:spPr>
      </p:pic>
      <p:pic>
        <p:nvPicPr>
          <p:cNvPr id="4" name="Picture 3" descr="пр сер частка б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246206"/>
            <a:ext cx="3759200" cy="482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43174" y="5357826"/>
            <a:ext cx="710451" cy="461665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ПСЧ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86578" y="5286388"/>
            <a:ext cx="710451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ПСЧ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пр сер частка б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246206"/>
            <a:ext cx="3759200" cy="482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86578" y="5286388"/>
            <a:ext cx="710451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ПСЧ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New Pictur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1357298"/>
            <a:ext cx="3286148" cy="4524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 а плівка б субтр кісток в сутр тканин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1643051"/>
            <a:ext cx="9175454" cy="35004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57290" y="785794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  <a:endParaRPr lang="uk-UA" sz="2800" dirty="0">
              <a:ln w="3175"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2" y="5286388"/>
            <a:ext cx="1857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Плівкова</a:t>
            </a:r>
            <a:endParaRPr lang="uk-UA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00496" y="5286388"/>
            <a:ext cx="1357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</a:t>
            </a:r>
            <a:endParaRPr lang="uk-UA" dirty="0">
              <a:ln w="31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86116" y="5786454"/>
            <a:ext cx="27860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кісток</a:t>
            </a:r>
            <a:endParaRPr lang="uk-UA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859" y="5286388"/>
            <a:ext cx="1357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</a:t>
            </a:r>
            <a:endParaRPr lang="uk-UA" dirty="0">
              <a:ln w="31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72198" y="5715016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҆</a:t>
            </a:r>
            <a:r>
              <a:rPr lang="uk-UA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uk-U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тканин</a:t>
            </a:r>
            <a:endParaRPr lang="uk-UA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3 Пр н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389082"/>
            <a:ext cx="4711700" cy="4826000"/>
          </a:xfrm>
          <a:prstGeom prst="rect">
            <a:avLst/>
          </a:prstGeom>
        </p:spPr>
      </p:pic>
      <p:pic>
        <p:nvPicPr>
          <p:cNvPr id="6" name="Picture 5" descr="24 Пр н частка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2382" y="1357298"/>
            <a:ext cx="3759200" cy="4826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43174" y="5500702"/>
            <a:ext cx="747320" cy="46166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ПНЧ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15140" y="5500702"/>
            <a:ext cx="747320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ПНЧ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4 Пр н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382" y="1357298"/>
            <a:ext cx="3759200" cy="482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15140" y="5500702"/>
            <a:ext cx="747320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ПНЧ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New Pictur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1357298"/>
            <a:ext cx="3286148" cy="4524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5 л в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72" y="1500174"/>
            <a:ext cx="5373264" cy="4325934"/>
          </a:xfrm>
          <a:prstGeom prst="rect">
            <a:avLst/>
          </a:prstGeom>
        </p:spPr>
      </p:pic>
      <p:pic>
        <p:nvPicPr>
          <p:cNvPr id="5" name="Picture 4" descr="26 л в частка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1514241"/>
            <a:ext cx="3443093" cy="43038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15008" y="4929198"/>
            <a:ext cx="2357454" cy="46166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ЛВЧ з язичком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1538" y="5253351"/>
            <a:ext cx="2357454" cy="46166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ЛВЧ з язичком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6 л в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187" y="1514241"/>
            <a:ext cx="3443093" cy="43038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15008" y="4929198"/>
            <a:ext cx="2357454" cy="46166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ЛВЧ з язичком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New Picture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1490149"/>
            <a:ext cx="2428892" cy="3892662"/>
          </a:xfrm>
          <a:prstGeom prst="rect">
            <a:avLst/>
          </a:prstGeom>
        </p:spPr>
      </p:pic>
      <p:pic>
        <p:nvPicPr>
          <p:cNvPr id="10" name="Picture 9" descr="Частки і сегм ліве зсередини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1500174"/>
            <a:ext cx="2393603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0 в відділ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214422"/>
            <a:ext cx="5143536" cy="51297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71736" y="5643578"/>
            <a:ext cx="2786082" cy="40011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ЛВЧ верхній відділ</a:t>
            </a:r>
            <a:endParaRPr lang="uk-UA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 язичок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1428736"/>
            <a:ext cx="5786478" cy="46586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928926" y="5286388"/>
            <a:ext cx="1428760" cy="395173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язичок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7422" y="486771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85852" y="500042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  <a:endParaRPr lang="uk-UA" sz="2800" dirty="0">
              <a:ln w="3175"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5786" y="5214950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опрацювання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0562" y="5214950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҆</a:t>
            </a:r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тканин </a:t>
            </a:r>
          </a:p>
        </p:txBody>
      </p:sp>
      <p:pic>
        <p:nvPicPr>
          <p:cNvPr id="6" name="Picture 5" descr="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9144000" cy="40933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29190" y="5786454"/>
            <a:ext cx="3571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Звапнення</a:t>
            </a:r>
            <a:r>
              <a:rPr lang="uk-UA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хрящя</a:t>
            </a:r>
            <a:r>
              <a:rPr lang="uk-UA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ребра</a:t>
            </a:r>
            <a:endParaRPr lang="uk-UA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7 л н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8" y="1142984"/>
            <a:ext cx="4775200" cy="4826000"/>
          </a:xfrm>
          <a:prstGeom prst="rect">
            <a:avLst/>
          </a:prstGeom>
        </p:spPr>
      </p:pic>
      <p:pic>
        <p:nvPicPr>
          <p:cNvPr id="4" name="Picture 3" descr="28 л н частка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142984"/>
            <a:ext cx="3797300" cy="482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15074" y="5072074"/>
            <a:ext cx="659155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лнч</a:t>
            </a:r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3108" y="5214950"/>
            <a:ext cx="659155" cy="461665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r>
              <a:rPr lang="uk-UA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лнч</a:t>
            </a:r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28" y="1071546"/>
            <a:ext cx="367408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uk-UA" sz="2800" dirty="0" smtClean="0"/>
              <a:t>л</a:t>
            </a:r>
            <a:endParaRPr lang="uk-UA" sz="2800" dirty="0"/>
          </a:p>
        </p:txBody>
      </p:sp>
      <p:sp>
        <p:nvSpPr>
          <p:cNvPr id="9" name="Rectangle 8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8 л н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142984"/>
            <a:ext cx="3797300" cy="482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15074" y="5072074"/>
            <a:ext cx="659155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лнч</a:t>
            </a:r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28" y="1071546"/>
            <a:ext cx="367408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uk-UA" sz="2800" dirty="0" smtClean="0"/>
              <a:t>л</a:t>
            </a:r>
            <a:endParaRPr lang="uk-UA" sz="2800" dirty="0"/>
          </a:p>
        </p:txBody>
      </p:sp>
      <p:sp>
        <p:nvSpPr>
          <p:cNvPr id="9" name="Rectangle 8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часток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New Picture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714489"/>
            <a:ext cx="2107188" cy="3143272"/>
          </a:xfrm>
          <a:prstGeom prst="rect">
            <a:avLst/>
          </a:prstGeom>
        </p:spPr>
      </p:pic>
      <p:pic>
        <p:nvPicPr>
          <p:cNvPr id="10" name="Picture 9" descr="Частки і сегм ліве зсередини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301" y="1714489"/>
            <a:ext cx="2172187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3 ворот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918532"/>
            <a:ext cx="6000792" cy="565371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61202" y="285728"/>
            <a:ext cx="3282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Ворота легенів</a:t>
            </a:r>
            <a:endParaRPr lang="uk-U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Частки і сегм ліве зсередини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708217"/>
            <a:ext cx="3857652" cy="5582231"/>
          </a:xfrm>
          <a:prstGeom prst="rect">
            <a:avLst/>
          </a:prstGeom>
        </p:spPr>
      </p:pic>
      <p:pic>
        <p:nvPicPr>
          <p:cNvPr id="3" name="Picture 2" descr="Част сегм пр зсередин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818" y="714357"/>
            <a:ext cx="3732204" cy="5580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ee Explanation.  Clicking on the picture will download&#10; the highest resolution version available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64" y="571481"/>
            <a:ext cx="7543850" cy="5657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051050" y="260350"/>
            <a:ext cx="4852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uk-UA" sz="4000">
                <a:solidFill>
                  <a:srgbClr val="F61F02"/>
                </a:solidFill>
                <a:latin typeface="Times New Roman Cyr" pitchFamily="18" charset="-52"/>
              </a:rPr>
              <a:t>ДЯКУЮ ЗА УВАГУ!</a:t>
            </a:r>
            <a:endParaRPr lang="ru-RU" sz="4000">
              <a:solidFill>
                <a:srgbClr val="F61F02"/>
              </a:solidFill>
              <a:latin typeface="Times New Roman Cyr" pitchFamily="18" charset="-52"/>
            </a:endParaRPr>
          </a:p>
        </p:txBody>
      </p:sp>
      <p:pic>
        <p:nvPicPr>
          <p:cNvPr id="29699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9144000" cy="42166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85786" y="5214950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опрацювання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5852" y="500042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  <a:endParaRPr lang="uk-UA" sz="2800" dirty="0">
              <a:ln w="3175"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00562" y="5786454"/>
            <a:ext cx="46434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Кальцифікована</a:t>
            </a:r>
            <a:r>
              <a:rPr lang="uk-UA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гранульома</a:t>
            </a:r>
          </a:p>
        </p:txBody>
      </p:sp>
      <p:sp>
        <p:nvSpPr>
          <p:cNvPr id="8" name="Rectangle 7"/>
          <p:cNvSpPr/>
          <p:nvPr/>
        </p:nvSpPr>
        <p:spPr>
          <a:xfrm>
            <a:off x="4714844" y="5214950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҆</a:t>
            </a:r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тканин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9943"/>
            <a:ext cx="9144000" cy="41581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85852" y="500042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  <a:endParaRPr lang="uk-UA" sz="2800" dirty="0">
              <a:ln w="3175"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7224" y="5500702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опрацювання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43504" y="6000768"/>
            <a:ext cx="3143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М҆якотканинний</a:t>
            </a:r>
            <a:r>
              <a:rPr lang="uk-UA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утвір</a:t>
            </a: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14844" y="5500702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кісток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590692"/>
            <a:ext cx="4267200" cy="4267200"/>
          </a:xfrm>
          <a:solidFill>
            <a:srgbClr val="00B050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1600" dirty="0">
                <a:latin typeface="Arial" pitchFamily="34" charset="0"/>
              </a:rPr>
              <a:t> </a:t>
            </a:r>
            <a:r>
              <a:rPr lang="uk-UA" sz="2000" dirty="0" smtClean="0">
                <a:solidFill>
                  <a:srgbClr val="FF0000"/>
                </a:solidFill>
                <a:latin typeface="Arial" pitchFamily="34" charset="0"/>
              </a:rPr>
              <a:t>Дві найбільші щільності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</a:rPr>
              <a:t>:</a:t>
            </a:r>
            <a:endParaRPr lang="en-US" sz="1600" dirty="0">
              <a:solidFill>
                <a:srgbClr val="FF0000"/>
              </a:solidFill>
              <a:latin typeface="Arial" pitchFamily="34" charset="0"/>
            </a:endParaRPr>
          </a:p>
          <a:p>
            <a:pPr algn="l"/>
            <a:endParaRPr lang="en-US" sz="1600" dirty="0"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 (</a:t>
            </a:r>
            <a:r>
              <a:rPr lang="en-US" sz="1600" dirty="0" smtClean="0">
                <a:latin typeface="Arial" pitchFamily="34" charset="0"/>
              </a:rPr>
              <a:t>1</a:t>
            </a:r>
            <a:r>
              <a:rPr lang="en-US" sz="16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</a:rPr>
              <a:t>)</a:t>
            </a:r>
            <a:r>
              <a:rPr lang="en-US" sz="1600" b="1" dirty="0" smtClean="0">
                <a:solidFill>
                  <a:schemeClr val="accent3">
                    <a:lumMod val="85000"/>
                  </a:schemeClr>
                </a:solidFill>
                <a:latin typeface="Arial" pitchFamily="34" charset="0"/>
              </a:rPr>
              <a:t>  </a:t>
            </a:r>
            <a:r>
              <a:rPr lang="uk-UA" sz="16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</a:rPr>
              <a:t>БІЛЕ</a:t>
            </a:r>
            <a:r>
              <a:rPr lang="uk-UA" sz="1600" b="1" dirty="0" smtClean="0">
                <a:solidFill>
                  <a:schemeClr val="accent3">
                    <a:lumMod val="85000"/>
                  </a:schemeClr>
                </a:solidFill>
                <a:latin typeface="Arial" pitchFamily="34" charset="0"/>
              </a:rPr>
              <a:t> </a:t>
            </a:r>
            <a:r>
              <a:rPr lang="uk-UA" sz="1600" dirty="0" smtClean="0">
                <a:latin typeface="Arial" pitchFamily="34" charset="0"/>
              </a:rPr>
              <a:t>- </a:t>
            </a:r>
            <a:r>
              <a:rPr lang="uk-UA" sz="1600" dirty="0" smtClean="0">
                <a:solidFill>
                  <a:srgbClr val="FF0000"/>
                </a:solidFill>
                <a:latin typeface="Arial" pitchFamily="34" charset="0"/>
              </a:rPr>
              <a:t>кістка</a:t>
            </a:r>
            <a:endParaRPr lang="en-US" sz="1600" dirty="0">
              <a:solidFill>
                <a:srgbClr val="FF0000"/>
              </a:solidFill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 (2)  </a:t>
            </a:r>
            <a:r>
              <a:rPr lang="uk-UA" sz="1600" b="1" dirty="0" smtClean="0">
                <a:solidFill>
                  <a:schemeClr val="bg1"/>
                </a:solidFill>
                <a:latin typeface="Arial" pitchFamily="34" charset="0"/>
              </a:rPr>
              <a:t>ЧОРНЕ</a:t>
            </a:r>
            <a:r>
              <a:rPr lang="en-US" sz="1600" dirty="0" smtClean="0">
                <a:latin typeface="Arial" pitchFamily="34" charset="0"/>
              </a:rPr>
              <a:t> </a:t>
            </a:r>
            <a:r>
              <a:rPr lang="en-US" sz="1600" dirty="0">
                <a:latin typeface="Arial" pitchFamily="34" charset="0"/>
              </a:rPr>
              <a:t>- </a:t>
            </a:r>
            <a:r>
              <a:rPr lang="uk-UA" sz="1600" dirty="0" smtClean="0">
                <a:solidFill>
                  <a:srgbClr val="FF0000"/>
                </a:solidFill>
                <a:latin typeface="Arial" pitchFamily="34" charset="0"/>
              </a:rPr>
              <a:t>повітря</a:t>
            </a:r>
            <a:endParaRPr lang="en-US" sz="1600" dirty="0">
              <a:solidFill>
                <a:srgbClr val="FF0000"/>
              </a:solidFill>
              <a:latin typeface="Arial" pitchFamily="34" charset="0"/>
            </a:endParaRPr>
          </a:p>
          <a:p>
            <a:pPr algn="l"/>
            <a:endParaRPr lang="en-US" sz="1600" dirty="0">
              <a:latin typeface="Arial" pitchFamily="34" charset="0"/>
            </a:endParaRPr>
          </a:p>
          <a:p>
            <a:pPr algn="l"/>
            <a:r>
              <a:rPr lang="uk-UA" sz="2000" dirty="0" smtClean="0">
                <a:solidFill>
                  <a:srgbClr val="FF0000"/>
                </a:solidFill>
                <a:latin typeface="Arial" pitchFamily="34" charset="0"/>
              </a:rPr>
              <a:t>Інші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</a:rPr>
              <a:t>:</a:t>
            </a:r>
            <a:endParaRPr lang="en-US" sz="2000" dirty="0">
              <a:solidFill>
                <a:srgbClr val="FF0000"/>
              </a:solidFill>
              <a:latin typeface="Arial" pitchFamily="34" charset="0"/>
            </a:endParaRPr>
          </a:p>
          <a:p>
            <a:pPr algn="l"/>
            <a:endParaRPr lang="en-US" sz="1600" dirty="0"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 (3) </a:t>
            </a:r>
            <a:r>
              <a:rPr lang="uk-UA" sz="16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</a:rPr>
              <a:t>ТЕМНО-СІРЕ</a:t>
            </a:r>
            <a:r>
              <a:rPr lang="uk-UA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</a:rPr>
              <a:t>- </a:t>
            </a:r>
            <a:r>
              <a:rPr lang="uk-UA" sz="1600" dirty="0" smtClean="0">
                <a:solidFill>
                  <a:srgbClr val="FF0000"/>
                </a:solidFill>
                <a:latin typeface="Arial" pitchFamily="34" charset="0"/>
              </a:rPr>
              <a:t>жир</a:t>
            </a:r>
            <a:r>
              <a:rPr lang="en-US" sz="1600" dirty="0" smtClean="0">
                <a:latin typeface="Arial" pitchFamily="34" charset="0"/>
              </a:rPr>
              <a:t>  </a:t>
            </a:r>
            <a:endParaRPr lang="en-US" sz="1600" dirty="0"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 (4) </a:t>
            </a:r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СІРЕ</a:t>
            </a:r>
            <a:r>
              <a:rPr lang="en-US" sz="1600" dirty="0" smtClean="0">
                <a:latin typeface="Arial" pitchFamily="34" charset="0"/>
              </a:rPr>
              <a:t>- </a:t>
            </a:r>
            <a:r>
              <a:rPr lang="uk-UA" sz="1600" dirty="0" err="1" smtClean="0">
                <a:solidFill>
                  <a:srgbClr val="FF0000"/>
                </a:solidFill>
                <a:latin typeface="Arial" pitchFamily="34" charset="0"/>
              </a:rPr>
              <a:t>м</a:t>
            </a:r>
            <a:r>
              <a:rPr lang="uk-UA" sz="16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҆</a:t>
            </a:r>
            <a:r>
              <a:rPr lang="uk-UA" sz="1600" dirty="0" err="1" smtClean="0">
                <a:solidFill>
                  <a:srgbClr val="FF0000"/>
                </a:solidFill>
                <a:latin typeface="Arial" pitchFamily="34" charset="0"/>
              </a:rPr>
              <a:t>яка</a:t>
            </a:r>
            <a:r>
              <a:rPr lang="uk-UA" sz="1600" dirty="0" smtClean="0">
                <a:solidFill>
                  <a:srgbClr val="FF0000"/>
                </a:solidFill>
                <a:latin typeface="Arial" pitchFamily="34" charset="0"/>
              </a:rPr>
              <a:t> тканина/рідина</a:t>
            </a:r>
            <a:endParaRPr lang="en-US" sz="1600" dirty="0">
              <a:solidFill>
                <a:srgbClr val="FF0000"/>
              </a:solidFill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</a:t>
            </a:r>
          </a:p>
          <a:p>
            <a:pPr algn="l"/>
            <a:r>
              <a:rPr lang="uk-UA" sz="2000" dirty="0" smtClean="0">
                <a:solidFill>
                  <a:srgbClr val="FF0000"/>
                </a:solidFill>
                <a:latin typeface="Arial" pitchFamily="34" charset="0"/>
              </a:rPr>
              <a:t>Все інше </a:t>
            </a:r>
            <a:r>
              <a:rPr lang="uk-UA" sz="2000" dirty="0" smtClean="0">
                <a:solidFill>
                  <a:srgbClr val="FF0000"/>
                </a:solidFill>
                <a:latin typeface="Arial" pitchFamily="34" charset="0"/>
              </a:rPr>
              <a:t>-</a:t>
            </a:r>
            <a:endParaRPr lang="en-US" sz="1600" dirty="0"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  (5) </a:t>
            </a:r>
            <a:r>
              <a:rPr lang="uk-UA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ЯСКРАВО-БІЛЕ -- метал</a:t>
            </a:r>
            <a:endParaRPr lang="en-US" sz="1600" b="1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" name="Picture 5" descr="C:\1_MedicalFinals\NottinghamAXR_Stuff\CXR_HTML_Version\cxr teaching sep 06_files\CXR_densities_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838200"/>
            <a:ext cx="4495800" cy="146208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428860" y="285728"/>
            <a:ext cx="4714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n w="3175"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ЩІЛЬНОСТІ</a:t>
            </a:r>
            <a:endParaRPr lang="uk-UA" sz="3200" b="1" dirty="0">
              <a:ln w="3175"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36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2143116"/>
            <a:ext cx="4581568" cy="4368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0298" y="500042"/>
            <a:ext cx="4143404" cy="45720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ПРОЕКЦІЇ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57290" y="1142984"/>
            <a:ext cx="6072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З-П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(напрямок струменя до пацієнта)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5" name="Picture 9" descr="C:\1_MedicalFinals\NottinghamAXR_Stuff\CXR_HTML_Version\cxr teaching sep 06_files\CXR_PAcxr_rotated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9" y="1740011"/>
            <a:ext cx="4214842" cy="4867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1870</TotalTime>
  <Words>556</Words>
  <Application>Microsoft Office PowerPoint</Application>
  <PresentationFormat>On-screen Show (4:3)</PresentationFormat>
  <Paragraphs>234</Paragraphs>
  <Slides>56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ПРОЕКЦІЇ</vt:lpstr>
      <vt:lpstr>Slide 10</vt:lpstr>
      <vt:lpstr>ПРОЕКЦІЇ</vt:lpstr>
      <vt:lpstr>ПРОЕКЦІЇ</vt:lpstr>
      <vt:lpstr>ПРОЕКЦІЇ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44</cp:revision>
  <dcterms:created xsi:type="dcterms:W3CDTF">2013-08-10T06:17:20Z</dcterms:created>
  <dcterms:modified xsi:type="dcterms:W3CDTF">2013-09-16T21:15:50Z</dcterms:modified>
</cp:coreProperties>
</file>