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66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4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1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02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95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502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8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92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95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59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11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B52D0-90CA-48C2-B812-46E545A2ED6F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F851-8B4C-45E2-86A8-7178885DD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02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287887" y="206063"/>
            <a:ext cx="10904113" cy="661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/>
            </a:r>
            <a:br>
              <a:rPr lang="uk-UA" sz="2800" b="1" dirty="0" smtClean="0">
                <a:solidFill>
                  <a:srgbClr val="CC0000"/>
                </a:solidFill>
              </a:rPr>
            </a:br>
            <a:r>
              <a:rPr lang="uk-UA" sz="2800" b="1" dirty="0" smtClean="0">
                <a:solidFill>
                  <a:srgbClr val="CC0000"/>
                </a:solidFill>
              </a:rPr>
              <a:t> </a:t>
            </a:r>
            <a:r>
              <a:rPr lang="uk-UA" sz="2800" b="1" dirty="0">
                <a:solidFill>
                  <a:srgbClr val="CC0000"/>
                </a:solidFill>
              </a:rPr>
              <a:t>р</a:t>
            </a:r>
            <a:r>
              <a:rPr lang="uk-UA" sz="2800" b="1" dirty="0" smtClean="0">
                <a:solidFill>
                  <a:srgbClr val="CC0000"/>
                </a:solidFill>
              </a:rPr>
              <a:t>-ЕЛЕМЕНТИ. БІОЛОГІЧНА РОЛЬ. ЗАСТОСУВАННЯ В МЕДИЦИНІ.</a:t>
            </a:r>
            <a:endParaRPr lang="uk-UA" sz="2800" b="1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smtClean="0">
                <a:solidFill>
                  <a:srgbClr val="6600CC"/>
                </a:solidFill>
              </a:rPr>
              <a:t>Петюніна </a:t>
            </a:r>
            <a:r>
              <a:rPr lang="uk-UA" sz="2000" b="1" dirty="0" smtClean="0">
                <a:solidFill>
                  <a:srgbClr val="6600CC"/>
                </a:solidFill>
              </a:rPr>
              <a:t>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244" y="1789349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094" y="1789349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515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472" y="173739"/>
            <a:ext cx="7083056" cy="634335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Фосфор</a:t>
            </a:r>
            <a:r>
              <a:rPr lang="uk-UA" dirty="0" smtClean="0"/>
              <a:t> – органоген (0,95%).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326" y="808074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організму у фосфорі 1,3 г. </a:t>
            </a:r>
            <a:endParaRPr lang="uk-UA" dirty="0" smtClean="0"/>
          </a:p>
          <a:p>
            <a:pPr marL="0" indent="0">
              <a:buNone/>
            </a:pPr>
            <a:r>
              <a:rPr lang="uk-UA" sz="4000" b="1" u="sng" dirty="0" smtClean="0"/>
              <a:t>Складова: </a:t>
            </a:r>
          </a:p>
          <a:p>
            <a:r>
              <a:rPr lang="uk-UA" dirty="0" smtClean="0"/>
              <a:t>Фосфатної буферної системи;</a:t>
            </a:r>
          </a:p>
          <a:p>
            <a:r>
              <a:rPr lang="uk-UA" dirty="0" smtClean="0"/>
              <a:t>Білків;</a:t>
            </a:r>
          </a:p>
          <a:p>
            <a:r>
              <a:rPr lang="uk-UA" dirty="0"/>
              <a:t>Н</a:t>
            </a:r>
            <a:r>
              <a:rPr lang="uk-UA" dirty="0" smtClean="0"/>
              <a:t>уклеїнових кислот; </a:t>
            </a:r>
          </a:p>
          <a:p>
            <a:r>
              <a:rPr lang="uk-UA" dirty="0" smtClean="0"/>
              <a:t>АТФ;</a:t>
            </a:r>
          </a:p>
          <a:p>
            <a:r>
              <a:rPr lang="uk-UA" dirty="0" smtClean="0"/>
              <a:t>Фосфоліпідів;</a:t>
            </a:r>
          </a:p>
          <a:p>
            <a:r>
              <a:rPr lang="uk-UA" dirty="0" smtClean="0"/>
              <a:t>Кісткової і зубної тканин (3Са</a:t>
            </a:r>
            <a:r>
              <a:rPr lang="uk-UA" baseline="-25000" dirty="0" smtClean="0"/>
              <a:t>3</a:t>
            </a:r>
            <a:r>
              <a:rPr lang="uk-UA" dirty="0" smtClean="0"/>
              <a:t>(РО</a:t>
            </a:r>
            <a:r>
              <a:rPr lang="uk-UA" baseline="-25000" dirty="0" smtClean="0"/>
              <a:t>4</a:t>
            </a:r>
            <a:r>
              <a:rPr lang="uk-UA" dirty="0" smtClean="0"/>
              <a:t>)</a:t>
            </a:r>
            <a:r>
              <a:rPr lang="uk-UA" baseline="-25000" dirty="0" smtClean="0"/>
              <a:t>2</a:t>
            </a:r>
            <a:r>
              <a:rPr lang="uk-UA" dirty="0" smtClean="0"/>
              <a:t>·Сa(ОН)</a:t>
            </a:r>
            <a:r>
              <a:rPr lang="uk-UA" baseline="-25000" dirty="0" smtClean="0"/>
              <a:t>2</a:t>
            </a:r>
            <a:r>
              <a:rPr lang="uk-UA" dirty="0" smtClean="0"/>
              <a:t> і 3Са</a:t>
            </a:r>
            <a:r>
              <a:rPr lang="uk-UA" baseline="-25000" dirty="0" smtClean="0"/>
              <a:t>3</a:t>
            </a:r>
            <a:r>
              <a:rPr lang="uk-UA" dirty="0" smtClean="0"/>
              <a:t>(РО</a:t>
            </a:r>
            <a:r>
              <a:rPr lang="uk-UA" baseline="-25000" dirty="0" smtClean="0"/>
              <a:t>4</a:t>
            </a:r>
            <a:r>
              <a:rPr lang="uk-UA" dirty="0" smtClean="0"/>
              <a:t>)</a:t>
            </a:r>
            <a:r>
              <a:rPr lang="uk-UA" baseline="-25000" dirty="0" smtClean="0"/>
              <a:t>2</a:t>
            </a:r>
            <a:r>
              <a:rPr lang="uk-UA" dirty="0" smtClean="0"/>
              <a:t>·СaCO</a:t>
            </a:r>
            <a:r>
              <a:rPr lang="uk-UA" baseline="-25000" dirty="0" smtClean="0"/>
              <a:t>3</a:t>
            </a:r>
            <a:r>
              <a:rPr lang="uk-UA" dirty="0" smtClean="0"/>
              <a:t>·H</a:t>
            </a:r>
            <a:r>
              <a:rPr lang="uk-UA" baseline="-25000" dirty="0" smtClean="0"/>
              <a:t>2</a:t>
            </a:r>
            <a:r>
              <a:rPr lang="uk-UA" dirty="0" smtClean="0"/>
              <a:t>O).</a:t>
            </a:r>
          </a:p>
          <a:p>
            <a:r>
              <a:rPr lang="uk-UA" dirty="0" smtClean="0"/>
              <a:t>Засвоєння кальцію в організмі можливе лише при наявності фосфатної буферної </a:t>
            </a:r>
            <a:r>
              <a:rPr lang="uk-UA" dirty="0" err="1" smtClean="0"/>
              <a:t>ситеми</a:t>
            </a:r>
            <a:r>
              <a:rPr lang="uk-UA" dirty="0" smtClean="0"/>
              <a:t> і вітаміну D.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1369"/>
          <a:stretch/>
        </p:blipFill>
        <p:spPr>
          <a:xfrm>
            <a:off x="5332627" y="2009552"/>
            <a:ext cx="2794412" cy="1529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2398" y="262380"/>
            <a:ext cx="264795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90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86" y="95693"/>
            <a:ext cx="11961628" cy="786809"/>
          </a:xfrm>
        </p:spPr>
        <p:txBody>
          <a:bodyPr>
            <a:normAutofit/>
          </a:bodyPr>
          <a:lstStyle/>
          <a:p>
            <a:r>
              <a:rPr lang="uk-UA" sz="3600" b="1" dirty="0" err="1" smtClean="0"/>
              <a:t>Оксиген</a:t>
            </a:r>
            <a:r>
              <a:rPr lang="uk-UA" sz="3600" dirty="0" smtClean="0"/>
              <a:t> – органоген, загальний вміст в організмі 62,43%.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187" y="776177"/>
            <a:ext cx="11367976" cy="5635256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Бере </a:t>
            </a:r>
            <a:r>
              <a:rPr lang="uk-UA" dirty="0"/>
              <a:t>участь у всіх видах обміну</a:t>
            </a:r>
            <a:r>
              <a:rPr lang="uk-UA" dirty="0" smtClean="0"/>
              <a:t>.</a:t>
            </a:r>
          </a:p>
          <a:p>
            <a:r>
              <a:rPr lang="uk-UA" dirty="0"/>
              <a:t>Н</a:t>
            </a:r>
            <a:r>
              <a:rPr lang="uk-UA" dirty="0" smtClean="0"/>
              <a:t>еобхідний </a:t>
            </a:r>
            <a:r>
              <a:rPr lang="uk-UA" dirty="0"/>
              <a:t>для найважливішого життєвого процесу - дихання. </a:t>
            </a:r>
            <a:endParaRPr lang="uk-UA" dirty="0" smtClean="0"/>
          </a:p>
          <a:p>
            <a:r>
              <a:rPr lang="uk-UA" dirty="0" smtClean="0"/>
              <a:t>Реакції </a:t>
            </a:r>
            <a:r>
              <a:rPr lang="uk-UA" dirty="0"/>
              <a:t>окислення-відновлення в організмі відбуваються за наявності кисню. </a:t>
            </a:r>
            <a:endParaRPr lang="uk-UA" dirty="0" smtClean="0"/>
          </a:p>
          <a:p>
            <a:r>
              <a:rPr lang="uk-UA" dirty="0" smtClean="0"/>
              <a:t>Входить </a:t>
            </a:r>
            <a:r>
              <a:rPr lang="uk-UA" dirty="0"/>
              <a:t>до складу таких біологічно важливих сполук як білки, амінокислоти, вуглеводи, ліпіди, нуклеїнові кислоти, вітаміни, гормони й ін. </a:t>
            </a:r>
            <a:endParaRPr lang="uk-UA" dirty="0" smtClean="0"/>
          </a:p>
          <a:p>
            <a:r>
              <a:rPr lang="uk-UA" dirty="0" smtClean="0"/>
              <a:t>Фагоцитарні </a:t>
            </a:r>
            <a:r>
              <a:rPr lang="uk-UA" dirty="0"/>
              <a:t>функції організму залежать від рівня кисню. </a:t>
            </a:r>
            <a:endParaRPr lang="uk-UA" dirty="0" smtClean="0"/>
          </a:p>
          <a:p>
            <a:r>
              <a:rPr lang="uk-UA" dirty="0" smtClean="0"/>
              <a:t>Зниження </a:t>
            </a:r>
            <a:r>
              <a:rPr lang="uk-UA" dirty="0"/>
              <a:t>рівня кисню приводить до зниження захисних функцій організму. </a:t>
            </a:r>
            <a:endParaRPr lang="uk-UA" dirty="0" smtClean="0"/>
          </a:p>
          <a:p>
            <a:r>
              <a:rPr lang="uk-UA" dirty="0" smtClean="0"/>
              <a:t>Кисень </a:t>
            </a:r>
            <a:r>
              <a:rPr lang="uk-UA" dirty="0"/>
              <a:t>необхідний для розкладання загиблих тварин і рослин (кругообіг речовин у природі). </a:t>
            </a:r>
            <a:endParaRPr lang="uk-UA" dirty="0" smtClean="0"/>
          </a:p>
          <a:p>
            <a:r>
              <a:rPr lang="uk-UA" dirty="0" smtClean="0"/>
              <a:t>Кисень </a:t>
            </a:r>
            <a:r>
              <a:rPr lang="uk-UA" dirty="0"/>
              <a:t>разом з оксидом карбону (IV) збуджує дихальний і судинно-рушійний центри. </a:t>
            </a:r>
            <a:endParaRPr lang="uk-UA" dirty="0" smtClean="0"/>
          </a:p>
          <a:p>
            <a:r>
              <a:rPr lang="uk-UA" dirty="0" smtClean="0"/>
              <a:t>Кисень </a:t>
            </a:r>
            <a:r>
              <a:rPr lang="uk-UA" dirty="0"/>
              <a:t>застосовується для лікування серцево-судинних, інфекційних, пухлинних захворювань (оксигенотерапія й </a:t>
            </a:r>
            <a:r>
              <a:rPr lang="uk-UA" dirty="0" err="1"/>
              <a:t>оксигенобаротерапія</a:t>
            </a:r>
            <a:r>
              <a:rPr lang="uk-UA" dirty="0"/>
              <a:t>). </a:t>
            </a:r>
            <a:endParaRPr lang="uk-UA" dirty="0" smtClean="0"/>
          </a:p>
          <a:p>
            <a:r>
              <a:rPr lang="uk-UA" dirty="0" smtClean="0"/>
              <a:t>В </a:t>
            </a:r>
            <a:r>
              <a:rPr lang="uk-UA" dirty="0"/>
              <a:t>анестезіології кисень застосовується разом з </a:t>
            </a:r>
            <a:r>
              <a:rPr lang="uk-UA" dirty="0" err="1"/>
              <a:t>інгаляціонними</a:t>
            </a:r>
            <a:r>
              <a:rPr lang="uk-UA" dirty="0"/>
              <a:t> наркотичними речовинами.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357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2182" y="0"/>
            <a:ext cx="7285074" cy="730140"/>
          </a:xfrm>
        </p:spPr>
        <p:txBody>
          <a:bodyPr/>
          <a:lstStyle/>
          <a:p>
            <a:r>
              <a:rPr lang="uk-UA" b="1" dirty="0" err="1" smtClean="0"/>
              <a:t>Сульфур</a:t>
            </a:r>
            <a:r>
              <a:rPr lang="uk-UA" dirty="0" smtClean="0"/>
              <a:t> – органоген (0,16%).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856" y="730140"/>
            <a:ext cx="12043144" cy="519219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організму у </a:t>
            </a:r>
            <a:r>
              <a:rPr lang="uk-UA" dirty="0" err="1"/>
              <a:t>сульфурі</a:t>
            </a:r>
            <a:r>
              <a:rPr lang="uk-UA" dirty="0"/>
              <a:t> 4-5 г. </a:t>
            </a:r>
            <a:endParaRPr lang="uk-UA" dirty="0" smtClean="0"/>
          </a:p>
          <a:p>
            <a:pPr marL="0" indent="0">
              <a:buNone/>
            </a:pPr>
            <a:r>
              <a:rPr lang="uk-UA" sz="3600" b="1" u="sng" dirty="0" smtClean="0"/>
              <a:t>Складова: </a:t>
            </a:r>
          </a:p>
          <a:p>
            <a:r>
              <a:rPr lang="uk-UA" dirty="0" smtClean="0"/>
              <a:t>Амінокислот;</a:t>
            </a:r>
          </a:p>
          <a:p>
            <a:r>
              <a:rPr lang="uk-UA" dirty="0" smtClean="0"/>
              <a:t>Білків; </a:t>
            </a:r>
          </a:p>
          <a:p>
            <a:r>
              <a:rPr lang="uk-UA" dirty="0" smtClean="0"/>
              <a:t>Ферментів;</a:t>
            </a:r>
          </a:p>
          <a:p>
            <a:r>
              <a:rPr lang="uk-UA" dirty="0" smtClean="0"/>
              <a:t>Гормонів; </a:t>
            </a:r>
          </a:p>
          <a:p>
            <a:r>
              <a:rPr lang="uk-UA" dirty="0" smtClean="0"/>
              <a:t>вітамінів </a:t>
            </a:r>
            <a:r>
              <a:rPr lang="uk-UA" dirty="0"/>
              <a:t>(вітамін В</a:t>
            </a:r>
            <a:r>
              <a:rPr lang="uk-UA" baseline="-25000" dirty="0"/>
              <a:t>1</a:t>
            </a:r>
            <a:r>
              <a:rPr lang="uk-UA" dirty="0"/>
              <a:t> – тіамін</a:t>
            </a:r>
            <a:r>
              <a:rPr lang="uk-UA" dirty="0" smtClean="0"/>
              <a:t>). </a:t>
            </a:r>
          </a:p>
          <a:p>
            <a:r>
              <a:rPr lang="uk-UA" dirty="0" smtClean="0"/>
              <a:t>В </a:t>
            </a:r>
            <a:r>
              <a:rPr lang="uk-UA" dirty="0"/>
              <a:t>організмі </a:t>
            </a:r>
            <a:r>
              <a:rPr lang="uk-UA" dirty="0" err="1"/>
              <a:t>сульфур</a:t>
            </a:r>
            <a:r>
              <a:rPr lang="uk-UA" dirty="0"/>
              <a:t> </a:t>
            </a:r>
            <a:r>
              <a:rPr lang="uk-UA" dirty="0" err="1"/>
              <a:t>окиснюється</a:t>
            </a:r>
            <a:r>
              <a:rPr lang="uk-UA" dirty="0"/>
              <a:t> до сульфатної кислоти, що знешкоджує токсичні речовини – продукти обміну (феноли, крезол, скатол, індол). </a:t>
            </a:r>
            <a:endParaRPr lang="uk-UA" dirty="0" smtClean="0"/>
          </a:p>
          <a:p>
            <a:r>
              <a:rPr lang="uk-UA" b="1" i="1" dirty="0" smtClean="0"/>
              <a:t>Препарати</a:t>
            </a:r>
            <a:r>
              <a:rPr lang="uk-UA" dirty="0"/>
              <a:t>: сірка очищена – протимікробний й </a:t>
            </a:r>
            <a:r>
              <a:rPr lang="uk-UA" dirty="0" err="1"/>
              <a:t>протипаразитарний</a:t>
            </a:r>
            <a:r>
              <a:rPr lang="uk-UA" dirty="0"/>
              <a:t> засіб. Застосовується в дерматології. Тіосульфат натрію (Na</a:t>
            </a:r>
            <a:r>
              <a:rPr lang="uk-UA" baseline="-25000" dirty="0"/>
              <a:t>2</a:t>
            </a:r>
            <a:r>
              <a:rPr lang="uk-UA" dirty="0"/>
              <a:t>S</a:t>
            </a:r>
            <a:r>
              <a:rPr lang="uk-UA" baseline="-25000" dirty="0"/>
              <a:t>2</a:t>
            </a:r>
            <a:r>
              <a:rPr lang="uk-UA" dirty="0"/>
              <a:t>O</a:t>
            </a:r>
            <a:r>
              <a:rPr lang="uk-UA" baseline="-25000" dirty="0"/>
              <a:t>3</a:t>
            </a:r>
            <a:r>
              <a:rPr lang="uk-UA" dirty="0"/>
              <a:t>) у вигляді 30% розчину для ін'єкцій – протиотрута при отруєнні солями важких металів. Крім того, застосовується як </a:t>
            </a:r>
            <a:r>
              <a:rPr lang="uk-UA" dirty="0" err="1"/>
              <a:t>протипаразитарний</a:t>
            </a:r>
            <a:r>
              <a:rPr lang="uk-UA" dirty="0"/>
              <a:t>, </a:t>
            </a:r>
            <a:r>
              <a:rPr lang="uk-UA" dirty="0" err="1"/>
              <a:t>протиалергічний</a:t>
            </a:r>
            <a:r>
              <a:rPr lang="uk-UA" dirty="0"/>
              <a:t> й протизапальний засіб.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725" y="730140"/>
            <a:ext cx="3810000" cy="2419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820" y="1368315"/>
            <a:ext cx="255270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17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6652" y="187705"/>
            <a:ext cx="7418696" cy="1163424"/>
          </a:xfrm>
        </p:spPr>
        <p:txBody>
          <a:bodyPr/>
          <a:lstStyle/>
          <a:p>
            <a:r>
              <a:rPr lang="uk-UA" b="1" dirty="0" err="1" smtClean="0"/>
              <a:t>Флуор</a:t>
            </a:r>
            <a:r>
              <a:rPr lang="uk-UA" dirty="0" smtClean="0"/>
              <a:t> – мікроелемент (10</a:t>
            </a:r>
            <a:r>
              <a:rPr lang="uk-UA" baseline="30000" dirty="0" smtClean="0"/>
              <a:t>–5</a:t>
            </a:r>
            <a:r>
              <a:rPr lang="uk-UA" dirty="0" smtClean="0"/>
              <a:t>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382" y="1351129"/>
            <a:ext cx="10515600" cy="4351338"/>
          </a:xfrm>
        </p:spPr>
        <p:txBody>
          <a:bodyPr/>
          <a:lstStyle/>
          <a:p>
            <a:r>
              <a:rPr lang="uk-UA" dirty="0" smtClean="0"/>
              <a:t>Добова </a:t>
            </a:r>
            <a:r>
              <a:rPr lang="uk-UA" dirty="0"/>
              <a:t>потреба складає 1-2 мг</a:t>
            </a:r>
            <a:r>
              <a:rPr lang="uk-UA" dirty="0" smtClean="0"/>
              <a:t>.</a:t>
            </a:r>
          </a:p>
          <a:p>
            <a:r>
              <a:rPr lang="uk-UA" dirty="0" smtClean="0"/>
              <a:t>Формування </a:t>
            </a:r>
            <a:r>
              <a:rPr lang="uk-UA" dirty="0"/>
              <a:t>кісткової тканини, зубної емалі й дентину. </a:t>
            </a:r>
            <a:endParaRPr lang="uk-UA" dirty="0" smtClean="0"/>
          </a:p>
          <a:p>
            <a:r>
              <a:rPr lang="uk-UA" dirty="0" smtClean="0"/>
              <a:t>Норма F</a:t>
            </a:r>
            <a:r>
              <a:rPr lang="uk-UA" baseline="30000" dirty="0" smtClean="0"/>
              <a:t>–</a:t>
            </a:r>
            <a:r>
              <a:rPr lang="uk-UA" dirty="0" smtClean="0"/>
              <a:t> у питній воді 1,5 мг/л.</a:t>
            </a:r>
          </a:p>
          <a:p>
            <a:r>
              <a:rPr lang="uk-UA" dirty="0" smtClean="0"/>
              <a:t>Нестача – к </a:t>
            </a:r>
            <a:r>
              <a:rPr lang="uk-UA" dirty="0" err="1" smtClean="0"/>
              <a:t>арієс</a:t>
            </a:r>
            <a:r>
              <a:rPr lang="uk-UA" dirty="0" smtClean="0"/>
              <a:t> </a:t>
            </a:r>
            <a:r>
              <a:rPr lang="uk-UA" dirty="0"/>
              <a:t>зубів, надлишок – флюороз. </a:t>
            </a:r>
            <a:endParaRPr lang="uk-UA" dirty="0" smtClean="0"/>
          </a:p>
          <a:p>
            <a:endParaRPr lang="uk-UA" dirty="0" smtClean="0"/>
          </a:p>
          <a:p>
            <a:pPr marL="0" indent="0" algn="ctr">
              <a:buNone/>
            </a:pPr>
            <a:r>
              <a:rPr lang="uk-UA" sz="8000" dirty="0" smtClean="0"/>
              <a:t>Ca</a:t>
            </a:r>
            <a:r>
              <a:rPr lang="uk-UA" sz="8000" baseline="-25000" dirty="0" smtClean="0"/>
              <a:t>5</a:t>
            </a:r>
            <a:r>
              <a:rPr lang="uk-UA" sz="8000" dirty="0" smtClean="0"/>
              <a:t>(PO</a:t>
            </a:r>
            <a:r>
              <a:rPr lang="uk-UA" sz="8000" baseline="-25000" dirty="0" smtClean="0"/>
              <a:t>4</a:t>
            </a:r>
            <a:r>
              <a:rPr lang="uk-UA" sz="8000" dirty="0" smtClean="0"/>
              <a:t>)</a:t>
            </a:r>
            <a:r>
              <a:rPr lang="uk-UA" sz="8000" baseline="-25000" dirty="0" smtClean="0"/>
              <a:t>3</a:t>
            </a:r>
            <a:r>
              <a:rPr lang="uk-UA" sz="8000" dirty="0" smtClean="0"/>
              <a:t>F.</a:t>
            </a:r>
            <a:endParaRPr lang="ru-RU" sz="8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168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482" y="160408"/>
            <a:ext cx="7254922" cy="904117"/>
          </a:xfrm>
        </p:spPr>
        <p:txBody>
          <a:bodyPr/>
          <a:lstStyle/>
          <a:p>
            <a:r>
              <a:rPr lang="uk-UA" b="1" dirty="0" smtClean="0"/>
              <a:t>Бром</a:t>
            </a:r>
            <a:r>
              <a:rPr lang="uk-UA" dirty="0" smtClean="0"/>
              <a:t> – мікроелемент (10</a:t>
            </a:r>
            <a:r>
              <a:rPr lang="uk-UA" baseline="30000" dirty="0" smtClean="0"/>
              <a:t>–4</a:t>
            </a:r>
            <a:r>
              <a:rPr lang="uk-UA" dirty="0" smtClean="0"/>
              <a:t>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538" y="1064526"/>
            <a:ext cx="11745605" cy="3002508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– 821 мг. </a:t>
            </a:r>
            <a:endParaRPr lang="uk-UA" dirty="0" smtClean="0"/>
          </a:p>
          <a:p>
            <a:r>
              <a:rPr lang="uk-UA" b="1" u="sng" dirty="0" smtClean="0"/>
              <a:t>Біологічна </a:t>
            </a:r>
            <a:r>
              <a:rPr lang="uk-UA" b="1" u="sng" dirty="0"/>
              <a:t>роль: </a:t>
            </a:r>
            <a:endParaRPr lang="uk-UA" b="1" u="sng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підсилює процеси гальмування у центральній нервовій системі; 2) бере участь у біосинтезі тестостерону й регулює функцію статевих залоз.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Препарати</a:t>
            </a:r>
            <a:r>
              <a:rPr lang="uk-UA" dirty="0"/>
              <a:t>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-бромід натрію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uk-UA" dirty="0" err="1" smtClean="0"/>
              <a:t>NaBr</a:t>
            </a:r>
            <a:r>
              <a:rPr lang="uk-UA" dirty="0" smtClean="0"/>
              <a:t>);</a:t>
            </a:r>
          </a:p>
          <a:p>
            <a:pPr marL="0" indent="0">
              <a:buNone/>
            </a:pPr>
            <a:r>
              <a:rPr lang="uk-UA" dirty="0" smtClean="0"/>
              <a:t>-бромід </a:t>
            </a:r>
            <a:r>
              <a:rPr lang="uk-UA" dirty="0"/>
              <a:t>калію </a:t>
            </a:r>
            <a:r>
              <a:rPr lang="uk-UA" dirty="0" smtClean="0"/>
              <a:t>(</a:t>
            </a:r>
            <a:r>
              <a:rPr lang="uk-UA" dirty="0" err="1" smtClean="0"/>
              <a:t>KBr</a:t>
            </a:r>
            <a:r>
              <a:rPr lang="uk-UA" dirty="0"/>
              <a:t>) показані при захворюваннях нервової системи: епілепсія, неврастенія, істерія, безсоння, перевтома.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07" y="4067034"/>
            <a:ext cx="2454879" cy="26112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750" y="4196663"/>
            <a:ext cx="2481616" cy="2481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584" y="4117719"/>
            <a:ext cx="3728113" cy="263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373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1112" y="215000"/>
            <a:ext cx="6954672" cy="849526"/>
          </a:xfrm>
        </p:spPr>
        <p:txBody>
          <a:bodyPr/>
          <a:lstStyle/>
          <a:p>
            <a:r>
              <a:rPr lang="uk-UA" b="1" dirty="0" smtClean="0"/>
              <a:t>Йод</a:t>
            </a:r>
            <a:r>
              <a:rPr lang="uk-UA" dirty="0" smtClean="0"/>
              <a:t> – мікроелемент (10</a:t>
            </a:r>
            <a:r>
              <a:rPr lang="uk-UA" baseline="30000" dirty="0" smtClean="0"/>
              <a:t>–4</a:t>
            </a:r>
            <a:r>
              <a:rPr lang="uk-UA" dirty="0" smtClean="0"/>
              <a:t>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06221"/>
            <a:ext cx="12025951" cy="4865428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Добова </a:t>
            </a:r>
            <a:r>
              <a:rPr lang="uk-UA" dirty="0"/>
              <a:t>потреба – 0,2 мг. </a:t>
            </a:r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крові людини концентрація йодид-іонів стала (10</a:t>
            </a:r>
            <a:r>
              <a:rPr lang="uk-UA" baseline="30000" dirty="0"/>
              <a:t>–6 </a:t>
            </a:r>
            <a:r>
              <a:rPr lang="uk-UA" dirty="0"/>
              <a:t>– 10</a:t>
            </a:r>
            <a:r>
              <a:rPr lang="uk-UA" baseline="30000" dirty="0"/>
              <a:t>–5</a:t>
            </a:r>
            <a:r>
              <a:rPr lang="uk-UA" dirty="0"/>
              <a:t>%) і називається «йодним дзеркалом крові». </a:t>
            </a:r>
            <a:endParaRPr lang="uk-UA" dirty="0" smtClean="0"/>
          </a:p>
          <a:p>
            <a:r>
              <a:rPr lang="uk-UA" dirty="0" smtClean="0"/>
              <a:t>Основна </a:t>
            </a:r>
            <a:r>
              <a:rPr lang="uk-UA" dirty="0"/>
              <a:t>біологічна функція – бере участь у біосинтезі гормону щитоподібної залози – тироксину</a:t>
            </a:r>
            <a:r>
              <a:rPr lang="uk-UA" dirty="0" smtClean="0"/>
              <a:t>.</a:t>
            </a:r>
          </a:p>
          <a:p>
            <a:r>
              <a:rPr lang="uk-UA" dirty="0" smtClean="0"/>
              <a:t>При </a:t>
            </a:r>
            <a:r>
              <a:rPr lang="uk-UA" dirty="0"/>
              <a:t>нестачі -</a:t>
            </a:r>
            <a:r>
              <a:rPr lang="uk-UA" dirty="0" smtClean="0"/>
              <a:t> </a:t>
            </a:r>
            <a:r>
              <a:rPr lang="uk-UA" dirty="0"/>
              <a:t>в організмі розвивається захворювання – ендемічний зоб. </a:t>
            </a:r>
            <a:endParaRPr lang="uk-UA" dirty="0" smtClean="0"/>
          </a:p>
          <a:p>
            <a:r>
              <a:rPr lang="uk-UA" dirty="0" smtClean="0"/>
              <a:t>Йод </a:t>
            </a:r>
            <a:r>
              <a:rPr lang="uk-UA" dirty="0"/>
              <a:t>бере участь у водно-сольовому </a:t>
            </a:r>
            <a:r>
              <a:rPr lang="uk-UA" dirty="0" smtClean="0"/>
              <a:t>обміні;</a:t>
            </a:r>
          </a:p>
          <a:p>
            <a:r>
              <a:rPr lang="uk-UA" dirty="0" smtClean="0"/>
              <a:t>Йод позитивно </a:t>
            </a:r>
            <a:r>
              <a:rPr lang="uk-UA" dirty="0"/>
              <a:t>впливає на імуногенез. </a:t>
            </a:r>
            <a:endParaRPr lang="uk-UA" dirty="0" smtClean="0"/>
          </a:p>
          <a:p>
            <a:r>
              <a:rPr lang="uk-UA" b="1" i="1" dirty="0" smtClean="0"/>
              <a:t>Препарати</a:t>
            </a:r>
            <a:r>
              <a:rPr lang="uk-UA" b="1" i="1" dirty="0"/>
              <a:t>: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йодид </a:t>
            </a:r>
            <a:r>
              <a:rPr lang="uk-UA" dirty="0"/>
              <a:t>калію (KJ) застосовують при ендемічному зобі, при запальних захворюваннях очей. </a:t>
            </a:r>
            <a:endParaRPr lang="uk-UA" dirty="0" smtClean="0"/>
          </a:p>
          <a:p>
            <a:r>
              <a:rPr lang="uk-UA" dirty="0" smtClean="0"/>
              <a:t>Йодид </a:t>
            </a:r>
            <a:r>
              <a:rPr lang="uk-UA" dirty="0"/>
              <a:t>калію захищає щитоподібну залозу від дії радіації. </a:t>
            </a:r>
            <a:endParaRPr lang="uk-UA" dirty="0" smtClean="0"/>
          </a:p>
          <a:p>
            <a:r>
              <a:rPr lang="uk-UA" dirty="0" smtClean="0"/>
              <a:t>Розчини </a:t>
            </a:r>
            <a:r>
              <a:rPr lang="uk-UA" dirty="0"/>
              <a:t>йоду спиртові (5% і 10%) виявляють місцеву антисептичну, дратівну, протизапальну дію.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69" y="159651"/>
            <a:ext cx="28575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41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402" y="1690688"/>
            <a:ext cx="10762397" cy="4520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Загальна характеристика атомів р-елементів.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Властивості р-елементів та їх сполук.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Біологічна роль най важливіших р-елементів. Застосування сполук р-елементів у медицині.</a:t>
            </a:r>
          </a:p>
          <a:p>
            <a:pPr marL="514350" indent="-514350">
              <a:buFont typeface="+mj-lt"/>
              <a:buAutoNum type="arabicPeriod"/>
            </a:pPr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199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План лекції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28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3" y="245661"/>
            <a:ext cx="11600598" cy="349177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Характеристика </a:t>
            </a:r>
            <a:r>
              <a:rPr lang="ru-RU" b="1" dirty="0" err="1" smtClean="0"/>
              <a:t>атомів</a:t>
            </a:r>
            <a:r>
              <a:rPr lang="ru-RU" b="1" dirty="0" smtClean="0"/>
              <a:t> </a:t>
            </a:r>
            <a:r>
              <a:rPr lang="uk-UA" b="1" dirty="0" smtClean="0"/>
              <a:t>р</a:t>
            </a:r>
            <a:r>
              <a:rPr lang="en-US" b="1" dirty="0" smtClean="0"/>
              <a:t>-</a:t>
            </a:r>
            <a:r>
              <a:rPr lang="uk-UA" b="1" dirty="0" smtClean="0"/>
              <a:t>елементів</a:t>
            </a:r>
            <a:r>
              <a:rPr lang="ru-RU" b="1" dirty="0" smtClean="0"/>
              <a:t>:</a:t>
            </a:r>
            <a:r>
              <a:rPr lang="ru-RU" sz="1800" dirty="0" smtClean="0"/>
              <a:t> </a:t>
            </a:r>
            <a:endParaRPr lang="ru-RU" u="sng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р-</a:t>
            </a:r>
            <a:r>
              <a:rPr lang="ru-RU" u="sng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Елементи</a:t>
            </a:r>
            <a:r>
              <a:rPr lang="ru-RU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ru-RU" dirty="0" err="1" smtClean="0"/>
              <a:t>групи</a:t>
            </a:r>
            <a:r>
              <a:rPr lang="ru-RU" dirty="0" smtClean="0"/>
              <a:t>: 	 </a:t>
            </a:r>
            <a:r>
              <a:rPr lang="en-US" dirty="0" smtClean="0"/>
              <a:t>III A </a:t>
            </a:r>
            <a:r>
              <a:rPr lang="ru-RU" dirty="0" smtClean="0"/>
              <a:t>              </a:t>
            </a:r>
            <a:r>
              <a:rPr lang="en-US" dirty="0" smtClean="0"/>
              <a:t>IV A </a:t>
            </a:r>
            <a:r>
              <a:rPr lang="ru-RU" dirty="0" smtClean="0"/>
              <a:t>               </a:t>
            </a:r>
            <a:r>
              <a:rPr lang="en-US" dirty="0" smtClean="0"/>
              <a:t>V A      </a:t>
            </a:r>
            <a:r>
              <a:rPr lang="ru-RU" dirty="0" smtClean="0"/>
              <a:t>         </a:t>
            </a:r>
            <a:r>
              <a:rPr lang="en-US" dirty="0" smtClean="0"/>
              <a:t> VI A </a:t>
            </a:r>
            <a:r>
              <a:rPr lang="ru-RU" dirty="0" smtClean="0"/>
              <a:t>              </a:t>
            </a:r>
            <a:r>
              <a:rPr lang="en-US" dirty="0" smtClean="0"/>
              <a:t>VII A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np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 </a:t>
            </a:r>
            <a:r>
              <a:rPr lang="ru-RU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np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np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np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	</a:t>
            </a:r>
            <a:r>
              <a:rPr lang="ru-RU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ns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np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  <a:endParaRPr lang="ru-RU" baseline="30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ru-RU" dirty="0" err="1" smtClean="0"/>
              <a:t>окиснення</a:t>
            </a:r>
            <a:r>
              <a:rPr lang="en-US" dirty="0" smtClean="0"/>
              <a:t>: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+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-4,+2,+4 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-3,+3,+5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-2,+4,+6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-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1,+1,+3,+5,+7</a:t>
            </a: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  <a:r>
              <a:rPr lang="ru-RU" dirty="0" err="1" smtClean="0"/>
              <a:t>амфотерні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ru-RU" dirty="0" err="1" smtClean="0"/>
              <a:t>сполуки</a:t>
            </a:r>
            <a:r>
              <a:rPr lang="ru-RU" dirty="0" smtClean="0"/>
              <a:t> _____________________</a:t>
            </a:r>
            <a:r>
              <a:rPr lang="ru-RU" dirty="0" err="1" smtClean="0"/>
              <a:t>кислоти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93" y="3587305"/>
            <a:ext cx="4353778" cy="3270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68036" y="3220081"/>
            <a:ext cx="729707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У </a:t>
            </a:r>
            <a:r>
              <a:rPr lang="ru-RU" sz="2400" dirty="0" err="1" smtClean="0"/>
              <a:t>групі</a:t>
            </a:r>
            <a:r>
              <a:rPr lang="ru-RU" sz="2400" dirty="0" smtClean="0"/>
              <a:t> </a:t>
            </a:r>
            <a:r>
              <a:rPr lang="ru-RU" sz="2400" dirty="0" err="1" smtClean="0"/>
              <a:t>знизу</a:t>
            </a:r>
            <a:r>
              <a:rPr lang="ru-RU" sz="2400" dirty="0" smtClean="0"/>
              <a:t> вверх, а в </a:t>
            </a:r>
            <a:r>
              <a:rPr lang="ru-RU" sz="2400" dirty="0" err="1" smtClean="0"/>
              <a:t>періодах</a:t>
            </a:r>
            <a:r>
              <a:rPr lang="ru-RU" sz="2400" dirty="0" smtClean="0"/>
              <a:t> </a:t>
            </a:r>
            <a:r>
              <a:rPr lang="ru-RU" sz="2400" dirty="0" err="1" smtClean="0"/>
              <a:t>зліва</a:t>
            </a:r>
            <a:r>
              <a:rPr lang="ru-RU" sz="2400" dirty="0" smtClean="0"/>
              <a:t> направо: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u="sng" dirty="0" err="1" smtClean="0"/>
              <a:t>збільшується</a:t>
            </a:r>
            <a:r>
              <a:rPr lang="ru-RU" sz="2400" dirty="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потенціал</a:t>
            </a:r>
            <a:r>
              <a:rPr lang="ru-RU" sz="2400" dirty="0" smtClean="0"/>
              <a:t> </a:t>
            </a:r>
            <a:r>
              <a:rPr lang="ru-RU" sz="2400" dirty="0" err="1" smtClean="0"/>
              <a:t>іонізації</a:t>
            </a:r>
            <a:endParaRPr lang="ru-RU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спорідненість</a:t>
            </a:r>
            <a:r>
              <a:rPr lang="ru-RU" sz="2400" dirty="0" smtClean="0"/>
              <a:t> до </a:t>
            </a:r>
            <a:r>
              <a:rPr lang="ru-RU" sz="2400" dirty="0" err="1" smtClean="0"/>
              <a:t>електрону</a:t>
            </a:r>
            <a:endParaRPr lang="ru-RU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електронегативність</a:t>
            </a:r>
            <a:endParaRPr lang="ru-RU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радіус</a:t>
            </a:r>
            <a:r>
              <a:rPr lang="ru-RU" sz="2400" dirty="0" smtClean="0"/>
              <a:t> </a:t>
            </a:r>
            <a:r>
              <a:rPr lang="ru-RU" sz="2400" dirty="0" err="1" smtClean="0"/>
              <a:t>гідратованого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йону</a:t>
            </a:r>
            <a:endParaRPr lang="ru-RU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окиснювальні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властивості</a:t>
            </a:r>
            <a:endParaRPr lang="ru-RU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u="sng" dirty="0" err="1" smtClean="0"/>
              <a:t>зменьшуються</a:t>
            </a:r>
            <a:endParaRPr lang="ru-RU" sz="2400" u="sng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йоні</a:t>
            </a:r>
            <a:r>
              <a:rPr lang="ru-RU" sz="2400" dirty="0" smtClean="0"/>
              <a:t> </a:t>
            </a:r>
            <a:r>
              <a:rPr lang="ru-RU" sz="2400" dirty="0" err="1" smtClean="0"/>
              <a:t>радіуси</a:t>
            </a:r>
            <a:endParaRPr lang="ru-RU" sz="24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			- </a:t>
            </a:r>
            <a:r>
              <a:rPr lang="ru-RU" sz="2400" dirty="0" err="1" smtClean="0"/>
              <a:t>відновні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властивості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006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Molecules_and_Integ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1434117" y="260351"/>
            <a:ext cx="8686800" cy="6192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sz="4000" b="1" dirty="0" err="1" smtClean="0">
                <a:solidFill>
                  <a:srgbClr val="FFFF00"/>
                </a:solidFill>
              </a:rPr>
              <a:t>Елементи</a:t>
            </a:r>
            <a:r>
              <a:rPr lang="ru-RU" sz="4000" b="1" dirty="0" smtClean="0">
                <a:solidFill>
                  <a:srgbClr val="FFFF00"/>
                </a:solidFill>
              </a:rPr>
              <a:t> – </a:t>
            </a:r>
            <a:r>
              <a:rPr lang="ru-RU" sz="4000" b="1" dirty="0" err="1" smtClean="0">
                <a:solidFill>
                  <a:srgbClr val="FFFF00"/>
                </a:solidFill>
              </a:rPr>
              <a:t>органогени</a:t>
            </a:r>
            <a:r>
              <a:rPr lang="ru-RU" sz="4000" b="1" dirty="0" smtClean="0">
                <a:solidFill>
                  <a:srgbClr val="FFFF00"/>
                </a:solidFill>
              </a:rPr>
              <a:t>: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611188" y="4927276"/>
            <a:ext cx="998537" cy="1008062"/>
          </a:xfrm>
          <a:prstGeom prst="cube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1177925" y="5503538"/>
            <a:ext cx="936625" cy="1008063"/>
          </a:xfrm>
          <a:prstGeom prst="cube">
            <a:avLst>
              <a:gd name="adj" fmla="val 25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000">
                <a:solidFill>
                  <a:srgbClr val="000000"/>
                </a:solidFill>
              </a:rPr>
              <a:t>N</a:t>
            </a:r>
            <a:endParaRPr lang="ru-RU" sz="4000">
              <a:solidFill>
                <a:srgbClr val="000000"/>
              </a:solidFill>
            </a:endParaRPr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10234232" y="4795838"/>
            <a:ext cx="936625" cy="1008063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000000"/>
                </a:solidFill>
              </a:rPr>
              <a:t>S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10808907" y="5445126"/>
            <a:ext cx="936625" cy="1008062"/>
          </a:xfrm>
          <a:prstGeom prst="cube">
            <a:avLst>
              <a:gd name="adj" fmla="val 25000"/>
            </a:avLst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8973757" y="477043"/>
            <a:ext cx="2771775" cy="1008063"/>
          </a:xfrm>
          <a:prstGeom prst="cube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000000"/>
                </a:solidFill>
              </a:rPr>
              <a:t>97 %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250825" y="981075"/>
            <a:ext cx="1214438" cy="1214438"/>
          </a:xfrm>
          <a:prstGeom prst="cube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900113" y="1638300"/>
            <a:ext cx="1214437" cy="1214438"/>
          </a:xfrm>
          <a:prstGeom prst="cube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val="1479003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8200" y="1197736"/>
            <a:ext cx="10017456" cy="5082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lnSpc>
                <a:spcPct val="115000"/>
              </a:lnSpc>
              <a:spcAft>
                <a:spcPts val="0"/>
              </a:spcAft>
            </a:pPr>
            <a:r>
              <a:rPr lang="uk-UA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-Елементи взаємодіють із металами, воднем, киснем, сіркою, галогенами, водою.</a:t>
            </a:r>
            <a:endParaRPr lang="ru-RU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4Al + 3C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2Na + S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S; </a:t>
            </a: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endParaRPr lang="ru-RU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2Fe + 3Cl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2FeCl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3Ca +N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endParaRPr lang="ru-RU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 + 2H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S + 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S; 2C + O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2CO; C + O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endParaRPr lang="ru-RU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C+ 2S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CS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2P+ 3Cl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2PCl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2P + 5Cl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2PCl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endParaRPr lang="ru-RU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+ 6H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2Al(OH)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+ 3H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після зняття оксидної плівки</a:t>
            </a: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endParaRPr lang="ru-RU" dirty="0" smtClean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2032000" algn="ctr"/>
                <a:tab pos="4051300" algn="r"/>
              </a:tabLst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HClО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uk-UA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C + 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uk-UA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 + H</a:t>
            </a:r>
            <a:r>
              <a:rPr lang="uk-UA" sz="2400" baseline="-25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722476" cy="832610"/>
          </a:xfrm>
        </p:spPr>
        <p:txBody>
          <a:bodyPr/>
          <a:lstStyle/>
          <a:p>
            <a:pPr algn="ctr"/>
            <a:r>
              <a:rPr lang="uk-UA" dirty="0" smtClean="0"/>
              <a:t>Властивості </a:t>
            </a:r>
            <a:r>
              <a:rPr lang="ru-RU" b="1" dirty="0" err="1" smtClean="0"/>
              <a:t>атомів</a:t>
            </a:r>
            <a:r>
              <a:rPr lang="ru-RU" b="1" dirty="0" smtClean="0"/>
              <a:t> </a:t>
            </a:r>
            <a:r>
              <a:rPr lang="uk-UA" b="1" dirty="0"/>
              <a:t>р</a:t>
            </a:r>
            <a:r>
              <a:rPr lang="en-US" b="1" dirty="0" smtClean="0"/>
              <a:t>-</a:t>
            </a:r>
            <a:r>
              <a:rPr lang="uk-UA" b="1" dirty="0" smtClean="0"/>
              <a:t>елементів</a:t>
            </a:r>
            <a:r>
              <a:rPr lang="ru-RU" b="1" dirty="0" smtClean="0"/>
              <a:t>:</a:t>
            </a:r>
            <a:r>
              <a:rPr lang="ru-RU" sz="32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609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762"/>
            <a:ext cx="11913359" cy="1325563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Біологічна роль </a:t>
            </a:r>
            <a:r>
              <a:rPr lang="uk-UA" sz="4000" dirty="0"/>
              <a:t>р</a:t>
            </a:r>
            <a:r>
              <a:rPr lang="uk-UA" sz="4000" dirty="0" smtClean="0"/>
              <a:t>-елементів. Застосування у медицині.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62" y="3189050"/>
            <a:ext cx="11905397" cy="4351338"/>
          </a:xfrm>
        </p:spPr>
        <p:txBody>
          <a:bodyPr/>
          <a:lstStyle/>
          <a:p>
            <a:r>
              <a:rPr lang="uk-UA" b="1" dirty="0"/>
              <a:t>Алюміній</a:t>
            </a:r>
            <a:r>
              <a:rPr lang="uk-UA" dirty="0"/>
              <a:t> – незамінний мікроелемент (10</a:t>
            </a:r>
            <a:r>
              <a:rPr lang="uk-UA" baseline="30000" dirty="0"/>
              <a:t>–5</a:t>
            </a:r>
            <a:r>
              <a:rPr lang="uk-UA" dirty="0"/>
              <a:t>%).</a:t>
            </a:r>
            <a:endParaRPr lang="ru-RU" dirty="0"/>
          </a:p>
          <a:p>
            <a:r>
              <a:rPr lang="uk-UA" dirty="0"/>
              <a:t>Біологічна роль: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бере участь у побудові епітеліальної й сполучної тканини (опорна роль);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бере участь у регенерації кісткової тканини</a:t>
            </a:r>
            <a:r>
              <a:rPr lang="uk-UA" dirty="0" smtClean="0"/>
              <a:t>;</a:t>
            </a:r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бере участь в обміні фосфору.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2" b="11528"/>
          <a:stretch/>
        </p:blipFill>
        <p:spPr bwMode="auto">
          <a:xfrm>
            <a:off x="272956" y="1285769"/>
            <a:ext cx="1770217" cy="167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518" y="1175928"/>
            <a:ext cx="28575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1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817"/>
            <a:ext cx="12064621" cy="1325563"/>
          </a:xfrm>
        </p:spPr>
        <p:txBody>
          <a:bodyPr/>
          <a:lstStyle/>
          <a:p>
            <a:pPr algn="ctr"/>
            <a:r>
              <a:rPr lang="uk-UA" b="1" dirty="0" smtClean="0"/>
              <a:t>Карбон</a:t>
            </a:r>
            <a:r>
              <a:rPr lang="uk-UA" dirty="0" smtClean="0"/>
              <a:t> – органоген номер один, в організмі його вміст становить 21,5%.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062" y="1431380"/>
            <a:ext cx="11431137" cy="4351338"/>
          </a:xfrm>
        </p:spPr>
        <p:txBody>
          <a:bodyPr/>
          <a:lstStyle/>
          <a:p>
            <a:r>
              <a:rPr lang="uk-UA" dirty="0" smtClean="0"/>
              <a:t>Основа </a:t>
            </a:r>
            <a:r>
              <a:rPr lang="uk-UA" dirty="0"/>
              <a:t>всіх органічних сполук завдяки унікальній здатності утворювати міцні ковалентні зв'язки між собою, а також з атомами інших хімічних елементів, наприклад, гідрогену, </a:t>
            </a:r>
            <a:r>
              <a:rPr lang="uk-UA" dirty="0" err="1"/>
              <a:t>оксигену</a:t>
            </a:r>
            <a:r>
              <a:rPr lang="uk-UA" dirty="0"/>
              <a:t>, нітрогену, </a:t>
            </a:r>
            <a:r>
              <a:rPr lang="uk-UA" dirty="0" err="1"/>
              <a:t>сульфуру</a:t>
            </a:r>
            <a:r>
              <a:rPr lang="uk-UA" dirty="0"/>
              <a:t>, галогенів</a:t>
            </a:r>
            <a:r>
              <a:rPr lang="uk-UA" dirty="0" smtClean="0"/>
              <a:t>.</a:t>
            </a:r>
          </a:p>
          <a:p>
            <a:r>
              <a:rPr lang="uk-UA" dirty="0" smtClean="0"/>
              <a:t>Органічних </a:t>
            </a:r>
            <a:r>
              <a:rPr lang="uk-UA" dirty="0"/>
              <a:t>препаратів </a:t>
            </a:r>
            <a:r>
              <a:rPr lang="uk-UA" dirty="0" smtClean="0"/>
              <a:t>безліч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600" y="3706268"/>
            <a:ext cx="5060120" cy="31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6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67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438057" y="1945861"/>
            <a:ext cx="7734490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входить до складу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гідрокарбонатної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буферної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си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теми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469339" y="2434162"/>
            <a:ext cx="5361724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 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формує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кислотно-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основну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рівновагу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502310" y="2913062"/>
            <a:ext cx="6529416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приймає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участь у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багатьох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біологічних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циклах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091514" y="3398511"/>
            <a:ext cx="8358186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надлишкова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втрата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НСО</a:t>
            </a:r>
            <a:r>
              <a:rPr lang="ru-RU" sz="2400" b="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ru-RU" sz="2400" b="1" baseline="30000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призводить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3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				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до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метаболічного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ацидозу</a:t>
            </a:r>
            <a:endParaRPr lang="ru-RU" sz="2400" b="1" baseline="30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995470" y="4243615"/>
            <a:ext cx="9186863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збільшення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концентрації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НСО</a:t>
            </a:r>
            <a:r>
              <a:rPr lang="ru-RU" sz="2400" b="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ru-RU" sz="2400" b="1" baseline="30000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				-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до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метаболічного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алкалозу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0" y="5141082"/>
            <a:ext cx="5527343" cy="1200329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0000"/>
                </a:solidFill>
              </a:rPr>
              <a:t>Суміш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СО</a:t>
            </a:r>
            <a:r>
              <a:rPr lang="ru-RU" sz="2400" b="1" baseline="-25000" dirty="0">
                <a:solidFill>
                  <a:srgbClr val="000000"/>
                </a:solidFill>
              </a:rPr>
              <a:t>2 </a:t>
            </a:r>
            <a:r>
              <a:rPr lang="ru-RU" sz="2400" b="1" dirty="0">
                <a:solidFill>
                  <a:srgbClr val="000000"/>
                </a:solidFill>
              </a:rPr>
              <a:t>+</a:t>
            </a:r>
            <a:r>
              <a:rPr lang="ru-RU" sz="2400" b="1" baseline="-25000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О</a:t>
            </a:r>
            <a:r>
              <a:rPr lang="ru-RU" sz="2400" b="1" baseline="-25000" dirty="0">
                <a:solidFill>
                  <a:srgbClr val="000000"/>
                </a:solidFill>
              </a:rPr>
              <a:t>2 </a:t>
            </a:r>
            <a:r>
              <a:rPr lang="ru-RU" sz="2400" b="1" dirty="0" err="1" smtClean="0">
                <a:solidFill>
                  <a:srgbClr val="000000"/>
                </a:solidFill>
              </a:rPr>
              <a:t>застосовується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для рефлекторного </a:t>
            </a:r>
            <a:r>
              <a:rPr lang="ru-RU" sz="2400" b="1" dirty="0" err="1" smtClean="0">
                <a:solidFill>
                  <a:srgbClr val="000000"/>
                </a:solidFill>
              </a:rPr>
              <a:t>стимулювання</a:t>
            </a:r>
            <a:r>
              <a:rPr lang="ru-RU" sz="2400" b="1" dirty="0" smtClean="0">
                <a:solidFill>
                  <a:srgbClr val="000000"/>
                </a:solidFill>
              </a:rPr>
              <a:t> центру </a:t>
            </a:r>
            <a:r>
              <a:rPr lang="ru-RU" sz="2400" b="1" dirty="0" err="1" smtClean="0">
                <a:solidFill>
                  <a:srgbClr val="000000"/>
                </a:solidFill>
              </a:rPr>
              <a:t>дихання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при </a:t>
            </a:r>
            <a:r>
              <a:rPr lang="ru-RU" sz="2400" b="1" dirty="0" err="1" smtClean="0">
                <a:solidFill>
                  <a:srgbClr val="000000"/>
                </a:solidFill>
              </a:rPr>
              <a:t>шоці</a:t>
            </a:r>
            <a:r>
              <a:rPr lang="ru-RU" sz="2400" b="1" dirty="0" smtClean="0">
                <a:solidFill>
                  <a:srgbClr val="000000"/>
                </a:solidFill>
              </a:rPr>
              <a:t>, </a:t>
            </a:r>
            <a:r>
              <a:rPr lang="ru-RU" sz="2400" b="1" dirty="0" err="1" smtClean="0">
                <a:solidFill>
                  <a:srgbClr val="000000"/>
                </a:solidFill>
              </a:rPr>
              <a:t>асфіксії</a:t>
            </a:r>
            <a:r>
              <a:rPr lang="ru-RU" sz="2400" b="1" dirty="0" smtClean="0">
                <a:solidFill>
                  <a:srgbClr val="000000"/>
                </a:solidFill>
              </a:rPr>
              <a:t>, </a:t>
            </a:r>
            <a:r>
              <a:rPr lang="ru-RU" sz="2400" b="1" dirty="0" err="1" smtClean="0">
                <a:solidFill>
                  <a:srgbClr val="000000"/>
                </a:solidFill>
              </a:rPr>
              <a:t>отруєннях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-59674" y="1131058"/>
            <a:ext cx="3529013" cy="193899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0000"/>
                </a:solidFill>
              </a:rPr>
              <a:t>рідкий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СО</a:t>
            </a:r>
            <a:r>
              <a:rPr lang="ru-RU" sz="2400" b="1" baseline="-25000" dirty="0">
                <a:solidFill>
                  <a:srgbClr val="000000"/>
                </a:solidFill>
              </a:rPr>
              <a:t>2</a:t>
            </a:r>
          </a:p>
          <a:p>
            <a:pPr algn="ctr"/>
            <a:r>
              <a:rPr lang="ru-RU" sz="2400" b="1" dirty="0" err="1" smtClean="0">
                <a:solidFill>
                  <a:srgbClr val="000000"/>
                </a:solidFill>
              </a:rPr>
              <a:t>застосовується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для </a:t>
            </a:r>
            <a:r>
              <a:rPr lang="ru-RU" sz="2400" b="1" dirty="0" err="1" smtClean="0">
                <a:solidFill>
                  <a:srgbClr val="000000"/>
                </a:solidFill>
              </a:rPr>
              <a:t>заморожування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</a:rPr>
              <a:t>біоматеріалу</a:t>
            </a:r>
            <a:endParaRPr lang="ru-RU" sz="2400" b="1" dirty="0">
              <a:solidFill>
                <a:srgbClr val="000000"/>
              </a:solidFill>
            </a:endParaRPr>
          </a:p>
          <a:p>
            <a:pPr algn="ctr"/>
            <a:endParaRPr lang="ru-RU" sz="2400" b="1" dirty="0">
              <a:solidFill>
                <a:srgbClr val="000000"/>
              </a:solidFill>
            </a:endParaRPr>
          </a:p>
        </p:txBody>
      </p:sp>
      <p:pic>
        <p:nvPicPr>
          <p:cNvPr id="1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146" y="-5177"/>
            <a:ext cx="3024187" cy="192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7771" y="129307"/>
            <a:ext cx="7691650" cy="1041472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Неорганічні препарати карбону: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7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343860"/>
            <a:ext cx="10781414" cy="825721"/>
          </a:xfrm>
        </p:spPr>
        <p:txBody>
          <a:bodyPr/>
          <a:lstStyle/>
          <a:p>
            <a:r>
              <a:rPr lang="uk-UA" b="1" dirty="0"/>
              <a:t>Нітроген</a:t>
            </a:r>
            <a:r>
              <a:rPr lang="uk-UA" dirty="0"/>
              <a:t> – органоген, вміст в організмі 3,1%.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772020"/>
            <a:ext cx="10602433" cy="470276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sz="4600" b="1" u="sng" dirty="0" smtClean="0"/>
              <a:t>Складова: </a:t>
            </a:r>
          </a:p>
          <a:p>
            <a:r>
              <a:rPr lang="uk-UA" dirty="0" smtClean="0"/>
              <a:t>Амінокислот;</a:t>
            </a:r>
          </a:p>
          <a:p>
            <a:r>
              <a:rPr lang="uk-UA" dirty="0" smtClean="0"/>
              <a:t>Білків;</a:t>
            </a:r>
          </a:p>
          <a:p>
            <a:r>
              <a:rPr lang="uk-UA" dirty="0" smtClean="0"/>
              <a:t>Ліпідів;</a:t>
            </a:r>
          </a:p>
          <a:p>
            <a:r>
              <a:rPr lang="uk-UA" dirty="0"/>
              <a:t>В</a:t>
            </a:r>
            <a:r>
              <a:rPr lang="uk-UA" dirty="0" smtClean="0"/>
              <a:t>ітамінів; </a:t>
            </a:r>
          </a:p>
          <a:p>
            <a:r>
              <a:rPr lang="uk-UA" dirty="0" smtClean="0"/>
              <a:t>Гормонів;</a:t>
            </a:r>
            <a:endParaRPr lang="uk-UA" dirty="0"/>
          </a:p>
          <a:p>
            <a:r>
              <a:rPr lang="uk-UA" dirty="0" smtClean="0"/>
              <a:t>Ферментів; </a:t>
            </a:r>
          </a:p>
          <a:p>
            <a:r>
              <a:rPr lang="uk-UA" dirty="0" smtClean="0"/>
              <a:t>Нуклеїнових кислот.</a:t>
            </a:r>
          </a:p>
          <a:p>
            <a:pPr marL="0" indent="0">
              <a:buNone/>
            </a:pPr>
            <a:r>
              <a:rPr lang="uk-UA" sz="3800" b="1" u="sng" dirty="0" smtClean="0"/>
              <a:t>Препарати нітрогену</a:t>
            </a:r>
            <a:r>
              <a:rPr lang="uk-UA" dirty="0" smtClean="0"/>
              <a:t>: органічних препаратів дуже багато.</a:t>
            </a:r>
          </a:p>
          <a:p>
            <a:r>
              <a:rPr lang="uk-UA" b="1" i="1" dirty="0" smtClean="0"/>
              <a:t>Неорганічні препарати</a:t>
            </a:r>
            <a:r>
              <a:rPr lang="uk-UA" dirty="0" smtClean="0"/>
              <a:t>: - азот рідкий </a:t>
            </a:r>
            <a:r>
              <a:rPr lang="uk-UA" dirty="0"/>
              <a:t>(</a:t>
            </a:r>
            <a:r>
              <a:rPr lang="uk-UA" dirty="0" smtClean="0"/>
              <a:t>для виморожування при захворюваннях шкіри й слизових оболонок). </a:t>
            </a:r>
          </a:p>
          <a:p>
            <a:pPr marL="0" indent="0">
              <a:buNone/>
            </a:pPr>
            <a:r>
              <a:rPr lang="uk-UA" dirty="0" smtClean="0"/>
              <a:t>- Оксид (I) нітрогену (N</a:t>
            </a:r>
            <a:r>
              <a:rPr lang="uk-UA" baseline="-25000" dirty="0" smtClean="0"/>
              <a:t>2</a:t>
            </a:r>
            <a:r>
              <a:rPr lang="uk-UA" dirty="0" smtClean="0"/>
              <a:t>O) - для інгаляційного наркозу.</a:t>
            </a:r>
          </a:p>
          <a:p>
            <a:r>
              <a:rPr lang="uk-UA" dirty="0" smtClean="0"/>
              <a:t>Розчин аміаку 10% збуджує діяльність ЦНС </a:t>
            </a:r>
          </a:p>
          <a:p>
            <a:r>
              <a:rPr lang="uk-UA" dirty="0" smtClean="0"/>
              <a:t>Нітрит натрію (NaNO</a:t>
            </a:r>
            <a:r>
              <a:rPr lang="uk-UA" baseline="-25000" dirty="0" smtClean="0"/>
              <a:t>2</a:t>
            </a:r>
            <a:r>
              <a:rPr lang="uk-UA" dirty="0" smtClean="0"/>
              <a:t>) – </a:t>
            </a:r>
            <a:r>
              <a:rPr lang="uk-UA" dirty="0" err="1" smtClean="0"/>
              <a:t>коронаророзширюючий</a:t>
            </a:r>
            <a:r>
              <a:rPr lang="uk-UA" dirty="0" smtClean="0"/>
              <a:t> засіб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8378"/>
          <a:stretch/>
        </p:blipFill>
        <p:spPr>
          <a:xfrm>
            <a:off x="3638329" y="946299"/>
            <a:ext cx="6191250" cy="305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47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835</Words>
  <Application>Microsoft Office PowerPoint</Application>
  <PresentationFormat>Широкоэкранный</PresentationFormat>
  <Paragraphs>142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Cambria</vt:lpstr>
      <vt:lpstr>Symbol</vt:lpstr>
      <vt:lpstr>Times New Roman</vt:lpstr>
      <vt:lpstr>Wingdings</vt:lpstr>
      <vt:lpstr>Тема Office</vt:lpstr>
      <vt:lpstr>Презентация PowerPoint</vt:lpstr>
      <vt:lpstr>План лекції</vt:lpstr>
      <vt:lpstr>Презентация PowerPoint</vt:lpstr>
      <vt:lpstr>Презентация PowerPoint</vt:lpstr>
      <vt:lpstr>Властивості атомів р-елементів: </vt:lpstr>
      <vt:lpstr>Біологічна роль р-елементів. Застосування у медицині.</vt:lpstr>
      <vt:lpstr>Карбон – органоген номер один, в організмі його вміст становить 21,5%.</vt:lpstr>
      <vt:lpstr>Неорганічні препарати карбону:</vt:lpstr>
      <vt:lpstr>Нітроген – органоген, вміст в організмі 3,1%.</vt:lpstr>
      <vt:lpstr>Фосфор – органоген (0,95%).</vt:lpstr>
      <vt:lpstr>Оксиген – органоген, загальний вміст в організмі 62,43%.</vt:lpstr>
      <vt:lpstr>Сульфур – органоген (0,16%).</vt:lpstr>
      <vt:lpstr>Флуор – мікроелемент (10–5%).</vt:lpstr>
      <vt:lpstr>Бром – мікроелемент (10–4%).</vt:lpstr>
      <vt:lpstr>Йод – мікроелемент (10–4%).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2018-02-23T12:21:53Z</dcterms:created>
  <dcterms:modified xsi:type="dcterms:W3CDTF">2018-02-26T12:07:07Z</dcterms:modified>
</cp:coreProperties>
</file>