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53"/>
  </p:notesMasterIdLst>
  <p:handoutMasterIdLst>
    <p:handoutMasterId r:id="rId54"/>
  </p:handoutMasterIdLst>
  <p:sldIdLst>
    <p:sldId id="375" r:id="rId2"/>
    <p:sldId id="335" r:id="rId3"/>
    <p:sldId id="341" r:id="rId4"/>
    <p:sldId id="342" r:id="rId5"/>
    <p:sldId id="289" r:id="rId6"/>
    <p:sldId id="290" r:id="rId7"/>
    <p:sldId id="343" r:id="rId8"/>
    <p:sldId id="291" r:id="rId9"/>
    <p:sldId id="271" r:id="rId10"/>
    <p:sldId id="257" r:id="rId11"/>
    <p:sldId id="266" r:id="rId12"/>
    <p:sldId id="258" r:id="rId13"/>
    <p:sldId id="322" r:id="rId14"/>
    <p:sldId id="278" r:id="rId15"/>
    <p:sldId id="279" r:id="rId16"/>
    <p:sldId id="280" r:id="rId17"/>
    <p:sldId id="286" r:id="rId18"/>
    <p:sldId id="282" r:id="rId19"/>
    <p:sldId id="344" r:id="rId20"/>
    <p:sldId id="283" r:id="rId21"/>
    <p:sldId id="284" r:id="rId22"/>
    <p:sldId id="285" r:id="rId23"/>
    <p:sldId id="327" r:id="rId24"/>
    <p:sldId id="304" r:id="rId25"/>
    <p:sldId id="310" r:id="rId26"/>
    <p:sldId id="305" r:id="rId27"/>
    <p:sldId id="330" r:id="rId28"/>
    <p:sldId id="331" r:id="rId29"/>
    <p:sldId id="264" r:id="rId30"/>
    <p:sldId id="263" r:id="rId31"/>
    <p:sldId id="309" r:id="rId32"/>
    <p:sldId id="308" r:id="rId33"/>
    <p:sldId id="307" r:id="rId34"/>
    <p:sldId id="359" r:id="rId35"/>
    <p:sldId id="345" r:id="rId36"/>
    <p:sldId id="362" r:id="rId37"/>
    <p:sldId id="351" r:id="rId38"/>
    <p:sldId id="352" r:id="rId39"/>
    <p:sldId id="360" r:id="rId40"/>
    <p:sldId id="364" r:id="rId41"/>
    <p:sldId id="363" r:id="rId42"/>
    <p:sldId id="367" r:id="rId43"/>
    <p:sldId id="366" r:id="rId44"/>
    <p:sldId id="358" r:id="rId45"/>
    <p:sldId id="371" r:id="rId46"/>
    <p:sldId id="361" r:id="rId47"/>
    <p:sldId id="368" r:id="rId48"/>
    <p:sldId id="369" r:id="rId49"/>
    <p:sldId id="370" r:id="rId50"/>
    <p:sldId id="373" r:id="rId51"/>
    <p:sldId id="377" r:id="rId52"/>
  </p:sldIdLst>
  <p:sldSz cx="9144000" cy="6858000" type="screen4x3"/>
  <p:notesSz cx="6797675" cy="9928225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3300"/>
    <a:srgbClr val="FF99FF"/>
    <a:srgbClr val="33CC33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580" autoAdjust="0"/>
  </p:normalViewPr>
  <p:slideViewPr>
    <p:cSldViewPr snapToGrid="0"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99732B8-FE31-4943-8505-6D289052FC4A}" type="datetimeFigureOut">
              <a:rPr lang="ru-RU"/>
              <a:pPr>
                <a:defRPr/>
              </a:pPr>
              <a:t>27.10.2012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7E28DE1-1FAA-44D6-92CE-8C3AAAA87B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BD12-E9C0-4185-83ED-389213CE959B}" type="datetimeFigureOut">
              <a:rPr lang="ru-RU" smtClean="0"/>
              <a:pPr/>
              <a:t>27.10.2012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26828-E22F-449A-94FD-5047896A1B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1E855-0319-4229-B4B5-9CB9729D1F75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6828-E22F-449A-94FD-5047896A1BBB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50888"/>
            <a:ext cx="4946650" cy="3709987"/>
          </a:xfrm>
          <a:ln cap="flat"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altLang="en-US" smtClean="0">
              <a:latin typeface="Times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Shina ALagia 2005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C887B-65C7-43EA-A6D3-3D92B7D256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Shina ALagia 2005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12B16-03EA-4B47-B82C-AE7D984E2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2B58D-CD61-437E-BA0D-0177D81C3C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6A1F2-21EF-4547-9699-52C4940A51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7D1B913F-988B-4D77-8EF6-756C6771F8A6}" type="slidenum">
              <a:rPr lang="uk-UA" smtClean="0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1440" tIns="45720" rIns="91440" bIns="45720" anchor="ctr">
            <a:normAutofit fontScale="90000"/>
          </a:bodyPr>
          <a:lstStyle/>
          <a:p>
            <a:pPr eaLnBrk="1" hangingPunct="1">
              <a:defRPr/>
            </a:pPr>
            <a:r>
              <a:rPr lang="en-US" sz="4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Kharkov National </a:t>
            </a:r>
            <a:r>
              <a:rPr lang="ru-RU" sz="4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4000" smtClean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400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Medical University</a:t>
            </a:r>
            <a:endParaRPr lang="ru-RU" sz="400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2487613"/>
            <a:ext cx="7727950" cy="3303587"/>
          </a:xfrm>
        </p:spPr>
        <p:txBody>
          <a:bodyPr lIns="91440" tIns="45720" rIns="91440" bIns="45720"/>
          <a:lstStyle/>
          <a:p>
            <a:pPr algn="ctr" eaLnBrk="1" hangingPunct="1">
              <a:buFontTx/>
              <a:buNone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Department of </a:t>
            </a:r>
          </a:p>
          <a:p>
            <a:pPr algn="ctr" eaLnBrk="1" hangingPunct="1">
              <a:buFontTx/>
              <a:buNone/>
              <a:defRPr/>
            </a:pPr>
            <a:r>
              <a:rPr lang="en-US" sz="4000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Histology, cytology and embryology</a:t>
            </a:r>
            <a:endParaRPr lang="ru-RU" sz="4000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32964" y="645458"/>
            <a:ext cx="7153835" cy="138504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GENERAL  HISTOLOGY </a:t>
            </a:r>
            <a:b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Study of Tissues</a:t>
            </a:r>
            <a:endParaRPr lang="uk-UA" sz="40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3240741"/>
            <a:ext cx="8229600" cy="288542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4800" b="1" dirty="0" smtClean="0">
                <a:solidFill>
                  <a:srgbClr val="FF3300"/>
                </a:solidFill>
                <a:latin typeface="Times New Roman" pitchFamily="18" charset="0"/>
              </a:rPr>
              <a:t>Epithelia and Glands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US" sz="3600" b="1" dirty="0" smtClean="0">
              <a:latin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3600" b="1" dirty="0" smtClean="0">
                <a:solidFill>
                  <a:schemeClr val="accent2"/>
                </a:solidFill>
                <a:latin typeface="Times New Roman" pitchFamily="18" charset="0"/>
              </a:rPr>
              <a:t>MUSCLE</a:t>
            </a:r>
            <a:endParaRPr lang="uk-UA" sz="3600" b="1" dirty="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>
          <a:xfrm>
            <a:off x="-152400" y="274638"/>
            <a:ext cx="9677400" cy="140624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			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				</a:t>
            </a:r>
            <a:r>
              <a:rPr lang="en-US" sz="5300" b="1" u="sng" dirty="0" smtClean="0"/>
              <a:t>The Tissue is</a:t>
            </a:r>
          </a:p>
        </p:txBody>
      </p:sp>
      <p:sp>
        <p:nvSpPr>
          <p:cNvPr id="205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205318"/>
            <a:ext cx="4343400" cy="411928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3600" dirty="0" smtClean="0"/>
              <a:t>The group of similar cells</a:t>
            </a:r>
          </a:p>
          <a:p>
            <a:pPr eaLnBrk="1" hangingPunct="1">
              <a:buNone/>
            </a:pPr>
            <a:r>
              <a:rPr lang="en-US" sz="3600" dirty="0" smtClean="0"/>
              <a:t>	having:</a:t>
            </a:r>
          </a:p>
          <a:p>
            <a:pPr lvl="1" eaLnBrk="1" hangingPunct="1"/>
            <a:r>
              <a:rPr lang="en-US" sz="3600" dirty="0" smtClean="0"/>
              <a:t>common embryonic origin</a:t>
            </a:r>
          </a:p>
          <a:p>
            <a:pPr lvl="1" eaLnBrk="1" hangingPunct="1"/>
            <a:r>
              <a:rPr lang="en-US" sz="3600" dirty="0" smtClean="0"/>
              <a:t>common function</a:t>
            </a:r>
          </a:p>
          <a:p>
            <a:pPr lvl="1" eaLnBrk="1" hangingPunct="1"/>
            <a:r>
              <a:rPr lang="en-US" sz="3600" dirty="0" smtClean="0"/>
              <a:t>common structure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050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205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2AE9019-E563-4DA9-B758-F6DC5D000904}" type="slidenum">
              <a:rPr lang="en-US"/>
              <a:pPr/>
              <a:t>3</a:t>
            </a:fld>
            <a:endParaRPr lang="en-US" dirty="0"/>
          </a:p>
        </p:txBody>
      </p:sp>
      <p:pic>
        <p:nvPicPr>
          <p:cNvPr id="2054" name="Picture 4" descr="fig4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4191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1" y="0"/>
            <a:ext cx="4370294" cy="11430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4 Basic Tissues</a:t>
            </a:r>
          </a:p>
        </p:txBody>
      </p:sp>
      <p:sp>
        <p:nvSpPr>
          <p:cNvPr id="3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70B8DD-0F90-42C8-85EF-A67B327325B9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307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649506"/>
            <a:ext cx="8610600" cy="5208494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3200" dirty="0" smtClean="0"/>
              <a:t>Epithelial Tissue</a:t>
            </a:r>
          </a:p>
          <a:p>
            <a:pPr lvl="1" eaLnBrk="1" hangingPunct="1">
              <a:buNone/>
            </a:pPr>
            <a:r>
              <a:rPr lang="en-US" sz="3200" dirty="0" smtClean="0"/>
              <a:t>covers surfaces, lines hollow </a:t>
            </a:r>
          </a:p>
          <a:p>
            <a:pPr lvl="1" eaLnBrk="1" hangingPunct="1">
              <a:buNone/>
            </a:pPr>
            <a:r>
              <a:rPr lang="en-US" sz="3200" dirty="0" smtClean="0"/>
              <a:t>organs, forms glands</a:t>
            </a:r>
          </a:p>
          <a:p>
            <a:pPr eaLnBrk="1" hangingPunct="1"/>
            <a:r>
              <a:rPr lang="en-US" sz="3200" dirty="0" smtClean="0">
                <a:solidFill>
                  <a:srgbClr val="FF0000"/>
                </a:solidFill>
              </a:rPr>
              <a:t>Connective Tissue</a:t>
            </a:r>
          </a:p>
          <a:p>
            <a:pPr lvl="1" eaLnBrk="1" hangingPunct="1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supports and feeds structures</a:t>
            </a:r>
          </a:p>
          <a:p>
            <a:pPr lvl="1" eaLnBrk="1" hangingPunct="1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provides immunity to disease</a:t>
            </a:r>
          </a:p>
          <a:p>
            <a:r>
              <a:rPr lang="en-US" sz="3200" dirty="0" smtClean="0"/>
              <a:t>Muscle Tissue</a:t>
            </a:r>
          </a:p>
          <a:p>
            <a:pPr lvl="1">
              <a:buNone/>
            </a:pPr>
            <a:r>
              <a:rPr lang="en-US" sz="3200" dirty="0" smtClean="0"/>
              <a:t>produces movement</a:t>
            </a:r>
          </a:p>
          <a:p>
            <a:r>
              <a:rPr lang="en-US" sz="3200" dirty="0" smtClean="0">
                <a:solidFill>
                  <a:srgbClr val="FF0000"/>
                </a:solidFill>
              </a:rPr>
              <a:t>Nerve Tissue</a:t>
            </a:r>
          </a:p>
          <a:p>
            <a:pPr lvl="1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conducts nerve impulses</a:t>
            </a:r>
          </a:p>
          <a:p>
            <a:pPr eaLnBrk="1" hangingPunct="1"/>
            <a:endParaRPr lang="en-US" dirty="0" smtClean="0"/>
          </a:p>
        </p:txBody>
      </p:sp>
      <p:pic>
        <p:nvPicPr>
          <p:cNvPr id="6" name="Picture 4" descr="03-01ab_CellDivers_1"/>
          <p:cNvPicPr>
            <a:picLocks noChangeAspect="1" noChangeArrowheads="1"/>
          </p:cNvPicPr>
          <p:nvPr/>
        </p:nvPicPr>
        <p:blipFill>
          <a:blip r:embed="rId3" cstate="print"/>
          <a:srcRect b="46800"/>
          <a:stretch>
            <a:fillRect/>
          </a:stretch>
        </p:blipFill>
        <p:spPr bwMode="auto">
          <a:xfrm>
            <a:off x="5257800" y="524436"/>
            <a:ext cx="3886199" cy="3106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03-01ab_CellDivers_1"/>
          <p:cNvPicPr>
            <a:picLocks noChangeAspect="1" noChangeArrowheads="1"/>
          </p:cNvPicPr>
          <p:nvPr/>
        </p:nvPicPr>
        <p:blipFill>
          <a:blip r:embed="rId3" cstate="print"/>
          <a:srcRect l="1283" t="57600" r="3850" b="7201"/>
          <a:stretch>
            <a:fillRect/>
          </a:stretch>
        </p:blipFill>
        <p:spPr bwMode="auto">
          <a:xfrm>
            <a:off x="5405718" y="3294530"/>
            <a:ext cx="3585882" cy="207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03-01ef_CellDivers_1"/>
          <p:cNvPicPr>
            <a:picLocks noChangeAspect="1" noChangeArrowheads="1"/>
          </p:cNvPicPr>
          <p:nvPr/>
        </p:nvPicPr>
        <p:blipFill>
          <a:blip r:embed="rId4" cstate="print"/>
          <a:srcRect l="516" r="516" b="53999"/>
          <a:stretch>
            <a:fillRect/>
          </a:stretch>
        </p:blipFill>
        <p:spPr bwMode="auto">
          <a:xfrm>
            <a:off x="4593384" y="5190565"/>
            <a:ext cx="4235824" cy="1667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57200" y="274638"/>
            <a:ext cx="8229600" cy="189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857250" indent="-857250" algn="ctr">
              <a:buAutoNum type="romanUcPeriod"/>
            </a:pPr>
            <a:r>
              <a:rPr lang="en-US" sz="4400" u="sng" dirty="0" smtClean="0">
                <a:solidFill>
                  <a:schemeClr val="tx2"/>
                </a:solidFill>
              </a:rPr>
              <a:t>Epithelial Tissue</a:t>
            </a:r>
          </a:p>
          <a:p>
            <a:pPr marL="857250" indent="-857250" algn="ctr">
              <a:buAutoNum type="romanUcPeriod"/>
            </a:pPr>
            <a:endParaRPr lang="en-US" sz="4400" u="sng" dirty="0" smtClean="0">
              <a:solidFill>
                <a:schemeClr val="tx2"/>
              </a:solidFill>
            </a:endParaRPr>
          </a:p>
          <a:p>
            <a:pPr marL="857250" indent="-857250" algn="ctr"/>
            <a:r>
              <a:rPr lang="en-US" sz="4400" dirty="0" smtClean="0">
                <a:solidFill>
                  <a:schemeClr val="accent2"/>
                </a:solidFill>
              </a:rPr>
              <a:t>FITURES: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57200" y="2433918"/>
            <a:ext cx="8229600" cy="369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Closely packed </a:t>
            </a:r>
            <a:r>
              <a:rPr lang="en-US" sz="3200" dirty="0" smtClean="0">
                <a:solidFill>
                  <a:srgbClr val="FF0000"/>
                </a:solidFill>
              </a:rPr>
              <a:t>cells that form</a:t>
            </a:r>
            <a:r>
              <a:rPr lang="en-US" sz="3200" dirty="0" smtClean="0">
                <a:solidFill>
                  <a:srgbClr val="FF99FF"/>
                </a:solidFill>
              </a:rPr>
              <a:t> </a:t>
            </a:r>
            <a:r>
              <a:rPr lang="en-US" sz="3200" u="sng" dirty="0" smtClean="0">
                <a:solidFill>
                  <a:schemeClr val="accent2"/>
                </a:solidFill>
              </a:rPr>
              <a:t>sheets (of </a:t>
            </a:r>
            <a:r>
              <a:rPr lang="en-US" sz="3200" u="sng" dirty="0">
                <a:solidFill>
                  <a:schemeClr val="accent2"/>
                </a:solidFill>
              </a:rPr>
              <a:t>single or multiple </a:t>
            </a:r>
            <a:r>
              <a:rPr lang="en-US" sz="3200" u="sng" dirty="0" smtClean="0">
                <a:solidFill>
                  <a:schemeClr val="accent2"/>
                </a:solidFill>
              </a:rPr>
              <a:t>layers)</a:t>
            </a:r>
            <a:r>
              <a:rPr lang="en-US" sz="3200" dirty="0" smtClean="0">
                <a:solidFill>
                  <a:schemeClr val="accent2"/>
                </a:solidFill>
              </a:rPr>
              <a:t> </a:t>
            </a:r>
            <a:r>
              <a:rPr lang="en-US" sz="3200" dirty="0"/>
              <a:t>which </a:t>
            </a:r>
            <a:r>
              <a:rPr lang="en-US" sz="3200" dirty="0" smtClean="0"/>
              <a:t>are  </a:t>
            </a:r>
            <a:r>
              <a:rPr lang="en-US" sz="3200" dirty="0"/>
              <a:t>attached to a </a:t>
            </a:r>
            <a:r>
              <a:rPr lang="en-US" sz="3200" b="1" dirty="0">
                <a:solidFill>
                  <a:srgbClr val="CC0066"/>
                </a:solidFill>
              </a:rPr>
              <a:t>basement </a:t>
            </a:r>
            <a:r>
              <a:rPr lang="en-US" sz="3200" b="1" dirty="0" smtClean="0">
                <a:solidFill>
                  <a:srgbClr val="CC0066"/>
                </a:solidFill>
              </a:rPr>
              <a:t>membrane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3200" dirty="0">
              <a:solidFill>
                <a:srgbClr val="FF99FF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 smtClean="0">
                <a:solidFill>
                  <a:srgbClr val="CC0066"/>
                </a:solidFill>
              </a:rPr>
              <a:t>Polarity. </a:t>
            </a:r>
            <a:r>
              <a:rPr lang="en-US" sz="3200" dirty="0" smtClean="0"/>
              <a:t>Epithelial </a:t>
            </a:r>
            <a:r>
              <a:rPr lang="en-US" sz="3200" dirty="0"/>
              <a:t>cells have an </a:t>
            </a:r>
            <a:r>
              <a:rPr lang="en-US" sz="3200" b="1" dirty="0">
                <a:solidFill>
                  <a:schemeClr val="accent2"/>
                </a:solidFill>
              </a:rPr>
              <a:t>apical (free) surface</a:t>
            </a:r>
            <a:r>
              <a:rPr lang="en-US" sz="3200" dirty="0"/>
              <a:t>, which is exposed to body cavity, </a:t>
            </a:r>
            <a:r>
              <a:rPr lang="en-US" sz="3200" dirty="0" smtClean="0"/>
              <a:t>or </a:t>
            </a:r>
            <a:r>
              <a:rPr lang="en-US" sz="3200" dirty="0"/>
              <a:t>exterior of body,  and a </a:t>
            </a:r>
            <a:r>
              <a:rPr lang="en-US" sz="3200" b="1" dirty="0">
                <a:solidFill>
                  <a:schemeClr val="accent2"/>
                </a:solidFill>
              </a:rPr>
              <a:t>basal </a:t>
            </a:r>
            <a:r>
              <a:rPr lang="en-US" sz="3200" b="1" dirty="0" smtClean="0">
                <a:solidFill>
                  <a:schemeClr val="accent2"/>
                </a:solidFill>
              </a:rPr>
              <a:t>surface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3200" b="1" dirty="0">
              <a:solidFill>
                <a:srgbClr val="FF99FF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3200" b="1" dirty="0" smtClean="0">
              <a:solidFill>
                <a:srgbClr val="FF99FF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3200" b="1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57200" y="1385047"/>
            <a:ext cx="8229600" cy="474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Cell junctions are </a:t>
            </a:r>
            <a:r>
              <a:rPr lang="en-US" sz="3200" dirty="0" smtClean="0">
                <a:solidFill>
                  <a:srgbClr val="FF0000"/>
                </a:solidFill>
              </a:rPr>
              <a:t>plentiful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32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/>
              <a:t>Epithelia are</a:t>
            </a:r>
            <a:r>
              <a:rPr lang="en-US" sz="3200" b="1" dirty="0"/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avascular</a:t>
            </a:r>
            <a:r>
              <a:rPr lang="en-US" sz="3200" dirty="0">
                <a:solidFill>
                  <a:srgbClr val="FF0000"/>
                </a:solidFill>
              </a:rPr>
              <a:t>,</a:t>
            </a:r>
            <a:r>
              <a:rPr lang="en-US" sz="3200" dirty="0"/>
              <a:t> blood vessels are located in </a:t>
            </a:r>
            <a:r>
              <a:rPr lang="en-US" sz="3200" dirty="0" smtClean="0"/>
              <a:t>the underlying </a:t>
            </a:r>
            <a:r>
              <a:rPr lang="en-US" sz="3200" dirty="0"/>
              <a:t>connective </a:t>
            </a:r>
            <a:r>
              <a:rPr lang="en-US" sz="3200" dirty="0" smtClean="0"/>
              <a:t>tissue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32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 dirty="0" smtClean="0"/>
              <a:t>Epithelia </a:t>
            </a:r>
            <a:r>
              <a:rPr lang="en-US" sz="3200" dirty="0"/>
              <a:t>have a </a:t>
            </a:r>
            <a:r>
              <a:rPr lang="en-US" sz="3200" b="1" dirty="0">
                <a:solidFill>
                  <a:srgbClr val="FF0000"/>
                </a:solidFill>
              </a:rPr>
              <a:t>high capacity for renewal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/>
              <a:t>(high mitotic rate</a:t>
            </a:r>
            <a:r>
              <a:rPr lang="en-US" sz="3200" dirty="0" smtClean="0"/>
              <a:t>)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4800" dirty="0" smtClean="0"/>
              <a:t>Embryonic  origin :</a:t>
            </a:r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9E8E03-37F1-4DA0-BE33-54869924BC09}" type="slidenum">
              <a:rPr lang="en-US"/>
              <a:pPr/>
              <a:t>7</a:t>
            </a:fld>
            <a:endParaRPr lang="en-US"/>
          </a:p>
        </p:txBody>
      </p:sp>
      <p:sp>
        <p:nvSpPr>
          <p:cNvPr id="512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2111188"/>
            <a:ext cx="7772400" cy="398481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/>
              <a:t>Germ layers of the embryo</a:t>
            </a:r>
          </a:p>
          <a:p>
            <a:pPr lvl="1" eaLnBrk="1" hangingPunct="1"/>
            <a:r>
              <a:rPr lang="en-US" sz="4000" dirty="0" smtClean="0"/>
              <a:t>endoderm</a:t>
            </a:r>
          </a:p>
          <a:p>
            <a:pPr lvl="1" eaLnBrk="1" hangingPunct="1"/>
            <a:r>
              <a:rPr lang="en-US" sz="4000" dirty="0" smtClean="0"/>
              <a:t>mesoderm</a:t>
            </a:r>
          </a:p>
          <a:p>
            <a:pPr lvl="1" eaLnBrk="1" hangingPunct="1"/>
            <a:r>
              <a:rPr lang="en-US" sz="4000" dirty="0" smtClean="0"/>
              <a:t>ectoderm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57200" y="739588"/>
            <a:ext cx="8229600" cy="60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4000" dirty="0">
                <a:solidFill>
                  <a:schemeClr val="accent2"/>
                </a:solidFill>
              </a:rPr>
              <a:t>Epithelial  </a:t>
            </a:r>
            <a:r>
              <a:rPr lang="en-US" sz="4000" dirty="0" smtClean="0">
                <a:solidFill>
                  <a:schemeClr val="accent2"/>
                </a:solidFill>
              </a:rPr>
              <a:t>functions:</a:t>
            </a:r>
          </a:p>
          <a:p>
            <a:pPr marL="342900" indent="-342900" algn="ctr">
              <a:spcBef>
                <a:spcPct val="20000"/>
              </a:spcBef>
            </a:pPr>
            <a:endParaRPr lang="en-US" sz="40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 protection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 </a:t>
            </a:r>
            <a:r>
              <a:rPr lang="en-US" sz="3200" dirty="0" smtClean="0"/>
              <a:t>secretion</a:t>
            </a:r>
            <a:endParaRPr lang="en-US" sz="32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 digestion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 absorption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 excretion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/>
              <a:t> transportation</a:t>
            </a:r>
            <a:endParaRPr lang="en-US" sz="32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/>
              <a:t> sensory </a:t>
            </a:r>
            <a:r>
              <a:rPr lang="en-US" sz="3200" dirty="0"/>
              <a:t>reception</a:t>
            </a:r>
          </a:p>
          <a:p>
            <a:pPr marL="342900" indent="-342900">
              <a:spcBef>
                <a:spcPct val="20000"/>
              </a:spcBef>
            </a:pP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0" descr="Fig 4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265238"/>
            <a:ext cx="8280400" cy="544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685800" y="762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>
                <a:solidFill>
                  <a:schemeClr val="tx2"/>
                </a:solidFill>
              </a:rPr>
              <a:t>Epithelial Tissues and Their Basement Membrane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762000"/>
          </a:xfrm>
        </p:spPr>
        <p:txBody>
          <a:bodyPr>
            <a:spAutoFit/>
          </a:bodyPr>
          <a:lstStyle/>
          <a:p>
            <a:pPr eaLnBrk="1" hangingPunct="1"/>
            <a:r>
              <a:rPr lang="en-US" smtClean="0"/>
              <a:t>The Polarity of Epithelial Cells</a:t>
            </a: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 cstate="print"/>
          <a:srcRect b="3000"/>
          <a:stretch>
            <a:fillRect/>
          </a:stretch>
        </p:blipFill>
        <p:spPr bwMode="auto">
          <a:xfrm>
            <a:off x="395288" y="1341438"/>
            <a:ext cx="8497887" cy="521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04800" y="1557338"/>
            <a:ext cx="86106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smtClean="0"/>
              <a:t>Cells are connected with each other with junctions:</a:t>
            </a:r>
            <a:endParaRPr lang="en-US" sz="32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smtClean="0"/>
              <a:t>Tight junctions</a:t>
            </a:r>
            <a:endParaRPr lang="en-US" sz="28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smtClean="0"/>
              <a:t>Desmosomes</a:t>
            </a:r>
            <a:endParaRPr lang="en-US" sz="28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smtClean="0"/>
              <a:t>Hemidesmosomes</a:t>
            </a:r>
            <a:endParaRPr lang="en-US" sz="28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smtClean="0"/>
              <a:t>Gap </a:t>
            </a:r>
            <a:r>
              <a:rPr lang="en-US" sz="2800" dirty="0"/>
              <a:t>junctions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05500"/>
            <a:ext cx="8229600" cy="877163"/>
          </a:xfrm>
        </p:spPr>
        <p:txBody>
          <a:bodyPr>
            <a:spAutoFit/>
          </a:bodyPr>
          <a:lstStyle/>
          <a:p>
            <a:pPr eaLnBrk="1" hangingPunct="1"/>
            <a:r>
              <a:rPr lang="en-US" sz="4800" dirty="0" smtClean="0"/>
              <a:t>Intercellular junctions</a:t>
            </a:r>
          </a:p>
        </p:txBody>
      </p:sp>
      <p:pic>
        <p:nvPicPr>
          <p:cNvPr id="22531" name="Picture 6"/>
          <p:cNvPicPr>
            <a:picLocks noChangeAspect="1" noChangeArrowheads="1"/>
          </p:cNvPicPr>
          <p:nvPr/>
        </p:nvPicPr>
        <p:blipFill>
          <a:blip r:embed="rId2" cstate="print"/>
          <a:srcRect b="3000"/>
          <a:stretch>
            <a:fillRect/>
          </a:stretch>
        </p:blipFill>
        <p:spPr bwMode="auto">
          <a:xfrm>
            <a:off x="250825" y="874713"/>
            <a:ext cx="8569325" cy="549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40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Rot="1" noChangeArrowheads="1"/>
          </p:cNvSpPr>
          <p:nvPr/>
        </p:nvSpPr>
        <p:spPr bwMode="auto">
          <a:xfrm>
            <a:off x="0" y="228600"/>
            <a:ext cx="88616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800" b="1" dirty="0">
                <a:solidFill>
                  <a:schemeClr val="tx2"/>
                </a:solidFill>
                <a:latin typeface="Copperplate Gothic Bold" pitchFamily="34" charset="0"/>
              </a:rPr>
              <a:t>CLASSIFICATION </a:t>
            </a:r>
            <a:r>
              <a:rPr lang="en-US" sz="3800" b="1" dirty="0" smtClean="0">
                <a:solidFill>
                  <a:schemeClr val="tx2"/>
                </a:solidFill>
                <a:latin typeface="Copperplate Gothic Bold" pitchFamily="34" charset="0"/>
              </a:rPr>
              <a:t> OF  E.</a:t>
            </a:r>
            <a:endParaRPr lang="en-US" sz="3800" b="1" dirty="0">
              <a:solidFill>
                <a:schemeClr val="tx2"/>
              </a:solidFill>
              <a:latin typeface="Copperplate Gothic Bold" pitchFamily="34" charset="0"/>
            </a:endParaRPr>
          </a:p>
        </p:txBody>
      </p:sp>
      <p:sp>
        <p:nvSpPr>
          <p:cNvPr id="23555" name="Rectangle 3"/>
          <p:cNvSpPr>
            <a:spLocks noRot="1" noChangeArrowheads="1"/>
          </p:cNvSpPr>
          <p:nvPr/>
        </p:nvSpPr>
        <p:spPr bwMode="auto">
          <a:xfrm>
            <a:off x="304800" y="1295400"/>
            <a:ext cx="4648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 b="1" u="sng" dirty="0">
                <a:solidFill>
                  <a:schemeClr val="accent2"/>
                </a:solidFill>
                <a:latin typeface="Times New Roman" pitchFamily="18" charset="0"/>
              </a:rPr>
              <a:t>Cell layers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pitchFamily="18" charset="0"/>
              </a:rPr>
              <a:t>Simple epithelia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>
                <a:latin typeface="Times New Roman" pitchFamily="18" charset="0"/>
              </a:rPr>
              <a:t>Single cell layer</a:t>
            </a:r>
          </a:p>
          <a:p>
            <a:pPr marL="1143000" lvl="2" indent="-228600">
              <a:spcBef>
                <a:spcPct val="20000"/>
              </a:spcBef>
            </a:pPr>
            <a:endParaRPr lang="en-US" sz="2400" dirty="0"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pitchFamily="18" charset="0"/>
              </a:rPr>
              <a:t>Stratified epithelia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>
                <a:latin typeface="Times New Roman" pitchFamily="18" charset="0"/>
              </a:rPr>
              <a:t>Two or more cell </a:t>
            </a:r>
            <a:r>
              <a:rPr lang="en-US" sz="2800" dirty="0" smtClean="0">
                <a:latin typeface="Times New Roman" pitchFamily="18" charset="0"/>
              </a:rPr>
              <a:t>layers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23556" name="Picture 4" descr="04-01a_Epithelia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959005"/>
            <a:ext cx="4114800" cy="5898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685800" y="76200"/>
            <a:ext cx="7772400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 Simple </a:t>
            </a:r>
            <a:r>
              <a:rPr lang="en-US" sz="4400" dirty="0" err="1">
                <a:solidFill>
                  <a:schemeClr val="tx2"/>
                </a:solidFill>
              </a:rPr>
              <a:t>Squamous</a:t>
            </a:r>
            <a:r>
              <a:rPr lang="en-US" sz="4400" dirty="0">
                <a:solidFill>
                  <a:schemeClr val="tx2"/>
                </a:solidFill>
              </a:rPr>
              <a:t> </a:t>
            </a:r>
            <a:r>
              <a:rPr lang="en-US" sz="4400" dirty="0" smtClean="0">
                <a:solidFill>
                  <a:schemeClr val="tx2"/>
                </a:solidFill>
              </a:rPr>
              <a:t>E.</a:t>
            </a:r>
            <a:endParaRPr lang="en-US" sz="4400" b="1" dirty="0">
              <a:solidFill>
                <a:schemeClr val="tx2"/>
              </a:solidFill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50825" y="4652963"/>
            <a:ext cx="8507413" cy="18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/>
              <a:t>Single layer of flat cells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400" i="1" dirty="0"/>
              <a:t> </a:t>
            </a:r>
            <a:r>
              <a:rPr lang="en-US" sz="2400" i="1" dirty="0">
                <a:solidFill>
                  <a:srgbClr val="0070C0"/>
                </a:solidFill>
              </a:rPr>
              <a:t>lines blood vessels </a:t>
            </a:r>
            <a:r>
              <a:rPr lang="en-US" sz="2400" i="1" dirty="0"/>
              <a:t>(</a:t>
            </a:r>
            <a:r>
              <a:rPr lang="en-US" sz="2400" b="1" i="1" dirty="0"/>
              <a:t>endothelium</a:t>
            </a:r>
            <a:r>
              <a:rPr lang="en-US" sz="2400" i="1" dirty="0"/>
              <a:t>), </a:t>
            </a:r>
            <a:r>
              <a:rPr lang="en-US" sz="2400" i="1" dirty="0">
                <a:solidFill>
                  <a:srgbClr val="0070C0"/>
                </a:solidFill>
              </a:rPr>
              <a:t>closed body cavities</a:t>
            </a:r>
            <a:r>
              <a:rPr lang="en-US" sz="2400" i="1" dirty="0"/>
              <a:t> (</a:t>
            </a:r>
            <a:r>
              <a:rPr lang="en-US" sz="2400" b="1" i="1" dirty="0" err="1"/>
              <a:t>mesothelium</a:t>
            </a:r>
            <a:r>
              <a:rPr lang="en-US" sz="2400" i="1" dirty="0"/>
              <a:t>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400" i="1" dirty="0"/>
              <a:t>very thin --- controls diffusion, </a:t>
            </a:r>
            <a:r>
              <a:rPr lang="en-US" sz="2400" i="1" dirty="0" smtClean="0"/>
              <a:t>osmosis</a:t>
            </a:r>
            <a:endParaRPr lang="en-US" sz="2400" i="1" dirty="0"/>
          </a:p>
          <a:p>
            <a:pPr marL="342900" indent="-342900">
              <a:spcBef>
                <a:spcPct val="20000"/>
              </a:spcBef>
            </a:pPr>
            <a:endParaRPr lang="en-US" sz="2800" dirty="0"/>
          </a:p>
        </p:txBody>
      </p:sp>
      <p:pic>
        <p:nvPicPr>
          <p:cNvPr id="33796" name="Picture 4" descr="170338"/>
          <p:cNvPicPr>
            <a:picLocks noChangeAspect="1" noChangeArrowheads="1"/>
          </p:cNvPicPr>
          <p:nvPr/>
        </p:nvPicPr>
        <p:blipFill>
          <a:blip r:embed="rId2" cstate="print"/>
          <a:srcRect b="36232"/>
          <a:stretch>
            <a:fillRect/>
          </a:stretch>
        </p:blipFill>
        <p:spPr bwMode="auto">
          <a:xfrm>
            <a:off x="250825" y="1341438"/>
            <a:ext cx="8713788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Simple </a:t>
            </a:r>
            <a:r>
              <a:rPr lang="en-US" sz="4400" dirty="0" err="1">
                <a:solidFill>
                  <a:schemeClr val="tx2"/>
                </a:solidFill>
              </a:rPr>
              <a:t>Cuboidal</a:t>
            </a:r>
            <a:r>
              <a:rPr lang="en-US" sz="4400" dirty="0">
                <a:solidFill>
                  <a:schemeClr val="tx2"/>
                </a:solidFill>
              </a:rPr>
              <a:t> </a:t>
            </a:r>
            <a:r>
              <a:rPr lang="en-US" sz="4400" dirty="0" smtClean="0">
                <a:solidFill>
                  <a:schemeClr val="tx2"/>
                </a:solidFill>
              </a:rPr>
              <a:t>E.</a:t>
            </a:r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04800" y="5445125"/>
            <a:ext cx="88392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i="1" dirty="0"/>
              <a:t>Single layer of cube-shaped </a:t>
            </a:r>
            <a:r>
              <a:rPr lang="en-US" sz="2800" i="1" dirty="0" smtClean="0"/>
              <a:t>cells.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i="1" dirty="0"/>
              <a:t> </a:t>
            </a:r>
            <a:r>
              <a:rPr lang="en-US" sz="2800" i="1" dirty="0" smtClean="0"/>
              <a:t>  - </a:t>
            </a:r>
            <a:r>
              <a:rPr lang="en-US" sz="2800" i="1" dirty="0" smtClean="0">
                <a:solidFill>
                  <a:srgbClr val="0070C0"/>
                </a:solidFill>
              </a:rPr>
              <a:t>Kidneys, glands</a:t>
            </a: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34820" name="Picture 4" descr="170339"/>
          <p:cNvPicPr>
            <a:picLocks noChangeAspect="1" noChangeArrowheads="1"/>
          </p:cNvPicPr>
          <p:nvPr/>
        </p:nvPicPr>
        <p:blipFill>
          <a:blip r:embed="rId2" cstate="print"/>
          <a:srcRect b="21739"/>
          <a:stretch>
            <a:fillRect/>
          </a:stretch>
        </p:blipFill>
        <p:spPr bwMode="auto">
          <a:xfrm>
            <a:off x="468313" y="1295400"/>
            <a:ext cx="8424862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 smtClean="0">
                <a:solidFill>
                  <a:schemeClr val="tx2"/>
                </a:solidFill>
              </a:rPr>
              <a:t>Simple Columnar E.</a:t>
            </a:r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23850" y="4581525"/>
            <a:ext cx="84582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i="1" dirty="0" smtClean="0"/>
              <a:t>Goblet </a:t>
            </a:r>
            <a:r>
              <a:rPr lang="en-US" sz="2800" b="1" i="1" dirty="0"/>
              <a:t>cells</a:t>
            </a:r>
            <a:r>
              <a:rPr lang="en-US" sz="2800" i="1" dirty="0"/>
              <a:t> secrete mucus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400" i="1" dirty="0"/>
              <a:t>lubricate </a:t>
            </a:r>
            <a:r>
              <a:rPr lang="en-US" sz="2400" i="1" dirty="0">
                <a:solidFill>
                  <a:srgbClr val="0070C0"/>
                </a:solidFill>
              </a:rPr>
              <a:t>GI, </a:t>
            </a:r>
            <a:r>
              <a:rPr lang="en-US" sz="2400" i="1" dirty="0" smtClean="0">
                <a:solidFill>
                  <a:srgbClr val="0070C0"/>
                </a:solidFill>
              </a:rPr>
              <a:t>reproductive </a:t>
            </a:r>
            <a:r>
              <a:rPr lang="en-US" sz="2400" i="1" dirty="0">
                <a:solidFill>
                  <a:srgbClr val="0070C0"/>
                </a:solidFill>
              </a:rPr>
              <a:t>and urinary systems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i="1" dirty="0" err="1"/>
              <a:t>Microvilli</a:t>
            </a:r>
            <a:r>
              <a:rPr lang="en-US" sz="2800" i="1" dirty="0"/>
              <a:t> = </a:t>
            </a:r>
            <a:r>
              <a:rPr lang="en-US" sz="2400" b="1" i="1" dirty="0"/>
              <a:t>fingerlike projections of  cell </a:t>
            </a:r>
            <a:r>
              <a:rPr lang="en-US" sz="2400" b="1" i="1" dirty="0" smtClean="0"/>
              <a:t>membrane</a:t>
            </a:r>
            <a:endParaRPr lang="uk-UA" sz="2400" b="1" i="1" dirty="0" smtClean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i="1" dirty="0" smtClean="0"/>
              <a:t>Absorption</a:t>
            </a:r>
            <a:endParaRPr lang="en-US" sz="2400" b="1" i="1" dirty="0"/>
          </a:p>
        </p:txBody>
      </p:sp>
      <p:pic>
        <p:nvPicPr>
          <p:cNvPr id="35844" name="Picture 4" descr="170340"/>
          <p:cNvPicPr>
            <a:picLocks noChangeAspect="1" noChangeArrowheads="1"/>
          </p:cNvPicPr>
          <p:nvPr/>
        </p:nvPicPr>
        <p:blipFill>
          <a:blip r:embed="rId2" cstate="print"/>
          <a:srcRect b="18451"/>
          <a:stretch>
            <a:fillRect/>
          </a:stretch>
        </p:blipFill>
        <p:spPr bwMode="auto">
          <a:xfrm>
            <a:off x="250825" y="1173163"/>
            <a:ext cx="8642350" cy="30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3810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en-US" sz="4400" dirty="0">
                <a:solidFill>
                  <a:schemeClr val="tx2"/>
                </a:solidFill>
              </a:rPr>
              <a:t> </a:t>
            </a:r>
            <a:r>
              <a:rPr lang="en-US" altLang="en-US" sz="4400" dirty="0" err="1">
                <a:solidFill>
                  <a:schemeClr val="tx2"/>
                </a:solidFill>
              </a:rPr>
              <a:t>Pseudostratified</a:t>
            </a:r>
            <a:r>
              <a:rPr lang="en-US" altLang="en-US" sz="4400" dirty="0">
                <a:solidFill>
                  <a:schemeClr val="tx2"/>
                </a:solidFill>
              </a:rPr>
              <a:t> </a:t>
            </a:r>
            <a:r>
              <a:rPr lang="en-US" altLang="en-US" sz="4400" dirty="0" smtClean="0">
                <a:solidFill>
                  <a:schemeClr val="tx2"/>
                </a:solidFill>
              </a:rPr>
              <a:t>Columnar E.</a:t>
            </a:r>
            <a:endParaRPr lang="en-US" altLang="en-US" sz="4400" b="1" dirty="0">
              <a:solidFill>
                <a:schemeClr val="tx2"/>
              </a:solidFill>
            </a:endParaRPr>
          </a:p>
        </p:txBody>
      </p:sp>
      <p:pic>
        <p:nvPicPr>
          <p:cNvPr id="41987" name="Picture 3" descr="pseudoe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6168" y="971369"/>
            <a:ext cx="4894729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170346"/>
          <p:cNvPicPr>
            <a:picLocks noChangeAspect="1" noChangeArrowheads="1"/>
          </p:cNvPicPr>
          <p:nvPr/>
        </p:nvPicPr>
        <p:blipFill>
          <a:blip r:embed="rId3" cstate="print"/>
          <a:srcRect l="38235" b="18645"/>
          <a:stretch>
            <a:fillRect/>
          </a:stretch>
        </p:blipFill>
        <p:spPr bwMode="auto">
          <a:xfrm>
            <a:off x="3872753" y="3429000"/>
            <a:ext cx="527124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Rectangle 6"/>
          <p:cNvSpPr>
            <a:spLocks noChangeArrowheads="1"/>
          </p:cNvSpPr>
          <p:nvPr/>
        </p:nvSpPr>
        <p:spPr bwMode="auto">
          <a:xfrm>
            <a:off x="3617259" y="914400"/>
            <a:ext cx="5526741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i="1" dirty="0"/>
              <a:t>Single cell layer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i="1" dirty="0"/>
              <a:t>All cells attach to basement membrane but not all reach free surface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i="1" dirty="0"/>
              <a:t>Nuclei at varying </a:t>
            </a:r>
            <a:r>
              <a:rPr lang="en-US" altLang="en-US" sz="2400" i="1" dirty="0" smtClean="0"/>
              <a:t>depths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i="1" dirty="0"/>
              <a:t> </a:t>
            </a:r>
            <a:r>
              <a:rPr lang="en-US" altLang="en-US" sz="2400" i="1" dirty="0" smtClean="0"/>
              <a:t>   - </a:t>
            </a:r>
            <a:r>
              <a:rPr lang="en-US" altLang="en-US" sz="2400" i="1" dirty="0" smtClean="0">
                <a:solidFill>
                  <a:srgbClr val="0070C0"/>
                </a:solidFill>
              </a:rPr>
              <a:t>Respiratory system</a:t>
            </a:r>
            <a:endParaRPr lang="en-US" altLang="en-US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170342"/>
          <p:cNvPicPr>
            <a:picLocks noChangeAspect="1" noChangeArrowheads="1"/>
          </p:cNvPicPr>
          <p:nvPr/>
        </p:nvPicPr>
        <p:blipFill>
          <a:blip r:embed="rId2" cstate="print"/>
          <a:srcRect l="37038" b="14914"/>
          <a:stretch>
            <a:fillRect/>
          </a:stretch>
        </p:blipFill>
        <p:spPr bwMode="auto">
          <a:xfrm>
            <a:off x="4211638" y="1700213"/>
            <a:ext cx="4752975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762000" y="76199"/>
            <a:ext cx="7772400" cy="14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Stratified </a:t>
            </a:r>
            <a:r>
              <a:rPr lang="en-US" sz="4400" dirty="0" err="1" smtClean="0">
                <a:solidFill>
                  <a:schemeClr val="tx2"/>
                </a:solidFill>
              </a:rPr>
              <a:t>Squamous</a:t>
            </a:r>
            <a:r>
              <a:rPr lang="en-US" sz="4400" dirty="0" smtClean="0">
                <a:solidFill>
                  <a:schemeClr val="tx2"/>
                </a:solidFill>
              </a:rPr>
              <a:t> E. </a:t>
            </a:r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79388" y="1628775"/>
            <a:ext cx="3744912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/>
              <a:t>Several cell layers thick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/>
              <a:t>Surface cells flat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>
                <a:solidFill>
                  <a:srgbClr val="C00000"/>
                </a:solidFill>
              </a:rPr>
              <a:t>Keratinized </a:t>
            </a:r>
            <a:r>
              <a:rPr lang="en-US" sz="2400" i="1" dirty="0"/>
              <a:t>= surface cells dead and filled with </a:t>
            </a:r>
            <a:r>
              <a:rPr lang="en-US" sz="2400" b="1" i="1" dirty="0"/>
              <a:t>keratin</a:t>
            </a:r>
            <a:endParaRPr lang="en-US" sz="24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400" dirty="0" smtClean="0">
                <a:solidFill>
                  <a:srgbClr val="0070C0"/>
                </a:solidFill>
              </a:rPr>
              <a:t>Skin</a:t>
            </a:r>
            <a:endParaRPr lang="en-US" sz="2400" b="1" dirty="0">
              <a:solidFill>
                <a:srgbClr val="0070C0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 err="1">
                <a:solidFill>
                  <a:srgbClr val="C00000"/>
                </a:solidFill>
              </a:rPr>
              <a:t>Nonkeratinized</a:t>
            </a:r>
            <a:r>
              <a:rPr lang="en-US" sz="2400" i="1" dirty="0">
                <a:solidFill>
                  <a:srgbClr val="C00000"/>
                </a:solidFill>
              </a:rPr>
              <a:t>  </a:t>
            </a:r>
            <a:r>
              <a:rPr lang="en-US" sz="2400" i="1" dirty="0"/>
              <a:t>= </a:t>
            </a:r>
            <a:r>
              <a:rPr lang="en-US" sz="2400" i="1" dirty="0" smtClean="0"/>
              <a:t>all cells are living</a:t>
            </a:r>
            <a:endParaRPr lang="en-US" sz="2400" dirty="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70C0"/>
                </a:solidFill>
              </a:rPr>
              <a:t>Cornea, oral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838200" y="5122863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en-US" sz="2400" i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267629" y="6222380"/>
            <a:ext cx="5144429" cy="407020"/>
          </a:xfrm>
          <a:noFill/>
        </p:spPr>
        <p:txBody>
          <a:bodyPr/>
          <a:lstStyle/>
          <a:p>
            <a:endParaRPr lang="en-US" dirty="0"/>
          </a:p>
        </p:txBody>
      </p:sp>
      <p:sp>
        <p:nvSpPr>
          <p:cNvPr id="2048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798102-7D4F-48FC-AB8E-CBD5A06AEEE0}" type="slidenum">
              <a:rPr lang="en-US"/>
              <a:pPr/>
              <a:t>19</a:t>
            </a:fld>
            <a:endParaRPr lang="en-US"/>
          </a:p>
        </p:txBody>
      </p:sp>
      <p:pic>
        <p:nvPicPr>
          <p:cNvPr id="20484" name="Picture 2" descr="stratsqu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308100"/>
            <a:ext cx="6096000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Example of Stratified Squamous</a:t>
            </a:r>
          </a:p>
        </p:txBody>
      </p:sp>
      <p:sp>
        <p:nvSpPr>
          <p:cNvPr id="2048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483112" y="5943600"/>
            <a:ext cx="6975088" cy="9144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Section of vagina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7620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Stratified </a:t>
            </a:r>
            <a:r>
              <a:rPr lang="en-US" sz="4400" dirty="0" err="1">
                <a:solidFill>
                  <a:schemeClr val="tx2"/>
                </a:solidFill>
              </a:rPr>
              <a:t>Cuboidal</a:t>
            </a:r>
            <a:r>
              <a:rPr lang="en-US" sz="4400" dirty="0">
                <a:solidFill>
                  <a:schemeClr val="tx2"/>
                </a:solidFill>
              </a:rPr>
              <a:t> </a:t>
            </a:r>
            <a:r>
              <a:rPr lang="en-US" sz="4400" dirty="0" smtClean="0">
                <a:solidFill>
                  <a:schemeClr val="tx2"/>
                </a:solidFill>
              </a:rPr>
              <a:t>E.</a:t>
            </a:r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5580063" y="4005263"/>
            <a:ext cx="3335337" cy="254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i="1" dirty="0" smtClean="0"/>
              <a:t>Surface </a:t>
            </a:r>
            <a:r>
              <a:rPr lang="en-US" sz="2400" i="1" dirty="0"/>
              <a:t>cells </a:t>
            </a:r>
            <a:r>
              <a:rPr lang="en-US" sz="2400" i="1" dirty="0" err="1"/>
              <a:t>cuboidal</a:t>
            </a:r>
            <a:endParaRPr lang="en-US" sz="2400" i="1" dirty="0"/>
          </a:p>
          <a:p>
            <a:pPr marL="342900" indent="-342900">
              <a:spcBef>
                <a:spcPct val="20000"/>
              </a:spcBef>
            </a:pPr>
            <a:r>
              <a:rPr lang="en-US" sz="2400" i="1" dirty="0" smtClean="0"/>
              <a:t>Only in </a:t>
            </a:r>
            <a:r>
              <a:rPr lang="en-US" sz="2400" i="1" dirty="0">
                <a:solidFill>
                  <a:srgbClr val="0070C0"/>
                </a:solidFill>
              </a:rPr>
              <a:t>sweat gland ducts &amp; male urethra</a:t>
            </a:r>
          </a:p>
        </p:txBody>
      </p:sp>
      <p:pic>
        <p:nvPicPr>
          <p:cNvPr id="38916" name="Picture 4" descr="stratcubo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789363"/>
            <a:ext cx="5040312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170343"/>
          <p:cNvPicPr>
            <a:picLocks noChangeAspect="1" noChangeArrowheads="1"/>
          </p:cNvPicPr>
          <p:nvPr/>
        </p:nvPicPr>
        <p:blipFill>
          <a:blip r:embed="rId3" cstate="print"/>
          <a:srcRect b="26569"/>
          <a:stretch>
            <a:fillRect/>
          </a:stretch>
        </p:blipFill>
        <p:spPr bwMode="auto">
          <a:xfrm>
            <a:off x="250825" y="1447800"/>
            <a:ext cx="85693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Stratified Columnar </a:t>
            </a:r>
            <a:r>
              <a:rPr lang="en-US" sz="4400" dirty="0" smtClean="0">
                <a:solidFill>
                  <a:schemeClr val="tx2"/>
                </a:solidFill>
              </a:rPr>
              <a:t>E.</a:t>
            </a:r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755650" y="1341438"/>
            <a:ext cx="7772400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i="1" dirty="0" smtClean="0"/>
              <a:t>Surface </a:t>
            </a:r>
            <a:r>
              <a:rPr lang="en-US" sz="2800" i="1" dirty="0"/>
              <a:t>cells columnar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i="1" dirty="0">
                <a:solidFill>
                  <a:srgbClr val="0070C0"/>
                </a:solidFill>
              </a:rPr>
              <a:t>Rare (very large ducts &amp; part of male urethra</a:t>
            </a:r>
            <a:r>
              <a:rPr lang="en-US" sz="2800" i="1" dirty="0"/>
              <a:t>)</a:t>
            </a:r>
          </a:p>
        </p:txBody>
      </p:sp>
      <p:pic>
        <p:nvPicPr>
          <p:cNvPr id="39940" name="Picture 4" descr="stratifcolum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284538"/>
            <a:ext cx="4826000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170344"/>
          <p:cNvPicPr>
            <a:picLocks noChangeAspect="1" noChangeArrowheads="1"/>
          </p:cNvPicPr>
          <p:nvPr/>
        </p:nvPicPr>
        <p:blipFill>
          <a:blip r:embed="rId3" cstate="print"/>
          <a:srcRect l="39195" b="18248"/>
          <a:stretch>
            <a:fillRect/>
          </a:stretch>
        </p:blipFill>
        <p:spPr bwMode="auto">
          <a:xfrm>
            <a:off x="5334000" y="3213100"/>
            <a:ext cx="3630613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"/>
          <p:cNvSpPr>
            <a:spLocks noChangeArrowheads="1"/>
          </p:cNvSpPr>
          <p:nvPr/>
        </p:nvSpPr>
        <p:spPr bwMode="auto">
          <a:xfrm>
            <a:off x="468313" y="4365625"/>
            <a:ext cx="8447087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800" i="1" dirty="0"/>
              <a:t>Multilayered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800" i="1" dirty="0"/>
              <a:t>Surface cells varying in shape from round to flat if stretched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800" i="1" dirty="0" smtClean="0"/>
              <a:t>- </a:t>
            </a:r>
            <a:r>
              <a:rPr lang="en-US" altLang="en-US" sz="2800" i="1" dirty="0" smtClean="0">
                <a:solidFill>
                  <a:srgbClr val="0070C0"/>
                </a:solidFill>
              </a:rPr>
              <a:t>urinary </a:t>
            </a:r>
            <a:r>
              <a:rPr lang="en-US" altLang="en-US" sz="2800" i="1" dirty="0">
                <a:solidFill>
                  <a:srgbClr val="0070C0"/>
                </a:solidFill>
              </a:rPr>
              <a:t>tract </a:t>
            </a:r>
            <a:endParaRPr lang="en-US" altLang="en-US" sz="2800" i="1" dirty="0"/>
          </a:p>
        </p:txBody>
      </p:sp>
      <p:sp>
        <p:nvSpPr>
          <p:cNvPr id="40963" name="Rectangle 7"/>
          <p:cNvSpPr>
            <a:spLocks noChangeArrowheads="1"/>
          </p:cNvSpPr>
          <p:nvPr/>
        </p:nvSpPr>
        <p:spPr bwMode="auto">
          <a:xfrm>
            <a:off x="685800" y="76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400" dirty="0">
                <a:solidFill>
                  <a:schemeClr val="tx2"/>
                </a:solidFill>
              </a:rPr>
              <a:t>Transitional </a:t>
            </a:r>
            <a:r>
              <a:rPr lang="en-US" sz="4400" dirty="0" smtClean="0">
                <a:solidFill>
                  <a:schemeClr val="tx2"/>
                </a:solidFill>
              </a:rPr>
              <a:t>E.</a:t>
            </a:r>
            <a:endParaRPr lang="en-US" sz="4400" dirty="0">
              <a:solidFill>
                <a:schemeClr val="tx2"/>
              </a:solidFill>
            </a:endParaRPr>
          </a:p>
        </p:txBody>
      </p:sp>
      <p:pic>
        <p:nvPicPr>
          <p:cNvPr id="40964" name="Picture 8" descr="transitepit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1341438"/>
            <a:ext cx="49530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9" descr="170345"/>
          <p:cNvPicPr>
            <a:picLocks noChangeAspect="1" noChangeArrowheads="1"/>
          </p:cNvPicPr>
          <p:nvPr/>
        </p:nvPicPr>
        <p:blipFill>
          <a:blip r:embed="rId3" cstate="print"/>
          <a:srcRect l="32857" b="19231"/>
          <a:stretch>
            <a:fillRect/>
          </a:stretch>
        </p:blipFill>
        <p:spPr bwMode="auto">
          <a:xfrm>
            <a:off x="0" y="1268413"/>
            <a:ext cx="3962400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/>
          </p:cNvSpPr>
          <p:nvPr/>
        </p:nvSpPr>
        <p:spPr bwMode="auto">
          <a:xfrm>
            <a:off x="304800" y="228600"/>
            <a:ext cx="8534400" cy="1627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800" b="1" dirty="0">
                <a:solidFill>
                  <a:schemeClr val="tx2"/>
                </a:solidFill>
                <a:latin typeface="Copperplate Gothic Bold" pitchFamily="34" charset="0"/>
              </a:rPr>
              <a:t>GLANDULAR </a:t>
            </a:r>
            <a:r>
              <a:rPr lang="en-US" sz="4800" b="1" dirty="0" smtClean="0">
                <a:solidFill>
                  <a:schemeClr val="tx2"/>
                </a:solidFill>
                <a:latin typeface="Copperplate Gothic Bold" pitchFamily="34" charset="0"/>
              </a:rPr>
              <a:t>  E.</a:t>
            </a:r>
            <a:endParaRPr lang="en-US" sz="4800" b="1" dirty="0">
              <a:solidFill>
                <a:schemeClr val="tx2"/>
              </a:solidFill>
              <a:latin typeface="Copperplate Gothic Bold" pitchFamily="34" charset="0"/>
            </a:endParaRPr>
          </a:p>
        </p:txBody>
      </p:sp>
      <p:sp>
        <p:nvSpPr>
          <p:cNvPr id="44035" name="Rectangle 3"/>
          <p:cNvSpPr>
            <a:spLocks noRot="1" noChangeArrowheads="1"/>
          </p:cNvSpPr>
          <p:nvPr/>
        </p:nvSpPr>
        <p:spPr bwMode="auto">
          <a:xfrm>
            <a:off x="304800" y="2232211"/>
            <a:ext cx="8534400" cy="29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i="1" dirty="0">
                <a:solidFill>
                  <a:srgbClr val="FF3300"/>
                </a:solidFill>
                <a:latin typeface="Times New Roman" pitchFamily="18" charset="0"/>
              </a:rPr>
              <a:t>A </a:t>
            </a:r>
            <a:r>
              <a:rPr lang="en-US" sz="3200" b="1" i="1" dirty="0">
                <a:solidFill>
                  <a:srgbClr val="FF3300"/>
                </a:solidFill>
                <a:latin typeface="Times New Roman" pitchFamily="18" charset="0"/>
              </a:rPr>
              <a:t>gland</a:t>
            </a:r>
            <a:r>
              <a:rPr lang="en-US" sz="3200" i="1" dirty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Times New Roman" pitchFamily="18" charset="0"/>
              </a:rPr>
              <a:t>consists of one or more cells that produce and secrete a product (secretion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</a:rPr>
              <a:t>)</a:t>
            </a:r>
          </a:p>
          <a:p>
            <a:pPr marL="342900" indent="-342900">
              <a:spcBef>
                <a:spcPct val="20000"/>
              </a:spcBef>
            </a:pPr>
            <a:endParaRPr lang="en-US" sz="3200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4400" dirty="0">
              <a:solidFill>
                <a:schemeClr val="tx2"/>
              </a:solidFill>
            </a:endParaRP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457200" y="995082"/>
            <a:ext cx="8229600" cy="5131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en-US" sz="32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32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/>
              <a:t>There are two types depending on how </a:t>
            </a:r>
            <a:r>
              <a:rPr lang="en-US" sz="3200" dirty="0" smtClean="0"/>
              <a:t>the</a:t>
            </a:r>
          </a:p>
          <a:p>
            <a:pPr marL="342900" indent="-342900">
              <a:spcBef>
                <a:spcPct val="20000"/>
              </a:spcBef>
            </a:pPr>
            <a:r>
              <a:rPr lang="en-US" sz="3200" dirty="0"/>
              <a:t>	</a:t>
            </a:r>
            <a:r>
              <a:rPr lang="en-US" sz="3200" dirty="0" smtClean="0"/>
              <a:t>cells </a:t>
            </a:r>
            <a:r>
              <a:rPr lang="en-US" sz="3200" dirty="0"/>
              <a:t>release the substances they </a:t>
            </a:r>
            <a:endParaRPr lang="en-US" sz="3200" dirty="0" smtClean="0"/>
          </a:p>
          <a:p>
            <a:pPr marL="342900" indent="-342900">
              <a:spcBef>
                <a:spcPct val="20000"/>
              </a:spcBef>
            </a:pPr>
            <a:r>
              <a:rPr lang="en-US" sz="3200" dirty="0" smtClean="0"/>
              <a:t>	produce</a:t>
            </a:r>
            <a:r>
              <a:rPr lang="en-US" sz="3200" dirty="0"/>
              <a:t>: </a:t>
            </a:r>
            <a:endParaRPr lang="en-US" sz="3200" dirty="0" smtClean="0"/>
          </a:p>
          <a:p>
            <a:pPr marL="342900" indent="-342900">
              <a:spcBef>
                <a:spcPct val="20000"/>
              </a:spcBef>
            </a:pPr>
            <a:endParaRPr lang="en-US" sz="3200" dirty="0" smtClean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 smtClean="0">
                <a:solidFill>
                  <a:srgbClr val="FF3300"/>
                </a:solidFill>
              </a:rPr>
              <a:t>Exocrine </a:t>
            </a:r>
            <a:r>
              <a:rPr lang="en-US" sz="3200" b="1" dirty="0">
                <a:solidFill>
                  <a:srgbClr val="FF3300"/>
                </a:solidFill>
              </a:rPr>
              <a:t>glands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/>
              <a:t>and</a:t>
            </a:r>
            <a:r>
              <a:rPr lang="en-US" sz="3200" dirty="0">
                <a:solidFill>
                  <a:srgbClr val="FF99FF"/>
                </a:solidFill>
              </a:rPr>
              <a:t> </a:t>
            </a:r>
            <a:endParaRPr lang="en-US" sz="3200" dirty="0" smtClean="0">
              <a:solidFill>
                <a:srgbClr val="FF99FF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 smtClean="0">
                <a:solidFill>
                  <a:srgbClr val="FF3300"/>
                </a:solidFill>
              </a:rPr>
              <a:t>endocrine </a:t>
            </a:r>
            <a:r>
              <a:rPr lang="en-US" sz="3200" b="1" dirty="0">
                <a:solidFill>
                  <a:srgbClr val="FF3300"/>
                </a:solidFill>
              </a:rPr>
              <a:t>glands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539750" y="1484313"/>
            <a:ext cx="777240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dirty="0">
                <a:solidFill>
                  <a:srgbClr val="FF3300"/>
                </a:solidFill>
              </a:rPr>
              <a:t>Endocrine glands</a:t>
            </a:r>
            <a:r>
              <a:rPr lang="en-US" sz="3200" b="1" dirty="0">
                <a:solidFill>
                  <a:srgbClr val="FF3300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sz="3200" dirty="0" smtClean="0"/>
              <a:t>called </a:t>
            </a:r>
            <a:r>
              <a:rPr lang="en-US" sz="3200" dirty="0"/>
              <a:t>“ductless glands”  discharge their secretions into </a:t>
            </a:r>
            <a:r>
              <a:rPr lang="en-US" sz="3200" dirty="0" smtClean="0"/>
              <a:t>the blood.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sz="3200" dirty="0" smtClean="0"/>
              <a:t>These </a:t>
            </a:r>
            <a:r>
              <a:rPr lang="en-US" sz="3200" dirty="0"/>
              <a:t>secretions are  hormones, </a:t>
            </a:r>
            <a:endParaRPr lang="en-US" sz="3200" dirty="0" smtClean="0"/>
          </a:p>
          <a:p>
            <a:pPr>
              <a:spcBef>
                <a:spcPct val="50000"/>
              </a:spcBef>
            </a:pPr>
            <a:r>
              <a:rPr lang="en-US" sz="3200" dirty="0" smtClean="0"/>
              <a:t>which </a:t>
            </a:r>
            <a:r>
              <a:rPr lang="en-US" sz="3200" dirty="0"/>
              <a:t>regulate  </a:t>
            </a:r>
            <a:r>
              <a:rPr lang="en-US" sz="3200" dirty="0" smtClean="0"/>
              <a:t>some body </a:t>
            </a:r>
            <a:r>
              <a:rPr lang="en-US" sz="3200" dirty="0"/>
              <a:t>functions</a:t>
            </a:r>
            <a:r>
              <a:rPr lang="en-US" sz="3200" dirty="0" smtClean="0"/>
              <a:t>.</a:t>
            </a:r>
          </a:p>
          <a:p>
            <a:pPr>
              <a:spcBef>
                <a:spcPct val="50000"/>
              </a:spcBef>
            </a:pPr>
            <a:r>
              <a:rPr lang="en-US" sz="3200" dirty="0" smtClean="0"/>
              <a:t>(</a:t>
            </a:r>
            <a:r>
              <a:rPr lang="en-US" sz="3200" dirty="0" smtClean="0">
                <a:solidFill>
                  <a:srgbClr val="00B050"/>
                </a:solidFill>
              </a:rPr>
              <a:t>study later</a:t>
            </a:r>
            <a:r>
              <a:rPr lang="en-US" sz="3200" dirty="0" smtClean="0"/>
              <a:t>)</a:t>
            </a:r>
            <a:r>
              <a:rPr lang="en-US" sz="3200" dirty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533400" y="6096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457200" y="457200"/>
            <a:ext cx="7848600" cy="385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3200" dirty="0"/>
              <a:t> </a:t>
            </a:r>
            <a:endParaRPr lang="en-US" sz="3200" dirty="0" smtClean="0"/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3200" b="1" dirty="0" smtClean="0">
                <a:solidFill>
                  <a:srgbClr val="FF3300"/>
                </a:solidFill>
              </a:rPr>
              <a:t>Exocrine </a:t>
            </a:r>
            <a:r>
              <a:rPr lang="en-US" sz="3200" b="1" dirty="0">
                <a:solidFill>
                  <a:srgbClr val="FF3300"/>
                </a:solidFill>
              </a:rPr>
              <a:t>glands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/>
              <a:t>secrete into </a:t>
            </a:r>
            <a:r>
              <a:rPr lang="en-US" sz="3200" dirty="0" smtClean="0"/>
              <a:t>ducts.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3200" dirty="0"/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3200" dirty="0" smtClean="0"/>
              <a:t>Their </a:t>
            </a:r>
            <a:r>
              <a:rPr lang="en-US" sz="3200" dirty="0"/>
              <a:t>secretions </a:t>
            </a:r>
            <a:r>
              <a:rPr lang="en-US" sz="3200" dirty="0" smtClean="0"/>
              <a:t>include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3200" dirty="0" smtClean="0"/>
              <a:t> </a:t>
            </a:r>
            <a:r>
              <a:rPr lang="en-US" sz="3200" dirty="0">
                <a:solidFill>
                  <a:srgbClr val="00B050"/>
                </a:solidFill>
              </a:rPr>
              <a:t>mucus, sweat, oil, ear </a:t>
            </a:r>
            <a:r>
              <a:rPr lang="en-US" sz="3200" dirty="0" smtClean="0">
                <a:solidFill>
                  <a:srgbClr val="00B050"/>
                </a:solidFill>
              </a:rPr>
              <a:t>wax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3200" dirty="0" smtClean="0">
                <a:solidFill>
                  <a:srgbClr val="00B050"/>
                </a:solidFill>
              </a:rPr>
              <a:t> </a:t>
            </a:r>
            <a:r>
              <a:rPr lang="en-US" sz="3200" dirty="0">
                <a:solidFill>
                  <a:srgbClr val="00B050"/>
                </a:solidFill>
              </a:rPr>
              <a:t>and  digestive enzymes</a:t>
            </a:r>
            <a:r>
              <a:rPr lang="en-US" sz="3200" dirty="0"/>
              <a:t>.</a:t>
            </a:r>
          </a:p>
          <a:p>
            <a:endParaRPr lang="en-US" sz="3200" dirty="0"/>
          </a:p>
          <a:p>
            <a:pPr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/>
          </p:cNvSpPr>
          <p:nvPr/>
        </p:nvSpPr>
        <p:spPr bwMode="auto">
          <a:xfrm>
            <a:off x="304800" y="228600"/>
            <a:ext cx="853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5400" b="1" dirty="0">
              <a:solidFill>
                <a:schemeClr val="tx2"/>
              </a:solidFill>
              <a:latin typeface="Copperplate Gothic Bold" pitchFamily="34" charset="0"/>
            </a:endParaRPr>
          </a:p>
        </p:txBody>
      </p:sp>
      <p:sp>
        <p:nvSpPr>
          <p:cNvPr id="50179" name="Rectangle 3"/>
          <p:cNvSpPr>
            <a:spLocks noRot="1" noChangeArrowheads="1"/>
          </p:cNvSpPr>
          <p:nvPr/>
        </p:nvSpPr>
        <p:spPr bwMode="auto">
          <a:xfrm>
            <a:off x="304800" y="1143000"/>
            <a:ext cx="8534400" cy="548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Unicellular Gland: </a:t>
            </a:r>
            <a:endParaRPr lang="en-US" sz="3200" b="1" u="sng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3200" b="1" u="sng" dirty="0" smtClean="0">
                <a:solidFill>
                  <a:srgbClr val="FF0000"/>
                </a:solidFill>
                <a:latin typeface="Times New Roman" pitchFamily="18" charset="0"/>
              </a:rPr>
              <a:t>Goblet </a:t>
            </a: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cell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>
                <a:latin typeface="Times New Roman" pitchFamily="18" charset="0"/>
              </a:rPr>
              <a:t>Goblet Shaped</a:t>
            </a:r>
            <a:endParaRPr lang="en-US" sz="3200" dirty="0"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>
                <a:latin typeface="Times New Roman" pitchFamily="18" charset="0"/>
              </a:rPr>
              <a:t>In epithelia </a:t>
            </a:r>
            <a:r>
              <a:rPr lang="en-US" sz="3200" dirty="0">
                <a:solidFill>
                  <a:srgbClr val="00B050"/>
                </a:solidFill>
                <a:latin typeface="Times New Roman" pitchFamily="18" charset="0"/>
              </a:rPr>
              <a:t>of </a:t>
            </a:r>
            <a:endParaRPr lang="en-US" sz="3200" dirty="0" smtClean="0">
              <a:solidFill>
                <a:srgbClr val="00B05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3200" dirty="0">
                <a:solidFill>
                  <a:srgbClr val="00B050"/>
                </a:solidFill>
                <a:latin typeface="Times New Roman" pitchFamily="18" charset="0"/>
              </a:rPr>
              <a:t>	</a:t>
            </a:r>
            <a:r>
              <a:rPr lang="en-US" sz="3200" dirty="0" smtClean="0">
                <a:solidFill>
                  <a:srgbClr val="00B050"/>
                </a:solidFill>
                <a:latin typeface="Times New Roman" pitchFamily="18" charset="0"/>
              </a:rPr>
              <a:t>intestinal</a:t>
            </a:r>
          </a:p>
          <a:p>
            <a:pPr marL="342900" indent="-342900">
              <a:spcBef>
                <a:spcPct val="20000"/>
              </a:spcBef>
            </a:pPr>
            <a:r>
              <a:rPr lang="en-US" sz="3200" dirty="0">
                <a:solidFill>
                  <a:srgbClr val="00B050"/>
                </a:solidFill>
                <a:latin typeface="Times New Roman" pitchFamily="18" charset="0"/>
              </a:rPr>
              <a:t>	</a:t>
            </a:r>
            <a:r>
              <a:rPr lang="en-US" sz="3200" dirty="0" smtClean="0">
                <a:solidFill>
                  <a:srgbClr val="00B050"/>
                </a:solidFill>
                <a:latin typeface="Times New Roman" pitchFamily="18" charset="0"/>
              </a:rPr>
              <a:t>and </a:t>
            </a:r>
            <a:r>
              <a:rPr lang="en-US" sz="3200" dirty="0">
                <a:solidFill>
                  <a:srgbClr val="00B050"/>
                </a:solidFill>
                <a:latin typeface="Times New Roman" pitchFamily="18" charset="0"/>
              </a:rPr>
              <a:t>respiratory </a:t>
            </a:r>
            <a:endParaRPr lang="en-US" sz="3200" dirty="0" smtClean="0">
              <a:solidFill>
                <a:srgbClr val="00B05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3200" dirty="0">
                <a:solidFill>
                  <a:srgbClr val="00B050"/>
                </a:solidFill>
                <a:latin typeface="Times New Roman" pitchFamily="18" charset="0"/>
              </a:rPr>
              <a:t>	</a:t>
            </a:r>
            <a:r>
              <a:rPr lang="en-US" sz="3200" dirty="0" smtClean="0">
                <a:solidFill>
                  <a:srgbClr val="00B050"/>
                </a:solidFill>
                <a:latin typeface="Times New Roman" pitchFamily="18" charset="0"/>
              </a:rPr>
              <a:t>tracts</a:t>
            </a:r>
            <a:endParaRPr lang="en-US" sz="3200" dirty="0">
              <a:solidFill>
                <a:srgbClr val="00B050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>
                <a:latin typeface="Times New Roman" pitchFamily="18" charset="0"/>
              </a:rPr>
              <a:t>Produce </a:t>
            </a:r>
            <a:r>
              <a:rPr lang="en-US" sz="3200" b="1" i="1" dirty="0" err="1">
                <a:solidFill>
                  <a:srgbClr val="FF0000"/>
                </a:solidFill>
                <a:latin typeface="Times New Roman" pitchFamily="18" charset="0"/>
              </a:rPr>
              <a:t>mucin</a:t>
            </a:r>
            <a:endParaRPr lang="en-US" sz="3200" b="1" i="1" dirty="0">
              <a:solidFill>
                <a:srgbClr val="FF0000"/>
              </a:solidFill>
              <a:latin typeface="Times New Roman" pitchFamily="18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 smtClean="0">
                <a:latin typeface="Times New Roman" pitchFamily="18" charset="0"/>
              </a:rPr>
              <a:t>Protects and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 smtClean="0">
                <a:latin typeface="Times New Roman" pitchFamily="18" charset="0"/>
              </a:rPr>
              <a:t>lubricates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869141" y="457200"/>
            <a:ext cx="68311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FF3300"/>
                </a:solidFill>
              </a:rPr>
              <a:t>Exocrine glands</a:t>
            </a:r>
            <a:r>
              <a:rPr lang="en-US" sz="4000" dirty="0" smtClean="0">
                <a:solidFill>
                  <a:srgbClr val="FF3300"/>
                </a:solidFill>
              </a:rPr>
              <a:t> </a:t>
            </a:r>
            <a:endParaRPr lang="ru-RU" sz="4000" dirty="0"/>
          </a:p>
        </p:txBody>
      </p:sp>
      <p:pic>
        <p:nvPicPr>
          <p:cNvPr id="5" name="Picture 4" descr="170340"/>
          <p:cNvPicPr>
            <a:picLocks noChangeAspect="1" noChangeArrowheads="1"/>
          </p:cNvPicPr>
          <p:nvPr/>
        </p:nvPicPr>
        <p:blipFill>
          <a:blip r:embed="rId2" cstate="print"/>
          <a:srcRect b="18451"/>
          <a:stretch>
            <a:fillRect/>
          </a:stretch>
        </p:blipFill>
        <p:spPr bwMode="auto">
          <a:xfrm>
            <a:off x="3200400" y="1748118"/>
            <a:ext cx="5943601" cy="3227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Rot="1" noChangeArrowheads="1"/>
          </p:cNvSpPr>
          <p:nvPr/>
        </p:nvSpPr>
        <p:spPr bwMode="auto">
          <a:xfrm>
            <a:off x="304800" y="228600"/>
            <a:ext cx="853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5400" b="1" dirty="0" smtClean="0">
                <a:solidFill>
                  <a:srgbClr val="FF3300"/>
                </a:solidFill>
              </a:rPr>
              <a:t>Exocrine glands</a:t>
            </a:r>
            <a:r>
              <a:rPr lang="en-US" sz="5400" dirty="0" smtClean="0">
                <a:solidFill>
                  <a:srgbClr val="FF3300"/>
                </a:solidFill>
              </a:rPr>
              <a:t> </a:t>
            </a:r>
            <a:endParaRPr lang="ru-RU" sz="5400" dirty="0" smtClean="0"/>
          </a:p>
        </p:txBody>
      </p:sp>
      <p:sp>
        <p:nvSpPr>
          <p:cNvPr id="51203" name="Rectangle 3"/>
          <p:cNvSpPr>
            <a:spLocks noRot="1" noChangeArrowheads="1"/>
          </p:cNvSpPr>
          <p:nvPr/>
        </p:nvSpPr>
        <p:spPr bwMode="auto">
          <a:xfrm>
            <a:off x="304800" y="1990166"/>
            <a:ext cx="8534400" cy="4639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 b="1" u="sng" dirty="0" err="1">
                <a:solidFill>
                  <a:srgbClr val="FF0000"/>
                </a:solidFill>
                <a:latin typeface="Times New Roman" pitchFamily="18" charset="0"/>
              </a:rPr>
              <a:t>Multicellular</a:t>
            </a: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 Glands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</a:rPr>
              <a:t>Two parts:</a:t>
            </a:r>
            <a:endParaRPr lang="en-US" sz="3200" dirty="0">
              <a:solidFill>
                <a:srgbClr val="0070C0"/>
              </a:solidFill>
              <a:latin typeface="Times New Roman" pitchFamily="18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</a:rPr>
              <a:t>Excretory duct 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(branched - compound,</a:t>
            </a:r>
          </a:p>
          <a:p>
            <a:pPr marL="742950" lvl="1" indent="-285750">
              <a:spcBef>
                <a:spcPct val="20000"/>
              </a:spcBef>
            </a:pPr>
            <a:r>
              <a:rPr lang="en-US" sz="2800" dirty="0">
                <a:solidFill>
                  <a:schemeClr val="tx2"/>
                </a:solidFill>
                <a:latin typeface="Times New Roman" pitchFamily="18" charset="0"/>
              </a:rPr>
              <a:t>	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</a:rPr>
              <a:t>unbranched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 – simple) </a:t>
            </a:r>
            <a:endParaRPr lang="en-US" sz="28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 dirty="0" err="1">
                <a:solidFill>
                  <a:srgbClr val="0070C0"/>
                </a:solidFill>
                <a:latin typeface="Times New Roman" pitchFamily="18" charset="0"/>
              </a:rPr>
              <a:t>Secretory</a:t>
            </a:r>
            <a:r>
              <a:rPr lang="en-US" sz="2800" dirty="0">
                <a:solidFill>
                  <a:srgbClr val="0070C0"/>
                </a:solidFill>
                <a:latin typeface="Times New Roman" pitchFamily="18" charset="0"/>
              </a:rPr>
              <a:t> unit </a:t>
            </a:r>
            <a:r>
              <a:rPr lang="en-US" sz="2800" dirty="0">
                <a:solidFill>
                  <a:schemeClr val="tx2"/>
                </a:solidFill>
                <a:latin typeface="Times New Roman" pitchFamily="18" charset="0"/>
              </a:rPr>
              <a:t>(</a:t>
            </a:r>
            <a:r>
              <a:rPr lang="en-US" sz="2800" dirty="0" err="1">
                <a:solidFill>
                  <a:schemeClr val="tx2"/>
                </a:solidFill>
                <a:latin typeface="Times New Roman" pitchFamily="18" charset="0"/>
              </a:rPr>
              <a:t>secretory</a:t>
            </a:r>
            <a:r>
              <a:rPr lang="en-US" sz="2800" dirty="0">
                <a:solidFill>
                  <a:schemeClr val="tx2"/>
                </a:solidFill>
                <a:latin typeface="Times New Roman" pitchFamily="18" charset="0"/>
              </a:rPr>
              <a:t> portion, end piece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)</a:t>
            </a:r>
          </a:p>
          <a:p>
            <a:pPr marL="742950" lvl="1" indent="-285750">
              <a:spcBef>
                <a:spcPct val="2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	(branched, 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</a:rPr>
              <a:t>unbranched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);</a:t>
            </a:r>
          </a:p>
          <a:p>
            <a:pPr marL="742950" lvl="1" indent="-285750">
              <a:spcBef>
                <a:spcPct val="20000"/>
              </a:spcBef>
            </a:pP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	(tubular, alveolar (</a:t>
            </a:r>
            <a:r>
              <a:rPr lang="en-US" sz="2800" dirty="0" err="1" smtClean="0">
                <a:solidFill>
                  <a:schemeClr val="tx2"/>
                </a:solidFill>
                <a:latin typeface="Times New Roman" pitchFamily="18" charset="0"/>
              </a:rPr>
              <a:t>acinar</a:t>
            </a:r>
            <a:r>
              <a:rPr lang="en-US" sz="2800" dirty="0" smtClean="0">
                <a:solidFill>
                  <a:schemeClr val="tx2"/>
                </a:solidFill>
                <a:latin typeface="Times New Roman" pitchFamily="18" charset="0"/>
              </a:rPr>
              <a:t>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n-US" sz="2800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0" y="609600"/>
            <a:ext cx="9144000" cy="228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51" name="Rectangle 5"/>
          <p:cNvSpPr>
            <a:spLocks noChangeArrowheads="1"/>
          </p:cNvSpPr>
          <p:nvPr/>
        </p:nvSpPr>
        <p:spPr bwMode="auto">
          <a:xfrm>
            <a:off x="228600" y="76200"/>
            <a:ext cx="8763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>
                <a:solidFill>
                  <a:schemeClr val="tx2"/>
                </a:solidFill>
              </a:rPr>
              <a:t>A Structural Classification of Exocrine Glands</a:t>
            </a:r>
          </a:p>
        </p:txBody>
      </p:sp>
      <p:pic>
        <p:nvPicPr>
          <p:cNvPr id="53252" name="Picture 6"/>
          <p:cNvPicPr>
            <a:picLocks noChangeAspect="1" noChangeArrowheads="1"/>
          </p:cNvPicPr>
          <p:nvPr/>
        </p:nvPicPr>
        <p:blipFill>
          <a:blip r:embed="rId2" cstate="print"/>
          <a:srcRect b="3767"/>
          <a:stretch>
            <a:fillRect/>
          </a:stretch>
        </p:blipFill>
        <p:spPr bwMode="auto">
          <a:xfrm>
            <a:off x="179388" y="836613"/>
            <a:ext cx="878522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 b="3000"/>
          <a:stretch>
            <a:fillRect/>
          </a:stretch>
        </p:blipFill>
        <p:spPr bwMode="auto">
          <a:xfrm>
            <a:off x="-2541494" y="981075"/>
            <a:ext cx="1150610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228600" y="76200"/>
            <a:ext cx="8763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</a:rPr>
              <a:t>Mechanisms of Glandular Secretion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42006" y="2630658"/>
            <a:ext cx="174439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432517" y="4487594"/>
            <a:ext cx="1659988" cy="1406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54274" idx="2"/>
          </p:cNvCxnSpPr>
          <p:nvPr/>
        </p:nvCxnSpPr>
        <p:spPr>
          <a:xfrm rot="16200000" flipH="1">
            <a:off x="4004272" y="5804937"/>
            <a:ext cx="98" cy="158552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merocrinc 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043953" y="376518"/>
            <a:ext cx="5204012" cy="1210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apocrine 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030506" y="349624"/>
            <a:ext cx="5257800" cy="1479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olocrine 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976718" y="336176"/>
            <a:ext cx="5271247" cy="1748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Shina ALagia 2005</a:t>
            </a:r>
            <a:endParaRPr lang="en-US"/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33D085-6914-45DE-9C4E-33F7C3934F2F}" type="slidenum">
              <a:rPr lang="en-US"/>
              <a:pPr/>
              <a:t>34</a:t>
            </a:fld>
            <a:endParaRPr lang="en-US"/>
          </a:p>
        </p:txBody>
      </p:sp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II. Muscle tissue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600200"/>
            <a:ext cx="777240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Cells that shorten</a:t>
            </a:r>
          </a:p>
          <a:p>
            <a:pPr eaLnBrk="1" hangingPunct="1"/>
            <a:r>
              <a:rPr lang="en-US" sz="3200" dirty="0" smtClean="0"/>
              <a:t>Provide us with motion, posture and heat</a:t>
            </a:r>
          </a:p>
          <a:p>
            <a:pPr eaLnBrk="1" hangingPunct="1"/>
            <a:r>
              <a:rPr lang="en-US" sz="3200" dirty="0" smtClean="0"/>
              <a:t>Types of muscle</a:t>
            </a:r>
          </a:p>
          <a:p>
            <a:pPr lvl="1"/>
            <a:r>
              <a:rPr lang="en-US" sz="3200" dirty="0" smtClean="0"/>
              <a:t>skeletal muscle                       </a:t>
            </a:r>
            <a:r>
              <a:rPr lang="en-US" sz="3200" dirty="0" smtClean="0">
                <a:solidFill>
                  <a:srgbClr val="0070C0"/>
                </a:solidFill>
              </a:rPr>
              <a:t>striated</a:t>
            </a:r>
          </a:p>
          <a:p>
            <a:pPr lvl="1"/>
            <a:r>
              <a:rPr lang="en-US" sz="3200" dirty="0" smtClean="0"/>
              <a:t>cardiac muscle</a:t>
            </a:r>
            <a:endParaRPr lang="ru-RU" sz="3200" dirty="0" smtClean="0"/>
          </a:p>
          <a:p>
            <a:pPr lvl="1" eaLnBrk="1" hangingPunct="1"/>
            <a:r>
              <a:rPr lang="en-US" sz="3200" dirty="0" smtClean="0"/>
              <a:t>smooth muscle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14439" y="3624146"/>
            <a:ext cx="1906859" cy="11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092497" y="3679902"/>
            <a:ext cx="1761893" cy="390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90600"/>
          </a:xfrm>
        </p:spPr>
        <p:txBody>
          <a:bodyPr/>
          <a:lstStyle/>
          <a:p>
            <a:pPr eaLnBrk="1" hangingPunct="1"/>
            <a:r>
              <a:rPr lang="en-US" b="1" smtClean="0"/>
              <a:t>Why do </a:t>
            </a:r>
            <a:r>
              <a:rPr lang="ru-RU" b="1" smtClean="0"/>
              <a:t>MUSCLE</a:t>
            </a:r>
            <a:r>
              <a:rPr lang="en-US" b="1" smtClean="0"/>
              <a:t>S contract?</a:t>
            </a:r>
            <a:endParaRPr lang="ru-RU" b="1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609384"/>
            <a:ext cx="7772400" cy="3410415"/>
          </a:xfrm>
        </p:spPr>
        <p:txBody>
          <a:bodyPr/>
          <a:lstStyle/>
          <a:p>
            <a:pPr eaLnBrk="1" hangingPunct="1"/>
            <a:r>
              <a:rPr lang="en-US" dirty="0" smtClean="0"/>
              <a:t>Muscle cells have </a:t>
            </a:r>
            <a:r>
              <a:rPr lang="ru-RU" dirty="0" smtClean="0"/>
              <a:t>contractile </a:t>
            </a:r>
            <a:r>
              <a:rPr lang="en-US" dirty="0" smtClean="0"/>
              <a:t>proteins -  </a:t>
            </a:r>
          </a:p>
          <a:p>
            <a:pPr eaLnBrk="1" hangingPunct="1">
              <a:buFontTx/>
              <a:buNone/>
            </a:pPr>
            <a:r>
              <a:rPr lang="ru-RU" b="1" dirty="0" smtClean="0"/>
              <a:t>actin</a:t>
            </a:r>
            <a:r>
              <a:rPr lang="ru-RU" dirty="0" smtClean="0"/>
              <a:t> and </a:t>
            </a:r>
            <a:r>
              <a:rPr lang="ru-RU" b="1" dirty="0" smtClean="0"/>
              <a:t>myosin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</a:p>
          <a:p>
            <a:pPr eaLnBrk="1" hangingPunct="1">
              <a:buFontTx/>
              <a:buNone/>
            </a:pPr>
            <a:r>
              <a:rPr lang="en-US" dirty="0" smtClean="0"/>
              <a:t>and some another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D4BB50B-7CD1-4570-B7F5-751F29660349}" type="slidenum">
              <a:rPr lang="en-US"/>
              <a:pPr/>
              <a:t>36</a:t>
            </a:fld>
            <a:endParaRPr lang="en-US"/>
          </a:p>
        </p:txBody>
      </p:sp>
      <p:sp>
        <p:nvSpPr>
          <p:cNvPr id="563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Smooth Muscle</a:t>
            </a:r>
            <a:endParaRPr lang="en-US" b="1" smtClean="0"/>
          </a:p>
        </p:txBody>
      </p:sp>
      <p:sp>
        <p:nvSpPr>
          <p:cNvPr id="5632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245327" y="5029200"/>
            <a:ext cx="9889273" cy="198120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Spindle shaped cells with a single central nuclei </a:t>
            </a:r>
          </a:p>
          <a:p>
            <a:pPr eaLnBrk="1" hangingPunct="1"/>
            <a:r>
              <a:rPr lang="en-US" sz="2800" dirty="0" smtClean="0"/>
              <a:t>Walls of hollow organs (blood vessels, GI tract, bladder)</a:t>
            </a:r>
          </a:p>
          <a:p>
            <a:pPr eaLnBrk="1" hangingPunct="1"/>
            <a:r>
              <a:rPr lang="en-US" sz="2800" dirty="0" smtClean="0"/>
              <a:t>Involuntary and </a:t>
            </a:r>
            <a:r>
              <a:rPr lang="en-US" sz="2800" dirty="0" err="1" smtClean="0"/>
              <a:t>nonstriated</a:t>
            </a:r>
            <a:r>
              <a:rPr lang="en-US" sz="2800" dirty="0" smtClean="0"/>
              <a:t> </a:t>
            </a:r>
          </a:p>
        </p:txBody>
      </p:sp>
      <p:pic>
        <p:nvPicPr>
          <p:cNvPr id="56326" name="Picture 4" descr="smoothmusc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295400"/>
            <a:ext cx="7429500" cy="354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FF0000"/>
                </a:solidFill>
              </a:rPr>
              <a:t>Contraction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196790"/>
            <a:ext cx="7772400" cy="382301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cs typeface="Times New Roman" pitchFamily="18" charset="0"/>
              </a:rPr>
              <a:t>Can remain in a state of contraction for </a:t>
            </a: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long </a:t>
            </a:r>
            <a:r>
              <a:rPr lang="en-US" sz="2800" dirty="0" smtClean="0">
                <a:solidFill>
                  <a:srgbClr val="FF0000"/>
                </a:solidFill>
                <a:ea typeface="MS Mincho" pitchFamily="49" charset="-128"/>
              </a:rPr>
              <a:t>periods</a:t>
            </a:r>
            <a:r>
              <a:rPr lang="en-US" sz="2800" dirty="0" smtClean="0">
                <a:ea typeface="MS Mincho" pitchFamily="49" charset="-128"/>
              </a:rPr>
              <a:t>.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MS Mincho" pitchFamily="49" charset="-128"/>
              </a:rPr>
              <a:t>Contraction is usually </a:t>
            </a:r>
            <a:r>
              <a:rPr lang="en-US" sz="2800" dirty="0" smtClean="0">
                <a:solidFill>
                  <a:srgbClr val="FF0000"/>
                </a:solidFill>
                <a:ea typeface="MS Mincho" pitchFamily="49" charset="-128"/>
              </a:rPr>
              <a:t>slow</a:t>
            </a:r>
            <a:r>
              <a:rPr lang="en-US" sz="2800" dirty="0" smtClean="0">
                <a:ea typeface="MS Mincho" pitchFamily="49" charset="-128"/>
              </a:rPr>
              <a:t>.</a:t>
            </a:r>
            <a:r>
              <a:rPr lang="ru-RU" sz="2800" dirty="0" smtClean="0"/>
              <a:t> 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None/>
            </a:pPr>
            <a:endParaRPr lang="ru-RU" sz="2800" dirty="0" smtClean="0"/>
          </a:p>
          <a:p>
            <a:pPr eaLnBrk="1" hangingPunct="1">
              <a:lnSpc>
                <a:spcPct val="90000"/>
              </a:lnSpc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/>
              <a:t>Origin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Smooth muscle cells arise from </a:t>
            </a:r>
            <a:r>
              <a:rPr lang="ru-RU" b="1" dirty="0" smtClean="0"/>
              <a:t>mesenchym</a:t>
            </a:r>
            <a:r>
              <a:rPr lang="en-US" sz="3600" dirty="0" smtClean="0"/>
              <a:t>e</a:t>
            </a:r>
            <a:r>
              <a:rPr lang="ru-RU" dirty="0" smtClean="0"/>
              <a:t>. </a:t>
            </a:r>
          </a:p>
          <a:p>
            <a:pPr eaLnBrk="1" hangingPunct="1"/>
            <a:endParaRPr lang="uk-UA" dirty="0" smtClean="0"/>
          </a:p>
          <a:p>
            <a:pPr>
              <a:buNone/>
            </a:pPr>
            <a:r>
              <a:rPr lang="en-US" sz="4000" b="1" dirty="0" smtClean="0"/>
              <a:t>Regeneration </a:t>
            </a:r>
            <a:endParaRPr lang="uk-UA" sz="4000" b="1" dirty="0" smtClean="0"/>
          </a:p>
          <a:p>
            <a:r>
              <a:rPr lang="en-US" sz="2800" dirty="0" smtClean="0"/>
              <a:t>Very good regenerates</a:t>
            </a:r>
            <a:r>
              <a:rPr lang="en-US" dirty="0" smtClean="0"/>
              <a:t>. </a:t>
            </a:r>
            <a:endParaRPr lang="ru-RU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A8A1E5-BCB9-461E-9767-8143B1E3D2B9}" type="slidenum">
              <a:rPr lang="en-US"/>
              <a:pPr/>
              <a:t>39</a:t>
            </a:fld>
            <a:endParaRPr lang="en-US"/>
          </a:p>
        </p:txBody>
      </p:sp>
      <p:pic>
        <p:nvPicPr>
          <p:cNvPr id="54276" name="Picture 2" descr="skeletalm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914400"/>
            <a:ext cx="6781800" cy="41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3"/>
          <p:cNvSpPr>
            <a:spLocks noGrp="1" noChangeArrowheads="1"/>
          </p:cNvSpPr>
          <p:nvPr>
            <p:ph type="title"/>
          </p:nvPr>
        </p:nvSpPr>
        <p:spPr>
          <a:xfrm>
            <a:off x="1918010" y="-228600"/>
            <a:ext cx="6768790" cy="1176454"/>
          </a:xfrm>
        </p:spPr>
        <p:txBody>
          <a:bodyPr/>
          <a:lstStyle/>
          <a:p>
            <a:pPr eaLnBrk="1" hangingPunct="1"/>
            <a:r>
              <a:rPr lang="en-US" dirty="0" smtClean="0"/>
              <a:t>Skeletal Muscle</a:t>
            </a:r>
          </a:p>
        </p:txBody>
      </p:sp>
      <p:sp>
        <p:nvSpPr>
          <p:cNvPr id="5427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5107258"/>
            <a:ext cx="8686799" cy="1750741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800" dirty="0" smtClean="0"/>
              <a:t>Cells are long cylinders (</a:t>
            </a:r>
            <a:r>
              <a:rPr lang="en-US" sz="2800" dirty="0" smtClean="0">
                <a:solidFill>
                  <a:srgbClr val="FF0000"/>
                </a:solidFill>
              </a:rPr>
              <a:t>fiber – </a:t>
            </a:r>
            <a:r>
              <a:rPr lang="en-US" sz="2800" dirty="0" err="1" smtClean="0">
                <a:solidFill>
                  <a:srgbClr val="FF0000"/>
                </a:solidFill>
              </a:rPr>
              <a:t>symplastum</a:t>
            </a:r>
            <a:r>
              <a:rPr lang="en-US" sz="2800" dirty="0" smtClean="0"/>
              <a:t>) with many </a:t>
            </a:r>
          </a:p>
          <a:p>
            <a:pPr eaLnBrk="1" hangingPunct="1">
              <a:buNone/>
            </a:pPr>
            <a:r>
              <a:rPr lang="en-US" sz="2800" dirty="0" smtClean="0"/>
              <a:t>		</a:t>
            </a:r>
            <a:r>
              <a:rPr lang="en-US" sz="2800" dirty="0" smtClean="0">
                <a:solidFill>
                  <a:srgbClr val="FF0000"/>
                </a:solidFill>
              </a:rPr>
              <a:t>peripheral   nuclei</a:t>
            </a:r>
          </a:p>
          <a:p>
            <a:pPr eaLnBrk="1" hangingPunct="1"/>
            <a:r>
              <a:rPr lang="en-US" sz="2800" dirty="0" smtClean="0"/>
              <a:t> Visible light and dark banding (</a:t>
            </a:r>
            <a:r>
              <a:rPr lang="en-US" sz="2800" dirty="0" smtClean="0">
                <a:solidFill>
                  <a:srgbClr val="FF0000"/>
                </a:solidFill>
              </a:rPr>
              <a:t>striated</a:t>
            </a:r>
            <a:r>
              <a:rPr lang="en-US" sz="2800" dirty="0" smtClean="0"/>
              <a:t>)</a:t>
            </a:r>
          </a:p>
          <a:p>
            <a:pPr eaLnBrk="1" hangingPunct="1"/>
            <a:r>
              <a:rPr lang="en-US" sz="2800" dirty="0" smtClean="0"/>
              <a:t> Voluntary control</a:t>
            </a:r>
          </a:p>
          <a:p>
            <a:pPr lvl="1" eaLnBrk="1" hangingPunct="1"/>
            <a:endParaRPr lang="en-US" sz="2400" dirty="0" smtClean="0"/>
          </a:p>
          <a:p>
            <a:pPr eaLnBrk="1" hangingPunct="1"/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250566"/>
                </a:solidFill>
              </a:rPr>
              <a:t>SKELETAL MUSCLE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3600" dirty="0" smtClean="0"/>
              <a:t>Cross and</a:t>
            </a:r>
          </a:p>
          <a:p>
            <a:pPr eaLnBrk="1" hangingPunct="1"/>
            <a:r>
              <a:rPr lang="en-US" sz="3600" dirty="0" smtClean="0"/>
              <a:t>Longitudinal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b="1" dirty="0" smtClean="0"/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4648200" y="2063750"/>
          <a:ext cx="3810000" cy="3949700"/>
        </p:xfrm>
        <a:graphic>
          <a:graphicData uri="http://schemas.openxmlformats.org/presentationml/2006/ole">
            <p:oleObj spid="_x0000_s3074" name="Фотография Photo Editor" r:id="rId3" imgW="5971429" imgH="619047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Why do </a:t>
            </a:r>
            <a:r>
              <a:rPr lang="ru-RU" b="1" dirty="0" smtClean="0"/>
              <a:t>MUSCLE</a:t>
            </a:r>
            <a:r>
              <a:rPr lang="en-US" b="1" dirty="0" smtClean="0">
                <a:latin typeface="Calibri" pitchFamily="34" charset="0"/>
                <a:cs typeface="Calibri" pitchFamily="34" charset="0"/>
              </a:rPr>
              <a:t>S</a:t>
            </a:r>
            <a:r>
              <a:rPr lang="en-US" b="1" dirty="0" smtClean="0"/>
              <a:t> contract?</a:t>
            </a:r>
            <a:endParaRPr lang="ru-RU" b="1" dirty="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219092"/>
            <a:ext cx="7772400" cy="3800707"/>
          </a:xfrm>
        </p:spPr>
        <p:txBody>
          <a:bodyPr/>
          <a:lstStyle/>
          <a:p>
            <a:pPr eaLnBrk="1" hangingPunct="1"/>
            <a:r>
              <a:rPr lang="ru-RU" dirty="0" smtClean="0"/>
              <a:t>Actin and myosin </a:t>
            </a:r>
            <a:r>
              <a:rPr lang="en-US" dirty="0" smtClean="0"/>
              <a:t>form special organelles – </a:t>
            </a:r>
          </a:p>
          <a:p>
            <a:pPr eaLnBrk="1" hangingPunct="1"/>
            <a:endParaRPr lang="en-US" b="1" dirty="0" smtClean="0">
              <a:solidFill>
                <a:srgbClr val="FF0066"/>
              </a:solidFill>
            </a:endParaRPr>
          </a:p>
          <a:p>
            <a:pPr eaLnBrk="1" hangingPunct="1"/>
            <a:r>
              <a:rPr lang="en-US" b="1" dirty="0" smtClean="0">
                <a:solidFill>
                  <a:srgbClr val="FF0066"/>
                </a:solidFill>
              </a:rPr>
              <a:t>myofibrils, </a:t>
            </a:r>
          </a:p>
          <a:p>
            <a:pPr eaLnBrk="1" hangingPunct="1"/>
            <a:endParaRPr lang="en-US" b="1" dirty="0" smtClean="0">
              <a:solidFill>
                <a:srgbClr val="FF0066"/>
              </a:solidFill>
            </a:endParaRPr>
          </a:p>
          <a:p>
            <a:pPr eaLnBrk="1" hangingPunct="1"/>
            <a:r>
              <a:rPr lang="en-US" dirty="0" smtClean="0"/>
              <a:t>responsible for muscle contraction</a:t>
            </a:r>
            <a:endParaRPr lang="ru-RU" dirty="0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FF0000"/>
                </a:solidFill>
              </a:rPr>
              <a:t>MF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cs typeface="Times New Roman" pitchFamily="18" charset="0"/>
              </a:rPr>
              <a:t>has "bands“ : </a:t>
            </a:r>
            <a:endParaRPr lang="ru-RU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cs typeface="Times New Roman" pitchFamily="18" charset="0"/>
              </a:rPr>
              <a:t>      </a:t>
            </a:r>
            <a:r>
              <a:rPr lang="en-US" b="1" dirty="0" smtClean="0">
                <a:cs typeface="Times New Roman" pitchFamily="18" charset="0"/>
              </a:rPr>
              <a:t>I-band</a:t>
            </a:r>
            <a:r>
              <a:rPr lang="en-US" dirty="0" smtClean="0">
                <a:cs typeface="Times New Roman" pitchFamily="18" charset="0"/>
              </a:rPr>
              <a:t> - </a:t>
            </a:r>
            <a:r>
              <a:rPr lang="en-US" dirty="0" err="1" smtClean="0">
                <a:solidFill>
                  <a:srgbClr val="FF0000"/>
                </a:solidFill>
                <a:cs typeface="Times New Roman" pitchFamily="18" charset="0"/>
              </a:rPr>
              <a:t>actin</a:t>
            </a:r>
            <a:r>
              <a:rPr lang="en-US" dirty="0" smtClean="0">
                <a:cs typeface="Times New Roman" pitchFamily="18" charset="0"/>
              </a:rPr>
              <a:t> filaments,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cs typeface="Times New Roman" pitchFamily="18" charset="0"/>
              </a:rPr>
              <a:t>      </a:t>
            </a:r>
            <a:r>
              <a:rPr lang="en-US" b="1" dirty="0" smtClean="0">
                <a:cs typeface="Times New Roman" pitchFamily="18" charset="0"/>
              </a:rPr>
              <a:t>A-band</a:t>
            </a:r>
            <a:r>
              <a:rPr lang="en-US" dirty="0" smtClean="0">
                <a:cs typeface="Times New Roman" pitchFamily="18" charset="0"/>
              </a:rPr>
              <a:t> - </a:t>
            </a:r>
            <a:r>
              <a:rPr lang="en-US" dirty="0" smtClean="0">
                <a:solidFill>
                  <a:srgbClr val="FF0000"/>
                </a:solidFill>
                <a:cs typeface="Times New Roman" pitchFamily="18" charset="0"/>
              </a:rPr>
              <a:t>myosin</a:t>
            </a:r>
            <a:r>
              <a:rPr lang="en-US" dirty="0" smtClean="0">
                <a:cs typeface="Times New Roman" pitchFamily="18" charset="0"/>
              </a:rPr>
              <a:t> filaments which overlap with </a:t>
            </a:r>
            <a:r>
              <a:rPr lang="en-US" dirty="0" err="1" smtClean="0">
                <a:cs typeface="Times New Roman" pitchFamily="18" charset="0"/>
              </a:rPr>
              <a:t>actin</a:t>
            </a:r>
            <a:r>
              <a:rPr lang="en-US" dirty="0" smtClean="0">
                <a:cs typeface="Times New Roman" pitchFamily="18" charset="0"/>
              </a:rPr>
              <a:t> filaments,</a:t>
            </a:r>
          </a:p>
          <a:p>
            <a:pPr eaLnBrk="1" hangingPunct="1">
              <a:lnSpc>
                <a:spcPct val="90000"/>
              </a:lnSpc>
            </a:pPr>
            <a:endParaRPr lang="en-US" dirty="0" smtClean="0">
              <a:latin typeface="Courier New" pitchFamily="49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MF</a:t>
            </a:r>
            <a:r>
              <a:rPr lang="en-US" dirty="0" smtClean="0">
                <a:latin typeface="Courier New" pitchFamily="49" charset="0"/>
                <a:cs typeface="Times New Roman" pitchFamily="18" charset="0"/>
              </a:rPr>
              <a:t> consists of units –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sarcomeres</a:t>
            </a:r>
            <a:endParaRPr lang="en-US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None/>
            </a:pPr>
            <a:endParaRPr lang="en-US" b="1" dirty="0" smtClean="0">
              <a:solidFill>
                <a:srgbClr val="FF0000"/>
              </a:solidFill>
              <a:latin typeface="Courier New" pitchFamily="49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Each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sarcomere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shotens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Times New Roman" pitchFamily="18" charset="0"/>
              </a:rPr>
              <a:t> – the fiber contracts</a:t>
            </a:r>
            <a:endParaRPr lang="ru-RU" b="1" dirty="0" smtClean="0">
              <a:solidFill>
                <a:srgbClr val="FF0000"/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en-US" dirty="0" smtClean="0">
                <a:cs typeface="Times New Roman" pitchFamily="18" charset="0"/>
              </a:rPr>
              <a:t>      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Mechanism of contraction</a:t>
            </a:r>
            <a:br>
              <a:rPr lang="en-US" sz="4000" smtClean="0"/>
            </a:br>
            <a:r>
              <a:rPr lang="en-US" sz="4000" smtClean="0"/>
              <a:t>Sliding filaments model</a:t>
            </a:r>
            <a:endParaRPr lang="ru-RU" sz="4000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ru-RU" smtClean="0"/>
              <a:t> </a:t>
            </a:r>
          </a:p>
        </p:txBody>
      </p:sp>
      <p:pic>
        <p:nvPicPr>
          <p:cNvPr id="52228" name="Picture 5" descr="Mus1an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2057400"/>
            <a:ext cx="6858000" cy="3417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828800" y="5776332"/>
            <a:ext cx="5553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 From Z to Z is </a:t>
            </a:r>
            <a:r>
              <a:rPr lang="en-US" sz="3200" dirty="0" err="1" smtClean="0">
                <a:solidFill>
                  <a:srgbClr val="FF0000"/>
                </a:solidFill>
              </a:rPr>
              <a:t>sarcomere</a:t>
            </a:r>
            <a:endParaRPr lang="ru-RU" sz="32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434576" y="4828478"/>
            <a:ext cx="434897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07980" y="4850780"/>
            <a:ext cx="43489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Types of fibers: </a:t>
            </a:r>
            <a:r>
              <a:rPr lang="en-US" dirty="0" smtClean="0">
                <a:solidFill>
                  <a:srgbClr val="FF0000"/>
                </a:solidFill>
              </a:rPr>
              <a:t>red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00B0F0"/>
                </a:solidFill>
              </a:rPr>
              <a:t>white</a:t>
            </a:r>
            <a:endParaRPr lang="ru-RU" dirty="0" smtClean="0">
              <a:solidFill>
                <a:srgbClr val="00B0F0"/>
              </a:solidFill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196790"/>
            <a:ext cx="7772400" cy="347534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solidFill>
                  <a:srgbClr val="FF0000"/>
                </a:solidFill>
                <a:cs typeface="Times New Roman" pitchFamily="18" charset="0"/>
              </a:rPr>
              <a:t>Red </a:t>
            </a:r>
            <a:r>
              <a:rPr lang="en-US" sz="2800" dirty="0" smtClean="0">
                <a:cs typeface="Times New Roman" pitchFamily="18" charset="0"/>
              </a:rPr>
              <a:t>  contain large amounts of </a:t>
            </a:r>
            <a:r>
              <a:rPr lang="en-US" sz="2800" dirty="0" err="1" smtClean="0">
                <a:solidFill>
                  <a:srgbClr val="FF0000"/>
                </a:solidFill>
                <a:cs typeface="Times New Roman" pitchFamily="18" charset="0"/>
              </a:rPr>
              <a:t>myoglobin</a:t>
            </a:r>
            <a:r>
              <a:rPr lang="en-US" sz="2800" dirty="0" smtClean="0">
                <a:cs typeface="Times New Roman" pitchFamily="18" charset="0"/>
              </a:rPr>
              <a:t>  and mitochondria. </a:t>
            </a:r>
          </a:p>
          <a:p>
            <a:pPr>
              <a:lnSpc>
                <a:spcPct val="80000"/>
              </a:lnSpc>
            </a:pPr>
            <a:r>
              <a:rPr lang="en-US" sz="2800" dirty="0" smtClean="0">
                <a:cs typeface="Times New Roman" pitchFamily="18" charset="0"/>
              </a:rPr>
              <a:t>Contraction   is slow. </a:t>
            </a:r>
            <a:r>
              <a:rPr lang="en-US" sz="2800" dirty="0" smtClean="0">
                <a:solidFill>
                  <a:srgbClr val="00B050"/>
                </a:solidFill>
                <a:cs typeface="Times New Roman" pitchFamily="18" charset="0"/>
              </a:rPr>
              <a:t>Back muscles</a:t>
            </a:r>
            <a:r>
              <a:rPr lang="en-US" sz="2800" dirty="0" smtClean="0">
                <a:cs typeface="Times New Roman" pitchFamily="18" charset="0"/>
              </a:rPr>
              <a:t>, posture. Resistant to fatigue.</a:t>
            </a:r>
          </a:p>
          <a:p>
            <a:pPr>
              <a:lnSpc>
                <a:spcPct val="80000"/>
              </a:lnSpc>
              <a:buNone/>
            </a:pPr>
            <a:endParaRPr lang="en-US" sz="2800" dirty="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sz="2800" dirty="0" smtClean="0">
              <a:latin typeface="Courier New" pitchFamily="49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sz="2800" b="1" dirty="0" smtClean="0">
                <a:solidFill>
                  <a:srgbClr val="00B0F0"/>
                </a:solidFill>
                <a:cs typeface="Times New Roman" pitchFamily="18" charset="0"/>
              </a:rPr>
              <a:t>White</a:t>
            </a:r>
            <a:r>
              <a:rPr lang="en-US" sz="2800" dirty="0" smtClean="0">
                <a:cs typeface="Times New Roman" pitchFamily="18" charset="0"/>
              </a:rPr>
              <a:t> contain less </a:t>
            </a:r>
            <a:r>
              <a:rPr lang="en-US" sz="2800" dirty="0" err="1" smtClean="0">
                <a:cs typeface="Times New Roman" pitchFamily="18" charset="0"/>
              </a:rPr>
              <a:t>myoglobin</a:t>
            </a:r>
            <a:r>
              <a:rPr lang="en-US" sz="2800" dirty="0" smtClean="0">
                <a:cs typeface="Times New Roman" pitchFamily="18" charset="0"/>
              </a:rPr>
              <a:t>. </a:t>
            </a:r>
            <a:r>
              <a:rPr lang="en-US" sz="2800" dirty="0" err="1" smtClean="0">
                <a:cs typeface="Times New Roman" pitchFamily="18" charset="0"/>
              </a:rPr>
              <a:t>ATPase</a:t>
            </a:r>
            <a:r>
              <a:rPr lang="en-US" sz="2800" dirty="0" smtClean="0">
                <a:cs typeface="Times New Roman" pitchFamily="18" charset="0"/>
              </a:rPr>
              <a:t> activity is high, contraction is fast. </a:t>
            </a:r>
            <a:r>
              <a:rPr lang="en-US" sz="2800" dirty="0" smtClean="0">
                <a:solidFill>
                  <a:srgbClr val="00B050"/>
                </a:solidFill>
                <a:cs typeface="Times New Roman" pitchFamily="18" charset="0"/>
              </a:rPr>
              <a:t>Muscles of our fingers</a:t>
            </a:r>
            <a:r>
              <a:rPr lang="en-US" sz="2800" dirty="0" smtClean="0">
                <a:cs typeface="Times New Roman" pitchFamily="18" charset="0"/>
              </a:rPr>
              <a:t>.</a:t>
            </a:r>
            <a:endParaRPr lang="ru-RU" sz="28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80000"/>
              </a:lnSpc>
            </a:pPr>
            <a:endParaRPr lang="ru-RU" sz="2800" dirty="0" smtClean="0"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80000"/>
              </a:lnSpc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pitchFamily="18" charset="0"/>
              </a:rPr>
              <a:t>Origin of skeletal muscle</a:t>
            </a:r>
            <a:endParaRPr lang="ru-RU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174488"/>
            <a:ext cx="7772400" cy="3845312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>
                <a:cs typeface="Times New Roman" pitchFamily="18" charset="0"/>
              </a:rPr>
              <a:t>Originate from the paraxial mesoderm - </a:t>
            </a:r>
            <a:r>
              <a:rPr lang="en-US" b="1" dirty="0" err="1" smtClean="0">
                <a:cs typeface="Times New Roman" pitchFamily="18" charset="0"/>
              </a:rPr>
              <a:t>myotome</a:t>
            </a:r>
            <a:r>
              <a:rPr lang="en-US" dirty="0" smtClean="0">
                <a:cs typeface="Times New Roman" pitchFamily="18" charset="0"/>
              </a:rPr>
              <a:t>.</a:t>
            </a:r>
          </a:p>
          <a:p>
            <a:pPr eaLnBrk="1" hangingPunct="1"/>
            <a:endParaRPr lang="en-US" dirty="0" smtClean="0">
              <a:cs typeface="Times New Roman" pitchFamily="18" charset="0"/>
            </a:endParaRPr>
          </a:p>
          <a:p>
            <a:pPr>
              <a:buNone/>
            </a:pPr>
            <a:r>
              <a:rPr lang="en-US" sz="4000" dirty="0" smtClean="0">
                <a:cs typeface="Times New Roman" pitchFamily="18" charset="0"/>
              </a:rPr>
              <a:t>Regeneration </a:t>
            </a:r>
            <a:r>
              <a:rPr lang="en-US" dirty="0" smtClean="0">
                <a:cs typeface="Times New Roman" pitchFamily="18" charset="0"/>
              </a:rPr>
              <a:t>by</a:t>
            </a:r>
            <a:r>
              <a:rPr lang="en-US" sz="4000" dirty="0" smtClean="0"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Satellite cells </a:t>
            </a:r>
          </a:p>
          <a:p>
            <a:pPr>
              <a:buNone/>
            </a:pPr>
            <a:endParaRPr lang="en-US" dirty="0" smtClean="0">
              <a:cs typeface="Times New Roman" pitchFamily="18" charset="0"/>
            </a:endParaRPr>
          </a:p>
          <a:p>
            <a:r>
              <a:rPr lang="en-US" b="1" i="1" dirty="0" smtClean="0">
                <a:cs typeface="Times New Roman" pitchFamily="18" charset="0"/>
              </a:rPr>
              <a:t>Satellite cells</a:t>
            </a:r>
            <a:r>
              <a:rPr lang="en-US" dirty="0" smtClean="0">
                <a:cs typeface="Times New Roman" pitchFamily="18" charset="0"/>
              </a:rPr>
              <a:t> are small cells are closely apposed to muscle fibers within the basal lamina which surrounds the muscle fiber. </a:t>
            </a:r>
          </a:p>
          <a:p>
            <a:pPr>
              <a:buNone/>
            </a:pPr>
            <a:endParaRPr lang="ru-RU" dirty="0" smtClean="0"/>
          </a:p>
          <a:p>
            <a:endParaRPr lang="en-US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2" descr="cardia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066800"/>
            <a:ext cx="7543800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Rectangle 3"/>
          <p:cNvSpPr>
            <a:spLocks noGrp="1" noChangeArrowheads="1"/>
          </p:cNvSpPr>
          <p:nvPr>
            <p:ph type="title"/>
          </p:nvPr>
        </p:nvSpPr>
        <p:spPr>
          <a:xfrm>
            <a:off x="1081668" y="0"/>
            <a:ext cx="7605132" cy="1092820"/>
          </a:xfrm>
        </p:spPr>
        <p:txBody>
          <a:bodyPr/>
          <a:lstStyle/>
          <a:p>
            <a:pPr eaLnBrk="1" hangingPunct="1"/>
            <a:r>
              <a:rPr lang="en-US" dirty="0" smtClean="0"/>
              <a:t>Cardiac Muscle</a:t>
            </a:r>
          </a:p>
        </p:txBody>
      </p:sp>
      <p:sp>
        <p:nvSpPr>
          <p:cNvPr id="5530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56838" y="4876800"/>
            <a:ext cx="8787161" cy="19812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 Cells are branched cylinders with one central nuclei</a:t>
            </a:r>
          </a:p>
          <a:p>
            <a:pPr eaLnBrk="1" hangingPunct="1"/>
            <a:r>
              <a:rPr lang="en-US" sz="2800" dirty="0" smtClean="0"/>
              <a:t> Involuntary and striated</a:t>
            </a:r>
          </a:p>
          <a:p>
            <a:pPr eaLnBrk="1" hangingPunct="1"/>
            <a:r>
              <a:rPr lang="en-US" sz="2800" dirty="0" smtClean="0"/>
              <a:t>Communicate with each other by </a:t>
            </a:r>
            <a:r>
              <a:rPr lang="en-US" sz="2800" dirty="0" smtClean="0">
                <a:solidFill>
                  <a:srgbClr val="CC0066"/>
                </a:solidFill>
              </a:rPr>
              <a:t>intercalated discs </a:t>
            </a:r>
            <a:r>
              <a:rPr lang="en-US" sz="2800" dirty="0" smtClean="0"/>
              <a:t>and </a:t>
            </a:r>
            <a:r>
              <a:rPr lang="en-US" sz="2800" dirty="0" err="1" smtClean="0">
                <a:solidFill>
                  <a:srgbClr val="CC0066"/>
                </a:solidFill>
              </a:rPr>
              <a:t>anastomoses</a:t>
            </a:r>
            <a:endParaRPr lang="en-US" sz="2800" dirty="0" smtClean="0">
              <a:solidFill>
                <a:srgbClr val="CC0066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Cardiac muscle cells:</a:t>
            </a:r>
            <a:endParaRPr lang="ru-RU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3 types:</a:t>
            </a:r>
          </a:p>
          <a:p>
            <a:pPr eaLnBrk="1" hangingPunct="1"/>
            <a:r>
              <a:rPr lang="en-US" b="1" smtClean="0"/>
              <a:t>Contractile</a:t>
            </a:r>
            <a:r>
              <a:rPr lang="en-US" smtClean="0"/>
              <a:t>, </a:t>
            </a:r>
          </a:p>
          <a:p>
            <a:pPr eaLnBrk="1" hangingPunct="1"/>
            <a:r>
              <a:rPr lang="en-US" smtClean="0"/>
              <a:t>Conducting </a:t>
            </a:r>
          </a:p>
          <a:p>
            <a:pPr eaLnBrk="1" hangingPunct="1"/>
            <a:r>
              <a:rPr lang="en-US" smtClean="0"/>
              <a:t>Secretory </a:t>
            </a: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cs typeface="Times New Roman" pitchFamily="18" charset="0"/>
              </a:rPr>
              <a:t>Excitation in cardiac muscle is provided by:</a:t>
            </a:r>
            <a:endParaRPr lang="ru-RU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cs typeface="Times New Roman" pitchFamily="18" charset="0"/>
              </a:rPr>
              <a:t>Conducting </a:t>
            </a:r>
            <a:r>
              <a:rPr lang="en-US" sz="2400" b="1" dirty="0" err="1" smtClean="0">
                <a:solidFill>
                  <a:srgbClr val="FF0000"/>
                </a:solidFill>
                <a:cs typeface="Times New Roman" pitchFamily="18" charset="0"/>
              </a:rPr>
              <a:t>myocytes</a:t>
            </a:r>
            <a:r>
              <a:rPr lang="en-US" sz="2400" b="1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</a:rPr>
              <a:t>Or Purkinje </a:t>
            </a:r>
            <a:r>
              <a:rPr lang="en-US" sz="2400" dirty="0" err="1" smtClean="0">
                <a:solidFill>
                  <a:srgbClr val="FF0000"/>
                </a:solidFill>
                <a:cs typeface="Times New Roman" pitchFamily="18" charset="0"/>
              </a:rPr>
              <a:t>fibres</a:t>
            </a: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400" dirty="0" smtClean="0">
                <a:cs typeface="Times New Roman" pitchFamily="18" charset="0"/>
              </a:rPr>
              <a:t>contain fewer myofibrils than contractile. </a:t>
            </a:r>
          </a:p>
          <a:p>
            <a:pPr eaLnBrk="1" hangingPunct="1">
              <a:lnSpc>
                <a:spcPct val="150000"/>
              </a:lnSpc>
            </a:pPr>
            <a:endParaRPr lang="en-US" sz="24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</a:rPr>
              <a:t>Purkinje </a:t>
            </a:r>
            <a:r>
              <a:rPr lang="en-US" sz="2400" dirty="0" err="1" smtClean="0">
                <a:solidFill>
                  <a:srgbClr val="FF0000"/>
                </a:solidFill>
                <a:cs typeface="Times New Roman" pitchFamily="18" charset="0"/>
              </a:rPr>
              <a:t>fibres</a:t>
            </a:r>
            <a:endParaRPr lang="en-US" sz="2400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sz="2400" dirty="0" smtClean="0"/>
          </a:p>
        </p:txBody>
      </p:sp>
      <p:graphicFrame>
        <p:nvGraphicFramePr>
          <p:cNvPr id="7170" name="Object 5"/>
          <p:cNvGraphicFramePr>
            <a:graphicFrameLocks noChangeAspect="1"/>
          </p:cNvGraphicFramePr>
          <p:nvPr>
            <p:ph sz="half" idx="2"/>
          </p:nvPr>
        </p:nvGraphicFramePr>
        <p:xfrm>
          <a:off x="4703763" y="1981200"/>
          <a:ext cx="3698875" cy="4114800"/>
        </p:xfrm>
        <a:graphic>
          <a:graphicData uri="http://schemas.openxmlformats.org/presentationml/2006/ole">
            <p:oleObj spid="_x0000_s4098" name="Фотография Photo Editor" r:id="rId3" imgW="5590476" imgH="6219048" progId="">
              <p:embed/>
            </p:oleObj>
          </a:graphicData>
        </a:graphic>
      </p:graphicFrame>
      <p:cxnSp>
        <p:nvCxnSpPr>
          <p:cNvPr id="6" name="Straight Arrow Connector 5"/>
          <p:cNvCxnSpPr/>
          <p:nvPr/>
        </p:nvCxnSpPr>
        <p:spPr>
          <a:xfrm flipV="1">
            <a:off x="2810107" y="4705815"/>
            <a:ext cx="2520176" cy="55756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250566"/>
                </a:solidFill>
              </a:rPr>
              <a:t>CARDIAC MUSCLE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Regeneration – intracellular </a:t>
            </a:r>
          </a:p>
          <a:p>
            <a:pPr eaLnBrk="1" hangingPunct="1"/>
            <a:r>
              <a:rPr lang="en-US" dirty="0" smtClean="0"/>
              <a:t>Or</a:t>
            </a:r>
          </a:p>
          <a:p>
            <a:pPr eaLnBrk="1" hangingPunct="1"/>
            <a:r>
              <a:rPr lang="en-US" dirty="0" smtClean="0"/>
              <a:t>By connective tissue replacement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258763"/>
            <a:ext cx="7315200" cy="1195465"/>
          </a:xfrm>
        </p:spPr>
        <p:txBody>
          <a:bodyPr/>
          <a:lstStyle/>
          <a:p>
            <a:pPr eaLnBrk="1" hangingPunct="1"/>
            <a:r>
              <a:rPr lang="en-US" altLang="zh-CN" dirty="0" smtClean="0">
                <a:solidFill>
                  <a:schemeClr val="folHlink"/>
                </a:solidFill>
                <a:ea typeface="宋体" pitchFamily="2" charset="-122"/>
              </a:rPr>
              <a:t>	</a:t>
            </a:r>
            <a:r>
              <a:rPr lang="en-US" altLang="zh-CN" dirty="0" smtClean="0">
                <a:solidFill>
                  <a:srgbClr val="CC0066"/>
                </a:solidFill>
                <a:ea typeface="宋体" pitchFamily="2" charset="-122"/>
              </a:rPr>
              <a:t>Comparison of 3 types 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066800"/>
            <a:ext cx="88392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                 skeletal muscle    cardiac muscle            smooth muscle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Shape        long cylindrical    short cylindrical        spindle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Nucleus    many                    one(maybe2)              one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                  at periphery           at </a:t>
            </a:r>
            <a:r>
              <a:rPr lang="en-US" altLang="zh-CN" sz="2800" smtClean="0">
                <a:solidFill>
                  <a:srgbClr val="002060"/>
                </a:solidFill>
                <a:ea typeface="宋体" pitchFamily="2" charset="-122"/>
              </a:rPr>
              <a:t>center                   at </a:t>
            </a: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center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1800" dirty="0" smtClean="0">
                <a:solidFill>
                  <a:srgbClr val="002060"/>
                </a:solidFill>
                <a:ea typeface="宋体" pitchFamily="2" charset="-122"/>
              </a:rPr>
              <a:t>Cross-striation</a:t>
            </a:r>
            <a:r>
              <a:rPr lang="en-US" altLang="zh-CN" dirty="0" smtClean="0">
                <a:solidFill>
                  <a:srgbClr val="002060"/>
                </a:solidFill>
                <a:ea typeface="宋体" pitchFamily="2" charset="-122"/>
              </a:rPr>
              <a:t> </a:t>
            </a: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obvious                  dim                             none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1600" dirty="0" smtClean="0">
                <a:solidFill>
                  <a:srgbClr val="002060"/>
                </a:solidFill>
                <a:ea typeface="宋体" pitchFamily="2" charset="-122"/>
              </a:rPr>
              <a:t>Special structure</a:t>
            </a:r>
            <a:r>
              <a:rPr lang="en-US" altLang="zh-CN" sz="1800" dirty="0" smtClean="0">
                <a:solidFill>
                  <a:srgbClr val="002060"/>
                </a:solidFill>
                <a:ea typeface="宋体" pitchFamily="2" charset="-122"/>
              </a:rPr>
              <a:t>   </a:t>
            </a:r>
            <a:r>
              <a:rPr lang="en-US" altLang="zh-CN" sz="2800" dirty="0" smtClean="0">
                <a:solidFill>
                  <a:srgbClr val="002060"/>
                </a:solidFill>
                <a:ea typeface="宋体" pitchFamily="2" charset="-122"/>
              </a:rPr>
              <a:t>triad                      </a:t>
            </a:r>
            <a:r>
              <a:rPr lang="en-US" altLang="zh-CN" sz="2400" dirty="0" smtClean="0">
                <a:solidFill>
                  <a:srgbClr val="002060"/>
                </a:solidFill>
                <a:ea typeface="宋体" pitchFamily="2" charset="-122"/>
              </a:rPr>
              <a:t>intercalated disk</a:t>
            </a:r>
            <a:r>
              <a:rPr lang="en-US" altLang="zh-CN" sz="2000" dirty="0" smtClean="0">
                <a:solidFill>
                  <a:srgbClr val="002060"/>
                </a:solidFill>
                <a:ea typeface="宋体" pitchFamily="2" charset="-122"/>
              </a:rPr>
              <a:t>          dense pact, body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000" dirty="0" smtClean="0">
                <a:solidFill>
                  <a:srgbClr val="002060"/>
                </a:solidFill>
                <a:ea typeface="宋体" pitchFamily="2" charset="-122"/>
              </a:rPr>
              <a:t>Nerve system    cerebrospinal               </a:t>
            </a:r>
            <a:r>
              <a:rPr lang="en-US" altLang="zh-CN" sz="2000" dirty="0" err="1" smtClean="0">
                <a:solidFill>
                  <a:srgbClr val="002060"/>
                </a:solidFill>
                <a:ea typeface="宋体" pitchFamily="2" charset="-122"/>
              </a:rPr>
              <a:t>cerebrospinal</a:t>
            </a:r>
            <a:r>
              <a:rPr lang="en-US" altLang="zh-CN" sz="2000" dirty="0" smtClean="0">
                <a:solidFill>
                  <a:srgbClr val="002060"/>
                </a:solidFill>
                <a:ea typeface="宋体" pitchFamily="2" charset="-122"/>
              </a:rPr>
              <a:t> autonomic             </a:t>
            </a:r>
            <a:r>
              <a:rPr lang="en-US" altLang="zh-CN" sz="2000" dirty="0" err="1" smtClean="0">
                <a:solidFill>
                  <a:srgbClr val="002060"/>
                </a:solidFill>
                <a:ea typeface="宋体" pitchFamily="2" charset="-122"/>
              </a:rPr>
              <a:t>autonomic</a:t>
            </a:r>
            <a:endParaRPr lang="en-US" altLang="zh-CN" sz="2000" dirty="0" smtClean="0">
              <a:solidFill>
                <a:srgbClr val="002060"/>
              </a:solidFill>
              <a:ea typeface="宋体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2000" dirty="0" smtClean="0">
              <a:solidFill>
                <a:schemeClr val="folHlink"/>
              </a:solidFill>
              <a:ea typeface="宋体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2800" dirty="0" smtClean="0">
              <a:solidFill>
                <a:schemeClr val="folHlink"/>
              </a:solidFill>
              <a:ea typeface="宋体" pitchFamily="2" charset="-12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dirty="0" smtClean="0">
                <a:solidFill>
                  <a:schemeClr val="folHlink"/>
                </a:solidFill>
                <a:ea typeface="宋体" pitchFamily="2" charset="-122"/>
              </a:rPr>
              <a:t>      </a:t>
            </a:r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>
            <a:off x="914400" y="3124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9877" name="Line 5"/>
          <p:cNvSpPr>
            <a:spLocks noChangeShapeType="1"/>
          </p:cNvSpPr>
          <p:nvPr/>
        </p:nvSpPr>
        <p:spPr bwMode="auto">
          <a:xfrm>
            <a:off x="762000" y="4724400"/>
            <a:ext cx="769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79878" name="Line 6"/>
          <p:cNvSpPr>
            <a:spLocks noChangeShapeType="1"/>
          </p:cNvSpPr>
          <p:nvPr/>
        </p:nvSpPr>
        <p:spPr bwMode="auto">
          <a:xfrm>
            <a:off x="762000" y="1143000"/>
            <a:ext cx="777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79879" name="Picture 7" descr="骨骼肌"/>
          <p:cNvPicPr>
            <a:picLocks noChangeAspect="1" noChangeArrowheads="1"/>
          </p:cNvPicPr>
          <p:nvPr/>
        </p:nvPicPr>
        <p:blipFill>
          <a:blip r:embed="rId2" cstate="print">
            <a:lum bright="6000" contrast="24000"/>
          </a:blip>
          <a:srcRect/>
          <a:stretch>
            <a:fillRect/>
          </a:stretch>
        </p:blipFill>
        <p:spPr bwMode="auto">
          <a:xfrm>
            <a:off x="1204332" y="4343400"/>
            <a:ext cx="299967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0" name="Picture 8" descr="心肌"/>
          <p:cNvPicPr>
            <a:picLocks noChangeAspect="1" noChangeArrowheads="1"/>
          </p:cNvPicPr>
          <p:nvPr/>
        </p:nvPicPr>
        <p:blipFill>
          <a:blip r:embed="rId3" cstate="print">
            <a:lum bright="6000" contrast="12000"/>
          </a:blip>
          <a:srcRect/>
          <a:stretch>
            <a:fillRect/>
          </a:stretch>
        </p:blipFill>
        <p:spPr bwMode="auto">
          <a:xfrm>
            <a:off x="3847171" y="4343400"/>
            <a:ext cx="2631688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81" name="Picture 9" descr="平滑肌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6477000" y="4343400"/>
            <a:ext cx="2667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82" name="Line 10"/>
          <p:cNvSpPr>
            <a:spLocks noChangeShapeType="1"/>
          </p:cNvSpPr>
          <p:nvPr/>
        </p:nvSpPr>
        <p:spPr bwMode="auto">
          <a:xfrm>
            <a:off x="685800" y="1524000"/>
            <a:ext cx="784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9883" name="Line 11"/>
          <p:cNvSpPr>
            <a:spLocks noChangeShapeType="1"/>
          </p:cNvSpPr>
          <p:nvPr/>
        </p:nvSpPr>
        <p:spPr bwMode="auto">
          <a:xfrm>
            <a:off x="685800" y="2057400"/>
            <a:ext cx="784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9884" name="Line 12"/>
          <p:cNvSpPr>
            <a:spLocks noChangeShapeType="1"/>
          </p:cNvSpPr>
          <p:nvPr/>
        </p:nvSpPr>
        <p:spPr bwMode="auto">
          <a:xfrm>
            <a:off x="609600" y="3048000"/>
            <a:ext cx="784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9885" name="Line 13"/>
          <p:cNvSpPr>
            <a:spLocks noChangeShapeType="1"/>
          </p:cNvSpPr>
          <p:nvPr/>
        </p:nvSpPr>
        <p:spPr bwMode="auto">
          <a:xfrm>
            <a:off x="862361" y="3919654"/>
            <a:ext cx="784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r>
              <a:rPr lang="en-US" dirty="0" smtClean="0"/>
              <a:t>        </a:t>
            </a:r>
            <a:endParaRPr lang="ru-RU" dirty="0"/>
          </a:p>
        </p:txBody>
      </p:sp>
      <p:sp>
        <p:nvSpPr>
          <p:cNvPr id="79886" name="Line 14"/>
          <p:cNvSpPr>
            <a:spLocks noChangeShapeType="1"/>
          </p:cNvSpPr>
          <p:nvPr/>
        </p:nvSpPr>
        <p:spPr bwMode="auto">
          <a:xfrm>
            <a:off x="1674541" y="10668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9887" name="Line 15"/>
          <p:cNvSpPr>
            <a:spLocks noChangeShapeType="1"/>
          </p:cNvSpPr>
          <p:nvPr/>
        </p:nvSpPr>
        <p:spPr bwMode="auto">
          <a:xfrm>
            <a:off x="3871332" y="1077952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6369205" y="1131849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WordArt 3"/>
          <p:cNvSpPr>
            <a:spLocks noChangeArrowheads="1" noChangeShapeType="1" noTextEdit="1"/>
          </p:cNvSpPr>
          <p:nvPr/>
        </p:nvSpPr>
        <p:spPr bwMode="auto">
          <a:xfrm>
            <a:off x="3048000" y="2743200"/>
            <a:ext cx="3300413" cy="1622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The End</a:t>
            </a:r>
            <a:endParaRPr lang="ru-RU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1765</TotalTime>
  <Words>911</Words>
  <Application>Microsoft Office PowerPoint</Application>
  <PresentationFormat>Экран (4:3)</PresentationFormat>
  <Paragraphs>247</Paragraphs>
  <Slides>51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3" baseType="lpstr">
      <vt:lpstr>Equity</vt:lpstr>
      <vt:lpstr>Фотография Photo Editor</vt:lpstr>
      <vt:lpstr>Kharkov National  Medical University</vt:lpstr>
      <vt:lpstr>GENERAL  HISTOLOGY  Study of Tissues</vt:lpstr>
      <vt:lpstr>          The Tissue is</vt:lpstr>
      <vt:lpstr>4 Basic Tissues</vt:lpstr>
      <vt:lpstr>Слайд 5</vt:lpstr>
      <vt:lpstr>Слайд 6</vt:lpstr>
      <vt:lpstr>Embryonic  origin :</vt:lpstr>
      <vt:lpstr>Слайд 8</vt:lpstr>
      <vt:lpstr>Слайд 9</vt:lpstr>
      <vt:lpstr>The Polarity of Epithelial Cells</vt:lpstr>
      <vt:lpstr>Слайд 11</vt:lpstr>
      <vt:lpstr>Intercellular junctions</vt:lpstr>
      <vt:lpstr>Слайд 13</vt:lpstr>
      <vt:lpstr>Слайд 14</vt:lpstr>
      <vt:lpstr>Слайд 15</vt:lpstr>
      <vt:lpstr>Слайд 16</vt:lpstr>
      <vt:lpstr>Слайд 17</vt:lpstr>
      <vt:lpstr>Слайд 18</vt:lpstr>
      <vt:lpstr>Example of Stratified Squamous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II. Muscle tissue</vt:lpstr>
      <vt:lpstr>Why do MUSCLES contract?</vt:lpstr>
      <vt:lpstr> Smooth Muscle</vt:lpstr>
      <vt:lpstr>Contraction</vt:lpstr>
      <vt:lpstr>Origin</vt:lpstr>
      <vt:lpstr>Skeletal Muscle</vt:lpstr>
      <vt:lpstr>SKELETAL MUSCLE</vt:lpstr>
      <vt:lpstr>Why do MUSCLES contract?</vt:lpstr>
      <vt:lpstr>MF</vt:lpstr>
      <vt:lpstr>Mechanism of contraction Sliding filaments model</vt:lpstr>
      <vt:lpstr>Types of fibers: red and white</vt:lpstr>
      <vt:lpstr>Origin of skeletal muscle</vt:lpstr>
      <vt:lpstr>Cardiac Muscle</vt:lpstr>
      <vt:lpstr>Cardiac muscle cells:</vt:lpstr>
      <vt:lpstr>Excitation in cardiac muscle is provided by:</vt:lpstr>
      <vt:lpstr>CARDIAC MUSCLE</vt:lpstr>
      <vt:lpstr> Comparison of 3 types </vt:lpstr>
      <vt:lpstr>Слайд 51</vt:lpstr>
    </vt:vector>
  </TitlesOfParts>
  <Company>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</dc:creator>
  <cp:lastModifiedBy>Вячеслав Алексеевич</cp:lastModifiedBy>
  <cp:revision>113</cp:revision>
  <dcterms:created xsi:type="dcterms:W3CDTF">2006-04-10T08:47:02Z</dcterms:created>
  <dcterms:modified xsi:type="dcterms:W3CDTF">2012-10-27T13:25:03Z</dcterms:modified>
</cp:coreProperties>
</file>