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6" r:id="rId2"/>
    <p:sldId id="281" r:id="rId3"/>
    <p:sldId id="289" r:id="rId4"/>
    <p:sldId id="292" r:id="rId5"/>
    <p:sldId id="290" r:id="rId6"/>
    <p:sldId id="293" r:id="rId7"/>
    <p:sldId id="291" r:id="rId8"/>
    <p:sldId id="257" r:id="rId9"/>
    <p:sldId id="258" r:id="rId10"/>
    <p:sldId id="282" r:id="rId11"/>
    <p:sldId id="259" r:id="rId12"/>
    <p:sldId id="283" r:id="rId13"/>
    <p:sldId id="260" r:id="rId14"/>
    <p:sldId id="284" r:id="rId15"/>
    <p:sldId id="261" r:id="rId16"/>
    <p:sldId id="262" r:id="rId17"/>
    <p:sldId id="263" r:id="rId18"/>
    <p:sldId id="295" r:id="rId19"/>
    <p:sldId id="294" r:id="rId20"/>
    <p:sldId id="296" r:id="rId21"/>
    <p:sldId id="307" r:id="rId22"/>
    <p:sldId id="306" r:id="rId23"/>
    <p:sldId id="305" r:id="rId24"/>
    <p:sldId id="304" r:id="rId25"/>
    <p:sldId id="303" r:id="rId26"/>
    <p:sldId id="302" r:id="rId27"/>
    <p:sldId id="301" r:id="rId28"/>
    <p:sldId id="300" r:id="rId29"/>
    <p:sldId id="299" r:id="rId30"/>
    <p:sldId id="338" r:id="rId31"/>
    <p:sldId id="298" r:id="rId32"/>
    <p:sldId id="308" r:id="rId33"/>
    <p:sldId id="297" r:id="rId34"/>
    <p:sldId id="309" r:id="rId35"/>
    <p:sldId id="310" r:id="rId36"/>
    <p:sldId id="314" r:id="rId37"/>
    <p:sldId id="313" r:id="rId38"/>
    <p:sldId id="315" r:id="rId39"/>
    <p:sldId id="312" r:id="rId40"/>
    <p:sldId id="316" r:id="rId41"/>
    <p:sldId id="320" r:id="rId42"/>
    <p:sldId id="319" r:id="rId43"/>
    <p:sldId id="318" r:id="rId44"/>
    <p:sldId id="317" r:id="rId45"/>
    <p:sldId id="321" r:id="rId46"/>
    <p:sldId id="322" r:id="rId47"/>
    <p:sldId id="327" r:id="rId48"/>
    <p:sldId id="323" r:id="rId49"/>
    <p:sldId id="326" r:id="rId50"/>
    <p:sldId id="324" r:id="rId51"/>
    <p:sldId id="337" r:id="rId52"/>
    <p:sldId id="336" r:id="rId53"/>
    <p:sldId id="330" r:id="rId54"/>
    <p:sldId id="334" r:id="rId55"/>
    <p:sldId id="328" r:id="rId56"/>
    <p:sldId id="329" r:id="rId57"/>
    <p:sldId id="331" r:id="rId58"/>
    <p:sldId id="332" r:id="rId59"/>
    <p:sldId id="333" r:id="rId60"/>
    <p:sldId id="335" r:id="rId61"/>
    <p:sldId id="512" r:id="rId6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6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6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37E50-DFC3-4A27-BCB5-EE424898D264}" type="datetimeFigureOut">
              <a:rPr lang="uk-UA" smtClean="0"/>
              <a:pPr/>
              <a:t>21.10.2019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6EC31-F519-405D-B76F-57BAB2D35FF8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ТОРАКАЛЬНА РАДІОЛОГІЯ</a:t>
            </a:r>
          </a:p>
          <a:p>
            <a:endParaRPr lang="uk-UA" dirty="0"/>
          </a:p>
          <a:p>
            <a:r>
              <a:rPr lang="uk-UA" i="1" dirty="0"/>
              <a:t>Проф. М. І. Пилипенко (2014)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12</a:t>
            </a:fld>
            <a:endParaRPr lang="uk-U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Вдих – Х ребра</a:t>
            </a:r>
          </a:p>
          <a:p>
            <a:r>
              <a:rPr lang="uk-UA" dirty="0"/>
              <a:t>Видих – </a:t>
            </a:r>
            <a:r>
              <a:rPr lang="en-US" dirty="0"/>
              <a:t>VII </a:t>
            </a:r>
            <a:r>
              <a:rPr lang="ru-RU" dirty="0"/>
              <a:t>ребра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14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Vena</a:t>
            </a:r>
            <a:r>
              <a:rPr lang="en-US" baseline="0" dirty="0"/>
              <a:t> </a:t>
            </a:r>
            <a:r>
              <a:rPr lang="en-US" baseline="0" dirty="0" err="1"/>
              <a:t>azygos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3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4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23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5</a:t>
            </a:fld>
            <a:endParaRPr 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Назогастральна</a:t>
            </a:r>
            <a:r>
              <a:rPr lang="uk-UA" sz="12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(НГ) трубка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6</a:t>
            </a:fld>
            <a:endParaRPr 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7</a:t>
            </a:fld>
            <a:endParaRPr lang="uk-U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25</a:t>
            </a:r>
            <a:endParaRPr lang="uk-UA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8</a:t>
            </a:fld>
            <a:endParaRPr lang="uk-U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/>
              <a:t>Тіні грудей</a:t>
            </a:r>
          </a:p>
          <a:p>
            <a:r>
              <a:rPr lang="uk-UA" dirty="0"/>
              <a:t>Розмір і форма грудей</a:t>
            </a:r>
          </a:p>
          <a:p>
            <a:r>
              <a:rPr lang="uk-UA" dirty="0"/>
              <a:t>Одностороння  </a:t>
            </a:r>
            <a:r>
              <a:rPr lang="uk-UA" dirty="0" err="1"/>
              <a:t>мастектомія</a:t>
            </a:r>
            <a:endParaRPr lang="uk-UA" dirty="0"/>
          </a:p>
          <a:p>
            <a:r>
              <a:rPr lang="uk-UA" dirty="0"/>
              <a:t>Тіні </a:t>
            </a:r>
            <a:r>
              <a:rPr lang="uk-UA" dirty="0" err="1"/>
              <a:t>смочків</a:t>
            </a:r>
            <a:endParaRPr lang="uk-UA" dirty="0"/>
          </a:p>
          <a:p>
            <a:r>
              <a:rPr lang="uk-UA" dirty="0"/>
              <a:t>Ідентифікація тіней </a:t>
            </a:r>
            <a:r>
              <a:rPr lang="uk-UA" dirty="0" err="1"/>
              <a:t>смлчків</a:t>
            </a:r>
            <a:endParaRPr lang="uk-UA" dirty="0"/>
          </a:p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9</a:t>
            </a:fld>
            <a:endParaRPr lang="uk-U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26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6EC31-F519-405D-B76F-57BAB2D35FF8}" type="slidenum">
              <a:rPr lang="uk-UA" smtClean="0"/>
              <a:pPr/>
              <a:t>10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lumMod val="75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2BA6D-0804-40CE-ABF4-A2711544D5AF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3B8E0-BBF7-46A1-9CE9-D5754854E2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tif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image" Target="../media/image37.tif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tif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tiff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f"/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image" Target="../media/image51.tif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tiff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tiff"/><Relationship Id="rId2" Type="http://schemas.openxmlformats.org/officeDocument/2006/relationships/image" Target="../media/image56.tiff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tiff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tiff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tiff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tiff"/><Relationship Id="rId2" Type="http://schemas.openxmlformats.org/officeDocument/2006/relationships/image" Target="../media/image61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 Cyr" pitchFamily="34" charset="-52"/>
              </a:rPr>
              <a:t>ТОРАКАЛЬНА РАДІОЛОГІЯ</a:t>
            </a:r>
            <a:br>
              <a:rPr lang="uk-UA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3214686"/>
            <a:ext cx="7429552" cy="1752600"/>
          </a:xfrm>
        </p:spPr>
        <p:txBody>
          <a:bodyPr/>
          <a:lstStyle/>
          <a:p>
            <a:r>
              <a:rPr lang="uk-UA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ПАТОЛОГІЯ ДИХАЛЬНИХ ШЛЯХІВ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00694" y="5929330"/>
            <a:ext cx="2389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i="1" dirty="0">
                <a:solidFill>
                  <a:srgbClr val="C00000"/>
                </a:solidFill>
              </a:rPr>
              <a:t>Проф. М. І. Пилипенко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0" y="5357826"/>
            <a:ext cx="9144000" cy="1214446"/>
          </a:xfrm>
        </p:spPr>
        <p:txBody>
          <a:bodyPr>
            <a:normAutofit lnSpcReduction="10000"/>
          </a:bodyPr>
          <a:lstStyle/>
          <a:p>
            <a:r>
              <a:rPr lang="uk-UA" sz="2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(C) </a:t>
            </a:r>
            <a:r>
              <a:rPr lang="uk-UA" sz="26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Бронхоектази</a:t>
            </a:r>
            <a:r>
              <a:rPr lang="uk-UA" sz="2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набагато краще видно на </a:t>
            </a:r>
            <a:r>
              <a:rPr lang="uk-UA" sz="26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</a:t>
            </a:r>
            <a:r>
              <a:rPr lang="uk-UA" sz="2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uk-UA" sz="26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дилятаційні</a:t>
            </a:r>
            <a:r>
              <a:rPr lang="uk-UA" sz="2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6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бронхоектази</a:t>
            </a:r>
            <a:r>
              <a:rPr lang="uk-UA" sz="2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 потовщенням стінок бронхів (стрілка).</a:t>
            </a:r>
          </a:p>
          <a:p>
            <a:endParaRPr lang="uk-UA" dirty="0"/>
          </a:p>
        </p:txBody>
      </p:sp>
      <p:sp>
        <p:nvSpPr>
          <p:cNvPr id="8" name="Rectangle 7"/>
          <p:cNvSpPr/>
          <p:nvPr/>
        </p:nvSpPr>
        <p:spPr>
          <a:xfrm>
            <a:off x="8702886" y="64172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latin typeface="Arial" pitchFamily="34" charset="0"/>
                <a:cs typeface="Arial" pitchFamily="34" charset="0"/>
              </a:rPr>
              <a:t>37</a:t>
            </a:r>
            <a:endParaRPr lang="uk-UA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3-37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0"/>
            <a:ext cx="8215370" cy="542926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702886" y="64886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27</a:t>
            </a:r>
            <a:endParaRPr lang="uk-UA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85720" y="1571612"/>
            <a:ext cx="8572560" cy="4000528"/>
          </a:xfrm>
        </p:spPr>
        <p:txBody>
          <a:bodyPr>
            <a:normAutofit fontScale="70000" lnSpcReduction="20000"/>
          </a:bodyPr>
          <a:lstStyle/>
          <a:p>
            <a:r>
              <a:rPr lang="uk-UA" sz="45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Розмір: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</a:t>
            </a:r>
            <a:r>
              <a:rPr lang="uk-UA" sz="40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 </a:t>
            </a:r>
            <a:r>
              <a:rPr lang="uk-UA" sz="40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легеня,</a:t>
            </a:r>
          </a:p>
          <a:p>
            <a:pPr algn="l"/>
            <a:r>
              <a:rPr lang="uk-UA" sz="40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=  </a:t>
            </a:r>
            <a:r>
              <a:rPr lang="uk-UA" sz="40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частка</a:t>
            </a:r>
          </a:p>
          <a:p>
            <a:pPr algn="l"/>
            <a:r>
              <a:rPr lang="uk-UA" sz="40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=  </a:t>
            </a:r>
            <a:r>
              <a:rPr lang="uk-UA" sz="40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сегмент,</a:t>
            </a:r>
          </a:p>
          <a:p>
            <a:pPr algn="l"/>
            <a:r>
              <a:rPr lang="uk-UA" sz="40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=  </a:t>
            </a:r>
            <a:r>
              <a:rPr lang="uk-UA" sz="40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субсегмент</a:t>
            </a:r>
            <a:r>
              <a:rPr lang="uk-UA" sz="40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uk-UA" sz="40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дисковидний</a:t>
            </a:r>
            <a:r>
              <a:rPr lang="uk-UA" sz="40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					лінійний)</a:t>
            </a:r>
            <a:endParaRPr lang="uk-UA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sz="42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Механізм:</a:t>
            </a:r>
          </a:p>
          <a:p>
            <a:pPr algn="l"/>
            <a:r>
              <a:rPr lang="uk-UA" sz="42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=  </a:t>
            </a:r>
            <a:r>
              <a:rPr lang="uk-UA" sz="42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закупорка</a:t>
            </a:r>
            <a:r>
              <a:rPr lang="uk-UA" sz="42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algn="l"/>
            <a:r>
              <a:rPr lang="uk-UA" sz="42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=  </a:t>
            </a:r>
            <a:r>
              <a:rPr lang="uk-UA" sz="42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зовнішній тиск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496653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u="none" strike="noStrike" cap="none" normalizeH="0" baseline="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/>
                <a:cs typeface="Arial" pitchFamily="34" charset="0"/>
              </a:rPr>
              <a:t>			   Ателектаз</a:t>
            </a:r>
            <a:endParaRPr kumimoji="0" lang="uk-UA" sz="4400" b="1" i="0" u="none" strike="noStrike" cap="none" normalizeH="0" baseline="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14282" y="5105400"/>
            <a:ext cx="8715436" cy="1466872"/>
          </a:xfrm>
        </p:spPr>
        <p:txBody>
          <a:bodyPr>
            <a:normAutofit fontScale="70000" lnSpcReduction="20000"/>
          </a:bodyPr>
          <a:lstStyle/>
          <a:p>
            <a:pPr algn="l">
              <a:lnSpc>
                <a:spcPct val="120000"/>
              </a:lnSpc>
            </a:pP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Лінійний ателектаз.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(А)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Післяопераційний знімок ГК, видно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ЕТ-трубку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 ЕКГ дроти.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Знімок через кілька годин після видалення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ЕТ-трубки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Видно лінійний ателектаз (стрілки). Можна ліквідувати відповідними дихальними вправами</a:t>
            </a:r>
          </a:p>
        </p:txBody>
      </p:sp>
      <p:sp>
        <p:nvSpPr>
          <p:cNvPr id="3" name="Rectangle 2"/>
          <p:cNvSpPr/>
          <p:nvPr/>
        </p:nvSpPr>
        <p:spPr>
          <a:xfrm>
            <a:off x="8702886" y="64886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38</a:t>
            </a:r>
            <a:endParaRPr lang="uk-UA" dirty="0"/>
          </a:p>
        </p:txBody>
      </p:sp>
      <p:pic>
        <p:nvPicPr>
          <p:cNvPr id="5" name="Picture 4" descr="3-38 1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583910" cy="4572008"/>
          </a:xfrm>
          <a:prstGeom prst="rect">
            <a:avLst/>
          </a:prstGeom>
        </p:spPr>
      </p:pic>
      <p:pic>
        <p:nvPicPr>
          <p:cNvPr id="6" name="Picture 5" descr="3-38 2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0"/>
            <a:ext cx="4572000" cy="457200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85720" y="5286388"/>
            <a:ext cx="8572560" cy="1395410"/>
          </a:xfrm>
        </p:spPr>
        <p:txBody>
          <a:bodyPr>
            <a:normAutofit fontScale="85000" lnSpcReduction="10000"/>
          </a:bodyPr>
          <a:lstStyle/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Ателектаз правої нижньої долі. Повний колапс правої нижньої долі з втратою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обʼєму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— зсув трахеї і серця вправо (чорні стрілки</a:t>
            </a:r>
            <a:r>
              <a:rPr lang="uk-UA" dirty="0"/>
              <a:t>)</a:t>
            </a:r>
          </a:p>
        </p:txBody>
      </p:sp>
      <p:sp>
        <p:nvSpPr>
          <p:cNvPr id="3" name="Rectangle 2"/>
          <p:cNvSpPr/>
          <p:nvPr/>
        </p:nvSpPr>
        <p:spPr>
          <a:xfrm>
            <a:off x="8702886" y="64886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39</a:t>
            </a:r>
            <a:endParaRPr lang="uk-UA" dirty="0"/>
          </a:p>
        </p:txBody>
      </p:sp>
      <p:pic>
        <p:nvPicPr>
          <p:cNvPr id="4" name="Picture 3" descr="3-39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250" y="0"/>
            <a:ext cx="4889500" cy="5283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14282" y="5033986"/>
            <a:ext cx="8715436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Ателектаз лівої верхньої частки. (А) Втрата </a:t>
            </a:r>
            <a:r>
              <a:rPr lang="uk-UA" sz="24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обʼєму</a:t>
            </a:r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долі (затемнення), зміщення вверх воріт легені. </a:t>
            </a:r>
          </a:p>
          <a:p>
            <a:pPr>
              <a:spcBef>
                <a:spcPts val="0"/>
              </a:spcBef>
            </a:pPr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(B) </a:t>
            </a:r>
            <a:r>
              <a:rPr lang="uk-UA" sz="24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</a:t>
            </a:r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ателектазу — дифузне збільшення щільності ураженої частки (стрілка).</a:t>
            </a:r>
          </a:p>
        </p:txBody>
      </p:sp>
      <p:sp>
        <p:nvSpPr>
          <p:cNvPr id="4" name="Rectangle 3"/>
          <p:cNvSpPr/>
          <p:nvPr/>
        </p:nvSpPr>
        <p:spPr>
          <a:xfrm>
            <a:off x="8702886" y="64886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40</a:t>
            </a:r>
            <a:endParaRPr lang="uk-UA" dirty="0"/>
          </a:p>
        </p:txBody>
      </p:sp>
      <p:pic>
        <p:nvPicPr>
          <p:cNvPr id="5" name="Picture 4" descr="3-40 1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3786182" cy="5072075"/>
          </a:xfrm>
          <a:prstGeom prst="rect">
            <a:avLst/>
          </a:prstGeom>
        </p:spPr>
      </p:pic>
      <p:pic>
        <p:nvPicPr>
          <p:cNvPr id="7" name="Picture 6" descr="3-40 2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4567" y="1516904"/>
            <a:ext cx="5256792" cy="355517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428596" y="1890714"/>
            <a:ext cx="8501122" cy="4038616"/>
          </a:xfrm>
        </p:spPr>
        <p:txBody>
          <a:bodyPr>
            <a:normAutofit/>
          </a:bodyPr>
          <a:lstStyle/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Пухир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до 3 см,</a:t>
            </a:r>
          </a:p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Була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‒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› 3 см.</a:t>
            </a:r>
          </a:p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Ознаки: 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рівні, тонкі  стінки,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відсутній легеневий рисунок</a:t>
            </a:r>
          </a:p>
          <a:p>
            <a:r>
              <a:rPr lang="uk-UA" sz="56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 каверни</a:t>
            </a:r>
          </a:p>
        </p:txBody>
      </p:sp>
      <p:sp>
        <p:nvSpPr>
          <p:cNvPr id="4" name="Rectangle 3"/>
          <p:cNvSpPr/>
          <p:nvPr/>
        </p:nvSpPr>
        <p:spPr>
          <a:xfrm>
            <a:off x="2714612" y="425215"/>
            <a:ext cx="33399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Пухирі і були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85720" y="5214950"/>
            <a:ext cx="8643998" cy="1428760"/>
          </a:xfrm>
        </p:spPr>
        <p:txBody>
          <a:bodyPr>
            <a:normAutofit fontScale="85000" lnSpcReduction="20000"/>
          </a:bodyPr>
          <a:lstStyle/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Були.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Невеликі були на знімку ГК видимі тому, що їх тонкі стіни в цьому випадку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візуалізовані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(В)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Великі були — на знімку ділянки легень не мають судин (стрілки).</a:t>
            </a:r>
          </a:p>
        </p:txBody>
      </p:sp>
      <p:sp>
        <p:nvSpPr>
          <p:cNvPr id="4" name="Rectangle 3"/>
          <p:cNvSpPr/>
          <p:nvPr/>
        </p:nvSpPr>
        <p:spPr>
          <a:xfrm>
            <a:off x="8774324" y="64886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41</a:t>
            </a:r>
            <a:endParaRPr lang="uk-UA" dirty="0"/>
          </a:p>
        </p:txBody>
      </p:sp>
      <p:pic>
        <p:nvPicPr>
          <p:cNvPr id="5" name="Picture 4" descr="3-41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4286248" cy="4944545"/>
          </a:xfrm>
          <a:prstGeom prst="rect">
            <a:avLst/>
          </a:prstGeom>
        </p:spPr>
      </p:pic>
      <p:pic>
        <p:nvPicPr>
          <p:cNvPr id="6" name="Picture 5" descr="3-41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-1"/>
            <a:ext cx="4857753" cy="495655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715436" cy="4500594"/>
          </a:xfrm>
        </p:spPr>
        <p:txBody>
          <a:bodyPr/>
          <a:lstStyle/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Інфільтрати: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= </a:t>
            </a:r>
            <a:r>
              <a:rPr lang="uk-UA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алвеолярні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= </a:t>
            </a:r>
            <a:r>
              <a:rPr lang="uk-UA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інтерстиціальні</a:t>
            </a:r>
            <a:endParaRPr lang="uk-UA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Альвеолярний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‒ заповнені альвеоли 			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(гній, кров, рідина або клітини)</a:t>
            </a:r>
          </a:p>
          <a:p>
            <a:pPr algn="l"/>
            <a:r>
              <a:rPr lang="uk-UA" b="1" i="1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Інтерстиціальний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патологічний 				матеріал в </a:t>
            </a:r>
            <a:r>
              <a:rPr lang="uk-UA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інтерстиції</a:t>
            </a:r>
            <a:endParaRPr lang="uk-UA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00166" y="285728"/>
            <a:ext cx="59485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Інфільтрати і пневмонії</a:t>
            </a:r>
            <a:endParaRPr lang="uk-UA" sz="36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14282" y="5500702"/>
            <a:ext cx="8715436" cy="121444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Легенева кровотеча. Плямиста картина рідини (крові), що заповнює альвеоли</a:t>
            </a:r>
          </a:p>
        </p:txBody>
      </p:sp>
      <p:pic>
        <p:nvPicPr>
          <p:cNvPr id="10" name="Picture 9" descr="3-42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089"/>
            <a:ext cx="5643602" cy="539929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85720" y="5143512"/>
            <a:ext cx="8643998" cy="1714488"/>
          </a:xfrm>
        </p:spPr>
        <p:txBody>
          <a:bodyPr>
            <a:normAutofit fontScale="77500" lnSpcReduction="20000"/>
          </a:bodyPr>
          <a:lstStyle/>
          <a:p>
            <a:r>
              <a:rPr lang="uk-UA" dirty="0"/>
              <a:t>. 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Альвеолярні інфільтрати видно спочатку як плямисті ущільнення, але якщо процес прогресує, вони стають зливними, і повітря залишається тільки в бронхах. Це створює так звану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“повітряну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бронхограму”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(стрілки).</a:t>
            </a:r>
          </a:p>
        </p:txBody>
      </p:sp>
      <p:pic>
        <p:nvPicPr>
          <p:cNvPr id="9" name="Picture 8" descr="3-43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-24"/>
            <a:ext cx="4755344" cy="514353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86058"/>
            <a:ext cx="7772400" cy="214313"/>
          </a:xfrm>
        </p:spPr>
        <p:txBody>
          <a:bodyPr>
            <a:normAutofit fontScale="90000"/>
          </a:bodyPr>
          <a:lstStyle/>
          <a:p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71472" y="2462218"/>
            <a:ext cx="7929618" cy="1752600"/>
          </a:xfrm>
        </p:spPr>
        <p:txBody>
          <a:bodyPr>
            <a:normAutofit/>
          </a:bodyPr>
          <a:lstStyle/>
          <a:p>
            <a:r>
              <a:rPr lang="uk-UA" sz="4000" b="1" dirty="0">
                <a:ln>
                  <a:solidFill>
                    <a:srgbClr val="6E6652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Дихальні шляхи</a:t>
            </a:r>
            <a:endParaRPr lang="uk-UA" sz="4000" dirty="0">
              <a:ln>
                <a:solidFill>
                  <a:srgbClr val="6E6652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85720" y="5214950"/>
            <a:ext cx="8572560" cy="1643050"/>
          </a:xfrm>
        </p:spPr>
        <p:txBody>
          <a:bodyPr>
            <a:normAutofit fontScale="55000" lnSpcReduction="20000"/>
          </a:bodyPr>
          <a:lstStyle/>
          <a:p>
            <a:r>
              <a:rPr lang="uk-UA" sz="4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uk-UA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</a:t>
            </a:r>
            <a:r>
              <a:rPr lang="uk-UA" sz="4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</a:t>
            </a:r>
            <a:r>
              <a:rPr lang="uk-UA" sz="44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Інтерстиціальний</a:t>
            </a:r>
            <a:r>
              <a:rPr lang="uk-UA" sz="4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інфільтрат — видно затемнення у вигляді тонких ліній. Легеневих судин зазвичай не видно на самій периферії легенів, і тому лінії, показані білими стрілками, являють собою </a:t>
            </a:r>
            <a:r>
              <a:rPr lang="uk-UA" sz="44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інтерстиціальний</a:t>
            </a:r>
            <a:r>
              <a:rPr lang="uk-UA" sz="4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процес.</a:t>
            </a:r>
          </a:p>
          <a:p>
            <a:endParaRPr lang="uk-UA" dirty="0"/>
          </a:p>
        </p:txBody>
      </p:sp>
      <p:sp>
        <p:nvSpPr>
          <p:cNvPr id="4" name="Rectangle 3"/>
          <p:cNvSpPr/>
          <p:nvPr/>
        </p:nvSpPr>
        <p:spPr>
          <a:xfrm>
            <a:off x="8439087" y="6488692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43 1</a:t>
            </a:r>
            <a:endParaRPr lang="uk-UA" dirty="0"/>
          </a:p>
        </p:txBody>
      </p:sp>
      <p:pic>
        <p:nvPicPr>
          <p:cNvPr id="6" name="Picture 5" descr="3-43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-24"/>
            <a:ext cx="4429156" cy="521254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71546"/>
            <a:ext cx="7772400" cy="714380"/>
          </a:xfrm>
        </p:spPr>
        <p:txBody>
          <a:bodyPr>
            <a:noAutofit/>
          </a:bodyPr>
          <a:lstStyle/>
          <a:p>
            <a:r>
              <a:rPr lang="uk-UA" sz="4000" b="1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Позалікарняна</a:t>
            </a:r>
            <a:r>
              <a:rPr lang="uk-UA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пневмонія дорослих</a:t>
            </a:r>
            <a:endParaRPr lang="ru-RU" sz="4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2676532"/>
            <a:ext cx="8572560" cy="1752600"/>
          </a:xfrm>
        </p:spPr>
        <p:txBody>
          <a:bodyPr>
            <a:normAutofit/>
          </a:bodyPr>
          <a:lstStyle/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Бактеріальні пневмонії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часткові, сегментарні або вузликові альвеолярні ущільнення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4857760"/>
            <a:ext cx="8715436" cy="221457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uk-UA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Правостороння </a:t>
            </a:r>
            <a:r>
              <a:rPr lang="uk-UA" sz="20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верхньодольова</a:t>
            </a:r>
            <a:r>
              <a:rPr lang="uk-UA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пневмонія</a:t>
            </a:r>
            <a:r>
              <a:rPr lang="uk-UA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spcBef>
                <a:spcPts val="0"/>
              </a:spcBef>
            </a:pPr>
            <a:r>
              <a:rPr lang="uk-UA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(А)</a:t>
            </a:r>
            <a:r>
              <a:rPr lang="uk-UA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ЗП знімок, права серцева межа чітка. Альвеолярний інфільтрат в середній частині правого легеневого поля. </a:t>
            </a:r>
          </a:p>
          <a:p>
            <a:pPr>
              <a:spcBef>
                <a:spcPts val="0"/>
              </a:spcBef>
            </a:pPr>
            <a:r>
              <a:rPr lang="uk-UA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Локалізувати легко збоку </a:t>
            </a:r>
            <a:r>
              <a:rPr lang="uk-UA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(B)</a:t>
            </a:r>
            <a:r>
              <a:rPr lang="uk-UA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за </a:t>
            </a:r>
            <a:r>
              <a:rPr lang="uk-UA" sz="20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міжчастковими</a:t>
            </a:r>
            <a:r>
              <a:rPr lang="uk-UA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щілями</a:t>
            </a:r>
            <a:r>
              <a:rPr lang="uk-UA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Інфільтрат (стрілки) вище малої і великої щілин, що </a:t>
            </a:r>
            <a:r>
              <a:rPr lang="uk-UA" sz="20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вказуює</a:t>
            </a:r>
            <a:r>
              <a:rPr lang="uk-UA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 його розташування у верхній частці</a:t>
            </a:r>
            <a:r>
              <a:rPr lang="uk-UA" sz="2000" dirty="0"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702886" y="64886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44</a:t>
            </a:r>
            <a:endParaRPr lang="uk-UA" dirty="0"/>
          </a:p>
        </p:txBody>
      </p:sp>
      <p:pic>
        <p:nvPicPr>
          <p:cNvPr id="5" name="Picture 4" descr="3-44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4786314" cy="4857761"/>
          </a:xfrm>
          <a:prstGeom prst="rect">
            <a:avLst/>
          </a:prstGeom>
        </p:spPr>
      </p:pic>
      <p:pic>
        <p:nvPicPr>
          <p:cNvPr id="6" name="Picture 5" descr="3-44 1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0"/>
            <a:ext cx="4286248" cy="485776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4786322"/>
            <a:ext cx="8715436" cy="2071678"/>
          </a:xfrm>
        </p:spPr>
        <p:txBody>
          <a:bodyPr>
            <a:normAutofit fontScale="70000" lnSpcReduction="20000"/>
          </a:bodyPr>
          <a:lstStyle/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Правостороння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середньодольова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пневмонія. </a:t>
            </a:r>
          </a:p>
          <a:p>
            <a:pPr>
              <a:spcBef>
                <a:spcPts val="0"/>
              </a:spcBef>
            </a:pP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 ЗП знімку альвеолярний інфільтрат приховує правий серцевий контур. Ця силуетна ознака свідчить, </a:t>
            </a:r>
          </a:p>
          <a:p>
            <a:pPr>
              <a:spcBef>
                <a:spcPts val="0"/>
              </a:spcBef>
            </a:pP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що патологічний процес поряд з серцем і, отже, повинний бути в середній частці. Це підтверджується на бічному знімку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(B)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— інфільтрат локалізується між додатковою і нижньою частиною головної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щілі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702886" y="64886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45</a:t>
            </a:r>
            <a:endParaRPr lang="uk-UA" dirty="0"/>
          </a:p>
        </p:txBody>
      </p:sp>
      <p:pic>
        <p:nvPicPr>
          <p:cNvPr id="5" name="Picture 4" descr="3-45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3999" cy="4794249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4786322"/>
            <a:ext cx="8715436" cy="1928826"/>
          </a:xfrm>
        </p:spPr>
        <p:txBody>
          <a:bodyPr>
            <a:normAutofit fontScale="77500" lnSpcReduction="20000"/>
          </a:bodyPr>
          <a:lstStyle/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Правостороння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нижньодольова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пневмонія. </a:t>
            </a:r>
          </a:p>
          <a:p>
            <a:pPr>
              <a:spcBef>
                <a:spcPts val="0"/>
              </a:spcBef>
            </a:pP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ЗП знімку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альвеолярний інфільтрат видно справа в базальній зоні правої легені. Факт чіткості межі серця припускає, що інфільтрат, ймовірно, в нижній частці.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(В)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Знімок збоку дає цьому підтвердження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702886" y="64886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46</a:t>
            </a:r>
            <a:endParaRPr lang="uk-UA" dirty="0"/>
          </a:p>
        </p:txBody>
      </p:sp>
      <p:pic>
        <p:nvPicPr>
          <p:cNvPr id="6" name="Picture 5" descr="3-46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5" y="-1"/>
            <a:ext cx="9113195" cy="4857761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962548"/>
            <a:ext cx="8643998" cy="1752600"/>
          </a:xfrm>
        </p:spPr>
        <p:txBody>
          <a:bodyPr>
            <a:normAutofit fontScale="70000" lnSpcReduction="20000"/>
          </a:bodyPr>
          <a:lstStyle/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СНІД з ускладненням.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ЗП знімок ГК в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імунодефіцитного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пацієнта показує дифузний двосторонній інфільтрат в коренях, викликаний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пневмоцистною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пневмонією. У хворих на СНІД знімок може бути негативним, коли пневмонія є.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Ядерномедичне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сканування з галієм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(В)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показує підвищену активність в легенях пацієнта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4" name="Rectangle 3"/>
          <p:cNvSpPr/>
          <p:nvPr/>
        </p:nvSpPr>
        <p:spPr>
          <a:xfrm>
            <a:off x="8510525" y="6488692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47</a:t>
            </a:r>
            <a:r>
              <a:rPr lang="uk-UA" dirty="0"/>
              <a:t> 1</a:t>
            </a:r>
          </a:p>
        </p:txBody>
      </p:sp>
      <p:pic>
        <p:nvPicPr>
          <p:cNvPr id="5" name="Picture 4" descr="3-47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4786314" cy="4871784"/>
          </a:xfrm>
          <a:prstGeom prst="rect">
            <a:avLst/>
          </a:prstGeom>
        </p:spPr>
      </p:pic>
      <p:pic>
        <p:nvPicPr>
          <p:cNvPr id="6" name="Picture 5" descr="3-47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-1"/>
            <a:ext cx="2786050" cy="4875589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286388"/>
            <a:ext cx="9144000" cy="1571612"/>
          </a:xfrm>
        </p:spPr>
        <p:txBody>
          <a:bodyPr>
            <a:normAutofit fontScale="92500"/>
          </a:bodyPr>
          <a:lstStyle/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Знімок ГК пацієнта зі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СНІДом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‒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щільні вузликові альвеолярні ущільнення в коренях обох легень 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‒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прояв саркоми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Капоші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3-47 3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0"/>
            <a:ext cx="5052411" cy="52705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0001" y="4643446"/>
            <a:ext cx="8643998" cy="1752600"/>
          </a:xfrm>
        </p:spPr>
        <p:txBody>
          <a:bodyPr>
            <a:normAutofit fontScale="85000" lnSpcReduction="20000"/>
          </a:bodyPr>
          <a:lstStyle/>
          <a:p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Аспіраційна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пневмонія. Знімок ГК відразу після аспірації рідини може бути нормальним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Хімічна пневмонія проявляється за термін від 6 до 12 год.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(B)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необхідних для розвитку альвеолярного інфільтрату (стрілка).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3-48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60220" cy="4429132"/>
          </a:xfrm>
          <a:prstGeom prst="rect">
            <a:avLst/>
          </a:prstGeom>
        </p:spPr>
      </p:pic>
      <p:pic>
        <p:nvPicPr>
          <p:cNvPr id="6" name="Picture 5" descr="3-48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0"/>
            <a:ext cx="4572000" cy="442913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857255"/>
          </a:xfrm>
        </p:spPr>
        <p:txBody>
          <a:bodyPr>
            <a:normAutofit fontScale="90000"/>
          </a:bodyPr>
          <a:lstStyle/>
          <a:p>
            <a:r>
              <a:rPr lang="uk-UA" sz="54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lang="uk-UA" sz="54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уберкульоз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0001" y="1285860"/>
            <a:ext cx="8643998" cy="517686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uk-UA" sz="2400" b="1" i="1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Рентгенівські знімки у осіб з позитивним шкірним тестом (туберкулін) у 99% або більше випадків нормальні</a:t>
            </a:r>
            <a:r>
              <a:rPr lang="uk-UA" sz="2400" dirty="0">
                <a:ln w="3175">
                  <a:solidFill>
                    <a:srgbClr val="FF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uk-UA" sz="24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Послідовність подій:</a:t>
            </a:r>
          </a:p>
          <a:p>
            <a:pPr>
              <a:spcBef>
                <a:spcPts val="0"/>
              </a:spcBef>
            </a:pPr>
            <a:r>
              <a:rPr lang="uk-UA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Первинний туберкульоз ‒ </a:t>
            </a:r>
            <a:r>
              <a:rPr lang="uk-UA" sz="2400" b="1" dirty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осередкова консолідація в 	середній або нижній частці з лімфаденопатією. 	</a:t>
            </a:r>
            <a:r>
              <a:rPr lang="uk-UA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Плеврит у близько 10%.</a:t>
            </a:r>
          </a:p>
          <a:p>
            <a:pPr>
              <a:spcBef>
                <a:spcPts val="0"/>
              </a:spcBef>
            </a:pPr>
            <a:r>
              <a:rPr lang="uk-UA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Реактівація</a:t>
            </a:r>
            <a:r>
              <a:rPr lang="uk-UA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‒ </a:t>
            </a:r>
            <a:r>
              <a:rPr lang="uk-UA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інфільтрати в задніх сегментах верхніх 	часток і верхньому сегменті нижніх часток</a:t>
            </a:r>
          </a:p>
          <a:p>
            <a:pPr>
              <a:spcBef>
                <a:spcPts val="0"/>
              </a:spcBef>
            </a:pPr>
            <a:r>
              <a:rPr lang="uk-UA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Наслідки ‒</a:t>
            </a:r>
            <a:r>
              <a:rPr lang="uk-UA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uk-UA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міліарний туберкульоз, каверни (40%) і 	плеврити </a:t>
            </a:r>
          </a:p>
          <a:p>
            <a:pPr>
              <a:spcBef>
                <a:spcPts val="0"/>
              </a:spcBef>
            </a:pPr>
            <a:r>
              <a:rPr lang="uk-UA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Вилікуваний ТБ ‒ </a:t>
            </a:r>
            <a:r>
              <a:rPr lang="uk-UA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фіброзні зміни в верхівках або як 	зони </a:t>
            </a:r>
            <a:r>
              <a:rPr lang="uk-UA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кальцифікації</a:t>
            </a:r>
            <a:r>
              <a:rPr lang="uk-UA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 легеневій паренхімі </a:t>
            </a:r>
          </a:p>
          <a:p>
            <a:pPr>
              <a:spcBef>
                <a:spcPts val="0"/>
              </a:spcBef>
            </a:pPr>
            <a:r>
              <a:rPr lang="uk-UA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або в 	л/в середостіння</a:t>
            </a:r>
            <a:endParaRPr lang="ru-RU" sz="2400" b="1" dirty="0">
              <a:ln>
                <a:solidFill>
                  <a:srgbClr val="FFC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4572008"/>
            <a:ext cx="8643998" cy="2285992"/>
          </a:xfrm>
        </p:spPr>
        <p:txBody>
          <a:bodyPr>
            <a:normAutofit fontScale="70000" lnSpcReduction="20000"/>
          </a:bodyPr>
          <a:lstStyle/>
          <a:p>
            <a:r>
              <a:rPr lang="uk-UA" sz="3400" b="1" i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Туберкульоз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uk-UA" sz="3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Класичним проявом </a:t>
            </a:r>
            <a:r>
              <a:rPr lang="uk-UA" sz="34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реактивації</a:t>
            </a:r>
            <a:r>
              <a:rPr lang="uk-UA" sz="3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туберкульозу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uk-UA" sz="3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є консолідація з кавернами у верхній частці </a:t>
            </a:r>
            <a:r>
              <a:rPr lang="uk-UA" sz="3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(А)</a:t>
            </a:r>
            <a:r>
              <a:rPr lang="uk-UA" sz="3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uk-UA" sz="3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 часом станеться зцілення і </a:t>
            </a:r>
            <a:r>
              <a:rPr lang="uk-UA" sz="34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фіброзування</a:t>
            </a:r>
            <a:r>
              <a:rPr lang="uk-UA" sz="3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 стороні поразки. Якщо залишаються питання щодо каверни чи консолідації, </a:t>
            </a:r>
            <a:r>
              <a:rPr lang="uk-UA" sz="34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</a:t>
            </a:r>
            <a:r>
              <a:rPr lang="uk-UA" sz="3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може бути корисною </a:t>
            </a:r>
            <a:r>
              <a:rPr lang="uk-UA" sz="3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(В)</a:t>
            </a:r>
            <a:r>
              <a:rPr lang="uk-UA" sz="3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.</a:t>
            </a:r>
            <a:endParaRPr lang="ru-RU" sz="3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3-49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785794"/>
            <a:ext cx="4857752" cy="3351218"/>
          </a:xfrm>
          <a:prstGeom prst="rect">
            <a:avLst/>
          </a:prstGeom>
        </p:spPr>
      </p:pic>
      <p:pic>
        <p:nvPicPr>
          <p:cNvPr id="6" name="Picture 5" descr="3-49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14810" cy="450669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8596" y="1428736"/>
            <a:ext cx="8358246" cy="4143404"/>
          </a:xfrm>
        </p:spPr>
        <p:txBody>
          <a:bodyPr>
            <a:normAutofit fontScale="47500" lnSpcReduction="20000"/>
          </a:bodyPr>
          <a:lstStyle/>
          <a:p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Етіологія:</a:t>
            </a:r>
          </a:p>
          <a:p>
            <a:pPr algn="l"/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рак бронхів (легенів)</a:t>
            </a:r>
          </a:p>
          <a:p>
            <a:pPr algn="l"/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=</a:t>
            </a:r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51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зовнішний</a:t>
            </a:r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тиск (л/в, маса)</a:t>
            </a:r>
          </a:p>
          <a:p>
            <a:pPr algn="l"/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 </a:t>
            </a:r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сторонні тіла</a:t>
            </a:r>
          </a:p>
          <a:p>
            <a:pPr algn="l"/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слизова пробка</a:t>
            </a:r>
          </a:p>
          <a:p>
            <a:pPr algn="l"/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хронічне запалення</a:t>
            </a:r>
          </a:p>
          <a:p>
            <a:pPr algn="l"/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фіброз</a:t>
            </a:r>
          </a:p>
          <a:p>
            <a:endParaRPr lang="uk-UA" sz="5100" b="1" i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Ускладнення:</a:t>
            </a:r>
          </a:p>
          <a:p>
            <a:pPr algn="l"/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=  </a:t>
            </a:r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часткова закупорка – пневмонія</a:t>
            </a:r>
          </a:p>
          <a:p>
            <a:pPr algn="l"/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=</a:t>
            </a:r>
            <a:r>
              <a:rPr lang="uk-UA" sz="51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повна закупорка – ателектаз   </a:t>
            </a:r>
            <a:endParaRPr lang="uk-UA" sz="5100" b="1" i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endParaRPr lang="uk-UA" sz="9600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uk-U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28662" y="363660"/>
            <a:ext cx="71395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Оклюзії дихальних шляхів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409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1112835"/>
          </a:xfrm>
        </p:spPr>
        <p:txBody>
          <a:bodyPr>
            <a:normAutofit/>
          </a:bodyPr>
          <a:lstStyle/>
          <a:p>
            <a:r>
              <a:rPr lang="uk-UA" sz="3600" b="1" i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Грибкові ураження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877" y="1500174"/>
            <a:ext cx="8358246" cy="4704050"/>
          </a:xfrm>
        </p:spPr>
        <p:txBody>
          <a:bodyPr>
            <a:normAutofit/>
          </a:bodyPr>
          <a:lstStyle/>
          <a:p>
            <a:r>
              <a:rPr lang="uk-UA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Можуть виглядати як:</a:t>
            </a:r>
            <a:r>
              <a:rPr lang="uk-UA" dirty="0"/>
              <a:t> </a:t>
            </a:r>
          </a:p>
          <a:p>
            <a:r>
              <a:rPr lang="uk-UA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=</a:t>
            </a:r>
            <a:r>
              <a:rPr lang="uk-UA" dirty="0"/>
              <a:t>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плямисті консолідації </a:t>
            </a:r>
          </a:p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дискретні ураження</a:t>
            </a:r>
          </a:p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=</a:t>
            </a:r>
            <a: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порожнисті ураження</a:t>
            </a:r>
          </a:p>
          <a:p>
            <a: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Іноді в порожнині можна побачити </a:t>
            </a:r>
            <a:r>
              <a:rPr lang="uk-UA" b="1" i="1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“грибковий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b="1" i="1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м'яч”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uk-UA" b="1" i="1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міцетому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b="1" i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0001" y="4286256"/>
            <a:ext cx="8643998" cy="2252666"/>
          </a:xfrm>
        </p:spPr>
        <p:txBody>
          <a:bodyPr>
            <a:normAutofit fontScale="77500" lnSpcReduction="20000"/>
          </a:bodyPr>
          <a:lstStyle/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Грибкова інфекція</a:t>
            </a:r>
          </a:p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Грибкові інфекції легенів можуть спочатку виглядати як альвеолярний інфільтрат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але через кілька днів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(B)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можуть утворюватися порожнини (стрілки) з центральною масою у вигляді "грибкового м'яча" (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міцетоми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).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3-50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4748066" cy="4214842"/>
          </a:xfrm>
          <a:prstGeom prst="rect">
            <a:avLst/>
          </a:prstGeom>
        </p:spPr>
      </p:pic>
      <p:pic>
        <p:nvPicPr>
          <p:cNvPr id="8" name="Picture 7" descr="3-50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0"/>
            <a:ext cx="4572000" cy="4214818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-5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5794"/>
            <a:ext cx="4572000" cy="445008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319738"/>
            <a:ext cx="9144000" cy="1538262"/>
          </a:xfrm>
        </p:spPr>
        <p:txBody>
          <a:bodyPr>
            <a:normAutofit fontScale="70000" lnSpcReduction="20000"/>
          </a:bodyPr>
          <a:lstStyle/>
          <a:p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 знімку абсцес легені може виглядати масивним круглим ураженням або, якщо він має зв'язок з бронхом, 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‒ 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порожниною з рівнем рідина. </a:t>
            </a:r>
          </a:p>
          <a:p>
            <a:pPr>
              <a:spcBef>
                <a:spcPts val="0"/>
              </a:spcBef>
            </a:pP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(B)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допомагає локалізації ураження і розміщенню </a:t>
            </a:r>
          </a:p>
          <a:p>
            <a:pPr>
              <a:spcBef>
                <a:spcPts val="0"/>
              </a:spcBef>
            </a:pP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дренажної голки для аспірації вмісту для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бакпосіву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655633"/>
          </a:xfrm>
        </p:spPr>
        <p:txBody>
          <a:bodyPr>
            <a:normAutofit fontScale="90000"/>
          </a:bodyPr>
          <a:lstStyle/>
          <a:p>
            <a:r>
              <a:rPr lang="uk-UA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Абсцес легені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3-51 1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071545"/>
            <a:ext cx="4000528" cy="3233303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-24"/>
            <a:ext cx="8001056" cy="1500197"/>
          </a:xfrm>
        </p:spPr>
        <p:txBody>
          <a:bodyPr>
            <a:normAutofit/>
          </a:bodyPr>
          <a:lstStyle/>
          <a:p>
            <a:r>
              <a:rPr lang="uk-UA" sz="3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Гострий респіраторний </a:t>
            </a:r>
            <a:r>
              <a:rPr lang="uk-UA" sz="3200" b="1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дистрес-синдром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1428736"/>
            <a:ext cx="8643998" cy="5429264"/>
          </a:xfrm>
        </p:spPr>
        <p:txBody>
          <a:bodyPr>
            <a:normAutofit/>
          </a:bodyPr>
          <a:lstStyle/>
          <a:p>
            <a:r>
              <a:rPr lang="uk-UA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Симптомокомплекс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гострої дихальної недостатності на фоні ураження легень різної етіології; характеризується 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набряком легень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порушенням зовнішнього дихання, гіпоксією.</a:t>
            </a:r>
          </a:p>
          <a:p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Зумовлений вродженим дефіцитом </a:t>
            </a:r>
            <a:r>
              <a:rPr lang="uk-UA" sz="2400" b="1" i="1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сурфоктанта</a:t>
            </a:r>
            <a:r>
              <a:rPr lang="uk-UA" sz="2400" dirty="0"/>
              <a:t>.</a:t>
            </a:r>
          </a:p>
          <a:p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Етіологічні фактори:</a:t>
            </a:r>
          </a:p>
          <a:p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Пневмонія, вдихання подразнюючих і токсичних речовин, емболія легеневої артерії, сепсис, шок, </a:t>
            </a:r>
            <a:r>
              <a:rPr lang="uk-UA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геморагічний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панкреатонекроз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травма ГК, синдром тривалого стиснення, венозне перевантаження рідиною, </a:t>
            </a:r>
            <a:r>
              <a:rPr lang="uk-UA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гіповолемічний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шок, масивна </a:t>
            </a:r>
            <a:r>
              <a:rPr lang="uk-UA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гемотрансфузія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тощо.</a:t>
            </a:r>
          </a:p>
          <a:p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описаний </a:t>
            </a:r>
            <a:r>
              <a:rPr lang="uk-UA" sz="2400" b="1" i="1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Есбахом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1976 р</a:t>
            </a:r>
          </a:p>
          <a:p>
            <a:endParaRPr lang="uk-UA" sz="2400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702886" y="648869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52</a:t>
            </a:r>
            <a:endParaRPr lang="uk-UA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29264"/>
            <a:ext cx="9144000" cy="1428736"/>
          </a:xfrm>
        </p:spPr>
        <p:txBody>
          <a:bodyPr>
            <a:normAutofit fontScale="62500" lnSpcReduction="20000"/>
          </a:bodyPr>
          <a:lstStyle/>
          <a:p>
            <a:r>
              <a:rPr lang="uk-UA" b="1" i="1" dirty="0">
                <a:solidFill>
                  <a:schemeClr val="tx1"/>
                </a:solidFill>
              </a:rPr>
              <a:t>ГРДС. Пацієнт мав коронарне шунтування. Ураження легенів проявляються у вигляді дифузних двосторонніх альвеолярних ущільнень. Аналогічні прояви можуть бути пов'язані з дифузним запаленням легенів, і диференційний діагноз засновується на клінічних даних</a:t>
            </a:r>
          </a:p>
          <a:p>
            <a:endParaRPr lang="ru-RU" dirty="0"/>
          </a:p>
        </p:txBody>
      </p:sp>
      <p:pic>
        <p:nvPicPr>
          <p:cNvPr id="5" name="Picture 4" descr="3-52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577" y="0"/>
            <a:ext cx="5626943" cy="5358994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-71462"/>
            <a:ext cx="8001056" cy="571504"/>
          </a:xfrm>
        </p:spPr>
        <p:txBody>
          <a:bodyPr>
            <a:normAutofit fontScale="90000"/>
          </a:bodyPr>
          <a:lstStyle/>
          <a:p>
            <a:r>
              <a:rPr lang="ru-RU" sz="3200" b="1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Пилові</a:t>
            </a:r>
            <a:r>
              <a:rPr lang="ru-RU" sz="3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захворювання</a:t>
            </a:r>
            <a:r>
              <a:rPr lang="ru-RU" sz="3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легенів</a:t>
            </a:r>
            <a:endParaRPr lang="ru-RU" sz="3200" b="1" i="1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4643446"/>
            <a:ext cx="8715436" cy="1857388"/>
          </a:xfrm>
        </p:spPr>
        <p:txBody>
          <a:bodyPr>
            <a:normAutofit/>
          </a:bodyPr>
          <a:lstStyle/>
          <a:p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Пізня стадія силікозу.</a:t>
            </a:r>
          </a:p>
          <a:p>
            <a:r>
              <a:rPr lang="uk-UA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(А)</a:t>
            </a:r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Знімок показує істотну хворобу паренхіми переважно у верхніх частках в результаті прогресивного фіброзу. </a:t>
            </a:r>
            <a:r>
              <a:rPr lang="uk-UA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</a:t>
            </a:r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</a:t>
            </a:r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показує як грубі </a:t>
            </a:r>
            <a:r>
              <a:rPr lang="uk-UA" sz="24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інтерстиціальні</a:t>
            </a:r>
            <a:r>
              <a:rPr lang="uk-UA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так і вузликові зміни.</a:t>
            </a:r>
            <a:endParaRPr lang="uk-UA" sz="2400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3-54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28604"/>
            <a:ext cx="4623745" cy="4214842"/>
          </a:xfrm>
          <a:prstGeom prst="rect">
            <a:avLst/>
          </a:prstGeom>
        </p:spPr>
      </p:pic>
      <p:pic>
        <p:nvPicPr>
          <p:cNvPr id="8" name="Picture 7" descr="3-54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428604"/>
            <a:ext cx="4398595" cy="4214842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5143512"/>
            <a:ext cx="8715436" cy="1500198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0"/>
              </a:spcBef>
            </a:pP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(А)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Легеневий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саркоїдоз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дифузні інфільтрати видно  вздовж обох легень. У багатьох з цих пацієнтів є збільшення лімфатичних вузлів у воротах або в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паратрахеальній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зоні.</a:t>
            </a:r>
          </a:p>
          <a:p>
            <a:pPr algn="l">
              <a:spcBef>
                <a:spcPts val="0"/>
              </a:spcBef>
            </a:pP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‒ помітне потовщення стінок бронхів (стрілки).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3-55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4643438" cy="5072075"/>
          </a:xfrm>
          <a:prstGeom prst="rect">
            <a:avLst/>
          </a:prstGeom>
        </p:spPr>
      </p:pic>
      <p:pic>
        <p:nvPicPr>
          <p:cNvPr id="7" name="Picture 6" descr="3-55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051" y="1997074"/>
            <a:ext cx="4514039" cy="3075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143504" y="285728"/>
            <a:ext cx="34290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Саркоїдоз</a:t>
            </a:r>
            <a:endParaRPr lang="uk-UA" sz="4000" b="1" i="1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238" y="357165"/>
            <a:ext cx="7772400" cy="857257"/>
          </a:xfrm>
        </p:spPr>
        <p:txBody>
          <a:bodyPr>
            <a:normAutofit/>
          </a:bodyPr>
          <a:lstStyle/>
          <a:p>
            <a:r>
              <a:rPr lang="uk-UA" sz="36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Рак легенів і вузлики</a:t>
            </a:r>
            <a:endParaRPr lang="ru-RU" sz="3600" i="1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5786" y="1658816"/>
            <a:ext cx="8096634" cy="3556134"/>
          </a:xfrm>
        </p:spPr>
        <p:txBody>
          <a:bodyPr>
            <a:normAutofit/>
          </a:bodyPr>
          <a:lstStyle/>
          <a:p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Вузлик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менше 3 см, </a:t>
            </a:r>
          </a:p>
          <a:p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Маса 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утвір більше 3 см</a:t>
            </a:r>
            <a:endParaRPr lang="uk-UA" sz="2400" b="1" i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Вузлик: 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рак, гранульома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</a:rPr>
              <a:t>метастаз, тератома, 	хондрома, фіброма, </a:t>
            </a:r>
            <a:r>
              <a:rPr lang="uk-UA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</a:rPr>
              <a:t>артеріо-венозна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</a:rPr>
              <a:t> 	</a:t>
            </a:r>
            <a:r>
              <a:rPr lang="uk-UA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</a:rPr>
              <a:t>мальформація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</a:rPr>
              <a:t>, септична емболія</a:t>
            </a:r>
          </a:p>
          <a:p>
            <a:pPr algn="l"/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Дискримінанти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вік, </a:t>
            </a:r>
            <a:r>
              <a:rPr lang="uk-UA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звапнення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швидкість зросту, чіткість контуру, форма, аналіз попередніх 	знімків, </a:t>
            </a:r>
            <a:r>
              <a:rPr lang="uk-UA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КТ-скани</a:t>
            </a:r>
            <a:endParaRPr lang="ru-RU" sz="2400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786322"/>
            <a:ext cx="8572560" cy="1752600"/>
          </a:xfrm>
        </p:spPr>
        <p:txBody>
          <a:bodyPr>
            <a:normAutofit fontScale="77500" lnSpcReduction="20000"/>
          </a:bodyPr>
          <a:lstStyle/>
          <a:p>
            <a:r>
              <a:rPr lang="uk-UA" b="1" i="1" dirty="0">
                <a:solidFill>
                  <a:srgbClr val="FF0000"/>
                </a:solidFill>
              </a:rPr>
              <a:t>(А)</a:t>
            </a:r>
            <a:r>
              <a:rPr lang="uk-UA" b="1" i="1" dirty="0">
                <a:solidFill>
                  <a:schemeClr val="tx1"/>
                </a:solidFill>
              </a:rPr>
              <a:t> ЗП знімок. Дуже щільний легеневий вузлик, набагато щільніший, ніж навколишні ребра. Можна упевнено назвати гранульомою. </a:t>
            </a:r>
          </a:p>
          <a:p>
            <a:r>
              <a:rPr lang="uk-UA" b="1" i="1" dirty="0">
                <a:solidFill>
                  <a:srgbClr val="FF0000"/>
                </a:solidFill>
              </a:rPr>
              <a:t>(B)</a:t>
            </a:r>
            <a:r>
              <a:rPr lang="uk-UA" b="1" i="1" dirty="0">
                <a:solidFill>
                  <a:schemeClr val="tx1"/>
                </a:solidFill>
              </a:rPr>
              <a:t> Бічний знімок. Подальше дослідження не потрібне. </a:t>
            </a:r>
            <a:r>
              <a:rPr lang="uk-UA" b="1" i="1" dirty="0" err="1">
                <a:solidFill>
                  <a:schemeClr val="tx1"/>
                </a:solidFill>
              </a:rPr>
              <a:t>Солітарна</a:t>
            </a:r>
            <a:r>
              <a:rPr lang="uk-UA" b="1" i="1" dirty="0">
                <a:solidFill>
                  <a:schemeClr val="tx1"/>
                </a:solidFill>
              </a:rPr>
              <a:t> </a:t>
            </a:r>
            <a:r>
              <a:rPr lang="uk-UA" b="1" i="1" dirty="0" err="1">
                <a:solidFill>
                  <a:schemeClr val="tx1"/>
                </a:solidFill>
              </a:rPr>
              <a:t>звапнена</a:t>
            </a:r>
            <a:r>
              <a:rPr lang="uk-UA" b="1" i="1" dirty="0">
                <a:solidFill>
                  <a:schemeClr val="tx1"/>
                </a:solidFill>
              </a:rPr>
              <a:t> гранульома</a:t>
            </a:r>
            <a:r>
              <a:rPr lang="uk-UA" dirty="0"/>
              <a:t>.</a:t>
            </a:r>
            <a:endParaRPr lang="ru-RU" dirty="0"/>
          </a:p>
        </p:txBody>
      </p:sp>
      <p:pic>
        <p:nvPicPr>
          <p:cNvPr id="5" name="Picture 4" descr="3-56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57752" cy="4523534"/>
          </a:xfrm>
          <a:prstGeom prst="rect">
            <a:avLst/>
          </a:prstGeom>
        </p:spPr>
      </p:pic>
      <p:pic>
        <p:nvPicPr>
          <p:cNvPr id="6" name="Picture 5" descr="3-56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0"/>
            <a:ext cx="4143372" cy="450939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5286388"/>
            <a:ext cx="9144000" cy="1428760"/>
          </a:xfrm>
        </p:spPr>
        <p:txBody>
          <a:bodyPr>
            <a:normAutofit fontScale="70000" lnSpcReduction="20000"/>
          </a:bodyPr>
          <a:lstStyle/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Пухлина перекриває правий головний бронх. Відсічення повітряного стовпа (стрілка). Непрохідність викликала ущільнення, резорбцію повітря з правої легені, втрату об'єму, і, як наслідок, зсув середостіння праворуч</a:t>
            </a:r>
          </a:p>
        </p:txBody>
      </p:sp>
      <p:sp>
        <p:nvSpPr>
          <p:cNvPr id="6" name="Rectangle 5"/>
          <p:cNvSpPr/>
          <p:nvPr/>
        </p:nvSpPr>
        <p:spPr>
          <a:xfrm>
            <a:off x="8702886" y="64172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33</a:t>
            </a:r>
            <a:endParaRPr lang="uk-UA" dirty="0"/>
          </a:p>
        </p:txBody>
      </p:sp>
      <p:pic>
        <p:nvPicPr>
          <p:cNvPr id="7" name="Picture 6" descr="3-33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-1"/>
            <a:ext cx="5760293" cy="5245183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-57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72000" cy="584378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071810"/>
            <a:ext cx="4572000" cy="3214710"/>
          </a:xfrm>
        </p:spPr>
        <p:txBody>
          <a:bodyPr>
            <a:normAutofit fontScale="85000" lnSpcReduction="10000"/>
          </a:bodyPr>
          <a:lstStyle/>
          <a:p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(А)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Бічний знімок — задня плевральна маса (стрілки). </a:t>
            </a:r>
          </a:p>
          <a:p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(B)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Однак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чітко показує утвір зі щільним центральним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кальцинозом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(стрілка). Гранульома з центральним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звапненням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3-57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-24"/>
            <a:ext cx="45720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429132"/>
            <a:ext cx="9144000" cy="2357454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</a:pP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Рак легенів.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(А)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м'якотканинний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 см в діаметрі вузлик в середній частині лівої легені (стрілка). </a:t>
            </a:r>
          </a:p>
          <a:p>
            <a:pPr>
              <a:spcBef>
                <a:spcPts val="0"/>
              </a:spcBef>
            </a:pP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(B)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ПЕТ з міченою глюкозою — помітно збільшена активність в осередку вузлика, що свідчить про високу метаболічну активність і високу вірогідність злоякісності.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3-58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" y="1071546"/>
            <a:ext cx="4483100" cy="3213100"/>
          </a:xfrm>
          <a:prstGeom prst="rect">
            <a:avLst/>
          </a:prstGeom>
        </p:spPr>
      </p:pic>
      <p:pic>
        <p:nvPicPr>
          <p:cNvPr id="6" name="Picture 5" descr="3-58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-24"/>
            <a:ext cx="4483100" cy="422910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248300"/>
            <a:ext cx="9144000" cy="1752600"/>
          </a:xfrm>
        </p:spPr>
        <p:txBody>
          <a:bodyPr>
            <a:normAutofit fontScale="85000" lnSpcReduction="20000"/>
          </a:bodyPr>
          <a:lstStyle/>
          <a:p>
            <a:r>
              <a:rPr lang="uk-UA" b="1" i="1" dirty="0">
                <a:solidFill>
                  <a:schemeClr val="tx1"/>
                </a:solidFill>
              </a:rPr>
              <a:t>Невизначений крихітний вузлик. На </a:t>
            </a:r>
            <a:r>
              <a:rPr lang="uk-UA" b="1" i="1" dirty="0" err="1">
                <a:solidFill>
                  <a:schemeClr val="tx1"/>
                </a:solidFill>
              </a:rPr>
              <a:t>КТ</a:t>
            </a:r>
            <a:r>
              <a:rPr lang="uk-UA" b="1" i="1" dirty="0">
                <a:solidFill>
                  <a:schemeClr val="tx1"/>
                </a:solidFill>
              </a:rPr>
              <a:t>, зробленій з інших причин, був знайдений 2-х мм вузлик в передній частині лівої легені (стрілка). Вузлик занадто малий для біопсії і зазвичай буде продовжена серійна </a:t>
            </a:r>
            <a:r>
              <a:rPr lang="uk-UA" b="1" i="1" dirty="0" err="1">
                <a:solidFill>
                  <a:schemeClr val="tx1"/>
                </a:solidFill>
              </a:rPr>
              <a:t>КТ</a:t>
            </a:r>
            <a:r>
              <a:rPr lang="uk-UA" b="1" i="1" dirty="0">
                <a:solidFill>
                  <a:schemeClr val="tx1"/>
                </a:solidFill>
              </a:rPr>
              <a:t>. Більше 99% таких випадкових уражень є доброякісними</a:t>
            </a:r>
            <a:r>
              <a:rPr lang="uk-UA" dirty="0"/>
              <a:t>.</a:t>
            </a:r>
            <a:endParaRPr lang="ru-RU" dirty="0"/>
          </a:p>
        </p:txBody>
      </p:sp>
      <p:pic>
        <p:nvPicPr>
          <p:cNvPr id="5" name="Picture 4" descr="3-59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-24"/>
            <a:ext cx="6509684" cy="4929208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857760"/>
            <a:ext cx="9144000" cy="1752600"/>
          </a:xfrm>
        </p:spPr>
        <p:txBody>
          <a:bodyPr>
            <a:normAutofit fontScale="85000" lnSpcReduction="20000"/>
          </a:bodyPr>
          <a:lstStyle/>
          <a:p>
            <a:r>
              <a:rPr lang="uk-UA" b="1" i="1" dirty="0">
                <a:solidFill>
                  <a:schemeClr val="tx1"/>
                </a:solidFill>
              </a:rPr>
              <a:t>Рак легенів. </a:t>
            </a:r>
          </a:p>
          <a:p>
            <a:pPr>
              <a:spcBef>
                <a:spcPts val="0"/>
              </a:spcBef>
            </a:pPr>
            <a:r>
              <a:rPr lang="uk-UA" b="1" i="1" dirty="0">
                <a:solidFill>
                  <a:srgbClr val="FF0000"/>
                </a:solidFill>
              </a:rPr>
              <a:t>(А)</a:t>
            </a:r>
            <a:r>
              <a:rPr lang="uk-UA" b="1" i="1" dirty="0">
                <a:solidFill>
                  <a:schemeClr val="tx1"/>
                </a:solidFill>
              </a:rPr>
              <a:t> На ЗП видно (стрілки) нечітку масу. </a:t>
            </a:r>
          </a:p>
          <a:p>
            <a:pPr>
              <a:spcBef>
                <a:spcPts val="0"/>
              </a:spcBef>
            </a:pPr>
            <a:r>
              <a:rPr lang="uk-UA" b="1" i="1" dirty="0">
                <a:solidFill>
                  <a:srgbClr val="FF0000"/>
                </a:solidFill>
              </a:rPr>
              <a:t>(В)</a:t>
            </a:r>
            <a:r>
              <a:rPr lang="uk-UA" b="1" i="1" dirty="0">
                <a:solidFill>
                  <a:schemeClr val="tx1"/>
                </a:solidFill>
              </a:rPr>
              <a:t> Бічний знімок ясно показує, що маса позаду </a:t>
            </a:r>
          </a:p>
          <a:p>
            <a:pPr>
              <a:spcBef>
                <a:spcPts val="0"/>
              </a:spcBef>
            </a:pPr>
            <a:r>
              <a:rPr lang="uk-UA" b="1" i="1" dirty="0">
                <a:solidFill>
                  <a:schemeClr val="tx1"/>
                </a:solidFill>
              </a:rPr>
              <a:t>від кореня. Її кошлатий вигляд свідчить </a:t>
            </a:r>
          </a:p>
          <a:p>
            <a:pPr>
              <a:spcBef>
                <a:spcPts val="0"/>
              </a:spcBef>
            </a:pPr>
            <a:r>
              <a:rPr lang="uk-UA" b="1" i="1" dirty="0">
                <a:solidFill>
                  <a:schemeClr val="tx1"/>
                </a:solidFill>
              </a:rPr>
              <a:t>про карциному.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6" name="Picture 5" descr="3-60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483108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5033986"/>
            <a:ext cx="8643998" cy="1752600"/>
          </a:xfrm>
        </p:spPr>
        <p:txBody>
          <a:bodyPr>
            <a:normAutofit/>
          </a:bodyPr>
          <a:lstStyle/>
          <a:p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Подальша оцінка —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чітко показує відношення маси до структур середостіння – легеневої артерії (РА) і аорти (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Ао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3-60 2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072" y="62630"/>
            <a:ext cx="6569076" cy="483682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3-6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1234" y="-24"/>
            <a:ext cx="5071096" cy="493610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643446"/>
            <a:ext cx="8572560" cy="1428760"/>
          </a:xfrm>
        </p:spPr>
        <p:txBody>
          <a:bodyPr>
            <a:noAutofit/>
          </a:bodyPr>
          <a:lstStyle/>
          <a:p>
            <a:r>
              <a:rPr lang="uk-UA" sz="22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Класична S-ознака. Коли маса в ділянці кореня закупорює бронх верхньої частки, додаткова щілина зміщується вверх. При неускладненому ателектазі щілина вигинається вверх, але при пухлині у корені нижній край верхньої частки приймає S-подібний вигляд, огинаючи прилеглу пухлину</a:t>
            </a:r>
            <a:endParaRPr lang="ru-RU" sz="22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962548"/>
            <a:ext cx="9144000" cy="1752600"/>
          </a:xfrm>
        </p:spPr>
        <p:txBody>
          <a:bodyPr>
            <a:normAutofit fontScale="85000" lnSpcReduction="20000"/>
          </a:bodyPr>
          <a:lstStyle/>
          <a:p>
            <a:r>
              <a:rPr lang="uk-UA" b="1" i="1" dirty="0">
                <a:solidFill>
                  <a:schemeClr val="tx1"/>
                </a:solidFill>
              </a:rPr>
              <a:t>Рак </a:t>
            </a:r>
            <a:r>
              <a:rPr lang="uk-UA" b="1" i="1" dirty="0" err="1">
                <a:solidFill>
                  <a:schemeClr val="tx1"/>
                </a:solidFill>
              </a:rPr>
              <a:t>Пенкоста</a:t>
            </a:r>
            <a:r>
              <a:rPr lang="uk-UA" b="1" i="1" dirty="0">
                <a:solidFill>
                  <a:schemeClr val="tx1"/>
                </a:solidFill>
              </a:rPr>
              <a:t>. </a:t>
            </a:r>
            <a:r>
              <a:rPr lang="uk-UA" b="1" i="1" dirty="0">
                <a:solidFill>
                  <a:srgbClr val="FF0000"/>
                </a:solidFill>
              </a:rPr>
              <a:t>(А) </a:t>
            </a:r>
            <a:r>
              <a:rPr lang="uk-UA" b="1" i="1" dirty="0">
                <a:solidFill>
                  <a:schemeClr val="tx1"/>
                </a:solidFill>
              </a:rPr>
              <a:t>Пацієнт скаржиться на біль у плечі. Пухлину, що спричиняє захворювання, видно в правій верхній частці. </a:t>
            </a:r>
            <a:r>
              <a:rPr lang="uk-UA" b="1" i="1" dirty="0">
                <a:solidFill>
                  <a:srgbClr val="FF0000"/>
                </a:solidFill>
              </a:rPr>
              <a:t>(В) </a:t>
            </a:r>
            <a:r>
              <a:rPr lang="uk-UA" b="1" i="1" dirty="0">
                <a:solidFill>
                  <a:schemeClr val="tx1"/>
                </a:solidFill>
              </a:rPr>
              <a:t>На </a:t>
            </a:r>
            <a:r>
              <a:rPr lang="uk-UA" b="1" i="1" dirty="0" err="1">
                <a:solidFill>
                  <a:schemeClr val="tx1"/>
                </a:solidFill>
              </a:rPr>
              <a:t>КТ-скані</a:t>
            </a:r>
            <a:r>
              <a:rPr lang="uk-UA" b="1" i="1" dirty="0">
                <a:solidFill>
                  <a:schemeClr val="tx1"/>
                </a:solidFill>
              </a:rPr>
              <a:t> вверху ГК ідентифікується деструкція пухлиною заднього відрізку ребра (чорна стрілка) 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5" name="Picture 4" descr="3-62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4572001" cy="4929198"/>
          </a:xfrm>
          <a:prstGeom prst="rect">
            <a:avLst/>
          </a:prstGeom>
        </p:spPr>
      </p:pic>
      <p:pic>
        <p:nvPicPr>
          <p:cNvPr id="7" name="Picture 6" descr="3-62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500042"/>
            <a:ext cx="4572000" cy="3245719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857256"/>
          </a:xfrm>
        </p:spPr>
        <p:txBody>
          <a:bodyPr>
            <a:normAutofit/>
          </a:bodyPr>
          <a:lstStyle/>
          <a:p>
            <a:r>
              <a:rPr lang="uk-UA" sz="36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Метастатичне</a:t>
            </a:r>
            <a:r>
              <a:rPr lang="uk-UA" sz="3600" b="1" i="1" dirty="0">
                <a:ln>
                  <a:solidFill>
                    <a:schemeClr val="tx1"/>
                  </a:solidFill>
                </a:ln>
              </a:rPr>
              <a:t> </a:t>
            </a:r>
            <a:r>
              <a:rPr lang="uk-UA" sz="36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ураження</a:t>
            </a:r>
            <a:endParaRPr lang="ru-RU" sz="36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1428736"/>
            <a:ext cx="8572560" cy="4857784"/>
          </a:xfrm>
        </p:spPr>
        <p:txBody>
          <a:bodyPr>
            <a:normAutofit/>
          </a:bodyPr>
          <a:lstStyle/>
          <a:p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Легенева паренхіма дуже частий осередок осідання метастазів</a:t>
            </a:r>
          </a:p>
          <a:p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Типи метастазів:</a:t>
            </a:r>
          </a:p>
          <a:p>
            <a:pPr algn="l"/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= 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вузли і маси (альвеолярні),</a:t>
            </a:r>
          </a:p>
          <a:p>
            <a:pPr algn="l"/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8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“лімфангітні”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uk-UA" sz="28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інтерстицій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плутати </a:t>
            </a:r>
            <a:r>
              <a:rPr lang="uk-UA" sz="28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“лімфангітні”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 з раковим </a:t>
            </a:r>
            <a:r>
              <a:rPr lang="uk-UA" sz="2800" b="1" i="1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лімфангоїтом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 раці </a:t>
            </a:r>
            <a:r>
              <a:rPr lang="uk-UA" sz="2800" b="1" i="1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леней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pPr algn="l"/>
            <a:endParaRPr lang="uk-UA" sz="2800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uk-UA" sz="2800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b="1" i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58" y="571480"/>
            <a:ext cx="8429684" cy="564360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ru-RU" b="1" i="1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Вузли</a:t>
            </a:r>
            <a:r>
              <a:rPr lang="ru-RU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l"/>
            <a:r>
              <a:rPr lang="ru-RU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тироїдний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рак (</a:t>
            </a:r>
            <a:r>
              <a:rPr lang="ru-RU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сніжна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завірюха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l"/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=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ниркоклітинний</a:t>
            </a:r>
            <a:endParaRPr lang="ru-RU" sz="2400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прямокишковий</a:t>
            </a:r>
            <a:endParaRPr lang="ru-RU" sz="2400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рак </a:t>
            </a:r>
            <a:r>
              <a:rPr lang="ru-RU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груді</a:t>
            </a:r>
            <a:endParaRPr lang="ru-RU" sz="2400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spcBef>
                <a:spcPts val="600"/>
              </a:spcBef>
            </a:pP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саркома (</a:t>
            </a:r>
            <a:r>
              <a:rPr lang="ru-RU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екстремально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великі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маси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l"/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uk-UA" b="1" i="1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Лімфангітний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 вид: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рак шлунка</a:t>
            </a:r>
          </a:p>
          <a:p>
            <a:pPr algn="l"/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= </a:t>
            </a:r>
            <a:r>
              <a:rPr lang="uk-UA" sz="2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рак груді (рідко)</a:t>
            </a:r>
          </a:p>
          <a:p>
            <a:pPr algn="l"/>
            <a:endParaRPr lang="ru-RU" sz="2400" b="1" i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929198"/>
            <a:ext cx="8643998" cy="192880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Метастази </a:t>
            </a:r>
            <a:r>
              <a:rPr lang="uk-UA" sz="28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ниркоклітинного</a:t>
            </a:r>
            <a:r>
              <a:rPr lang="uk-UA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раку </a:t>
            </a:r>
          </a:p>
          <a:p>
            <a:pPr>
              <a:spcBef>
                <a:spcPts val="0"/>
              </a:spcBef>
            </a:pPr>
            <a:r>
              <a:rPr lang="uk-UA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(А) </a:t>
            </a:r>
            <a:r>
              <a:rPr lang="uk-UA" sz="2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Знімок ГК показує кілька вузлів </a:t>
            </a:r>
          </a:p>
          <a:p>
            <a:pPr>
              <a:spcBef>
                <a:spcPts val="0"/>
              </a:spcBef>
            </a:pPr>
            <a:r>
              <a:rPr lang="uk-UA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</a:t>
            </a:r>
            <a:r>
              <a:rPr lang="uk-UA" sz="2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</a:t>
            </a:r>
            <a:r>
              <a:rPr lang="uk-UA" sz="28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КТ-скані</a:t>
            </a:r>
            <a:r>
              <a:rPr lang="uk-UA" sz="2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видно значно більше метастазів, ніж на знімку (стрілки)</a:t>
            </a:r>
            <a:endParaRPr lang="ru-RU" sz="2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3-64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145003" cy="4857760"/>
          </a:xfrm>
          <a:prstGeom prst="rect">
            <a:avLst/>
          </a:prstGeom>
        </p:spPr>
      </p:pic>
      <p:pic>
        <p:nvPicPr>
          <p:cNvPr id="6" name="Picture 5" descr="3-64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0"/>
            <a:ext cx="4038600" cy="37973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0001" y="5572140"/>
            <a:ext cx="8643998" cy="357190"/>
          </a:xfrm>
        </p:spPr>
        <p:txBody>
          <a:bodyPr>
            <a:noAutofit/>
          </a:bodyPr>
          <a:lstStyle/>
          <a:p>
            <a:r>
              <a:rPr lang="uk-UA" sz="2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Аспіроване</a:t>
            </a: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стороннє тіло з частковою обструкцією. Можна бачити металевий штифт в правій нижній частці як на ЗП </a:t>
            </a:r>
            <a:r>
              <a:rPr lang="uk-UA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(А)</a:t>
            </a: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так і бічному </a:t>
            </a:r>
            <a:r>
              <a:rPr lang="uk-UA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(B)</a:t>
            </a: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знімку ГК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702854" y="6488668"/>
            <a:ext cx="4411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34</a:t>
            </a:r>
            <a:endParaRPr lang="uk-UA" dirty="0"/>
          </a:p>
        </p:txBody>
      </p:sp>
      <p:pic>
        <p:nvPicPr>
          <p:cNvPr id="8" name="Picture 7" descr="3-34 1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" y="0"/>
            <a:ext cx="4857753" cy="4840828"/>
          </a:xfrm>
          <a:prstGeom prst="rect">
            <a:avLst/>
          </a:prstGeom>
        </p:spPr>
      </p:pic>
      <p:pic>
        <p:nvPicPr>
          <p:cNvPr id="9" name="Picture 8" descr="3-34 2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60" y="-1"/>
            <a:ext cx="4143372" cy="4797601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962548"/>
            <a:ext cx="8572560" cy="1752600"/>
          </a:xfrm>
        </p:spPr>
        <p:txBody>
          <a:bodyPr>
            <a:normAutofit fontScale="77500" lnSpcReduction="20000"/>
          </a:bodyPr>
          <a:lstStyle/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uk-UA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Лімфангітні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 метастази </a:t>
            </a:r>
          </a:p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Смугаста картина легеневої паренхіми зумовлена метастазами із раку шлунка. Термін "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лімфангітний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 є помилковим, реально це гематогенне метастазування в легеневий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інтерстицій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3-65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0"/>
            <a:ext cx="5357850" cy="500380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4422"/>
          </a:xfrm>
        </p:spPr>
        <p:txBody>
          <a:bodyPr>
            <a:normAutofit/>
          </a:bodyPr>
          <a:lstStyle/>
          <a:p>
            <a:r>
              <a:rPr lang="uk-UA" sz="3600" b="1" i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Розширення кореня</a:t>
            </a:r>
            <a:endParaRPr lang="ru-RU" sz="36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142984"/>
            <a:ext cx="8643998" cy="4786346"/>
          </a:xfrm>
        </p:spPr>
        <p:txBody>
          <a:bodyPr>
            <a:normAutofit lnSpcReduction="10000"/>
          </a:bodyPr>
          <a:lstStyle/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Найчастіші етіології:  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розширення легеневих артерій, 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лімфаденопатії,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метастази,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легенева пухлина</a:t>
            </a:r>
          </a:p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Верифікація: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= </a:t>
            </a:r>
            <a:r>
              <a:rPr lang="uk-UA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</a:t>
            </a:r>
            <a:endParaRPr lang="uk-UA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біопсія (</a:t>
            </a:r>
            <a:r>
              <a:rPr lang="uk-UA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трансбронхіально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uk-UA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трансторакально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3037"/>
            <a:ext cx="7772400" cy="1298575"/>
          </a:xfrm>
        </p:spPr>
        <p:txBody>
          <a:bodyPr>
            <a:normAutofit/>
          </a:bodyPr>
          <a:lstStyle/>
          <a:p>
            <a:r>
              <a:rPr lang="uk-UA" sz="3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Застійна серцева недостатність (ЗСН)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928802"/>
            <a:ext cx="8643998" cy="4500594"/>
          </a:xfrm>
        </p:spPr>
        <p:txBody>
          <a:bodyPr/>
          <a:lstStyle/>
          <a:p>
            <a:r>
              <a:rPr lang="ru-RU" b="1" i="1" dirty="0" err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Ознаки</a:t>
            </a:r>
            <a:r>
              <a:rPr lang="ru-RU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l"/>
            <a:r>
              <a:rPr lang="ru-RU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мінімальна</a:t>
            </a:r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кардіомегалія</a:t>
            </a:r>
            <a:endParaRPr lang="ru-RU" sz="2800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=</a:t>
            </a:r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перерозподіл</a:t>
            </a:r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васкуляризації</a:t>
            </a:r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			(</a:t>
            </a:r>
            <a:r>
              <a:rPr lang="ru-RU" sz="28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збільшення</a:t>
            </a:r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 </a:t>
            </a:r>
            <a:r>
              <a:rPr lang="ru-RU" sz="28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верхніх</a:t>
            </a:r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зонах)</a:t>
            </a:r>
          </a:p>
          <a:p>
            <a:pPr algn="l"/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=</a:t>
            </a:r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лінії</a:t>
            </a:r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Керлі</a:t>
            </a:r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ru-RU" sz="28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рідина</a:t>
            </a:r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sz="28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міждолькових</a:t>
            </a:r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		</a:t>
            </a:r>
            <a:r>
              <a:rPr lang="ru-RU" sz="28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перетинках</a:t>
            </a:r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l"/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легеневий</a:t>
            </a:r>
            <a:r>
              <a:rPr lang="ru-RU" sz="28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набряк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5500702"/>
            <a:ext cx="8715436" cy="1357298"/>
          </a:xfrm>
        </p:spPr>
        <p:txBody>
          <a:bodyPr/>
          <a:lstStyle/>
          <a:p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Розподіл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легеневих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судин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між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верхніми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нижніми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зонами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легеневих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полів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 </a:t>
            </a:r>
            <a:r>
              <a:rPr lang="ru-RU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нормі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1415" y="-25"/>
            <a:ext cx="5839543" cy="5565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962548"/>
            <a:ext cx="8572560" cy="1752600"/>
          </a:xfrm>
        </p:spPr>
        <p:txBody>
          <a:bodyPr>
            <a:normAutofit fontScale="77500" lnSpcReduction="20000"/>
          </a:bodyPr>
          <a:lstStyle/>
          <a:p>
            <a:r>
              <a:rPr lang="uk-UA" sz="3400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Застійна серцева недостатність</a:t>
            </a:r>
          </a:p>
          <a:p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Ранні ознаки: на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вертикальному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знімку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(А)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кардіомегалія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 нижніх і у верхніх частках судини рівної виразності. </a:t>
            </a:r>
          </a:p>
          <a:p>
            <a:pPr>
              <a:spcBef>
                <a:spcPts val="0"/>
              </a:spcBef>
            </a:pP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прицільному знімку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короткі тонкі горизонтальні лінії на самій периферії легені (стрілки) — лінії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Керлі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3-66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0"/>
            <a:ext cx="3759200" cy="4673600"/>
          </a:xfrm>
          <a:prstGeom prst="rect">
            <a:avLst/>
          </a:prstGeom>
        </p:spPr>
      </p:pic>
      <p:pic>
        <p:nvPicPr>
          <p:cNvPr id="8" name="Picture 7" descr="3-66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6" y="0"/>
            <a:ext cx="4857752" cy="4857760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857760"/>
            <a:ext cx="9144000" cy="1928826"/>
          </a:xfrm>
        </p:spPr>
        <p:txBody>
          <a:bodyPr>
            <a:normAutofit lnSpcReduction="10000"/>
          </a:bodyPr>
          <a:lstStyle/>
          <a:p>
            <a:r>
              <a:rPr lang="uk-UA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Легеневий набряк.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(А)</a:t>
            </a:r>
            <a:r>
              <a:rPr lang="uk-UA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Легеневий набряк, або рідинне перевантаження, може проявлятися змінами в зображені судин у кореня. Це називають 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затемнення "крила кажана". 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3-67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0"/>
            <a:ext cx="5860802" cy="4786322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962548"/>
            <a:ext cx="9144000" cy="1752600"/>
          </a:xfrm>
        </p:spPr>
        <p:txBody>
          <a:bodyPr>
            <a:normAutofit/>
          </a:bodyPr>
          <a:lstStyle/>
          <a:p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 погіршені легеневого набряку рідина просотується в альвеоли і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/>
              </a:rPr>
              <a:t>ʼ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являються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"повітряні </a:t>
            </a:r>
            <a:r>
              <a:rPr lang="uk-UA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бронхограми“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(стрілки).</a:t>
            </a:r>
            <a:endParaRPr lang="ru-RU" dirty="0"/>
          </a:p>
        </p:txBody>
      </p:sp>
      <p:pic>
        <p:nvPicPr>
          <p:cNvPr id="5" name="Picture 4" descr="3-67 2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596" y="-1"/>
            <a:ext cx="6078800" cy="5000637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4962548"/>
            <a:ext cx="8643998" cy="1752600"/>
          </a:xfrm>
        </p:spPr>
        <p:txBody>
          <a:bodyPr>
            <a:normAutofit fontScale="70000" lnSpcReduction="20000"/>
          </a:bodyPr>
          <a:lstStyle/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Зумовлений легеневий набряк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У ослаблених пацієнтів, що лежать на боку, підвищений гідростатичний тиск в нижній легені може викликати набряк тільки саме в ній одній. У пацієнта в палаті інтенсивної терапії правосторонній альвеолярний інфільтрат є проявом набряку легені від лежання на боці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3-68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-24"/>
            <a:ext cx="4876800" cy="4786346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929198"/>
            <a:ext cx="8643998" cy="1714512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</a:pP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Перевантаження рідиною при нирковій недостатності. (А) Знімок безпосередньо перед діалізом показує нечіткі тіні, які здаються судинами в корені. Багато з цих тіней не судини, а міжклітинна рідина.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</a:t>
            </a:r>
            <a:r>
              <a:rPr lang="uk-UA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знімку через 1 год. після діалізу видно, що всі аномалії зникли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3-69 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4572000" cy="4437089"/>
          </a:xfrm>
          <a:prstGeom prst="rect">
            <a:avLst/>
          </a:prstGeom>
        </p:spPr>
      </p:pic>
      <p:pic>
        <p:nvPicPr>
          <p:cNvPr id="6" name="Picture 5" descr="3-69 2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0"/>
            <a:ext cx="4572000" cy="442913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414"/>
            <a:ext cx="7772400" cy="1143008"/>
          </a:xfrm>
        </p:spPr>
        <p:txBody>
          <a:bodyPr>
            <a:normAutofit/>
          </a:bodyPr>
          <a:lstStyle/>
          <a:p>
            <a:r>
              <a:rPr lang="uk-UA" sz="3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Хронічне обструктивне захворювання легень (ХОЗЛ</a:t>
            </a:r>
            <a:r>
              <a:rPr lang="uk-UA" sz="3200" b="1" i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)</a:t>
            </a:r>
            <a:endParaRPr lang="ru-RU" sz="48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00096" y="2000240"/>
            <a:ext cx="7486680" cy="392909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Етіологія</a:t>
            </a:r>
            <a: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‒ різноманітна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Стан ризику окультного раку</a:t>
            </a:r>
          </a:p>
          <a:p>
            <a:endParaRPr lang="uk-UA" b="1" i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Ознаки: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=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Клінічні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=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Радіологічні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гіперінфляція легень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зміни розмірів ГК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положення діафрагми 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реберно-діафрагмальні кути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AC2CD256-225A-43B8-AB15-E27C21991AB2}"/>
              </a:ext>
            </a:extLst>
          </p:cNvPr>
          <p:cNvSpPr/>
          <p:nvPr/>
        </p:nvSpPr>
        <p:spPr>
          <a:xfrm>
            <a:off x="1835696" y="1916832"/>
            <a:ext cx="5400600" cy="1161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Кінець</a:t>
            </a:r>
            <a:endParaRPr lang="uk-UA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638765" y="6488692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35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5357826"/>
            <a:ext cx="9144000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uk-UA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br>
              <a:rPr kumimoji="0" lang="uk-UA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7" name="Picture 6" descr="3-35 1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4929190" cy="4786323"/>
          </a:xfrm>
          <a:prstGeom prst="rect">
            <a:avLst/>
          </a:prstGeom>
        </p:spPr>
      </p:pic>
      <p:pic>
        <p:nvPicPr>
          <p:cNvPr id="8" name="Picture 7" descr="3-35 2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-1"/>
            <a:ext cx="4286248" cy="4786323"/>
          </a:xfrm>
          <a:prstGeom prst="rect">
            <a:avLst/>
          </a:prstGeom>
        </p:spPr>
      </p:pic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-1" y="5143512"/>
            <a:ext cx="914400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charset="0"/>
                <a:cs typeface="Arial" pitchFamily="34" charset="0"/>
              </a:rPr>
              <a:t>ХОЗЛ. </a:t>
            </a:r>
            <a:r>
              <a:rPr kumimoji="0" lang="uk-UA" sz="24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charset="0"/>
                <a:cs typeface="Arial" pitchFamily="34" charset="0"/>
              </a:rPr>
              <a:t>(A)</a:t>
            </a:r>
            <a:r>
              <a:rPr kumimoji="0" lang="uk-UA" sz="2400" b="1" i="1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charset="0"/>
                <a:cs typeface="Arial" pitchFamily="34" charset="0"/>
              </a:rPr>
              <a:t> На ЗП знімку видно низьке положення куполів діафрагми на рівні з задніми відрізками ХІІ ребер. </a:t>
            </a:r>
            <a:r>
              <a:rPr kumimoji="0" lang="uk-UA" sz="24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charset="0"/>
                <a:cs typeface="Arial" pitchFamily="34" charset="0"/>
              </a:rPr>
              <a:t>(B) </a:t>
            </a:r>
            <a:r>
              <a:rPr kumimoji="0" lang="uk-UA" sz="2400" b="1" i="1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charset="0"/>
                <a:cs typeface="Arial" pitchFamily="34" charset="0"/>
              </a:rPr>
              <a:t>На боковому знімку  ‒ гіперінфляція легенів.</a:t>
            </a:r>
            <a:endParaRPr kumimoji="0" lang="uk-UA" sz="3600" b="1" i="1" u="none" strike="noStrike" cap="none" normalizeH="0" baseline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50001" y="1214422"/>
            <a:ext cx="8643998" cy="4214842"/>
          </a:xfrm>
        </p:spPr>
        <p:txBody>
          <a:bodyPr>
            <a:normAutofit fontScale="85000" lnSpcReduction="20000"/>
          </a:bodyPr>
          <a:lstStyle/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Етіологія: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=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уроджені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uk-UA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муковісцидоз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						</a:t>
            </a:r>
            <a:r>
              <a:rPr lang="uk-UA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кістозний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фіброз)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= </a:t>
            </a:r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набуті  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     хронічний бронхіт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     хронічна пневмонія</a:t>
            </a:r>
          </a:p>
          <a:p>
            <a:endParaRPr lang="uk-UA" b="1" i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Механізм:</a:t>
            </a: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=  </a:t>
            </a:r>
            <a:r>
              <a:rPr lang="uk-UA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ділятаційні</a:t>
            </a:r>
            <a:endParaRPr lang="uk-UA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r>
              <a:rPr lang="uk-UA" b="1" i="1" dirty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=  </a:t>
            </a:r>
            <a:r>
              <a:rPr lang="uk-UA" b="1" i="1" dirty="0" err="1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тракційні</a:t>
            </a:r>
            <a:endParaRPr lang="uk-UA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/>
            <a:endParaRPr lang="uk-UA" b="1" i="1" dirty="0">
              <a:ln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86050" y="142852"/>
            <a:ext cx="35571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i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Бронхоектази</a:t>
            </a:r>
            <a:endParaRPr lang="uk-UA" sz="36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85720" y="5000636"/>
            <a:ext cx="8572560" cy="1571636"/>
          </a:xfrm>
        </p:spPr>
        <p:txBody>
          <a:bodyPr>
            <a:noAutofit/>
          </a:bodyPr>
          <a:lstStyle/>
          <a:p>
            <a:pPr algn="l"/>
            <a:r>
              <a:rPr lang="uk-UA" sz="20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Бронхоектази</a:t>
            </a:r>
            <a:r>
              <a:rPr lang="uk-UA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lang="uk-UA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(А)</a:t>
            </a:r>
            <a:r>
              <a:rPr lang="uk-UA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ЗП знімок ГК ‒ потовщення стінки бронхів, найбільш в базальних частинах. Ознака "трамвайна колія" — лінійні паралельні тіні, які відображають потовщені стінки бронхів (стрілки). </a:t>
            </a:r>
            <a:r>
              <a:rPr lang="uk-UA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(B)</a:t>
            </a:r>
            <a:r>
              <a:rPr lang="uk-UA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Великі </a:t>
            </a:r>
            <a:r>
              <a:rPr lang="uk-UA" sz="20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бронхоектази</a:t>
            </a:r>
            <a:r>
              <a:rPr lang="uk-UA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‒ можуть бути вузликові, лінійні та суцільні затемнення і крупні порожнини. </a:t>
            </a:r>
          </a:p>
        </p:txBody>
      </p:sp>
      <p:sp>
        <p:nvSpPr>
          <p:cNvPr id="6" name="Rectangle 5"/>
          <p:cNvSpPr/>
          <p:nvPr/>
        </p:nvSpPr>
        <p:spPr>
          <a:xfrm>
            <a:off x="8702886" y="64172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latin typeface="Arial" pitchFamily="34" charset="0"/>
                <a:cs typeface="Arial" pitchFamily="34" charset="0"/>
              </a:rPr>
              <a:t>37</a:t>
            </a:r>
            <a:endParaRPr lang="uk-UA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3-37 1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9144000" cy="471488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2409</TotalTime>
  <Words>1778</Words>
  <Application>Microsoft Office PowerPoint</Application>
  <PresentationFormat>Екран (4:3)</PresentationFormat>
  <Paragraphs>232</Paragraphs>
  <Slides>61</Slides>
  <Notes>11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61</vt:i4>
      </vt:variant>
    </vt:vector>
  </HeadingPairs>
  <TitlesOfParts>
    <vt:vector size="67" baseType="lpstr">
      <vt:lpstr>Arial</vt:lpstr>
      <vt:lpstr>Arial Cyr</vt:lpstr>
      <vt:lpstr>Calibri</vt:lpstr>
      <vt:lpstr>Monotype Corsiva</vt:lpstr>
      <vt:lpstr>Times New Roman Cyr</vt:lpstr>
      <vt:lpstr>Office Theme</vt:lpstr>
      <vt:lpstr>ТОРАКАЛЬНА РАДІОЛОГІЯ </vt:lpstr>
      <vt:lpstr>     </vt:lpstr>
      <vt:lpstr>Презентація PowerPoint</vt:lpstr>
      <vt:lpstr>Презентація PowerPoint</vt:lpstr>
      <vt:lpstr>Аспіроване стороннє тіло з частковою обструкцією. Можна бачити металевий штифт в правій нижній частці як на ЗП (А), так і бічному (B) знімку ГК</vt:lpstr>
      <vt:lpstr>Хронічне обструктивне захворювання легень (ХОЗЛ)</vt:lpstr>
      <vt:lpstr>ХОЗЛ. (A) На ЗП знімку видно низьке положення куполів діафрагми на рівні з задніми відрізками ХІІ ребер. (B) На боковому знімку  ‒ гіперінфляція легенів.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Позалікарняна пневмонія дорослих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Туберкульоз</vt:lpstr>
      <vt:lpstr>Презентація PowerPoint</vt:lpstr>
      <vt:lpstr>Презентація PowerPoint</vt:lpstr>
      <vt:lpstr>Грибкові ураження</vt:lpstr>
      <vt:lpstr>Презентація PowerPoint</vt:lpstr>
      <vt:lpstr>Абсцес легені</vt:lpstr>
      <vt:lpstr>Гострий респіраторний дистрес-синдром</vt:lpstr>
      <vt:lpstr>Презентація PowerPoint</vt:lpstr>
      <vt:lpstr>Пилові захворювання легенів</vt:lpstr>
      <vt:lpstr>Презентація PowerPoint</vt:lpstr>
      <vt:lpstr>Рак легенів і вузлики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Метастатичне ураження</vt:lpstr>
      <vt:lpstr>Презентація PowerPoint</vt:lpstr>
      <vt:lpstr>Презентація PowerPoint</vt:lpstr>
      <vt:lpstr>Презентація PowerPoint</vt:lpstr>
      <vt:lpstr>Розширення кореня</vt:lpstr>
      <vt:lpstr>Презентація PowerPoint</vt:lpstr>
      <vt:lpstr>Застійна серцева недостатність (ЗСН)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name</dc:creator>
  <cp:lastModifiedBy>Микола Пилипенко</cp:lastModifiedBy>
  <cp:revision>76</cp:revision>
  <dcterms:created xsi:type="dcterms:W3CDTF">2009-10-28T19:35:23Z</dcterms:created>
  <dcterms:modified xsi:type="dcterms:W3CDTF">2019-10-21T19:06:06Z</dcterms:modified>
</cp:coreProperties>
</file>