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4"/>
  </p:notesMasterIdLst>
  <p:sldIdLst>
    <p:sldId id="264" r:id="rId2"/>
    <p:sldId id="652" r:id="rId3"/>
    <p:sldId id="534" r:id="rId4"/>
    <p:sldId id="550" r:id="rId5"/>
    <p:sldId id="668" r:id="rId6"/>
    <p:sldId id="669" r:id="rId7"/>
    <p:sldId id="670" r:id="rId8"/>
    <p:sldId id="671" r:id="rId9"/>
    <p:sldId id="672" r:id="rId10"/>
    <p:sldId id="482" r:id="rId11"/>
    <p:sldId id="525" r:id="rId12"/>
    <p:sldId id="527" r:id="rId13"/>
    <p:sldId id="526" r:id="rId14"/>
    <p:sldId id="483" r:id="rId15"/>
    <p:sldId id="485" r:id="rId16"/>
    <p:sldId id="484" r:id="rId17"/>
    <p:sldId id="486" r:id="rId18"/>
    <p:sldId id="488" r:id="rId19"/>
    <p:sldId id="502" r:id="rId20"/>
    <p:sldId id="491" r:id="rId21"/>
    <p:sldId id="528" r:id="rId22"/>
    <p:sldId id="494" r:id="rId23"/>
    <p:sldId id="498" r:id="rId24"/>
    <p:sldId id="499" r:id="rId25"/>
    <p:sldId id="507" r:id="rId26"/>
    <p:sldId id="514" r:id="rId27"/>
    <p:sldId id="529" r:id="rId28"/>
    <p:sldId id="508" r:id="rId29"/>
    <p:sldId id="509" r:id="rId30"/>
    <p:sldId id="515" r:id="rId31"/>
    <p:sldId id="530" r:id="rId32"/>
    <p:sldId id="516" r:id="rId33"/>
    <p:sldId id="673" r:id="rId34"/>
    <p:sldId id="674" r:id="rId35"/>
    <p:sldId id="675" r:id="rId36"/>
    <p:sldId id="676" r:id="rId37"/>
    <p:sldId id="677" r:id="rId38"/>
    <p:sldId id="533" r:id="rId39"/>
    <p:sldId id="678" r:id="rId40"/>
    <p:sldId id="490" r:id="rId41"/>
    <p:sldId id="679" r:id="rId42"/>
    <p:sldId id="521" r:id="rId43"/>
    <p:sldId id="520" r:id="rId44"/>
    <p:sldId id="523" r:id="rId45"/>
    <p:sldId id="438" r:id="rId46"/>
    <p:sldId id="436" r:id="rId47"/>
    <p:sldId id="435" r:id="rId48"/>
    <p:sldId id="447" r:id="rId49"/>
    <p:sldId id="445" r:id="rId50"/>
    <p:sldId id="540" r:id="rId51"/>
    <p:sldId id="454" r:id="rId52"/>
    <p:sldId id="543" r:id="rId53"/>
    <p:sldId id="608" r:id="rId54"/>
    <p:sldId id="599" r:id="rId55"/>
    <p:sldId id="551" r:id="rId56"/>
    <p:sldId id="552" r:id="rId57"/>
    <p:sldId id="553" r:id="rId58"/>
    <p:sldId id="554" r:id="rId59"/>
    <p:sldId id="648" r:id="rId60"/>
    <p:sldId id="649" r:id="rId61"/>
    <p:sldId id="597" r:id="rId62"/>
    <p:sldId id="600" r:id="rId63"/>
    <p:sldId id="601" r:id="rId64"/>
    <p:sldId id="548" r:id="rId65"/>
    <p:sldId id="612" r:id="rId66"/>
    <p:sldId id="546" r:id="rId67"/>
    <p:sldId id="650" r:id="rId68"/>
    <p:sldId id="602" r:id="rId69"/>
    <p:sldId id="627" r:id="rId70"/>
    <p:sldId id="605" r:id="rId71"/>
    <p:sldId id="632" r:id="rId72"/>
    <p:sldId id="633" r:id="rId73"/>
    <p:sldId id="663" r:id="rId74"/>
    <p:sldId id="606" r:id="rId75"/>
    <p:sldId id="631" r:id="rId76"/>
    <p:sldId id="616" r:id="rId77"/>
    <p:sldId id="651" r:id="rId78"/>
    <p:sldId id="421" r:id="rId79"/>
    <p:sldId id="610" r:id="rId80"/>
    <p:sldId id="614" r:id="rId81"/>
    <p:sldId id="625" r:id="rId82"/>
    <p:sldId id="628" r:id="rId83"/>
    <p:sldId id="629" r:id="rId84"/>
    <p:sldId id="626" r:id="rId85"/>
    <p:sldId id="634" r:id="rId86"/>
    <p:sldId id="635" r:id="rId87"/>
    <p:sldId id="630" r:id="rId88"/>
    <p:sldId id="619" r:id="rId89"/>
    <p:sldId id="620" r:id="rId90"/>
    <p:sldId id="621" r:id="rId91"/>
    <p:sldId id="623" r:id="rId92"/>
    <p:sldId id="653" r:id="rId93"/>
    <p:sldId id="654" r:id="rId94"/>
    <p:sldId id="657" r:id="rId95"/>
    <p:sldId id="655" r:id="rId96"/>
    <p:sldId id="656" r:id="rId97"/>
    <p:sldId id="624" r:id="rId98"/>
    <p:sldId id="639" r:id="rId99"/>
    <p:sldId id="638" r:id="rId100"/>
    <p:sldId id="637" r:id="rId101"/>
    <p:sldId id="641" r:id="rId102"/>
    <p:sldId id="642" r:id="rId103"/>
    <p:sldId id="643" r:id="rId104"/>
    <p:sldId id="644" r:id="rId105"/>
    <p:sldId id="645" r:id="rId106"/>
    <p:sldId id="646" r:id="rId107"/>
    <p:sldId id="665" r:id="rId108"/>
    <p:sldId id="666" r:id="rId109"/>
    <p:sldId id="667" r:id="rId110"/>
    <p:sldId id="478" r:id="rId111"/>
    <p:sldId id="481" r:id="rId112"/>
    <p:sldId id="511" r:id="rId113"/>
    <p:sldId id="531" r:id="rId114"/>
    <p:sldId id="532" r:id="rId115"/>
    <p:sldId id="512" r:id="rId116"/>
    <p:sldId id="513" r:id="rId117"/>
    <p:sldId id="595" r:id="rId118"/>
    <p:sldId id="495" r:id="rId119"/>
    <p:sldId id="517" r:id="rId120"/>
    <p:sldId id="519" r:id="rId121"/>
    <p:sldId id="522" r:id="rId122"/>
    <p:sldId id="296" r:id="rId1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  <a:srgbClr val="000066"/>
    <a:srgbClr val="CC3300"/>
    <a:srgbClr val="FF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6" autoAdjust="0"/>
    <p:restoredTop sz="94660"/>
  </p:normalViewPr>
  <p:slideViewPr>
    <p:cSldViewPr>
      <p:cViewPr varScale="1">
        <p:scale>
          <a:sx n="51" d="100"/>
          <a:sy n="5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251A-10F7-43A0-926E-368CDC8BB3E4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804E6-14B2-499F-A385-7254FF3B1B3E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07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Менший  Більший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Менший  Більший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118</a:t>
            </a:fld>
            <a:endParaRPr lang="ru-RU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119</a:t>
            </a:fld>
            <a:endParaRPr lang="ru-RU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120</a:t>
            </a:fld>
            <a:endParaRPr lang="ru-RU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121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Квантовий шум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50 </a:t>
            </a:r>
            <a:r>
              <a:rPr lang="en-US" dirty="0" err="1"/>
              <a:t>mAs</a:t>
            </a:r>
            <a:r>
              <a:rPr lang="en-US" dirty="0"/>
              <a:t>  80 </a:t>
            </a:r>
            <a:r>
              <a:rPr lang="en-US" dirty="0" err="1"/>
              <a:t>mAs</a:t>
            </a:r>
            <a:r>
              <a:rPr lang="en-US" dirty="0"/>
              <a:t>   25 </a:t>
            </a:r>
            <a:r>
              <a:rPr lang="en-US" dirty="0" err="1"/>
              <a:t>mAs</a:t>
            </a:r>
            <a:r>
              <a:rPr lang="en-US" dirty="0"/>
              <a:t>  70 kV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Відсівна решітка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15 </a:t>
            </a:r>
            <a:r>
              <a:rPr lang="uk-UA" dirty="0" err="1"/>
              <a:t>сек</a:t>
            </a:r>
            <a:r>
              <a:rPr lang="uk-UA" dirty="0"/>
              <a:t>  </a:t>
            </a:r>
            <a:r>
              <a:rPr lang="uk-UA" dirty="0" err="1"/>
              <a:t>Тепература</a:t>
            </a:r>
            <a:r>
              <a:rPr lang="uk-UA" dirty="0"/>
              <a:t> стала – 27 °</a:t>
            </a:r>
            <a:r>
              <a:rPr lang="en-US" dirty="0"/>
              <a:t>C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7722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385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Забезпечення якості радіологічних зображень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Безекранний</a:t>
            </a:r>
            <a:r>
              <a:rPr lang="uk-UA" dirty="0"/>
              <a:t> знімок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Нерізкість зображень для різних методів</a:t>
            </a:r>
            <a:r>
              <a:rPr lang="uk-UA" baseline="0" dirty="0"/>
              <a:t> зображання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Контраст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0087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Контраст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Вплив шуму на видимість деталей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Вплив </a:t>
            </a:r>
            <a:r>
              <a:rPr lang="uk-UA" dirty="0" err="1"/>
              <a:t>нерізкостіі</a:t>
            </a:r>
            <a:r>
              <a:rPr lang="uk-UA" dirty="0"/>
              <a:t> на видимість деталей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Вибір фізичних параметрів відповідно до діагностичного завдання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Що псує зображення?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Знімок </a:t>
            </a:r>
            <a:r>
              <a:rPr lang="uk-UA" dirty="0" err="1"/>
              <a:t>мяких</a:t>
            </a:r>
            <a:r>
              <a:rPr lang="uk-UA" dirty="0"/>
              <a:t> тканин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Контроль</a:t>
            </a:r>
            <a:r>
              <a:rPr lang="uk-UA" baseline="0" dirty="0"/>
              <a:t> якості зображень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Визначення залежності </a:t>
            </a:r>
            <a:r>
              <a:rPr lang="en-US" dirty="0"/>
              <a:t>kV -- </a:t>
            </a:r>
            <a:r>
              <a:rPr lang="ru-RU" dirty="0"/>
              <a:t>доза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European Commission. Council Directive 97/43/EURATOM of 30 June 1997 on Health Protection of Individuals Against the Dangers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Ionising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Radiation in Relation to Medical Exposure, and Repealing Directive 84/466/EURATOM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314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Нерізкість зображень для різних методів</a:t>
            </a:r>
            <a:r>
              <a:rPr lang="uk-UA" baseline="0" dirty="0"/>
              <a:t> зображання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77954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55</a:t>
            </a:fld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57</a:t>
            </a:fld>
            <a:endParaRPr lang="ru-RU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B79E2F6-CDCF-41F3-8EA2-52845EBE7162}" type="slidenum">
              <a:rPr lang="ru-RU" altLang="ru-RU" smtClean="0"/>
              <a:pPr eaLnBrk="1" hangingPunct="1"/>
              <a:t>58</a:t>
            </a:fld>
            <a:endParaRPr lang="ru-RU" altLang="ru-RU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uk-UA" altLang="ru-RU">
                <a:latin typeface="Arial" pitchFamily="34" charset="0"/>
              </a:rPr>
              <a:t>Тест обєкти Просторового розрізнення Вимірюється парами ліній на міліметр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Тінь Світло Півтінь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59</a:t>
            </a:fld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Радіологію</a:t>
            </a:r>
            <a:r>
              <a:rPr lang="uk-UA" baseline="0" dirty="0"/>
              <a:t> створили фізики</a:t>
            </a:r>
          </a:p>
          <a:p>
            <a:r>
              <a:rPr lang="uk-UA" baseline="0" dirty="0"/>
              <a:t>І подарували лікарям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60</a:t>
            </a:fld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Радіологію</a:t>
            </a:r>
            <a:r>
              <a:rPr lang="uk-UA" baseline="0" dirty="0"/>
              <a:t> створили фізики</a:t>
            </a:r>
          </a:p>
          <a:p>
            <a:r>
              <a:rPr lang="uk-UA" baseline="0" dirty="0"/>
              <a:t>І подарували лікарям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61</a:t>
            </a:fld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D83620B-930B-4A34-8F5E-DDFFD3F36543}" type="slidenum">
              <a:rPr lang="ru-RU" altLang="ru-RU" smtClean="0"/>
              <a:pPr eaLnBrk="1" hangingPunct="1"/>
              <a:t>62</a:t>
            </a:fld>
            <a:endParaRPr lang="ru-RU" altLang="ru-RU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uk-UA" altLang="ru-RU">
                <a:latin typeface="Arial" pitchFamily="34" charset="0"/>
              </a:rPr>
              <a:t>Рекомендовані розміри фокуса: флюороскопія – 2,0  рентгенографія - 1,2  рентгенорафія зі збільшенням – 0,3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D38B133-495E-4264-8CD8-2FBA2FA3EB2D}" type="slidenum">
              <a:rPr lang="ru-RU" altLang="ru-RU" smtClean="0"/>
              <a:pPr eaLnBrk="1" hangingPunct="1"/>
              <a:t>63</a:t>
            </a:fld>
            <a:endParaRPr lang="ru-RU" altLang="ru-RU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uk-UA" altLang="ru-RU">
                <a:latin typeface="Arial" pitchFamily="34" charset="0"/>
              </a:rPr>
              <a:t>Екранна нерізкість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Екранна нерізкість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64</a:t>
            </a:fld>
            <a:endParaRPr 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Безекранний</a:t>
            </a:r>
            <a:r>
              <a:rPr lang="uk-UA" dirty="0"/>
              <a:t> знімок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65</a:t>
            </a:fld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Радіологію</a:t>
            </a:r>
            <a:r>
              <a:rPr lang="uk-UA" baseline="0" dirty="0"/>
              <a:t> створили фізики</a:t>
            </a:r>
          </a:p>
          <a:p>
            <a:r>
              <a:rPr lang="uk-UA" baseline="0" dirty="0"/>
              <a:t>І подарували лікарям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C8B3EB-A9F1-45F0-901B-29A1E02BF58E}" type="slidenum">
              <a:rPr lang="ru-RU" altLang="ru-RU" smtClean="0"/>
              <a:pPr eaLnBrk="1" hangingPunct="1"/>
              <a:t>67</a:t>
            </a:fld>
            <a:endParaRPr lang="ru-RU" altLang="ru-RU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uk-UA" altLang="ru-RU">
                <a:latin typeface="Arial" pitchFamily="34" charset="0"/>
              </a:rPr>
              <a:t>Час експозиції (секунд) для редукування рухової нерізкості: легені оглядово (ПП) – 0,1 легені прицільно (ПП) – 0,06  черево оглядово (ПП) – 0,15</a:t>
            </a:r>
          </a:p>
          <a:p>
            <a:pPr eaLnBrk="1" hangingPunct="1"/>
            <a:r>
              <a:rPr lang="uk-UA" altLang="ru-RU">
                <a:latin typeface="Arial" pitchFamily="34" charset="0"/>
              </a:rPr>
              <a:t>Стравохід (ПП) – 0,08 шлунок (ПП) – 0,04 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4304D2E-29E5-4286-B5B9-3D946AB89D03}" type="slidenum">
              <a:rPr lang="ru-RU" altLang="ru-RU" smtClean="0"/>
              <a:pPr eaLnBrk="1" hangingPunct="1"/>
              <a:t>68</a:t>
            </a:fld>
            <a:endParaRPr lang="ru-RU" altLang="ru-RU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>
                <a:latin typeface="Arial" pitchFamily="34" charset="0"/>
              </a:rPr>
              <a:t>1. Контраст</a:t>
            </a:r>
            <a:r>
              <a:rPr lang="uk-UA" altLang="ru-RU">
                <a:latin typeface="Arial" pitchFamily="34" charset="0"/>
              </a:rPr>
              <a:t> знімка </a:t>
            </a:r>
          </a:p>
          <a:p>
            <a:pPr eaLnBrk="1" hangingPunct="1"/>
            <a:r>
              <a:rPr lang="uk-UA" altLang="ru-RU">
                <a:latin typeface="Arial" pitchFamily="34" charset="0"/>
              </a:rPr>
              <a:t>1. контраст плівки 2. контраст зображення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Контраст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69</a:t>
            </a:fld>
            <a:endParaRPr lang="ru-RU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CF14CD7-F874-48A9-BCAB-4EC2A7DE1216}" type="slidenum">
              <a:rPr lang="ru-RU" altLang="ru-RU" smtClean="0"/>
              <a:pPr eaLnBrk="1" hangingPunct="1"/>
              <a:t>70</a:t>
            </a:fld>
            <a:endParaRPr lang="ru-RU" altLang="ru-RU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uk-UA" altLang="ru-RU">
                <a:latin typeface="Arial" pitchFamily="34" charset="0"/>
              </a:rPr>
              <a:t>Контраст плівки це різниця щільності почорніння плівки відповідно до різниці ексозиції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Цифрові знімки. Різні експозиції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71</a:t>
            </a:fld>
            <a:endParaRPr 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Плівкові знімки. Різні експозиції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72</a:t>
            </a:fld>
            <a:endParaRPr 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73</a:t>
            </a:fld>
            <a:endParaRPr 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C8B3129-FF2D-4F7E-A6EB-95E3913F8F4C}" type="slidenum">
              <a:rPr lang="ru-RU" altLang="ru-RU" smtClean="0"/>
              <a:pPr eaLnBrk="1" hangingPunct="1"/>
              <a:t>74</a:t>
            </a:fld>
            <a:endParaRPr lang="ru-RU" altLang="ru-RU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>
                <a:latin typeface="Arial" pitchFamily="34" charset="0"/>
              </a:rPr>
              <a:t>Залежність </a:t>
            </a:r>
            <a:r>
              <a:rPr lang="uk-UA" altLang="ru-RU">
                <a:latin typeface="Arial" pitchFamily="34" charset="0"/>
              </a:rPr>
              <a:t>контрасту від анодної напруги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75</a:t>
            </a:fld>
            <a:endParaRPr lang="ru-RU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944FAC-9B0A-4947-81BE-310CC49467C7}" type="slidenum">
              <a:rPr lang="ru-RU" altLang="ru-RU" smtClean="0"/>
              <a:pPr eaLnBrk="1" hangingPunct="1"/>
              <a:t>76</a:t>
            </a:fld>
            <a:endParaRPr lang="ru-RU" altLang="ru-RU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uk-UA" altLang="ru-RU">
                <a:latin typeface="Arial" pitchFamily="34" charset="0"/>
              </a:rPr>
              <a:t>Тест-обєкт для побудови діаграми котрасту</a:t>
            </a:r>
            <a:endParaRPr lang="ru-RU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Менший  Більший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77</a:t>
            </a:fld>
            <a:endParaRPr lang="ru-RU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78</a:t>
            </a:fld>
            <a:endParaRPr lang="ru-RU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Менший  Більший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79</a:t>
            </a:fld>
            <a:endParaRPr lang="ru-RU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Вплив шуму на видимість деталей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80</a:t>
            </a:fld>
            <a:endParaRPr lang="ru-RU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Відсівна решітка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84</a:t>
            </a:fld>
            <a:endParaRPr lang="ru-RU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15 </a:t>
            </a:r>
            <a:r>
              <a:rPr lang="uk-UA" dirty="0" err="1"/>
              <a:t>сек</a:t>
            </a:r>
            <a:r>
              <a:rPr lang="uk-UA" dirty="0"/>
              <a:t>  </a:t>
            </a:r>
            <a:r>
              <a:rPr lang="uk-UA" dirty="0" err="1"/>
              <a:t>Тепература</a:t>
            </a:r>
            <a:r>
              <a:rPr lang="uk-UA" dirty="0"/>
              <a:t> стала – 27 °</a:t>
            </a:r>
            <a:r>
              <a:rPr lang="en-US" dirty="0"/>
              <a:t>C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85</a:t>
            </a:fld>
            <a:endParaRPr lang="ru-RU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86</a:t>
            </a:fld>
            <a:endParaRPr lang="ru-RU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Фактори впливу на якість рентгенограми</a:t>
            </a:r>
          </a:p>
          <a:p>
            <a:r>
              <a:rPr lang="uk-UA" dirty="0"/>
              <a:t>Технічний стан апарата (генератор, анод</a:t>
            </a:r>
            <a:r>
              <a:rPr lang="uk-UA" baseline="0" dirty="0"/>
              <a:t> трубки, </a:t>
            </a:r>
            <a:r>
              <a:rPr lang="uk-UA" dirty="0"/>
              <a:t>фільтри, експонометр, відсівна решітка тощо)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87</a:t>
            </a:fld>
            <a:endParaRPr lang="ru-RU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88</a:t>
            </a:fld>
            <a:endParaRPr lang="ru-RU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90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2000" dirty="0">
                <a:latin typeface="Times New Roman Cyr" panose="02020603050405020304" pitchFamily="18" charset="-52"/>
              </a:rPr>
              <a:t>А</a:t>
            </a:r>
            <a:r>
              <a:rPr lang="uk-UA" dirty="0"/>
              <a:t> Б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86441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98</a:t>
            </a:fld>
            <a:endParaRPr lang="ru-RU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Радіологію</a:t>
            </a:r>
            <a:r>
              <a:rPr lang="uk-UA" baseline="0" dirty="0"/>
              <a:t> створили фізики</a:t>
            </a:r>
          </a:p>
          <a:p>
            <a:r>
              <a:rPr lang="uk-UA" baseline="0" dirty="0"/>
              <a:t>І подарували лікарям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100</a:t>
            </a:fld>
            <a:endParaRPr lang="ru-RU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101</a:t>
            </a:fld>
            <a:endParaRPr lang="ru-RU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102</a:t>
            </a:fld>
            <a:endParaRPr lang="ru-RU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103</a:t>
            </a:fld>
            <a:endParaRPr lang="ru-RU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104</a:t>
            </a:fld>
            <a:endParaRPr lang="ru-RU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105</a:t>
            </a:fld>
            <a:endParaRPr lang="ru-RU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106</a:t>
            </a:fld>
            <a:endParaRPr lang="ru-RU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107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Менший  Більший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108</a:t>
            </a:fld>
            <a:endParaRPr lang="ru-RU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109</a:t>
            </a:fld>
            <a:endParaRPr lang="ru-RU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110</a:t>
            </a:fld>
            <a:endParaRPr lang="ru-RU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111</a:t>
            </a:fld>
            <a:endParaRPr lang="ru-RU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Вибір фізичних параметрів відповідно до діагностичного завдання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112</a:t>
            </a:fld>
            <a:endParaRPr lang="ru-RU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113</a:t>
            </a:fld>
            <a:endParaRPr lang="ru-RU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114</a:t>
            </a:fld>
            <a:endParaRPr lang="ru-RU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115</a:t>
            </a:fld>
            <a:endParaRPr lang="ru-RU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2271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Контроль</a:t>
            </a:r>
            <a:r>
              <a:rPr lang="uk-UA" baseline="0" dirty="0"/>
              <a:t> якості зображень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828800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28205-2004-4B55-94AE-3721F84B92F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0066">
                <a:lumMod val="85000"/>
              </a:srgbClr>
            </a:gs>
            <a:gs pos="93000">
              <a:srgbClr val="0A128C"/>
            </a:gs>
            <a:gs pos="1000">
              <a:schemeClr val="bg1"/>
            </a:gs>
            <a:gs pos="10000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FCF936-1C04-4F85-82ED-9DA6336023E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48ABFD-A98E-42F3-ABAD-79F3A03B1941}" type="slidenum">
              <a:rPr lang="ru-RU" smtClean="0"/>
              <a:pPr/>
              <a:t>‹№›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me.ru/tvorchestvo-hudozhniki/13-opticheskih-illyuzij-673355/#image5003755" TargetMode="Externa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4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me.ru/tvorchestvo-hudozhniki/13-opticheskih-illyuzij-673355/#image5001155" TargetMode="Externa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5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me.ru/tvorchestvo-fotografy/23-fotografii-kotorye-obmanut-vashi-glaza-698410/#image10603760" TargetMode="Externa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6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tif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tiff"/><Relationship Id="rId4" Type="http://schemas.openxmlformats.org/officeDocument/2006/relationships/image" Target="../media/image85.tif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tif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tiff"/><Relationship Id="rId4" Type="http://schemas.openxmlformats.org/officeDocument/2006/relationships/image" Target="../media/image88.tif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0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 descr="Зображення, що містить будівля, надворі, дорога, місто&#10;&#10;Автоматично згенерований опис">
            <a:extLst>
              <a:ext uri="{FF2B5EF4-FFF2-40B4-BE49-F238E27FC236}">
                <a16:creationId xmlns:a16="http://schemas.microsoft.com/office/drawing/2014/main" id="{37B6579D-2A10-4802-98D2-A871F30C9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808037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31374"/>
            <a:ext cx="5668164" cy="617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files4.adme.ru/files/news/part_67/673355/5003655-R3L8T8D-650-209.pn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128792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011038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  <p:pic>
        <p:nvPicPr>
          <p:cNvPr id="7" name="Рисунок 6" descr="http://files8.adme.ru/files/news/part_67/673355/5001105-R3L8T8D-650-article-1314281-0b335a2e000005dc-517_634x575.jp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191250" cy="5610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6167045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Этот треугольник располагается горизонтально или вертикально?</a:t>
            </a:r>
          </a:p>
        </p:txBody>
      </p:sp>
    </p:spTree>
    <p:extLst>
      <p:ext uri="{BB962C8B-B14F-4D97-AF65-F5344CB8AC3E}">
        <p14:creationId xmlns:p14="http://schemas.microsoft.com/office/powerpoint/2010/main" val="122736371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files4.adme.ru/files/news/part_69/698410/10603110-R3L8T8D-650-05.jp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36903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48337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71" y="852613"/>
            <a:ext cx="8748017" cy="430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4453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38" y="144463"/>
            <a:ext cx="8705142" cy="5732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58989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8838778" cy="5372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96268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695" y="144463"/>
            <a:ext cx="5363641" cy="6306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53927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71604" y="2071678"/>
            <a:ext cx="63579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spc="5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Забезпечення якості радіологічних зображень</a:t>
            </a:r>
          </a:p>
        </p:txBody>
      </p:sp>
    </p:spTree>
    <p:extLst>
      <p:ext uri="{BB962C8B-B14F-4D97-AF65-F5344CB8AC3E}">
        <p14:creationId xmlns:p14="http://schemas.microsoft.com/office/powerpoint/2010/main" val="222739007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7575"/>
            <a:ext cx="8077200" cy="424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9750" y="620713"/>
            <a:ext cx="7993063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Варіації радіаційного виходу обстежених рентгенівських апаратів при напрузі на трубці 70 кВ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89294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56" y="1476931"/>
            <a:ext cx="6615112" cy="501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971550" y="176213"/>
            <a:ext cx="71294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Розподіл вхідних поверхневих доз при рентгенографії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органів грудної клітки </a:t>
            </a:r>
          </a:p>
          <a:p>
            <a:pPr indent="449263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uk-UA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задньо-передня</a:t>
            </a:r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 проекція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uk-UA" sz="3200" dirty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nstantia" pitchFamily="18" charset="0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 flipH="1">
            <a:off x="6443663" y="2060575"/>
            <a:ext cx="7921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FF0000"/>
                </a:solidFill>
                <a:latin typeface="Constantia" pitchFamily="18" charset="0"/>
              </a:rPr>
              <a:t>0,25</a:t>
            </a:r>
          </a:p>
        </p:txBody>
      </p:sp>
    </p:spTree>
    <p:extLst>
      <p:ext uri="{BB962C8B-B14F-4D97-AF65-F5344CB8AC3E}">
        <p14:creationId xmlns:p14="http://schemas.microsoft.com/office/powerpoint/2010/main" val="344403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1604" y="2714620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Шум (вуаль)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65187"/>
            <a:ext cx="686435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оповіді 2013\Якість зображення\X-rays spectrum kV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639" y="818856"/>
            <a:ext cx="8053327" cy="5253350"/>
          </a:xfrm>
          <a:prstGeom prst="rect">
            <a:avLst/>
          </a:prstGeom>
          <a:noFill/>
        </p:spPr>
      </p:pic>
      <p:sp>
        <p:nvSpPr>
          <p:cNvPr id="4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2910" y="2214554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 фізичних параметрів відповідно до діагностичного завдання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Доповіді 2013\Якість зображення\D4'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3929090" cy="3929090"/>
          </a:xfrm>
          <a:prstGeom prst="rect">
            <a:avLst/>
          </a:prstGeom>
          <a:noFill/>
        </p:spPr>
      </p:pic>
      <p:pic>
        <p:nvPicPr>
          <p:cNvPr id="18435" name="Picture 3" descr="D:\Доповіді 2013\Якість зображення\D4'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143116"/>
            <a:ext cx="4071966" cy="303753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14480" y="1000108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Знімок м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 тканин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ew Pictur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785794"/>
            <a:ext cx="7468759" cy="5776984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оповіді 2013\Якість зображення\X-rays spectrum молібден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71546"/>
            <a:ext cx="6932485" cy="5179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user\Pictures\New Pictur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928670"/>
            <a:ext cx="6215105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594460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0130" y="2033752"/>
            <a:ext cx="8560341" cy="1143000"/>
          </a:xfrm>
        </p:spPr>
        <p:txBody>
          <a:bodyPr>
            <a:normAutofit/>
          </a:bodyPr>
          <a:lstStyle/>
          <a:p>
            <a:pPr algn="ctr"/>
            <a:r>
              <a:rPr lang="uk-UA" sz="6000" b="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/>
                <a:latin typeface="Times New Roman Cyr" panose="02020603050405020304" pitchFamily="18" charset="-52"/>
              </a:rPr>
              <a:t>Оцінка якості знімка </a:t>
            </a:r>
            <a:endParaRPr lang="en-US" sz="6000" b="0" dirty="0">
              <a:ln>
                <a:solidFill>
                  <a:schemeClr val="tx1"/>
                </a:solidFill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3003698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повіді 2013\Якість зображення\D6'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4643470" cy="5373083"/>
          </a:xfrm>
          <a:prstGeom prst="rect">
            <a:avLst/>
          </a:prstGeom>
          <a:noFill/>
        </p:spPr>
      </p:pic>
      <p:pic>
        <p:nvPicPr>
          <p:cNvPr id="3075" name="Picture 3" descr="D:\Доповіді 2013\Якість зображення\D6'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1" y="2214554"/>
            <a:ext cx="3770321" cy="3770323"/>
          </a:xfrm>
          <a:prstGeom prst="rect">
            <a:avLst/>
          </a:prstGeom>
          <a:noFill/>
        </p:spPr>
      </p:pic>
      <p:sp>
        <p:nvSpPr>
          <p:cNvPr id="5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80728"/>
            <a:ext cx="4766211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928662" y="260648"/>
            <a:ext cx="728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Одночасна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перевірка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дозного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виходу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kVp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636912"/>
            <a:ext cx="4714908" cy="353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Image on the Right (B) Has More Noise Than the Image on the Left (A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214422"/>
            <a:ext cx="7643866" cy="464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286116" y="642918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Шум (вуаль)</a:t>
            </a:r>
          </a:p>
        </p:txBody>
      </p:sp>
      <p:sp>
        <p:nvSpPr>
          <p:cNvPr id="5" name="Rectangle 4"/>
          <p:cNvSpPr/>
          <p:nvPr/>
        </p:nvSpPr>
        <p:spPr>
          <a:xfrm>
            <a:off x="1785918" y="5429264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Менший</a:t>
            </a:r>
          </a:p>
        </p:txBody>
      </p:sp>
      <p:sp>
        <p:nvSpPr>
          <p:cNvPr id="7" name="Rectangle 6"/>
          <p:cNvSpPr/>
          <p:nvPr/>
        </p:nvSpPr>
        <p:spPr>
          <a:xfrm>
            <a:off x="5500694" y="5429264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Більший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Доповіді 2013\Фізик в раддіагн\Фізика рентгенодіагн\D05\D5'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84"/>
            <a:ext cx="7927433" cy="5286389"/>
          </a:xfrm>
          <a:prstGeom prst="rect">
            <a:avLst/>
          </a:prstGeom>
          <a:noFill/>
        </p:spPr>
      </p:pic>
      <p:sp>
        <p:nvSpPr>
          <p:cNvPr id="4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000108"/>
            <a:ext cx="7880453" cy="525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28794" y="457200"/>
            <a:ext cx="5000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uk-UA" sz="2800" b="1" i="0" dirty="0">
                <a:solidFill>
                  <a:srgbClr val="F61F02"/>
                </a:solidFill>
              </a:rPr>
              <a:t>ДЯКУЮ ЗА УВАГУ!</a:t>
            </a:r>
            <a:endParaRPr lang="ru-RU" sz="2800" b="1" i="0" dirty="0">
              <a:solidFill>
                <a:srgbClr val="F61F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Concept of Quantum Nois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357298"/>
            <a:ext cx="5114940" cy="500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714612" y="857232"/>
            <a:ext cx="3857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Квантовий шум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917" y="1214422"/>
            <a:ext cx="2607571" cy="407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7842" y="1214422"/>
            <a:ext cx="260860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08446" y="1216887"/>
            <a:ext cx="2678396" cy="406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57224" y="785794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86182" y="714356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15140" y="714356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662" y="5357826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sz="2000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0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57620" y="5400030"/>
            <a:ext cx="1285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86578" y="5429264"/>
            <a:ext cx="135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en-US" sz="20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39619"/>
            <a:ext cx="8628882" cy="401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643042" y="85723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Відсівна решітка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8728" y="1428736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 решіткою</a:t>
            </a:r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5857884" y="1428736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uk-U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решіткі</a:t>
            </a:r>
            <a:endParaRPr lang="uk-U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241166"/>
            <a:ext cx="5357850" cy="53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14414" y="714356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Проблема руху решітки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68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743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857232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 проявлення плівки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9378" y="2357430"/>
            <a:ext cx="2113616" cy="311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7258" y="2357430"/>
            <a:ext cx="2090621" cy="308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857224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uk-UA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00364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uk-UA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14942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uk-UA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7572396" y="1928802"/>
            <a:ext cx="814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uk-UA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1720" y="5572140"/>
            <a:ext cx="4663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Температура стала – 27 °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C</a:t>
            </a:r>
            <a:endParaRPr lang="uk-UA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031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7" y="2000241"/>
            <a:ext cx="217997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0052" y="2000241"/>
            <a:ext cx="2179974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000240"/>
            <a:ext cx="2214578" cy="32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2000241"/>
            <a:ext cx="22284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714480" y="857232"/>
            <a:ext cx="5643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проявника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348" y="1500174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27°С</a:t>
            </a:r>
            <a:endParaRPr lang="uk-U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8926" y="1571612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30°С</a:t>
            </a:r>
            <a:endParaRPr lang="uk-U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05497" y="1571612"/>
            <a:ext cx="909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33°С</a:t>
            </a:r>
            <a:endParaRPr lang="uk-UA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15146" y="1571612"/>
            <a:ext cx="9145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36°С</a:t>
            </a:r>
            <a:r>
              <a:rPr lang="ru-RU" dirty="0"/>
              <a:t> </a:t>
            </a:r>
            <a:endParaRPr lang="uk-UA" dirty="0"/>
          </a:p>
        </p:txBody>
      </p:sp>
      <p:sp>
        <p:nvSpPr>
          <p:cNvPr id="12" name="Rectangle 11"/>
          <p:cNvSpPr/>
          <p:nvPr/>
        </p:nvSpPr>
        <p:spPr>
          <a:xfrm>
            <a:off x="2214546" y="5357826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Час проявки </a:t>
            </a:r>
            <a:r>
              <a:rPr lang="ru-RU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сталий</a:t>
            </a:r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- 30 сек</a:t>
            </a:r>
            <a:endParaRPr lang="uk-UA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01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sprawls.org/ppmi2/NOISE/21NOISE06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857232"/>
            <a:ext cx="8001056" cy="521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/>
          <p:nvPr/>
        </p:nvSpPr>
        <p:spPr>
          <a:xfrm>
            <a:off x="251520" y="1844824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Якість </a:t>
            </a:r>
          </a:p>
          <a:p>
            <a:pPr algn="ctr"/>
            <a:r>
              <a:rPr lang="uk-UA" sz="5400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радіологічних зображень</a:t>
            </a:r>
          </a:p>
        </p:txBody>
      </p:sp>
    </p:spTree>
    <p:extLst>
      <p:ext uri="{BB962C8B-B14F-4D97-AF65-F5344CB8AC3E}">
        <p14:creationId xmlns:p14="http://schemas.microsoft.com/office/powerpoint/2010/main" val="4237899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428868"/>
            <a:ext cx="885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Нерізкість і шум</a:t>
            </a:r>
          </a:p>
          <a:p>
            <a:pPr algn="ctr"/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(просторове розрізнення)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8113660" cy="47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71604" y="714356"/>
            <a:ext cx="59293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Нерізкість екранна і шум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Доповіді 2013\Фізик в раддіагн\Фізика рентгенодіагн\D07\D7'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785926"/>
            <a:ext cx="492922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5984" y="928670"/>
            <a:ext cx="464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Безекранний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знімок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857232"/>
            <a:ext cx="8229600" cy="56122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</a:rPr>
              <a:t>Геометрична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itchFamily="18" charset="-52"/>
              </a:rPr>
              <a:t>нерізкість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itchFamily="18" charset="-52"/>
            </a:endParaRPr>
          </a:p>
        </p:txBody>
      </p:sp>
      <p:pic>
        <p:nvPicPr>
          <p:cNvPr id="56323" name="Picture 10" descr="скіалогія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8050" y="1828800"/>
            <a:ext cx="7327900" cy="4114800"/>
          </a:xfr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600" b="1" dirty="0" err="1">
                <a:solidFill>
                  <a:srgbClr val="FF0000"/>
                </a:solidFill>
                <a:latin typeface="Times New Roman Cyr" pitchFamily="18" charset="-52"/>
              </a:rPr>
              <a:t>Рухова</a:t>
            </a:r>
            <a:r>
              <a:rPr lang="ru-RU" sz="3600" b="1" dirty="0">
                <a:solidFill>
                  <a:srgbClr val="FF0000"/>
                </a:solidFill>
                <a:latin typeface="Times New Roman Cyr" pitchFamily="18" charset="-52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 Cyr" pitchFamily="18" charset="-52"/>
              </a:rPr>
              <a:t>нерізкість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8371" name="Picture 3" descr="Ro32cl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08113" y="1828800"/>
            <a:ext cx="6400800" cy="4114800"/>
          </a:xfrm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322513" y="1676400"/>
            <a:ext cx="16605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 об</a:t>
            </a:r>
            <a:r>
              <a:rPr lang="en-US" sz="2200" b="0" i="0" dirty="0">
                <a:solidFill>
                  <a:srgbClr val="FF6600"/>
                </a:solidFill>
                <a:latin typeface="UkrainianPragmatica" pitchFamily="34" charset="0"/>
              </a:rPr>
              <a:t>’</a:t>
            </a:r>
            <a:r>
              <a:rPr lang="uk-UA" sz="2200" b="0" i="0" dirty="0" err="1">
                <a:solidFill>
                  <a:srgbClr val="FF6600"/>
                </a:solidFill>
                <a:latin typeface="UkrainianPragmatica" pitchFamily="34" charset="0"/>
              </a:rPr>
              <a:t>єкту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5626100" y="1676400"/>
            <a:ext cx="1593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 трубки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6894513" y="2286000"/>
            <a:ext cx="65434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4078288" y="3962400"/>
            <a:ext cx="704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66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6600"/>
              </a:solidFill>
              <a:latin typeface="UkrainianPragmatica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ange of Blur Values and Visibility of Detail Obtained with Various Imaging Methods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14422"/>
            <a:ext cx="757242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85786" y="642918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Нерізкість зображень за різних методів зображання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00232" y="2643182"/>
            <a:ext cx="4643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</a:p>
        </p:txBody>
      </p:sp>
    </p:spTree>
    <p:extLst>
      <p:ext uri="{BB962C8B-B14F-4D97-AF65-F5344CB8AC3E}">
        <p14:creationId xmlns:p14="http://schemas.microsoft.com/office/powerpoint/2010/main" val="2297533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Тест-контраст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31414"/>
            <a:ext cx="8715436" cy="25951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57422" y="1142984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ffect of Noise on Object Visibility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298"/>
            <a:ext cx="742955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42910" y="642918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Вплив шуму (вуалі) на видимість деталей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42984"/>
            <a:ext cx="7786742" cy="528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85852" y="642918"/>
            <a:ext cx="6500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Вплив нерізкості на видимість деталей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3779" y="2162180"/>
            <a:ext cx="8776442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i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«Краще ніякого знімка, ніж неякісний»</a:t>
            </a:r>
          </a:p>
          <a:p>
            <a:pPr algn="ctr"/>
            <a:r>
              <a:rPr lang="uk-UA" sz="3600" i="1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Р.  </a:t>
            </a:r>
            <a:r>
              <a:rPr lang="uk-UA" sz="3600" i="1" dirty="0" err="1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Редберг</a:t>
            </a:r>
            <a:endParaRPr lang="uk-UA" sz="3600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1538" y="2786058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Артефакти</a:t>
            </a:r>
            <a:endParaRPr lang="uk-U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00100" y="785794"/>
            <a:ext cx="7072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Плями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крапель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води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підсилювальному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екрані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D:\Доповіді 2013\Фізик в раддіагн\Фізика рентгенодіагн\D07\D7'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7798733" cy="4500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214422"/>
            <a:ext cx="3929090" cy="532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928662" y="571480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Артефакти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холодного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проявника</a:t>
            </a: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2910" y="2214554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 фізичних параметрів відповідно до діагностичного завдання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18434" name="Picture 2" descr="D:\Доповіді 2013\Якість зображення\D4'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3929090" cy="3929090"/>
          </a:xfrm>
          <a:prstGeom prst="rect">
            <a:avLst/>
          </a:prstGeom>
          <a:noFill/>
        </p:spPr>
      </p:pic>
      <p:pic>
        <p:nvPicPr>
          <p:cNvPr id="18435" name="Picture 3" descr="D:\Доповіді 2013\Якість зображення\D4'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143116"/>
            <a:ext cx="4071966" cy="303753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14480" y="1000108"/>
            <a:ext cx="5429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Знімок м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яких тканин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user\Pictures\New Pictur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928670"/>
            <a:ext cx="6215105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7" name="Picture 6" descr="New Pictur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785794"/>
            <a:ext cx="7468759" cy="577698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2050" name="Picture 2" descr="D:\Доповіді 2013\Якість зображення\X-rays spectrum молібден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71546"/>
            <a:ext cx="6932485" cy="5179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sp>
        <p:nvSpPr>
          <p:cNvPr id="4" name="Rectangle 3"/>
          <p:cNvSpPr/>
          <p:nvPr/>
        </p:nvSpPr>
        <p:spPr>
          <a:xfrm>
            <a:off x="857224" y="2500306"/>
            <a:ext cx="73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якості зображень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3074" name="Picture 2" descr="D:\Доповіді 2013\Якість зображення\D6'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4643470" cy="5373083"/>
          </a:xfrm>
          <a:prstGeom prst="rect">
            <a:avLst/>
          </a:prstGeom>
          <a:noFill/>
        </p:spPr>
      </p:pic>
      <p:pic>
        <p:nvPicPr>
          <p:cNvPr id="3075" name="Picture 3" descr="D:\Доповіді 2013\Якість зображення\D6'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1" y="2214554"/>
            <a:ext cx="3770321" cy="3770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20688"/>
            <a:ext cx="7051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Характеристики зображення</a:t>
            </a:r>
            <a:endParaRPr lang="ru-RU" sz="440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2060848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spcBef>
                <a:spcPct val="300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uk-UA" sz="4000" b="1" i="1" dirty="0">
                <a:latin typeface="Times New Roman" pitchFamily="18" charset="0"/>
              </a:rPr>
              <a:t>просторове розрізнення </a:t>
            </a:r>
            <a:endParaRPr lang="uk-UA" sz="4000" b="1" i="1" dirty="0">
              <a:ln>
                <a:solidFill>
                  <a:schemeClr val="tx1"/>
                </a:solidFill>
              </a:ln>
              <a:latin typeface="Times New Roman" pitchFamily="18" charset="0"/>
            </a:endParaRPr>
          </a:p>
          <a:p>
            <a:pPr marL="1800000" indent="-5715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uk-UA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різкість</a:t>
            </a:r>
          </a:p>
          <a:p>
            <a:pPr marL="1800000" indent="-5715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uk-UA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</a:p>
          <a:p>
            <a:pPr marL="1800000" indent="-5715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uk-UA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вуаль (шум)</a:t>
            </a:r>
            <a:endParaRPr lang="uk-UA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800000" indent="-5715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uk-UA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артефакти</a:t>
            </a:r>
            <a:endParaRPr lang="uk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8841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025254"/>
            <a:ext cx="3857652" cy="583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571604" y="571480"/>
            <a:ext cx="6000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Визначення залежності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kV-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доза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14488"/>
            <a:ext cx="7500991" cy="425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71604" y="928670"/>
            <a:ext cx="6000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Визначення залежності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kV-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доза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3" y="144463"/>
            <a:ext cx="3231228" cy="214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428868"/>
            <a:ext cx="3143272" cy="239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 descr="D:\Доповіді 2013\Фізик в раддіагн\Фізика рентгенодіагн\D04\D4'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214290"/>
            <a:ext cx="4581194" cy="4572032"/>
          </a:xfrm>
          <a:prstGeom prst="rect">
            <a:avLst/>
          </a:prstGeom>
          <a:noFill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4739480"/>
            <a:ext cx="4237042" cy="211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0"/>
            <a:ext cx="585791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16386" name="Picture 2" descr="D:\ЛЕКЦІЇ\Images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677" y="928670"/>
            <a:ext cx="7514652" cy="50006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00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42853"/>
            <a:ext cx="2804744" cy="2857519"/>
          </a:xfrm>
          <a:prstGeom prst="rect">
            <a:avLst/>
          </a:prstGeom>
          <a:noFill/>
        </p:spPr>
      </p:pic>
      <p:pic>
        <p:nvPicPr>
          <p:cNvPr id="6" name="Picture 5" descr="00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7726" y="142852"/>
            <a:ext cx="2801992" cy="2857520"/>
          </a:xfrm>
          <a:prstGeom prst="rect">
            <a:avLst/>
          </a:prstGeom>
          <a:noFill/>
        </p:spPr>
      </p:pic>
      <p:pic>
        <p:nvPicPr>
          <p:cNvPr id="7" name="Picture 5" descr="0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8196" y="2928934"/>
            <a:ext cx="7397142" cy="1925867"/>
          </a:xfrm>
          <a:prstGeom prst="rect">
            <a:avLst/>
          </a:prstGeom>
          <a:noFill/>
        </p:spPr>
      </p:pic>
      <p:pic>
        <p:nvPicPr>
          <p:cNvPr id="8" name="Picture 4" descr="00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4702450"/>
            <a:ext cx="7286677" cy="2155549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8581"/>
            <a:ext cx="2841625" cy="275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00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3" y="428604"/>
            <a:ext cx="5749309" cy="5572164"/>
          </a:xfrm>
          <a:prstGeom prst="rect">
            <a:avLst/>
          </a:prstGeom>
          <a:noFill/>
        </p:spPr>
      </p:pic>
      <p:pic>
        <p:nvPicPr>
          <p:cNvPr id="5" name="Picture 4" descr="00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85364" y="428604"/>
            <a:ext cx="3458636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3" name="Picture 5" descr="00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1851" y="142852"/>
            <a:ext cx="2148777" cy="3357586"/>
          </a:xfrm>
          <a:prstGeom prst="rect">
            <a:avLst/>
          </a:prstGeom>
          <a:noFill/>
        </p:spPr>
      </p:pic>
      <p:pic>
        <p:nvPicPr>
          <p:cNvPr id="4" name="Picture 5" descr="00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42852"/>
            <a:ext cx="4143404" cy="3373262"/>
          </a:xfrm>
          <a:prstGeom prst="rect">
            <a:avLst/>
          </a:prstGeom>
          <a:noFill/>
        </p:spPr>
      </p:pic>
      <p:pic>
        <p:nvPicPr>
          <p:cNvPr id="5" name="Picture 4" descr="angiogrBrain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42852"/>
            <a:ext cx="3214678" cy="3214710"/>
          </a:xfrm>
          <a:prstGeom prst="rect">
            <a:avLst/>
          </a:prstGeom>
          <a:noFill/>
        </p:spPr>
      </p:pic>
      <p:pic>
        <p:nvPicPr>
          <p:cNvPr id="6" name="Picture 4" descr="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5" y="3357562"/>
            <a:ext cx="6429419" cy="3390083"/>
          </a:xfrm>
          <a:prstGeom prst="rect">
            <a:avLst/>
          </a:prstGeom>
          <a:noFill/>
        </p:spPr>
      </p:pic>
      <p:pic>
        <p:nvPicPr>
          <p:cNvPr id="7" name="Picture 6" descr="03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22381" y="3429000"/>
            <a:ext cx="2238861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3" name="Picture 5" descr="00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0926"/>
            <a:ext cx="4857752" cy="3561783"/>
          </a:xfrm>
          <a:prstGeom prst="rect">
            <a:avLst/>
          </a:prstGeom>
          <a:noFill/>
        </p:spPr>
      </p:pic>
      <p:pic>
        <p:nvPicPr>
          <p:cNvPr id="4" name="Picture 5" descr="00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285728"/>
            <a:ext cx="4930229" cy="3500462"/>
          </a:xfrm>
          <a:prstGeom prst="rect">
            <a:avLst/>
          </a:prstGeom>
          <a:noFill/>
        </p:spPr>
      </p:pic>
      <p:pic>
        <p:nvPicPr>
          <p:cNvPr id="5" name="Picture 4" descr="000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5" y="3707582"/>
            <a:ext cx="3714775" cy="3150417"/>
          </a:xfrm>
          <a:prstGeom prst="rect">
            <a:avLst/>
          </a:prstGeom>
          <a:noFill/>
        </p:spPr>
      </p:pic>
      <p:pic>
        <p:nvPicPr>
          <p:cNvPr id="6" name="Picture 4" descr="00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14890" y="3571876"/>
            <a:ext cx="4771952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3" name="Picture 4" descr="0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20713"/>
            <a:ext cx="4103687" cy="5472112"/>
          </a:xfrm>
          <a:prstGeom prst="rect">
            <a:avLst/>
          </a:prstGeom>
          <a:noFill/>
        </p:spPr>
      </p:pic>
      <p:pic>
        <p:nvPicPr>
          <p:cNvPr id="4" name="Picture 5" descr="00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8975" y="0"/>
            <a:ext cx="446563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44349" y="5713988"/>
            <a:ext cx="599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FFC000"/>
                </a:solidFill>
              </a:rPr>
              <a:t>2015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heme of  imaging syste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386892"/>
            <a:ext cx="7929618" cy="51853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1472" y="357166"/>
            <a:ext cx="81439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Створення якісного зображення </a:t>
            </a:r>
          </a:p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3200" b="1" dirty="0" err="1">
                <a:latin typeface="Times New Roman" pitchFamily="18" charset="0"/>
                <a:cs typeface="Times New Roman" pitchFamily="18" charset="0"/>
              </a:rPr>
              <a:t>“пастки”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на цьому шляху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071546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i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Радіологію створили </a:t>
            </a:r>
            <a:r>
              <a:rPr lang="uk-UA" sz="4800" i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фізики</a:t>
            </a:r>
            <a:r>
              <a:rPr lang="uk-UA" sz="3600" i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algn="ctr"/>
            <a:r>
              <a:rPr lang="uk-UA" sz="4400" i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Лікарі переймаються цим мало, від чого потерпають </a:t>
            </a:r>
          </a:p>
          <a:p>
            <a:pPr algn="ctr"/>
            <a:r>
              <a:rPr lang="uk-UA" sz="4400" i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і хворі, і самі лікарі</a:t>
            </a:r>
          </a:p>
        </p:txBody>
      </p:sp>
    </p:spTree>
    <p:extLst>
      <p:ext uri="{BB962C8B-B14F-4D97-AF65-F5344CB8AC3E}">
        <p14:creationId xmlns:p14="http://schemas.microsoft.com/office/powerpoint/2010/main" val="26034450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  <p:sp>
        <p:nvSpPr>
          <p:cNvPr id="5" name="Rectangle 3"/>
          <p:cNvSpPr/>
          <p:nvPr/>
        </p:nvSpPr>
        <p:spPr>
          <a:xfrm>
            <a:off x="683568" y="1484784"/>
            <a:ext cx="765232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i="1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Краще ніякого знімка, </a:t>
            </a:r>
          </a:p>
          <a:p>
            <a:pPr algn="ctr"/>
            <a:r>
              <a:rPr lang="uk-UA" sz="6000" i="1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ніж неякісний</a:t>
            </a:r>
          </a:p>
          <a:p>
            <a:pPr algn="ctr"/>
            <a:r>
              <a:rPr lang="uk-UA" sz="4000" i="1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                          </a:t>
            </a:r>
          </a:p>
          <a:p>
            <a:pPr algn="r"/>
            <a:r>
              <a:rPr lang="uk-UA" sz="4000" i="1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Р.  </a:t>
            </a:r>
            <a:r>
              <a:rPr lang="uk-UA" sz="4000" i="1" dirty="0" err="1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Редберг</a:t>
            </a:r>
            <a:endParaRPr lang="uk-UA" sz="4000" i="1" dirty="0">
              <a:ln>
                <a:solidFill>
                  <a:srgbClr val="FFFF00"/>
                </a:solidFill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0636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Times New Roman Cyr" panose="02020603050405020304" pitchFamily="18" charset="-52"/>
              </a:rPr>
              <a:t>Оптимізація техніки і технологій радіологічних зображень </a:t>
            </a:r>
          </a:p>
          <a:p>
            <a:pPr algn="ctr"/>
            <a:r>
              <a:rPr lang="uk-UA" sz="3600" i="1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Times New Roman Cyr" panose="02020603050405020304" pitchFamily="18" charset="-52"/>
              </a:rPr>
              <a:t>має забезпечувати їх якість і </a:t>
            </a:r>
            <a:r>
              <a:rPr lang="uk-UA" sz="36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 Cyr" panose="02020603050405020304" pitchFamily="18" charset="-52"/>
              </a:rPr>
              <a:t>одночасно</a:t>
            </a:r>
            <a:r>
              <a:rPr lang="uk-UA" sz="3600" i="1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Times New Roman Cyr" panose="02020603050405020304" pitchFamily="18" charset="-52"/>
              </a:rPr>
              <a:t> </a:t>
            </a:r>
            <a:r>
              <a:rPr lang="uk-UA" sz="36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 Cyr" panose="02020603050405020304" pitchFamily="18" charset="-52"/>
              </a:rPr>
              <a:t>обмежувати дози </a:t>
            </a:r>
            <a:r>
              <a:rPr lang="uk-UA" sz="3600" i="1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Times New Roman Cyr" panose="02020603050405020304" pitchFamily="18" charset="-52"/>
              </a:rPr>
              <a:t>опромінення пацієнта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622372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n>
                  <a:solidFill>
                    <a:srgbClr val="FFFF00"/>
                  </a:solidFill>
                </a:ln>
                <a:latin typeface="Academy" pitchFamily="2" charset="0"/>
              </a:rPr>
              <a:t>European Commission. Council Directive 97/43/EURATOM of 30 June 1997 </a:t>
            </a:r>
            <a:endParaRPr lang="uk-UA" sz="2800" dirty="0">
              <a:ln>
                <a:solidFill>
                  <a:srgbClr val="FFFF00"/>
                </a:solidFill>
              </a:ln>
              <a:latin typeface="Academy Italic" pitchFamily="2" charset="0"/>
            </a:endParaRPr>
          </a:p>
          <a:p>
            <a:pPr algn="ctr"/>
            <a:r>
              <a:rPr lang="en-US" sz="2800" dirty="0">
                <a:ln>
                  <a:solidFill>
                    <a:srgbClr val="FFFF00"/>
                  </a:solidFill>
                </a:ln>
                <a:latin typeface="Academy" pitchFamily="2" charset="0"/>
              </a:rPr>
              <a:t>on Health Protection of Individuals Against the Dangers of </a:t>
            </a:r>
            <a:r>
              <a:rPr lang="en-US" sz="2800" dirty="0" err="1">
                <a:ln>
                  <a:solidFill>
                    <a:srgbClr val="FFFF00"/>
                  </a:solidFill>
                </a:ln>
                <a:latin typeface="Academy" pitchFamily="2" charset="0"/>
              </a:rPr>
              <a:t>Ionising</a:t>
            </a:r>
            <a:r>
              <a:rPr lang="en-US" sz="2800" dirty="0">
                <a:ln>
                  <a:solidFill>
                    <a:srgbClr val="FFFF00"/>
                  </a:solidFill>
                </a:ln>
                <a:latin typeface="Academy" pitchFamily="2" charset="0"/>
              </a:rPr>
              <a:t> Radiation in Relation to Medical Exposure, and Repealing Directive 84/466/EURATOM</a:t>
            </a:r>
            <a:endParaRPr lang="ru-RU" sz="2800" dirty="0">
              <a:ln>
                <a:solidFill>
                  <a:srgbClr val="FFFF00"/>
                </a:solidFill>
              </a:ln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811891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85786" y="642918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Нерізкість зображень для різних методів зображання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4" y="1484784"/>
            <a:ext cx="7572375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8089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0094"/>
            <a:ext cx="914400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 w="317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Розрізнювальна здатність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9297" y="764704"/>
            <a:ext cx="83054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uk-UA" sz="3200" dirty="0">
                <a:latin typeface="Times New Roman" pitchFamily="18" charset="0"/>
              </a:rPr>
              <a:t>Просторове розрізнення для різних зображань</a:t>
            </a:r>
            <a:endParaRPr lang="uk-UA" sz="3200" dirty="0">
              <a:ln>
                <a:solidFill>
                  <a:schemeClr val="tx1"/>
                </a:solidFill>
              </a:ln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1902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54" y="260648"/>
            <a:ext cx="8748017" cy="573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9055" y="5996449"/>
            <a:ext cx="8748016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err="1">
                <a:solidFill>
                  <a:srgbClr val="FF6600"/>
                </a:solidFill>
              </a:rPr>
              <a:t>Monet</a:t>
            </a:r>
            <a:r>
              <a:rPr lang="ru-RU" sz="2800" b="1" dirty="0">
                <a:solidFill>
                  <a:srgbClr val="FF6600"/>
                </a:solidFill>
              </a:rPr>
              <a:t>.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Низьке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просторове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розрізнення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ru-RU" sz="2800" dirty="0">
                <a:solidFill>
                  <a:srgbClr val="FFFF00"/>
                </a:solidFill>
              </a:rPr>
              <a:t>з </a:t>
            </a:r>
            <a:r>
              <a:rPr lang="ru-RU" sz="2800" dirty="0" err="1">
                <a:solidFill>
                  <a:srgbClr val="FFFF00"/>
                </a:solidFill>
              </a:rPr>
              <a:t>низьким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контрастним</a:t>
            </a:r>
            <a:r>
              <a:rPr lang="ru-RU" sz="2800" dirty="0">
                <a:solidFill>
                  <a:srgbClr val="FFFF00"/>
                </a:solidFill>
              </a:rPr>
              <a:t> </a:t>
            </a:r>
            <a:r>
              <a:rPr lang="ru-RU" sz="2800" dirty="0" err="1">
                <a:solidFill>
                  <a:srgbClr val="FFFF00"/>
                </a:solidFill>
              </a:rPr>
              <a:t>розрізненням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4124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183887"/>
            <a:ext cx="8849273" cy="58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6060712"/>
            <a:ext cx="8742215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rgbClr val="FF6600"/>
                </a:solidFill>
                <a:latin typeface="Times New Roman Cyr" panose="02020603050405020304" pitchFamily="18" charset="-52"/>
              </a:rPr>
              <a:t>Ван Гог. </a:t>
            </a:r>
            <a:r>
              <a:rPr lang="ru-RU" sz="2800" dirty="0" err="1">
                <a:solidFill>
                  <a:srgbClr val="FFFF00"/>
                </a:solidFill>
                <a:latin typeface="Times New Roman Cyr" panose="02020603050405020304" pitchFamily="18" charset="-52"/>
              </a:rPr>
              <a:t>Високе</a:t>
            </a:r>
            <a:r>
              <a:rPr lang="ru-RU" sz="280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 Cyr" panose="02020603050405020304" pitchFamily="18" charset="-52"/>
              </a:rPr>
              <a:t>просторове</a:t>
            </a:r>
            <a:r>
              <a:rPr lang="ru-RU" sz="280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 Cyr" panose="02020603050405020304" pitchFamily="18" charset="-52"/>
              </a:rPr>
              <a:t>розрізнення</a:t>
            </a:r>
            <a:r>
              <a:rPr lang="ru-RU" sz="280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ru-RU" sz="280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з </a:t>
            </a:r>
            <a:r>
              <a:rPr lang="ru-RU" sz="2800" dirty="0" err="1">
                <a:solidFill>
                  <a:srgbClr val="FFFF00"/>
                </a:solidFill>
                <a:latin typeface="Times New Roman Cyr" panose="02020603050405020304" pitchFamily="18" charset="-52"/>
              </a:rPr>
              <a:t>низьким</a:t>
            </a:r>
            <a:r>
              <a:rPr lang="ru-RU" sz="280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 Cyr" panose="02020603050405020304" pitchFamily="18" charset="-52"/>
              </a:rPr>
              <a:t>контрастним</a:t>
            </a:r>
            <a:r>
              <a:rPr lang="ru-RU" sz="280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r>
              <a:rPr lang="ru-RU" sz="2800" dirty="0" err="1">
                <a:solidFill>
                  <a:srgbClr val="FFFF00"/>
                </a:solidFill>
                <a:latin typeface="Times New Roman Cyr" panose="02020603050405020304" pitchFamily="18" charset="-52"/>
              </a:rPr>
              <a:t>розрізненням</a:t>
            </a:r>
            <a:endParaRPr lang="ru-RU" sz="2800" dirty="0">
              <a:solidFill>
                <a:srgbClr val="FFFF00"/>
              </a:solidFill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068566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5988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6031624"/>
            <a:ext cx="8640960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dirty="0" err="1">
                <a:solidFill>
                  <a:srgbClr val="FFC000"/>
                </a:solidFill>
                <a:latin typeface="Times New Roman Cyr" panose="02020603050405020304" pitchFamily="18" charset="-52"/>
              </a:rPr>
              <a:t>Broegel</a:t>
            </a:r>
            <a:r>
              <a:rPr lang="ru-RU" sz="2800" dirty="0">
                <a:latin typeface="Times New Roman Cyr" panose="02020603050405020304" pitchFamily="18" charset="-52"/>
              </a:rPr>
              <a:t>. </a:t>
            </a:r>
            <a:r>
              <a:rPr lang="ru-RU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Високе</a:t>
            </a:r>
            <a:r>
              <a:rPr lang="ru-RU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просторове</a:t>
            </a:r>
            <a:r>
              <a:rPr lang="ru-RU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розрізнення</a:t>
            </a:r>
            <a:r>
              <a:rPr lang="ru-RU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ru-RU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і </a:t>
            </a:r>
            <a:r>
              <a:rPr lang="ru-RU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висока</a:t>
            </a:r>
            <a:r>
              <a:rPr lang="ru-RU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контрастність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4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23037667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1834406" y="836712"/>
            <a:ext cx="5346400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uk-UA" sz="3600" b="1" dirty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Просторове розрізнення </a:t>
            </a:r>
            <a:endParaRPr lang="uk-UA" sz="36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algn="ctr">
              <a:spcBef>
                <a:spcPct val="30000"/>
              </a:spcBef>
              <a:defRPr/>
            </a:pPr>
            <a:r>
              <a:rPr lang="uk-UA" sz="24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Вимірюється парами ліній на міліметр</a:t>
            </a:r>
            <a:endParaRPr lang="ru-RU" sz="2400" dirty="0">
              <a:ln>
                <a:solidFill>
                  <a:schemeClr val="tx1"/>
                </a:solidFill>
              </a:ln>
              <a:latin typeface="Times New Roman" pitchFamily="18" charset="0"/>
            </a:endParaRPr>
          </a:p>
        </p:txBody>
      </p:sp>
      <p:pic>
        <p:nvPicPr>
          <p:cNvPr id="51203" name="Picture 4" descr="D4'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20938"/>
            <a:ext cx="1046162" cy="157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6" descr="D4'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420938"/>
            <a:ext cx="1217612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7" descr="D4'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149725"/>
            <a:ext cx="3121025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8" descr="D4'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420938"/>
            <a:ext cx="3313112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33" name="Rectangle 9"/>
          <p:cNvSpPr>
            <a:spLocks noChangeArrowheads="1"/>
          </p:cNvSpPr>
          <p:nvPr/>
        </p:nvSpPr>
        <p:spPr bwMode="auto">
          <a:xfrm>
            <a:off x="539552" y="5805488"/>
            <a:ext cx="40500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Тест об</a:t>
            </a:r>
            <a:r>
              <a:rPr lang="uk-UA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  <a:cs typeface="Arial" charset="0"/>
              </a:rPr>
              <a:t>’</a:t>
            </a:r>
            <a:r>
              <a:rPr lang="uk-UA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єкти просторового розрізнення</a:t>
            </a:r>
            <a:endParaRPr lang="ru-RU" dirty="0">
              <a:ln w="3175">
                <a:solidFill>
                  <a:schemeClr val="tx1"/>
                </a:solidFill>
              </a:ln>
              <a:solidFill>
                <a:srgbClr val="FFFF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129034" name="Rectangle 10"/>
          <p:cNvSpPr>
            <a:spLocks noChangeArrowheads="1"/>
          </p:cNvSpPr>
          <p:nvPr/>
        </p:nvSpPr>
        <p:spPr bwMode="auto">
          <a:xfrm>
            <a:off x="5035103" y="5856288"/>
            <a:ext cx="36838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Тест об’єкт цифрового зображення </a:t>
            </a:r>
          </a:p>
          <a:p>
            <a:pPr algn="ctr">
              <a:defRPr/>
            </a:pPr>
            <a:r>
              <a:rPr lang="uk-UA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високого розрізнення</a:t>
            </a:r>
            <a:endParaRPr lang="ru-RU" dirty="0">
              <a:ln>
                <a:solidFill>
                  <a:schemeClr val="tx1"/>
                </a:solidFill>
              </a:ln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60648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 w="317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Розрізнювальна здатність</a:t>
            </a:r>
          </a:p>
        </p:txBody>
      </p:sp>
    </p:spTree>
    <p:extLst>
      <p:ext uri="{BB962C8B-B14F-4D97-AF65-F5344CB8AC3E}">
        <p14:creationId xmlns:p14="http://schemas.microsoft.com/office/powerpoint/2010/main" val="6235073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88640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Нерізкість (півтінь)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444" y="968731"/>
            <a:ext cx="4608512" cy="507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62778" y="1909989"/>
            <a:ext cx="737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Тінь</a:t>
            </a:r>
            <a:r>
              <a:rPr lang="uk-UA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66557" y="4869160"/>
            <a:ext cx="924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Світло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2034" y="1916832"/>
            <a:ext cx="679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Тінь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1829" y="5238492"/>
            <a:ext cx="9803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Півтінь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40152" y="3717032"/>
            <a:ext cx="893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Світло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743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повіді 2013\Якість зображення\Тест полів світло-x-ray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7274" y="647545"/>
            <a:ext cx="6863750" cy="5567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1886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Нерізкість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764704"/>
            <a:ext cx="42798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 Cyr" pitchFamily="18" charset="-52"/>
              </a:rPr>
              <a:t>Геометрична</a:t>
            </a:r>
            <a:r>
              <a:rPr lang="ru-RU" sz="3200" dirty="0">
                <a:latin typeface="Times New Roman Cyr" pitchFamily="18" charset="-52"/>
              </a:rPr>
              <a:t> </a:t>
            </a:r>
            <a:r>
              <a:rPr lang="ru-RU" sz="3200" dirty="0" err="1">
                <a:latin typeface="Times New Roman Cyr" pitchFamily="18" charset="-52"/>
              </a:rPr>
              <a:t>нерізкість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695" y="1349479"/>
            <a:ext cx="5980112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1098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RO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69736" y="1828800"/>
            <a:ext cx="6768752" cy="44090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Нерізкість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52350" y="764704"/>
            <a:ext cx="42798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 Cyr" pitchFamily="18" charset="-52"/>
              </a:rPr>
              <a:t>Геометрична</a:t>
            </a:r>
            <a:r>
              <a:rPr lang="ru-RU" sz="3200" dirty="0">
                <a:latin typeface="Times New Roman Cyr" pitchFamily="18" charset="-52"/>
              </a:rPr>
              <a:t> </a:t>
            </a:r>
            <a:r>
              <a:rPr lang="ru-RU" sz="3200" dirty="0" err="1">
                <a:latin typeface="Times New Roman Cyr" pitchFamily="18" charset="-52"/>
              </a:rPr>
              <a:t>нерізкість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391916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5" descr="Ro0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729" y="829877"/>
            <a:ext cx="3717479" cy="411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11" name="Rectangle 7"/>
          <p:cNvSpPr>
            <a:spLocks noChangeArrowheads="1"/>
          </p:cNvSpPr>
          <p:nvPr/>
        </p:nvSpPr>
        <p:spPr bwMode="auto">
          <a:xfrm>
            <a:off x="1165480" y="5008923"/>
            <a:ext cx="6601692" cy="161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uk-UA" sz="2800" b="1" dirty="0">
                <a:ln>
                  <a:solidFill>
                    <a:srgbClr val="FFC000"/>
                  </a:solidFill>
                </a:ln>
                <a:latin typeface="Times New Roman" pitchFamily="18" charset="0"/>
              </a:rPr>
              <a:t>Рекомендовані розміри фокуса</a:t>
            </a:r>
            <a:r>
              <a:rPr lang="uk-UA" sz="2400" b="1" dirty="0">
                <a:latin typeface="Times New Roman" pitchFamily="18" charset="0"/>
              </a:rPr>
              <a:t>: </a:t>
            </a:r>
          </a:p>
          <a:p>
            <a:pPr marL="1080000">
              <a:lnSpc>
                <a:spcPct val="80000"/>
              </a:lnSpc>
              <a:defRPr/>
            </a:pPr>
            <a:r>
              <a:rPr lang="uk-UA" sz="2400" b="1" dirty="0">
                <a:latin typeface="Times New Roman" pitchFamily="18" charset="0"/>
              </a:rPr>
              <a:t>флюороскопія – 2,0  </a:t>
            </a:r>
          </a:p>
          <a:p>
            <a:pPr marL="1080000">
              <a:lnSpc>
                <a:spcPct val="80000"/>
              </a:lnSpc>
              <a:defRPr/>
            </a:pPr>
            <a:r>
              <a:rPr lang="uk-UA" sz="2400" b="1" dirty="0">
                <a:latin typeface="Times New Roman" pitchFamily="18" charset="0"/>
              </a:rPr>
              <a:t>рентгенографія - 1,2  </a:t>
            </a:r>
          </a:p>
          <a:p>
            <a:pPr marL="1080000">
              <a:lnSpc>
                <a:spcPct val="80000"/>
              </a:lnSpc>
              <a:defRPr/>
            </a:pPr>
            <a:r>
              <a:rPr lang="uk-UA" sz="2400" b="1" dirty="0">
                <a:latin typeface="Times New Roman" pitchFamily="18" charset="0"/>
              </a:rPr>
              <a:t>рентгенорафія зі збільшенням – 0,3</a:t>
            </a:r>
          </a:p>
          <a:p>
            <a:pPr marL="1080000">
              <a:lnSpc>
                <a:spcPct val="80000"/>
              </a:lnSpc>
              <a:defRPr/>
            </a:pPr>
            <a:r>
              <a:rPr lang="uk-UA" sz="2400" b="1" dirty="0">
                <a:latin typeface="Times New Roman" pitchFamily="18" charset="0"/>
              </a:rPr>
              <a:t>мамографія – 0,1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39552" y="188640"/>
            <a:ext cx="81369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uk-UA" sz="3200" dirty="0">
                <a:ln>
                  <a:solidFill>
                    <a:srgbClr val="FFC0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Геометрична нерізкість фокальної плями</a:t>
            </a:r>
            <a:endParaRPr lang="ru-RU" sz="3200" dirty="0">
              <a:ln>
                <a:solidFill>
                  <a:srgbClr val="FFC00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7608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img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71409"/>
            <a:ext cx="7272807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1886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Нерізкість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08531" y="764704"/>
            <a:ext cx="34916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 Cyr" pitchFamily="18" charset="-52"/>
              </a:rPr>
              <a:t>Екранна</a:t>
            </a:r>
            <a:r>
              <a:rPr lang="ru-RU" sz="3200" dirty="0">
                <a:latin typeface="Times New Roman Cyr" pitchFamily="18" charset="-52"/>
              </a:rPr>
              <a:t> </a:t>
            </a:r>
            <a:r>
              <a:rPr lang="ru-RU" sz="3200" dirty="0" err="1">
                <a:latin typeface="Times New Roman Cyr" pitchFamily="18" charset="-52"/>
              </a:rPr>
              <a:t>нерізкість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684166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11" y="1628800"/>
            <a:ext cx="876750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483768" y="1886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Нерізкість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08531" y="764704"/>
            <a:ext cx="34916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 Cyr" pitchFamily="18" charset="-52"/>
              </a:rPr>
              <a:t>Екранна</a:t>
            </a:r>
            <a:r>
              <a:rPr lang="ru-RU" sz="3200" dirty="0">
                <a:latin typeface="Times New Roman Cyr" pitchFamily="18" charset="-52"/>
              </a:rPr>
              <a:t> </a:t>
            </a:r>
            <a:r>
              <a:rPr lang="ru-RU" sz="3200" dirty="0" err="1">
                <a:latin typeface="Times New Roman Cyr" pitchFamily="18" charset="-52"/>
              </a:rPr>
              <a:t>нерізкість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660453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Доповіді 2013\Фізик в раддіагн\Фізика рентгенодіагн\D07\D7'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785926"/>
            <a:ext cx="492922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5984" y="928670"/>
            <a:ext cx="464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Безекранний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знімок</a:t>
            </a:r>
          </a:p>
        </p:txBody>
      </p:sp>
    </p:spTree>
    <p:extLst>
      <p:ext uri="{BB962C8B-B14F-4D97-AF65-F5344CB8AC3E}">
        <p14:creationId xmlns:p14="http://schemas.microsoft.com/office/powerpoint/2010/main" val="7996956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88640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uk-UA" sz="40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  <a:cs typeface="Times New Roman" pitchFamily="18" charset="0"/>
              </a:rPr>
              <a:t>Нерізкість</a:t>
            </a:r>
          </a:p>
        </p:txBody>
      </p:sp>
      <p:pic>
        <p:nvPicPr>
          <p:cNvPr id="4" name="Picture 3" descr="Ro32c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3016" y="1468759"/>
            <a:ext cx="7685408" cy="4940619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32187" y="1340768"/>
            <a:ext cx="18284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uk-UA" sz="2400" b="0" i="0" dirty="0">
                <a:solidFill>
                  <a:srgbClr val="FF0000"/>
                </a:solidFill>
                <a:latin typeface="Times New Roman Cyr" panose="02020603050405020304" pitchFamily="18" charset="-52"/>
              </a:rPr>
              <a:t>Рух об</a:t>
            </a:r>
            <a:r>
              <a:rPr lang="en-US" sz="2400" b="0" i="0" dirty="0">
                <a:solidFill>
                  <a:srgbClr val="FF0000"/>
                </a:solidFill>
                <a:latin typeface="UkrainianPragmatica" pitchFamily="34" charset="0"/>
              </a:rPr>
              <a:t>’</a:t>
            </a:r>
            <a:r>
              <a:rPr lang="uk-UA" sz="2400" b="0" i="0" dirty="0" err="1">
                <a:solidFill>
                  <a:srgbClr val="FF0000"/>
                </a:solidFill>
                <a:latin typeface="Times New Roman Cyr" panose="02020603050405020304" pitchFamily="18" charset="-52"/>
              </a:rPr>
              <a:t>єкта</a:t>
            </a:r>
            <a:endParaRPr lang="ru-RU" sz="2400" b="0" i="0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131436" y="1340768"/>
            <a:ext cx="1794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uk-UA" sz="2400" b="0" i="0" dirty="0">
                <a:solidFill>
                  <a:srgbClr val="FF0000"/>
                </a:solidFill>
                <a:latin typeface="Times New Roman Cyr" panose="02020603050405020304" pitchFamily="18" charset="-52"/>
              </a:rPr>
              <a:t>Рух трубки</a:t>
            </a:r>
            <a:endParaRPr lang="ru-RU" sz="2400" b="0" i="0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100972" y="1990001"/>
            <a:ext cx="71138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00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040432" y="3429000"/>
            <a:ext cx="76629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uk-UA" sz="2200" b="0" i="0" dirty="0">
                <a:solidFill>
                  <a:srgbClr val="FF0000"/>
                </a:solidFill>
                <a:latin typeface="UkrainianPragmatica" pitchFamily="34" charset="0"/>
              </a:rPr>
              <a:t>Рух</a:t>
            </a:r>
            <a:endParaRPr lang="ru-RU" sz="2200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45467" y="764704"/>
            <a:ext cx="36122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latin typeface="Times New Roman Cyr" pitchFamily="18" charset="-52"/>
              </a:rPr>
              <a:t>Рухова</a:t>
            </a:r>
            <a:r>
              <a:rPr lang="ru-RU" sz="3600" dirty="0">
                <a:latin typeface="Times New Roman Cyr" pitchFamily="18" charset="-52"/>
              </a:rPr>
              <a:t> </a:t>
            </a:r>
            <a:r>
              <a:rPr lang="ru-RU" sz="3600" dirty="0" err="1">
                <a:latin typeface="Times New Roman Cyr" pitchFamily="18" charset="-52"/>
              </a:rPr>
              <a:t>нерізкість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660453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251520" y="620688"/>
            <a:ext cx="864096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40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</a:rPr>
              <a:t>Час експозиції (секунди) </a:t>
            </a:r>
          </a:p>
          <a:p>
            <a:pPr algn="ctr">
              <a:defRPr/>
            </a:pPr>
            <a:r>
              <a:rPr lang="uk-UA" sz="40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</a:rPr>
              <a:t>для редукування рухової нерізкості</a:t>
            </a:r>
            <a:r>
              <a:rPr lang="uk-UA" sz="40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: </a:t>
            </a:r>
          </a:p>
          <a:p>
            <a:pPr>
              <a:defRPr/>
            </a:pPr>
            <a:endParaRPr lang="uk-UA" sz="2800" dirty="0">
              <a:ln>
                <a:solidFill>
                  <a:schemeClr val="tx1"/>
                </a:solidFill>
              </a:ln>
              <a:latin typeface="Times New Roman" pitchFamily="18" charset="0"/>
            </a:endParaRPr>
          </a:p>
          <a:p>
            <a:pPr marL="1440000">
              <a:defRPr/>
            </a:pPr>
            <a:r>
              <a:rPr lang="uk-UA" sz="2400" dirty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	</a:t>
            </a:r>
            <a:r>
              <a:rPr lang="uk-UA" sz="3200" dirty="0">
                <a:ln w="3175">
                  <a:solidFill>
                    <a:srgbClr val="FFFF00"/>
                  </a:solidFill>
                </a:ln>
                <a:latin typeface="Times New Roman" pitchFamily="18" charset="0"/>
              </a:rPr>
              <a:t>легені оглядово (ПП)    – 0,1 </a:t>
            </a:r>
          </a:p>
          <a:p>
            <a:pPr marL="1440000">
              <a:defRPr/>
            </a:pPr>
            <a:r>
              <a:rPr lang="uk-UA" sz="3200" dirty="0">
                <a:ln w="3175">
                  <a:solidFill>
                    <a:srgbClr val="FFFF00"/>
                  </a:solidFill>
                </a:ln>
                <a:latin typeface="Times New Roman" pitchFamily="18" charset="0"/>
              </a:rPr>
              <a:t>	легені прицільно (ПП) – 0,06  </a:t>
            </a:r>
          </a:p>
          <a:p>
            <a:pPr marL="1440000">
              <a:defRPr/>
            </a:pPr>
            <a:r>
              <a:rPr lang="uk-UA" sz="3200" dirty="0">
                <a:ln w="3175">
                  <a:solidFill>
                    <a:srgbClr val="FFFF00"/>
                  </a:solidFill>
                </a:ln>
                <a:latin typeface="Times New Roman" pitchFamily="18" charset="0"/>
              </a:rPr>
              <a:t>	черево оглядово (ПП)   – 0,15</a:t>
            </a:r>
          </a:p>
          <a:p>
            <a:pPr marL="1440000">
              <a:defRPr/>
            </a:pPr>
            <a:r>
              <a:rPr lang="uk-UA" sz="3200" dirty="0">
                <a:ln w="3175">
                  <a:solidFill>
                    <a:srgbClr val="FFFF00"/>
                  </a:solidFill>
                </a:ln>
                <a:latin typeface="Times New Roman" pitchFamily="18" charset="0"/>
              </a:rPr>
              <a:t>	стравохід (ПП)               – 0,08 </a:t>
            </a:r>
          </a:p>
          <a:p>
            <a:pPr marL="1440000">
              <a:defRPr/>
            </a:pPr>
            <a:r>
              <a:rPr lang="uk-UA" sz="3200" dirty="0">
                <a:ln w="3175">
                  <a:solidFill>
                    <a:srgbClr val="FFFF00"/>
                  </a:solidFill>
                </a:ln>
                <a:latin typeface="Times New Roman" pitchFamily="18" charset="0"/>
              </a:rPr>
              <a:t>	шлунок (ПП)                  – 0,04 </a:t>
            </a:r>
            <a:endParaRPr lang="ru-RU" sz="3200" dirty="0">
              <a:ln w="3175">
                <a:solidFill>
                  <a:srgbClr val="FFFF00"/>
                </a:solidFill>
              </a:ln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2276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251520" y="1341438"/>
            <a:ext cx="856895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30000"/>
              </a:spcBef>
              <a:defRPr/>
            </a:pPr>
            <a:r>
              <a:rPr lang="uk-UA" sz="4000" b="1" dirty="0">
                <a:ln>
                  <a:solidFill>
                    <a:srgbClr val="FFC000"/>
                  </a:solidFill>
                </a:ln>
                <a:latin typeface="Times New Roman" pitchFamily="18" charset="0"/>
              </a:rPr>
              <a:t>Контрастність зображення</a:t>
            </a:r>
          </a:p>
          <a:p>
            <a:pPr marL="342900" indent="-342900" algn="ctr">
              <a:spcBef>
                <a:spcPct val="30000"/>
              </a:spcBef>
              <a:defRPr/>
            </a:pPr>
            <a:endParaRPr lang="uk-UA" sz="24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 algn="ctr">
              <a:spcBef>
                <a:spcPct val="30000"/>
              </a:spcBef>
              <a:defRPr/>
            </a:pP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1. контрастність плівки </a:t>
            </a:r>
          </a:p>
          <a:p>
            <a:pPr marL="342900" indent="-342900" algn="ctr">
              <a:spcBef>
                <a:spcPct val="30000"/>
              </a:spcBef>
              <a:defRPr/>
            </a:pPr>
            <a:r>
              <a:rPr lang="uk-UA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2. контрастність цифрового зображення</a:t>
            </a:r>
          </a:p>
        </p:txBody>
      </p:sp>
    </p:spTree>
    <p:extLst>
      <p:ext uri="{BB962C8B-B14F-4D97-AF65-F5344CB8AC3E}">
        <p14:creationId xmlns:p14="http://schemas.microsoft.com/office/powerpoint/2010/main" val="21380504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Тест-контраст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31414"/>
            <a:ext cx="8715436" cy="25951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57422" y="1142984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Контрастність</a:t>
            </a:r>
          </a:p>
        </p:txBody>
      </p:sp>
    </p:spTree>
    <p:extLst>
      <p:ext uri="{BB962C8B-B14F-4D97-AF65-F5344CB8AC3E}">
        <p14:creationId xmlns:p14="http://schemas.microsoft.com/office/powerpoint/2010/main" val="2685276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</a:rPr>
              <a:t>Пилипенко М. І.  2013</a:t>
            </a:r>
          </a:p>
        </p:txBody>
      </p:sp>
      <p:pic>
        <p:nvPicPr>
          <p:cNvPr id="2050" name="Picture 2" descr="D:\Доповіді 2013\Якість зображення\x-ray field - film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3" y="679461"/>
            <a:ext cx="7929617" cy="5651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51521" y="5373216"/>
            <a:ext cx="8712968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uk-UA" altLang="ru-RU" sz="2800" dirty="0">
                <a:ln>
                  <a:solidFill>
                    <a:schemeClr val="tx1"/>
                  </a:solidFill>
                </a:ln>
                <a:latin typeface="Times New Roman Cyr" panose="02020603050405020304" pitchFamily="18" charset="-52"/>
              </a:rPr>
              <a:t>Контрастність плівки </a:t>
            </a:r>
            <a:r>
              <a:rPr lang="uk-UA" altLang="ru-RU" sz="2800" dirty="0">
                <a:ln>
                  <a:solidFill>
                    <a:schemeClr val="tx1"/>
                  </a:solidFill>
                </a:ln>
                <a:latin typeface="Times New Roman Cyr" panose="02020603050405020304" pitchFamily="18" charset="-52"/>
                <a:cs typeface="Times New Roman" pitchFamily="18" charset="0"/>
              </a:rPr>
              <a:t>‒ </a:t>
            </a:r>
            <a:r>
              <a:rPr lang="uk-UA" altLang="ru-RU" sz="2800" dirty="0">
                <a:ln>
                  <a:solidFill>
                    <a:schemeClr val="tx1"/>
                  </a:solidFill>
                </a:ln>
                <a:latin typeface="Times New Roman Cyr" panose="02020603050405020304" pitchFamily="18" charset="-52"/>
              </a:rPr>
              <a:t>різниця ступеня збільшення </a:t>
            </a:r>
          </a:p>
          <a:p>
            <a:pPr algn="ctr" eaLnBrk="1" hangingPunct="1">
              <a:lnSpc>
                <a:spcPct val="80000"/>
              </a:lnSpc>
            </a:pPr>
            <a:r>
              <a:rPr lang="uk-UA" altLang="ru-RU" sz="2800" dirty="0">
                <a:ln>
                  <a:solidFill>
                    <a:schemeClr val="tx1"/>
                  </a:solidFill>
                </a:ln>
                <a:latin typeface="Times New Roman Cyr" panose="02020603050405020304" pitchFamily="18" charset="-52"/>
              </a:rPr>
              <a:t>почорніння плівки відповідно до різниці ступеня зміни експозиції</a:t>
            </a:r>
            <a:endParaRPr lang="ru-RU" altLang="ru-RU" sz="2800" dirty="0">
              <a:ln>
                <a:solidFill>
                  <a:schemeClr val="tx1"/>
                </a:solidFill>
              </a:ln>
              <a:latin typeface="Times New Roman Cyr" panose="02020603050405020304" pitchFamily="18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3866" y="179943"/>
            <a:ext cx="4261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30000"/>
              </a:spcBef>
              <a:defRPr/>
            </a:pPr>
            <a:r>
              <a:rPr lang="uk-UA" sz="3200" b="1" dirty="0">
                <a:ln>
                  <a:solidFill>
                    <a:srgbClr val="FFC000"/>
                  </a:solidFill>
                </a:ln>
                <a:latin typeface="Times New Roman" pitchFamily="18" charset="0"/>
              </a:rPr>
              <a:t>Контрастність плівки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919" y="836712"/>
            <a:ext cx="6194425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6278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13989" y="1475178"/>
            <a:ext cx="2986771" cy="359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4146" y="1485581"/>
            <a:ext cx="2987010" cy="359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1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60" y="1500174"/>
            <a:ext cx="296601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1259632" y="524154"/>
            <a:ext cx="66316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 Cyr" panose="02020603050405020304" pitchFamily="18" charset="-52"/>
              </a:rPr>
              <a:t>Цифрові знімки. Різні експозиції</a:t>
            </a:r>
          </a:p>
        </p:txBody>
      </p:sp>
      <p:sp>
        <p:nvSpPr>
          <p:cNvPr id="8" name="Rectangle 5"/>
          <p:cNvSpPr/>
          <p:nvPr/>
        </p:nvSpPr>
        <p:spPr>
          <a:xfrm>
            <a:off x="899592" y="5102963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3825376" y="5092909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5"/>
          <p:cNvSpPr/>
          <p:nvPr/>
        </p:nvSpPr>
        <p:spPr>
          <a:xfrm>
            <a:off x="6948264" y="5147500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5636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62" y="1428735"/>
            <a:ext cx="2966017" cy="357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9326" y="1402214"/>
            <a:ext cx="2988038" cy="359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0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357298"/>
            <a:ext cx="3000364" cy="361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1259632" y="476672"/>
            <a:ext cx="6632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 Cyr" panose="02020603050405020304" pitchFamily="18" charset="-52"/>
              </a:rPr>
              <a:t>Плівкові знімки. Різні експозиції</a:t>
            </a:r>
          </a:p>
        </p:txBody>
      </p:sp>
      <p:sp>
        <p:nvSpPr>
          <p:cNvPr id="7" name="Rectangle 5"/>
          <p:cNvSpPr/>
          <p:nvPr/>
        </p:nvSpPr>
        <p:spPr>
          <a:xfrm>
            <a:off x="899592" y="5004229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3825665" y="5007822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6893719" y="5000636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kV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0888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52" y="1025227"/>
            <a:ext cx="628650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5589240"/>
            <a:ext cx="883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1 </a:t>
            </a:r>
            <a:r>
              <a:rPr lang="en-US" b="1" dirty="0" err="1">
                <a:solidFill>
                  <a:srgbClr val="FF0000"/>
                </a:solidFill>
              </a:rPr>
              <a:t>mAs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5585407"/>
            <a:ext cx="883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</a:t>
            </a:r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5585407"/>
            <a:ext cx="883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4</a:t>
            </a:r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5585407"/>
            <a:ext cx="883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8</a:t>
            </a:r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5585407"/>
            <a:ext cx="999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1</a:t>
            </a:r>
            <a:r>
              <a:rPr lang="en-US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6</a:t>
            </a:r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32240" y="5585407"/>
            <a:ext cx="999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32</a:t>
            </a:r>
            <a:r>
              <a:rPr lang="uk-UA" b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  <a:latin typeface="Times New Roman Cyr" panose="02020603050405020304" pitchFamily="18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476672"/>
            <a:ext cx="6632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 Cyr" panose="02020603050405020304" pitchFamily="18" charset="-52"/>
              </a:rPr>
              <a:t>Плівкові знімки. Різні експозиції</a:t>
            </a:r>
          </a:p>
        </p:txBody>
      </p:sp>
    </p:spTree>
    <p:extLst>
      <p:ext uri="{BB962C8B-B14F-4D97-AF65-F5344CB8AC3E}">
        <p14:creationId xmlns:p14="http://schemas.microsoft.com/office/powerpoint/2010/main" val="34133201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1052513"/>
            <a:ext cx="6769100" cy="4032250"/>
          </a:xfrm>
        </p:spPr>
        <p:txBody>
          <a:bodyPr/>
          <a:lstStyle/>
          <a:p>
            <a:pPr algn="l" eaLnBrk="1" hangingPunct="1"/>
            <a:br>
              <a:rPr lang="ru-RU" altLang="ru-RU" sz="2400">
                <a:solidFill>
                  <a:schemeClr val="accent2"/>
                </a:solidFill>
                <a:latin typeface="Academy" pitchFamily="2" charset="0"/>
              </a:rPr>
            </a:br>
            <a:br>
              <a:rPr lang="ru-RU" altLang="ru-RU" sz="2000">
                <a:solidFill>
                  <a:schemeClr val="accent2"/>
                </a:solidFill>
                <a:latin typeface="Academy" pitchFamily="2" charset="0"/>
              </a:rPr>
            </a:br>
            <a:endParaRPr lang="ru-RU" altLang="ru-RU" sz="2400" b="1">
              <a:solidFill>
                <a:srgbClr val="FF0000"/>
              </a:solidFill>
              <a:latin typeface="Academy" pitchFamily="2" charset="0"/>
            </a:endParaRPr>
          </a:p>
        </p:txBody>
      </p:sp>
      <p:pic>
        <p:nvPicPr>
          <p:cNvPr id="40963" name="Picture 3" descr="img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33" y="548680"/>
            <a:ext cx="7343775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090524" y="5445224"/>
            <a:ext cx="693786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3200" dirty="0" err="1">
                <a:latin typeface="Times New Roman" pitchFamily="18" charset="0"/>
              </a:rPr>
              <a:t>Залежність</a:t>
            </a:r>
            <a:r>
              <a:rPr lang="ru-RU" sz="3200" dirty="0">
                <a:latin typeface="Times New Roman" pitchFamily="18" charset="0"/>
              </a:rPr>
              <a:t> </a:t>
            </a:r>
            <a:r>
              <a:rPr lang="uk-UA" sz="3200" dirty="0">
                <a:latin typeface="Times New Roman" pitchFamily="18" charset="0"/>
              </a:rPr>
              <a:t>контрастності зображення </a:t>
            </a:r>
          </a:p>
          <a:p>
            <a:pPr algn="ctr">
              <a:lnSpc>
                <a:spcPct val="80000"/>
              </a:lnSpc>
              <a:defRPr/>
            </a:pPr>
            <a:r>
              <a:rPr lang="uk-UA" sz="3200" dirty="0">
                <a:latin typeface="Times New Roman" pitchFamily="18" charset="0"/>
              </a:rPr>
              <a:t>від анодної напруги</a:t>
            </a:r>
            <a:endParaRPr lang="ru-RU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8848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4'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339" y="1313369"/>
            <a:ext cx="2971821" cy="4643470"/>
          </a:xfrm>
          <a:prstGeom prst="rect">
            <a:avLst/>
          </a:prstGeom>
        </p:spPr>
      </p:pic>
      <p:pic>
        <p:nvPicPr>
          <p:cNvPr id="6" name="Picture 5" descr="D4'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3" y="1313369"/>
            <a:ext cx="2971821" cy="4643470"/>
          </a:xfrm>
          <a:prstGeom prst="rect">
            <a:avLst/>
          </a:prstGeom>
        </p:spPr>
      </p:pic>
      <p:pic>
        <p:nvPicPr>
          <p:cNvPr id="7" name="Picture 6" descr="D4'3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256" y="1340768"/>
            <a:ext cx="2963248" cy="463007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63888" y="6147887"/>
            <a:ext cx="2062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50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6147888"/>
            <a:ext cx="2062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81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50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50098" y="6161536"/>
            <a:ext cx="20621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kV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50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mAs</a:t>
            </a:r>
            <a:endParaRPr lang="uk-U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03" y="457508"/>
            <a:ext cx="91279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Вплив анодної напруги на контрастність</a:t>
            </a:r>
          </a:p>
        </p:txBody>
      </p:sp>
    </p:spTree>
    <p:extLst>
      <p:ext uri="{BB962C8B-B14F-4D97-AF65-F5344CB8AC3E}">
        <p14:creationId xmlns:p14="http://schemas.microsoft.com/office/powerpoint/2010/main" val="216458655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1052513"/>
            <a:ext cx="6769100" cy="4032250"/>
          </a:xfrm>
        </p:spPr>
        <p:txBody>
          <a:bodyPr/>
          <a:lstStyle/>
          <a:p>
            <a:pPr algn="l" eaLnBrk="1" hangingPunct="1"/>
            <a:br>
              <a:rPr lang="ru-RU" altLang="ru-RU" sz="2400" dirty="0">
                <a:solidFill>
                  <a:schemeClr val="accent2"/>
                </a:solidFill>
                <a:latin typeface="Academy" pitchFamily="2" charset="0"/>
              </a:rPr>
            </a:br>
            <a:br>
              <a:rPr lang="ru-RU" altLang="ru-RU" sz="2000" dirty="0">
                <a:solidFill>
                  <a:schemeClr val="accent2"/>
                </a:solidFill>
                <a:latin typeface="Academy" pitchFamily="2" charset="0"/>
              </a:rPr>
            </a:br>
            <a:endParaRPr lang="ru-RU" altLang="ru-RU" sz="2400" b="1" dirty="0">
              <a:solidFill>
                <a:srgbClr val="FF0000"/>
              </a:solidFill>
              <a:latin typeface="Academy" pitchFamily="2" charset="0"/>
            </a:endParaRPr>
          </a:p>
        </p:txBody>
      </p:sp>
      <p:pic>
        <p:nvPicPr>
          <p:cNvPr id="45059" name="Picture 5" descr="img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04813"/>
            <a:ext cx="4203700" cy="51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251520" y="5661025"/>
            <a:ext cx="88358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uk-UA" sz="3200" dirty="0">
                <a:latin typeface="Times New Roman" pitchFamily="18" charset="0"/>
              </a:rPr>
              <a:t>Тест-об’єкт для побудови діаграми контрастності</a:t>
            </a:r>
            <a:endParaRPr lang="ru-RU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5869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49884" y="2714620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Шум (вуаль)</a:t>
            </a:r>
          </a:p>
        </p:txBody>
      </p:sp>
      <p:sp>
        <p:nvSpPr>
          <p:cNvPr id="5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28169964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9" y="1797348"/>
            <a:ext cx="4389437" cy="307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594" y="1726215"/>
            <a:ext cx="3873862" cy="3142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35896" y="548680"/>
            <a:ext cx="17527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Вуаль</a:t>
            </a:r>
            <a:endParaRPr lang="ru-RU" sz="480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Times New Roman Cyr" panose="02020603050405020304" pitchFamily="18" charset="-52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6116" y="642918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Шум (вуаль)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24" y="1166138"/>
            <a:ext cx="7645400" cy="464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85918" y="5429264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Менший</a:t>
            </a:r>
          </a:p>
        </p:txBody>
      </p:sp>
      <p:sp>
        <p:nvSpPr>
          <p:cNvPr id="7" name="Rectangle 6"/>
          <p:cNvSpPr/>
          <p:nvPr/>
        </p:nvSpPr>
        <p:spPr>
          <a:xfrm>
            <a:off x="5500694" y="5429264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Більший</a:t>
            </a:r>
          </a:p>
        </p:txBody>
      </p:sp>
    </p:spTree>
    <p:extLst>
      <p:ext uri="{BB962C8B-B14F-4D97-AF65-F5344CB8AC3E}">
        <p14:creationId xmlns:p14="http://schemas.microsoft.com/office/powerpoint/2010/main" val="898065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повіді 2013\Якість зображення\X-rays spectrum фільт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070" y="877537"/>
            <a:ext cx="7999458" cy="51946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642918"/>
            <a:ext cx="77867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Вплив шуму (вуалі) на видимість деталей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91" y="1412776"/>
            <a:ext cx="7426325" cy="478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78440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979613" y="1628775"/>
          <a:ext cx="4646612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CorelPhotoPaint.Image.8" r:id="rId3" imgW="3365079" imgH="4152381" progId="">
                  <p:embed/>
                </p:oleObj>
              </mc:Choice>
              <mc:Fallback>
                <p:oleObj name="CorelPhotoPaint.Image.8" r:id="rId3" imgW="3365079" imgH="415238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1628775"/>
                        <a:ext cx="4646612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5000628" y="1643050"/>
            <a:ext cx="1644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>
                <a:solidFill>
                  <a:schemeClr val="bg1"/>
                </a:solidFill>
                <a:latin typeface="UkrainianPragmatica" pitchFamily="34" charset="0"/>
              </a:rPr>
              <a:t>Анод трубки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357818" y="2714620"/>
            <a:ext cx="25898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UkrainianPragmatica" pitchFamily="34" charset="0"/>
              </a:rPr>
              <a:t>Первинний</a:t>
            </a:r>
            <a:r>
              <a:rPr lang="ru-RU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UkrainianPragmatica" pitchFamily="34" charset="0"/>
              </a:rPr>
              <a:t> </a:t>
            </a:r>
            <a:r>
              <a:rPr lang="ru-RU" sz="20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UkrainianPragmatica" pitchFamily="34" charset="0"/>
              </a:rPr>
              <a:t>струмінь</a:t>
            </a:r>
            <a:endParaRPr lang="ru-RU" sz="2000" b="0" i="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435600" y="4076700"/>
            <a:ext cx="11063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chemeClr val="bg1"/>
                </a:solidFill>
                <a:latin typeface="UkrainianPragmatica" pitchFamily="34" charset="0"/>
              </a:rPr>
              <a:t>Пацієнт</a:t>
            </a:r>
            <a:endParaRPr lang="ru-RU" sz="2000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000628" y="4572008"/>
            <a:ext cx="23589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UkrainianPragmatica" pitchFamily="34" charset="0"/>
              </a:rPr>
              <a:t>Розсіяне</a:t>
            </a:r>
            <a:r>
              <a:rPr lang="ru-RU" sz="2000" b="0" i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UkrainianPragmatica" pitchFamily="34" charset="0"/>
              </a:rPr>
              <a:t> </a:t>
            </a:r>
            <a:r>
              <a:rPr lang="ru-RU" sz="2000" b="0" i="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UkrainianPragmatica" pitchFamily="34" charset="0"/>
              </a:rPr>
              <a:t>проміння</a:t>
            </a:r>
            <a:endParaRPr lang="ru-RU" sz="2000" b="0" i="0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643570" y="5214950"/>
            <a:ext cx="11280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chemeClr val="bg1"/>
                </a:solidFill>
                <a:latin typeface="UkrainianPragmatica" pitchFamily="34" charset="0"/>
              </a:rPr>
              <a:t>Решітка</a:t>
            </a:r>
            <a:endParaRPr lang="ru-RU" sz="2000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500694" y="5786454"/>
            <a:ext cx="972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0" i="0" dirty="0" err="1">
                <a:solidFill>
                  <a:schemeClr val="bg1"/>
                </a:solidFill>
                <a:latin typeface="UkrainianPragmatica" pitchFamily="34" charset="0"/>
              </a:rPr>
              <a:t>Плівка</a:t>
            </a:r>
            <a:endParaRPr lang="ru-RU" sz="2000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4" name="Rectangle 4"/>
          <p:cNvSpPr/>
          <p:nvPr/>
        </p:nvSpPr>
        <p:spPr>
          <a:xfrm>
            <a:off x="1807578" y="548680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Відсівна решітка</a:t>
            </a:r>
          </a:p>
        </p:txBody>
      </p:sp>
    </p:spTree>
    <p:extLst>
      <p:ext uri="{BB962C8B-B14F-4D97-AF65-F5344CB8AC3E}">
        <p14:creationId xmlns:p14="http://schemas.microsoft.com/office/powerpoint/2010/main" val="5971238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Ro19c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643050"/>
            <a:ext cx="60833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970088" y="1752600"/>
            <a:ext cx="20653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Джерело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проміня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4572000" y="5429264"/>
            <a:ext cx="23796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uk-UA" b="0" i="0" dirty="0" err="1">
                <a:solidFill>
                  <a:schemeClr val="bg1"/>
                </a:solidFill>
                <a:latin typeface="UkrainianPragmatica" pitchFamily="34" charset="0"/>
              </a:rPr>
              <a:t>Фокусована</a:t>
            </a:r>
            <a:r>
              <a:rPr lang="uk-UA" b="0" i="0" dirty="0">
                <a:solidFill>
                  <a:schemeClr val="bg1"/>
                </a:solidFill>
                <a:latin typeface="UkrainianPragmatica" pitchFamily="34" charset="0"/>
              </a:rPr>
              <a:t> решітка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4714876" y="5786454"/>
            <a:ext cx="912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Касета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5416550" y="2667000"/>
            <a:ext cx="1687513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Міжсмуговий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</a:t>
            </a:r>
          </a:p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матеріал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6572264" y="2928934"/>
            <a:ext cx="1227259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rgbClr val="FF0000"/>
                </a:solidFill>
                <a:latin typeface="UkrainianPragmatica" pitchFamily="34" charset="0"/>
              </a:rPr>
              <a:t>Свинцеві</a:t>
            </a:r>
            <a:r>
              <a:rPr lang="ru-RU" b="0" i="0" dirty="0">
                <a:solidFill>
                  <a:srgbClr val="FF0000"/>
                </a:solidFill>
                <a:latin typeface="UkrainianPragmatica" pitchFamily="34" charset="0"/>
              </a:rPr>
              <a:t> </a:t>
            </a:r>
          </a:p>
          <a:p>
            <a:pPr eaLnBrk="0" hangingPunct="0">
              <a:lnSpc>
                <a:spcPct val="70000"/>
              </a:lnSpc>
            </a:pPr>
            <a:r>
              <a:rPr lang="ru-RU" b="0" i="0" dirty="0" err="1">
                <a:solidFill>
                  <a:srgbClr val="FF0000"/>
                </a:solidFill>
                <a:latin typeface="UkrainianPragmatica" pitchFamily="34" charset="0"/>
              </a:rPr>
              <a:t>смуги</a:t>
            </a:r>
            <a:endParaRPr lang="ru-RU" b="0" i="0" dirty="0">
              <a:solidFill>
                <a:srgbClr val="FF0000"/>
              </a:solidFill>
              <a:latin typeface="UkrainianPragmatica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4357686" y="2000240"/>
            <a:ext cx="2854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Решітковий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</a:t>
            </a:r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коефіцієнт</a:t>
            </a:r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 =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000892" y="1857364"/>
            <a:ext cx="3513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0" i="0" dirty="0" err="1">
                <a:solidFill>
                  <a:schemeClr val="bg1"/>
                </a:solidFill>
                <a:latin typeface="UkrainianPragmatica" pitchFamily="34" charset="0"/>
              </a:rPr>
              <a:t>h</a:t>
            </a:r>
            <a:endParaRPr lang="ru-RU" b="0" i="0" dirty="0">
              <a:solidFill>
                <a:schemeClr val="bg1"/>
              </a:solidFill>
              <a:latin typeface="UkrainianPragmatica" pitchFamily="34" charset="0"/>
            </a:endParaRPr>
          </a:p>
          <a:p>
            <a:pPr eaLnBrk="0" hangingPunct="0"/>
            <a:r>
              <a:rPr lang="ru-RU" b="0" i="0" dirty="0">
                <a:solidFill>
                  <a:schemeClr val="bg1"/>
                </a:solidFill>
                <a:latin typeface="UkrainianPragmatica" pitchFamily="34" charset="0"/>
              </a:rPr>
              <a:t>D</a:t>
            </a:r>
          </a:p>
        </p:txBody>
      </p:sp>
      <p:sp>
        <p:nvSpPr>
          <p:cNvPr id="16" name="Rectangle 4"/>
          <p:cNvSpPr/>
          <p:nvPr/>
        </p:nvSpPr>
        <p:spPr>
          <a:xfrm>
            <a:off x="1807578" y="548680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Відсівна решітка</a:t>
            </a:r>
          </a:p>
        </p:txBody>
      </p:sp>
    </p:spTree>
    <p:extLst>
      <p:ext uri="{BB962C8B-B14F-4D97-AF65-F5344CB8AC3E}">
        <p14:creationId xmlns:p14="http://schemas.microsoft.com/office/powerpoint/2010/main" val="16246347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4'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574582"/>
            <a:ext cx="6724386" cy="49976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26064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Відсівна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решітка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алюміній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свинцевими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стрічками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ctr"/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Кінець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відкритий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демонстрації</a:t>
            </a:r>
            <a:r>
              <a:rPr lang="ru-RU" sz="28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будови</a:t>
            </a:r>
            <a:endParaRPr lang="uk-UA" sz="2800" dirty="0">
              <a:ln>
                <a:solidFill>
                  <a:srgbClr val="FFFF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59387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839619"/>
            <a:ext cx="8628882" cy="4018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807578" y="548680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Відсівна решітка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8728" y="1428736"/>
            <a:ext cx="2000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 решіткою</a:t>
            </a:r>
            <a:endParaRPr lang="uk-UA" sz="2400" dirty="0"/>
          </a:p>
        </p:txBody>
      </p:sp>
      <p:sp>
        <p:nvSpPr>
          <p:cNvPr id="7" name="Rectangle 6"/>
          <p:cNvSpPr/>
          <p:nvPr/>
        </p:nvSpPr>
        <p:spPr>
          <a:xfrm>
            <a:off x="5857884" y="1428736"/>
            <a:ext cx="2000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uk-UA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решіткі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55525185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68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743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857232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uk-UA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проявки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плівки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9378" y="2357430"/>
            <a:ext cx="2113616" cy="311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7258" y="2357430"/>
            <a:ext cx="2090621" cy="3082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857224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uk-UA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00364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uk-UA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14942" y="185736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uk-UA" sz="20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2357430"/>
            <a:ext cx="213153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7572396" y="1928802"/>
            <a:ext cx="814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uk-UA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сек</a:t>
            </a:r>
            <a:endParaRPr lang="uk-UA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35696" y="5572140"/>
            <a:ext cx="540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Температура стала – 27 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9178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7" y="2000241"/>
            <a:ext cx="217997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0052" y="2000241"/>
            <a:ext cx="2179974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000240"/>
            <a:ext cx="2214578" cy="32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2000241"/>
            <a:ext cx="22284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714480" y="857232"/>
            <a:ext cx="5643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проявника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348" y="1500174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27°С</a:t>
            </a:r>
            <a:endParaRPr lang="uk-U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8926" y="1571612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30°С</a:t>
            </a:r>
            <a:endParaRPr lang="uk-UA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05497" y="1571612"/>
            <a:ext cx="9095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33°С</a:t>
            </a:r>
            <a:endParaRPr lang="uk-UA" sz="2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15146" y="1571612"/>
            <a:ext cx="9145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36°С</a:t>
            </a:r>
            <a:r>
              <a:rPr lang="ru-RU" dirty="0"/>
              <a:t> </a:t>
            </a:r>
            <a:endParaRPr lang="uk-UA" dirty="0"/>
          </a:p>
        </p:txBody>
      </p:sp>
      <p:sp>
        <p:nvSpPr>
          <p:cNvPr id="12" name="Rectangle 11"/>
          <p:cNvSpPr/>
          <p:nvPr/>
        </p:nvSpPr>
        <p:spPr>
          <a:xfrm>
            <a:off x="2214546" y="5357826"/>
            <a:ext cx="4714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Час проявки </a:t>
            </a:r>
            <a:r>
              <a:rPr lang="ru-RU" sz="2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сталий</a:t>
            </a:r>
            <a:r>
              <a:rPr lang="ru-RU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- 30 сек</a:t>
            </a:r>
            <a:endParaRPr lang="uk-UA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30000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62068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Фактори впливу на якість знімка</a:t>
            </a:r>
          </a:p>
        </p:txBody>
      </p:sp>
      <p:sp>
        <p:nvSpPr>
          <p:cNvPr id="3" name="Rectangle 2"/>
          <p:cNvSpPr/>
          <p:nvPr/>
        </p:nvSpPr>
        <p:spPr>
          <a:xfrm>
            <a:off x="857224" y="1643050"/>
            <a:ext cx="76438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dirty="0"/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</a:rPr>
              <a:t>Технічний стан апарата </a:t>
            </a:r>
            <a:r>
              <a:rPr lang="uk-UA" sz="2400" dirty="0"/>
              <a:t>(генератор, анод трубки, 	фільтри, експонометр, відсівна решітка тощо)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/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 анодної напруги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 експозиції  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 касети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Якість плівки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Підхожість пари – </a:t>
            </a:r>
            <a:r>
              <a:rPr lang="uk-UA" sz="2400" dirty="0" err="1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плівка–підсилювальний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екран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Якість  ліхтаря  фотолабораторії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Якість проявника і фіксажу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ln>
                  <a:solidFill>
                    <a:srgbClr val="FFFF00"/>
                  </a:solidFill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 проявника і час проявляння</a:t>
            </a:r>
          </a:p>
          <a:p>
            <a:pPr>
              <a:buClr>
                <a:srgbClr val="FF0000"/>
              </a:buClr>
            </a:pPr>
            <a:r>
              <a:rPr lang="uk-UA" sz="2400" dirty="0"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78015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1538" y="2060848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Артефакти</a:t>
            </a:r>
            <a:endParaRPr lang="uk-UA" sz="5400" b="1" dirty="0">
              <a:ln>
                <a:solidFill>
                  <a:srgbClr val="FFFF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27652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D4'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07141"/>
            <a:ext cx="5112568" cy="508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5" name="Rectangle 3"/>
          <p:cNvSpPr>
            <a:spLocks noChangeArrowheads="1"/>
          </p:cNvSpPr>
          <p:nvPr/>
        </p:nvSpPr>
        <p:spPr bwMode="auto">
          <a:xfrm>
            <a:off x="2367775" y="5734997"/>
            <a:ext cx="436446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600" dirty="0">
                <a:latin typeface="Times New Roman" pitchFamily="18" charset="0"/>
              </a:rPr>
              <a:t>Дефект руху решітки</a:t>
            </a:r>
          </a:p>
        </p:txBody>
      </p:sp>
    </p:spTree>
    <p:extLst>
      <p:ext uri="{BB962C8B-B14F-4D97-AF65-F5344CB8AC3E}">
        <p14:creationId xmlns:p14="http://schemas.microsoft.com/office/powerpoint/2010/main" val="1198319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оповіді 2013\Якість зображення\X-rays spectrum kV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639" y="818856"/>
            <a:ext cx="8053327" cy="5253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/>
          <p:nvPr/>
        </p:nvSpPr>
        <p:spPr>
          <a:xfrm>
            <a:off x="7956376" y="6488668"/>
            <a:ext cx="759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 Cyr" panose="02020603050405020304" pitchFamily="18" charset="-52"/>
              </a:rPr>
              <a:t>2015</a:t>
            </a:r>
          </a:p>
        </p:txBody>
      </p:sp>
      <p:pic>
        <p:nvPicPr>
          <p:cNvPr id="5" name="Picture 2" descr="D:\Surgical Exercises Data\Film faults &amp; artifacts\inadequate fixation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2700" y="-226"/>
            <a:ext cx="46863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" y="6096000"/>
            <a:ext cx="868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Неадекватна фіксація або промивка</a:t>
            </a:r>
            <a:endParaRPr lang="ru-RU" sz="320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2394629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7'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765175"/>
            <a:ext cx="382428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1636882" y="5990760"/>
            <a:ext cx="58154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2800" dirty="0">
                <a:latin typeface="Times New Roman Cyr" panose="02020603050405020304" pitchFamily="18" charset="-52"/>
              </a:rPr>
              <a:t>Артефакти від холодного проявника </a:t>
            </a:r>
          </a:p>
        </p:txBody>
      </p:sp>
    </p:spTree>
    <p:extLst>
      <p:ext uri="{BB962C8B-B14F-4D97-AF65-F5344CB8AC3E}">
        <p14:creationId xmlns:p14="http://schemas.microsoft.com/office/powerpoint/2010/main" val="239400464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068341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Times New Roman Cyr" panose="02020603050405020304" pitchFamily="18" charset="-52"/>
              </a:rPr>
              <a:t>КТ-</a:t>
            </a:r>
            <a:r>
              <a:rPr lang="uk-UA" sz="2800" dirty="0" err="1">
                <a:latin typeface="Times New Roman Cyr" panose="02020603050405020304" pitchFamily="18" charset="-52"/>
              </a:rPr>
              <a:t>скани</a:t>
            </a:r>
            <a:r>
              <a:rPr lang="uk-UA" sz="2800" dirty="0">
                <a:latin typeface="Times New Roman Cyr" panose="02020603050405020304" pitchFamily="18" charset="-52"/>
              </a:rPr>
              <a:t> мозку двох пацієнтів показують змінне розташування </a:t>
            </a:r>
            <a:r>
              <a:rPr lang="uk-UA" sz="2800" dirty="0" err="1">
                <a:latin typeface="Times New Roman Cyr" panose="02020603050405020304" pitchFamily="18" charset="-52"/>
              </a:rPr>
              <a:t>артефакта</a:t>
            </a:r>
            <a:r>
              <a:rPr lang="uk-UA" sz="2800" dirty="0">
                <a:latin typeface="Times New Roman Cyr" panose="02020603050405020304" pitchFamily="18" charset="-52"/>
              </a:rPr>
              <a:t> підвищеної щільності </a:t>
            </a:r>
          </a:p>
          <a:p>
            <a:pPr algn="ctr"/>
            <a:r>
              <a:rPr lang="uk-UA" sz="2800" dirty="0">
                <a:latin typeface="Times New Roman Cyr" panose="02020603050405020304" pitchFamily="18" charset="-52"/>
              </a:rPr>
              <a:t>з різною локалізацією (стрілки)</a:t>
            </a:r>
            <a:endParaRPr lang="ru-RU" sz="2800" dirty="0">
              <a:latin typeface="Times New Roman Cyr" panose="02020603050405020304" pitchFamily="18" charset="-52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36" y="655143"/>
            <a:ext cx="3595460" cy="4186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655143"/>
            <a:ext cx="3535362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07188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537321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Times New Roman Cyr" panose="02020603050405020304" pitchFamily="18" charset="-52"/>
              </a:rPr>
              <a:t>А</a:t>
            </a:r>
            <a:r>
              <a:rPr lang="ru-RU" sz="2800" dirty="0" err="1">
                <a:latin typeface="Times New Roman Cyr" panose="02020603050405020304" pitchFamily="18" charset="-52"/>
              </a:rPr>
              <a:t>ртефакт</a:t>
            </a:r>
            <a:r>
              <a:rPr lang="ru-RU" sz="2800" dirty="0">
                <a:latin typeface="Times New Roman Cyr" panose="02020603050405020304" pitchFamily="18" charset="-52"/>
              </a:rPr>
              <a:t> </a:t>
            </a:r>
            <a:r>
              <a:rPr lang="uk-UA" sz="2800" dirty="0">
                <a:latin typeface="Times New Roman Cyr" panose="02020603050405020304" pitchFamily="18" charset="-52"/>
              </a:rPr>
              <a:t>локального зниження щільності </a:t>
            </a:r>
          </a:p>
          <a:p>
            <a:pPr algn="ctr"/>
            <a:r>
              <a:rPr lang="uk-UA" sz="2800" dirty="0">
                <a:latin typeface="Times New Roman Cyr" panose="02020603050405020304" pitchFamily="18" charset="-52"/>
              </a:rPr>
              <a:t>КТ-зображення мозку на зрізах різного рівня </a:t>
            </a:r>
            <a:r>
              <a:rPr lang="ru-RU" sz="2800" dirty="0">
                <a:latin typeface="Times New Roman Cyr" panose="02020603050405020304" pitchFamily="18" charset="-52"/>
              </a:rPr>
              <a:t>(</a:t>
            </a:r>
            <a:r>
              <a:rPr lang="ru-RU" sz="2800" dirty="0" err="1">
                <a:latin typeface="Times New Roman Cyr" panose="02020603050405020304" pitchFamily="18" charset="-52"/>
              </a:rPr>
              <a:t>стрілка</a:t>
            </a:r>
            <a:r>
              <a:rPr lang="ru-RU" sz="2800" dirty="0">
                <a:latin typeface="Times New Roman Cyr" panose="02020603050405020304" pitchFamily="18" charset="-52"/>
              </a:rPr>
              <a:t>)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415000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9" y="476672"/>
            <a:ext cx="404084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57346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305" y="129242"/>
            <a:ext cx="5638999" cy="286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112" y="3068960"/>
            <a:ext cx="5557191" cy="282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2559" y="5959616"/>
            <a:ext cx="8781929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2800" dirty="0">
                <a:latin typeface="Times New Roman Cyr" panose="02020603050405020304" pitchFamily="18" charset="-52"/>
              </a:rPr>
              <a:t>Артефакти на КТ-</a:t>
            </a:r>
            <a:r>
              <a:rPr lang="uk-UA" sz="2800" dirty="0" err="1">
                <a:latin typeface="Times New Roman Cyr" panose="02020603050405020304" pitchFamily="18" charset="-52"/>
              </a:rPr>
              <a:t>сканах</a:t>
            </a:r>
            <a:r>
              <a:rPr lang="uk-UA" sz="2800" dirty="0">
                <a:latin typeface="Times New Roman Cyr" panose="02020603050405020304" pitchFamily="18" charset="-52"/>
              </a:rPr>
              <a:t> від металевих кліпсів </a:t>
            </a:r>
          </a:p>
          <a:p>
            <a:pPr algn="ctr">
              <a:lnSpc>
                <a:spcPct val="80000"/>
              </a:lnSpc>
            </a:pPr>
            <a:r>
              <a:rPr lang="uk-UA" sz="2800" dirty="0">
                <a:latin typeface="Times New Roman Cyr" panose="02020603050405020304" pitchFamily="18" charset="-52"/>
              </a:rPr>
              <a:t>після </a:t>
            </a:r>
            <a:r>
              <a:rPr lang="uk-UA" sz="2800" dirty="0" err="1">
                <a:latin typeface="Times New Roman Cyr" panose="02020603050405020304" pitchFamily="18" charset="-52"/>
              </a:rPr>
              <a:t>холецистектомії</a:t>
            </a:r>
            <a:endParaRPr lang="ru-RU" sz="2800" dirty="0"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3388196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15" y="576511"/>
            <a:ext cx="3910185" cy="501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511" y="576510"/>
            <a:ext cx="4036390" cy="501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517232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Times New Roman Cyr" panose="02020603050405020304" pitchFamily="18" charset="-52"/>
              </a:rPr>
              <a:t>Значний </a:t>
            </a:r>
            <a:r>
              <a:rPr lang="uk-UA" sz="3200" dirty="0" err="1">
                <a:latin typeface="Times New Roman Cyr" panose="02020603050405020304" pitchFamily="18" charset="-52"/>
              </a:rPr>
              <a:t>ореольний</a:t>
            </a:r>
            <a:r>
              <a:rPr lang="uk-UA" sz="3200" dirty="0">
                <a:latin typeface="Times New Roman Cyr" panose="02020603050405020304" pitchFamily="18" charset="-52"/>
              </a:rPr>
              <a:t> артефакт МР-зображення через рух пацієнта</a:t>
            </a:r>
            <a:endParaRPr lang="ru-RU" sz="3200" dirty="0"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6628080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548680"/>
            <a:ext cx="8820025" cy="4084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472514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 Cyr" panose="02020603050405020304" pitchFamily="18" charset="-52"/>
              </a:rPr>
              <a:t>Косе осьове (А) і сагітальне (Б) зображення, отримані з серцевим </a:t>
            </a:r>
            <a:r>
              <a:rPr lang="uk-UA" sz="2400" dirty="0" err="1">
                <a:latin typeface="Times New Roman Cyr" panose="02020603050405020304" pitchFamily="18" charset="-52"/>
              </a:rPr>
              <a:t>стробуванням</a:t>
            </a:r>
            <a:r>
              <a:rPr lang="uk-UA" sz="2400" dirty="0">
                <a:latin typeface="Times New Roman Cyr" panose="02020603050405020304" pitchFamily="18" charset="-52"/>
              </a:rPr>
              <a:t> показують гіпертрофічну </a:t>
            </a:r>
            <a:r>
              <a:rPr lang="uk-UA" sz="2400" dirty="0" err="1">
                <a:latin typeface="Times New Roman Cyr" panose="02020603050405020304" pitchFamily="18" charset="-52"/>
              </a:rPr>
              <a:t>кардіоміопатію</a:t>
            </a:r>
            <a:r>
              <a:rPr lang="uk-UA" sz="2400" dirty="0">
                <a:latin typeface="Times New Roman Cyr" panose="02020603050405020304" pitchFamily="18" charset="-52"/>
              </a:rPr>
              <a:t> в 47-річн. </a:t>
            </a:r>
            <a:r>
              <a:rPr lang="uk-UA" sz="2400" dirty="0" err="1">
                <a:latin typeface="Times New Roman Cyr" panose="02020603050405020304" pitchFamily="18" charset="-52"/>
              </a:rPr>
              <a:t>чол</a:t>
            </a:r>
            <a:r>
              <a:rPr lang="uk-UA" sz="2400" dirty="0">
                <a:latin typeface="Times New Roman Cyr" panose="02020603050405020304" pitchFamily="18" charset="-52"/>
              </a:rPr>
              <a:t>. Синхронізація за ЕКГ дозволила придбання діагностичних МРТ з високим просторовим розрізненням і відсутністю артефактів, викликаних биттям серця</a:t>
            </a:r>
            <a:endParaRPr lang="ru-RU" sz="2400" dirty="0">
              <a:latin typeface="Times New Roman Cyr" panose="02020603050405020304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54868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FFC000"/>
                </a:solidFill>
                <a:latin typeface="Times New Roman Cyr" panose="02020603050405020304" pitchFamily="18" charset="-52"/>
              </a:rPr>
              <a:t>А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539969"/>
            <a:ext cx="431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FFC000"/>
                </a:solidFill>
              </a:rPr>
              <a:t>Б</a:t>
            </a:r>
            <a:endParaRPr lang="ru-RU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48266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D7'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57" y="1060450"/>
            <a:ext cx="7775575" cy="448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941316" y="5560784"/>
            <a:ext cx="71590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2800" dirty="0" err="1">
                <a:latin typeface="Times New Roman" pitchFamily="18" charset="0"/>
              </a:rPr>
              <a:t>Артефакти</a:t>
            </a:r>
            <a:r>
              <a:rPr lang="ru-RU" sz="2800" dirty="0">
                <a:latin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</a:rPr>
              <a:t>мамограмі</a:t>
            </a:r>
            <a:r>
              <a:rPr lang="ru-RU" sz="2800" dirty="0">
                <a:latin typeface="Times New Roman" pitchFamily="18" charset="0"/>
              </a:rPr>
              <a:t> (</a:t>
            </a:r>
            <a:r>
              <a:rPr lang="ru-RU" sz="2800" dirty="0" err="1">
                <a:latin typeface="Times New Roman" pitchFamily="18" charset="0"/>
              </a:rPr>
              <a:t>маленькі</a:t>
            </a:r>
            <a:r>
              <a:rPr lang="ru-RU" sz="2800" dirty="0">
                <a:latin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</a:rPr>
              <a:t>плями</a:t>
            </a:r>
            <a:r>
              <a:rPr lang="ru-RU" sz="2800" dirty="0">
                <a:latin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2800" dirty="0" err="1">
                <a:latin typeface="Times New Roman" pitchFamily="18" charset="0"/>
              </a:rPr>
              <a:t>від</a:t>
            </a:r>
            <a:r>
              <a:rPr lang="ru-RU" sz="2800" dirty="0">
                <a:latin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</a:rPr>
              <a:t>крапель</a:t>
            </a:r>
            <a:r>
              <a:rPr lang="ru-RU" sz="2800" dirty="0">
                <a:latin typeface="Times New Roman" pitchFamily="18" charset="0"/>
              </a:rPr>
              <a:t> води на </a:t>
            </a:r>
            <a:r>
              <a:rPr lang="ru-RU" sz="2800" dirty="0" err="1">
                <a:latin typeface="Times New Roman" pitchFamily="18" charset="0"/>
              </a:rPr>
              <a:t>підсилюваньному</a:t>
            </a:r>
            <a:r>
              <a:rPr lang="ru-RU" sz="2800" dirty="0">
                <a:latin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</a:rPr>
              <a:t>екрані</a:t>
            </a:r>
            <a:r>
              <a:rPr lang="ru-RU" sz="2800" dirty="0"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8486251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2192785" y="2420888"/>
            <a:ext cx="482260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 sz="4400" b="1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latin typeface="Times New Roman" pitchFamily="18" charset="0"/>
              </a:rPr>
              <a:t>Ілюзії</a:t>
            </a:r>
            <a:r>
              <a:rPr lang="ru-RU" sz="4400" b="1" dirty="0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latin typeface="Times New Roman" pitchFamily="18" charset="0"/>
              </a:rPr>
              <a:t> </a:t>
            </a:r>
            <a:r>
              <a:rPr lang="ru-RU" sz="4400" b="1" dirty="0" err="1">
                <a:ln>
                  <a:solidFill>
                    <a:srgbClr val="FFFF00"/>
                  </a:solidFill>
                </a:ln>
                <a:solidFill>
                  <a:srgbClr val="FFC000"/>
                </a:solidFill>
                <a:latin typeface="Times New Roman" pitchFamily="18" charset="0"/>
              </a:rPr>
              <a:t>зображення</a:t>
            </a:r>
            <a:endParaRPr lang="ru-RU" sz="4400" b="1" dirty="0">
              <a:ln>
                <a:solidFill>
                  <a:srgbClr val="FFFF00"/>
                </a:solidFill>
              </a:ln>
              <a:solidFill>
                <a:srgbClr val="FFC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9652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6" descr="D4'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2" y="882541"/>
            <a:ext cx="3888903" cy="5426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058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8532</TotalTime>
  <Words>1304</Words>
  <Application>Microsoft Office PowerPoint</Application>
  <PresentationFormat>Екран (4:3)</PresentationFormat>
  <Paragraphs>422</Paragraphs>
  <Slides>122</Slides>
  <Notes>103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122</vt:i4>
      </vt:variant>
    </vt:vector>
  </HeadingPairs>
  <TitlesOfParts>
    <vt:vector size="134" baseType="lpstr">
      <vt:lpstr>Academy</vt:lpstr>
      <vt:lpstr>Academy Italic</vt:lpstr>
      <vt:lpstr>Arial</vt:lpstr>
      <vt:lpstr>Calibri</vt:lpstr>
      <vt:lpstr>Constantia</vt:lpstr>
      <vt:lpstr>Times New Roman</vt:lpstr>
      <vt:lpstr>Times New Roman Cyr</vt:lpstr>
      <vt:lpstr>UkrainianPragmatica</vt:lpstr>
      <vt:lpstr>Wingdings</vt:lpstr>
      <vt:lpstr>Wingdings 2</vt:lpstr>
      <vt:lpstr>Flow</vt:lpstr>
      <vt:lpstr>CorelPhotoPaint.Image.8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Геометрична нерізкість</vt:lpstr>
      <vt:lpstr>Рухова нерізкість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Оцінка якості знімка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Микола Пилипенко</cp:lastModifiedBy>
  <cp:revision>242</cp:revision>
  <dcterms:created xsi:type="dcterms:W3CDTF">2012-03-27T07:52:15Z</dcterms:created>
  <dcterms:modified xsi:type="dcterms:W3CDTF">2019-10-29T18:10:16Z</dcterms:modified>
</cp:coreProperties>
</file>