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81" r:id="rId4"/>
    <p:sldId id="284" r:id="rId5"/>
    <p:sldId id="282" r:id="rId6"/>
    <p:sldId id="283" r:id="rId7"/>
    <p:sldId id="279" r:id="rId8"/>
    <p:sldId id="266" r:id="rId9"/>
    <p:sldId id="267" r:id="rId10"/>
    <p:sldId id="280" r:id="rId11"/>
    <p:sldId id="273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7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4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9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1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9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25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1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4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0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EFFB2-0015-4A00-BBE4-809C015142BE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A8B9-8334-4F97-A920-346E09202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53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B0AC2-F9A6-4CFF-8931-27F5B612D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480623" cy="2026993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FF0000"/>
                </a:solidFill>
                <a:latin typeface="Arial Black" panose="020B0A04020102020204" pitchFamily="34" charset="0"/>
              </a:rPr>
              <a:t>ЕФЕКТИВНІСТЬ ЛІКУВАННЯ ХВОРИХ НА ГЕНЕРАЛІЗОВАНИЙ ПАРОДОНТИТ ЛІПОСОМАЛЬНИМ КВЕРЦЕТИНОМ З КОРЕКЦІЄЮ СИСТЕМИ АНТИОКСИДАНТНОГО ЗАХИСТУ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BEE655-53EA-47D4-B038-37D2A5CDA0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2490" y="4086808"/>
            <a:ext cx="7775510" cy="117099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Худяк</a:t>
            </a:r>
            <a:r>
              <a:rPr lang="uk-UA" sz="2200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 Марина Борисівна,</a:t>
            </a:r>
          </a:p>
          <a:p>
            <a:pPr algn="r"/>
            <a:r>
              <a:rPr lang="uk-UA" sz="2200">
                <a:latin typeface="Arial" panose="020B0604020202020204" pitchFamily="34" charset="0"/>
                <a:cs typeface="Arial" panose="020B0604020202020204" pitchFamily="34" charset="0"/>
              </a:rPr>
              <a:t>кандидат медичних </a:t>
            </a:r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наук, доцент кафедри стоматології</a:t>
            </a:r>
          </a:p>
          <a:p>
            <a:pPr algn="r"/>
            <a:r>
              <a:rPr lang="uk-UA" sz="2200" dirty="0">
                <a:latin typeface="Arial" panose="020B0604020202020204" pitchFamily="34" charset="0"/>
                <a:cs typeface="Arial" panose="020B0604020202020204" pitchFamily="34" charset="0"/>
              </a:rPr>
              <a:t>Харківський національний медичний університет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BE205D-D077-4E06-8330-508D1C528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87" y="1204955"/>
            <a:ext cx="1445979" cy="1445979"/>
          </a:xfrm>
          <a:prstGeom prst="rect">
            <a:avLst/>
          </a:prstGeom>
          <a:solidFill>
            <a:schemeClr val="bg2"/>
          </a:solidFill>
          <a:ln w="53975">
            <a:solidFill>
              <a:schemeClr val="accent4">
                <a:lumMod val="75000"/>
              </a:schemeClr>
            </a:solidFill>
          </a:ln>
        </p:spPr>
      </p:pic>
      <p:sp>
        <p:nvSpPr>
          <p:cNvPr id="9" name="Прямоугольник: скругленные противолежащие углы 8">
            <a:extLst>
              <a:ext uri="{FF2B5EF4-FFF2-40B4-BE49-F238E27FC236}">
                <a16:creationId xmlns:a16="http://schemas.microsoft.com/office/drawing/2014/main" id="{548EE2C1-AE9F-4B20-ADB6-A839B0EC6325}"/>
              </a:ext>
            </a:extLst>
          </p:cNvPr>
          <p:cNvSpPr/>
          <p:nvPr/>
        </p:nvSpPr>
        <p:spPr>
          <a:xfrm>
            <a:off x="2892490" y="1162975"/>
            <a:ext cx="6144978" cy="1529940"/>
          </a:xfrm>
          <a:prstGeom prst="round2DiagRect">
            <a:avLst>
              <a:gd name="adj1" fmla="val 16667"/>
              <a:gd name="adj2" fmla="val 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V</a:t>
            </a:r>
            <a:r>
              <a:rPr lang="ru-RU" sz="1600" dirty="0">
                <a:solidFill>
                  <a:schemeClr val="bg1"/>
                </a:solidFill>
              </a:rPr>
              <a:t>І </a:t>
            </a:r>
            <a:r>
              <a:rPr lang="ru-RU" sz="1600" dirty="0" err="1">
                <a:solidFill>
                  <a:schemeClr val="bg1"/>
                </a:solidFill>
              </a:rPr>
              <a:t>науково</a:t>
            </a:r>
            <a:r>
              <a:rPr lang="ru-RU" sz="1600" dirty="0">
                <a:solidFill>
                  <a:schemeClr val="bg1"/>
                </a:solidFill>
              </a:rPr>
              <a:t>-практична </a:t>
            </a:r>
            <a:r>
              <a:rPr lang="en-US" sz="1600" dirty="0">
                <a:solidFill>
                  <a:schemeClr val="bg1"/>
                </a:solidFill>
              </a:rPr>
              <a:t>internet-</a:t>
            </a:r>
            <a:r>
              <a:rPr lang="ru-RU" sz="1600" dirty="0" err="1">
                <a:solidFill>
                  <a:schemeClr val="bg1"/>
                </a:solidFill>
              </a:rPr>
              <a:t>конференція</a:t>
            </a:r>
            <a:r>
              <a:rPr lang="ru-RU" sz="1600" dirty="0">
                <a:solidFill>
                  <a:schemeClr val="bg1"/>
                </a:solidFill>
              </a:rPr>
              <a:t> з </a:t>
            </a:r>
            <a:r>
              <a:rPr lang="ru-RU" sz="1600" dirty="0" err="1">
                <a:solidFill>
                  <a:schemeClr val="bg1"/>
                </a:solidFill>
              </a:rPr>
              <a:t>міжнародною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участю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«МЕХАНІЗМИ РОЗВИТКУ ПАТОЛОГІЧНИХ ПРОЦЕСІВ І ХВОРОБ ТА ЇХ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ФАРМАКОЛОГІЧНА КОРЕКЦІЯ»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16 листопада 2023 р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НФАУ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6EB26C-4E38-4760-99DF-FF67594A2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991" y="821281"/>
            <a:ext cx="2780017" cy="18716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</p:pic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1607A333-A463-4A13-BE3D-F4CDD28A5B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1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405"/>
    </mc:Choice>
    <mc:Fallback>
      <p:transition spd="slow" advTm="594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7F120-75A9-4056-94A5-EC4C951C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дослідження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та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їх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6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обговорення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A43307-66B2-4530-B924-66F3965E5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810461" cy="4486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Проведене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біохімічне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дослідження</a:t>
            </a:r>
            <a:r>
              <a:rPr lang="ru-RU" sz="2400" dirty="0">
                <a:latin typeface="Arial Narrow" panose="020B0606020202030204" pitchFamily="34" charset="0"/>
              </a:rPr>
              <a:t> показало,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до </a:t>
            </a:r>
            <a:r>
              <a:rPr lang="ru-RU" sz="2400" dirty="0" err="1">
                <a:latin typeface="Arial Narrow" panose="020B0606020202030204" pitchFamily="34" charset="0"/>
              </a:rPr>
              <a:t>лікування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активності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становив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1,82 ± 0,19 до 2,8 ± 0,14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 (норма 3,35 ± 0,08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.), СОД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3,22 ± 0,16 до 4,3 ± 0,19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 (норма 4,73 ± 0,11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.),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від</a:t>
            </a:r>
            <a:r>
              <a:rPr lang="ru-RU" sz="2400" dirty="0">
                <a:latin typeface="Arial Narrow" panose="020B0606020202030204" pitchFamily="34" charset="0"/>
              </a:rPr>
              <a:t> 2,82 ± 0,21 до 3,31 ± 0,26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 (норма 4,77 ± 0,16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Місцева</a:t>
            </a:r>
            <a:r>
              <a:rPr lang="ru-RU" sz="2400" dirty="0">
                <a:latin typeface="Arial Narrow" panose="020B0606020202030204" pitchFamily="34" charset="0"/>
              </a:rPr>
              <a:t> антиоксидантна </a:t>
            </a:r>
            <a:r>
              <a:rPr lang="ru-RU" sz="2400" dirty="0" err="1">
                <a:latin typeface="Arial Narrow" panose="020B0606020202030204" pitchFamily="34" charset="0"/>
              </a:rPr>
              <a:t>терапія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ліпосомальним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кверцетином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підвищує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ферментів</a:t>
            </a:r>
            <a:r>
              <a:rPr lang="ru-RU" sz="2400" dirty="0">
                <a:latin typeface="Arial Narrow" panose="020B0606020202030204" pitchFamily="34" charset="0"/>
              </a:rPr>
              <a:t> та </a:t>
            </a:r>
            <a:r>
              <a:rPr lang="ru-RU" sz="2400" dirty="0" err="1">
                <a:latin typeface="Arial Narrow" panose="020B0606020202030204" pitchFamily="34" charset="0"/>
              </a:rPr>
              <a:t>неферментативної</a:t>
            </a:r>
            <a:r>
              <a:rPr lang="ru-RU" sz="2400" dirty="0">
                <a:latin typeface="Arial Narrow" panose="020B0606020202030204" pitchFamily="34" charset="0"/>
              </a:rPr>
              <a:t> ланки АОЗ. При </a:t>
            </a:r>
            <a:r>
              <a:rPr lang="ru-RU" sz="2400" dirty="0" err="1">
                <a:latin typeface="Arial Narrow" panose="020B0606020202030204" pitchFamily="34" charset="0"/>
              </a:rPr>
              <a:t>застосуванні</a:t>
            </a:r>
            <a:r>
              <a:rPr lang="ru-RU" sz="2400" dirty="0">
                <a:latin typeface="Arial Narrow" panose="020B0606020202030204" pitchFamily="34" charset="0"/>
              </a:rPr>
              <a:t> ЛКЛК через 1 </a:t>
            </a:r>
            <a:r>
              <a:rPr lang="ru-RU" sz="2400" dirty="0" err="1">
                <a:latin typeface="Arial Narrow" panose="020B0606020202030204" pitchFamily="34" charset="0"/>
              </a:rPr>
              <a:t>місяць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при початковому-І </a:t>
            </a:r>
            <a:r>
              <a:rPr lang="ru-RU" sz="2400" dirty="0" err="1">
                <a:latin typeface="Arial Narrow" panose="020B0606020202030204" pitchFamily="34" charset="0"/>
              </a:rPr>
              <a:t>ступені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була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підвищена</a:t>
            </a:r>
            <a:r>
              <a:rPr lang="ru-RU" sz="2400" dirty="0">
                <a:latin typeface="Arial Narrow" panose="020B0606020202030204" pitchFamily="34" charset="0"/>
              </a:rPr>
              <a:t> на 24 % (Р &lt; 0,001),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СОД - на 34 % (Р &lt; 0,001),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- на 16 % (Р &lt; 0,01)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 Narrow" panose="020B0606020202030204" pitchFamily="34" charset="0"/>
              </a:rPr>
              <a:t> Через 1 </a:t>
            </a:r>
            <a:r>
              <a:rPr lang="ru-RU" sz="2400" dirty="0" err="1">
                <a:latin typeface="Arial Narrow" panose="020B0606020202030204" pitchFamily="34" charset="0"/>
              </a:rPr>
              <a:t>рік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хворих</a:t>
            </a:r>
            <a:r>
              <a:rPr lang="ru-RU" sz="2400" dirty="0">
                <a:latin typeface="Arial Narrow" panose="020B0606020202030204" pitchFamily="34" charset="0"/>
              </a:rPr>
              <a:t> на ГП початкового-І </a:t>
            </a:r>
            <a:r>
              <a:rPr lang="ru-RU" sz="2400" dirty="0" err="1">
                <a:latin typeface="Arial Narrow" panose="020B0606020202030204" pitchFamily="34" charset="0"/>
              </a:rPr>
              <a:t>ступеня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каталази</a:t>
            </a:r>
            <a:r>
              <a:rPr lang="ru-RU" sz="2400" dirty="0">
                <a:latin typeface="Arial Narrow" panose="020B0606020202030204" pitchFamily="34" charset="0"/>
              </a:rPr>
              <a:t> в РР </a:t>
            </a:r>
            <a:r>
              <a:rPr lang="ru-RU" sz="2400" dirty="0" err="1">
                <a:latin typeface="Arial Narrow" panose="020B0606020202030204" pitchFamily="34" charset="0"/>
              </a:rPr>
              <a:t>зросла</a:t>
            </a:r>
            <a:r>
              <a:rPr lang="ru-RU" sz="2400" dirty="0">
                <a:latin typeface="Arial Narrow" panose="020B0606020202030204" pitchFamily="34" charset="0"/>
              </a:rPr>
              <a:t> до 3,81 ± 0,12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1 % </a:t>
            </a:r>
            <a:r>
              <a:rPr lang="ru-RU" sz="2400" dirty="0" err="1">
                <a:latin typeface="Arial Narrow" panose="020B0606020202030204" pitchFamily="34" charset="0"/>
              </a:rPr>
              <a:t>було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вищим</a:t>
            </a:r>
            <a:r>
              <a:rPr lang="ru-RU" sz="2400" dirty="0">
                <a:latin typeface="Arial Narrow" panose="020B0606020202030204" pitchFamily="34" charset="0"/>
              </a:rPr>
              <a:t>,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термін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(3,76 ± 0.11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2400" dirty="0" err="1">
                <a:latin typeface="Arial Narrow" panose="020B0606020202030204" pitchFamily="34" charset="0"/>
              </a:rPr>
              <a:t>Активність</a:t>
            </a:r>
            <a:r>
              <a:rPr lang="ru-RU" sz="2400" dirty="0">
                <a:latin typeface="Arial Narrow" panose="020B0606020202030204" pitchFamily="34" charset="0"/>
              </a:rPr>
              <a:t> СОД у РР </a:t>
            </a:r>
            <a:r>
              <a:rPr lang="ru-RU" sz="2400" dirty="0" err="1">
                <a:latin typeface="Arial Narrow" panose="020B0606020202030204" pitchFamily="34" charset="0"/>
              </a:rPr>
              <a:t>зросла</a:t>
            </a:r>
            <a:r>
              <a:rPr lang="ru-RU" sz="2400" dirty="0">
                <a:latin typeface="Arial Narrow" panose="020B0606020202030204" pitchFamily="34" charset="0"/>
              </a:rPr>
              <a:t> до 5,42 ± 0,13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2 % </a:t>
            </a:r>
            <a:r>
              <a:rPr lang="ru-RU" sz="2400" dirty="0" err="1">
                <a:latin typeface="Arial Narrow" panose="020B0606020202030204" pitchFamily="34" charset="0"/>
              </a:rPr>
              <a:t>було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нижче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термін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спостереження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(5,51 ± 0,18 </a:t>
            </a:r>
            <a:r>
              <a:rPr lang="ru-RU" sz="2400" dirty="0" err="1">
                <a:latin typeface="Arial Narrow" panose="020B0606020202030204" pitchFamily="34" charset="0"/>
              </a:rPr>
              <a:t>у.о</a:t>
            </a:r>
            <a:r>
              <a:rPr lang="ru-RU" sz="2400" dirty="0">
                <a:latin typeface="Arial Narrow" panose="020B0606020202030204" pitchFamily="34" charset="0"/>
              </a:rPr>
              <a:t>.). </a:t>
            </a:r>
            <a:r>
              <a:rPr lang="ru-RU" sz="2400" dirty="0" err="1">
                <a:latin typeface="Arial Narrow" panose="020B0606020202030204" pitchFamily="34" charset="0"/>
              </a:rPr>
              <a:t>Рівень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SH-</a:t>
            </a:r>
            <a:r>
              <a:rPr lang="ru-RU" sz="2400" dirty="0" err="1">
                <a:latin typeface="Arial Narrow" panose="020B0606020202030204" pitchFamily="34" charset="0"/>
              </a:rPr>
              <a:t>груп</a:t>
            </a:r>
            <a:r>
              <a:rPr lang="ru-RU" sz="2400" dirty="0">
                <a:latin typeface="Arial Narrow" panose="020B0606020202030204" pitchFamily="34" charset="0"/>
              </a:rPr>
              <a:t> у РР </a:t>
            </a:r>
            <a:r>
              <a:rPr lang="ru-RU" sz="2400" dirty="0" err="1">
                <a:latin typeface="Arial Narrow" panose="020B0606020202030204" pitchFamily="34" charset="0"/>
              </a:rPr>
              <a:t>збільшився</a:t>
            </a:r>
            <a:r>
              <a:rPr lang="ru-RU" sz="2400" dirty="0">
                <a:latin typeface="Arial Narrow" panose="020B0606020202030204" pitchFamily="34" charset="0"/>
              </a:rPr>
              <a:t> до 5,32 ± 0,18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/л, </a:t>
            </a:r>
            <a:r>
              <a:rPr lang="ru-RU" sz="2400" dirty="0" err="1">
                <a:latin typeface="Arial Narrow" panose="020B0606020202030204" pitchFamily="34" charset="0"/>
              </a:rPr>
              <a:t>що</a:t>
            </a:r>
            <a:r>
              <a:rPr lang="ru-RU" sz="2400" dirty="0">
                <a:latin typeface="Arial Narrow" panose="020B0606020202030204" pitchFamily="34" charset="0"/>
              </a:rPr>
              <a:t> на 1 % </a:t>
            </a:r>
            <a:r>
              <a:rPr lang="ru-RU" sz="2400" dirty="0" err="1">
                <a:latin typeface="Arial Narrow" panose="020B0606020202030204" pitchFamily="34" charset="0"/>
              </a:rPr>
              <a:t>вище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ніж</a:t>
            </a:r>
            <a:r>
              <a:rPr lang="ru-RU" sz="2400" dirty="0">
                <a:latin typeface="Arial Narrow" panose="020B0606020202030204" pitchFamily="34" charset="0"/>
              </a:rPr>
              <a:t> через 6 </a:t>
            </a:r>
            <a:r>
              <a:rPr lang="ru-RU" sz="2400" dirty="0" err="1">
                <a:latin typeface="Arial Narrow" panose="020B0606020202030204" pitchFamily="34" charset="0"/>
              </a:rPr>
              <a:t>місяців</a:t>
            </a:r>
            <a:r>
              <a:rPr lang="ru-RU" sz="2400" dirty="0">
                <a:latin typeface="Arial Narrow" panose="020B0606020202030204" pitchFamily="34" charset="0"/>
              </a:rPr>
              <a:t> (5,25 ± 0,19 </a:t>
            </a:r>
            <a:r>
              <a:rPr lang="ru-RU" sz="2400" dirty="0" err="1">
                <a:latin typeface="Arial Narrow" panose="020B0606020202030204" pitchFamily="34" charset="0"/>
              </a:rPr>
              <a:t>мкмоль</a:t>
            </a:r>
            <a:r>
              <a:rPr lang="ru-RU" sz="2400" dirty="0">
                <a:latin typeface="Arial Narrow" panose="020B0606020202030204" pitchFamily="34" charset="0"/>
              </a:rPr>
              <a:t>/л)</a:t>
            </a: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B7AC4FE7-561D-48BC-BBE1-C88B53A20E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6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281"/>
    </mc:Choice>
    <mc:Fallback>
      <p:transition spd="slow" advTm="96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1066B-1A7F-4A29-B4D7-6B6D16C19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382556"/>
            <a:ext cx="10189029" cy="886951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Висновки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803847-FA67-40D4-BCF5-9074D970E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487" y="1136343"/>
            <a:ext cx="10803835" cy="4731058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Антиоксидантні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форми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переважають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гранули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не є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залученими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оболонку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Це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дозволяє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вважати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що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ведучим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механізмах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захисних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ефектів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є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його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захист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ліпосомальною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оболонкою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від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різних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біологічних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речовин</a:t>
            </a:r>
            <a:endParaRPr lang="ru-RU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Застосування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форми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терапії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методом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направленого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транспортування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пародонтальних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кап для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пролонгованої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препаратів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може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бути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новим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перспективним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напрямком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у комплексному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генералізованого</a:t>
            </a:r>
            <a:r>
              <a:rPr lang="ru-RU" dirty="0">
                <a:latin typeface="Arial Narrow" panose="020B0606020202030204" pitchFamily="34" charset="0"/>
                <a:ea typeface="Times New Roman" panose="02020603050405020304" pitchFamily="18" charset="0"/>
              </a:rPr>
              <a:t> пародонтита</a:t>
            </a: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9A6DE1A5-D769-4467-B8B8-60BD8E3CCF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7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604"/>
    </mc:Choice>
    <mc:Fallback>
      <p:transition spd="slow" advTm="466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59450A-45D9-4716-AA6E-C2120EBCE7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70" y="0"/>
            <a:ext cx="10354235" cy="6858000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2873CFA0-87D0-4F63-ADA9-FB71B15F1041}"/>
              </a:ext>
            </a:extLst>
          </p:cNvPr>
          <p:cNvSpPr/>
          <p:nvPr/>
        </p:nvSpPr>
        <p:spPr>
          <a:xfrm>
            <a:off x="7579562" y="5695121"/>
            <a:ext cx="384644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Arial Black" panose="020B0A04020102020204" pitchFamily="34" charset="0"/>
              </a:rPr>
              <a:t>Дякую за увагу!!!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" name="Звук 1">
            <a:hlinkClick r:id="" action="ppaction://media"/>
            <a:extLst>
              <a:ext uri="{FF2B5EF4-FFF2-40B4-BE49-F238E27FC236}">
                <a16:creationId xmlns:a16="http://schemas.microsoft.com/office/drawing/2014/main" id="{F01B0B66-8C90-422D-9E6A-CE9568E76F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98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12"/>
    </mc:Choice>
    <mc:Fallback>
      <p:transition spd="slow" advTm="93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D3969-F4ED-4BF0-8B8B-C851EF9BD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8478"/>
            <a:ext cx="3932237" cy="4671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DF7DEB-56A8-4F77-BE63-6D6EFDF7F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018" y="805071"/>
            <a:ext cx="4285008" cy="5595730"/>
          </a:xfrm>
        </p:spPr>
        <p:txBody>
          <a:bodyPr>
            <a:noAutofit/>
          </a:bodyPr>
          <a:lstStyle/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Важлива</a:t>
            </a:r>
            <a:r>
              <a:rPr lang="ru-RU" sz="1800" dirty="0">
                <a:latin typeface="Arial Narrow" panose="020B0606020202030204" pitchFamily="34" charset="0"/>
              </a:rPr>
              <a:t> роль у </a:t>
            </a:r>
            <a:r>
              <a:rPr lang="ru-RU" sz="1800" dirty="0" err="1">
                <a:latin typeface="Arial Narrow" panose="020B0606020202030204" pitchFamily="34" charset="0"/>
              </a:rPr>
              <a:t>розвитку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генералізованого</a:t>
            </a:r>
            <a:r>
              <a:rPr lang="ru-RU" sz="1800" dirty="0">
                <a:latin typeface="Arial Narrow" panose="020B0606020202030204" pitchFamily="34" charset="0"/>
              </a:rPr>
              <a:t> пародонтиту </a:t>
            </a:r>
            <a:r>
              <a:rPr lang="ru-RU" sz="1800" dirty="0" err="1">
                <a:latin typeface="Arial Narrow" panose="020B0606020202030204" pitchFamily="34" charset="0"/>
              </a:rPr>
              <a:t>належить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процесам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вільнорадикального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ротовій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порожнині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Основними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чинниками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що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провокують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локальну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активацію</a:t>
            </a:r>
            <a:r>
              <a:rPr lang="ru-RU" sz="1800" dirty="0">
                <a:latin typeface="Arial Narrow" panose="020B0606020202030204" pitchFamily="34" charset="0"/>
              </a:rPr>
              <a:t> перекисного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біомолекул</a:t>
            </a:r>
            <a:r>
              <a:rPr lang="ru-RU" sz="1800" dirty="0">
                <a:latin typeface="Arial Narrow" panose="020B0606020202030204" pitchFamily="34" charset="0"/>
              </a:rPr>
              <a:t>, є </a:t>
            </a:r>
            <a:r>
              <a:rPr lang="ru-RU" sz="1800" dirty="0" err="1">
                <a:latin typeface="Arial Narrow" panose="020B0606020202030204" pitchFamily="34" charset="0"/>
              </a:rPr>
              <a:t>місцеві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фактори</a:t>
            </a:r>
            <a:r>
              <a:rPr lang="ru-RU" sz="1800" dirty="0">
                <a:latin typeface="Arial Narrow" panose="020B0606020202030204" pitchFamily="34" charset="0"/>
              </a:rPr>
              <a:t> - </a:t>
            </a:r>
            <a:r>
              <a:rPr lang="ru-RU" sz="1800" dirty="0" err="1">
                <a:latin typeface="Arial Narrow" panose="020B0606020202030204" pitchFamily="34" charset="0"/>
              </a:rPr>
              <a:t>зубні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відкладення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мікрофлора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тощо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 err="1">
                <a:latin typeface="Arial Narrow" panose="020B0606020202030204" pitchFamily="34" charset="0"/>
              </a:rPr>
              <a:t>Однак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запальні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процеси</a:t>
            </a:r>
            <a:r>
              <a:rPr lang="ru-RU" sz="1800" dirty="0">
                <a:latin typeface="Arial Narrow" panose="020B0606020202030204" pitchFamily="34" charset="0"/>
              </a:rPr>
              <a:t> в тканинах пародонта є </a:t>
            </a:r>
            <a:r>
              <a:rPr lang="ru-RU" sz="1800" dirty="0" err="1">
                <a:latin typeface="Arial Narrow" panose="020B0606020202030204" pitchFamily="34" charset="0"/>
              </a:rPr>
              <a:t>вторинними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щодо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системних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процесів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дизадаптації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особлива</a:t>
            </a:r>
            <a:r>
              <a:rPr lang="ru-RU" sz="1800" dirty="0">
                <a:latin typeface="Arial Narrow" panose="020B0606020202030204" pitchFamily="34" charset="0"/>
              </a:rPr>
              <a:t> роль в </a:t>
            </a:r>
            <a:r>
              <a:rPr lang="ru-RU" sz="1800" dirty="0" err="1">
                <a:latin typeface="Arial Narrow" panose="020B0606020202030204" pitchFamily="34" charset="0"/>
              </a:rPr>
              <a:t>яких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належить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механізмам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вільнорадикального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окиснення</a:t>
            </a:r>
            <a:r>
              <a:rPr lang="ru-RU" sz="1800" dirty="0">
                <a:latin typeface="Arial Narrow" panose="020B0606020202030204" pitchFamily="34" charset="0"/>
              </a:rPr>
              <a:t> та </a:t>
            </a:r>
            <a:r>
              <a:rPr lang="ru-RU" sz="1800" dirty="0" err="1">
                <a:latin typeface="Arial Narrow" panose="020B0606020202030204" pitchFamily="34" charset="0"/>
              </a:rPr>
              <a:t>недостатньості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антиоксидантної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системи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захисту</a:t>
            </a:r>
            <a:endParaRPr lang="ru-RU" sz="1800" dirty="0">
              <a:latin typeface="Arial Narrow" panose="020B0606020202030204" pitchFamily="34" charset="0"/>
            </a:endParaRPr>
          </a:p>
          <a:p>
            <a:pPr algn="just"/>
            <a:r>
              <a:rPr lang="ru-RU" sz="1800" dirty="0">
                <a:latin typeface="Arial Narrow" panose="020B0606020202030204" pitchFamily="34" charset="0"/>
              </a:rPr>
              <a:t>На </a:t>
            </a:r>
            <a:r>
              <a:rPr lang="ru-RU" sz="1800" dirty="0" err="1">
                <a:latin typeface="Arial Narrow" panose="020B0606020202030204" pitchFamily="34" charset="0"/>
              </a:rPr>
              <a:t>тлі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розвитку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генералізованого</a:t>
            </a:r>
            <a:r>
              <a:rPr lang="ru-RU" sz="1800" dirty="0">
                <a:latin typeface="Arial Narrow" panose="020B0606020202030204" pitchFamily="34" charset="0"/>
              </a:rPr>
              <a:t> пародонтиту </a:t>
            </a:r>
            <a:r>
              <a:rPr lang="ru-RU" sz="1800" dirty="0" err="1">
                <a:latin typeface="Arial Narrow" panose="020B0606020202030204" pitchFamily="34" charset="0"/>
              </a:rPr>
              <a:t>хронічного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перебігу</a:t>
            </a:r>
            <a:r>
              <a:rPr lang="ru-RU" sz="1800" dirty="0">
                <a:latin typeface="Arial Narrow" panose="020B0606020202030204" pitchFamily="34" charset="0"/>
              </a:rPr>
              <a:t> в </a:t>
            </a:r>
            <a:r>
              <a:rPr lang="ru-RU" sz="1800" dirty="0" err="1">
                <a:latin typeface="Arial Narrow" panose="020B0606020202030204" pitchFamily="34" charset="0"/>
              </a:rPr>
              <a:t>залежності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від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ступеня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тяжкості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виявлено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вірогідне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зниження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активності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супероксиддисмутази</a:t>
            </a:r>
            <a:r>
              <a:rPr lang="ru-RU" sz="1800" dirty="0">
                <a:latin typeface="Arial Narrow" panose="020B0606020202030204" pitchFamily="34" charset="0"/>
              </a:rPr>
              <a:t>, </a:t>
            </a:r>
            <a:r>
              <a:rPr lang="ru-RU" sz="1800" dirty="0" err="1">
                <a:latin typeface="Arial Narrow" panose="020B0606020202030204" pitchFamily="34" charset="0"/>
              </a:rPr>
              <a:t>каталази</a:t>
            </a:r>
            <a:r>
              <a:rPr lang="ru-RU" sz="1800" dirty="0">
                <a:latin typeface="Arial Narrow" panose="020B0606020202030204" pitchFamily="34" charset="0"/>
              </a:rPr>
              <a:t> та </a:t>
            </a:r>
            <a:r>
              <a:rPr lang="ru-RU" sz="1800" dirty="0" err="1">
                <a:latin typeface="Arial Narrow" panose="020B0606020202030204" pitchFamily="34" charset="0"/>
              </a:rPr>
              <a:t>рівня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en-US" sz="1800" dirty="0">
                <a:latin typeface="Arial Narrow" panose="020B0606020202030204" pitchFamily="34" charset="0"/>
              </a:rPr>
              <a:t>SH-</a:t>
            </a:r>
            <a:r>
              <a:rPr lang="ru-RU" sz="1800" dirty="0" err="1">
                <a:latin typeface="Arial Narrow" panose="020B0606020202030204" pitchFamily="34" charset="0"/>
              </a:rPr>
              <a:t>груп</a:t>
            </a:r>
            <a:r>
              <a:rPr lang="ru-RU" sz="1800" dirty="0">
                <a:latin typeface="Arial Narrow" panose="020B0606020202030204" pitchFamily="34" charset="0"/>
              </a:rPr>
              <a:t> у </a:t>
            </a:r>
            <a:r>
              <a:rPr lang="ru-RU" sz="1800" dirty="0" err="1">
                <a:latin typeface="Arial Narrow" panose="020B0606020202030204" pitchFamily="34" charset="0"/>
              </a:rPr>
              <a:t>ротовій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рідині</a:t>
            </a:r>
            <a:r>
              <a:rPr lang="ru-RU" sz="1800" dirty="0">
                <a:latin typeface="Arial Narrow" panose="020B0606020202030204" pitchFamily="34" charset="0"/>
              </a:rPr>
              <a:t> </a:t>
            </a:r>
            <a:r>
              <a:rPr lang="ru-RU" sz="1800" dirty="0" err="1">
                <a:latin typeface="Arial Narrow" panose="020B0606020202030204" pitchFamily="34" charset="0"/>
              </a:rPr>
              <a:t>хворих</a:t>
            </a:r>
            <a:endParaRPr lang="ru-RU" sz="1800" dirty="0">
              <a:latin typeface="Arial Narrow" panose="020B0606020202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046D8A-7771-4D23-A15E-8F56FAFD49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18537" r="12956" b="252"/>
          <a:stretch/>
        </p:blipFill>
        <p:spPr>
          <a:xfrm>
            <a:off x="5615609" y="1540565"/>
            <a:ext cx="5739779" cy="4068142"/>
          </a:xfrm>
          <a:prstGeom prst="rect">
            <a:avLst/>
          </a:prstGeom>
          <a:ln w="60325">
            <a:solidFill>
              <a:schemeClr val="tx1"/>
            </a:solidFill>
          </a:ln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F0B040DC-69F0-4CC2-A93B-6E4C0987D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FE4BCAF7-469A-449A-856A-E7714AA2B7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3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500"/>
    </mc:Choice>
    <mc:Fallback>
      <p:transition spd="slow" advTm="58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DE6E0-BB2A-409D-B49D-14DB463DD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US" sz="1800" dirty="0">
                <a:latin typeface="Arial Narrow" panose="020B0606020202030204" pitchFamily="34" charset="0"/>
              </a:rPr>
            </a:br>
            <a:endParaRPr lang="ru-RU" sz="1800" dirty="0">
              <a:latin typeface="Arial Narrow" panose="020B060602020203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FFF1F6-CAB8-484F-8AE0-9CA24D5DE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7383" y="1888435"/>
            <a:ext cx="4830417" cy="3980553"/>
          </a:xfrm>
        </p:spPr>
        <p:txBody>
          <a:bodyPr>
            <a:noAutofit/>
          </a:bodyPr>
          <a:lstStyle/>
          <a:p>
            <a:pPr algn="just"/>
            <a:r>
              <a:rPr lang="uk-UA" dirty="0">
                <a:latin typeface="Arial Narrow" panose="020B0606020202030204" pitchFamily="34" charset="0"/>
              </a:rPr>
              <a:t>Мікроби з усіх сфер життя, включаючи бактерії, віруси, грибки та паразити, здатні викликати інфекцію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Інфекція сприймається хазяїном, що часто призводить до активації </a:t>
            </a:r>
            <a:r>
              <a:rPr lang="uk-UA" dirty="0" err="1">
                <a:latin typeface="Arial Narrow" panose="020B0606020202030204" pitchFamily="34" charset="0"/>
              </a:rPr>
              <a:t>інфламасоми</a:t>
            </a:r>
            <a:r>
              <a:rPr lang="uk-UA" dirty="0">
                <a:latin typeface="Arial Narrow" panose="020B0606020202030204" pitchFamily="34" charset="0"/>
              </a:rPr>
              <a:t>, </a:t>
            </a:r>
            <a:r>
              <a:rPr lang="uk-UA" dirty="0" err="1">
                <a:latin typeface="Arial Narrow" panose="020B0606020202030204" pitchFamily="34" charset="0"/>
              </a:rPr>
              <a:t>цитозольної</a:t>
            </a:r>
            <a:r>
              <a:rPr lang="uk-UA" dirty="0">
                <a:latin typeface="Arial Narrow" panose="020B0606020202030204" pitchFamily="34" charset="0"/>
              </a:rPr>
              <a:t> макромолекулярної сигнальної платформи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Опосередковане хазяїном сприйняття інфекції відбувається, коли патогени вводять або </a:t>
            </a:r>
            <a:r>
              <a:rPr lang="uk-UA" dirty="0" err="1">
                <a:latin typeface="Arial Narrow" panose="020B0606020202030204" pitchFamily="34" charset="0"/>
              </a:rPr>
              <a:t>переносять</a:t>
            </a:r>
            <a:r>
              <a:rPr lang="uk-UA" dirty="0">
                <a:latin typeface="Arial Narrow" panose="020B0606020202030204" pitchFamily="34" charset="0"/>
              </a:rPr>
              <a:t> патоген-асоційовані молекулярні </a:t>
            </a:r>
            <a:r>
              <a:rPr lang="uk-UA" dirty="0" err="1">
                <a:latin typeface="Arial Narrow" panose="020B0606020202030204" pitchFamily="34" charset="0"/>
              </a:rPr>
              <a:t>патерни</a:t>
            </a:r>
            <a:r>
              <a:rPr lang="uk-UA" dirty="0">
                <a:latin typeface="Arial Narrow" panose="020B0606020202030204" pitchFamily="34" charset="0"/>
              </a:rPr>
              <a:t> (</a:t>
            </a:r>
            <a:r>
              <a:rPr lang="en-US" dirty="0">
                <a:latin typeface="Arial Narrow" panose="020B0606020202030204" pitchFamily="34" charset="0"/>
              </a:rPr>
              <a:t>PAMPs) </a:t>
            </a:r>
            <a:r>
              <a:rPr lang="uk-UA" dirty="0">
                <a:latin typeface="Arial Narrow" panose="020B0606020202030204" pitchFamily="34" charset="0"/>
              </a:rPr>
              <a:t>в цитоплазму або викликають пошкодження, що спричиняє </a:t>
            </a:r>
            <a:r>
              <a:rPr lang="uk-UA" dirty="0" err="1">
                <a:latin typeface="Arial Narrow" panose="020B0606020202030204" pitchFamily="34" charset="0"/>
              </a:rPr>
              <a:t>цитозольне</a:t>
            </a:r>
            <a:r>
              <a:rPr lang="uk-UA" dirty="0">
                <a:latin typeface="Arial Narrow" panose="020B0606020202030204" pitchFamily="34" charset="0"/>
              </a:rPr>
              <a:t> вивільнення небезпечних молекулярних </a:t>
            </a:r>
            <a:r>
              <a:rPr lang="uk-UA" dirty="0" err="1">
                <a:latin typeface="Arial Narrow" panose="020B0606020202030204" pitchFamily="34" charset="0"/>
              </a:rPr>
              <a:t>патернів</a:t>
            </a:r>
            <a:r>
              <a:rPr lang="uk-UA" dirty="0">
                <a:latin typeface="Arial Narrow" panose="020B0606020202030204" pitchFamily="34" charset="0"/>
              </a:rPr>
              <a:t> (</a:t>
            </a:r>
            <a:r>
              <a:rPr lang="en-US" dirty="0">
                <a:latin typeface="Arial Narrow" panose="020B0606020202030204" pitchFamily="34" charset="0"/>
              </a:rPr>
              <a:t>DAMPs) </a:t>
            </a:r>
            <a:r>
              <a:rPr lang="uk-UA" dirty="0">
                <a:latin typeface="Arial Narrow" panose="020B0606020202030204" pitchFamily="34" charset="0"/>
              </a:rPr>
              <a:t>в клітині хазяїна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Розпізнавання </a:t>
            </a:r>
            <a:r>
              <a:rPr lang="en-US" dirty="0">
                <a:latin typeface="Arial Narrow" panose="020B0606020202030204" pitchFamily="34" charset="0"/>
              </a:rPr>
              <a:t>PAMPs </a:t>
            </a:r>
            <a:r>
              <a:rPr lang="uk-UA" dirty="0">
                <a:latin typeface="Arial Narrow" panose="020B0606020202030204" pitchFamily="34" charset="0"/>
              </a:rPr>
              <a:t>і </a:t>
            </a:r>
            <a:r>
              <a:rPr lang="en-US" dirty="0">
                <a:latin typeface="Arial Narrow" panose="020B0606020202030204" pitchFamily="34" charset="0"/>
              </a:rPr>
              <a:t>DAMPs </a:t>
            </a:r>
            <a:r>
              <a:rPr lang="uk-UA" dirty="0">
                <a:latin typeface="Arial Narrow" panose="020B0606020202030204" pitchFamily="34" charset="0"/>
              </a:rPr>
              <a:t>запальними сенсорами, включаючи </a:t>
            </a:r>
            <a:r>
              <a:rPr lang="en-US" dirty="0">
                <a:latin typeface="Arial Narrow" panose="020B0606020202030204" pitchFamily="34" charset="0"/>
              </a:rPr>
              <a:t>NLRP1, NLRP3, NLRC4, NAIP, AIM2 </a:t>
            </a:r>
            <a:r>
              <a:rPr lang="uk-UA" dirty="0">
                <a:latin typeface="Arial Narrow" panose="020B0606020202030204" pitchFamily="34" charset="0"/>
              </a:rPr>
              <a:t>і </a:t>
            </a:r>
            <a:r>
              <a:rPr lang="en-US" dirty="0">
                <a:latin typeface="Arial Narrow" panose="020B0606020202030204" pitchFamily="34" charset="0"/>
              </a:rPr>
              <a:t>Pyrin, </a:t>
            </a:r>
            <a:r>
              <a:rPr lang="uk-UA" dirty="0">
                <a:latin typeface="Arial Narrow" panose="020B0606020202030204" pitchFamily="34" charset="0"/>
              </a:rPr>
              <a:t>ініціює каскад подій, які завершуються запаленням і загибеллю клітин</a:t>
            </a:r>
            <a:endParaRPr lang="en-US" dirty="0">
              <a:latin typeface="Arial Narrow" panose="020B0606020202030204" pitchFamily="34" charset="0"/>
            </a:endParaRPr>
          </a:p>
          <a:p>
            <a:pPr algn="just"/>
            <a:r>
              <a:rPr lang="uk-UA" dirty="0">
                <a:latin typeface="Arial Narrow" panose="020B0606020202030204" pitchFamily="34" charset="0"/>
              </a:rPr>
              <a:t>Однак патогени можуть розгортати фактори вірулентності, здатні мінімізувати або ухилятися від виявлення хазяїна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474C66F-C3A0-4749-B23B-92291BFACCD9}"/>
              </a:ext>
            </a:extLst>
          </p:cNvPr>
          <p:cNvSpPr/>
          <p:nvPr/>
        </p:nvSpPr>
        <p:spPr>
          <a:xfrm>
            <a:off x="188842" y="60636"/>
            <a:ext cx="5516217" cy="17085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Hayward, J. A., Mathur, A., Ngo, C., &amp; Man, S. M. (2018). Cytosolic Recognition of Microbes and Pathogens: Inflammasomes in Action. Microbiology and Molecular Biology Reviews, 82(4). doi:10.1128/mmbr.00015-18 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4136FC-CF7F-4630-9975-F0074F26932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790" r="790"/>
          <a:stretch>
            <a:fillRect/>
          </a:stretch>
        </p:blipFill>
        <p:spPr>
          <a:xfrm>
            <a:off x="5705059" y="1355173"/>
            <a:ext cx="6172200" cy="4873625"/>
          </a:xfrm>
          <a:prstGeom prst="rect">
            <a:avLst/>
          </a:prstGeom>
          <a:solidFill>
            <a:schemeClr val="tx1"/>
          </a:solidFill>
          <a:ln w="95250">
            <a:solidFill>
              <a:schemeClr val="tx1"/>
            </a:solidFill>
          </a:ln>
        </p:spPr>
      </p:pic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F132C094-8696-4A78-9687-1C38CBA306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73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631"/>
    </mc:Choice>
    <mc:Fallback>
      <p:transition spd="slow" advTm="866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886F5B-8FBA-4E58-84DA-DC758231D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8" y="1476433"/>
            <a:ext cx="12048022" cy="398015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F11CABAB-C2C6-4E68-A124-E0057DEA6D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47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00"/>
    </mc:Choice>
    <mc:Fallback>
      <p:transition spd="slow" advTm="2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D5E2D-8117-45BB-A4BF-C665F024A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0215D9F-9445-403E-95BD-4B8AB246363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B88956-8BED-46CD-AC6A-F9C2B2536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327" y="950912"/>
            <a:ext cx="6095963" cy="3793711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3D56D06-B5BA-4252-A050-91EC43A15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487" y="2140364"/>
            <a:ext cx="4830799" cy="4608306"/>
          </a:xfrm>
        </p:spPr>
        <p:txBody>
          <a:bodyPr>
            <a:noAutofit/>
          </a:bodyPr>
          <a:lstStyle/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Залежно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від</a:t>
            </a:r>
            <a:r>
              <a:rPr lang="ru-RU" sz="1200" dirty="0">
                <a:latin typeface="Arial Narrow" panose="020B0606020202030204" pitchFamily="34" charset="0"/>
              </a:rPr>
              <a:t> стимулу, </a:t>
            </a:r>
            <a:r>
              <a:rPr lang="ru-RU" sz="1200" dirty="0" err="1">
                <a:latin typeface="Arial Narrow" panose="020B0606020202030204" pitchFamily="34" charset="0"/>
              </a:rPr>
              <a:t>певні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збираються</a:t>
            </a:r>
            <a:r>
              <a:rPr lang="ru-RU" sz="1200" dirty="0">
                <a:latin typeface="Arial Narrow" panose="020B0606020202030204" pitchFamily="34" charset="0"/>
              </a:rPr>
              <a:t> для </a:t>
            </a:r>
            <a:r>
              <a:rPr lang="ru-RU" sz="1200" dirty="0" err="1">
                <a:latin typeface="Arial Narrow" panose="020B0606020202030204" pitchFamily="34" charset="0"/>
              </a:rPr>
              <a:t>рекрутування</a:t>
            </a:r>
            <a:r>
              <a:rPr lang="ru-RU" sz="1200" dirty="0">
                <a:latin typeface="Arial Narrow" panose="020B0606020202030204" pitchFamily="34" charset="0"/>
              </a:rPr>
              <a:t> та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прокаспази-1, </a:t>
            </a:r>
            <a:r>
              <a:rPr lang="ru-RU" sz="1200" dirty="0" err="1">
                <a:latin typeface="Arial Narrow" panose="020B0606020202030204" pitchFamily="34" charset="0"/>
              </a:rPr>
              <a:t>що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сприятиме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індукції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піроптозу</a:t>
            </a:r>
            <a:r>
              <a:rPr lang="ru-RU" sz="1200" dirty="0">
                <a:latin typeface="Arial Narrow" panose="020B0606020202030204" pitchFamily="34" charset="0"/>
              </a:rPr>
              <a:t> та </a:t>
            </a:r>
            <a:r>
              <a:rPr lang="ru-RU" sz="1200" dirty="0" err="1">
                <a:latin typeface="Arial Narrow" panose="020B0606020202030204" pitchFamily="34" charset="0"/>
              </a:rPr>
              <a:t>дозріванню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uk-UA" sz="1200" dirty="0" err="1">
                <a:latin typeface="Arial Narrow" panose="020B0606020202030204" pitchFamily="34" charset="0"/>
              </a:rPr>
              <a:t>прозапального</a:t>
            </a:r>
            <a:r>
              <a:rPr lang="uk-UA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IL-1</a:t>
            </a:r>
            <a:r>
              <a:rPr lang="el-GR" sz="1200" dirty="0">
                <a:latin typeface="Arial Narrow" panose="020B0606020202030204" pitchFamily="34" charset="0"/>
              </a:rPr>
              <a:t>β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uk-UA" sz="1200" dirty="0" err="1">
                <a:latin typeface="Arial Narrow" panose="020B0606020202030204" pitchFamily="34" charset="0"/>
              </a:rPr>
              <a:t>прозапального</a:t>
            </a:r>
            <a:r>
              <a:rPr lang="uk-UA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IL-18 </a:t>
            </a:r>
            <a:r>
              <a:rPr lang="ru-RU" sz="1200" dirty="0">
                <a:latin typeface="Arial Narrow" panose="020B0606020202030204" pitchFamily="34" charset="0"/>
              </a:rPr>
              <a:t>до </a:t>
            </a:r>
            <a:r>
              <a:rPr lang="ru-RU" sz="1200" dirty="0" err="1">
                <a:latin typeface="Arial Narrow" panose="020B0606020202030204" pitchFamily="34" charset="0"/>
              </a:rPr>
              <a:t>їх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секреторних</a:t>
            </a:r>
            <a:r>
              <a:rPr lang="ru-RU" sz="1200" dirty="0">
                <a:latin typeface="Arial Narrow" panose="020B0606020202030204" pitchFamily="34" charset="0"/>
              </a:rPr>
              <a:t> форм</a:t>
            </a:r>
          </a:p>
          <a:p>
            <a:pPr algn="just"/>
            <a:r>
              <a:rPr lang="en-US" sz="1200" dirty="0">
                <a:latin typeface="Arial Narrow" panose="020B0606020202030204" pitchFamily="34" charset="0"/>
              </a:rPr>
              <a:t>NLRP1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активується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протеазною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активністю</a:t>
            </a:r>
            <a:r>
              <a:rPr lang="ru-RU" sz="1200" dirty="0">
                <a:latin typeface="Arial Narrow" panose="020B0606020202030204" pitchFamily="34" charset="0"/>
              </a:rPr>
              <a:t> летального токсину (ЛТ) </a:t>
            </a:r>
            <a:r>
              <a:rPr lang="en-US" sz="1200" dirty="0">
                <a:latin typeface="Arial Narrow" panose="020B0606020202030204" pitchFamily="34" charset="0"/>
              </a:rPr>
              <a:t>Bacillus anthracis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Канонічна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NLRP3 </a:t>
            </a:r>
            <a:r>
              <a:rPr lang="ru-RU" sz="1200" dirty="0" err="1">
                <a:latin typeface="Arial Narrow" panose="020B0606020202030204" pitchFamily="34" charset="0"/>
              </a:rPr>
              <a:t>запускається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кількома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DAMPs </a:t>
            </a:r>
            <a:r>
              <a:rPr lang="ru-RU" sz="1200" dirty="0">
                <a:latin typeface="Arial Narrow" panose="020B0606020202030204" pitchFamily="34" charset="0"/>
              </a:rPr>
              <a:t>і </a:t>
            </a:r>
            <a:r>
              <a:rPr lang="en-US" sz="1200" dirty="0">
                <a:latin typeface="Arial Narrow" panose="020B0606020202030204" pitchFamily="34" charset="0"/>
              </a:rPr>
              <a:t>PAMPs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Неканонічна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NLRP3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стимулюється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внутрішньоклітинним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LPS </a:t>
            </a:r>
            <a:r>
              <a:rPr lang="ru-RU" sz="1200" dirty="0" err="1">
                <a:latin typeface="Arial Narrow" panose="020B0606020202030204" pitchFamily="34" charset="0"/>
              </a:rPr>
              <a:t>після</a:t>
            </a:r>
            <a:r>
              <a:rPr lang="ru-RU" sz="1200" dirty="0">
                <a:latin typeface="Arial Narrow" panose="020B0606020202030204" pitchFamily="34" charset="0"/>
              </a:rPr>
              <a:t> каспази-11</a:t>
            </a: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Піроптоз</a:t>
            </a:r>
            <a:r>
              <a:rPr lang="ru-RU" sz="1200" dirty="0">
                <a:latin typeface="Arial Narrow" panose="020B0606020202030204" pitchFamily="34" charset="0"/>
              </a:rPr>
              <a:t> і </a:t>
            </a:r>
            <a:r>
              <a:rPr lang="ru-RU" sz="1200" dirty="0" err="1">
                <a:latin typeface="Arial Narrow" panose="020B0606020202030204" pitchFamily="34" charset="0"/>
              </a:rPr>
              <a:t>секреція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HMGB1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en-US" sz="1200" dirty="0">
                <a:latin typeface="Arial Narrow" panose="020B0606020202030204" pitchFamily="34" charset="0"/>
              </a:rPr>
              <a:t>IL1</a:t>
            </a:r>
            <a:r>
              <a:rPr lang="el-GR" sz="1200" dirty="0">
                <a:latin typeface="Arial Narrow" panose="020B0606020202030204" pitchFamily="34" charset="0"/>
              </a:rPr>
              <a:t>α </a:t>
            </a:r>
            <a:r>
              <a:rPr lang="ru-RU" sz="1200" dirty="0">
                <a:latin typeface="Arial Narrow" panose="020B0606020202030204" pitchFamily="34" charset="0"/>
              </a:rPr>
              <a:t>автономно </a:t>
            </a:r>
            <a:r>
              <a:rPr lang="ru-RU" sz="1200" dirty="0" err="1">
                <a:latin typeface="Arial Narrow" panose="020B0606020202030204" pitchFamily="34" charset="0"/>
              </a:rPr>
              <a:t>ретранслюються</a:t>
            </a:r>
            <a:r>
              <a:rPr lang="ru-RU" sz="1200" dirty="0">
                <a:latin typeface="Arial Narrow" panose="020B0606020202030204" pitchFamily="34" charset="0"/>
              </a:rPr>
              <a:t> каспазою-11 </a:t>
            </a:r>
            <a:r>
              <a:rPr lang="ru-RU" sz="1200" dirty="0" err="1">
                <a:latin typeface="Arial Narrow" panose="020B0606020202030204" pitchFamily="34" charset="0"/>
              </a:rPr>
              <a:t>неканонічним</a:t>
            </a:r>
            <a:r>
              <a:rPr lang="ru-RU" sz="1200" dirty="0">
                <a:latin typeface="Arial Narrow" panose="020B0606020202030204" pitchFamily="34" charset="0"/>
              </a:rPr>
              <a:t> шляхом</a:t>
            </a: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Активація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NLRC4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відбувається</a:t>
            </a:r>
            <a:r>
              <a:rPr lang="ru-RU" sz="1200" dirty="0">
                <a:latin typeface="Arial Narrow" panose="020B0606020202030204" pitchFamily="34" charset="0"/>
              </a:rPr>
              <a:t> в 2 </a:t>
            </a:r>
            <a:r>
              <a:rPr lang="ru-RU" sz="1200">
                <a:latin typeface="Arial Narrow" panose="020B0606020202030204" pitchFamily="34" charset="0"/>
              </a:rPr>
              <a:t>етапи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Спочатку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цитозольний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флагеллін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активує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PKC</a:t>
            </a:r>
            <a:r>
              <a:rPr lang="el-GR" sz="1200" dirty="0">
                <a:latin typeface="Arial Narrow" panose="020B0606020202030204" pitchFamily="34" charset="0"/>
              </a:rPr>
              <a:t>δ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ru-RU" sz="1200" dirty="0" err="1">
                <a:latin typeface="Arial Narrow" panose="020B0606020202030204" pitchFamily="34" charset="0"/>
              </a:rPr>
              <a:t>інші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кінази</a:t>
            </a:r>
            <a:r>
              <a:rPr lang="ru-RU" sz="1200" dirty="0">
                <a:latin typeface="Arial Narrow" panose="020B0606020202030204" pitchFamily="34" charset="0"/>
              </a:rPr>
              <a:t>, </a:t>
            </a:r>
            <a:r>
              <a:rPr lang="ru-RU" sz="1200" dirty="0" err="1">
                <a:latin typeface="Arial Narrow" panose="020B0606020202030204" pitchFamily="34" charset="0"/>
              </a:rPr>
              <a:t>які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можуть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фосфорилювати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NLRC4Ser533</a:t>
            </a:r>
            <a:endParaRPr lang="uk-UA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По-друге</a:t>
            </a:r>
            <a:r>
              <a:rPr lang="ru-RU" sz="1200" dirty="0">
                <a:latin typeface="Arial Narrow" panose="020B0606020202030204" pitchFamily="34" charset="0"/>
              </a:rPr>
              <a:t>, </a:t>
            </a:r>
            <a:r>
              <a:rPr lang="en-US" sz="1200" dirty="0">
                <a:latin typeface="Arial Narrow" panose="020B0606020202030204" pitchFamily="34" charset="0"/>
              </a:rPr>
              <a:t>NAIP-</a:t>
            </a:r>
            <a:r>
              <a:rPr lang="ru-RU" sz="1200" dirty="0" err="1">
                <a:latin typeface="Arial Narrow" panose="020B0606020202030204" pitchFamily="34" charset="0"/>
              </a:rPr>
              <a:t>опосередковане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розпізнавання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бактеріальних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компонентів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сприяє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олігомеризації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NAIP-NLRC4 </a:t>
            </a:r>
            <a:r>
              <a:rPr lang="ru-RU" sz="1200" dirty="0">
                <a:latin typeface="Arial Narrow" panose="020B0606020202030204" pitchFamily="34" charset="0"/>
              </a:rPr>
              <a:t>та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 err="1">
                <a:latin typeface="Arial Narrow" panose="020B0606020202030204" pitchFamily="34" charset="0"/>
              </a:rPr>
              <a:t>Інфламасома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AIM2 </a:t>
            </a:r>
            <a:r>
              <a:rPr lang="ru-RU" sz="1200" dirty="0" err="1">
                <a:latin typeface="Arial Narrow" panose="020B0606020202030204" pitchFamily="34" charset="0"/>
              </a:rPr>
              <a:t>розпізнає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цитозольну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dsDNA</a:t>
            </a: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dirty="0">
                <a:latin typeface="Arial Narrow" panose="020B0606020202030204" pitchFamily="34" charset="0"/>
              </a:rPr>
              <a:t>Токсин-</a:t>
            </a:r>
            <a:r>
              <a:rPr lang="ru-RU" sz="1200" dirty="0" err="1">
                <a:latin typeface="Arial Narrow" panose="020B0606020202030204" pitchFamily="34" charset="0"/>
              </a:rPr>
              <a:t>індуковані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модифікації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клітинних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 err="1">
                <a:latin typeface="Arial Narrow" panose="020B0606020202030204" pitchFamily="34" charset="0"/>
              </a:rPr>
              <a:t>RhoGTP</a:t>
            </a:r>
            <a:r>
              <a:rPr lang="en-US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сприймаються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en-US" sz="1200" dirty="0">
                <a:latin typeface="Arial Narrow" panose="020B0606020202030204" pitchFamily="34" charset="0"/>
              </a:rPr>
              <a:t>PYRIN, </a:t>
            </a:r>
            <a:r>
              <a:rPr lang="ru-RU" sz="1200" dirty="0" err="1">
                <a:latin typeface="Arial Narrow" panose="020B0606020202030204" pitchFamily="34" charset="0"/>
              </a:rPr>
              <a:t>що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призводить</a:t>
            </a:r>
            <a:r>
              <a:rPr lang="ru-RU" sz="1200" dirty="0">
                <a:latin typeface="Arial Narrow" panose="020B0606020202030204" pitchFamily="34" charset="0"/>
              </a:rPr>
              <a:t> до </a:t>
            </a:r>
            <a:r>
              <a:rPr lang="ru-RU" sz="1200" dirty="0" err="1">
                <a:latin typeface="Arial Narrow" panose="020B0606020202030204" pitchFamily="34" charset="0"/>
              </a:rPr>
              <a:t>активації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 err="1">
                <a:latin typeface="Arial Narrow" panose="020B0606020202030204" pitchFamily="34" charset="0"/>
              </a:rPr>
              <a:t>інфламасоми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72916B1-0AE8-4068-AA5D-50E8E393B4D0}"/>
              </a:ext>
            </a:extLst>
          </p:cNvPr>
          <p:cNvSpPr/>
          <p:nvPr/>
        </p:nvSpPr>
        <p:spPr>
          <a:xfrm>
            <a:off x="166486" y="109330"/>
            <a:ext cx="5016701" cy="1948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Saavedra Pedro H. V., Demon Dieter,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 Hanne Van </a:t>
            </a:r>
            <a:r>
              <a:rPr lang="en-US" sz="1400" dirty="0" err="1">
                <a:latin typeface="Arial Narrow" panose="020B0606020202030204" pitchFamily="34" charset="0"/>
              </a:rPr>
              <a:t>Gorp</a:t>
            </a:r>
            <a:r>
              <a:rPr lang="en-US" sz="1400" dirty="0">
                <a:latin typeface="Arial Narrow" panose="020B0606020202030204" pitchFamily="34" charset="0"/>
              </a:rPr>
              <a:t>, </a:t>
            </a:r>
            <a:r>
              <a:rPr lang="en-US" sz="1400" dirty="0" err="1">
                <a:latin typeface="Arial Narrow" panose="020B0606020202030204" pitchFamily="34" charset="0"/>
              </a:rPr>
              <a:t>Lamkanfi</a:t>
            </a:r>
            <a:r>
              <a:rPr lang="en-US" sz="1400" dirty="0">
                <a:latin typeface="Arial Narrow" panose="020B0606020202030204" pitchFamily="34" charset="0"/>
              </a:rPr>
              <a:t> Mohamed (2015). Protective and detrimental roles of inflammasomes in disease. </a:t>
            </a:r>
            <a:r>
              <a:rPr lang="en-US" sz="1400" dirty="0" err="1">
                <a:latin typeface="Arial Narrow" panose="020B0606020202030204" pitchFamily="34" charset="0"/>
              </a:rPr>
              <a:t>Semin</a:t>
            </a:r>
            <a:r>
              <a:rPr lang="en-US" sz="1400" dirty="0">
                <a:latin typeface="Arial Narrow" panose="020B0606020202030204" pitchFamily="34" charset="0"/>
              </a:rPr>
              <a:t> </a:t>
            </a:r>
            <a:r>
              <a:rPr lang="en-US" sz="1400" dirty="0" err="1">
                <a:latin typeface="Arial Narrow" panose="020B0606020202030204" pitchFamily="34" charset="0"/>
              </a:rPr>
              <a:t>Immunopathol</a:t>
            </a:r>
            <a:r>
              <a:rPr lang="en-US" sz="1400" dirty="0">
                <a:latin typeface="Arial Narrow" panose="020B0606020202030204" pitchFamily="34" charset="0"/>
              </a:rPr>
              <a:t>. </a:t>
            </a:r>
            <a:r>
              <a:rPr lang="en-US" sz="1400" dirty="0" err="1">
                <a:latin typeface="Arial Narrow" panose="020B0606020202030204" pitchFamily="34" charset="0"/>
              </a:rPr>
              <a:t>doi</a:t>
            </a:r>
            <a:r>
              <a:rPr lang="en-US" sz="1400" dirty="0">
                <a:latin typeface="Arial Narrow" panose="020B0606020202030204" pitchFamily="34" charset="0"/>
              </a:rPr>
              <a:t> 10.1007/s00281-015-0485-5</a:t>
            </a:r>
          </a:p>
        </p:txBody>
      </p:sp>
      <p:pic>
        <p:nvPicPr>
          <p:cNvPr id="7" name="Звук 6">
            <a:hlinkClick r:id="" action="ppaction://media"/>
            <a:extLst>
              <a:ext uri="{FF2B5EF4-FFF2-40B4-BE49-F238E27FC236}">
                <a16:creationId xmlns:a16="http://schemas.microsoft.com/office/drawing/2014/main" id="{7FD64538-B196-4E2E-B514-CA707B5CBD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664"/>
    </mc:Choice>
    <mc:Fallback>
      <p:transition spd="slow" advTm="1296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BC7B9-4986-44A8-8B2F-BE80F2313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8405BB0-DC2C-437D-A7E8-929AC3DE1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93735" y="1401417"/>
            <a:ext cx="6863403" cy="300728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3A3360-F298-4BC7-8DAF-C27FA01C2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7810" y="2236304"/>
            <a:ext cx="4414216" cy="4025348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>
                <a:latin typeface="Arial Narrow" panose="020B0606020202030204" pitchFamily="34" charset="0"/>
              </a:rPr>
              <a:t>Підвищення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рівнів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інфламасоми</a:t>
            </a:r>
            <a:r>
              <a:rPr lang="ru-RU" sz="2400" dirty="0">
                <a:latin typeface="Arial Narrow" panose="020B0606020202030204" pitchFamily="34" charset="0"/>
              </a:rPr>
              <a:t> та </a:t>
            </a:r>
            <a:r>
              <a:rPr lang="en-US" sz="2400" dirty="0">
                <a:latin typeface="Arial Narrow" panose="020B0606020202030204" pitchFamily="34" charset="0"/>
              </a:rPr>
              <a:t>IL-1b </a:t>
            </a:r>
            <a:r>
              <a:rPr lang="ru-RU" sz="2400" dirty="0">
                <a:latin typeface="Arial Narrow" panose="020B0606020202030204" pitchFamily="34" charset="0"/>
              </a:rPr>
              <a:t>при </a:t>
            </a:r>
            <a:r>
              <a:rPr lang="ru-RU" sz="2400" dirty="0" err="1">
                <a:latin typeface="Arial Narrow" panose="020B0606020202030204" pitchFamily="34" charset="0"/>
              </a:rPr>
              <a:t>моделюванні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експериментального</a:t>
            </a:r>
            <a:r>
              <a:rPr lang="ru-RU" sz="2400" dirty="0">
                <a:latin typeface="Arial Narrow" panose="020B0606020202030204" pitchFamily="34" charset="0"/>
              </a:rPr>
              <a:t> пародонтиту</a:t>
            </a:r>
            <a:endParaRPr lang="en-US" sz="2400" dirty="0">
              <a:latin typeface="Arial Narrow" panose="020B0606020202030204" pitchFamily="34" charset="0"/>
            </a:endParaRPr>
          </a:p>
          <a:p>
            <a:pPr algn="just"/>
            <a:r>
              <a:rPr lang="ru-RU" sz="2400" dirty="0" err="1">
                <a:latin typeface="Arial Narrow" panose="020B0606020202030204" pitchFamily="34" charset="0"/>
              </a:rPr>
              <a:t>Компоненти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інфламасоми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збільшуються</a:t>
            </a:r>
            <a:r>
              <a:rPr lang="ru-RU" sz="2400" dirty="0">
                <a:latin typeface="Arial Narrow" panose="020B0606020202030204" pitchFamily="34" charset="0"/>
              </a:rPr>
              <a:t> при </a:t>
            </a:r>
            <a:r>
              <a:rPr lang="ru-RU" sz="2400" dirty="0" err="1">
                <a:latin typeface="Arial Narrow" panose="020B0606020202030204" pitchFamily="34" charset="0"/>
              </a:rPr>
              <a:t>експериментальному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пародонтиті</a:t>
            </a:r>
            <a:endParaRPr lang="en-US" sz="2400" dirty="0">
              <a:latin typeface="Arial Narrow" panose="020B0606020202030204" pitchFamily="34" charset="0"/>
            </a:endParaRPr>
          </a:p>
          <a:p>
            <a:pPr algn="just"/>
            <a:r>
              <a:rPr lang="ru-RU" sz="2400" dirty="0">
                <a:latin typeface="Arial Narrow" panose="020B0606020202030204" pitchFamily="34" charset="0"/>
              </a:rPr>
              <a:t>Пародонтит </a:t>
            </a:r>
            <a:r>
              <a:rPr lang="ru-RU" sz="2400" dirty="0" err="1">
                <a:latin typeface="Arial Narrow" panose="020B0606020202030204" pitchFamily="34" charset="0"/>
              </a:rPr>
              <a:t>викликали</a:t>
            </a:r>
            <a:r>
              <a:rPr lang="ru-RU" sz="2400" dirty="0">
                <a:latin typeface="Arial Narrow" panose="020B0606020202030204" pitchFamily="34" charset="0"/>
              </a:rPr>
              <a:t> у </a:t>
            </a:r>
            <a:r>
              <a:rPr lang="ru-RU" sz="2400" dirty="0" err="1">
                <a:latin typeface="Arial Narrow" panose="020B0606020202030204" pitchFamily="34" charset="0"/>
              </a:rPr>
              <a:t>мишей</a:t>
            </a:r>
            <a:r>
              <a:rPr lang="ru-RU" sz="2400" dirty="0">
                <a:latin typeface="Arial Narrow" panose="020B0606020202030204" pitchFamily="34" charset="0"/>
              </a:rPr>
              <a:t> за </a:t>
            </a:r>
            <a:r>
              <a:rPr lang="ru-RU" sz="2400" dirty="0" err="1">
                <a:latin typeface="Arial Narrow" panose="020B0606020202030204" pitchFamily="34" charset="0"/>
              </a:rPr>
              <a:t>допомогою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лігатурної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моделі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err="1">
                <a:latin typeface="Arial Narrow" panose="020B0606020202030204" pitchFamily="34" charset="0"/>
              </a:rPr>
              <a:t>протягом</a:t>
            </a:r>
            <a:r>
              <a:rPr lang="ru-RU" sz="2400" dirty="0">
                <a:latin typeface="Arial Narrow" panose="020B0606020202030204" pitchFamily="34" charset="0"/>
              </a:rPr>
              <a:t> 10 </a:t>
            </a:r>
            <a:r>
              <a:rPr lang="ru-RU" sz="2400" dirty="0" err="1">
                <a:latin typeface="Arial Narrow" panose="020B0606020202030204" pitchFamily="34" charset="0"/>
              </a:rPr>
              <a:t>днів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F3FF415-027C-405A-B809-F2678EC4EF5E}"/>
              </a:ext>
            </a:extLst>
          </p:cNvPr>
          <p:cNvSpPr/>
          <p:nvPr/>
        </p:nvSpPr>
        <p:spPr>
          <a:xfrm>
            <a:off x="357809" y="278296"/>
            <a:ext cx="4552121" cy="1779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Julie T. </a:t>
            </a:r>
            <a:r>
              <a:rPr lang="en-US" dirty="0" err="1">
                <a:latin typeface="Arial Narrow" panose="020B0606020202030204" pitchFamily="34" charset="0"/>
              </a:rPr>
              <a:t>Marchesan</a:t>
            </a:r>
            <a:r>
              <a:rPr lang="en-US" dirty="0">
                <a:latin typeface="Arial Narrow" panose="020B0606020202030204" pitchFamily="34" charset="0"/>
              </a:rPr>
              <a:t> Role of inflammasomes in the pathogenesis of periodontal disease and therapeutics. Periodontology 2000. 2020;82:93-114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E42EFC65-0DD4-4BAB-A2C2-469E65FA9D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8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21"/>
    </mc:Choice>
    <mc:Fallback>
      <p:transition spd="slow" advTm="182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7CABE-348B-46E8-9F6A-BD5D42201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523BFD-9E68-42E4-9636-9A2988E6B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226" y="2057400"/>
            <a:ext cx="4155799" cy="381158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Arial Narrow" panose="020B0606020202030204" pitchFamily="34" charset="0"/>
              </a:rPr>
              <a:t>Не </a:t>
            </a:r>
            <a:r>
              <a:rPr lang="ru-RU" sz="2000" dirty="0" err="1">
                <a:latin typeface="Arial Narrow" panose="020B0606020202030204" pitchFamily="34" charset="0"/>
              </a:rPr>
              <a:t>вивчені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залишаються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можливості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корекції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патогенетичних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механізмів</a:t>
            </a:r>
            <a:r>
              <a:rPr lang="ru-RU" sz="2000" dirty="0">
                <a:latin typeface="Arial Narrow" panose="020B0606020202030204" pitchFamily="34" charset="0"/>
              </a:rPr>
              <a:t> ГП шляхом </a:t>
            </a:r>
            <a:r>
              <a:rPr lang="ru-RU" sz="20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вітчизняних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препаратів</a:t>
            </a:r>
            <a:r>
              <a:rPr lang="ru-RU" sz="2000" dirty="0">
                <a:latin typeface="Arial Narrow" panose="020B0606020202030204" pitchFamily="34" charset="0"/>
              </a:rPr>
              <a:t> природного </a:t>
            </a:r>
            <a:r>
              <a:rPr lang="ru-RU" sz="2000" dirty="0" err="1">
                <a:latin typeface="Arial Narrow" panose="020B0606020202030204" pitchFamily="34" charset="0"/>
              </a:rPr>
              <a:t>походження</a:t>
            </a:r>
            <a:r>
              <a:rPr lang="ru-RU" sz="2000" dirty="0">
                <a:latin typeface="Arial Narrow" panose="020B0606020202030204" pitchFamily="34" charset="0"/>
              </a:rPr>
              <a:t> з </a:t>
            </a:r>
            <a:r>
              <a:rPr lang="ru-RU" sz="2000" dirty="0" err="1">
                <a:latin typeface="Arial Narrow" panose="020B0606020202030204" pitchFamily="34" charset="0"/>
              </a:rPr>
              <a:t>протизапальними</a:t>
            </a:r>
            <a:r>
              <a:rPr lang="ru-RU" sz="2000" dirty="0">
                <a:latin typeface="Arial Narrow" panose="020B0606020202030204" pitchFamily="34" charset="0"/>
              </a:rPr>
              <a:t> та </a:t>
            </a:r>
            <a:r>
              <a:rPr lang="ru-RU" sz="2000" dirty="0" err="1">
                <a:latin typeface="Arial Narrow" panose="020B0606020202030204" pitchFamily="34" charset="0"/>
              </a:rPr>
              <a:t>антиоксидантними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властивостями</a:t>
            </a:r>
            <a:r>
              <a:rPr lang="ru-RU" sz="2000" dirty="0">
                <a:latin typeface="Arial Narrow" panose="020B0606020202030204" pitchFamily="34" charset="0"/>
              </a:rPr>
              <a:t> - </a:t>
            </a:r>
            <a:r>
              <a:rPr lang="ru-RU" sz="2000" dirty="0" err="1">
                <a:latin typeface="Arial Narrow" panose="020B0606020202030204" pitchFamily="34" charset="0"/>
              </a:rPr>
              <a:t>ліпосомального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кверцетин</a:t>
            </a:r>
            <a:r>
              <a:rPr lang="ru-RU" sz="2000" dirty="0">
                <a:latin typeface="Arial Narrow" panose="020B0606020202030204" pitchFamily="34" charset="0"/>
              </a:rPr>
              <a:t>-лецитинового комплексу («</a:t>
            </a:r>
            <a:r>
              <a:rPr lang="ru-RU" sz="2000" dirty="0" err="1">
                <a:latin typeface="Arial Narrow" panose="020B0606020202030204" pitchFamily="34" charset="0"/>
              </a:rPr>
              <a:t>Ліпофлавон</a:t>
            </a:r>
            <a:r>
              <a:rPr lang="ru-RU" sz="2000" dirty="0">
                <a:latin typeface="Arial Narrow" panose="020B0606020202030204" pitchFamily="34" charset="0"/>
              </a:rPr>
              <a:t>», ЗАО «</a:t>
            </a:r>
            <a:r>
              <a:rPr lang="ru-RU" sz="2000" dirty="0" err="1">
                <a:latin typeface="Arial Narrow" panose="020B0606020202030204" pitchFamily="34" charset="0"/>
              </a:rPr>
              <a:t>Біолек</a:t>
            </a:r>
            <a:r>
              <a:rPr lang="ru-RU" sz="2000" dirty="0">
                <a:latin typeface="Arial Narrow" panose="020B0606020202030204" pitchFamily="34" charset="0"/>
              </a:rPr>
              <a:t>», </a:t>
            </a:r>
            <a:r>
              <a:rPr lang="ru-RU" sz="2000" dirty="0" err="1">
                <a:latin typeface="Arial Narrow" panose="020B0606020202030204" pitchFamily="34" charset="0"/>
              </a:rPr>
              <a:t>Харків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Україна</a:t>
            </a:r>
            <a:r>
              <a:rPr lang="ru-RU" sz="2000" dirty="0">
                <a:latin typeface="Arial Narrow" panose="020B0606020202030204" pitchFamily="34" charset="0"/>
              </a:rPr>
              <a:t>)</a:t>
            </a:r>
            <a:endParaRPr lang="en-US" sz="2000" dirty="0">
              <a:latin typeface="Arial Narrow" panose="020B0606020202030204" pitchFamily="34" charset="0"/>
            </a:endParaRPr>
          </a:p>
          <a:p>
            <a:pPr algn="just"/>
            <a:r>
              <a:rPr lang="ru-RU" sz="2000" dirty="0" err="1">
                <a:latin typeface="Arial Narrow" panose="020B0606020202030204" pitchFamily="34" charset="0"/>
              </a:rPr>
              <a:t>Необхідне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проведення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додаткових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досліджень</a:t>
            </a:r>
            <a:r>
              <a:rPr lang="ru-RU" sz="2000" dirty="0">
                <a:latin typeface="Arial Narrow" panose="020B0606020202030204" pitchFamily="34" charset="0"/>
              </a:rPr>
              <a:t> для </a:t>
            </a:r>
            <a:r>
              <a:rPr lang="ru-RU" sz="2000" dirty="0" err="1">
                <a:latin typeface="Arial Narrow" panose="020B0606020202030204" pitchFamily="34" charset="0"/>
              </a:rPr>
              <a:t>встановлення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його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ролі</a:t>
            </a:r>
            <a:r>
              <a:rPr lang="ru-RU" sz="2000" dirty="0">
                <a:latin typeface="Arial Narrow" panose="020B0606020202030204" pitchFamily="34" charset="0"/>
              </a:rPr>
              <a:t> в медикаментозному </a:t>
            </a:r>
            <a:r>
              <a:rPr lang="ru-RU" sz="2000" dirty="0" err="1">
                <a:latin typeface="Arial Narrow" panose="020B0606020202030204" pitchFamily="34" charset="0"/>
              </a:rPr>
              <a:t>лікуванні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хворих</a:t>
            </a:r>
            <a:r>
              <a:rPr lang="ru-RU" sz="2000" dirty="0">
                <a:latin typeface="Arial Narrow" panose="020B0606020202030204" pitchFamily="34" charset="0"/>
              </a:rPr>
              <a:t> на ГП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454E1D-0A82-4843-92BE-DA2D7D9BD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721" y="0"/>
            <a:ext cx="6858000" cy="6858000"/>
          </a:xfrm>
          <a:prstGeom prst="rect">
            <a:avLst/>
          </a:prstGeom>
        </p:spPr>
      </p:pic>
      <p:sp>
        <p:nvSpPr>
          <p:cNvPr id="7" name="Рисунок 6">
            <a:extLst>
              <a:ext uri="{FF2B5EF4-FFF2-40B4-BE49-F238E27FC236}">
                <a16:creationId xmlns:a16="http://schemas.microsoft.com/office/drawing/2014/main" id="{EEF5C90E-E1B2-4F9C-B87B-3D4CFEDB50F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9CE60A05-3028-4431-BB90-4125406AEC8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12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364"/>
    </mc:Choice>
    <mc:Fallback>
      <p:transition spd="slow" advTm="313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A0339-79A0-4288-842C-41B3BD0B3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68356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+mn-cs"/>
              </a:rPr>
              <a:t>Мета дослідження</a:t>
            </a:r>
            <a:endParaRPr lang="ru-RU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7F262-4F6B-444B-93EC-4A55640D0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54156"/>
            <a:ext cx="9601200" cy="4113244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Метою </a:t>
            </a:r>
            <a:r>
              <a:rPr lang="ru-RU" sz="3200" b="1" dirty="0" err="1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дослідження</a:t>
            </a:r>
            <a:r>
              <a:rPr lang="ru-RU" sz="32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є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оцінка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терапевтичної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ефективності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дії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ліпосомального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у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ротовій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рідині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хворих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генералізований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пародонтит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хронічного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перебігу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початкового-І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ступеня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тяжкості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при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місцевому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за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динамікою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змін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показників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антиоксидантної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системи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: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активності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каталази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супероксиддисмутази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і 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рівня</a:t>
            </a:r>
            <a:r>
              <a:rPr lang="ru-RU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SH-</a:t>
            </a:r>
            <a:r>
              <a:rPr lang="ru-RU" sz="32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</a:t>
            </a:r>
            <a:endParaRPr lang="ru-RU" sz="3200" dirty="0">
              <a:latin typeface="Arial Narrow" panose="020B0606020202030204" pitchFamily="34" charset="0"/>
            </a:endParaRP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4D880EB2-C6D1-4EF9-977E-E170FF4FED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08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992"/>
    </mc:Choice>
    <mc:Fallback>
      <p:transition spd="slow" advTm="28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0B683-EB41-4F2D-9CF3-7165844D1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42596"/>
            <a:ext cx="9703837" cy="746449"/>
          </a:xfrm>
        </p:spPr>
        <p:txBody>
          <a:bodyPr>
            <a:normAutofit fontScale="90000"/>
          </a:bodyPr>
          <a:lstStyle/>
          <a:p>
            <a:pPr marL="384048" lvl="0" indent="-384048" algn="ctr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r>
              <a:rPr lang="uk-UA" sz="3600" b="1" dirty="0">
                <a:solidFill>
                  <a:srgbClr val="FF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Матеріали та методи</a:t>
            </a:r>
            <a:br>
              <a:rPr lang="ru-RU" sz="2400" dirty="0">
                <a:solidFill>
                  <a:srgbClr val="191B0E"/>
                </a:solidFill>
                <a:highlight>
                  <a:srgbClr val="FFFF00"/>
                </a:highligh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DA5D6-B4E1-4E24-95D9-81B2E480E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861134"/>
            <a:ext cx="5824330" cy="5480031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Результати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роботи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базуються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клінічному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обстеженні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спостереженні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35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хворих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ГП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хронічного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перебігу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початкового-І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ступеня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тяжкості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перебували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Університетському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стоматологічному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центрі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ХНМУ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Всі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хворі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були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розділені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на 2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клінічні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в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залежності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від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методу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. До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основної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увійшли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18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пацієнтів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разом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із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базисним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місцево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призначався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ЛКЛК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Групу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порівняння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склали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17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пацієнтів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які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отримували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базисне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лікування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місцевим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гелю з гранул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кверцетину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за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допомогою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пародонтальних</a:t>
            </a:r>
            <a:r>
              <a:rPr lang="ru-RU" sz="20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 кап</a:t>
            </a:r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DDAFF8-D3A8-4A55-A60C-7ECD6816E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4683" y="1590769"/>
            <a:ext cx="5205273" cy="2927966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</p:pic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C4B4304F-B743-4576-B9F4-C296B382F3F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58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428"/>
    </mc:Choice>
    <mc:Fallback>
      <p:transition spd="slow" advTm="524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9524</TotalTime>
  <Words>998</Words>
  <Application>Microsoft Office PowerPoint</Application>
  <PresentationFormat>Широкоэкранный</PresentationFormat>
  <Paragraphs>53</Paragraphs>
  <Slides>12</Slides>
  <Notes>0</Notes>
  <HiddenSlides>0</HiddenSlides>
  <MMClips>12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Times New Roman</vt:lpstr>
      <vt:lpstr>Office Theme</vt:lpstr>
      <vt:lpstr>ЕФЕКТИВНІСТЬ ЛІКУВАННЯ ХВОРИХ НА ГЕНЕРАЛІЗОВАНИЙ ПАРОДОНТИТ ЛІПОСОМАЛЬНИМ КВЕРЦЕТИНОМ З КОРЕКЦІЄЮ СИСТЕМИ АНТИОКСИДАНТНОГО ЗАХИСТУ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Мета дослідження</vt:lpstr>
      <vt:lpstr>Матеріали та методи </vt:lpstr>
      <vt:lpstr>Результати дослідження та їх обговорення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CORRECTION OF CYTOKINE MISBALANCE BETWEEN PRO-INFLAMMATORY TNF-𝛼 AND ANTI-INFLAMMATORY ІL-4 IN PATIENTS WITH CHRONIC GENERALIZED PERIODONTITIS</dc:title>
  <dc:creator>Maryna</dc:creator>
  <cp:lastModifiedBy>Maryna</cp:lastModifiedBy>
  <cp:revision>81</cp:revision>
  <dcterms:created xsi:type="dcterms:W3CDTF">2021-08-30T12:10:19Z</dcterms:created>
  <dcterms:modified xsi:type="dcterms:W3CDTF">2023-11-12T17:27:53Z</dcterms:modified>
</cp:coreProperties>
</file>